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 id="2147483756" r:id="rId10"/>
    <p:sldMasterId id="2147483768" r:id="rId11"/>
    <p:sldMasterId id="2147483780" r:id="rId12"/>
    <p:sldMasterId id="2147483792" r:id="rId13"/>
    <p:sldMasterId id="2147483804" r:id="rId14"/>
    <p:sldMasterId id="2147483816" r:id="rId15"/>
    <p:sldMasterId id="2147483828" r:id="rId16"/>
  </p:sldMasterIdLst>
  <p:notesMasterIdLst>
    <p:notesMasterId r:id="rId93"/>
  </p:notesMasterIdLst>
  <p:sldIdLst>
    <p:sldId id="350" r:id="rId17"/>
    <p:sldId id="432" r:id="rId18"/>
    <p:sldId id="477" r:id="rId19"/>
    <p:sldId id="261" r:id="rId20"/>
    <p:sldId id="480" r:id="rId21"/>
    <p:sldId id="408" r:id="rId22"/>
    <p:sldId id="263" r:id="rId23"/>
    <p:sldId id="354" r:id="rId24"/>
    <p:sldId id="352" r:id="rId25"/>
    <p:sldId id="481" r:id="rId26"/>
    <p:sldId id="482" r:id="rId27"/>
    <p:sldId id="349" r:id="rId28"/>
    <p:sldId id="280" r:id="rId29"/>
    <p:sldId id="488" r:id="rId30"/>
    <p:sldId id="484" r:id="rId31"/>
    <p:sldId id="282" r:id="rId32"/>
    <p:sldId id="485" r:id="rId33"/>
    <p:sldId id="486" r:id="rId34"/>
    <p:sldId id="342" r:id="rId35"/>
    <p:sldId id="285" r:id="rId36"/>
    <p:sldId id="433" r:id="rId37"/>
    <p:sldId id="502" r:id="rId38"/>
    <p:sldId id="532" r:id="rId39"/>
    <p:sldId id="538" r:id="rId40"/>
    <p:sldId id="450" r:id="rId41"/>
    <p:sldId id="499" r:id="rId42"/>
    <p:sldId id="495" r:id="rId43"/>
    <p:sldId id="496" r:id="rId44"/>
    <p:sldId id="497" r:id="rId45"/>
    <p:sldId id="463" r:id="rId46"/>
    <p:sldId id="472" r:id="rId47"/>
    <p:sldId id="473" r:id="rId48"/>
    <p:sldId id="474" r:id="rId49"/>
    <p:sldId id="475" r:id="rId50"/>
    <p:sldId id="483" r:id="rId51"/>
    <p:sldId id="504" r:id="rId52"/>
    <p:sldId id="505" r:id="rId53"/>
    <p:sldId id="506" r:id="rId54"/>
    <p:sldId id="507" r:id="rId55"/>
    <p:sldId id="508" r:id="rId56"/>
    <p:sldId id="509" r:id="rId57"/>
    <p:sldId id="510" r:id="rId58"/>
    <p:sldId id="511" r:id="rId59"/>
    <p:sldId id="512" r:id="rId60"/>
    <p:sldId id="513" r:id="rId61"/>
    <p:sldId id="514" r:id="rId62"/>
    <p:sldId id="515" r:id="rId63"/>
    <p:sldId id="516" r:id="rId64"/>
    <p:sldId id="517" r:id="rId65"/>
    <p:sldId id="533" r:id="rId66"/>
    <p:sldId id="523" r:id="rId67"/>
    <p:sldId id="524" r:id="rId68"/>
    <p:sldId id="525" r:id="rId69"/>
    <p:sldId id="526" r:id="rId70"/>
    <p:sldId id="390" r:id="rId71"/>
    <p:sldId id="536" r:id="rId72"/>
    <p:sldId id="491" r:id="rId73"/>
    <p:sldId id="492" r:id="rId74"/>
    <p:sldId id="534" r:id="rId75"/>
    <p:sldId id="535" r:id="rId76"/>
    <p:sldId id="527" r:id="rId77"/>
    <p:sldId id="528" r:id="rId78"/>
    <p:sldId id="529" r:id="rId79"/>
    <p:sldId id="399" r:id="rId80"/>
    <p:sldId id="431" r:id="rId81"/>
    <p:sldId id="471" r:id="rId82"/>
    <p:sldId id="468" r:id="rId83"/>
    <p:sldId id="469" r:id="rId84"/>
    <p:sldId id="460" r:id="rId85"/>
    <p:sldId id="470" r:id="rId86"/>
    <p:sldId id="438" r:id="rId87"/>
    <p:sldId id="479" r:id="rId88"/>
    <p:sldId id="489" r:id="rId89"/>
    <p:sldId id="490" r:id="rId90"/>
    <p:sldId id="440" r:id="rId91"/>
    <p:sldId id="348" r:id="rId92"/>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77"/>
    <a:srgbClr val="CCFFFF"/>
    <a:srgbClr val="000000"/>
    <a:srgbClr val="00337B"/>
    <a:srgbClr val="B60023"/>
    <a:srgbClr val="FF99FF"/>
    <a:srgbClr val="E6FFDC"/>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05"/>
    <p:restoredTop sz="93894"/>
  </p:normalViewPr>
  <p:slideViewPr>
    <p:cSldViewPr showGuides="1">
      <p:cViewPr varScale="1">
        <p:scale>
          <a:sx n="154" d="100"/>
          <a:sy n="154" d="100"/>
        </p:scale>
        <p:origin x="1892" y="100"/>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18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0.xml"/><Relationship Id="rId21" Type="http://schemas.openxmlformats.org/officeDocument/2006/relationships/slide" Target="slides/slide5.xml"/><Relationship Id="rId42" Type="http://schemas.openxmlformats.org/officeDocument/2006/relationships/slide" Target="slides/slide26.xml"/><Relationship Id="rId47" Type="http://schemas.openxmlformats.org/officeDocument/2006/relationships/slide" Target="slides/slide31.xml"/><Relationship Id="rId63" Type="http://schemas.openxmlformats.org/officeDocument/2006/relationships/slide" Target="slides/slide47.xml"/><Relationship Id="rId68" Type="http://schemas.openxmlformats.org/officeDocument/2006/relationships/slide" Target="slides/slide52.xml"/><Relationship Id="rId84" Type="http://schemas.openxmlformats.org/officeDocument/2006/relationships/slide" Target="slides/slide68.xml"/><Relationship Id="rId89" Type="http://schemas.openxmlformats.org/officeDocument/2006/relationships/slide" Target="slides/slide73.xml"/><Relationship Id="rId16" Type="http://schemas.openxmlformats.org/officeDocument/2006/relationships/slideMaster" Target="slideMasters/slideMaster16.xml"/><Relationship Id="rId11" Type="http://schemas.openxmlformats.org/officeDocument/2006/relationships/slideMaster" Target="slideMasters/slideMaster11.xml"/><Relationship Id="rId32" Type="http://schemas.openxmlformats.org/officeDocument/2006/relationships/slide" Target="slides/slide16.xml"/><Relationship Id="rId37" Type="http://schemas.openxmlformats.org/officeDocument/2006/relationships/slide" Target="slides/slide21.xml"/><Relationship Id="rId53" Type="http://schemas.openxmlformats.org/officeDocument/2006/relationships/slide" Target="slides/slide37.xml"/><Relationship Id="rId58" Type="http://schemas.openxmlformats.org/officeDocument/2006/relationships/slide" Target="slides/slide42.xml"/><Relationship Id="rId74" Type="http://schemas.openxmlformats.org/officeDocument/2006/relationships/slide" Target="slides/slide58.xml"/><Relationship Id="rId79" Type="http://schemas.openxmlformats.org/officeDocument/2006/relationships/slide" Target="slides/slide63.xml"/><Relationship Id="rId5" Type="http://schemas.openxmlformats.org/officeDocument/2006/relationships/slideMaster" Target="slideMasters/slideMaster5.xml"/><Relationship Id="rId90" Type="http://schemas.openxmlformats.org/officeDocument/2006/relationships/slide" Target="slides/slide74.xml"/><Relationship Id="rId95" Type="http://schemas.openxmlformats.org/officeDocument/2006/relationships/viewProps" Target="viewProps.xml"/><Relationship Id="rId22" Type="http://schemas.openxmlformats.org/officeDocument/2006/relationships/slide" Target="slides/slide6.xml"/><Relationship Id="rId27" Type="http://schemas.openxmlformats.org/officeDocument/2006/relationships/slide" Target="slides/slide11.xml"/><Relationship Id="rId43" Type="http://schemas.openxmlformats.org/officeDocument/2006/relationships/slide" Target="slides/slide27.xml"/><Relationship Id="rId48" Type="http://schemas.openxmlformats.org/officeDocument/2006/relationships/slide" Target="slides/slide32.xml"/><Relationship Id="rId64" Type="http://schemas.openxmlformats.org/officeDocument/2006/relationships/slide" Target="slides/slide48.xml"/><Relationship Id="rId69" Type="http://schemas.openxmlformats.org/officeDocument/2006/relationships/slide" Target="slides/slide53.xml"/><Relationship Id="rId80" Type="http://schemas.openxmlformats.org/officeDocument/2006/relationships/slide" Target="slides/slide64.xml"/><Relationship Id="rId85"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slide" Target="slides/slide43.xml"/><Relationship Id="rId67" Type="http://schemas.openxmlformats.org/officeDocument/2006/relationships/slide" Target="slides/slide51.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slide" Target="slides/slide38.xml"/><Relationship Id="rId62" Type="http://schemas.openxmlformats.org/officeDocument/2006/relationships/slide" Target="slides/slide46.xml"/><Relationship Id="rId70" Type="http://schemas.openxmlformats.org/officeDocument/2006/relationships/slide" Target="slides/slide54.xml"/><Relationship Id="rId75" Type="http://schemas.openxmlformats.org/officeDocument/2006/relationships/slide" Target="slides/slide59.xml"/><Relationship Id="rId83" Type="http://schemas.openxmlformats.org/officeDocument/2006/relationships/slide" Target="slides/slide67.xml"/><Relationship Id="rId88" Type="http://schemas.openxmlformats.org/officeDocument/2006/relationships/slide" Target="slides/slide72.xml"/><Relationship Id="rId91" Type="http://schemas.openxmlformats.org/officeDocument/2006/relationships/slide" Target="slides/slide75.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slide" Target="slides/slide41.xml"/><Relationship Id="rId10" Type="http://schemas.openxmlformats.org/officeDocument/2006/relationships/slideMaster" Target="slideMasters/slideMaster10.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slide" Target="slides/slide44.xml"/><Relationship Id="rId65" Type="http://schemas.openxmlformats.org/officeDocument/2006/relationships/slide" Target="slides/slide49.xml"/><Relationship Id="rId73" Type="http://schemas.openxmlformats.org/officeDocument/2006/relationships/slide" Target="slides/slide57.xml"/><Relationship Id="rId78" Type="http://schemas.openxmlformats.org/officeDocument/2006/relationships/slide" Target="slides/slide62.xml"/><Relationship Id="rId81" Type="http://schemas.openxmlformats.org/officeDocument/2006/relationships/slide" Target="slides/slide65.xml"/><Relationship Id="rId86" Type="http://schemas.openxmlformats.org/officeDocument/2006/relationships/slide" Target="slides/slide70.xml"/><Relationship Id="rId9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2.xml"/><Relationship Id="rId39" Type="http://schemas.openxmlformats.org/officeDocument/2006/relationships/slide" Target="slides/slide23.xml"/><Relationship Id="rId34" Type="http://schemas.openxmlformats.org/officeDocument/2006/relationships/slide" Target="slides/slide18.xml"/><Relationship Id="rId50" Type="http://schemas.openxmlformats.org/officeDocument/2006/relationships/slide" Target="slides/slide34.xml"/><Relationship Id="rId55" Type="http://schemas.openxmlformats.org/officeDocument/2006/relationships/slide" Target="slides/slide39.xml"/><Relationship Id="rId76" Type="http://schemas.openxmlformats.org/officeDocument/2006/relationships/slide" Target="slides/slide60.xml"/><Relationship Id="rId97"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55.xml"/><Relationship Id="rId92" Type="http://schemas.openxmlformats.org/officeDocument/2006/relationships/slide" Target="slides/slide76.xml"/><Relationship Id="rId2" Type="http://schemas.openxmlformats.org/officeDocument/2006/relationships/slideMaster" Target="slideMasters/slideMaster2.xml"/><Relationship Id="rId29" Type="http://schemas.openxmlformats.org/officeDocument/2006/relationships/slide" Target="slides/slide13.xml"/><Relationship Id="rId24" Type="http://schemas.openxmlformats.org/officeDocument/2006/relationships/slide" Target="slides/slide8.xml"/><Relationship Id="rId40" Type="http://schemas.openxmlformats.org/officeDocument/2006/relationships/slide" Target="slides/slide24.xml"/><Relationship Id="rId45" Type="http://schemas.openxmlformats.org/officeDocument/2006/relationships/slide" Target="slides/slide29.xml"/><Relationship Id="rId66" Type="http://schemas.openxmlformats.org/officeDocument/2006/relationships/slide" Target="slides/slide50.xml"/><Relationship Id="rId87" Type="http://schemas.openxmlformats.org/officeDocument/2006/relationships/slide" Target="slides/slide71.xml"/><Relationship Id="rId61" Type="http://schemas.openxmlformats.org/officeDocument/2006/relationships/slide" Target="slides/slide45.xml"/><Relationship Id="rId82" Type="http://schemas.openxmlformats.org/officeDocument/2006/relationships/slide" Target="slides/slide66.xml"/><Relationship Id="rId19" Type="http://schemas.openxmlformats.org/officeDocument/2006/relationships/slide" Target="slides/slide3.xml"/><Relationship Id="rId14" Type="http://schemas.openxmlformats.org/officeDocument/2006/relationships/slideMaster" Target="slideMasters/slideMaster14.xml"/><Relationship Id="rId30" Type="http://schemas.openxmlformats.org/officeDocument/2006/relationships/slide" Target="slides/slide14.xml"/><Relationship Id="rId35" Type="http://schemas.openxmlformats.org/officeDocument/2006/relationships/slide" Target="slides/slide19.xml"/><Relationship Id="rId56" Type="http://schemas.openxmlformats.org/officeDocument/2006/relationships/slide" Target="slides/slide40.xml"/><Relationship Id="rId77" Type="http://schemas.openxmlformats.org/officeDocument/2006/relationships/slide" Target="slides/slide61.xml"/><Relationship Id="rId8" Type="http://schemas.openxmlformats.org/officeDocument/2006/relationships/slideMaster" Target="slideMasters/slideMaster8.xml"/><Relationship Id="rId51" Type="http://schemas.openxmlformats.org/officeDocument/2006/relationships/slide" Target="slides/slide35.xml"/><Relationship Id="rId72" Type="http://schemas.openxmlformats.org/officeDocument/2006/relationships/slide" Target="slides/slide56.xml"/><Relationship Id="rId9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3.wmf"/><Relationship Id="rId7" Type="http://schemas.openxmlformats.org/officeDocument/2006/relationships/image" Target="../media/image47.e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2.wmf"/><Relationship Id="rId5" Type="http://schemas.openxmlformats.org/officeDocument/2006/relationships/image" Target="../media/image15.wmf"/><Relationship Id="rId4" Type="http://schemas.openxmlformats.org/officeDocument/2006/relationships/image" Target="../media/image14.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image" Target="../media/image55.wmf"/><Relationship Id="rId7" Type="http://schemas.openxmlformats.org/officeDocument/2006/relationships/image" Target="../media/image57.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6.wmf"/><Relationship Id="rId5" Type="http://schemas.openxmlformats.org/officeDocument/2006/relationships/image" Target="../media/image15.wmf"/><Relationship Id="rId10" Type="http://schemas.openxmlformats.org/officeDocument/2006/relationships/image" Target="../media/image60.wmf"/><Relationship Id="rId4" Type="http://schemas.openxmlformats.org/officeDocument/2006/relationships/image" Target="../media/image14.wmf"/><Relationship Id="rId9" Type="http://schemas.openxmlformats.org/officeDocument/2006/relationships/image" Target="../media/image59.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10" Type="http://schemas.openxmlformats.org/officeDocument/2006/relationships/image" Target="../media/image70.wmf"/><Relationship Id="rId4" Type="http://schemas.openxmlformats.org/officeDocument/2006/relationships/image" Target="../media/image64.wmf"/><Relationship Id="rId9" Type="http://schemas.openxmlformats.org/officeDocument/2006/relationships/image" Target="../media/image6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4" Type="http://schemas.openxmlformats.org/officeDocument/2006/relationships/image" Target="../media/image74.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image" Target="../media/image87.wmf"/><Relationship Id="rId3" Type="http://schemas.openxmlformats.org/officeDocument/2006/relationships/image" Target="../media/image78.wmf"/><Relationship Id="rId7" Type="http://schemas.openxmlformats.org/officeDocument/2006/relationships/image" Target="../media/image81.wmf"/><Relationship Id="rId12" Type="http://schemas.openxmlformats.org/officeDocument/2006/relationships/image" Target="../media/image86.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62.wmf"/><Relationship Id="rId11" Type="http://schemas.openxmlformats.org/officeDocument/2006/relationships/image" Target="../media/image85.wmf"/><Relationship Id="rId5" Type="http://schemas.openxmlformats.org/officeDocument/2006/relationships/image" Target="../media/image80.wmf"/><Relationship Id="rId10" Type="http://schemas.openxmlformats.org/officeDocument/2006/relationships/image" Target="../media/image84.wmf"/><Relationship Id="rId4" Type="http://schemas.openxmlformats.org/officeDocument/2006/relationships/image" Target="../media/image79.wmf"/><Relationship Id="rId9" Type="http://schemas.openxmlformats.org/officeDocument/2006/relationships/image" Target="../media/image8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0.wmf"/><Relationship Id="rId7" Type="http://schemas.openxmlformats.org/officeDocument/2006/relationships/image" Target="../media/image94.wmf"/><Relationship Id="rId2" Type="http://schemas.openxmlformats.org/officeDocument/2006/relationships/image" Target="../media/image89.wmf"/><Relationship Id="rId1" Type="http://schemas.openxmlformats.org/officeDocument/2006/relationships/image" Target="../media/image88.wmf"/><Relationship Id="rId6" Type="http://schemas.openxmlformats.org/officeDocument/2006/relationships/image" Target="../media/image93.wmf"/><Relationship Id="rId5" Type="http://schemas.openxmlformats.org/officeDocument/2006/relationships/image" Target="../media/image92.wmf"/><Relationship Id="rId4" Type="http://schemas.openxmlformats.org/officeDocument/2006/relationships/image" Target="../media/image9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image" Target="../media/image99.wmf"/><Relationship Id="rId7" Type="http://schemas.openxmlformats.org/officeDocument/2006/relationships/image" Target="../media/image103.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2.wmf"/><Relationship Id="rId11" Type="http://schemas.openxmlformats.org/officeDocument/2006/relationships/image" Target="../media/image105.wmf"/><Relationship Id="rId5" Type="http://schemas.openxmlformats.org/officeDocument/2006/relationships/image" Target="../media/image101.wmf"/><Relationship Id="rId10" Type="http://schemas.openxmlformats.org/officeDocument/2006/relationships/image" Target="../media/image15.wmf"/><Relationship Id="rId4" Type="http://schemas.openxmlformats.org/officeDocument/2006/relationships/image" Target="../media/image100.wmf"/><Relationship Id="rId9" Type="http://schemas.openxmlformats.org/officeDocument/2006/relationships/image" Target="../media/image14.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image" Target="../media/image108.wmf"/><Relationship Id="rId7" Type="http://schemas.openxmlformats.org/officeDocument/2006/relationships/image" Target="../media/image112.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 Id="rId9" Type="http://schemas.openxmlformats.org/officeDocument/2006/relationships/image" Target="../media/image114.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image" Target="../media/image117.wmf"/><Relationship Id="rId7" Type="http://schemas.openxmlformats.org/officeDocument/2006/relationships/image" Target="../media/image121.wmf"/><Relationship Id="rId2" Type="http://schemas.openxmlformats.org/officeDocument/2006/relationships/image" Target="../media/image116.wmf"/><Relationship Id="rId1" Type="http://schemas.openxmlformats.org/officeDocument/2006/relationships/image" Target="../media/image115.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30.wmf"/><Relationship Id="rId3" Type="http://schemas.openxmlformats.org/officeDocument/2006/relationships/image" Target="../media/image125.wmf"/><Relationship Id="rId7" Type="http://schemas.openxmlformats.org/officeDocument/2006/relationships/image" Target="../media/image129.wmf"/><Relationship Id="rId2" Type="http://schemas.openxmlformats.org/officeDocument/2006/relationships/image" Target="../media/image124.wmf"/><Relationship Id="rId1" Type="http://schemas.openxmlformats.org/officeDocument/2006/relationships/image" Target="../media/image123.wmf"/><Relationship Id="rId6" Type="http://schemas.openxmlformats.org/officeDocument/2006/relationships/image" Target="../media/image128.wmf"/><Relationship Id="rId5" Type="http://schemas.openxmlformats.org/officeDocument/2006/relationships/image" Target="../media/image127.wmf"/><Relationship Id="rId10" Type="http://schemas.openxmlformats.org/officeDocument/2006/relationships/image" Target="../media/image132.wmf"/><Relationship Id="rId4" Type="http://schemas.openxmlformats.org/officeDocument/2006/relationships/image" Target="../media/image126.wmf"/><Relationship Id="rId9" Type="http://schemas.openxmlformats.org/officeDocument/2006/relationships/image" Target="../media/image131.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39.wmf"/><Relationship Id="rId13" Type="http://schemas.openxmlformats.org/officeDocument/2006/relationships/image" Target="../media/image144.wmf"/><Relationship Id="rId3" Type="http://schemas.openxmlformats.org/officeDocument/2006/relationships/image" Target="../media/image135.wmf"/><Relationship Id="rId7" Type="http://schemas.openxmlformats.org/officeDocument/2006/relationships/image" Target="../media/image138.wmf"/><Relationship Id="rId12" Type="http://schemas.openxmlformats.org/officeDocument/2006/relationships/image" Target="../media/image143.wmf"/><Relationship Id="rId2" Type="http://schemas.openxmlformats.org/officeDocument/2006/relationships/image" Target="../media/image134.wmf"/><Relationship Id="rId1" Type="http://schemas.openxmlformats.org/officeDocument/2006/relationships/image" Target="../media/image133.emf"/><Relationship Id="rId6" Type="http://schemas.openxmlformats.org/officeDocument/2006/relationships/image" Target="../media/image137.wmf"/><Relationship Id="rId11" Type="http://schemas.openxmlformats.org/officeDocument/2006/relationships/image" Target="../media/image142.wmf"/><Relationship Id="rId5" Type="http://schemas.openxmlformats.org/officeDocument/2006/relationships/image" Target="../media/image100.wmf"/><Relationship Id="rId10" Type="http://schemas.openxmlformats.org/officeDocument/2006/relationships/image" Target="../media/image141.wmf"/><Relationship Id="rId4" Type="http://schemas.openxmlformats.org/officeDocument/2006/relationships/image" Target="../media/image136.wmf"/><Relationship Id="rId9" Type="http://schemas.openxmlformats.org/officeDocument/2006/relationships/image" Target="../media/image140.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46.wmf"/><Relationship Id="rId1" Type="http://schemas.openxmlformats.org/officeDocument/2006/relationships/image" Target="../media/image145.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6.wmf"/><Relationship Id="rId1" Type="http://schemas.openxmlformats.org/officeDocument/2006/relationships/image" Target="../media/image147.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emf"/><Relationship Id="rId1" Type="http://schemas.openxmlformats.org/officeDocument/2006/relationships/image" Target="../media/image149.wmf"/><Relationship Id="rId4" Type="http://schemas.openxmlformats.org/officeDocument/2006/relationships/image" Target="../media/image15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54.wmf"/><Relationship Id="rId1" Type="http://schemas.openxmlformats.org/officeDocument/2006/relationships/image" Target="../media/image153.emf"/><Relationship Id="rId4" Type="http://schemas.openxmlformats.org/officeDocument/2006/relationships/image" Target="../media/image155.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58.wmf"/><Relationship Id="rId2" Type="http://schemas.openxmlformats.org/officeDocument/2006/relationships/image" Target="../media/image157.emf"/><Relationship Id="rId1" Type="http://schemas.openxmlformats.org/officeDocument/2006/relationships/image" Target="../media/image156.emf"/><Relationship Id="rId5" Type="http://schemas.openxmlformats.org/officeDocument/2006/relationships/image" Target="../media/image160.wmf"/><Relationship Id="rId4" Type="http://schemas.openxmlformats.org/officeDocument/2006/relationships/image" Target="../media/image15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68.wmf"/><Relationship Id="rId3" Type="http://schemas.openxmlformats.org/officeDocument/2006/relationships/image" Target="../media/image163.wmf"/><Relationship Id="rId7" Type="http://schemas.openxmlformats.org/officeDocument/2006/relationships/image" Target="../media/image167.wmf"/><Relationship Id="rId2" Type="http://schemas.openxmlformats.org/officeDocument/2006/relationships/image" Target="../media/image162.wmf"/><Relationship Id="rId1" Type="http://schemas.openxmlformats.org/officeDocument/2006/relationships/image" Target="../media/image161.wmf"/><Relationship Id="rId6" Type="http://schemas.openxmlformats.org/officeDocument/2006/relationships/image" Target="../media/image166.wmf"/><Relationship Id="rId5" Type="http://schemas.openxmlformats.org/officeDocument/2006/relationships/image" Target="../media/image165.wmf"/><Relationship Id="rId4" Type="http://schemas.openxmlformats.org/officeDocument/2006/relationships/image" Target="../media/image164.e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75.wmf"/><Relationship Id="rId3" Type="http://schemas.openxmlformats.org/officeDocument/2006/relationships/image" Target="../media/image62.wmf"/><Relationship Id="rId7" Type="http://schemas.openxmlformats.org/officeDocument/2006/relationships/image" Target="../media/image174.wmf"/><Relationship Id="rId2" Type="http://schemas.openxmlformats.org/officeDocument/2006/relationships/image" Target="../media/image170.wmf"/><Relationship Id="rId1" Type="http://schemas.openxmlformats.org/officeDocument/2006/relationships/image" Target="../media/image169.wmf"/><Relationship Id="rId6" Type="http://schemas.openxmlformats.org/officeDocument/2006/relationships/image" Target="../media/image173.wmf"/><Relationship Id="rId5" Type="http://schemas.openxmlformats.org/officeDocument/2006/relationships/image" Target="../media/image172.wmf"/><Relationship Id="rId10" Type="http://schemas.openxmlformats.org/officeDocument/2006/relationships/image" Target="../media/image177.wmf"/><Relationship Id="rId4" Type="http://schemas.openxmlformats.org/officeDocument/2006/relationships/image" Target="../media/image171.wmf"/><Relationship Id="rId9" Type="http://schemas.openxmlformats.org/officeDocument/2006/relationships/image" Target="../media/image176.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76.wmf"/><Relationship Id="rId3" Type="http://schemas.openxmlformats.org/officeDocument/2006/relationships/image" Target="../media/image169.wmf"/><Relationship Id="rId7" Type="http://schemas.openxmlformats.org/officeDocument/2006/relationships/image" Target="../media/image175.wmf"/><Relationship Id="rId2" Type="http://schemas.openxmlformats.org/officeDocument/2006/relationships/image" Target="../media/image62.wmf"/><Relationship Id="rId1" Type="http://schemas.openxmlformats.org/officeDocument/2006/relationships/image" Target="../media/image170.wmf"/><Relationship Id="rId6" Type="http://schemas.openxmlformats.org/officeDocument/2006/relationships/image" Target="../media/image174.wmf"/><Relationship Id="rId11" Type="http://schemas.openxmlformats.org/officeDocument/2006/relationships/image" Target="../media/image180.wmf"/><Relationship Id="rId5" Type="http://schemas.openxmlformats.org/officeDocument/2006/relationships/image" Target="../media/image177.wmf"/><Relationship Id="rId10" Type="http://schemas.openxmlformats.org/officeDocument/2006/relationships/image" Target="../media/image179.wmf"/><Relationship Id="rId4" Type="http://schemas.openxmlformats.org/officeDocument/2006/relationships/image" Target="../media/image171.wmf"/><Relationship Id="rId9" Type="http://schemas.openxmlformats.org/officeDocument/2006/relationships/image" Target="../media/image178.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76.wmf"/><Relationship Id="rId3" Type="http://schemas.openxmlformats.org/officeDocument/2006/relationships/image" Target="../media/image169.wmf"/><Relationship Id="rId7" Type="http://schemas.openxmlformats.org/officeDocument/2006/relationships/image" Target="../media/image175.wmf"/><Relationship Id="rId2" Type="http://schemas.openxmlformats.org/officeDocument/2006/relationships/image" Target="../media/image62.wmf"/><Relationship Id="rId1" Type="http://schemas.openxmlformats.org/officeDocument/2006/relationships/image" Target="../media/image170.wmf"/><Relationship Id="rId6" Type="http://schemas.openxmlformats.org/officeDocument/2006/relationships/image" Target="../media/image174.wmf"/><Relationship Id="rId11" Type="http://schemas.openxmlformats.org/officeDocument/2006/relationships/image" Target="../media/image180.wmf"/><Relationship Id="rId5" Type="http://schemas.openxmlformats.org/officeDocument/2006/relationships/image" Target="../media/image177.wmf"/><Relationship Id="rId10" Type="http://schemas.openxmlformats.org/officeDocument/2006/relationships/image" Target="../media/image179.wmf"/><Relationship Id="rId4" Type="http://schemas.openxmlformats.org/officeDocument/2006/relationships/image" Target="../media/image171.wmf"/><Relationship Id="rId9" Type="http://schemas.openxmlformats.org/officeDocument/2006/relationships/image" Target="../media/image181.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176.wmf"/><Relationship Id="rId13" Type="http://schemas.openxmlformats.org/officeDocument/2006/relationships/image" Target="../media/image184.wmf"/><Relationship Id="rId3" Type="http://schemas.openxmlformats.org/officeDocument/2006/relationships/image" Target="../media/image169.wmf"/><Relationship Id="rId7" Type="http://schemas.openxmlformats.org/officeDocument/2006/relationships/image" Target="../media/image175.wmf"/><Relationship Id="rId12" Type="http://schemas.openxmlformats.org/officeDocument/2006/relationships/image" Target="../media/image183.wmf"/><Relationship Id="rId2" Type="http://schemas.openxmlformats.org/officeDocument/2006/relationships/image" Target="../media/image62.wmf"/><Relationship Id="rId1" Type="http://schemas.openxmlformats.org/officeDocument/2006/relationships/image" Target="../media/image170.wmf"/><Relationship Id="rId6" Type="http://schemas.openxmlformats.org/officeDocument/2006/relationships/image" Target="../media/image174.wmf"/><Relationship Id="rId11" Type="http://schemas.openxmlformats.org/officeDocument/2006/relationships/image" Target="../media/image180.wmf"/><Relationship Id="rId5" Type="http://schemas.openxmlformats.org/officeDocument/2006/relationships/image" Target="../media/image177.wmf"/><Relationship Id="rId10" Type="http://schemas.openxmlformats.org/officeDocument/2006/relationships/image" Target="../media/image179.wmf"/><Relationship Id="rId4" Type="http://schemas.openxmlformats.org/officeDocument/2006/relationships/image" Target="../media/image171.wmf"/><Relationship Id="rId9" Type="http://schemas.openxmlformats.org/officeDocument/2006/relationships/image" Target="../media/image182.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90.wmf"/><Relationship Id="rId3" Type="http://schemas.openxmlformats.org/officeDocument/2006/relationships/image" Target="../media/image187.wmf"/><Relationship Id="rId7" Type="http://schemas.openxmlformats.org/officeDocument/2006/relationships/image" Target="../media/image189.wmf"/><Relationship Id="rId2" Type="http://schemas.openxmlformats.org/officeDocument/2006/relationships/image" Target="../media/image186.wmf"/><Relationship Id="rId1" Type="http://schemas.openxmlformats.org/officeDocument/2006/relationships/image" Target="../media/image185.wmf"/><Relationship Id="rId6" Type="http://schemas.openxmlformats.org/officeDocument/2006/relationships/image" Target="../media/image188.wmf"/><Relationship Id="rId5" Type="http://schemas.openxmlformats.org/officeDocument/2006/relationships/image" Target="../media/image62.wmf"/><Relationship Id="rId4" Type="http://schemas.openxmlformats.org/officeDocument/2006/relationships/image" Target="../media/image170.wmf"/><Relationship Id="rId9" Type="http://schemas.openxmlformats.org/officeDocument/2006/relationships/image" Target="../media/image191.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91.wmf"/><Relationship Id="rId3" Type="http://schemas.openxmlformats.org/officeDocument/2006/relationships/image" Target="../media/image187.wmf"/><Relationship Id="rId7" Type="http://schemas.openxmlformats.org/officeDocument/2006/relationships/image" Target="../media/image190.wmf"/><Relationship Id="rId2" Type="http://schemas.openxmlformats.org/officeDocument/2006/relationships/image" Target="../media/image186.wmf"/><Relationship Id="rId1" Type="http://schemas.openxmlformats.org/officeDocument/2006/relationships/image" Target="../media/image185.wmf"/><Relationship Id="rId6" Type="http://schemas.openxmlformats.org/officeDocument/2006/relationships/image" Target="../media/image189.wmf"/><Relationship Id="rId5" Type="http://schemas.openxmlformats.org/officeDocument/2006/relationships/image" Target="../media/image62.wmf"/><Relationship Id="rId10" Type="http://schemas.openxmlformats.org/officeDocument/2006/relationships/image" Target="../media/image188.wmf"/><Relationship Id="rId4" Type="http://schemas.openxmlformats.org/officeDocument/2006/relationships/image" Target="../media/image170.wmf"/><Relationship Id="rId9" Type="http://schemas.openxmlformats.org/officeDocument/2006/relationships/image" Target="../media/image192.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190.wmf"/><Relationship Id="rId3" Type="http://schemas.openxmlformats.org/officeDocument/2006/relationships/image" Target="../media/image187.wmf"/><Relationship Id="rId7" Type="http://schemas.openxmlformats.org/officeDocument/2006/relationships/image" Target="../media/image189.wmf"/><Relationship Id="rId2" Type="http://schemas.openxmlformats.org/officeDocument/2006/relationships/image" Target="../media/image186.wmf"/><Relationship Id="rId1" Type="http://schemas.openxmlformats.org/officeDocument/2006/relationships/image" Target="../media/image185.wmf"/><Relationship Id="rId6" Type="http://schemas.openxmlformats.org/officeDocument/2006/relationships/image" Target="../media/image193.wmf"/><Relationship Id="rId11" Type="http://schemas.openxmlformats.org/officeDocument/2006/relationships/image" Target="../media/image194.wmf"/><Relationship Id="rId5" Type="http://schemas.openxmlformats.org/officeDocument/2006/relationships/image" Target="../media/image62.wmf"/><Relationship Id="rId10" Type="http://schemas.openxmlformats.org/officeDocument/2006/relationships/image" Target="../media/image188.wmf"/><Relationship Id="rId4" Type="http://schemas.openxmlformats.org/officeDocument/2006/relationships/image" Target="../media/image170.wmf"/><Relationship Id="rId9" Type="http://schemas.openxmlformats.org/officeDocument/2006/relationships/image" Target="../media/image191.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196.wmf"/><Relationship Id="rId13" Type="http://schemas.openxmlformats.org/officeDocument/2006/relationships/image" Target="../media/image188.wmf"/><Relationship Id="rId3" Type="http://schemas.openxmlformats.org/officeDocument/2006/relationships/image" Target="../media/image186.wmf"/><Relationship Id="rId7" Type="http://schemas.openxmlformats.org/officeDocument/2006/relationships/image" Target="../media/image193.wmf"/><Relationship Id="rId12" Type="http://schemas.openxmlformats.org/officeDocument/2006/relationships/image" Target="../media/image191.wmf"/><Relationship Id="rId2" Type="http://schemas.openxmlformats.org/officeDocument/2006/relationships/image" Target="../media/image185.wmf"/><Relationship Id="rId1" Type="http://schemas.openxmlformats.org/officeDocument/2006/relationships/image" Target="../media/image195.wmf"/><Relationship Id="rId6" Type="http://schemas.openxmlformats.org/officeDocument/2006/relationships/image" Target="../media/image62.wmf"/><Relationship Id="rId11" Type="http://schemas.openxmlformats.org/officeDocument/2006/relationships/image" Target="../media/image190.wmf"/><Relationship Id="rId5" Type="http://schemas.openxmlformats.org/officeDocument/2006/relationships/image" Target="../media/image170.wmf"/><Relationship Id="rId10" Type="http://schemas.openxmlformats.org/officeDocument/2006/relationships/image" Target="../media/image189.wmf"/><Relationship Id="rId4" Type="http://schemas.openxmlformats.org/officeDocument/2006/relationships/image" Target="../media/image187.wmf"/><Relationship Id="rId9" Type="http://schemas.openxmlformats.org/officeDocument/2006/relationships/image" Target="../media/image197.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05.wmf"/><Relationship Id="rId3" Type="http://schemas.openxmlformats.org/officeDocument/2006/relationships/image" Target="../media/image200.wmf"/><Relationship Id="rId7" Type="http://schemas.openxmlformats.org/officeDocument/2006/relationships/image" Target="../media/image204.wmf"/><Relationship Id="rId2" Type="http://schemas.openxmlformats.org/officeDocument/2006/relationships/image" Target="../media/image199.wmf"/><Relationship Id="rId1" Type="http://schemas.openxmlformats.org/officeDocument/2006/relationships/image" Target="../media/image198.wmf"/><Relationship Id="rId6" Type="http://schemas.openxmlformats.org/officeDocument/2006/relationships/image" Target="../media/image203.wmf"/><Relationship Id="rId5" Type="http://schemas.openxmlformats.org/officeDocument/2006/relationships/image" Target="../media/image202.wmf"/><Relationship Id="rId4" Type="http://schemas.openxmlformats.org/officeDocument/2006/relationships/image" Target="../media/image201.wmf"/><Relationship Id="rId9" Type="http://schemas.openxmlformats.org/officeDocument/2006/relationships/image" Target="../media/image20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08.wmf"/><Relationship Id="rId1" Type="http://schemas.openxmlformats.org/officeDocument/2006/relationships/image" Target="../media/image207.wmf"/><Relationship Id="rId4" Type="http://schemas.openxmlformats.org/officeDocument/2006/relationships/image" Target="../media/image209.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210.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13.wmf"/><Relationship Id="rId2" Type="http://schemas.openxmlformats.org/officeDocument/2006/relationships/image" Target="../media/image212.emf"/><Relationship Id="rId1" Type="http://schemas.openxmlformats.org/officeDocument/2006/relationships/image" Target="../media/image211.emf"/><Relationship Id="rId4" Type="http://schemas.openxmlformats.org/officeDocument/2006/relationships/image" Target="../media/image214.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17.wmf"/><Relationship Id="rId2" Type="http://schemas.openxmlformats.org/officeDocument/2006/relationships/image" Target="../media/image216.wmf"/><Relationship Id="rId1" Type="http://schemas.openxmlformats.org/officeDocument/2006/relationships/image" Target="../media/image215.wmf"/><Relationship Id="rId4" Type="http://schemas.openxmlformats.org/officeDocument/2006/relationships/image" Target="../media/image218.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21.wmf"/><Relationship Id="rId7" Type="http://schemas.openxmlformats.org/officeDocument/2006/relationships/image" Target="../media/image223.wmf"/><Relationship Id="rId2" Type="http://schemas.openxmlformats.org/officeDocument/2006/relationships/image" Target="../media/image220.wmf"/><Relationship Id="rId1" Type="http://schemas.openxmlformats.org/officeDocument/2006/relationships/image" Target="../media/image219.wmf"/><Relationship Id="rId6" Type="http://schemas.openxmlformats.org/officeDocument/2006/relationships/image" Target="../media/image222.wmf"/><Relationship Id="rId5" Type="http://schemas.openxmlformats.org/officeDocument/2006/relationships/image" Target="../media/image62.wmf"/><Relationship Id="rId4" Type="http://schemas.openxmlformats.org/officeDocument/2006/relationships/image" Target="../media/image170.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220.wmf"/><Relationship Id="rId3" Type="http://schemas.openxmlformats.org/officeDocument/2006/relationships/image" Target="../media/image170.wmf"/><Relationship Id="rId7" Type="http://schemas.openxmlformats.org/officeDocument/2006/relationships/image" Target="../media/image219.wmf"/><Relationship Id="rId2" Type="http://schemas.openxmlformats.org/officeDocument/2006/relationships/image" Target="../media/image225.wmf"/><Relationship Id="rId1" Type="http://schemas.openxmlformats.org/officeDocument/2006/relationships/image" Target="../media/image224.wmf"/><Relationship Id="rId6" Type="http://schemas.openxmlformats.org/officeDocument/2006/relationships/image" Target="../media/image223.wmf"/><Relationship Id="rId5" Type="http://schemas.openxmlformats.org/officeDocument/2006/relationships/image" Target="../media/image222.wmf"/><Relationship Id="rId4" Type="http://schemas.openxmlformats.org/officeDocument/2006/relationships/image" Target="../media/image62.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220.wmf"/><Relationship Id="rId3" Type="http://schemas.openxmlformats.org/officeDocument/2006/relationships/image" Target="../media/image228.wmf"/><Relationship Id="rId7" Type="http://schemas.openxmlformats.org/officeDocument/2006/relationships/image" Target="../media/image223.wmf"/><Relationship Id="rId2" Type="http://schemas.openxmlformats.org/officeDocument/2006/relationships/image" Target="../media/image227.wmf"/><Relationship Id="rId1" Type="http://schemas.openxmlformats.org/officeDocument/2006/relationships/image" Target="../media/image226.wmf"/><Relationship Id="rId6" Type="http://schemas.openxmlformats.org/officeDocument/2006/relationships/image" Target="../media/image222.wmf"/><Relationship Id="rId5" Type="http://schemas.openxmlformats.org/officeDocument/2006/relationships/image" Target="../media/image62.wmf"/><Relationship Id="rId4" Type="http://schemas.openxmlformats.org/officeDocument/2006/relationships/image" Target="../media/image170.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222.wmf"/><Relationship Id="rId3" Type="http://schemas.openxmlformats.org/officeDocument/2006/relationships/image" Target="../media/image229.wmf"/><Relationship Id="rId7" Type="http://schemas.openxmlformats.org/officeDocument/2006/relationships/image" Target="../media/image231.wmf"/><Relationship Id="rId2" Type="http://schemas.openxmlformats.org/officeDocument/2006/relationships/image" Target="../media/image228.wmf"/><Relationship Id="rId1" Type="http://schemas.openxmlformats.org/officeDocument/2006/relationships/image" Target="../media/image227.wmf"/><Relationship Id="rId6" Type="http://schemas.openxmlformats.org/officeDocument/2006/relationships/image" Target="../media/image62.wmf"/><Relationship Id="rId5" Type="http://schemas.openxmlformats.org/officeDocument/2006/relationships/image" Target="../media/image170.wmf"/><Relationship Id="rId10" Type="http://schemas.openxmlformats.org/officeDocument/2006/relationships/image" Target="../media/image220.wmf"/><Relationship Id="rId4" Type="http://schemas.openxmlformats.org/officeDocument/2006/relationships/image" Target="../media/image230.wmf"/><Relationship Id="rId9" Type="http://schemas.openxmlformats.org/officeDocument/2006/relationships/image" Target="../media/image223.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33.wmf"/><Relationship Id="rId1" Type="http://schemas.openxmlformats.org/officeDocument/2006/relationships/image" Target="../media/image232.wmf"/><Relationship Id="rId4" Type="http://schemas.openxmlformats.org/officeDocument/2006/relationships/image" Target="../media/image235.e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38.emf"/><Relationship Id="rId2" Type="http://schemas.openxmlformats.org/officeDocument/2006/relationships/image" Target="../media/image237.wmf"/><Relationship Id="rId1" Type="http://schemas.openxmlformats.org/officeDocument/2006/relationships/image" Target="../media/image236.wmf"/><Relationship Id="rId4" Type="http://schemas.openxmlformats.org/officeDocument/2006/relationships/image" Target="../media/image23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39.wmf"/><Relationship Id="rId2" Type="http://schemas.openxmlformats.org/officeDocument/2006/relationships/image" Target="../media/image241.wmf"/><Relationship Id="rId1" Type="http://schemas.openxmlformats.org/officeDocument/2006/relationships/image" Target="../media/image240.wmf"/><Relationship Id="rId4" Type="http://schemas.openxmlformats.org/officeDocument/2006/relationships/image" Target="../media/image242.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46.wmf"/><Relationship Id="rId2" Type="http://schemas.openxmlformats.org/officeDocument/2006/relationships/image" Target="../media/image245.wmf"/><Relationship Id="rId1" Type="http://schemas.openxmlformats.org/officeDocument/2006/relationships/image" Target="../media/image244.wmf"/><Relationship Id="rId5" Type="http://schemas.openxmlformats.org/officeDocument/2006/relationships/image" Target="../media/image248.emf"/><Relationship Id="rId4" Type="http://schemas.openxmlformats.org/officeDocument/2006/relationships/image" Target="../media/image247.e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51.wmf"/><Relationship Id="rId2" Type="http://schemas.openxmlformats.org/officeDocument/2006/relationships/image" Target="../media/image250.wmf"/><Relationship Id="rId1" Type="http://schemas.openxmlformats.org/officeDocument/2006/relationships/image" Target="../media/image249.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55.wmf"/><Relationship Id="rId2" Type="http://schemas.openxmlformats.org/officeDocument/2006/relationships/image" Target="../media/image254.wmf"/><Relationship Id="rId1" Type="http://schemas.openxmlformats.org/officeDocument/2006/relationships/image" Target="../media/image253.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58.wmf"/><Relationship Id="rId2" Type="http://schemas.openxmlformats.org/officeDocument/2006/relationships/image" Target="../media/image257.wmf"/><Relationship Id="rId1" Type="http://schemas.openxmlformats.org/officeDocument/2006/relationships/image" Target="../media/image256.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260.emf"/><Relationship Id="rId1" Type="http://schemas.openxmlformats.org/officeDocument/2006/relationships/image" Target="../media/image259.wmf"/><Relationship Id="rId4" Type="http://schemas.openxmlformats.org/officeDocument/2006/relationships/image" Target="../media/image62.wmf"/></Relationships>
</file>

<file path=ppt/drawings/_rels/vmlDrawing56.vml.rels><?xml version="1.0" encoding="UTF-8" standalone="yes"?>
<Relationships xmlns="http://schemas.openxmlformats.org/package/2006/relationships"><Relationship Id="rId8" Type="http://schemas.openxmlformats.org/officeDocument/2006/relationships/image" Target="../media/image266.wmf"/><Relationship Id="rId3" Type="http://schemas.openxmlformats.org/officeDocument/2006/relationships/image" Target="../media/image262.emf"/><Relationship Id="rId7" Type="http://schemas.openxmlformats.org/officeDocument/2006/relationships/image" Target="../media/image265.emf"/><Relationship Id="rId2" Type="http://schemas.openxmlformats.org/officeDocument/2006/relationships/image" Target="../media/image261.emf"/><Relationship Id="rId1" Type="http://schemas.openxmlformats.org/officeDocument/2006/relationships/image" Target="../media/image62.wmf"/><Relationship Id="rId6" Type="http://schemas.openxmlformats.org/officeDocument/2006/relationships/image" Target="../media/image170.wmf"/><Relationship Id="rId5" Type="http://schemas.openxmlformats.org/officeDocument/2006/relationships/image" Target="../media/image264.emf"/><Relationship Id="rId10" Type="http://schemas.openxmlformats.org/officeDocument/2006/relationships/image" Target="../media/image268.emf"/><Relationship Id="rId4" Type="http://schemas.openxmlformats.org/officeDocument/2006/relationships/image" Target="../media/image263.emf"/><Relationship Id="rId9" Type="http://schemas.openxmlformats.org/officeDocument/2006/relationships/image" Target="../media/image267.emf"/></Relationships>
</file>

<file path=ppt/drawings/_rels/vmlDrawing57.vml.rels><?xml version="1.0" encoding="UTF-8" standalone="yes"?>
<Relationships xmlns="http://schemas.openxmlformats.org/package/2006/relationships"><Relationship Id="rId8" Type="http://schemas.openxmlformats.org/officeDocument/2006/relationships/image" Target="../media/image276.wmf"/><Relationship Id="rId3" Type="http://schemas.openxmlformats.org/officeDocument/2006/relationships/image" Target="../media/image271.wmf"/><Relationship Id="rId7" Type="http://schemas.openxmlformats.org/officeDocument/2006/relationships/image" Target="../media/image275.wmf"/><Relationship Id="rId2" Type="http://schemas.openxmlformats.org/officeDocument/2006/relationships/image" Target="../media/image270.wmf"/><Relationship Id="rId1" Type="http://schemas.openxmlformats.org/officeDocument/2006/relationships/image" Target="../media/image269.wmf"/><Relationship Id="rId6" Type="http://schemas.openxmlformats.org/officeDocument/2006/relationships/image" Target="../media/image274.wmf"/><Relationship Id="rId5" Type="http://schemas.openxmlformats.org/officeDocument/2006/relationships/image" Target="../media/image273.wmf"/><Relationship Id="rId10" Type="http://schemas.openxmlformats.org/officeDocument/2006/relationships/image" Target="../media/image278.wmf"/><Relationship Id="rId4" Type="http://schemas.openxmlformats.org/officeDocument/2006/relationships/image" Target="../media/image272.wmf"/><Relationship Id="rId9" Type="http://schemas.openxmlformats.org/officeDocument/2006/relationships/image" Target="../media/image277.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81.wmf"/><Relationship Id="rId7" Type="http://schemas.openxmlformats.org/officeDocument/2006/relationships/image" Target="../media/image62.wmf"/><Relationship Id="rId2" Type="http://schemas.openxmlformats.org/officeDocument/2006/relationships/image" Target="../media/image280.wmf"/><Relationship Id="rId1" Type="http://schemas.openxmlformats.org/officeDocument/2006/relationships/image" Target="../media/image279.wmf"/><Relationship Id="rId6" Type="http://schemas.openxmlformats.org/officeDocument/2006/relationships/image" Target="../media/image284.wmf"/><Relationship Id="rId5" Type="http://schemas.openxmlformats.org/officeDocument/2006/relationships/image" Target="../media/image283.wmf"/><Relationship Id="rId4" Type="http://schemas.openxmlformats.org/officeDocument/2006/relationships/image" Target="../media/image282.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86.wmf"/><Relationship Id="rId2" Type="http://schemas.openxmlformats.org/officeDocument/2006/relationships/image" Target="../media/image282.wmf"/><Relationship Id="rId1" Type="http://schemas.openxmlformats.org/officeDocument/2006/relationships/image" Target="../media/image285.wmf"/><Relationship Id="rId4" Type="http://schemas.openxmlformats.org/officeDocument/2006/relationships/image" Target="../media/image6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21.wmf"/><Relationship Id="rId4" Type="http://schemas.openxmlformats.org/officeDocument/2006/relationships/image" Target="../media/image20.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89.wmf"/><Relationship Id="rId2" Type="http://schemas.openxmlformats.org/officeDocument/2006/relationships/image" Target="../media/image288.wmf"/><Relationship Id="rId1" Type="http://schemas.openxmlformats.org/officeDocument/2006/relationships/image" Target="../media/image287.wmf"/><Relationship Id="rId6" Type="http://schemas.openxmlformats.org/officeDocument/2006/relationships/image" Target="../media/image292.wmf"/><Relationship Id="rId5" Type="http://schemas.openxmlformats.org/officeDocument/2006/relationships/image" Target="../media/image291.wmf"/><Relationship Id="rId4" Type="http://schemas.openxmlformats.org/officeDocument/2006/relationships/image" Target="../media/image290.wmf"/></Relationships>
</file>

<file path=ppt/drawings/_rels/vmlDrawing61.vml.rels><?xml version="1.0" encoding="UTF-8" standalone="yes"?>
<Relationships xmlns="http://schemas.openxmlformats.org/package/2006/relationships"><Relationship Id="rId8" Type="http://schemas.openxmlformats.org/officeDocument/2006/relationships/image" Target="../media/image300.wmf"/><Relationship Id="rId3" Type="http://schemas.openxmlformats.org/officeDocument/2006/relationships/image" Target="../media/image295.png"/><Relationship Id="rId7" Type="http://schemas.openxmlformats.org/officeDocument/2006/relationships/image" Target="../media/image299.wmf"/><Relationship Id="rId2" Type="http://schemas.openxmlformats.org/officeDocument/2006/relationships/image" Target="../media/image294.png"/><Relationship Id="rId1" Type="http://schemas.openxmlformats.org/officeDocument/2006/relationships/image" Target="../media/image293.png"/><Relationship Id="rId6" Type="http://schemas.openxmlformats.org/officeDocument/2006/relationships/image" Target="../media/image298.png"/><Relationship Id="rId5" Type="http://schemas.openxmlformats.org/officeDocument/2006/relationships/image" Target="../media/image297.wmf"/><Relationship Id="rId4" Type="http://schemas.openxmlformats.org/officeDocument/2006/relationships/image" Target="../media/image296.wmf"/><Relationship Id="rId9" Type="http://schemas.openxmlformats.org/officeDocument/2006/relationships/image" Target="../media/image301.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304.wmf"/><Relationship Id="rId2" Type="http://schemas.openxmlformats.org/officeDocument/2006/relationships/image" Target="../media/image303.wmf"/><Relationship Id="rId1" Type="http://schemas.openxmlformats.org/officeDocument/2006/relationships/image" Target="../media/image302.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305.wmf"/><Relationship Id="rId4" Type="http://schemas.openxmlformats.org/officeDocument/2006/relationships/image" Target="../media/image306.wmf"/></Relationships>
</file>

<file path=ppt/drawings/_rels/vmlDrawing64.vml.rels><?xml version="1.0" encoding="UTF-8" standalone="yes"?>
<Relationships xmlns="http://schemas.openxmlformats.org/package/2006/relationships"><Relationship Id="rId8" Type="http://schemas.openxmlformats.org/officeDocument/2006/relationships/image" Target="../media/image312.wmf"/><Relationship Id="rId3" Type="http://schemas.openxmlformats.org/officeDocument/2006/relationships/image" Target="../media/image306.wmf"/><Relationship Id="rId7" Type="http://schemas.openxmlformats.org/officeDocument/2006/relationships/image" Target="../media/image311.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310.wmf"/><Relationship Id="rId5" Type="http://schemas.openxmlformats.org/officeDocument/2006/relationships/image" Target="../media/image309.wmf"/><Relationship Id="rId4" Type="http://schemas.openxmlformats.org/officeDocument/2006/relationships/image" Target="../media/image308.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306.wmf"/><Relationship Id="rId7" Type="http://schemas.openxmlformats.org/officeDocument/2006/relationships/image" Target="../media/image316.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315.wmf"/><Relationship Id="rId5" Type="http://schemas.openxmlformats.org/officeDocument/2006/relationships/image" Target="../media/image314.wmf"/><Relationship Id="rId4" Type="http://schemas.openxmlformats.org/officeDocument/2006/relationships/image" Target="../media/image31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eaLnBrk="1" hangingPunct="1">
              <a:buFont typeface="Arial" panose="020B0604020202020204" pitchFamily="34" charset="0"/>
              <a:buNone/>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41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412" name="Rectangle 4"/>
          <p:cNvSpPr>
            <a:spLocks noGrp="1" noRot="1" noChangeAspect="1"/>
          </p:cNvSpPr>
          <p:nvPr>
            <p:ph type="sldImg" idx="2"/>
          </p:nvPr>
        </p:nvSpPr>
        <p:spPr>
          <a:xfrm>
            <a:off x="1143000" y="685800"/>
            <a:ext cx="4572000" cy="3429000"/>
          </a:xfrm>
          <a:prstGeom prst="rect">
            <a:avLst/>
          </a:prstGeom>
          <a:noFill/>
          <a:ln w="9525">
            <a:noFill/>
          </a:ln>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eaLnBrk="1" hangingPunct="1">
              <a:buFont typeface="Arial" panose="020B0604020202020204" pitchFamily="34" charset="0"/>
              <a:buNone/>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buFont typeface="Arial" panose="020B0604020202020204" pitchFamily="34" charset="0"/>
              <a:buNone/>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DD5DA61-789C-4545-BE81-2AF5B2C0B3B3}" type="slidenum">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1506" name="Rectangle 7"/>
          <p:cNvSpPr txBox="1">
            <a:spLocks noGrp="1"/>
          </p:cNvSpP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3</a:t>
            </a:fld>
            <a:endParaRPr lang="zh-CN" altLang="en-US" sz="1200" dirty="0">
              <a:latin typeface="Times New Roman" panose="02020603050405020304" pitchFamily="18" charset="0"/>
            </a:endParaRPr>
          </a:p>
        </p:txBody>
      </p:sp>
      <p:sp>
        <p:nvSpPr>
          <p:cNvPr id="21507" name="Rectangle 2"/>
          <p:cNvSpPr>
            <a:spLocks noGrp="1" noRot="1" noChangeAspect="1" noTextEdit="1"/>
          </p:cNvSpPr>
          <p:nvPr>
            <p:ph type="sldImg"/>
          </p:nvPr>
        </p:nvSpPr>
        <p:spPr>
          <a:ln/>
        </p:spPr>
      </p:sp>
      <p:sp>
        <p:nvSpPr>
          <p:cNvPr id="21508" name="Rectangle 3"/>
          <p:cNvSpPr>
            <a:spLocks noGrp="1"/>
          </p:cNvSpPr>
          <p:nvPr>
            <p:ph type="body" idx="1"/>
          </p:nvPr>
        </p:nvSpPr>
        <p:spPr>
          <a:ln/>
        </p:spPr>
        <p:txBody>
          <a:bodyPr wrap="square" lIns="91440" tIns="45720" rIns="91440" bIns="45720" anchor="t" anchorCtr="0"/>
          <a:lstStyle/>
          <a:p>
            <a:pPr lvl="0" eaLnBrk="1" hangingPunct="1"/>
            <a:r>
              <a:rPr lang="zh-CN" altLang="en-US" sz="1600" b="1" dirty="0">
                <a:solidFill>
                  <a:srgbClr val="FF7C80"/>
                </a:solidFill>
              </a:rPr>
              <a:t>根轨迹</a:t>
            </a:r>
            <a:r>
              <a:rPr lang="zh-CN" altLang="en-US" sz="1600" dirty="0"/>
              <a:t>：当系统中某个（或几个）参数从0到+∞变化时，系统闭环特征方程的根（即闭环极点）在根平面（</a:t>
            </a:r>
            <a:r>
              <a:rPr lang="en-US" altLang="zh-CN" sz="1600" dirty="0"/>
              <a:t>S</a:t>
            </a:r>
            <a:r>
              <a:rPr lang="zh-CN" altLang="en-US" sz="1600" dirty="0"/>
              <a:t>平面）上描绘的一些曲线</a:t>
            </a:r>
            <a:r>
              <a:rPr lang="zh-CN" altLang="en-US" dirty="0"/>
              <a:t>。</a:t>
            </a:r>
            <a:r>
              <a:rPr lang="zh-CN" altLang="en-US" sz="1400" dirty="0">
                <a:solidFill>
                  <a:srgbClr val="CCFF99"/>
                </a:solidFill>
              </a:rPr>
              <a:t>（</a:t>
            </a:r>
            <a:r>
              <a:rPr lang="zh-CN" altLang="en-US" sz="1400" dirty="0">
                <a:solidFill>
                  <a:schemeClr val="hlink"/>
                </a:solidFill>
              </a:rPr>
              <a:t>根轨迹</a:t>
            </a:r>
            <a:r>
              <a:rPr lang="zh-CN" altLang="en-US" sz="1400" dirty="0">
                <a:solidFill>
                  <a:srgbClr val="CCFF99"/>
                </a:solidFill>
              </a:rPr>
              <a:t>方法是一种图解方法）</a:t>
            </a:r>
          </a:p>
          <a:p>
            <a:pPr lvl="0" eaLnBrk="1" hangingPunct="1"/>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ln/>
        </p:spPr>
      </p:sp>
      <p:sp>
        <p:nvSpPr>
          <p:cNvPr id="67587" name="备注占位符 2"/>
          <p:cNvSpPr>
            <a:spLocks noGrp="1"/>
          </p:cNvSpPr>
          <p:nvPr>
            <p:ph type="body" idx="1"/>
          </p:nvPr>
        </p:nvSpPr>
        <p:spPr>
          <a:ln/>
        </p:spPr>
        <p:txBody>
          <a:bodyPr wrap="square" lIns="91440" tIns="45720" rIns="91440" bIns="45720" anchor="t" anchorCtr="0"/>
          <a:lstStyle/>
          <a:p>
            <a:pPr lvl="0"/>
            <a:endParaRPr lang="zh-CN" altLang="en-US" dirty="0"/>
          </a:p>
        </p:txBody>
      </p:sp>
      <p:sp>
        <p:nvSpPr>
          <p:cNvPr id="67588"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latin typeface="Times New Roman" panose="02020603050405020304" pitchFamily="18" charset="0"/>
              </a:rPr>
              <a:t>40</a:t>
            </a:fld>
            <a:endParaRPr lang="zh-CN" altLang="en-US" sz="1200" dirty="0">
              <a:solidFill>
                <a:srgbClr val="000000"/>
              </a:solidFill>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ln/>
        </p:spPr>
        <p:txBody>
          <a:bodyPr wrap="square" lIns="91440" tIns="45720" rIns="91440" bIns="45720" anchor="t" anchorCtr="0"/>
          <a:lstStyle/>
          <a:p>
            <a:pPr lvl="0"/>
            <a:endParaRPr lang="zh-CN" altLang="en-US" dirty="0"/>
          </a:p>
        </p:txBody>
      </p:sp>
      <p:sp>
        <p:nvSpPr>
          <p:cNvPr id="69636"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latin typeface="Times New Roman" panose="02020603050405020304" pitchFamily="18" charset="0"/>
              </a:rPr>
              <a:t>41</a:t>
            </a:fld>
            <a:endParaRPr lang="zh-CN" altLang="en-US" sz="1200" dirty="0">
              <a:solidFill>
                <a:srgbClr val="000000"/>
              </a:solidFill>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75778" name="Rectangle 7"/>
          <p:cNvSpPr txBox="1">
            <a:spLocks noGrp="1"/>
          </p:cNvSpP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latin typeface="Times New Roman" panose="02020603050405020304" pitchFamily="18" charset="0"/>
              </a:rPr>
              <a:t>46</a:t>
            </a:fld>
            <a:endParaRPr lang="zh-CN" altLang="en-US" sz="1200" dirty="0">
              <a:solidFill>
                <a:srgbClr val="000000"/>
              </a:solidFill>
              <a:latin typeface="Times New Roman" panose="02020603050405020304" pitchFamily="18" charset="0"/>
            </a:endParaRPr>
          </a:p>
        </p:txBody>
      </p:sp>
      <p:sp>
        <p:nvSpPr>
          <p:cNvPr id="75779" name="Rectangle 1026"/>
          <p:cNvSpPr>
            <a:spLocks noGrp="1" noRot="1" noChangeAspect="1" noTextEdit="1"/>
          </p:cNvSpPr>
          <p:nvPr>
            <p:ph type="sldImg"/>
          </p:nvPr>
        </p:nvSpPr>
        <p:spPr>
          <a:ln/>
        </p:spPr>
      </p:sp>
      <p:sp>
        <p:nvSpPr>
          <p:cNvPr id="75780" name="Rectangle 1027"/>
          <p:cNvSpPr>
            <a:spLocks noGrp="1"/>
          </p:cNvSpPr>
          <p:nvPr>
            <p:ph type="body" idx="1"/>
          </p:nvPr>
        </p:nvSpPr>
        <p:spPr>
          <a:ln/>
        </p:spPr>
        <p:txBody>
          <a:bodyPr wrap="square" lIns="91440" tIns="45720" rIns="91440" bIns="45720" anchor="t" anchorCtr="0"/>
          <a:lstStyle/>
          <a:p>
            <a:pPr lvl="0" algn="just" eaLnBrk="1" hangingPunct="1"/>
            <a:r>
              <a:rPr lang="zh-CN" altLang="en-US" dirty="0"/>
              <a:t>系统开环传递函数</a:t>
            </a:r>
            <a:r>
              <a:rPr lang="en-US" altLang="zh-CN" i="1" dirty="0"/>
              <a:t>G</a:t>
            </a:r>
            <a:r>
              <a:rPr lang="en-US" altLang="zh-CN" dirty="0"/>
              <a:t>(</a:t>
            </a:r>
            <a:r>
              <a:rPr lang="en-US" altLang="zh-CN" i="1" dirty="0"/>
              <a:t>s</a:t>
            </a:r>
            <a:r>
              <a:rPr lang="en-US" altLang="zh-CN" dirty="0"/>
              <a:t>)</a:t>
            </a:r>
            <a:r>
              <a:rPr lang="en-US" altLang="zh-CN" i="1" dirty="0"/>
              <a:t>H</a:t>
            </a:r>
            <a:r>
              <a:rPr lang="en-US" altLang="zh-CN" dirty="0"/>
              <a:t>(</a:t>
            </a:r>
            <a:r>
              <a:rPr lang="en-US" altLang="zh-CN" i="1" dirty="0"/>
              <a:t>s</a:t>
            </a:r>
            <a:r>
              <a:rPr lang="en-US" altLang="zh-CN" dirty="0"/>
              <a:t>)</a:t>
            </a:r>
            <a:r>
              <a:rPr lang="zh-CN" altLang="en-US" dirty="0"/>
              <a:t>通常是两个多项式之比,它等于系统各部分传递函数之积。因此可改写为</a:t>
            </a:r>
          </a:p>
          <a:p>
            <a:pPr lvl="0" eaLnBrk="1" hangingPunct="1"/>
            <a:endParaRPr lang="zh-CN" altLang="en-US" dirty="0"/>
          </a:p>
          <a:p>
            <a:pPr lvl="0" eaLnBrk="1" hangingPunct="1"/>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ln/>
        </p:spPr>
      </p:sp>
      <p:sp>
        <p:nvSpPr>
          <p:cNvPr id="78851" name="备注占位符 2"/>
          <p:cNvSpPr>
            <a:spLocks noGrp="1"/>
          </p:cNvSpPr>
          <p:nvPr>
            <p:ph type="body" idx="1"/>
          </p:nvPr>
        </p:nvSpPr>
        <p:spPr>
          <a:ln/>
        </p:spPr>
        <p:txBody>
          <a:bodyPr wrap="square" lIns="91440" tIns="45720" rIns="91440" bIns="45720" anchor="t" anchorCtr="0"/>
          <a:lstStyle/>
          <a:p>
            <a:pPr lvl="0"/>
            <a:endParaRPr lang="zh-CN" altLang="en-US" dirty="0"/>
          </a:p>
        </p:txBody>
      </p:sp>
      <p:sp>
        <p:nvSpPr>
          <p:cNvPr id="78852"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latin typeface="Times New Roman" panose="02020603050405020304" pitchFamily="18" charset="0"/>
              </a:rPr>
              <a:t>48</a:t>
            </a:fld>
            <a:endParaRPr lang="zh-CN" altLang="en-US" sz="1200" dirty="0">
              <a:solidFill>
                <a:srgbClr val="000000"/>
              </a:solidFill>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0898" name="Rectangle 7"/>
          <p:cNvSpPr txBox="1">
            <a:spLocks noGrp="1"/>
          </p:cNvSpP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latin typeface="Times New Roman" panose="02020603050405020304" pitchFamily="18" charset="0"/>
              </a:rPr>
              <a:t>49</a:t>
            </a:fld>
            <a:endParaRPr lang="zh-CN" altLang="en-US" sz="1200" dirty="0">
              <a:solidFill>
                <a:srgbClr val="000000"/>
              </a:solidFill>
              <a:latin typeface="Times New Roman" panose="02020603050405020304" pitchFamily="18" charset="0"/>
            </a:endParaRPr>
          </a:p>
        </p:txBody>
      </p:sp>
      <p:sp>
        <p:nvSpPr>
          <p:cNvPr id="80899" name="Rectangle 2"/>
          <p:cNvSpPr>
            <a:spLocks noGrp="1" noRot="1" noChangeAspect="1" noTextEdit="1"/>
          </p:cNvSpPr>
          <p:nvPr>
            <p:ph type="sldImg"/>
          </p:nvPr>
        </p:nvSpPr>
        <p:spPr>
          <a:ln/>
        </p:spPr>
      </p:sp>
      <p:sp>
        <p:nvSpPr>
          <p:cNvPr id="294916" name="Rectangle 3"/>
          <p:cNvSpPr>
            <a:spLocks noGrp="1" noChangeArrowheads="1"/>
          </p:cNvSpPr>
          <p:nvPr>
            <p:ph type="body" idx="1"/>
          </p:nvPr>
        </p:nvSpPr>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7. 根轨迹与虚轴的交点</a:t>
            </a:r>
          </a:p>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000" b="0"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 直接利用特征方程</a:t>
            </a:r>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ln/>
        </p:spPr>
      </p:sp>
      <p:sp>
        <p:nvSpPr>
          <p:cNvPr id="83971" name="备注占位符 2"/>
          <p:cNvSpPr>
            <a:spLocks noGrp="1"/>
          </p:cNvSpPr>
          <p:nvPr>
            <p:ph type="body" idx="1"/>
          </p:nvPr>
        </p:nvSpPr>
        <p:spPr>
          <a:ln/>
        </p:spPr>
        <p:txBody>
          <a:bodyPr wrap="square" lIns="91440" tIns="45720" rIns="91440" bIns="45720" anchor="t" anchorCtr="0"/>
          <a:lstStyle/>
          <a:p>
            <a:pPr lvl="0"/>
            <a:endParaRPr lang="zh-CN" altLang="en-US" dirty="0"/>
          </a:p>
        </p:txBody>
      </p:sp>
      <p:sp>
        <p:nvSpPr>
          <p:cNvPr id="83972"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latin typeface="Times New Roman" panose="02020603050405020304" pitchFamily="18" charset="0"/>
              </a:rPr>
              <a:t>51</a:t>
            </a:fld>
            <a:endParaRPr lang="zh-CN" altLang="en-US" sz="1200" dirty="0">
              <a:solidFill>
                <a:srgbClr val="000000"/>
              </a:solidFill>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3554" name="Rectangle 7"/>
          <p:cNvSpPr txBox="1">
            <a:spLocks noGrp="1"/>
          </p:cNvSpP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4</a:t>
            </a:fld>
            <a:endParaRPr lang="zh-CN" altLang="en-US" sz="1200" dirty="0">
              <a:latin typeface="Times New Roman" panose="02020603050405020304" pitchFamily="18" charset="0"/>
            </a:endParaRPr>
          </a:p>
        </p:txBody>
      </p:sp>
      <p:sp>
        <p:nvSpPr>
          <p:cNvPr id="23555" name="Rectangle 2"/>
          <p:cNvSpPr>
            <a:spLocks noGrp="1" noRot="1" noChangeAspect="1" noTextEdit="1"/>
          </p:cNvSpPr>
          <p:nvPr>
            <p:ph type="sldImg"/>
          </p:nvPr>
        </p:nvSpPr>
        <p:spPr>
          <a:ln/>
        </p:spPr>
      </p:sp>
      <p:sp>
        <p:nvSpPr>
          <p:cNvPr id="23556" name="Rectangle 3"/>
          <p:cNvSpPr>
            <a:spLocks noGrp="1"/>
          </p:cNvSpPr>
          <p:nvPr>
            <p:ph type="body" idx="1"/>
          </p:nvPr>
        </p:nvSpPr>
        <p:spPr>
          <a:ln/>
        </p:spPr>
        <p:txBody>
          <a:bodyPr wrap="square" lIns="91440" tIns="45720" rIns="91440" bIns="45720" anchor="t" anchorCtr="0"/>
          <a:lstStyle/>
          <a:p>
            <a:pPr lvl="0" eaLnBrk="1" hangingPunct="1"/>
            <a:r>
              <a:rPr lang="zh-CN" altLang="en-US" dirty="0"/>
              <a:t>在</a:t>
            </a:r>
            <a:r>
              <a:rPr lang="en-US" altLang="zh-CN" i="1" dirty="0"/>
              <a:t>S</a:t>
            </a:r>
            <a:r>
              <a:rPr lang="zh-CN" altLang="en-US" dirty="0"/>
              <a:t>平面上标出相应的</a:t>
            </a:r>
            <a:r>
              <a:rPr lang="en-US" altLang="zh-CN" i="1" dirty="0"/>
              <a:t>s</a:t>
            </a:r>
            <a:r>
              <a:rPr lang="en-US" altLang="zh-CN" baseline="-30000" dirty="0"/>
              <a:t>1</a:t>
            </a:r>
            <a:r>
              <a:rPr lang="en-US" altLang="zh-CN" dirty="0"/>
              <a:t>, </a:t>
            </a:r>
            <a:r>
              <a:rPr lang="en-US" altLang="zh-CN" i="1" dirty="0"/>
              <a:t>s</a:t>
            </a:r>
            <a:r>
              <a:rPr lang="en-US" altLang="zh-CN" baseline="-30000" dirty="0"/>
              <a:t>2</a:t>
            </a:r>
            <a:r>
              <a:rPr lang="zh-CN" altLang="en-US" dirty="0"/>
              <a:t>点,并将所有的</a:t>
            </a:r>
            <a:r>
              <a:rPr lang="en-US" altLang="zh-CN" i="1" dirty="0"/>
              <a:t>S</a:t>
            </a:r>
            <a:r>
              <a:rPr lang="zh-CN" altLang="en-US" dirty="0"/>
              <a:t>点连接起来则或为闭环特征根随系统增益</a:t>
            </a:r>
            <a:r>
              <a:rPr lang="en-US" altLang="zh-CN" i="1" dirty="0"/>
              <a:t>K</a:t>
            </a:r>
            <a:r>
              <a:rPr lang="zh-CN" altLang="en-US" dirty="0"/>
              <a:t>变化的根轨迹,如图 </a:t>
            </a: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7650" name="Rectangle 7"/>
          <p:cNvSpPr txBox="1">
            <a:spLocks noGrp="1"/>
          </p:cNvSpP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7</a:t>
            </a:fld>
            <a:endParaRPr lang="zh-CN" altLang="en-US" sz="1200" dirty="0">
              <a:latin typeface="Times New Roman" panose="02020603050405020304" pitchFamily="18" charset="0"/>
            </a:endParaRPr>
          </a:p>
        </p:txBody>
      </p:sp>
      <p:sp>
        <p:nvSpPr>
          <p:cNvPr id="27651" name="Rectangle 1026"/>
          <p:cNvSpPr>
            <a:spLocks noGrp="1" noRot="1" noChangeAspect="1" noTextEdit="1"/>
          </p:cNvSpPr>
          <p:nvPr>
            <p:ph type="sldImg"/>
          </p:nvPr>
        </p:nvSpPr>
        <p:spPr>
          <a:ln/>
        </p:spPr>
      </p:sp>
      <p:sp>
        <p:nvSpPr>
          <p:cNvPr id="27652" name="Rectangle 1027"/>
          <p:cNvSpPr>
            <a:spLocks noGrp="1"/>
          </p:cNvSpPr>
          <p:nvPr>
            <p:ph type="body" idx="1"/>
          </p:nvPr>
        </p:nvSpPr>
        <p:spPr>
          <a:ln/>
        </p:spPr>
        <p:txBody>
          <a:bodyPr wrap="square" lIns="91440" tIns="45720" rIns="91440" bIns="45720" anchor="t" anchorCtr="0"/>
          <a:lstStyle/>
          <a:p>
            <a:pPr lvl="0" algn="just" eaLnBrk="1" hangingPunct="1"/>
            <a:r>
              <a:rPr lang="zh-CN" altLang="en-US" dirty="0"/>
              <a:t>系统开环传递函数</a:t>
            </a:r>
            <a:r>
              <a:rPr lang="en-US" altLang="zh-CN" i="1" dirty="0"/>
              <a:t>G</a:t>
            </a:r>
            <a:r>
              <a:rPr lang="en-US" altLang="zh-CN" dirty="0"/>
              <a:t>(</a:t>
            </a:r>
            <a:r>
              <a:rPr lang="en-US" altLang="zh-CN" i="1" dirty="0"/>
              <a:t>s</a:t>
            </a:r>
            <a:r>
              <a:rPr lang="en-US" altLang="zh-CN" dirty="0"/>
              <a:t>)</a:t>
            </a:r>
            <a:r>
              <a:rPr lang="en-US" altLang="zh-CN" i="1" dirty="0"/>
              <a:t>H</a:t>
            </a:r>
            <a:r>
              <a:rPr lang="en-US" altLang="zh-CN" dirty="0"/>
              <a:t>(</a:t>
            </a:r>
            <a:r>
              <a:rPr lang="en-US" altLang="zh-CN" i="1" dirty="0"/>
              <a:t>s</a:t>
            </a:r>
            <a:r>
              <a:rPr lang="en-US" altLang="zh-CN" dirty="0"/>
              <a:t>)</a:t>
            </a:r>
            <a:r>
              <a:rPr lang="zh-CN" altLang="en-US" dirty="0"/>
              <a:t>通常是两个多项式之比,它等于系统各部分传递函数之积。因此可改写为</a:t>
            </a:r>
          </a:p>
          <a:p>
            <a:pPr lvl="0" eaLnBrk="1" hangingPunct="1"/>
            <a:endParaRPr lang="zh-CN" altLang="en-US" dirty="0"/>
          </a:p>
          <a:p>
            <a:pPr lvl="0" eaLnBrk="1" hangingPunct="1"/>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33794" name="Rectangle 7"/>
          <p:cNvSpPr txBox="1">
            <a:spLocks noGrp="1"/>
          </p:cNvSpP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12</a:t>
            </a:fld>
            <a:endParaRPr lang="zh-CN" altLang="en-US" sz="1200" dirty="0">
              <a:latin typeface="Times New Roman" panose="02020603050405020304" pitchFamily="18" charset="0"/>
            </a:endParaRPr>
          </a:p>
        </p:txBody>
      </p:sp>
      <p:sp>
        <p:nvSpPr>
          <p:cNvPr id="33795" name="Rectangle 2"/>
          <p:cNvSpPr>
            <a:spLocks noGrp="1" noRot="1" noChangeAspect="1" noTextEdit="1"/>
          </p:cNvSpPr>
          <p:nvPr>
            <p:ph type="sldImg"/>
          </p:nvPr>
        </p:nvSpPr>
        <p:spPr>
          <a:ln/>
        </p:spPr>
      </p:sp>
      <p:sp>
        <p:nvSpPr>
          <p:cNvPr id="33796" name="Rectangle 3"/>
          <p:cNvSpPr>
            <a:spLocks noGrp="1" noChangeArrowheads="1"/>
          </p:cNvSpPr>
          <p:nvPr>
            <p:ph type="body" idx="1"/>
          </p:nvPr>
        </p:nvSpPr>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 </a:t>
            </a:r>
            <a:r>
              <a:rPr kumimoji="0" lang="zh-CN" altLang="en-US" sz="1000" b="1" i="0" u="none" strike="noStrike" kern="1200" cap="none" spc="0" normalizeH="0" baseline="0" noProof="0">
                <a:ln>
                  <a:noFill/>
                </a:ln>
                <a:solidFill>
                  <a:srgbClr val="FF6699"/>
                </a:solidFill>
                <a:effectLst/>
                <a:uLnTx/>
                <a:uFillTx/>
                <a:latin typeface="Times New Roman" panose="02020603050405020304" pitchFamily="18" charset="0"/>
                <a:ea typeface="宋体" panose="02010600030101010101" pitchFamily="2" charset="-122"/>
                <a:cs typeface="+mn-cs"/>
              </a:rPr>
              <a:t>根轨迹</a:t>
            </a:r>
            <a:r>
              <a:rPr kumimoji="0" lang="zh-CN" altLang="en-US" sz="1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的分支数</a:t>
            </a:r>
            <a:r>
              <a:rPr kumimoji="0" lang="zh-CN" altLang="en-US" sz="1000" b="0" i="0" u="none" strike="noStrike" kern="1200" cap="none" spc="0" normalizeH="0" baseline="0" noProof="0">
                <a:ln>
                  <a:noFill/>
                </a:ln>
                <a:solidFill>
                  <a:srgbClr val="FF6699"/>
                </a:solidFill>
                <a:effectLst/>
                <a:uLnTx/>
                <a:uFillTx/>
                <a:latin typeface="Times New Roman" panose="02020603050405020304" pitchFamily="18" charset="0"/>
                <a:ea typeface="宋体" panose="02010600030101010101" pitchFamily="2" charset="-122"/>
                <a:cs typeface="+mn-cs"/>
              </a:rPr>
              <a:t>根轨迹</a:t>
            </a:r>
            <a:r>
              <a:rPr kumimoji="0" lang="zh-CN" altLang="en-US" sz="10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的每一个分支表示了闭环系统的一个特征根当增益</a:t>
            </a:r>
            <a:r>
              <a:rPr kumimoji="0" lang="en-US" altLang="zh-CN" sz="1000" b="0"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K</a:t>
            </a:r>
            <a:r>
              <a:rPr kumimoji="0" lang="zh-CN" altLang="en-US" sz="10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改变时在</a:t>
            </a:r>
            <a:r>
              <a:rPr kumimoji="0" lang="en-US" altLang="zh-CN" sz="1000" b="0"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S</a:t>
            </a:r>
            <a:r>
              <a:rPr kumimoji="0" lang="zh-CN" altLang="en-US" sz="10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平面上的运动轨迹,因而根轨迹的分支数等于特征方程的阶次。而每一开环极点是不同分支的起始点,所以,根轨迹的分支数等于开环极点数。 </a:t>
            </a:r>
          </a:p>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3. </a:t>
            </a:r>
            <a:r>
              <a:rPr kumimoji="0" lang="zh-CN" altLang="en-US" sz="1000" b="1" i="0" u="none" strike="noStrike" kern="1200" cap="none" spc="0" normalizeH="0" baseline="0" noProof="0">
                <a:ln>
                  <a:noFill/>
                </a:ln>
                <a:solidFill>
                  <a:srgbClr val="FF6699"/>
                </a:solidFill>
                <a:effectLst/>
                <a:uLnTx/>
                <a:uFillTx/>
                <a:latin typeface="Times New Roman" panose="02020603050405020304" pitchFamily="18" charset="0"/>
                <a:ea typeface="宋体" panose="02010600030101010101" pitchFamily="2" charset="-122"/>
                <a:cs typeface="+mn-cs"/>
              </a:rPr>
              <a:t>根轨迹</a:t>
            </a:r>
            <a:r>
              <a:rPr kumimoji="0" lang="zh-CN" altLang="en-US" sz="1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的对称性</a:t>
            </a:r>
            <a:r>
              <a:rPr kumimoji="0" lang="zh-CN" altLang="en-US" sz="1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由特征方程１+</a:t>
            </a:r>
            <a:r>
              <a:rPr kumimoji="0" lang="en-US" altLang="zh-CN" sz="1000" b="0"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G</a:t>
            </a:r>
            <a:r>
              <a:rPr kumimoji="0" lang="en-US" altLang="zh-CN" sz="1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en-US" altLang="zh-CN" sz="1000" b="0"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s</a:t>
            </a:r>
            <a:r>
              <a:rPr kumimoji="0" lang="en-US" altLang="zh-CN" sz="1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en-US" altLang="zh-CN" sz="1000" b="0"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H</a:t>
            </a:r>
            <a:r>
              <a:rPr kumimoji="0" lang="en-US" altLang="zh-CN" sz="1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en-US" altLang="zh-CN" sz="1000" b="0"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s</a:t>
            </a:r>
            <a:r>
              <a:rPr kumimoji="0" lang="en-US" altLang="zh-CN" sz="1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)=0,</a:t>
            </a:r>
            <a:r>
              <a:rPr kumimoji="0" lang="zh-CN" altLang="en-US" sz="1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其特征根或是实根或是复根。若是实根,则在实轴上;若是复根则必是复平面上对称实轴的共轭复数点。因此可得出根轨迹或是在实轴上,或是对称于实轴。</a:t>
            </a:r>
          </a:p>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4. 实轴上的</a:t>
            </a:r>
            <a:r>
              <a:rPr kumimoji="0" lang="zh-CN" altLang="en-US" sz="1000" b="1" i="0" u="none" strike="noStrike" kern="1200" cap="none" spc="0" normalizeH="0" baseline="0" noProof="0">
                <a:ln>
                  <a:noFill/>
                </a:ln>
                <a:solidFill>
                  <a:srgbClr val="FF6699"/>
                </a:solidFill>
                <a:effectLst/>
                <a:uLnTx/>
                <a:uFillTx/>
                <a:latin typeface="Times New Roman" panose="02020603050405020304" pitchFamily="18" charset="0"/>
                <a:ea typeface="宋体" panose="02010600030101010101" pitchFamily="2" charset="-122"/>
                <a:cs typeface="+mn-cs"/>
              </a:rPr>
              <a:t>根轨迹</a:t>
            </a:r>
            <a:r>
              <a:rPr kumimoji="0" lang="zh-CN" altLang="en-US" sz="1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实轴上试探点</a:t>
            </a:r>
            <a:r>
              <a:rPr kumimoji="0" lang="en-US" altLang="zh-CN" sz="1000" b="0"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s</a:t>
            </a:r>
            <a:r>
              <a:rPr kumimoji="0" lang="en-US" altLang="zh-CN" sz="1000" b="0"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r>
              <a:rPr kumimoji="0" lang="en-US" altLang="zh-CN" sz="1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zh-CN" altLang="en-US" sz="1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它在根轨迹上的充分必要条件是它满足幅角条件。复数极点必是共轭成对的,它们至</a:t>
            </a:r>
            <a:r>
              <a:rPr kumimoji="0" lang="en-US" altLang="zh-CN" sz="1000" b="0"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s</a:t>
            </a:r>
            <a:r>
              <a:rPr kumimoji="0" lang="en-US" altLang="zh-CN" sz="1000" b="0"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r>
              <a:rPr kumimoji="0" lang="zh-CN" altLang="en-US" sz="1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点的幅角和恒为±180°(2</a:t>
            </a:r>
            <a:r>
              <a:rPr kumimoji="0" lang="en-US" altLang="zh-CN" sz="1000" b="0"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k</a:t>
            </a:r>
            <a:r>
              <a:rPr kumimoji="0" lang="en-US" altLang="zh-CN" sz="1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a:t>
            </a:r>
            <a:r>
              <a:rPr kumimoji="0" lang="zh-CN" altLang="en-US" sz="1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。因此实轴上根轨迹的分布只取决干实轴上极点、零点的分布。试探</a:t>
            </a:r>
            <a:r>
              <a:rPr kumimoji="0" lang="en-US" altLang="zh-CN" sz="1000" b="0"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s</a:t>
            </a:r>
            <a:r>
              <a:rPr kumimoji="0" lang="en-US" altLang="zh-CN" sz="1000" b="0"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r>
              <a:rPr kumimoji="0" lang="zh-CN" altLang="en-US" sz="1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点右边的零点、极点至</a:t>
            </a:r>
            <a:r>
              <a:rPr kumimoji="0" lang="en-US" altLang="zh-CN" sz="1000" b="0"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s</a:t>
            </a:r>
            <a:r>
              <a:rPr kumimoji="0" lang="en-US" altLang="zh-CN" sz="1000" b="0"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r>
              <a:rPr kumimoji="0" lang="zh-CN" altLang="en-US" sz="1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点向量的幅角都是±180°,而</a:t>
            </a:r>
            <a:r>
              <a:rPr kumimoji="0" lang="en-US" altLang="zh-CN" sz="1000" b="0"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s</a:t>
            </a:r>
            <a:r>
              <a:rPr kumimoji="0" lang="en-US" altLang="zh-CN" sz="1000" b="0"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r>
              <a:rPr kumimoji="0" lang="zh-CN" altLang="en-US" sz="1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点左边零点、极点至</a:t>
            </a:r>
            <a:r>
              <a:rPr kumimoji="0" lang="en-US" altLang="zh-CN" sz="1000" b="0"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s</a:t>
            </a:r>
            <a:r>
              <a:rPr kumimoji="0" lang="en-US" altLang="zh-CN" sz="1000" b="0"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r>
              <a:rPr kumimoji="0" lang="zh-CN" altLang="en-US" sz="1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点向量的幅角都是0°。由此可以得到以下分布规律:</a:t>
            </a:r>
            <a:r>
              <a:rPr kumimoji="0" lang="zh-CN" altLang="en-US" sz="10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若试探点</a:t>
            </a:r>
            <a:r>
              <a:rPr kumimoji="0" lang="en-US" altLang="zh-CN" sz="1000" b="0"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s</a:t>
            </a:r>
            <a:r>
              <a:rPr kumimoji="0" lang="en-US" altLang="zh-CN" sz="1000" b="0" i="0" u="none" strike="noStrike" kern="1200" cap="none" spc="0" normalizeH="0" baseline="-30000" noProof="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0" lang="zh-CN" altLang="en-US" sz="10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右边零点、极点总数是奇数,则</a:t>
            </a:r>
            <a:r>
              <a:rPr kumimoji="0" lang="en-US" altLang="zh-CN" sz="1000" b="0"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s</a:t>
            </a:r>
            <a:r>
              <a:rPr kumimoji="0" lang="en-US" altLang="zh-CN" sz="1000" b="0" i="0" u="none" strike="noStrike" kern="1200" cap="none" spc="0" normalizeH="0" baseline="-30000" noProof="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0" lang="zh-CN" altLang="en-US" sz="10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点所在的线段是</a:t>
            </a:r>
            <a:r>
              <a:rPr kumimoji="0" lang="zh-CN" altLang="en-US" sz="1000" b="0" i="0" u="none" strike="noStrike" kern="1200" cap="none" spc="0" normalizeH="0" baseline="0" noProof="0">
                <a:ln>
                  <a:noFill/>
                </a:ln>
                <a:solidFill>
                  <a:srgbClr val="FF6699"/>
                </a:solidFill>
                <a:effectLst/>
                <a:uLnTx/>
                <a:uFillTx/>
                <a:latin typeface="Times New Roman" panose="02020603050405020304" pitchFamily="18" charset="0"/>
                <a:ea typeface="宋体" panose="02010600030101010101" pitchFamily="2" charset="-122"/>
                <a:cs typeface="+mn-cs"/>
              </a:rPr>
              <a:t>根轨迹</a:t>
            </a:r>
            <a:r>
              <a:rPr kumimoji="0" lang="zh-CN" altLang="en-US" sz="10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的一部分。</a:t>
            </a:r>
            <a:r>
              <a:rPr kumimoji="0" lang="zh-CN" altLang="en-US" sz="1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若试探点</a:t>
            </a:r>
            <a:r>
              <a:rPr kumimoji="0" lang="en-US" altLang="zh-CN" sz="1000" b="0"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s</a:t>
            </a:r>
            <a:r>
              <a:rPr kumimoji="0" lang="en-US" altLang="zh-CN" sz="1000" b="0"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r>
              <a:rPr kumimoji="0" lang="zh-CN" altLang="en-US" sz="1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右边零点、极点总数是偶数,则</a:t>
            </a:r>
            <a:r>
              <a:rPr kumimoji="0" lang="en-US" altLang="zh-CN" sz="1000" b="0"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s</a:t>
            </a:r>
            <a:r>
              <a:rPr kumimoji="0" lang="en-US" altLang="zh-CN" sz="1000" b="0"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a:t>
            </a:r>
            <a:r>
              <a:rPr kumimoji="0" lang="zh-CN" altLang="en-US" sz="1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点所在的线段不是</a:t>
            </a:r>
            <a:r>
              <a:rPr kumimoji="0" lang="zh-CN" altLang="en-US" sz="1000" b="0" i="0" u="none" strike="noStrike" kern="1200" cap="none" spc="0" normalizeH="0" baseline="0" noProof="0">
                <a:ln>
                  <a:noFill/>
                </a:ln>
                <a:solidFill>
                  <a:srgbClr val="FF6699"/>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根轨迹</a:t>
            </a:r>
            <a:r>
              <a:rPr kumimoji="0" lang="zh-CN" altLang="en-US" sz="10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0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35842" name="Rectangle 7"/>
          <p:cNvSpPr txBox="1">
            <a:spLocks noGrp="1"/>
          </p:cNvSpP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13</a:t>
            </a:fld>
            <a:endParaRPr lang="zh-CN" altLang="en-US" sz="1200" dirty="0">
              <a:latin typeface="Times New Roman" panose="02020603050405020304" pitchFamily="18" charset="0"/>
            </a:endParaRPr>
          </a:p>
        </p:txBody>
      </p:sp>
      <p:sp>
        <p:nvSpPr>
          <p:cNvPr id="35843" name="Rectangle 2"/>
          <p:cNvSpPr>
            <a:spLocks noGrp="1" noRot="1" noChangeAspect="1" noTextEdit="1"/>
          </p:cNvSpPr>
          <p:nvPr>
            <p:ph type="sldImg"/>
          </p:nvPr>
        </p:nvSpPr>
        <p:spPr>
          <a:ln/>
        </p:spPr>
      </p:sp>
      <p:sp>
        <p:nvSpPr>
          <p:cNvPr id="38916" name="Rectangle 3"/>
          <p:cNvSpPr>
            <a:spLocks noGrp="1" noChangeArrowheads="1"/>
          </p:cNvSpPr>
          <p:nvPr>
            <p:ph type="body" idx="1"/>
          </p:nvPr>
        </p:nvSpPr>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7. 根轨迹与虚轴的交点</a:t>
            </a:r>
          </a:p>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000" b="0"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 直接利用特征方程</a:t>
            </a: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37890" name="Rectangle 7"/>
          <p:cNvSpPr txBox="1">
            <a:spLocks noGrp="1"/>
          </p:cNvSpP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14</a:t>
            </a:fld>
            <a:endParaRPr lang="zh-CN" altLang="en-US" sz="1200" dirty="0">
              <a:latin typeface="Times New Roman" panose="02020603050405020304" pitchFamily="18" charset="0"/>
            </a:endParaRPr>
          </a:p>
        </p:txBody>
      </p:sp>
      <p:sp>
        <p:nvSpPr>
          <p:cNvPr id="37891" name="Rectangle 2"/>
          <p:cNvSpPr>
            <a:spLocks noGrp="1" noRot="1" noChangeAspect="1" noTextEdit="1"/>
          </p:cNvSpPr>
          <p:nvPr>
            <p:ph type="sldImg"/>
          </p:nvPr>
        </p:nvSpPr>
        <p:spPr>
          <a:ln/>
        </p:spPr>
      </p:sp>
      <p:sp>
        <p:nvSpPr>
          <p:cNvPr id="294916" name="Rectangle 3"/>
          <p:cNvSpPr>
            <a:spLocks noGrp="1" noChangeArrowheads="1"/>
          </p:cNvSpPr>
          <p:nvPr>
            <p:ph type="body" idx="1"/>
          </p:nvPr>
        </p:nvSpPr>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7. 根轨迹与虚轴的交点</a:t>
            </a:r>
          </a:p>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000" b="0"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 直接利用特征方程</a:t>
            </a: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39938" name="Rectangle 7"/>
          <p:cNvSpPr txBox="1">
            <a:spLocks noGrp="1"/>
          </p:cNvSpP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15</a:t>
            </a:fld>
            <a:endParaRPr lang="zh-CN" altLang="en-US" sz="1200" dirty="0">
              <a:latin typeface="Times New Roman" panose="02020603050405020304" pitchFamily="18" charset="0"/>
            </a:endParaRPr>
          </a:p>
        </p:txBody>
      </p:sp>
      <p:sp>
        <p:nvSpPr>
          <p:cNvPr id="39939" name="Rectangle 2"/>
          <p:cNvSpPr>
            <a:spLocks noGrp="1" noRot="1" noChangeAspect="1" noTextEdit="1"/>
          </p:cNvSpPr>
          <p:nvPr>
            <p:ph type="sldImg"/>
          </p:nvPr>
        </p:nvSpPr>
        <p:spPr>
          <a:ln/>
        </p:spPr>
      </p:sp>
      <p:sp>
        <p:nvSpPr>
          <p:cNvPr id="254980" name="Rectangle 3"/>
          <p:cNvSpPr>
            <a:spLocks noGrp="1" noChangeArrowheads="1"/>
          </p:cNvSpPr>
          <p:nvPr>
            <p:ph type="body" idx="1"/>
          </p:nvPr>
        </p:nvSpPr>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7. 根轨迹与虚轴的交点</a:t>
            </a:r>
          </a:p>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000" b="0" i="1"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(1) 直接利用特征方程</a:t>
            </a: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41986" name="Rectangle 7"/>
          <p:cNvSpPr txBox="1">
            <a:spLocks noGrp="1"/>
          </p:cNvSpP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16</a:t>
            </a:fld>
            <a:endParaRPr lang="zh-CN" altLang="en-US" sz="1200" dirty="0">
              <a:latin typeface="Times New Roman" panose="02020603050405020304" pitchFamily="18" charset="0"/>
            </a:endParaRPr>
          </a:p>
        </p:txBody>
      </p:sp>
      <p:sp>
        <p:nvSpPr>
          <p:cNvPr id="41987" name="Rectangle 2"/>
          <p:cNvSpPr>
            <a:spLocks noGrp="1" noRot="1" noChangeAspect="1" noTextEdit="1"/>
          </p:cNvSpPr>
          <p:nvPr>
            <p:ph type="sldImg"/>
          </p:nvPr>
        </p:nvSpPr>
        <p:spPr>
          <a:ln/>
        </p:spPr>
      </p:sp>
      <p:sp>
        <p:nvSpPr>
          <p:cNvPr id="41988" name="Rectangle 3"/>
          <p:cNvSpPr>
            <a:spLocks noGrp="1"/>
          </p:cNvSpPr>
          <p:nvPr>
            <p:ph type="body" idx="1"/>
          </p:nvPr>
        </p:nvSpPr>
        <p:spPr>
          <a:ln/>
        </p:spPr>
        <p:txBody>
          <a:bodyPr wrap="square" lIns="91440" tIns="45720" rIns="91440" bIns="45720" anchor="t" anchorCtr="0"/>
          <a:lstStyle/>
          <a:p>
            <a:pPr lvl="0" eaLnBrk="1" hangingPunct="1"/>
            <a:r>
              <a:rPr lang="zh-CN" altLang="en-US" sz="1000" dirty="0"/>
              <a:t>当系统特征方程的根位于虚轴时,系统相应处于临界稳定的情况。利用劳斯判据,可确定系统的这一临界情况,并可求出相应的虚轴交点。仍以上例所示的系统为例加以说明。</a:t>
            </a: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47106" name="Rectangle 7"/>
          <p:cNvSpPr txBox="1">
            <a:spLocks noGrp="1"/>
          </p:cNvSpP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Times New Roman" panose="02020603050405020304" pitchFamily="18" charset="0"/>
              </a:rPr>
              <a:t>20</a:t>
            </a:fld>
            <a:endParaRPr lang="zh-CN" altLang="en-US" sz="1200" dirty="0">
              <a:latin typeface="Times New Roman" panose="02020603050405020304" pitchFamily="18" charset="0"/>
            </a:endParaRPr>
          </a:p>
        </p:txBody>
      </p:sp>
      <p:sp>
        <p:nvSpPr>
          <p:cNvPr id="47107" name="Rectangle 2"/>
          <p:cNvSpPr>
            <a:spLocks noGrp="1" noRot="1" noChangeAspect="1" noTextEdit="1"/>
          </p:cNvSpPr>
          <p:nvPr>
            <p:ph type="sldImg"/>
          </p:nvPr>
        </p:nvSpPr>
        <p:spPr>
          <a:ln/>
        </p:spPr>
      </p:sp>
      <p:sp>
        <p:nvSpPr>
          <p:cNvPr id="47108" name="Rectangle 3"/>
          <p:cNvSpPr>
            <a:spLocks noGrp="1"/>
          </p:cNvSpPr>
          <p:nvPr>
            <p:ph type="body" idx="1"/>
          </p:nvPr>
        </p:nvSpPr>
        <p:spPr>
          <a:ln/>
        </p:spPr>
        <p:txBody>
          <a:bodyPr wrap="square" lIns="91440" tIns="45720" rIns="91440" bIns="45720" anchor="t" anchorCtr="0"/>
          <a:lstStyle/>
          <a:p>
            <a:pPr lvl="0" eaLnBrk="1" hangingPunct="1"/>
            <a:r>
              <a:rPr lang="zh-CN" altLang="en-US" sz="1000" dirty="0"/>
              <a:t>当根轨迹始于复数极点时,我们必须确定根轨迹的出射角,即从复数极点出发的方向角,才能确定根轨迹从复数极点开始运动的方向。同理,入射角即为根轨迹终于复数零点的方向角。 </a:t>
            </a:r>
          </a:p>
          <a:p>
            <a:pPr lvl="0" eaLnBrk="1" hangingPunct="1"/>
            <a:endParaRPr lang="zh-CN" altLang="en-US" sz="1000"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1D6CD99-6FB3-45B7-B310-72B028935D36}"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1D6CD99-6FB3-45B7-B310-72B028935D36}"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811528-0446-4C3E-AAF3-D60DFE7C61EA}"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811528-0446-4C3E-AAF3-D60DFE7C61EA}"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811528-0446-4C3E-AAF3-D60DFE7C61EA}"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811528-0446-4C3E-AAF3-D60DFE7C61EA}"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811528-0446-4C3E-AAF3-D60DFE7C61EA}"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811528-0446-4C3E-AAF3-D60DFE7C61EA}"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811528-0446-4C3E-AAF3-D60DFE7C61EA}"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811528-0446-4C3E-AAF3-D60DFE7C61EA}"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811528-0446-4C3E-AAF3-D60DFE7C61EA}"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811528-0446-4C3E-AAF3-D60DFE7C61EA}"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1D6CD99-6FB3-45B7-B310-72B028935D36}"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811528-0446-4C3E-AAF3-D60DFE7C61EA}"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B2DB873-6828-426D-A02C-4AA4BCA3F996}"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B2DB873-6828-426D-A02C-4AA4BCA3F996}"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B2DB873-6828-426D-A02C-4AA4BCA3F996}"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B2DB873-6828-426D-A02C-4AA4BCA3F996}"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B2DB873-6828-426D-A02C-4AA4BCA3F996}"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B2DB873-6828-426D-A02C-4AA4BCA3F996}"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B2DB873-6828-426D-A02C-4AA4BCA3F996}"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B2DB873-6828-426D-A02C-4AA4BCA3F996}"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B2DB873-6828-426D-A02C-4AA4BCA3F996}"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F7F8BC5-0C42-4A33-A30E-43E50475AE64}"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B2DB873-6828-426D-A02C-4AA4BCA3F996}"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B2DB873-6828-426D-A02C-4AA4BCA3F996}"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D9647E0-976D-4A3E-9B99-06C119E05514}"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D9647E0-976D-4A3E-9B99-06C119E05514}"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D9647E0-976D-4A3E-9B99-06C119E05514}"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D9647E0-976D-4A3E-9B99-06C119E05514}"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D9647E0-976D-4A3E-9B99-06C119E05514}"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D9647E0-976D-4A3E-9B99-06C119E05514}"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D9647E0-976D-4A3E-9B99-06C119E05514}"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D9647E0-976D-4A3E-9B99-06C119E05514}"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F7F8BC5-0C42-4A33-A30E-43E50475AE64}"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D9647E0-976D-4A3E-9B99-06C119E05514}"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D9647E0-976D-4A3E-9B99-06C119E05514}"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D9647E0-976D-4A3E-9B99-06C119E05514}"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B9C966A-1A7F-48E9-9792-41AB25EBF92F}"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B9C966A-1A7F-48E9-9792-41AB25EBF92F}"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B9C966A-1A7F-48E9-9792-41AB25EBF92F}"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B9C966A-1A7F-48E9-9792-41AB25EBF92F}"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B9C966A-1A7F-48E9-9792-41AB25EBF92F}"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B9C966A-1A7F-48E9-9792-41AB25EBF92F}"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B9C966A-1A7F-48E9-9792-41AB25EBF92F}"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F7F8BC5-0C42-4A33-A30E-43E50475AE64}"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B9C966A-1A7F-48E9-9792-41AB25EBF92F}"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B9C966A-1A7F-48E9-9792-41AB25EBF92F}"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B9C966A-1A7F-48E9-9792-41AB25EBF92F}"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B9C966A-1A7F-48E9-9792-41AB25EBF92F}"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452C701-C9A1-4AB1-A720-C72AE60A3021}"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452C701-C9A1-4AB1-A720-C72AE60A3021}"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452C701-C9A1-4AB1-A720-C72AE60A3021}"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452C701-C9A1-4AB1-A720-C72AE60A3021}"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452C701-C9A1-4AB1-A720-C72AE60A3021}"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452C701-C9A1-4AB1-A720-C72AE60A3021}"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F7F8BC5-0C42-4A33-A30E-43E50475AE64}"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452C701-C9A1-4AB1-A720-C72AE60A3021}"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452C701-C9A1-4AB1-A720-C72AE60A3021}"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452C701-C9A1-4AB1-A720-C72AE60A3021}"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452C701-C9A1-4AB1-A720-C72AE60A3021}"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452C701-C9A1-4AB1-A720-C72AE60A3021}"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3E5146B-A986-461C-B08F-3E3342A7E142}"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3E5146B-A986-461C-B08F-3E3342A7E142}"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3E5146B-A986-461C-B08F-3E3342A7E142}"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3E5146B-A986-461C-B08F-3E3342A7E142}"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3E5146B-A986-461C-B08F-3E3342A7E142}"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F7F8BC5-0C42-4A33-A30E-43E50475AE64}"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3E5146B-A986-461C-B08F-3E3342A7E142}"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3E5146B-A986-461C-B08F-3E3342A7E142}"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3E5146B-A986-461C-B08F-3E3342A7E142}"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3E5146B-A986-461C-B08F-3E3342A7E142}"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3E5146B-A986-461C-B08F-3E3342A7E142}"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3E5146B-A986-461C-B08F-3E3342A7E142}"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357BF57-16C4-4849-8681-AD03239407EB}"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357BF57-16C4-4849-8681-AD03239407EB}"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357BF57-16C4-4849-8681-AD03239407EB}"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357BF57-16C4-4849-8681-AD03239407EB}"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F7F8BC5-0C42-4A33-A30E-43E50475AE64}"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357BF57-16C4-4849-8681-AD03239407EB}"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357BF57-16C4-4849-8681-AD03239407EB}"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357BF57-16C4-4849-8681-AD03239407EB}"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357BF57-16C4-4849-8681-AD03239407EB}"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357BF57-16C4-4849-8681-AD03239407EB}"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357BF57-16C4-4849-8681-AD03239407EB}"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357BF57-16C4-4849-8681-AD03239407EB}"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357BF57-16C4-4849-8681-AD03239407EB}"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F7F8BC5-0C42-4A33-A30E-43E50475AE64}"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F7F8BC5-0C42-4A33-A30E-43E50475AE64}"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1D6CD99-6FB3-45B7-B310-72B028935D36}"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F7F8BC5-0C42-4A33-A30E-43E50475AE64}"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F7F8BC5-0C42-4A33-A30E-43E50475AE64}"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F7F8BC5-0C42-4A33-A30E-43E50475AE64}"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4D5E3D1-8F15-4087-990B-A5E2C441613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4D5E3D1-8F15-4087-990B-A5E2C441613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4D5E3D1-8F15-4087-990B-A5E2C441613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4D5E3D1-8F15-4087-990B-A5E2C441613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4D5E3D1-8F15-4087-990B-A5E2C441613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4D5E3D1-8F15-4087-990B-A5E2C441613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4D5E3D1-8F15-4087-990B-A5E2C441613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1D6CD99-6FB3-45B7-B310-72B028935D36}"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4D5E3D1-8F15-4087-990B-A5E2C441613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4D5E3D1-8F15-4087-990B-A5E2C441613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4D5E3D1-8F15-4087-990B-A5E2C441613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4D5E3D1-8F15-4087-990B-A5E2C441613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D098BD8-12A5-41AB-B69F-C3F05A288B6D}"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D098BD8-12A5-41AB-B69F-C3F05A288B6D}"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D098BD8-12A5-41AB-B69F-C3F05A288B6D}"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D098BD8-12A5-41AB-B69F-C3F05A288B6D}"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D098BD8-12A5-41AB-B69F-C3F05A288B6D}"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D098BD8-12A5-41AB-B69F-C3F05A288B6D}"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1D6CD99-6FB3-45B7-B310-72B028935D36}"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D098BD8-12A5-41AB-B69F-C3F05A288B6D}"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D098BD8-12A5-41AB-B69F-C3F05A288B6D}"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D098BD8-12A5-41AB-B69F-C3F05A288B6D}"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D098BD8-12A5-41AB-B69F-C3F05A288B6D}"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D098BD8-12A5-41AB-B69F-C3F05A288B6D}"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5DC37FC-3F96-4D60-B2B0-8880A015EFB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5DC37FC-3F96-4D60-B2B0-8880A015EFB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5DC37FC-3F96-4D60-B2B0-8880A015EFB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5DC37FC-3F96-4D60-B2B0-8880A015EFB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5DC37FC-3F96-4D60-B2B0-8880A015EFB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1D6CD99-6FB3-45B7-B310-72B028935D36}"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5DC37FC-3F96-4D60-B2B0-8880A015EFB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5DC37FC-3F96-4D60-B2B0-8880A015EFB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5DC37FC-3F96-4D60-B2B0-8880A015EFB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5DC37FC-3F96-4D60-B2B0-8880A015EFB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5DC37FC-3F96-4D60-B2B0-8880A015EFB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5DC37FC-3F96-4D60-B2B0-8880A015EFB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22C7A4E-7A4E-43FA-8CC4-0510AABF84E7}"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22C7A4E-7A4E-43FA-8CC4-0510AABF84E7}"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22C7A4E-7A4E-43FA-8CC4-0510AABF84E7}"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22C7A4E-7A4E-43FA-8CC4-0510AABF84E7}"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1D6CD99-6FB3-45B7-B310-72B028935D36}"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22C7A4E-7A4E-43FA-8CC4-0510AABF84E7}"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22C7A4E-7A4E-43FA-8CC4-0510AABF84E7}"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22C7A4E-7A4E-43FA-8CC4-0510AABF84E7}"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22C7A4E-7A4E-43FA-8CC4-0510AABF84E7}"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22C7A4E-7A4E-43FA-8CC4-0510AABF84E7}"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22C7A4E-7A4E-43FA-8CC4-0510AABF84E7}"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22C7A4E-7A4E-43FA-8CC4-0510AABF84E7}"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E5F0541-547D-42E0-B1CE-9E1CBE75BF2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E5F0541-547D-42E0-B1CE-9E1CBE75BF2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E5F0541-547D-42E0-B1CE-9E1CBE75BF2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1D6CD99-6FB3-45B7-B310-72B028935D36}"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E5F0541-547D-42E0-B1CE-9E1CBE75BF2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E5F0541-547D-42E0-B1CE-9E1CBE75BF2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E5F0541-547D-42E0-B1CE-9E1CBE75BF2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E5F0541-547D-42E0-B1CE-9E1CBE75BF2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E5F0541-547D-42E0-B1CE-9E1CBE75BF2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E5F0541-547D-42E0-B1CE-9E1CBE75BF2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E5F0541-547D-42E0-B1CE-9E1CBE75BF2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E5F0541-547D-42E0-B1CE-9E1CBE75BF2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CBA7F7-35F5-4D3E-B276-06DA660F8373}"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CBA7F7-35F5-4D3E-B276-06DA660F8373}"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1D6CD99-6FB3-45B7-B310-72B028935D36}"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CBA7F7-35F5-4D3E-B276-06DA660F8373}"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CBA7F7-35F5-4D3E-B276-06DA660F8373}"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CBA7F7-35F5-4D3E-B276-06DA660F8373}"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CBA7F7-35F5-4D3E-B276-06DA660F8373}"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CBA7F7-35F5-4D3E-B276-06DA660F8373}"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CBA7F7-35F5-4D3E-B276-06DA660F8373}"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CBA7F7-35F5-4D3E-B276-06DA660F8373}"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CBA7F7-35F5-4D3E-B276-06DA660F8373}"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CBA7F7-35F5-4D3E-B276-06DA660F8373}"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DD9F8D8-C51C-483F-B8E1-354F48F9E5E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1D6CD99-6FB3-45B7-B310-72B028935D36}"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DD9F8D8-C51C-483F-B8E1-354F48F9E5E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DD9F8D8-C51C-483F-B8E1-354F48F9E5E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DD9F8D8-C51C-483F-B8E1-354F48F9E5E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DD9F8D8-C51C-483F-B8E1-354F48F9E5E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DD9F8D8-C51C-483F-B8E1-354F48F9E5E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DD9F8D8-C51C-483F-B8E1-354F48F9E5E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DD9F8D8-C51C-483F-B8E1-354F48F9E5E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DD9F8D8-C51C-483F-B8E1-354F48F9E5E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DD9F8D8-C51C-483F-B8E1-354F48F9E5E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DD9F8D8-C51C-483F-B8E1-354F48F9E5E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jpe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jpe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jpe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jpe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media/image1.jpeg"/><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image" Target="../media/image1.jpeg"/><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theme" Target="../theme/theme16.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slideLayout" Target="../slideLayouts/slideLayout177.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p:cNvSpPr>
          <p:nvPr>
            <p:ph type="title"/>
          </p:nvPr>
        </p:nvSpPr>
        <p:spPr>
          <a:xfrm>
            <a:off x="301625" y="609600"/>
            <a:ext cx="8540750" cy="1143000"/>
          </a:xfrm>
          <a:prstGeom prst="rect">
            <a:avLst/>
          </a:prstGeom>
          <a:noFill/>
          <a:ln w="9525">
            <a:noFill/>
          </a:ln>
        </p:spPr>
        <p:txBody>
          <a:bodyPr anchor="ctr" anchorCtr="0"/>
          <a:lstStyle/>
          <a:p>
            <a:pPr lvl="0"/>
            <a:r>
              <a:rPr lang="zh-CN" altLang="en-US" dirty="0"/>
              <a:t>单击此处编辑母版标题样式</a:t>
            </a:r>
          </a:p>
        </p:txBody>
      </p:sp>
      <p:sp>
        <p:nvSpPr>
          <p:cNvPr id="1027" name="Rectangle 3"/>
          <p:cNvSpPr>
            <a:spLocks noGrp="1" noRot="1"/>
          </p:cNvSpPr>
          <p:nvPr>
            <p:ph type="body" idx="1"/>
          </p:nvPr>
        </p:nvSpPr>
        <p:spPr>
          <a:xfrm>
            <a:off x="301625" y="1905000"/>
            <a:ext cx="8540750" cy="41941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eaLnBrk="1" hangingPunct="1">
              <a:buFont typeface="Arial" panose="020B0604020202020204" pitchFamily="34" charset="0"/>
              <a:buNone/>
              <a:defRPr sz="14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1D6CD99-6FB3-45B7-B310-72B028935D36}"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42" name="Rectangle 2"/>
          <p:cNvSpPr>
            <a:spLocks noGrp="1" noRot="1"/>
          </p:cNvSpPr>
          <p:nvPr>
            <p:ph type="title"/>
          </p:nvPr>
        </p:nvSpPr>
        <p:spPr>
          <a:xfrm>
            <a:off x="301625" y="609600"/>
            <a:ext cx="8540750" cy="1143000"/>
          </a:xfrm>
          <a:prstGeom prst="rect">
            <a:avLst/>
          </a:prstGeom>
          <a:noFill/>
          <a:ln w="9525">
            <a:noFill/>
          </a:ln>
        </p:spPr>
        <p:txBody>
          <a:bodyPr anchor="ctr" anchorCtr="0"/>
          <a:lstStyle/>
          <a:p>
            <a:pPr lvl="0"/>
            <a:r>
              <a:rPr lang="zh-CN" altLang="en-US" dirty="0"/>
              <a:t>单击此处编辑母版标题样式</a:t>
            </a:r>
          </a:p>
        </p:txBody>
      </p:sp>
      <p:sp>
        <p:nvSpPr>
          <p:cNvPr id="10243" name="Rectangle 3"/>
          <p:cNvSpPr>
            <a:spLocks noGrp="1" noRot="1"/>
          </p:cNvSpPr>
          <p:nvPr>
            <p:ph type="body" idx="1"/>
          </p:nvPr>
        </p:nvSpPr>
        <p:spPr>
          <a:xfrm>
            <a:off x="301625" y="1905000"/>
            <a:ext cx="8540750" cy="41941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268" name="日期占位符 4"/>
          <p:cNvSpPr>
            <a:spLocks noGrp="1" noChangeArrowheads="1"/>
          </p:cNvSpPr>
          <p:nvPr>
            <p:ph type="dt" sz="half" idx="2"/>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eaLnBrk="1" hangingPunct="1">
              <a:buFont typeface="Arial" panose="020B0604020202020204" pitchFamily="34" charset="0"/>
              <a:buNone/>
              <a:defRPr sz="1400">
                <a:solidFill>
                  <a:srgbClr val="007A77"/>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11269" name="页脚占位符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eaLnBrk="1" hangingPunct="1">
              <a:buFont typeface="Arial" panose="020B0604020202020204" pitchFamily="34" charset="0"/>
              <a:buNone/>
              <a:defRPr sz="1400">
                <a:solidFill>
                  <a:srgbClr val="007A77"/>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11270" name="灯片编号占位符 6"/>
          <p:cNvSpPr>
            <a:spLocks noGrp="1" noChangeArrowheads="1"/>
          </p:cNvSpPr>
          <p:nvPr>
            <p:ph type="sldNum" sz="quarter" idx="4"/>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400">
                <a:solidFill>
                  <a:srgbClr val="007A77"/>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811528-0446-4C3E-AAF3-D60DFE7C61EA}"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1266" name="Rectangle 2"/>
          <p:cNvSpPr>
            <a:spLocks noGrp="1" noRot="1"/>
          </p:cNvSpPr>
          <p:nvPr>
            <p:ph type="title"/>
          </p:nvPr>
        </p:nvSpPr>
        <p:spPr>
          <a:xfrm>
            <a:off x="301625" y="609600"/>
            <a:ext cx="8540750" cy="1143000"/>
          </a:xfrm>
          <a:prstGeom prst="rect">
            <a:avLst/>
          </a:prstGeom>
          <a:noFill/>
          <a:ln w="9525">
            <a:noFill/>
          </a:ln>
        </p:spPr>
        <p:txBody>
          <a:bodyPr anchor="ctr" anchorCtr="0"/>
          <a:lstStyle/>
          <a:p>
            <a:pPr lvl="0"/>
            <a:r>
              <a:rPr lang="zh-CN" altLang="en-US" dirty="0"/>
              <a:t>单击此处编辑母版标题样式</a:t>
            </a:r>
          </a:p>
        </p:txBody>
      </p:sp>
      <p:sp>
        <p:nvSpPr>
          <p:cNvPr id="11267" name="Rectangle 3"/>
          <p:cNvSpPr>
            <a:spLocks noGrp="1" noRot="1"/>
          </p:cNvSpPr>
          <p:nvPr>
            <p:ph type="body" idx="1"/>
          </p:nvPr>
        </p:nvSpPr>
        <p:spPr>
          <a:xfrm>
            <a:off x="301625" y="1905000"/>
            <a:ext cx="8540750" cy="41941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292" name="日期占位符 4"/>
          <p:cNvSpPr>
            <a:spLocks noGrp="1" noChangeArrowheads="1"/>
          </p:cNvSpPr>
          <p:nvPr>
            <p:ph type="dt" sz="half" idx="2"/>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eaLnBrk="1" hangingPunct="1">
              <a:buFont typeface="Arial" panose="020B0604020202020204" pitchFamily="34" charset="0"/>
              <a:buNone/>
              <a:defRPr sz="1400">
                <a:solidFill>
                  <a:srgbClr val="007A77"/>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12293" name="页脚占位符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eaLnBrk="1" hangingPunct="1">
              <a:buFont typeface="Arial" panose="020B0604020202020204" pitchFamily="34" charset="0"/>
              <a:buNone/>
              <a:defRPr sz="1400">
                <a:solidFill>
                  <a:srgbClr val="007A77"/>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12294" name="灯片编号占位符 6"/>
          <p:cNvSpPr>
            <a:spLocks noGrp="1" noChangeArrowheads="1"/>
          </p:cNvSpPr>
          <p:nvPr>
            <p:ph type="sldNum" sz="quarter" idx="4"/>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400">
                <a:solidFill>
                  <a:srgbClr val="007A77"/>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B2DB873-6828-426D-A02C-4AA4BCA3F996}"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2290" name="Rectangle 2"/>
          <p:cNvSpPr>
            <a:spLocks noGrp="1" noRot="1"/>
          </p:cNvSpPr>
          <p:nvPr>
            <p:ph type="title"/>
          </p:nvPr>
        </p:nvSpPr>
        <p:spPr>
          <a:xfrm>
            <a:off x="301625" y="609600"/>
            <a:ext cx="8540750" cy="1143000"/>
          </a:xfrm>
          <a:prstGeom prst="rect">
            <a:avLst/>
          </a:prstGeom>
          <a:noFill/>
          <a:ln w="9525">
            <a:noFill/>
          </a:ln>
        </p:spPr>
        <p:txBody>
          <a:bodyPr anchor="ctr" anchorCtr="0"/>
          <a:lstStyle/>
          <a:p>
            <a:pPr lvl="0"/>
            <a:r>
              <a:rPr lang="zh-CN" altLang="en-US" dirty="0"/>
              <a:t>单击此处编辑母版标题样式</a:t>
            </a:r>
          </a:p>
        </p:txBody>
      </p:sp>
      <p:sp>
        <p:nvSpPr>
          <p:cNvPr id="12291" name="Rectangle 3"/>
          <p:cNvSpPr>
            <a:spLocks noGrp="1" noRot="1"/>
          </p:cNvSpPr>
          <p:nvPr>
            <p:ph type="body" idx="1"/>
          </p:nvPr>
        </p:nvSpPr>
        <p:spPr>
          <a:xfrm>
            <a:off x="301625" y="1905000"/>
            <a:ext cx="8540750" cy="41941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316" name="日期占位符 3"/>
          <p:cNvSpPr>
            <a:spLocks noGrp="1" noChangeArrowheads="1"/>
          </p:cNvSpPr>
          <p:nvPr>
            <p:ph type="dt" sz="half" idx="2"/>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eaLnBrk="1" hangingPunct="1">
              <a:buFont typeface="Arial" panose="020B0604020202020204" pitchFamily="34" charset="0"/>
              <a:buNone/>
              <a:defRPr sz="1400">
                <a:solidFill>
                  <a:srgbClr val="007A77"/>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13317" name="页脚占位符 4"/>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eaLnBrk="1" hangingPunct="1">
              <a:buFont typeface="Arial" panose="020B0604020202020204" pitchFamily="34" charset="0"/>
              <a:buNone/>
              <a:defRPr sz="1400">
                <a:solidFill>
                  <a:srgbClr val="007A77"/>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13318" name="灯片编号占位符 5"/>
          <p:cNvSpPr>
            <a:spLocks noGrp="1" noChangeArrowheads="1"/>
          </p:cNvSpPr>
          <p:nvPr>
            <p:ph type="sldNum" sz="quarter" idx="4"/>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400">
                <a:solidFill>
                  <a:srgbClr val="007A77"/>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D9647E0-976D-4A3E-9B99-06C119E05514}"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3314" name="Rectangle 2"/>
          <p:cNvSpPr>
            <a:spLocks noGrp="1" noRot="1"/>
          </p:cNvSpPr>
          <p:nvPr>
            <p:ph type="title"/>
          </p:nvPr>
        </p:nvSpPr>
        <p:spPr>
          <a:xfrm>
            <a:off x="301625" y="609600"/>
            <a:ext cx="8540750" cy="1143000"/>
          </a:xfrm>
          <a:prstGeom prst="rect">
            <a:avLst/>
          </a:prstGeom>
          <a:noFill/>
          <a:ln w="9525">
            <a:noFill/>
          </a:ln>
        </p:spPr>
        <p:txBody>
          <a:bodyPr anchor="ctr" anchorCtr="0"/>
          <a:lstStyle/>
          <a:p>
            <a:pPr lvl="0"/>
            <a:r>
              <a:rPr lang="zh-CN" altLang="en-US" dirty="0"/>
              <a:t>单击此处编辑母版标题样式</a:t>
            </a:r>
          </a:p>
        </p:txBody>
      </p:sp>
      <p:sp>
        <p:nvSpPr>
          <p:cNvPr id="13315" name="Rectangle 3"/>
          <p:cNvSpPr>
            <a:spLocks noGrp="1" noRot="1"/>
          </p:cNvSpPr>
          <p:nvPr>
            <p:ph type="body" idx="1"/>
          </p:nvPr>
        </p:nvSpPr>
        <p:spPr>
          <a:xfrm>
            <a:off x="301625" y="1905000"/>
            <a:ext cx="8540750" cy="41941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340" name="日期占位符 3"/>
          <p:cNvSpPr>
            <a:spLocks noGrp="1" noChangeArrowheads="1"/>
          </p:cNvSpPr>
          <p:nvPr>
            <p:ph type="dt" sz="half" idx="2"/>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eaLnBrk="1" hangingPunct="1">
              <a:buFont typeface="Arial" panose="020B0604020202020204" pitchFamily="34" charset="0"/>
              <a:buNone/>
              <a:defRPr sz="1400">
                <a:solidFill>
                  <a:srgbClr val="007A77"/>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14341" name="页脚占位符 4"/>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eaLnBrk="1" hangingPunct="1">
              <a:buFont typeface="Arial" panose="020B0604020202020204" pitchFamily="34" charset="0"/>
              <a:buNone/>
              <a:defRPr sz="1400">
                <a:solidFill>
                  <a:srgbClr val="007A77"/>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14342" name="灯片编号占位符 5"/>
          <p:cNvSpPr>
            <a:spLocks noGrp="1" noChangeArrowheads="1"/>
          </p:cNvSpPr>
          <p:nvPr>
            <p:ph type="sldNum" sz="quarter" idx="4"/>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400">
                <a:solidFill>
                  <a:srgbClr val="007A77"/>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B9C966A-1A7F-48E9-9792-41AB25EBF92F}"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4338" name="Rectangle 2"/>
          <p:cNvSpPr>
            <a:spLocks noGrp="1" noRot="1"/>
          </p:cNvSpPr>
          <p:nvPr>
            <p:ph type="title"/>
          </p:nvPr>
        </p:nvSpPr>
        <p:spPr>
          <a:xfrm>
            <a:off x="301625" y="609600"/>
            <a:ext cx="8540750" cy="1143000"/>
          </a:xfrm>
          <a:prstGeom prst="rect">
            <a:avLst/>
          </a:prstGeom>
          <a:noFill/>
          <a:ln w="9525">
            <a:noFill/>
          </a:ln>
        </p:spPr>
        <p:txBody>
          <a:bodyPr anchor="ctr" anchorCtr="0"/>
          <a:lstStyle/>
          <a:p>
            <a:pPr lvl="0"/>
            <a:r>
              <a:rPr lang="zh-CN" altLang="en-US" dirty="0"/>
              <a:t>单击此处编辑母版标题样式</a:t>
            </a:r>
          </a:p>
        </p:txBody>
      </p:sp>
      <p:sp>
        <p:nvSpPr>
          <p:cNvPr id="14339" name="Rectangle 3"/>
          <p:cNvSpPr>
            <a:spLocks noGrp="1" noRot="1"/>
          </p:cNvSpPr>
          <p:nvPr>
            <p:ph type="body" idx="1"/>
          </p:nvPr>
        </p:nvSpPr>
        <p:spPr>
          <a:xfrm>
            <a:off x="301625" y="1905000"/>
            <a:ext cx="8540750" cy="41941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364" name="日期占位符 4"/>
          <p:cNvSpPr>
            <a:spLocks noGrp="1" noChangeArrowheads="1"/>
          </p:cNvSpPr>
          <p:nvPr>
            <p:ph type="dt" sz="half" idx="2"/>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eaLnBrk="1" hangingPunct="1">
              <a:buFont typeface="Arial" panose="020B0604020202020204" pitchFamily="34" charset="0"/>
              <a:buNone/>
              <a:defRPr sz="1400">
                <a:solidFill>
                  <a:srgbClr val="007A77"/>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15365" name="页脚占位符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eaLnBrk="1" hangingPunct="1">
              <a:buFont typeface="Arial" panose="020B0604020202020204" pitchFamily="34" charset="0"/>
              <a:buNone/>
              <a:defRPr sz="1400">
                <a:solidFill>
                  <a:srgbClr val="007A77"/>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15366" name="灯片编号占位符 6"/>
          <p:cNvSpPr>
            <a:spLocks noGrp="1" noChangeArrowheads="1"/>
          </p:cNvSpPr>
          <p:nvPr>
            <p:ph type="sldNum" sz="quarter" idx="4"/>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400">
                <a:solidFill>
                  <a:srgbClr val="007A77"/>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452C701-C9A1-4AB1-A720-C72AE60A3021}"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5362" name="Rectangle 2"/>
          <p:cNvSpPr>
            <a:spLocks noGrp="1" noRot="1"/>
          </p:cNvSpPr>
          <p:nvPr>
            <p:ph type="title"/>
          </p:nvPr>
        </p:nvSpPr>
        <p:spPr>
          <a:xfrm>
            <a:off x="301625" y="609600"/>
            <a:ext cx="8540750" cy="1143000"/>
          </a:xfrm>
          <a:prstGeom prst="rect">
            <a:avLst/>
          </a:prstGeom>
          <a:noFill/>
          <a:ln w="9525">
            <a:noFill/>
          </a:ln>
        </p:spPr>
        <p:txBody>
          <a:bodyPr anchor="ctr" anchorCtr="0"/>
          <a:lstStyle/>
          <a:p>
            <a:pPr lvl="0"/>
            <a:r>
              <a:rPr lang="zh-CN" altLang="en-US" dirty="0"/>
              <a:t>单击此处编辑母版标题样式</a:t>
            </a:r>
          </a:p>
        </p:txBody>
      </p:sp>
      <p:sp>
        <p:nvSpPr>
          <p:cNvPr id="15363" name="Rectangle 3"/>
          <p:cNvSpPr>
            <a:spLocks noGrp="1" noRot="1"/>
          </p:cNvSpPr>
          <p:nvPr>
            <p:ph type="body" idx="1"/>
          </p:nvPr>
        </p:nvSpPr>
        <p:spPr>
          <a:xfrm>
            <a:off x="301625" y="1905000"/>
            <a:ext cx="8540750" cy="41941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388" name="日期占位符 4"/>
          <p:cNvSpPr>
            <a:spLocks noGrp="1" noChangeArrowheads="1"/>
          </p:cNvSpPr>
          <p:nvPr>
            <p:ph type="dt" sz="half" idx="2"/>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eaLnBrk="1" hangingPunct="1">
              <a:buFont typeface="Arial" panose="020B0604020202020204" pitchFamily="34" charset="0"/>
              <a:buNone/>
              <a:defRPr sz="1400">
                <a:solidFill>
                  <a:srgbClr val="007A77"/>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16389" name="页脚占位符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eaLnBrk="1" hangingPunct="1">
              <a:buFont typeface="Arial" panose="020B0604020202020204" pitchFamily="34" charset="0"/>
              <a:buNone/>
              <a:defRPr sz="1400">
                <a:solidFill>
                  <a:srgbClr val="007A77"/>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16390" name="灯片编号占位符 6"/>
          <p:cNvSpPr>
            <a:spLocks noGrp="1" noChangeArrowheads="1"/>
          </p:cNvSpPr>
          <p:nvPr>
            <p:ph type="sldNum" sz="quarter" idx="4"/>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400">
                <a:solidFill>
                  <a:srgbClr val="007A77"/>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3E5146B-A986-461C-B08F-3E3342A7E142}"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6386" name="Rectangle 2"/>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16387" name="Rectangle 3"/>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8484"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buFontTx/>
              <a:buNone/>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8485"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Tx/>
              <a:buNone/>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8486"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E357BF57-16C4-4849-8681-AD03239407EB}"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050" name="Rectangle 2"/>
          <p:cNvSpPr>
            <a:spLocks noGrp="1" noRot="1"/>
          </p:cNvSpPr>
          <p:nvPr>
            <p:ph type="title"/>
          </p:nvPr>
        </p:nvSpPr>
        <p:spPr>
          <a:xfrm>
            <a:off x="301625" y="609600"/>
            <a:ext cx="8540750" cy="1143000"/>
          </a:xfrm>
          <a:prstGeom prst="rect">
            <a:avLst/>
          </a:prstGeom>
          <a:noFill/>
          <a:ln w="9525">
            <a:noFill/>
          </a:ln>
        </p:spPr>
        <p:txBody>
          <a:bodyPr anchor="ctr" anchorCtr="0"/>
          <a:lstStyle/>
          <a:p>
            <a:pPr lvl="0"/>
            <a:r>
              <a:rPr lang="zh-CN" altLang="en-US" dirty="0"/>
              <a:t>单击此处编辑母版标题样式</a:t>
            </a:r>
          </a:p>
        </p:txBody>
      </p:sp>
      <p:sp>
        <p:nvSpPr>
          <p:cNvPr id="2051" name="Rectangle 3"/>
          <p:cNvSpPr>
            <a:spLocks noGrp="1" noRot="1"/>
          </p:cNvSpPr>
          <p:nvPr>
            <p:ph type="body" idx="1"/>
          </p:nvPr>
        </p:nvSpPr>
        <p:spPr>
          <a:xfrm>
            <a:off x="301625" y="1905000"/>
            <a:ext cx="8540750" cy="41941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052" name="Rectangle 4"/>
          <p:cNvSpPr>
            <a:spLocks noGrp="1" noChangeArrowheads="1"/>
          </p:cNvSpPr>
          <p:nvPr>
            <p:ph type="dt" sz="half" idx="2"/>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eaLnBrk="1" hangingPunct="1">
              <a:buFont typeface="Arial" panose="020B0604020202020204" pitchFamily="34" charset="0"/>
              <a:buNone/>
              <a:defRPr sz="1400">
                <a:solidFill>
                  <a:srgbClr val="007A77"/>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a:solidFill>
                  <a:srgbClr val="007A77"/>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2054" name="Rectangle 6"/>
          <p:cNvSpPr>
            <a:spLocks noGrp="1" noChangeArrowheads="1"/>
          </p:cNvSpPr>
          <p:nvPr>
            <p:ph type="sldNum" sz="quarter" idx="4"/>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400">
                <a:solidFill>
                  <a:srgbClr val="007A77"/>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F7F8BC5-0C42-4A33-A30E-43E50475AE64}"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3074" name="Rectangle 2"/>
          <p:cNvSpPr>
            <a:spLocks noGrp="1" noRot="1"/>
          </p:cNvSpPr>
          <p:nvPr>
            <p:ph type="title"/>
          </p:nvPr>
        </p:nvSpPr>
        <p:spPr>
          <a:xfrm>
            <a:off x="301625" y="609600"/>
            <a:ext cx="8540750" cy="1143000"/>
          </a:xfrm>
          <a:prstGeom prst="rect">
            <a:avLst/>
          </a:prstGeom>
          <a:noFill/>
          <a:ln w="9525">
            <a:noFill/>
          </a:ln>
        </p:spPr>
        <p:txBody>
          <a:bodyPr anchor="ctr" anchorCtr="0"/>
          <a:lstStyle/>
          <a:p>
            <a:pPr lvl="0"/>
            <a:r>
              <a:rPr lang="zh-CN" altLang="en-US" dirty="0"/>
              <a:t>单击此处编辑母版标题样式</a:t>
            </a:r>
          </a:p>
        </p:txBody>
      </p:sp>
      <p:sp>
        <p:nvSpPr>
          <p:cNvPr id="3075" name="Rectangle 3"/>
          <p:cNvSpPr>
            <a:spLocks noGrp="1" noRot="1"/>
          </p:cNvSpPr>
          <p:nvPr>
            <p:ph type="body" idx="1"/>
          </p:nvPr>
        </p:nvSpPr>
        <p:spPr>
          <a:xfrm>
            <a:off x="301625" y="1905000"/>
            <a:ext cx="8540750" cy="41941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076" name="Rectangle 4"/>
          <p:cNvSpPr>
            <a:spLocks noGrp="1" noChangeArrowheads="1"/>
          </p:cNvSpPr>
          <p:nvPr>
            <p:ph type="dt" sz="half" idx="2"/>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eaLnBrk="1" hangingPunct="1">
              <a:buFont typeface="Arial" panose="020B0604020202020204" pitchFamily="34" charset="0"/>
              <a:buNone/>
              <a:defRPr sz="14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8" name="Rectangle 6"/>
          <p:cNvSpPr>
            <a:spLocks noGrp="1" noChangeArrowheads="1"/>
          </p:cNvSpPr>
          <p:nvPr>
            <p:ph type="sldNum" sz="quarter" idx="4"/>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4D5E3D1-8F15-4087-990B-A5E2C441613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4098" name="Rectangle 2"/>
          <p:cNvSpPr>
            <a:spLocks noGrp="1" noRot="1"/>
          </p:cNvSpPr>
          <p:nvPr>
            <p:ph type="title"/>
          </p:nvPr>
        </p:nvSpPr>
        <p:spPr>
          <a:xfrm>
            <a:off x="301625" y="609600"/>
            <a:ext cx="8540750" cy="1143000"/>
          </a:xfrm>
          <a:prstGeom prst="rect">
            <a:avLst/>
          </a:prstGeom>
          <a:noFill/>
          <a:ln w="9525">
            <a:noFill/>
          </a:ln>
        </p:spPr>
        <p:txBody>
          <a:bodyPr anchor="ctr" anchorCtr="0"/>
          <a:lstStyle/>
          <a:p>
            <a:pPr lvl="0"/>
            <a:r>
              <a:rPr lang="zh-CN" altLang="en-US" dirty="0"/>
              <a:t>单击此处编辑母版标题样式</a:t>
            </a:r>
          </a:p>
        </p:txBody>
      </p:sp>
      <p:sp>
        <p:nvSpPr>
          <p:cNvPr id="4099" name="Rectangle 3"/>
          <p:cNvSpPr>
            <a:spLocks noGrp="1" noRot="1"/>
          </p:cNvSpPr>
          <p:nvPr>
            <p:ph type="body" idx="1"/>
          </p:nvPr>
        </p:nvSpPr>
        <p:spPr>
          <a:xfrm>
            <a:off x="301625" y="1905000"/>
            <a:ext cx="8540750" cy="41941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eaLnBrk="1" hangingPunct="1">
              <a:buFont typeface="Arial" panose="020B0604020202020204" pitchFamily="34" charset="0"/>
              <a:buNone/>
              <a:defRPr sz="1400">
                <a:solidFill>
                  <a:srgbClr val="007A77"/>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eaLnBrk="1" hangingPunct="1">
              <a:buFont typeface="Arial" panose="020B0604020202020204" pitchFamily="34" charset="0"/>
              <a:buNone/>
              <a:defRPr sz="1400">
                <a:solidFill>
                  <a:srgbClr val="007A77"/>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400">
                <a:solidFill>
                  <a:srgbClr val="007A77"/>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D098BD8-12A5-41AB-B69F-C3F05A288B6D}"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p:cNvSpPr>
          <p:nvPr>
            <p:ph type="title"/>
          </p:nvPr>
        </p:nvSpPr>
        <p:spPr>
          <a:xfrm>
            <a:off x="301625" y="609600"/>
            <a:ext cx="8540750" cy="1143000"/>
          </a:xfrm>
          <a:prstGeom prst="rect">
            <a:avLst/>
          </a:prstGeom>
          <a:noFill/>
          <a:ln w="9525">
            <a:noFill/>
          </a:ln>
        </p:spPr>
        <p:txBody>
          <a:bodyPr anchor="ctr" anchorCtr="0"/>
          <a:lstStyle/>
          <a:p>
            <a:pPr lvl="0"/>
            <a:r>
              <a:rPr lang="zh-CN" altLang="en-US" dirty="0"/>
              <a:t>单击此处编辑母版标题样式</a:t>
            </a:r>
          </a:p>
        </p:txBody>
      </p:sp>
      <p:sp>
        <p:nvSpPr>
          <p:cNvPr id="5123" name="Rectangle 3"/>
          <p:cNvSpPr>
            <a:spLocks noGrp="1" noRot="1"/>
          </p:cNvSpPr>
          <p:nvPr>
            <p:ph type="body" idx="1"/>
          </p:nvPr>
        </p:nvSpPr>
        <p:spPr>
          <a:xfrm>
            <a:off x="301625" y="1905000"/>
            <a:ext cx="8540750" cy="41941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148" name="日期占位符 3"/>
          <p:cNvSpPr>
            <a:spLocks noGrp="1" noChangeArrowheads="1"/>
          </p:cNvSpPr>
          <p:nvPr>
            <p:ph type="dt" sz="half" idx="2"/>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eaLnBrk="1" hangingPunct="1">
              <a:buFont typeface="Arial" panose="020B0604020202020204" pitchFamily="34" charset="0"/>
              <a:buNone/>
              <a:defRPr sz="1400">
                <a:solidFill>
                  <a:srgbClr val="007A77"/>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149" name="页脚占位符 4"/>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eaLnBrk="1" hangingPunct="1">
              <a:buFont typeface="Arial" panose="020B0604020202020204" pitchFamily="34" charset="0"/>
              <a:buNone/>
              <a:defRPr sz="1400">
                <a:solidFill>
                  <a:srgbClr val="007A77"/>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150" name="灯片编号占位符 5"/>
          <p:cNvSpPr>
            <a:spLocks noGrp="1" noChangeArrowheads="1"/>
          </p:cNvSpPr>
          <p:nvPr>
            <p:ph type="sldNum" sz="quarter" idx="4"/>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400">
                <a:solidFill>
                  <a:srgbClr val="007A77"/>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5DC37FC-3F96-4D60-B2B0-8880A015EFB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6146" name="Rectangle 2"/>
          <p:cNvSpPr>
            <a:spLocks noGrp="1" noRot="1"/>
          </p:cNvSpPr>
          <p:nvPr>
            <p:ph type="title"/>
          </p:nvPr>
        </p:nvSpPr>
        <p:spPr>
          <a:xfrm>
            <a:off x="301625" y="609600"/>
            <a:ext cx="8540750" cy="1143000"/>
          </a:xfrm>
          <a:prstGeom prst="rect">
            <a:avLst/>
          </a:prstGeom>
          <a:noFill/>
          <a:ln w="9525">
            <a:noFill/>
          </a:ln>
        </p:spPr>
        <p:txBody>
          <a:bodyPr anchor="ctr" anchorCtr="0"/>
          <a:lstStyle/>
          <a:p>
            <a:pPr lvl="0"/>
            <a:r>
              <a:rPr lang="zh-CN" altLang="en-US" dirty="0"/>
              <a:t>单击此处编辑母版标题样式</a:t>
            </a:r>
          </a:p>
        </p:txBody>
      </p:sp>
      <p:sp>
        <p:nvSpPr>
          <p:cNvPr id="6147" name="Rectangle 3"/>
          <p:cNvSpPr>
            <a:spLocks noGrp="1" noRot="1"/>
          </p:cNvSpPr>
          <p:nvPr>
            <p:ph type="body" idx="1"/>
          </p:nvPr>
        </p:nvSpPr>
        <p:spPr>
          <a:xfrm>
            <a:off x="301625" y="1905000"/>
            <a:ext cx="8540750" cy="41941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172" name="日期占位符 4"/>
          <p:cNvSpPr>
            <a:spLocks noGrp="1" noChangeArrowheads="1"/>
          </p:cNvSpPr>
          <p:nvPr>
            <p:ph type="dt" sz="half" idx="2"/>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eaLnBrk="1" hangingPunct="1">
              <a:buFont typeface="Arial" panose="020B0604020202020204" pitchFamily="34" charset="0"/>
              <a:buNone/>
              <a:defRPr sz="1400">
                <a:solidFill>
                  <a:srgbClr val="007A77"/>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173" name="页脚占位符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eaLnBrk="1" hangingPunct="1">
              <a:buFont typeface="Arial" panose="020B0604020202020204" pitchFamily="34" charset="0"/>
              <a:buNone/>
              <a:defRPr sz="1400">
                <a:solidFill>
                  <a:srgbClr val="007A77"/>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174" name="灯片编号占位符 6"/>
          <p:cNvSpPr>
            <a:spLocks noGrp="1" noChangeArrowheads="1"/>
          </p:cNvSpPr>
          <p:nvPr>
            <p:ph type="sldNum" sz="quarter" idx="4"/>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400">
                <a:solidFill>
                  <a:srgbClr val="007A77"/>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22C7A4E-7A4E-43FA-8CC4-0510AABF84E7}"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7170" name="Rectangle 2"/>
          <p:cNvSpPr>
            <a:spLocks noGrp="1" noRot="1"/>
          </p:cNvSpPr>
          <p:nvPr>
            <p:ph type="title"/>
          </p:nvPr>
        </p:nvSpPr>
        <p:spPr>
          <a:xfrm>
            <a:off x="301625" y="609600"/>
            <a:ext cx="8540750" cy="1143000"/>
          </a:xfrm>
          <a:prstGeom prst="rect">
            <a:avLst/>
          </a:prstGeom>
          <a:noFill/>
          <a:ln w="9525">
            <a:noFill/>
          </a:ln>
        </p:spPr>
        <p:txBody>
          <a:bodyPr anchor="ctr" anchorCtr="0"/>
          <a:lstStyle/>
          <a:p>
            <a:pPr lvl="0"/>
            <a:r>
              <a:rPr lang="zh-CN" altLang="en-US" dirty="0"/>
              <a:t>单击此处编辑母版标题样式</a:t>
            </a:r>
          </a:p>
        </p:txBody>
      </p:sp>
      <p:sp>
        <p:nvSpPr>
          <p:cNvPr id="7171" name="Rectangle 3"/>
          <p:cNvSpPr>
            <a:spLocks noGrp="1" noRot="1"/>
          </p:cNvSpPr>
          <p:nvPr>
            <p:ph type="body" idx="1"/>
          </p:nvPr>
        </p:nvSpPr>
        <p:spPr>
          <a:xfrm>
            <a:off x="301625" y="1905000"/>
            <a:ext cx="8540750" cy="41941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196" name="日期占位符 6"/>
          <p:cNvSpPr>
            <a:spLocks noGrp="1" noChangeArrowheads="1"/>
          </p:cNvSpPr>
          <p:nvPr>
            <p:ph type="dt" sz="half" idx="2"/>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eaLnBrk="1" hangingPunct="1">
              <a:buFont typeface="Arial" panose="020B0604020202020204" pitchFamily="34" charset="0"/>
              <a:buNone/>
              <a:defRPr sz="1400">
                <a:solidFill>
                  <a:srgbClr val="007A77"/>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8197" name="页脚占位符 7"/>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eaLnBrk="1" hangingPunct="1">
              <a:buFont typeface="Arial" panose="020B0604020202020204" pitchFamily="34" charset="0"/>
              <a:buNone/>
              <a:defRPr sz="1400">
                <a:solidFill>
                  <a:srgbClr val="007A77"/>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8198" name="灯片编号占位符 8"/>
          <p:cNvSpPr>
            <a:spLocks noGrp="1" noChangeArrowheads="1"/>
          </p:cNvSpPr>
          <p:nvPr>
            <p:ph type="sldNum" sz="quarter" idx="4"/>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400">
                <a:solidFill>
                  <a:srgbClr val="007A77"/>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E5F0541-547D-42E0-B1CE-9E1CBE75BF2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8194" name="Rectangle 2"/>
          <p:cNvSpPr>
            <a:spLocks noGrp="1" noRot="1"/>
          </p:cNvSpPr>
          <p:nvPr>
            <p:ph type="title"/>
          </p:nvPr>
        </p:nvSpPr>
        <p:spPr>
          <a:xfrm>
            <a:off x="301625" y="609600"/>
            <a:ext cx="8540750" cy="1143000"/>
          </a:xfrm>
          <a:prstGeom prst="rect">
            <a:avLst/>
          </a:prstGeom>
          <a:noFill/>
          <a:ln w="9525">
            <a:noFill/>
          </a:ln>
        </p:spPr>
        <p:txBody>
          <a:bodyPr anchor="ctr" anchorCtr="0"/>
          <a:lstStyle/>
          <a:p>
            <a:pPr lvl="0"/>
            <a:r>
              <a:rPr lang="zh-CN" altLang="en-US" dirty="0"/>
              <a:t>单击此处编辑母版标题样式</a:t>
            </a:r>
          </a:p>
        </p:txBody>
      </p:sp>
      <p:sp>
        <p:nvSpPr>
          <p:cNvPr id="8195" name="Rectangle 3"/>
          <p:cNvSpPr>
            <a:spLocks noGrp="1" noRot="1"/>
          </p:cNvSpPr>
          <p:nvPr>
            <p:ph type="body" idx="1"/>
          </p:nvPr>
        </p:nvSpPr>
        <p:spPr>
          <a:xfrm>
            <a:off x="301625" y="1905000"/>
            <a:ext cx="8540750" cy="41941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220" name="日期占位符 2"/>
          <p:cNvSpPr>
            <a:spLocks noGrp="1" noChangeArrowheads="1"/>
          </p:cNvSpPr>
          <p:nvPr>
            <p:ph type="dt" sz="half" idx="2"/>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eaLnBrk="1" hangingPunct="1">
              <a:buFont typeface="Arial" panose="020B0604020202020204" pitchFamily="34" charset="0"/>
              <a:buNone/>
              <a:defRPr sz="1400">
                <a:solidFill>
                  <a:srgbClr val="007A77"/>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9221" name="页脚占位符 3"/>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eaLnBrk="1" hangingPunct="1">
              <a:buFont typeface="Arial" panose="020B0604020202020204" pitchFamily="34" charset="0"/>
              <a:buNone/>
              <a:defRPr sz="1400">
                <a:solidFill>
                  <a:srgbClr val="007A77"/>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9222" name="灯片编号占位符 4"/>
          <p:cNvSpPr>
            <a:spLocks noGrp="1" noChangeArrowheads="1"/>
          </p:cNvSpPr>
          <p:nvPr>
            <p:ph type="sldNum" sz="quarter" idx="4"/>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400">
                <a:solidFill>
                  <a:srgbClr val="007A77"/>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CBA7F7-35F5-4D3E-B276-06DA660F8373}"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9218" name="Rectangle 2"/>
          <p:cNvSpPr>
            <a:spLocks noGrp="1" noRot="1"/>
          </p:cNvSpPr>
          <p:nvPr>
            <p:ph type="title"/>
          </p:nvPr>
        </p:nvSpPr>
        <p:spPr>
          <a:xfrm>
            <a:off x="301625" y="609600"/>
            <a:ext cx="8540750" cy="1143000"/>
          </a:xfrm>
          <a:prstGeom prst="rect">
            <a:avLst/>
          </a:prstGeom>
          <a:noFill/>
          <a:ln w="9525">
            <a:noFill/>
          </a:ln>
        </p:spPr>
        <p:txBody>
          <a:bodyPr anchor="ctr" anchorCtr="0"/>
          <a:lstStyle/>
          <a:p>
            <a:pPr lvl="0"/>
            <a:r>
              <a:rPr lang="zh-CN" altLang="en-US" dirty="0"/>
              <a:t>单击此处编辑母版标题样式</a:t>
            </a:r>
          </a:p>
        </p:txBody>
      </p:sp>
      <p:sp>
        <p:nvSpPr>
          <p:cNvPr id="9219" name="Rectangle 3"/>
          <p:cNvSpPr>
            <a:spLocks noGrp="1" noRot="1"/>
          </p:cNvSpPr>
          <p:nvPr>
            <p:ph type="body" idx="1"/>
          </p:nvPr>
        </p:nvSpPr>
        <p:spPr>
          <a:xfrm>
            <a:off x="301625" y="1905000"/>
            <a:ext cx="8540750" cy="41941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44" name="日期占位符 1"/>
          <p:cNvSpPr>
            <a:spLocks noGrp="1" noChangeArrowheads="1"/>
          </p:cNvSpPr>
          <p:nvPr>
            <p:ph type="dt" sz="half" idx="2"/>
          </p:nvPr>
        </p:nvSpPr>
        <p:spPr bwMode="auto">
          <a:xfrm>
            <a:off x="30162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eaLnBrk="1" hangingPunct="1">
              <a:buFont typeface="Arial" panose="020B0604020202020204" pitchFamily="34" charset="0"/>
              <a:buNone/>
              <a:defRPr sz="1400">
                <a:solidFill>
                  <a:srgbClr val="007A77"/>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10245" name="页脚占位符 2"/>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eaLnBrk="1" hangingPunct="1">
              <a:buFont typeface="Arial" panose="020B0604020202020204" pitchFamily="34" charset="0"/>
              <a:buNone/>
              <a:defRPr sz="1400">
                <a:solidFill>
                  <a:srgbClr val="007A77"/>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10246" name="灯片编号占位符 3"/>
          <p:cNvSpPr>
            <a:spLocks noGrp="1" noChangeArrowheads="1"/>
          </p:cNvSpPr>
          <p:nvPr>
            <p:ph type="sldNum" sz="quarter" idx="4"/>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400">
                <a:solidFill>
                  <a:srgbClr val="007A77"/>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DD9F8D8-C51C-483F-B8E1-354F48F9E5EB}" type="slidenum">
              <a:rPr kumimoji="0" lang="zh-CN" altLang="en-US"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slide" Target="slide55.xml"/><Relationship Id="rId4" Type="http://schemas.openxmlformats.org/officeDocument/2006/relationships/slide" Target="slide36.xml"/></Relationships>
</file>

<file path=ppt/slides/_rels/slide10.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25.bin"/><Relationship Id="rId4" Type="http://schemas.openxmlformats.org/officeDocument/2006/relationships/image" Target="../media/image22.wmf"/></Relationships>
</file>

<file path=ppt/slides/_rels/slide11.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32.bin"/><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27.wmf"/><Relationship Id="rId2" Type="http://schemas.openxmlformats.org/officeDocument/2006/relationships/slideLayout" Target="../slideLayouts/slideLayout7.xml"/><Relationship Id="rId16" Type="http://schemas.openxmlformats.org/officeDocument/2006/relationships/image" Target="../media/image29.wmf"/><Relationship Id="rId1" Type="http://schemas.openxmlformats.org/officeDocument/2006/relationships/vmlDrawing" Target="../drawings/vmlDrawing8.vml"/><Relationship Id="rId6" Type="http://schemas.openxmlformats.org/officeDocument/2006/relationships/image" Target="../media/image15.wmf"/><Relationship Id="rId11" Type="http://schemas.openxmlformats.org/officeDocument/2006/relationships/oleObject" Target="../embeddings/oleObject31.bin"/><Relationship Id="rId5" Type="http://schemas.openxmlformats.org/officeDocument/2006/relationships/oleObject" Target="../embeddings/oleObject28.bin"/><Relationship Id="rId15" Type="http://schemas.openxmlformats.org/officeDocument/2006/relationships/oleObject" Target="../embeddings/oleObject33.bin"/><Relationship Id="rId10" Type="http://schemas.openxmlformats.org/officeDocument/2006/relationships/image" Target="../media/image26.wmf"/><Relationship Id="rId4" Type="http://schemas.openxmlformats.org/officeDocument/2006/relationships/image" Target="../media/image14.wmf"/><Relationship Id="rId9" Type="http://schemas.openxmlformats.org/officeDocument/2006/relationships/oleObject" Target="../embeddings/oleObject30.bin"/><Relationship Id="rId14" Type="http://schemas.openxmlformats.org/officeDocument/2006/relationships/image" Target="../media/image28.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31.wmf"/><Relationship Id="rId3" Type="http://schemas.openxmlformats.org/officeDocument/2006/relationships/notesSlide" Target="../notesSlides/notesSlide4.xml"/><Relationship Id="rId7" Type="http://schemas.openxmlformats.org/officeDocument/2006/relationships/image" Target="../media/image15.wmf"/><Relationship Id="rId12"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35.bin"/><Relationship Id="rId11" Type="http://schemas.openxmlformats.org/officeDocument/2006/relationships/image" Target="../media/image30.wmf"/><Relationship Id="rId5" Type="http://schemas.openxmlformats.org/officeDocument/2006/relationships/image" Target="../media/image14.wmf"/><Relationship Id="rId10" Type="http://schemas.openxmlformats.org/officeDocument/2006/relationships/oleObject" Target="../embeddings/oleObject38.bin"/><Relationship Id="rId4" Type="http://schemas.openxmlformats.org/officeDocument/2006/relationships/oleObject" Target="../embeddings/oleObject34.bin"/><Relationship Id="rId9" Type="http://schemas.openxmlformats.org/officeDocument/2006/relationships/oleObject" Target="../embeddings/oleObject37.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notesSlide" Target="../notesSlides/notesSlide5.xml"/><Relationship Id="rId7" Type="http://schemas.openxmlformats.org/officeDocument/2006/relationships/image" Target="../media/image33.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41.bin"/><Relationship Id="rId5" Type="http://schemas.openxmlformats.org/officeDocument/2006/relationships/image" Target="../media/image32.wmf"/><Relationship Id="rId4" Type="http://schemas.openxmlformats.org/officeDocument/2006/relationships/oleObject" Target="../embeddings/oleObject40.bin"/><Relationship Id="rId9" Type="http://schemas.openxmlformats.org/officeDocument/2006/relationships/image" Target="../media/image34.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37.wmf"/><Relationship Id="rId18" Type="http://schemas.openxmlformats.org/officeDocument/2006/relationships/oleObject" Target="../embeddings/oleObject50.bin"/><Relationship Id="rId3" Type="http://schemas.openxmlformats.org/officeDocument/2006/relationships/notesSlide" Target="../notesSlides/notesSlide7.xml"/><Relationship Id="rId7" Type="http://schemas.openxmlformats.org/officeDocument/2006/relationships/image" Target="../media/image15.wmf"/><Relationship Id="rId12" Type="http://schemas.openxmlformats.org/officeDocument/2006/relationships/oleObject" Target="../embeddings/oleObject47.bin"/><Relationship Id="rId17" Type="http://schemas.openxmlformats.org/officeDocument/2006/relationships/image" Target="../media/image39.wmf"/><Relationship Id="rId2" Type="http://schemas.openxmlformats.org/officeDocument/2006/relationships/slideLayout" Target="../slideLayouts/slideLayout7.xml"/><Relationship Id="rId16" Type="http://schemas.openxmlformats.org/officeDocument/2006/relationships/oleObject" Target="../embeddings/oleObject49.bin"/><Relationship Id="rId1" Type="http://schemas.openxmlformats.org/officeDocument/2006/relationships/vmlDrawing" Target="../drawings/vmlDrawing11.vml"/><Relationship Id="rId6" Type="http://schemas.openxmlformats.org/officeDocument/2006/relationships/oleObject" Target="../embeddings/oleObject44.bin"/><Relationship Id="rId11" Type="http://schemas.openxmlformats.org/officeDocument/2006/relationships/image" Target="../media/image36.wmf"/><Relationship Id="rId5" Type="http://schemas.openxmlformats.org/officeDocument/2006/relationships/image" Target="../media/image14.wmf"/><Relationship Id="rId15" Type="http://schemas.openxmlformats.org/officeDocument/2006/relationships/image" Target="../media/image38.wmf"/><Relationship Id="rId10" Type="http://schemas.openxmlformats.org/officeDocument/2006/relationships/oleObject" Target="../embeddings/oleObject46.bin"/><Relationship Id="rId19" Type="http://schemas.openxmlformats.org/officeDocument/2006/relationships/image" Target="../media/image40.wmf"/><Relationship Id="rId4" Type="http://schemas.openxmlformats.org/officeDocument/2006/relationships/oleObject" Target="../embeddings/oleObject43.bin"/><Relationship Id="rId9" Type="http://schemas.openxmlformats.org/officeDocument/2006/relationships/image" Target="../media/image35.wmf"/><Relationship Id="rId14" Type="http://schemas.openxmlformats.org/officeDocument/2006/relationships/oleObject" Target="../embeddings/oleObject48.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image" Target="../media/image45.wmf"/><Relationship Id="rId18" Type="http://schemas.openxmlformats.org/officeDocument/2006/relationships/oleObject" Target="../embeddings/oleObject58.bin"/><Relationship Id="rId3" Type="http://schemas.openxmlformats.org/officeDocument/2006/relationships/notesSlide" Target="../notesSlides/notesSlide8.xml"/><Relationship Id="rId7" Type="http://schemas.openxmlformats.org/officeDocument/2006/relationships/image" Target="../media/image42.wmf"/><Relationship Id="rId12" Type="http://schemas.openxmlformats.org/officeDocument/2006/relationships/oleObject" Target="../embeddings/oleObject55.bin"/><Relationship Id="rId17" Type="http://schemas.openxmlformats.org/officeDocument/2006/relationships/image" Target="../media/image47.emf"/><Relationship Id="rId2" Type="http://schemas.openxmlformats.org/officeDocument/2006/relationships/slideLayout" Target="../slideLayouts/slideLayout7.xml"/><Relationship Id="rId16" Type="http://schemas.openxmlformats.org/officeDocument/2006/relationships/oleObject" Target="../embeddings/oleObject57.bin"/><Relationship Id="rId1" Type="http://schemas.openxmlformats.org/officeDocument/2006/relationships/vmlDrawing" Target="../drawings/vmlDrawing12.vml"/><Relationship Id="rId6" Type="http://schemas.openxmlformats.org/officeDocument/2006/relationships/oleObject" Target="../embeddings/oleObject52.bin"/><Relationship Id="rId11" Type="http://schemas.openxmlformats.org/officeDocument/2006/relationships/image" Target="../media/image44.wmf"/><Relationship Id="rId5" Type="http://schemas.openxmlformats.org/officeDocument/2006/relationships/image" Target="../media/image41.wmf"/><Relationship Id="rId15" Type="http://schemas.openxmlformats.org/officeDocument/2006/relationships/image" Target="../media/image46.wmf"/><Relationship Id="rId10" Type="http://schemas.openxmlformats.org/officeDocument/2006/relationships/oleObject" Target="../embeddings/oleObject54.bin"/><Relationship Id="rId19" Type="http://schemas.openxmlformats.org/officeDocument/2006/relationships/image" Target="../media/image48.wmf"/><Relationship Id="rId4" Type="http://schemas.openxmlformats.org/officeDocument/2006/relationships/oleObject" Target="../embeddings/oleObject51.bin"/><Relationship Id="rId9" Type="http://schemas.openxmlformats.org/officeDocument/2006/relationships/image" Target="../media/image43.wmf"/><Relationship Id="rId14" Type="http://schemas.openxmlformats.org/officeDocument/2006/relationships/oleObject" Target="../embeddings/oleObject56.bin"/></Relationships>
</file>

<file path=ppt/slides/_rels/slide17.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64.bin"/><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15.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0.wmf"/><Relationship Id="rId11" Type="http://schemas.openxmlformats.org/officeDocument/2006/relationships/oleObject" Target="../embeddings/oleObject63.bin"/><Relationship Id="rId5" Type="http://schemas.openxmlformats.org/officeDocument/2006/relationships/oleObject" Target="../embeddings/oleObject60.bin"/><Relationship Id="rId10" Type="http://schemas.openxmlformats.org/officeDocument/2006/relationships/image" Target="../media/image14.wmf"/><Relationship Id="rId4" Type="http://schemas.openxmlformats.org/officeDocument/2006/relationships/image" Target="../media/image49.wmf"/><Relationship Id="rId9" Type="http://schemas.openxmlformats.org/officeDocument/2006/relationships/oleObject" Target="../embeddings/oleObject62.bin"/><Relationship Id="rId14" Type="http://schemas.openxmlformats.org/officeDocument/2006/relationships/image" Target="../media/image52.wmf"/></Relationships>
</file>

<file path=ppt/slides/_rels/slide18.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70.bin"/><Relationship Id="rId18" Type="http://schemas.openxmlformats.org/officeDocument/2006/relationships/image" Target="../media/image58.wmf"/><Relationship Id="rId3" Type="http://schemas.openxmlformats.org/officeDocument/2006/relationships/oleObject" Target="../embeddings/oleObject65.bin"/><Relationship Id="rId21" Type="http://schemas.openxmlformats.org/officeDocument/2006/relationships/oleObject" Target="../embeddings/oleObject74.bin"/><Relationship Id="rId7" Type="http://schemas.openxmlformats.org/officeDocument/2006/relationships/oleObject" Target="../embeddings/oleObject67.bin"/><Relationship Id="rId12" Type="http://schemas.openxmlformats.org/officeDocument/2006/relationships/image" Target="../media/image15.wmf"/><Relationship Id="rId17" Type="http://schemas.openxmlformats.org/officeDocument/2006/relationships/oleObject" Target="../embeddings/oleObject72.bin"/><Relationship Id="rId2" Type="http://schemas.openxmlformats.org/officeDocument/2006/relationships/slideLayout" Target="../slideLayouts/slideLayout7.xml"/><Relationship Id="rId16" Type="http://schemas.openxmlformats.org/officeDocument/2006/relationships/image" Target="../media/image57.wmf"/><Relationship Id="rId20" Type="http://schemas.openxmlformats.org/officeDocument/2006/relationships/image" Target="../media/image59.wmf"/><Relationship Id="rId1" Type="http://schemas.openxmlformats.org/officeDocument/2006/relationships/vmlDrawing" Target="../drawings/vmlDrawing14.vml"/><Relationship Id="rId6" Type="http://schemas.openxmlformats.org/officeDocument/2006/relationships/image" Target="../media/image54.wmf"/><Relationship Id="rId11" Type="http://schemas.openxmlformats.org/officeDocument/2006/relationships/oleObject" Target="../embeddings/oleObject69.bin"/><Relationship Id="rId5" Type="http://schemas.openxmlformats.org/officeDocument/2006/relationships/oleObject" Target="../embeddings/oleObject66.bin"/><Relationship Id="rId15" Type="http://schemas.openxmlformats.org/officeDocument/2006/relationships/oleObject" Target="../embeddings/oleObject71.bin"/><Relationship Id="rId10" Type="http://schemas.openxmlformats.org/officeDocument/2006/relationships/image" Target="../media/image14.wmf"/><Relationship Id="rId19" Type="http://schemas.openxmlformats.org/officeDocument/2006/relationships/oleObject" Target="../embeddings/oleObject73.bin"/><Relationship Id="rId4" Type="http://schemas.openxmlformats.org/officeDocument/2006/relationships/image" Target="../media/image53.wmf"/><Relationship Id="rId9" Type="http://schemas.openxmlformats.org/officeDocument/2006/relationships/oleObject" Target="../embeddings/oleObject68.bin"/><Relationship Id="rId14" Type="http://schemas.openxmlformats.org/officeDocument/2006/relationships/image" Target="../media/image56.wmf"/><Relationship Id="rId22" Type="http://schemas.openxmlformats.org/officeDocument/2006/relationships/image" Target="../media/image60.wmf"/></Relationships>
</file>

<file path=ppt/slides/_rels/slide19.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81.bin"/><Relationship Id="rId18" Type="http://schemas.openxmlformats.org/officeDocument/2006/relationships/image" Target="../media/image67.wmf"/><Relationship Id="rId3" Type="http://schemas.openxmlformats.org/officeDocument/2006/relationships/oleObject" Target="../embeddings/oleObject75.bin"/><Relationship Id="rId21" Type="http://schemas.openxmlformats.org/officeDocument/2006/relationships/oleObject" Target="../embeddings/oleObject85.bin"/><Relationship Id="rId7" Type="http://schemas.openxmlformats.org/officeDocument/2006/relationships/oleObject" Target="../embeddings/oleObject77.bin"/><Relationship Id="rId12" Type="http://schemas.openxmlformats.org/officeDocument/2006/relationships/oleObject" Target="../embeddings/oleObject80.bin"/><Relationship Id="rId17" Type="http://schemas.openxmlformats.org/officeDocument/2006/relationships/oleObject" Target="../embeddings/oleObject83.bin"/><Relationship Id="rId2" Type="http://schemas.openxmlformats.org/officeDocument/2006/relationships/slideLayout" Target="../slideLayouts/slideLayout7.xml"/><Relationship Id="rId16" Type="http://schemas.openxmlformats.org/officeDocument/2006/relationships/image" Target="../media/image66.wmf"/><Relationship Id="rId20" Type="http://schemas.openxmlformats.org/officeDocument/2006/relationships/image" Target="../media/image68.wmf"/><Relationship Id="rId1" Type="http://schemas.openxmlformats.org/officeDocument/2006/relationships/vmlDrawing" Target="../drawings/vmlDrawing15.vml"/><Relationship Id="rId6" Type="http://schemas.openxmlformats.org/officeDocument/2006/relationships/image" Target="../media/image62.wmf"/><Relationship Id="rId11" Type="http://schemas.openxmlformats.org/officeDocument/2006/relationships/oleObject" Target="../embeddings/oleObject79.bin"/><Relationship Id="rId24" Type="http://schemas.openxmlformats.org/officeDocument/2006/relationships/image" Target="../media/image70.wmf"/><Relationship Id="rId5" Type="http://schemas.openxmlformats.org/officeDocument/2006/relationships/oleObject" Target="../embeddings/oleObject76.bin"/><Relationship Id="rId15" Type="http://schemas.openxmlformats.org/officeDocument/2006/relationships/oleObject" Target="../embeddings/oleObject82.bin"/><Relationship Id="rId23" Type="http://schemas.openxmlformats.org/officeDocument/2006/relationships/oleObject" Target="../embeddings/oleObject86.bin"/><Relationship Id="rId10" Type="http://schemas.openxmlformats.org/officeDocument/2006/relationships/image" Target="../media/image64.wmf"/><Relationship Id="rId19" Type="http://schemas.openxmlformats.org/officeDocument/2006/relationships/oleObject" Target="../embeddings/oleObject84.bin"/><Relationship Id="rId4" Type="http://schemas.openxmlformats.org/officeDocument/2006/relationships/image" Target="../media/image61.wmf"/><Relationship Id="rId9" Type="http://schemas.openxmlformats.org/officeDocument/2006/relationships/oleObject" Target="../embeddings/oleObject78.bin"/><Relationship Id="rId14" Type="http://schemas.openxmlformats.org/officeDocument/2006/relationships/image" Target="../media/image65.wmf"/><Relationship Id="rId22" Type="http://schemas.openxmlformats.org/officeDocument/2006/relationships/image" Target="../media/image6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notesSlide" Target="../notesSlides/notesSlide9.xml"/><Relationship Id="rId7" Type="http://schemas.openxmlformats.org/officeDocument/2006/relationships/oleObject" Target="../embeddings/oleObject88.bin"/><Relationship Id="rId12" Type="http://schemas.openxmlformats.org/officeDocument/2006/relationships/image" Target="../media/image74.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71.wmf"/><Relationship Id="rId11" Type="http://schemas.openxmlformats.org/officeDocument/2006/relationships/oleObject" Target="../embeddings/oleObject90.bin"/><Relationship Id="rId5" Type="http://schemas.openxmlformats.org/officeDocument/2006/relationships/oleObject" Target="../embeddings/oleObject87.bin"/><Relationship Id="rId10" Type="http://schemas.openxmlformats.org/officeDocument/2006/relationships/image" Target="../media/image73.wmf"/><Relationship Id="rId4" Type="http://schemas.openxmlformats.org/officeDocument/2006/relationships/image" Target="../media/image75.png"/><Relationship Id="rId9" Type="http://schemas.openxmlformats.org/officeDocument/2006/relationships/oleObject" Target="../embeddings/oleObject89.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oleObject" Target="../embeddings/oleObject96.bin"/><Relationship Id="rId18" Type="http://schemas.openxmlformats.org/officeDocument/2006/relationships/image" Target="../media/image82.wmf"/><Relationship Id="rId26" Type="http://schemas.openxmlformats.org/officeDocument/2006/relationships/image" Target="../media/image86.wmf"/><Relationship Id="rId3" Type="http://schemas.openxmlformats.org/officeDocument/2006/relationships/oleObject" Target="../embeddings/oleObject91.bin"/><Relationship Id="rId21" Type="http://schemas.openxmlformats.org/officeDocument/2006/relationships/oleObject" Target="../embeddings/oleObject100.bin"/><Relationship Id="rId7" Type="http://schemas.openxmlformats.org/officeDocument/2006/relationships/oleObject" Target="../embeddings/oleObject93.bin"/><Relationship Id="rId12" Type="http://schemas.openxmlformats.org/officeDocument/2006/relationships/image" Target="../media/image80.wmf"/><Relationship Id="rId17" Type="http://schemas.openxmlformats.org/officeDocument/2006/relationships/oleObject" Target="../embeddings/oleObject98.bin"/><Relationship Id="rId25" Type="http://schemas.openxmlformats.org/officeDocument/2006/relationships/oleObject" Target="../embeddings/oleObject102.bin"/><Relationship Id="rId2" Type="http://schemas.openxmlformats.org/officeDocument/2006/relationships/slideLayout" Target="../slideLayouts/slideLayout2.xml"/><Relationship Id="rId16" Type="http://schemas.openxmlformats.org/officeDocument/2006/relationships/image" Target="../media/image81.wmf"/><Relationship Id="rId20" Type="http://schemas.openxmlformats.org/officeDocument/2006/relationships/image" Target="../media/image83.wmf"/><Relationship Id="rId1" Type="http://schemas.openxmlformats.org/officeDocument/2006/relationships/vmlDrawing" Target="../drawings/vmlDrawing17.vml"/><Relationship Id="rId6" Type="http://schemas.openxmlformats.org/officeDocument/2006/relationships/image" Target="../media/image77.wmf"/><Relationship Id="rId11" Type="http://schemas.openxmlformats.org/officeDocument/2006/relationships/oleObject" Target="../embeddings/oleObject95.bin"/><Relationship Id="rId24" Type="http://schemas.openxmlformats.org/officeDocument/2006/relationships/image" Target="../media/image85.wmf"/><Relationship Id="rId5" Type="http://schemas.openxmlformats.org/officeDocument/2006/relationships/oleObject" Target="../embeddings/oleObject92.bin"/><Relationship Id="rId15" Type="http://schemas.openxmlformats.org/officeDocument/2006/relationships/oleObject" Target="../embeddings/oleObject97.bin"/><Relationship Id="rId23" Type="http://schemas.openxmlformats.org/officeDocument/2006/relationships/oleObject" Target="../embeddings/oleObject101.bin"/><Relationship Id="rId28" Type="http://schemas.openxmlformats.org/officeDocument/2006/relationships/image" Target="../media/image87.wmf"/><Relationship Id="rId10" Type="http://schemas.openxmlformats.org/officeDocument/2006/relationships/image" Target="../media/image79.wmf"/><Relationship Id="rId19" Type="http://schemas.openxmlformats.org/officeDocument/2006/relationships/oleObject" Target="../embeddings/oleObject99.bin"/><Relationship Id="rId4" Type="http://schemas.openxmlformats.org/officeDocument/2006/relationships/image" Target="../media/image76.wmf"/><Relationship Id="rId9" Type="http://schemas.openxmlformats.org/officeDocument/2006/relationships/oleObject" Target="../embeddings/oleObject94.bin"/><Relationship Id="rId14" Type="http://schemas.openxmlformats.org/officeDocument/2006/relationships/image" Target="../media/image62.wmf"/><Relationship Id="rId22" Type="http://schemas.openxmlformats.org/officeDocument/2006/relationships/image" Target="../media/image84.wmf"/><Relationship Id="rId27" Type="http://schemas.openxmlformats.org/officeDocument/2006/relationships/oleObject" Target="../embeddings/oleObject103.bin"/></Relationships>
</file>

<file path=ppt/slides/_rels/slide24.xml.rels><?xml version="1.0" encoding="UTF-8" standalone="yes"?>
<Relationships xmlns="http://schemas.openxmlformats.org/package/2006/relationships"><Relationship Id="rId8" Type="http://schemas.openxmlformats.org/officeDocument/2006/relationships/image" Target="../media/image90.wmf"/><Relationship Id="rId13" Type="http://schemas.openxmlformats.org/officeDocument/2006/relationships/oleObject" Target="../embeddings/oleObject109.bin"/><Relationship Id="rId3" Type="http://schemas.openxmlformats.org/officeDocument/2006/relationships/oleObject" Target="../embeddings/oleObject104.bin"/><Relationship Id="rId7" Type="http://schemas.openxmlformats.org/officeDocument/2006/relationships/oleObject" Target="../embeddings/oleObject106.bin"/><Relationship Id="rId12" Type="http://schemas.openxmlformats.org/officeDocument/2006/relationships/image" Target="../media/image92.wmf"/><Relationship Id="rId2" Type="http://schemas.openxmlformats.org/officeDocument/2006/relationships/slideLayout" Target="../slideLayouts/slideLayout2.xml"/><Relationship Id="rId16" Type="http://schemas.openxmlformats.org/officeDocument/2006/relationships/image" Target="../media/image94.wmf"/><Relationship Id="rId1" Type="http://schemas.openxmlformats.org/officeDocument/2006/relationships/vmlDrawing" Target="../drawings/vmlDrawing18.vml"/><Relationship Id="rId6" Type="http://schemas.openxmlformats.org/officeDocument/2006/relationships/image" Target="../media/image89.wmf"/><Relationship Id="rId11" Type="http://schemas.openxmlformats.org/officeDocument/2006/relationships/oleObject" Target="../embeddings/oleObject108.bin"/><Relationship Id="rId5" Type="http://schemas.openxmlformats.org/officeDocument/2006/relationships/oleObject" Target="../embeddings/oleObject105.bin"/><Relationship Id="rId15" Type="http://schemas.openxmlformats.org/officeDocument/2006/relationships/oleObject" Target="../embeddings/oleObject110.bin"/><Relationship Id="rId10" Type="http://schemas.openxmlformats.org/officeDocument/2006/relationships/image" Target="../media/image91.wmf"/><Relationship Id="rId4" Type="http://schemas.openxmlformats.org/officeDocument/2006/relationships/image" Target="../media/image88.wmf"/><Relationship Id="rId9" Type="http://schemas.openxmlformats.org/officeDocument/2006/relationships/oleObject" Target="../embeddings/oleObject107.bin"/><Relationship Id="rId14" Type="http://schemas.openxmlformats.org/officeDocument/2006/relationships/image" Target="../media/image93.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172.xml"/><Relationship Id="rId1" Type="http://schemas.openxmlformats.org/officeDocument/2006/relationships/vmlDrawing" Target="../drawings/vmlDrawing19.vml"/><Relationship Id="rId6" Type="http://schemas.openxmlformats.org/officeDocument/2006/relationships/image" Target="../media/image96.wmf"/><Relationship Id="rId5" Type="http://schemas.openxmlformats.org/officeDocument/2006/relationships/oleObject" Target="../embeddings/oleObject112.bin"/><Relationship Id="rId4" Type="http://schemas.openxmlformats.org/officeDocument/2006/relationships/image" Target="../media/image95.wmf"/></Relationships>
</file>

<file path=ppt/slides/_rels/slide26.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118.bin"/><Relationship Id="rId18" Type="http://schemas.openxmlformats.org/officeDocument/2006/relationships/image" Target="../media/image104.wmf"/><Relationship Id="rId3" Type="http://schemas.openxmlformats.org/officeDocument/2006/relationships/oleObject" Target="../embeddings/oleObject113.bin"/><Relationship Id="rId21" Type="http://schemas.openxmlformats.org/officeDocument/2006/relationships/oleObject" Target="../embeddings/oleObject122.bin"/><Relationship Id="rId7" Type="http://schemas.openxmlformats.org/officeDocument/2006/relationships/oleObject" Target="../embeddings/oleObject115.bin"/><Relationship Id="rId12" Type="http://schemas.openxmlformats.org/officeDocument/2006/relationships/image" Target="../media/image101.wmf"/><Relationship Id="rId17" Type="http://schemas.openxmlformats.org/officeDocument/2006/relationships/oleObject" Target="../embeddings/oleObject120.bin"/><Relationship Id="rId2" Type="http://schemas.openxmlformats.org/officeDocument/2006/relationships/slideLayout" Target="../slideLayouts/slideLayout172.xml"/><Relationship Id="rId16" Type="http://schemas.openxmlformats.org/officeDocument/2006/relationships/image" Target="../media/image103.wmf"/><Relationship Id="rId20" Type="http://schemas.openxmlformats.org/officeDocument/2006/relationships/image" Target="../media/image14.wmf"/><Relationship Id="rId1" Type="http://schemas.openxmlformats.org/officeDocument/2006/relationships/vmlDrawing" Target="../drawings/vmlDrawing20.vml"/><Relationship Id="rId6" Type="http://schemas.openxmlformats.org/officeDocument/2006/relationships/image" Target="../media/image98.wmf"/><Relationship Id="rId11" Type="http://schemas.openxmlformats.org/officeDocument/2006/relationships/oleObject" Target="../embeddings/oleObject117.bin"/><Relationship Id="rId24" Type="http://schemas.openxmlformats.org/officeDocument/2006/relationships/image" Target="../media/image105.wmf"/><Relationship Id="rId5" Type="http://schemas.openxmlformats.org/officeDocument/2006/relationships/oleObject" Target="../embeddings/oleObject114.bin"/><Relationship Id="rId15" Type="http://schemas.openxmlformats.org/officeDocument/2006/relationships/oleObject" Target="../embeddings/oleObject119.bin"/><Relationship Id="rId23" Type="http://schemas.openxmlformats.org/officeDocument/2006/relationships/oleObject" Target="../embeddings/oleObject123.bin"/><Relationship Id="rId10" Type="http://schemas.openxmlformats.org/officeDocument/2006/relationships/image" Target="../media/image100.wmf"/><Relationship Id="rId19" Type="http://schemas.openxmlformats.org/officeDocument/2006/relationships/oleObject" Target="../embeddings/oleObject121.bin"/><Relationship Id="rId4" Type="http://schemas.openxmlformats.org/officeDocument/2006/relationships/image" Target="../media/image97.wmf"/><Relationship Id="rId9" Type="http://schemas.openxmlformats.org/officeDocument/2006/relationships/oleObject" Target="../embeddings/oleObject116.bin"/><Relationship Id="rId14" Type="http://schemas.openxmlformats.org/officeDocument/2006/relationships/image" Target="../media/image102.wmf"/><Relationship Id="rId22" Type="http://schemas.openxmlformats.org/officeDocument/2006/relationships/image" Target="../media/image15.wmf"/></Relationships>
</file>

<file path=ppt/slides/_rels/slide27.x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oleObject" Target="../embeddings/oleObject129.bin"/><Relationship Id="rId18" Type="http://schemas.openxmlformats.org/officeDocument/2006/relationships/image" Target="../media/image113.wmf"/><Relationship Id="rId3" Type="http://schemas.openxmlformats.org/officeDocument/2006/relationships/oleObject" Target="../embeddings/oleObject124.bin"/><Relationship Id="rId7" Type="http://schemas.openxmlformats.org/officeDocument/2006/relationships/oleObject" Target="../embeddings/oleObject126.bin"/><Relationship Id="rId12" Type="http://schemas.openxmlformats.org/officeDocument/2006/relationships/image" Target="../media/image110.wmf"/><Relationship Id="rId17" Type="http://schemas.openxmlformats.org/officeDocument/2006/relationships/oleObject" Target="../embeddings/oleObject131.bin"/><Relationship Id="rId2" Type="http://schemas.openxmlformats.org/officeDocument/2006/relationships/slideLayout" Target="../slideLayouts/slideLayout167.xml"/><Relationship Id="rId16" Type="http://schemas.openxmlformats.org/officeDocument/2006/relationships/image" Target="../media/image112.wmf"/><Relationship Id="rId20" Type="http://schemas.openxmlformats.org/officeDocument/2006/relationships/image" Target="../media/image114.wmf"/><Relationship Id="rId1" Type="http://schemas.openxmlformats.org/officeDocument/2006/relationships/vmlDrawing" Target="../drawings/vmlDrawing21.vml"/><Relationship Id="rId6" Type="http://schemas.openxmlformats.org/officeDocument/2006/relationships/image" Target="../media/image107.wmf"/><Relationship Id="rId11" Type="http://schemas.openxmlformats.org/officeDocument/2006/relationships/oleObject" Target="../embeddings/oleObject128.bin"/><Relationship Id="rId5" Type="http://schemas.openxmlformats.org/officeDocument/2006/relationships/oleObject" Target="../embeddings/oleObject125.bin"/><Relationship Id="rId15" Type="http://schemas.openxmlformats.org/officeDocument/2006/relationships/oleObject" Target="../embeddings/oleObject130.bin"/><Relationship Id="rId10" Type="http://schemas.openxmlformats.org/officeDocument/2006/relationships/image" Target="../media/image109.wmf"/><Relationship Id="rId19" Type="http://schemas.openxmlformats.org/officeDocument/2006/relationships/oleObject" Target="../embeddings/oleObject132.bin"/><Relationship Id="rId4" Type="http://schemas.openxmlformats.org/officeDocument/2006/relationships/image" Target="../media/image106.wmf"/><Relationship Id="rId9" Type="http://schemas.openxmlformats.org/officeDocument/2006/relationships/oleObject" Target="../embeddings/oleObject127.bin"/><Relationship Id="rId14" Type="http://schemas.openxmlformats.org/officeDocument/2006/relationships/image" Target="../media/image111.wmf"/></Relationships>
</file>

<file path=ppt/slides/_rels/slide28.xml.rels><?xml version="1.0" encoding="UTF-8" standalone="yes"?>
<Relationships xmlns="http://schemas.openxmlformats.org/package/2006/relationships"><Relationship Id="rId8" Type="http://schemas.openxmlformats.org/officeDocument/2006/relationships/image" Target="../media/image117.wmf"/><Relationship Id="rId13" Type="http://schemas.openxmlformats.org/officeDocument/2006/relationships/oleObject" Target="../embeddings/oleObject138.bin"/><Relationship Id="rId18" Type="http://schemas.openxmlformats.org/officeDocument/2006/relationships/image" Target="../media/image122.wmf"/><Relationship Id="rId3" Type="http://schemas.openxmlformats.org/officeDocument/2006/relationships/oleObject" Target="../embeddings/oleObject133.bin"/><Relationship Id="rId7" Type="http://schemas.openxmlformats.org/officeDocument/2006/relationships/oleObject" Target="../embeddings/oleObject135.bin"/><Relationship Id="rId12" Type="http://schemas.openxmlformats.org/officeDocument/2006/relationships/image" Target="../media/image119.wmf"/><Relationship Id="rId17" Type="http://schemas.openxmlformats.org/officeDocument/2006/relationships/oleObject" Target="../embeddings/oleObject140.bin"/><Relationship Id="rId2" Type="http://schemas.openxmlformats.org/officeDocument/2006/relationships/slideLayout" Target="../slideLayouts/slideLayout172.xml"/><Relationship Id="rId16" Type="http://schemas.openxmlformats.org/officeDocument/2006/relationships/image" Target="../media/image121.wmf"/><Relationship Id="rId1" Type="http://schemas.openxmlformats.org/officeDocument/2006/relationships/vmlDrawing" Target="../drawings/vmlDrawing22.vml"/><Relationship Id="rId6" Type="http://schemas.openxmlformats.org/officeDocument/2006/relationships/image" Target="../media/image116.wmf"/><Relationship Id="rId11" Type="http://schemas.openxmlformats.org/officeDocument/2006/relationships/oleObject" Target="../embeddings/oleObject137.bin"/><Relationship Id="rId5" Type="http://schemas.openxmlformats.org/officeDocument/2006/relationships/oleObject" Target="../embeddings/oleObject134.bin"/><Relationship Id="rId15" Type="http://schemas.openxmlformats.org/officeDocument/2006/relationships/oleObject" Target="../embeddings/oleObject139.bin"/><Relationship Id="rId10" Type="http://schemas.openxmlformats.org/officeDocument/2006/relationships/image" Target="../media/image118.wmf"/><Relationship Id="rId4" Type="http://schemas.openxmlformats.org/officeDocument/2006/relationships/image" Target="../media/image115.wmf"/><Relationship Id="rId9" Type="http://schemas.openxmlformats.org/officeDocument/2006/relationships/oleObject" Target="../embeddings/oleObject136.bin"/><Relationship Id="rId14" Type="http://schemas.openxmlformats.org/officeDocument/2006/relationships/image" Target="../media/image120.wmf"/></Relationships>
</file>

<file path=ppt/slides/_rels/slide29.xml.rels><?xml version="1.0" encoding="UTF-8" standalone="yes"?>
<Relationships xmlns="http://schemas.openxmlformats.org/package/2006/relationships"><Relationship Id="rId8" Type="http://schemas.openxmlformats.org/officeDocument/2006/relationships/image" Target="../media/image125.wmf"/><Relationship Id="rId13" Type="http://schemas.openxmlformats.org/officeDocument/2006/relationships/oleObject" Target="../embeddings/oleObject146.bin"/><Relationship Id="rId18" Type="http://schemas.openxmlformats.org/officeDocument/2006/relationships/image" Target="../media/image130.wmf"/><Relationship Id="rId3" Type="http://schemas.openxmlformats.org/officeDocument/2006/relationships/oleObject" Target="../embeddings/oleObject141.bin"/><Relationship Id="rId21" Type="http://schemas.openxmlformats.org/officeDocument/2006/relationships/oleObject" Target="../embeddings/oleObject150.bin"/><Relationship Id="rId7" Type="http://schemas.openxmlformats.org/officeDocument/2006/relationships/oleObject" Target="../embeddings/oleObject143.bin"/><Relationship Id="rId12" Type="http://schemas.openxmlformats.org/officeDocument/2006/relationships/image" Target="../media/image127.wmf"/><Relationship Id="rId17" Type="http://schemas.openxmlformats.org/officeDocument/2006/relationships/oleObject" Target="../embeddings/oleObject148.bin"/><Relationship Id="rId2" Type="http://schemas.openxmlformats.org/officeDocument/2006/relationships/slideLayout" Target="../slideLayouts/slideLayout172.xml"/><Relationship Id="rId16" Type="http://schemas.openxmlformats.org/officeDocument/2006/relationships/image" Target="../media/image129.wmf"/><Relationship Id="rId20" Type="http://schemas.openxmlformats.org/officeDocument/2006/relationships/image" Target="../media/image131.wmf"/><Relationship Id="rId1" Type="http://schemas.openxmlformats.org/officeDocument/2006/relationships/vmlDrawing" Target="../drawings/vmlDrawing23.vml"/><Relationship Id="rId6" Type="http://schemas.openxmlformats.org/officeDocument/2006/relationships/image" Target="../media/image124.wmf"/><Relationship Id="rId11" Type="http://schemas.openxmlformats.org/officeDocument/2006/relationships/oleObject" Target="../embeddings/oleObject145.bin"/><Relationship Id="rId5" Type="http://schemas.openxmlformats.org/officeDocument/2006/relationships/oleObject" Target="../embeddings/oleObject142.bin"/><Relationship Id="rId15" Type="http://schemas.openxmlformats.org/officeDocument/2006/relationships/oleObject" Target="../embeddings/oleObject147.bin"/><Relationship Id="rId10" Type="http://schemas.openxmlformats.org/officeDocument/2006/relationships/image" Target="../media/image126.wmf"/><Relationship Id="rId19" Type="http://schemas.openxmlformats.org/officeDocument/2006/relationships/oleObject" Target="../embeddings/oleObject149.bin"/><Relationship Id="rId4" Type="http://schemas.openxmlformats.org/officeDocument/2006/relationships/image" Target="../media/image123.wmf"/><Relationship Id="rId9" Type="http://schemas.openxmlformats.org/officeDocument/2006/relationships/oleObject" Target="../embeddings/oleObject144.bin"/><Relationship Id="rId14" Type="http://schemas.openxmlformats.org/officeDocument/2006/relationships/image" Target="../media/image128.wmf"/><Relationship Id="rId22" Type="http://schemas.openxmlformats.org/officeDocument/2006/relationships/image" Target="../media/image132.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10" Type="http://schemas.openxmlformats.org/officeDocument/2006/relationships/image" Target="../media/image5.png"/><Relationship Id="rId4" Type="http://schemas.openxmlformats.org/officeDocument/2006/relationships/oleObject" Target="../embeddings/oleObject1.bin"/><Relationship Id="rId9" Type="http://schemas.openxmlformats.org/officeDocument/2006/relationships/image" Target="../media/image4.wmf"/></Relationships>
</file>

<file path=ppt/slides/_rels/slide30.xml.rels><?xml version="1.0" encoding="UTF-8" standalone="yes"?>
<Relationships xmlns="http://schemas.openxmlformats.org/package/2006/relationships"><Relationship Id="rId8" Type="http://schemas.openxmlformats.org/officeDocument/2006/relationships/image" Target="../media/image135.wmf"/><Relationship Id="rId13" Type="http://schemas.openxmlformats.org/officeDocument/2006/relationships/oleObject" Target="../embeddings/oleObject156.bin"/><Relationship Id="rId18" Type="http://schemas.openxmlformats.org/officeDocument/2006/relationships/image" Target="../media/image139.wmf"/><Relationship Id="rId26" Type="http://schemas.openxmlformats.org/officeDocument/2006/relationships/image" Target="../media/image143.wmf"/><Relationship Id="rId3" Type="http://schemas.openxmlformats.org/officeDocument/2006/relationships/oleObject" Target="../embeddings/oleObject151.bin"/><Relationship Id="rId21" Type="http://schemas.openxmlformats.org/officeDocument/2006/relationships/oleObject" Target="../embeddings/oleObject160.bin"/><Relationship Id="rId7" Type="http://schemas.openxmlformats.org/officeDocument/2006/relationships/oleObject" Target="../embeddings/oleObject153.bin"/><Relationship Id="rId12" Type="http://schemas.openxmlformats.org/officeDocument/2006/relationships/image" Target="../media/image100.wmf"/><Relationship Id="rId17" Type="http://schemas.openxmlformats.org/officeDocument/2006/relationships/oleObject" Target="../embeddings/oleObject158.bin"/><Relationship Id="rId25" Type="http://schemas.openxmlformats.org/officeDocument/2006/relationships/oleObject" Target="../embeddings/oleObject162.bin"/><Relationship Id="rId2" Type="http://schemas.openxmlformats.org/officeDocument/2006/relationships/slideLayout" Target="../slideLayouts/slideLayout172.xml"/><Relationship Id="rId16" Type="http://schemas.openxmlformats.org/officeDocument/2006/relationships/image" Target="../media/image138.wmf"/><Relationship Id="rId20" Type="http://schemas.openxmlformats.org/officeDocument/2006/relationships/image" Target="../media/image140.wmf"/><Relationship Id="rId1" Type="http://schemas.openxmlformats.org/officeDocument/2006/relationships/vmlDrawing" Target="../drawings/vmlDrawing24.vml"/><Relationship Id="rId6" Type="http://schemas.openxmlformats.org/officeDocument/2006/relationships/image" Target="../media/image134.wmf"/><Relationship Id="rId11" Type="http://schemas.openxmlformats.org/officeDocument/2006/relationships/oleObject" Target="../embeddings/oleObject155.bin"/><Relationship Id="rId24" Type="http://schemas.openxmlformats.org/officeDocument/2006/relationships/image" Target="../media/image142.wmf"/><Relationship Id="rId5" Type="http://schemas.openxmlformats.org/officeDocument/2006/relationships/oleObject" Target="../embeddings/oleObject152.bin"/><Relationship Id="rId15" Type="http://schemas.openxmlformats.org/officeDocument/2006/relationships/oleObject" Target="../embeddings/oleObject157.bin"/><Relationship Id="rId23" Type="http://schemas.openxmlformats.org/officeDocument/2006/relationships/oleObject" Target="../embeddings/oleObject161.bin"/><Relationship Id="rId28" Type="http://schemas.openxmlformats.org/officeDocument/2006/relationships/image" Target="../media/image144.wmf"/><Relationship Id="rId10" Type="http://schemas.openxmlformats.org/officeDocument/2006/relationships/image" Target="../media/image136.wmf"/><Relationship Id="rId19" Type="http://schemas.openxmlformats.org/officeDocument/2006/relationships/oleObject" Target="../embeddings/oleObject159.bin"/><Relationship Id="rId4" Type="http://schemas.openxmlformats.org/officeDocument/2006/relationships/image" Target="../media/image133.emf"/><Relationship Id="rId9" Type="http://schemas.openxmlformats.org/officeDocument/2006/relationships/oleObject" Target="../embeddings/oleObject154.bin"/><Relationship Id="rId14" Type="http://schemas.openxmlformats.org/officeDocument/2006/relationships/image" Target="../media/image137.wmf"/><Relationship Id="rId22" Type="http://schemas.openxmlformats.org/officeDocument/2006/relationships/image" Target="../media/image141.wmf"/><Relationship Id="rId27" Type="http://schemas.openxmlformats.org/officeDocument/2006/relationships/oleObject" Target="../embeddings/oleObject163.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64.bin"/><Relationship Id="rId2" Type="http://schemas.openxmlformats.org/officeDocument/2006/relationships/slideLayout" Target="../slideLayouts/slideLayout169.xml"/><Relationship Id="rId1" Type="http://schemas.openxmlformats.org/officeDocument/2006/relationships/vmlDrawing" Target="../drawings/vmlDrawing25.vml"/><Relationship Id="rId6" Type="http://schemas.openxmlformats.org/officeDocument/2006/relationships/image" Target="../media/image146.wmf"/><Relationship Id="rId5" Type="http://schemas.openxmlformats.org/officeDocument/2006/relationships/oleObject" Target="../embeddings/oleObject165.bin"/><Relationship Id="rId4" Type="http://schemas.openxmlformats.org/officeDocument/2006/relationships/image" Target="../media/image145.emf"/></Relationships>
</file>

<file path=ppt/slides/_rels/slide32.xml.rels><?xml version="1.0" encoding="UTF-8" standalone="yes"?>
<Relationships xmlns="http://schemas.openxmlformats.org/package/2006/relationships"><Relationship Id="rId8" Type="http://schemas.openxmlformats.org/officeDocument/2006/relationships/image" Target="../media/image148.wmf"/><Relationship Id="rId3" Type="http://schemas.openxmlformats.org/officeDocument/2006/relationships/oleObject" Target="../embeddings/oleObject166.bin"/><Relationship Id="rId7" Type="http://schemas.openxmlformats.org/officeDocument/2006/relationships/oleObject" Target="../embeddings/oleObject168.bin"/><Relationship Id="rId2" Type="http://schemas.openxmlformats.org/officeDocument/2006/relationships/slideLayout" Target="../slideLayouts/slideLayout177.xml"/><Relationship Id="rId1" Type="http://schemas.openxmlformats.org/officeDocument/2006/relationships/vmlDrawing" Target="../drawings/vmlDrawing26.vml"/><Relationship Id="rId6" Type="http://schemas.openxmlformats.org/officeDocument/2006/relationships/image" Target="../media/image146.wmf"/><Relationship Id="rId5" Type="http://schemas.openxmlformats.org/officeDocument/2006/relationships/oleObject" Target="../embeddings/oleObject167.bin"/><Relationship Id="rId4" Type="http://schemas.openxmlformats.org/officeDocument/2006/relationships/image" Target="../media/image147.emf"/></Relationships>
</file>

<file path=ppt/slides/_rels/slide33.xml.rels><?xml version="1.0" encoding="UTF-8" standalone="yes"?>
<Relationships xmlns="http://schemas.openxmlformats.org/package/2006/relationships"><Relationship Id="rId8" Type="http://schemas.openxmlformats.org/officeDocument/2006/relationships/image" Target="../media/image151.wmf"/><Relationship Id="rId3" Type="http://schemas.openxmlformats.org/officeDocument/2006/relationships/oleObject" Target="../embeddings/oleObject169.bin"/><Relationship Id="rId7" Type="http://schemas.openxmlformats.org/officeDocument/2006/relationships/oleObject" Target="../embeddings/oleObject171.bin"/><Relationship Id="rId2" Type="http://schemas.openxmlformats.org/officeDocument/2006/relationships/slideLayout" Target="../slideLayouts/slideLayout172.xml"/><Relationship Id="rId1" Type="http://schemas.openxmlformats.org/officeDocument/2006/relationships/vmlDrawing" Target="../drawings/vmlDrawing27.vml"/><Relationship Id="rId6" Type="http://schemas.openxmlformats.org/officeDocument/2006/relationships/image" Target="../media/image150.emf"/><Relationship Id="rId5" Type="http://schemas.openxmlformats.org/officeDocument/2006/relationships/oleObject" Target="../embeddings/oleObject170.bin"/><Relationship Id="rId10" Type="http://schemas.openxmlformats.org/officeDocument/2006/relationships/image" Target="../media/image152.wmf"/><Relationship Id="rId4" Type="http://schemas.openxmlformats.org/officeDocument/2006/relationships/image" Target="../media/image149.wmf"/><Relationship Id="rId9" Type="http://schemas.openxmlformats.org/officeDocument/2006/relationships/oleObject" Target="../embeddings/oleObject172.bin"/></Relationships>
</file>

<file path=ppt/slides/_rels/slide34.xml.rels><?xml version="1.0" encoding="UTF-8" standalone="yes"?>
<Relationships xmlns="http://schemas.openxmlformats.org/package/2006/relationships"><Relationship Id="rId8" Type="http://schemas.openxmlformats.org/officeDocument/2006/relationships/image" Target="../media/image149.wmf"/><Relationship Id="rId3" Type="http://schemas.openxmlformats.org/officeDocument/2006/relationships/oleObject" Target="../embeddings/oleObject173.bin"/><Relationship Id="rId7" Type="http://schemas.openxmlformats.org/officeDocument/2006/relationships/oleObject" Target="../embeddings/oleObject175.bin"/><Relationship Id="rId2" Type="http://schemas.openxmlformats.org/officeDocument/2006/relationships/slideLayout" Target="../slideLayouts/slideLayout172.xml"/><Relationship Id="rId1" Type="http://schemas.openxmlformats.org/officeDocument/2006/relationships/vmlDrawing" Target="../drawings/vmlDrawing28.vml"/><Relationship Id="rId6" Type="http://schemas.openxmlformats.org/officeDocument/2006/relationships/image" Target="../media/image154.wmf"/><Relationship Id="rId5" Type="http://schemas.openxmlformats.org/officeDocument/2006/relationships/oleObject" Target="../embeddings/oleObject174.bin"/><Relationship Id="rId10" Type="http://schemas.openxmlformats.org/officeDocument/2006/relationships/image" Target="../media/image155.wmf"/><Relationship Id="rId4" Type="http://schemas.openxmlformats.org/officeDocument/2006/relationships/image" Target="../media/image153.emf"/><Relationship Id="rId9" Type="http://schemas.openxmlformats.org/officeDocument/2006/relationships/oleObject" Target="../embeddings/oleObject176.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79.bin"/><Relationship Id="rId13" Type="http://schemas.openxmlformats.org/officeDocument/2006/relationships/image" Target="../media/image160.wmf"/><Relationship Id="rId3" Type="http://schemas.openxmlformats.org/officeDocument/2006/relationships/slide" Target="slide1.xml"/><Relationship Id="rId7" Type="http://schemas.openxmlformats.org/officeDocument/2006/relationships/image" Target="../media/image157.emf"/><Relationship Id="rId12" Type="http://schemas.openxmlformats.org/officeDocument/2006/relationships/oleObject" Target="../embeddings/oleObject181.bin"/><Relationship Id="rId2" Type="http://schemas.openxmlformats.org/officeDocument/2006/relationships/slideLayout" Target="../slideLayouts/slideLayout172.xml"/><Relationship Id="rId1" Type="http://schemas.openxmlformats.org/officeDocument/2006/relationships/vmlDrawing" Target="../drawings/vmlDrawing29.vml"/><Relationship Id="rId6" Type="http://schemas.openxmlformats.org/officeDocument/2006/relationships/oleObject" Target="../embeddings/oleObject178.bin"/><Relationship Id="rId11" Type="http://schemas.openxmlformats.org/officeDocument/2006/relationships/image" Target="../media/image159.wmf"/><Relationship Id="rId5" Type="http://schemas.openxmlformats.org/officeDocument/2006/relationships/image" Target="../media/image156.emf"/><Relationship Id="rId10" Type="http://schemas.openxmlformats.org/officeDocument/2006/relationships/oleObject" Target="../embeddings/oleObject180.bin"/><Relationship Id="rId4" Type="http://schemas.openxmlformats.org/officeDocument/2006/relationships/oleObject" Target="../embeddings/oleObject177.bin"/><Relationship Id="rId9" Type="http://schemas.openxmlformats.org/officeDocument/2006/relationships/image" Target="../media/image158.wmf"/></Relationships>
</file>

<file path=ppt/slides/_rels/slide36.xml.rels><?xml version="1.0" encoding="UTF-8" standalone="yes"?>
<Relationships xmlns="http://schemas.openxmlformats.org/package/2006/relationships"><Relationship Id="rId8" Type="http://schemas.openxmlformats.org/officeDocument/2006/relationships/image" Target="../media/image163.wmf"/><Relationship Id="rId13" Type="http://schemas.openxmlformats.org/officeDocument/2006/relationships/oleObject" Target="../embeddings/oleObject187.bin"/><Relationship Id="rId18" Type="http://schemas.openxmlformats.org/officeDocument/2006/relationships/image" Target="../media/image168.wmf"/><Relationship Id="rId3" Type="http://schemas.openxmlformats.org/officeDocument/2006/relationships/oleObject" Target="../embeddings/oleObject182.bin"/><Relationship Id="rId7" Type="http://schemas.openxmlformats.org/officeDocument/2006/relationships/oleObject" Target="../embeddings/oleObject184.bin"/><Relationship Id="rId12" Type="http://schemas.openxmlformats.org/officeDocument/2006/relationships/image" Target="../media/image165.wmf"/><Relationship Id="rId17" Type="http://schemas.openxmlformats.org/officeDocument/2006/relationships/oleObject" Target="../embeddings/oleObject189.bin"/><Relationship Id="rId2" Type="http://schemas.openxmlformats.org/officeDocument/2006/relationships/slideLayout" Target="../slideLayouts/slideLayout7.xml"/><Relationship Id="rId16" Type="http://schemas.openxmlformats.org/officeDocument/2006/relationships/image" Target="../media/image167.wmf"/><Relationship Id="rId1" Type="http://schemas.openxmlformats.org/officeDocument/2006/relationships/vmlDrawing" Target="../drawings/vmlDrawing30.vml"/><Relationship Id="rId6" Type="http://schemas.openxmlformats.org/officeDocument/2006/relationships/image" Target="../media/image162.wmf"/><Relationship Id="rId11" Type="http://schemas.openxmlformats.org/officeDocument/2006/relationships/oleObject" Target="../embeddings/oleObject186.bin"/><Relationship Id="rId5" Type="http://schemas.openxmlformats.org/officeDocument/2006/relationships/oleObject" Target="../embeddings/oleObject183.bin"/><Relationship Id="rId15" Type="http://schemas.openxmlformats.org/officeDocument/2006/relationships/oleObject" Target="../embeddings/oleObject188.bin"/><Relationship Id="rId10" Type="http://schemas.openxmlformats.org/officeDocument/2006/relationships/image" Target="../media/image164.emf"/><Relationship Id="rId4" Type="http://schemas.openxmlformats.org/officeDocument/2006/relationships/image" Target="../media/image161.wmf"/><Relationship Id="rId9" Type="http://schemas.openxmlformats.org/officeDocument/2006/relationships/oleObject" Target="../embeddings/oleObject185.bin"/><Relationship Id="rId14" Type="http://schemas.openxmlformats.org/officeDocument/2006/relationships/image" Target="../media/image166.wmf"/></Relationships>
</file>

<file path=ppt/slides/_rels/slide37.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oleObject" Target="../embeddings/oleObject195.bin"/><Relationship Id="rId18" Type="http://schemas.openxmlformats.org/officeDocument/2006/relationships/image" Target="../media/image175.wmf"/><Relationship Id="rId3" Type="http://schemas.openxmlformats.org/officeDocument/2006/relationships/oleObject" Target="../embeddings/oleObject190.bin"/><Relationship Id="rId21" Type="http://schemas.openxmlformats.org/officeDocument/2006/relationships/oleObject" Target="../embeddings/oleObject199.bin"/><Relationship Id="rId7" Type="http://schemas.openxmlformats.org/officeDocument/2006/relationships/oleObject" Target="../embeddings/oleObject192.bin"/><Relationship Id="rId12" Type="http://schemas.openxmlformats.org/officeDocument/2006/relationships/image" Target="../media/image172.wmf"/><Relationship Id="rId17" Type="http://schemas.openxmlformats.org/officeDocument/2006/relationships/oleObject" Target="../embeddings/oleObject197.bin"/><Relationship Id="rId2" Type="http://schemas.openxmlformats.org/officeDocument/2006/relationships/slideLayout" Target="../slideLayouts/slideLayout7.xml"/><Relationship Id="rId16" Type="http://schemas.openxmlformats.org/officeDocument/2006/relationships/image" Target="../media/image174.wmf"/><Relationship Id="rId20" Type="http://schemas.openxmlformats.org/officeDocument/2006/relationships/image" Target="../media/image176.wmf"/><Relationship Id="rId1" Type="http://schemas.openxmlformats.org/officeDocument/2006/relationships/vmlDrawing" Target="../drawings/vmlDrawing31.vml"/><Relationship Id="rId6" Type="http://schemas.openxmlformats.org/officeDocument/2006/relationships/image" Target="../media/image170.wmf"/><Relationship Id="rId11" Type="http://schemas.openxmlformats.org/officeDocument/2006/relationships/oleObject" Target="../embeddings/oleObject194.bin"/><Relationship Id="rId5" Type="http://schemas.openxmlformats.org/officeDocument/2006/relationships/oleObject" Target="../embeddings/oleObject191.bin"/><Relationship Id="rId15" Type="http://schemas.openxmlformats.org/officeDocument/2006/relationships/oleObject" Target="../embeddings/oleObject196.bin"/><Relationship Id="rId10" Type="http://schemas.openxmlformats.org/officeDocument/2006/relationships/image" Target="../media/image171.wmf"/><Relationship Id="rId19" Type="http://schemas.openxmlformats.org/officeDocument/2006/relationships/oleObject" Target="../embeddings/oleObject198.bin"/><Relationship Id="rId4" Type="http://schemas.openxmlformats.org/officeDocument/2006/relationships/image" Target="../media/image169.wmf"/><Relationship Id="rId9" Type="http://schemas.openxmlformats.org/officeDocument/2006/relationships/oleObject" Target="../embeddings/oleObject193.bin"/><Relationship Id="rId14" Type="http://schemas.openxmlformats.org/officeDocument/2006/relationships/image" Target="../media/image173.wmf"/><Relationship Id="rId22" Type="http://schemas.openxmlformats.org/officeDocument/2006/relationships/image" Target="../media/image177.wmf"/></Relationships>
</file>

<file path=ppt/slides/_rels/slide38.xml.rels><?xml version="1.0" encoding="UTF-8" standalone="yes"?>
<Relationships xmlns="http://schemas.openxmlformats.org/package/2006/relationships"><Relationship Id="rId8" Type="http://schemas.openxmlformats.org/officeDocument/2006/relationships/image" Target="../media/image169.wmf"/><Relationship Id="rId13" Type="http://schemas.openxmlformats.org/officeDocument/2006/relationships/oleObject" Target="../embeddings/oleObject205.bin"/><Relationship Id="rId18" Type="http://schemas.openxmlformats.org/officeDocument/2006/relationships/image" Target="../media/image176.wmf"/><Relationship Id="rId3" Type="http://schemas.openxmlformats.org/officeDocument/2006/relationships/oleObject" Target="../embeddings/oleObject200.bin"/><Relationship Id="rId21" Type="http://schemas.openxmlformats.org/officeDocument/2006/relationships/oleObject" Target="../embeddings/oleObject209.bin"/><Relationship Id="rId7" Type="http://schemas.openxmlformats.org/officeDocument/2006/relationships/oleObject" Target="../embeddings/oleObject202.bin"/><Relationship Id="rId12" Type="http://schemas.openxmlformats.org/officeDocument/2006/relationships/image" Target="../media/image177.wmf"/><Relationship Id="rId17" Type="http://schemas.openxmlformats.org/officeDocument/2006/relationships/oleObject" Target="../embeddings/oleObject207.bin"/><Relationship Id="rId2" Type="http://schemas.openxmlformats.org/officeDocument/2006/relationships/slideLayout" Target="../slideLayouts/slideLayout7.xml"/><Relationship Id="rId16" Type="http://schemas.openxmlformats.org/officeDocument/2006/relationships/image" Target="../media/image175.wmf"/><Relationship Id="rId20" Type="http://schemas.openxmlformats.org/officeDocument/2006/relationships/image" Target="../media/image178.wmf"/><Relationship Id="rId1" Type="http://schemas.openxmlformats.org/officeDocument/2006/relationships/vmlDrawing" Target="../drawings/vmlDrawing32.vml"/><Relationship Id="rId6" Type="http://schemas.openxmlformats.org/officeDocument/2006/relationships/image" Target="../media/image62.wmf"/><Relationship Id="rId11" Type="http://schemas.openxmlformats.org/officeDocument/2006/relationships/oleObject" Target="../embeddings/oleObject204.bin"/><Relationship Id="rId24" Type="http://schemas.openxmlformats.org/officeDocument/2006/relationships/image" Target="../media/image180.wmf"/><Relationship Id="rId5" Type="http://schemas.openxmlformats.org/officeDocument/2006/relationships/oleObject" Target="../embeddings/oleObject201.bin"/><Relationship Id="rId15" Type="http://schemas.openxmlformats.org/officeDocument/2006/relationships/oleObject" Target="../embeddings/oleObject206.bin"/><Relationship Id="rId23" Type="http://schemas.openxmlformats.org/officeDocument/2006/relationships/oleObject" Target="../embeddings/oleObject210.bin"/><Relationship Id="rId10" Type="http://schemas.openxmlformats.org/officeDocument/2006/relationships/image" Target="../media/image171.wmf"/><Relationship Id="rId19" Type="http://schemas.openxmlformats.org/officeDocument/2006/relationships/oleObject" Target="../embeddings/oleObject208.bin"/><Relationship Id="rId4" Type="http://schemas.openxmlformats.org/officeDocument/2006/relationships/image" Target="../media/image170.wmf"/><Relationship Id="rId9" Type="http://schemas.openxmlformats.org/officeDocument/2006/relationships/oleObject" Target="../embeddings/oleObject203.bin"/><Relationship Id="rId14" Type="http://schemas.openxmlformats.org/officeDocument/2006/relationships/image" Target="../media/image174.wmf"/><Relationship Id="rId22" Type="http://schemas.openxmlformats.org/officeDocument/2006/relationships/image" Target="../media/image179.wmf"/></Relationships>
</file>

<file path=ppt/slides/_rels/slide39.xml.rels><?xml version="1.0" encoding="UTF-8" standalone="yes"?>
<Relationships xmlns="http://schemas.openxmlformats.org/package/2006/relationships"><Relationship Id="rId8" Type="http://schemas.openxmlformats.org/officeDocument/2006/relationships/image" Target="../media/image169.wmf"/><Relationship Id="rId13" Type="http://schemas.openxmlformats.org/officeDocument/2006/relationships/oleObject" Target="../embeddings/oleObject216.bin"/><Relationship Id="rId18" Type="http://schemas.openxmlformats.org/officeDocument/2006/relationships/image" Target="../media/image176.wmf"/><Relationship Id="rId3" Type="http://schemas.openxmlformats.org/officeDocument/2006/relationships/oleObject" Target="../embeddings/oleObject211.bin"/><Relationship Id="rId21" Type="http://schemas.openxmlformats.org/officeDocument/2006/relationships/oleObject" Target="../embeddings/oleObject220.bin"/><Relationship Id="rId7" Type="http://schemas.openxmlformats.org/officeDocument/2006/relationships/oleObject" Target="../embeddings/oleObject213.bin"/><Relationship Id="rId12" Type="http://schemas.openxmlformats.org/officeDocument/2006/relationships/image" Target="../media/image177.wmf"/><Relationship Id="rId17" Type="http://schemas.openxmlformats.org/officeDocument/2006/relationships/oleObject" Target="../embeddings/oleObject218.bin"/><Relationship Id="rId2" Type="http://schemas.openxmlformats.org/officeDocument/2006/relationships/slideLayout" Target="../slideLayouts/slideLayout7.xml"/><Relationship Id="rId16" Type="http://schemas.openxmlformats.org/officeDocument/2006/relationships/image" Target="../media/image175.wmf"/><Relationship Id="rId20" Type="http://schemas.openxmlformats.org/officeDocument/2006/relationships/image" Target="../media/image181.wmf"/><Relationship Id="rId1" Type="http://schemas.openxmlformats.org/officeDocument/2006/relationships/vmlDrawing" Target="../drawings/vmlDrawing33.vml"/><Relationship Id="rId6" Type="http://schemas.openxmlformats.org/officeDocument/2006/relationships/image" Target="../media/image62.wmf"/><Relationship Id="rId11" Type="http://schemas.openxmlformats.org/officeDocument/2006/relationships/oleObject" Target="../embeddings/oleObject215.bin"/><Relationship Id="rId24" Type="http://schemas.openxmlformats.org/officeDocument/2006/relationships/image" Target="../media/image180.wmf"/><Relationship Id="rId5" Type="http://schemas.openxmlformats.org/officeDocument/2006/relationships/oleObject" Target="../embeddings/oleObject212.bin"/><Relationship Id="rId15" Type="http://schemas.openxmlformats.org/officeDocument/2006/relationships/oleObject" Target="../embeddings/oleObject217.bin"/><Relationship Id="rId23" Type="http://schemas.openxmlformats.org/officeDocument/2006/relationships/oleObject" Target="../embeddings/oleObject221.bin"/><Relationship Id="rId10" Type="http://schemas.openxmlformats.org/officeDocument/2006/relationships/image" Target="../media/image171.wmf"/><Relationship Id="rId19" Type="http://schemas.openxmlformats.org/officeDocument/2006/relationships/oleObject" Target="../embeddings/oleObject219.bin"/><Relationship Id="rId4" Type="http://schemas.openxmlformats.org/officeDocument/2006/relationships/image" Target="../media/image170.wmf"/><Relationship Id="rId9" Type="http://schemas.openxmlformats.org/officeDocument/2006/relationships/oleObject" Target="../embeddings/oleObject214.bin"/><Relationship Id="rId14" Type="http://schemas.openxmlformats.org/officeDocument/2006/relationships/image" Target="../media/image174.wmf"/><Relationship Id="rId22" Type="http://schemas.openxmlformats.org/officeDocument/2006/relationships/image" Target="../media/image179.wm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24.bin"/><Relationship Id="rId13" Type="http://schemas.openxmlformats.org/officeDocument/2006/relationships/image" Target="../media/image177.wmf"/><Relationship Id="rId18" Type="http://schemas.openxmlformats.org/officeDocument/2006/relationships/oleObject" Target="../embeddings/oleObject229.bin"/><Relationship Id="rId26" Type="http://schemas.openxmlformats.org/officeDocument/2006/relationships/oleObject" Target="../embeddings/oleObject233.bin"/><Relationship Id="rId3" Type="http://schemas.openxmlformats.org/officeDocument/2006/relationships/notesSlide" Target="../notesSlides/notesSlide10.xml"/><Relationship Id="rId21" Type="http://schemas.openxmlformats.org/officeDocument/2006/relationships/image" Target="../media/image182.wmf"/><Relationship Id="rId7" Type="http://schemas.openxmlformats.org/officeDocument/2006/relationships/image" Target="../media/image62.wmf"/><Relationship Id="rId12" Type="http://schemas.openxmlformats.org/officeDocument/2006/relationships/oleObject" Target="../embeddings/oleObject226.bin"/><Relationship Id="rId17" Type="http://schemas.openxmlformats.org/officeDocument/2006/relationships/image" Target="../media/image175.wmf"/><Relationship Id="rId25" Type="http://schemas.openxmlformats.org/officeDocument/2006/relationships/image" Target="../media/image180.wmf"/><Relationship Id="rId2" Type="http://schemas.openxmlformats.org/officeDocument/2006/relationships/slideLayout" Target="../slideLayouts/slideLayout7.xml"/><Relationship Id="rId16" Type="http://schemas.openxmlformats.org/officeDocument/2006/relationships/oleObject" Target="../embeddings/oleObject228.bin"/><Relationship Id="rId20" Type="http://schemas.openxmlformats.org/officeDocument/2006/relationships/oleObject" Target="../embeddings/oleObject230.bin"/><Relationship Id="rId29" Type="http://schemas.openxmlformats.org/officeDocument/2006/relationships/image" Target="../media/image184.wmf"/><Relationship Id="rId1" Type="http://schemas.openxmlformats.org/officeDocument/2006/relationships/vmlDrawing" Target="../drawings/vmlDrawing34.vml"/><Relationship Id="rId6" Type="http://schemas.openxmlformats.org/officeDocument/2006/relationships/oleObject" Target="../embeddings/oleObject223.bin"/><Relationship Id="rId11" Type="http://schemas.openxmlformats.org/officeDocument/2006/relationships/image" Target="../media/image171.wmf"/><Relationship Id="rId24" Type="http://schemas.openxmlformats.org/officeDocument/2006/relationships/oleObject" Target="../embeddings/oleObject232.bin"/><Relationship Id="rId5" Type="http://schemas.openxmlformats.org/officeDocument/2006/relationships/image" Target="../media/image170.wmf"/><Relationship Id="rId15" Type="http://schemas.openxmlformats.org/officeDocument/2006/relationships/image" Target="../media/image174.wmf"/><Relationship Id="rId23" Type="http://schemas.openxmlformats.org/officeDocument/2006/relationships/image" Target="../media/image179.wmf"/><Relationship Id="rId28" Type="http://schemas.openxmlformats.org/officeDocument/2006/relationships/oleObject" Target="../embeddings/oleObject234.bin"/><Relationship Id="rId10" Type="http://schemas.openxmlformats.org/officeDocument/2006/relationships/oleObject" Target="../embeddings/oleObject225.bin"/><Relationship Id="rId19" Type="http://schemas.openxmlformats.org/officeDocument/2006/relationships/image" Target="../media/image176.wmf"/><Relationship Id="rId4" Type="http://schemas.openxmlformats.org/officeDocument/2006/relationships/oleObject" Target="../embeddings/oleObject222.bin"/><Relationship Id="rId9" Type="http://schemas.openxmlformats.org/officeDocument/2006/relationships/image" Target="../media/image169.wmf"/><Relationship Id="rId14" Type="http://schemas.openxmlformats.org/officeDocument/2006/relationships/oleObject" Target="../embeddings/oleObject227.bin"/><Relationship Id="rId22" Type="http://schemas.openxmlformats.org/officeDocument/2006/relationships/oleObject" Target="../embeddings/oleObject231.bin"/><Relationship Id="rId27" Type="http://schemas.openxmlformats.org/officeDocument/2006/relationships/image" Target="../media/image183.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237.bin"/><Relationship Id="rId13" Type="http://schemas.openxmlformats.org/officeDocument/2006/relationships/image" Target="../media/image62.wmf"/><Relationship Id="rId18" Type="http://schemas.openxmlformats.org/officeDocument/2006/relationships/oleObject" Target="../embeddings/oleObject242.bin"/><Relationship Id="rId3" Type="http://schemas.openxmlformats.org/officeDocument/2006/relationships/notesSlide" Target="../notesSlides/notesSlide11.xml"/><Relationship Id="rId21" Type="http://schemas.openxmlformats.org/officeDocument/2006/relationships/image" Target="../media/image191.wmf"/><Relationship Id="rId7" Type="http://schemas.openxmlformats.org/officeDocument/2006/relationships/image" Target="../media/image186.wmf"/><Relationship Id="rId12" Type="http://schemas.openxmlformats.org/officeDocument/2006/relationships/oleObject" Target="../embeddings/oleObject239.bin"/><Relationship Id="rId17" Type="http://schemas.openxmlformats.org/officeDocument/2006/relationships/image" Target="../media/image189.wmf"/><Relationship Id="rId2" Type="http://schemas.openxmlformats.org/officeDocument/2006/relationships/slideLayout" Target="../slideLayouts/slideLayout7.xml"/><Relationship Id="rId16" Type="http://schemas.openxmlformats.org/officeDocument/2006/relationships/oleObject" Target="../embeddings/oleObject241.bin"/><Relationship Id="rId20" Type="http://schemas.openxmlformats.org/officeDocument/2006/relationships/oleObject" Target="../embeddings/oleObject243.bin"/><Relationship Id="rId1" Type="http://schemas.openxmlformats.org/officeDocument/2006/relationships/vmlDrawing" Target="../drawings/vmlDrawing35.vml"/><Relationship Id="rId6" Type="http://schemas.openxmlformats.org/officeDocument/2006/relationships/oleObject" Target="../embeddings/oleObject236.bin"/><Relationship Id="rId11" Type="http://schemas.openxmlformats.org/officeDocument/2006/relationships/image" Target="../media/image170.wmf"/><Relationship Id="rId5" Type="http://schemas.openxmlformats.org/officeDocument/2006/relationships/image" Target="../media/image185.wmf"/><Relationship Id="rId15" Type="http://schemas.openxmlformats.org/officeDocument/2006/relationships/image" Target="../media/image188.wmf"/><Relationship Id="rId10" Type="http://schemas.openxmlformats.org/officeDocument/2006/relationships/oleObject" Target="../embeddings/oleObject238.bin"/><Relationship Id="rId19" Type="http://schemas.openxmlformats.org/officeDocument/2006/relationships/image" Target="../media/image190.wmf"/><Relationship Id="rId4" Type="http://schemas.openxmlformats.org/officeDocument/2006/relationships/oleObject" Target="../embeddings/oleObject235.bin"/><Relationship Id="rId9" Type="http://schemas.openxmlformats.org/officeDocument/2006/relationships/image" Target="../media/image187.wmf"/><Relationship Id="rId14" Type="http://schemas.openxmlformats.org/officeDocument/2006/relationships/oleObject" Target="../embeddings/oleObject240.bin"/></Relationships>
</file>

<file path=ppt/slides/_rels/slide42.xml.rels><?xml version="1.0" encoding="UTF-8" standalone="yes"?>
<Relationships xmlns="http://schemas.openxmlformats.org/package/2006/relationships"><Relationship Id="rId8" Type="http://schemas.openxmlformats.org/officeDocument/2006/relationships/image" Target="../media/image187.wmf"/><Relationship Id="rId13" Type="http://schemas.openxmlformats.org/officeDocument/2006/relationships/oleObject" Target="../embeddings/oleObject249.bin"/><Relationship Id="rId18" Type="http://schemas.openxmlformats.org/officeDocument/2006/relationships/image" Target="../media/image191.wmf"/><Relationship Id="rId3" Type="http://schemas.openxmlformats.org/officeDocument/2006/relationships/oleObject" Target="../embeddings/oleObject244.bin"/><Relationship Id="rId21" Type="http://schemas.openxmlformats.org/officeDocument/2006/relationships/oleObject" Target="../embeddings/oleObject253.bin"/><Relationship Id="rId7" Type="http://schemas.openxmlformats.org/officeDocument/2006/relationships/oleObject" Target="../embeddings/oleObject246.bin"/><Relationship Id="rId12" Type="http://schemas.openxmlformats.org/officeDocument/2006/relationships/image" Target="../media/image62.wmf"/><Relationship Id="rId17" Type="http://schemas.openxmlformats.org/officeDocument/2006/relationships/oleObject" Target="../embeddings/oleObject251.bin"/><Relationship Id="rId2" Type="http://schemas.openxmlformats.org/officeDocument/2006/relationships/slideLayout" Target="../slideLayouts/slideLayout7.xml"/><Relationship Id="rId16" Type="http://schemas.openxmlformats.org/officeDocument/2006/relationships/image" Target="../media/image190.wmf"/><Relationship Id="rId20" Type="http://schemas.openxmlformats.org/officeDocument/2006/relationships/image" Target="../media/image192.wmf"/><Relationship Id="rId1" Type="http://schemas.openxmlformats.org/officeDocument/2006/relationships/vmlDrawing" Target="../drawings/vmlDrawing36.vml"/><Relationship Id="rId6" Type="http://schemas.openxmlformats.org/officeDocument/2006/relationships/image" Target="../media/image186.wmf"/><Relationship Id="rId11" Type="http://schemas.openxmlformats.org/officeDocument/2006/relationships/oleObject" Target="../embeddings/oleObject248.bin"/><Relationship Id="rId5" Type="http://schemas.openxmlformats.org/officeDocument/2006/relationships/oleObject" Target="../embeddings/oleObject245.bin"/><Relationship Id="rId15" Type="http://schemas.openxmlformats.org/officeDocument/2006/relationships/oleObject" Target="../embeddings/oleObject250.bin"/><Relationship Id="rId10" Type="http://schemas.openxmlformats.org/officeDocument/2006/relationships/image" Target="../media/image170.wmf"/><Relationship Id="rId19" Type="http://schemas.openxmlformats.org/officeDocument/2006/relationships/oleObject" Target="../embeddings/oleObject252.bin"/><Relationship Id="rId4" Type="http://schemas.openxmlformats.org/officeDocument/2006/relationships/image" Target="../media/image185.wmf"/><Relationship Id="rId9" Type="http://schemas.openxmlformats.org/officeDocument/2006/relationships/oleObject" Target="../embeddings/oleObject247.bin"/><Relationship Id="rId14" Type="http://schemas.openxmlformats.org/officeDocument/2006/relationships/image" Target="../media/image189.wmf"/><Relationship Id="rId22" Type="http://schemas.openxmlformats.org/officeDocument/2006/relationships/image" Target="../media/image188.wmf"/></Relationships>
</file>

<file path=ppt/slides/_rels/slide43.xml.rels><?xml version="1.0" encoding="UTF-8" standalone="yes"?>
<Relationships xmlns="http://schemas.openxmlformats.org/package/2006/relationships"><Relationship Id="rId8" Type="http://schemas.openxmlformats.org/officeDocument/2006/relationships/image" Target="../media/image187.wmf"/><Relationship Id="rId13" Type="http://schemas.openxmlformats.org/officeDocument/2006/relationships/oleObject" Target="../embeddings/oleObject259.bin"/><Relationship Id="rId18" Type="http://schemas.openxmlformats.org/officeDocument/2006/relationships/image" Target="../media/image190.wmf"/><Relationship Id="rId3" Type="http://schemas.openxmlformats.org/officeDocument/2006/relationships/oleObject" Target="../embeddings/oleObject254.bin"/><Relationship Id="rId21" Type="http://schemas.openxmlformats.org/officeDocument/2006/relationships/oleObject" Target="../embeddings/oleObject263.bin"/><Relationship Id="rId7" Type="http://schemas.openxmlformats.org/officeDocument/2006/relationships/oleObject" Target="../embeddings/oleObject256.bin"/><Relationship Id="rId12" Type="http://schemas.openxmlformats.org/officeDocument/2006/relationships/image" Target="../media/image62.wmf"/><Relationship Id="rId17" Type="http://schemas.openxmlformats.org/officeDocument/2006/relationships/oleObject" Target="../embeddings/oleObject261.bin"/><Relationship Id="rId2" Type="http://schemas.openxmlformats.org/officeDocument/2006/relationships/slideLayout" Target="../slideLayouts/slideLayout7.xml"/><Relationship Id="rId16" Type="http://schemas.openxmlformats.org/officeDocument/2006/relationships/image" Target="../media/image189.wmf"/><Relationship Id="rId20" Type="http://schemas.openxmlformats.org/officeDocument/2006/relationships/image" Target="../media/image191.wmf"/><Relationship Id="rId1" Type="http://schemas.openxmlformats.org/officeDocument/2006/relationships/vmlDrawing" Target="../drawings/vmlDrawing37.vml"/><Relationship Id="rId6" Type="http://schemas.openxmlformats.org/officeDocument/2006/relationships/image" Target="../media/image186.wmf"/><Relationship Id="rId11" Type="http://schemas.openxmlformats.org/officeDocument/2006/relationships/oleObject" Target="../embeddings/oleObject258.bin"/><Relationship Id="rId24" Type="http://schemas.openxmlformats.org/officeDocument/2006/relationships/image" Target="../media/image194.wmf"/><Relationship Id="rId5" Type="http://schemas.openxmlformats.org/officeDocument/2006/relationships/oleObject" Target="../embeddings/oleObject255.bin"/><Relationship Id="rId15" Type="http://schemas.openxmlformats.org/officeDocument/2006/relationships/oleObject" Target="../embeddings/oleObject260.bin"/><Relationship Id="rId23" Type="http://schemas.openxmlformats.org/officeDocument/2006/relationships/oleObject" Target="../embeddings/oleObject264.bin"/><Relationship Id="rId10" Type="http://schemas.openxmlformats.org/officeDocument/2006/relationships/image" Target="../media/image170.wmf"/><Relationship Id="rId19" Type="http://schemas.openxmlformats.org/officeDocument/2006/relationships/oleObject" Target="../embeddings/oleObject262.bin"/><Relationship Id="rId4" Type="http://schemas.openxmlformats.org/officeDocument/2006/relationships/image" Target="../media/image185.wmf"/><Relationship Id="rId9" Type="http://schemas.openxmlformats.org/officeDocument/2006/relationships/oleObject" Target="../embeddings/oleObject257.bin"/><Relationship Id="rId14" Type="http://schemas.openxmlformats.org/officeDocument/2006/relationships/image" Target="../media/image193.wmf"/><Relationship Id="rId22" Type="http://schemas.openxmlformats.org/officeDocument/2006/relationships/image" Target="../media/image188.wmf"/></Relationships>
</file>

<file path=ppt/slides/_rels/slide44.xml.rels><?xml version="1.0" encoding="UTF-8" standalone="yes"?>
<Relationships xmlns="http://schemas.openxmlformats.org/package/2006/relationships"><Relationship Id="rId8" Type="http://schemas.openxmlformats.org/officeDocument/2006/relationships/image" Target="../media/image186.wmf"/><Relationship Id="rId13" Type="http://schemas.openxmlformats.org/officeDocument/2006/relationships/oleObject" Target="../embeddings/oleObject270.bin"/><Relationship Id="rId18" Type="http://schemas.openxmlformats.org/officeDocument/2006/relationships/image" Target="../media/image196.wmf"/><Relationship Id="rId26" Type="http://schemas.openxmlformats.org/officeDocument/2006/relationships/image" Target="../media/image191.wmf"/><Relationship Id="rId3" Type="http://schemas.openxmlformats.org/officeDocument/2006/relationships/oleObject" Target="../embeddings/oleObject265.bin"/><Relationship Id="rId21" Type="http://schemas.openxmlformats.org/officeDocument/2006/relationships/oleObject" Target="../embeddings/oleObject274.bin"/><Relationship Id="rId7" Type="http://schemas.openxmlformats.org/officeDocument/2006/relationships/oleObject" Target="../embeddings/oleObject267.bin"/><Relationship Id="rId12" Type="http://schemas.openxmlformats.org/officeDocument/2006/relationships/image" Target="../media/image170.wmf"/><Relationship Id="rId17" Type="http://schemas.openxmlformats.org/officeDocument/2006/relationships/oleObject" Target="../embeddings/oleObject272.bin"/><Relationship Id="rId25" Type="http://schemas.openxmlformats.org/officeDocument/2006/relationships/oleObject" Target="../embeddings/oleObject276.bin"/><Relationship Id="rId2" Type="http://schemas.openxmlformats.org/officeDocument/2006/relationships/slideLayout" Target="../slideLayouts/slideLayout7.xml"/><Relationship Id="rId16" Type="http://schemas.openxmlformats.org/officeDocument/2006/relationships/image" Target="../media/image193.wmf"/><Relationship Id="rId20" Type="http://schemas.openxmlformats.org/officeDocument/2006/relationships/image" Target="../media/image197.wmf"/><Relationship Id="rId1" Type="http://schemas.openxmlformats.org/officeDocument/2006/relationships/vmlDrawing" Target="../drawings/vmlDrawing38.vml"/><Relationship Id="rId6" Type="http://schemas.openxmlformats.org/officeDocument/2006/relationships/image" Target="../media/image185.wmf"/><Relationship Id="rId11" Type="http://schemas.openxmlformats.org/officeDocument/2006/relationships/oleObject" Target="../embeddings/oleObject269.bin"/><Relationship Id="rId24" Type="http://schemas.openxmlformats.org/officeDocument/2006/relationships/image" Target="../media/image190.wmf"/><Relationship Id="rId5" Type="http://schemas.openxmlformats.org/officeDocument/2006/relationships/oleObject" Target="../embeddings/oleObject266.bin"/><Relationship Id="rId15" Type="http://schemas.openxmlformats.org/officeDocument/2006/relationships/oleObject" Target="../embeddings/oleObject271.bin"/><Relationship Id="rId23" Type="http://schemas.openxmlformats.org/officeDocument/2006/relationships/oleObject" Target="../embeddings/oleObject275.bin"/><Relationship Id="rId28" Type="http://schemas.openxmlformats.org/officeDocument/2006/relationships/image" Target="../media/image188.wmf"/><Relationship Id="rId10" Type="http://schemas.openxmlformats.org/officeDocument/2006/relationships/image" Target="../media/image187.wmf"/><Relationship Id="rId19" Type="http://schemas.openxmlformats.org/officeDocument/2006/relationships/oleObject" Target="../embeddings/oleObject273.bin"/><Relationship Id="rId4" Type="http://schemas.openxmlformats.org/officeDocument/2006/relationships/image" Target="../media/image195.wmf"/><Relationship Id="rId9" Type="http://schemas.openxmlformats.org/officeDocument/2006/relationships/oleObject" Target="../embeddings/oleObject268.bin"/><Relationship Id="rId14" Type="http://schemas.openxmlformats.org/officeDocument/2006/relationships/image" Target="../media/image62.wmf"/><Relationship Id="rId22" Type="http://schemas.openxmlformats.org/officeDocument/2006/relationships/image" Target="../media/image189.wmf"/><Relationship Id="rId27" Type="http://schemas.openxmlformats.org/officeDocument/2006/relationships/oleObject" Target="../embeddings/oleObject277.bin"/></Relationships>
</file>

<file path=ppt/slides/_rels/slide45.xml.rels><?xml version="1.0" encoding="UTF-8" standalone="yes"?>
<Relationships xmlns="http://schemas.openxmlformats.org/package/2006/relationships"><Relationship Id="rId8" Type="http://schemas.openxmlformats.org/officeDocument/2006/relationships/image" Target="../media/image200.wmf"/><Relationship Id="rId13" Type="http://schemas.openxmlformats.org/officeDocument/2006/relationships/oleObject" Target="../embeddings/oleObject283.bin"/><Relationship Id="rId18" Type="http://schemas.openxmlformats.org/officeDocument/2006/relationships/image" Target="../media/image205.wmf"/><Relationship Id="rId3" Type="http://schemas.openxmlformats.org/officeDocument/2006/relationships/oleObject" Target="../embeddings/oleObject278.bin"/><Relationship Id="rId7" Type="http://schemas.openxmlformats.org/officeDocument/2006/relationships/oleObject" Target="../embeddings/oleObject280.bin"/><Relationship Id="rId12" Type="http://schemas.openxmlformats.org/officeDocument/2006/relationships/image" Target="../media/image202.wmf"/><Relationship Id="rId17" Type="http://schemas.openxmlformats.org/officeDocument/2006/relationships/oleObject" Target="../embeddings/oleObject285.bin"/><Relationship Id="rId2" Type="http://schemas.openxmlformats.org/officeDocument/2006/relationships/slideLayout" Target="../slideLayouts/slideLayout7.xml"/><Relationship Id="rId16" Type="http://schemas.openxmlformats.org/officeDocument/2006/relationships/image" Target="../media/image204.wmf"/><Relationship Id="rId20" Type="http://schemas.openxmlformats.org/officeDocument/2006/relationships/image" Target="../media/image206.wmf"/><Relationship Id="rId1" Type="http://schemas.openxmlformats.org/officeDocument/2006/relationships/vmlDrawing" Target="../drawings/vmlDrawing39.vml"/><Relationship Id="rId6" Type="http://schemas.openxmlformats.org/officeDocument/2006/relationships/image" Target="../media/image199.wmf"/><Relationship Id="rId11" Type="http://schemas.openxmlformats.org/officeDocument/2006/relationships/oleObject" Target="../embeddings/oleObject282.bin"/><Relationship Id="rId5" Type="http://schemas.openxmlformats.org/officeDocument/2006/relationships/oleObject" Target="../embeddings/oleObject279.bin"/><Relationship Id="rId15" Type="http://schemas.openxmlformats.org/officeDocument/2006/relationships/oleObject" Target="../embeddings/oleObject284.bin"/><Relationship Id="rId10" Type="http://schemas.openxmlformats.org/officeDocument/2006/relationships/image" Target="../media/image201.wmf"/><Relationship Id="rId19" Type="http://schemas.openxmlformats.org/officeDocument/2006/relationships/oleObject" Target="../embeddings/oleObject286.bin"/><Relationship Id="rId4" Type="http://schemas.openxmlformats.org/officeDocument/2006/relationships/image" Target="../media/image198.wmf"/><Relationship Id="rId9" Type="http://schemas.openxmlformats.org/officeDocument/2006/relationships/oleObject" Target="../embeddings/oleObject281.bin"/><Relationship Id="rId14" Type="http://schemas.openxmlformats.org/officeDocument/2006/relationships/image" Target="../media/image203.w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87.bin"/><Relationship Id="rId7" Type="http://schemas.openxmlformats.org/officeDocument/2006/relationships/oleObject" Target="../embeddings/oleObject289.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208.wmf"/><Relationship Id="rId5" Type="http://schemas.openxmlformats.org/officeDocument/2006/relationships/oleObject" Target="../embeddings/oleObject288.bin"/><Relationship Id="rId10" Type="http://schemas.openxmlformats.org/officeDocument/2006/relationships/image" Target="../media/image209.wmf"/><Relationship Id="rId4" Type="http://schemas.openxmlformats.org/officeDocument/2006/relationships/image" Target="../media/image207.wmf"/><Relationship Id="rId9" Type="http://schemas.openxmlformats.org/officeDocument/2006/relationships/oleObject" Target="../embeddings/oleObject290.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41.vml"/><Relationship Id="rId5" Type="http://schemas.openxmlformats.org/officeDocument/2006/relationships/image" Target="../media/image210.wmf"/><Relationship Id="rId4" Type="http://schemas.openxmlformats.org/officeDocument/2006/relationships/oleObject" Target="../embeddings/oleObject291.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294.bin"/><Relationship Id="rId3" Type="http://schemas.openxmlformats.org/officeDocument/2006/relationships/notesSlide" Target="../notesSlides/notesSlide14.xml"/><Relationship Id="rId7" Type="http://schemas.openxmlformats.org/officeDocument/2006/relationships/image" Target="../media/image212.emf"/><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oleObject" Target="../embeddings/oleObject293.bin"/><Relationship Id="rId11" Type="http://schemas.openxmlformats.org/officeDocument/2006/relationships/image" Target="../media/image214.wmf"/><Relationship Id="rId5" Type="http://schemas.openxmlformats.org/officeDocument/2006/relationships/image" Target="../media/image211.emf"/><Relationship Id="rId10" Type="http://schemas.openxmlformats.org/officeDocument/2006/relationships/oleObject" Target="../embeddings/oleObject295.bin"/><Relationship Id="rId4" Type="http://schemas.openxmlformats.org/officeDocument/2006/relationships/oleObject" Target="../embeddings/oleObject292.bin"/><Relationship Id="rId9" Type="http://schemas.openxmlformats.org/officeDocument/2006/relationships/image" Target="../media/image213.wmf"/></Relationships>
</file>

<file path=ppt/slides/_rels/slide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image" Target="../media/image11.png"/><Relationship Id="rId5" Type="http://schemas.openxmlformats.org/officeDocument/2006/relationships/oleObject" Target="../embeddings/oleObject5.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7.bin"/></Relationships>
</file>

<file path=ppt/slides/_rels/slide50.xml.rels><?xml version="1.0" encoding="UTF-8" standalone="yes"?>
<Relationships xmlns="http://schemas.openxmlformats.org/package/2006/relationships"><Relationship Id="rId8" Type="http://schemas.openxmlformats.org/officeDocument/2006/relationships/image" Target="../media/image217.wmf"/><Relationship Id="rId3" Type="http://schemas.openxmlformats.org/officeDocument/2006/relationships/oleObject" Target="../embeddings/oleObject296.bin"/><Relationship Id="rId7" Type="http://schemas.openxmlformats.org/officeDocument/2006/relationships/oleObject" Target="../embeddings/oleObject298.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216.wmf"/><Relationship Id="rId5" Type="http://schemas.openxmlformats.org/officeDocument/2006/relationships/oleObject" Target="../embeddings/oleObject297.bin"/><Relationship Id="rId10" Type="http://schemas.openxmlformats.org/officeDocument/2006/relationships/image" Target="../media/image218.wmf"/><Relationship Id="rId4" Type="http://schemas.openxmlformats.org/officeDocument/2006/relationships/image" Target="../media/image215.wmf"/><Relationship Id="rId9" Type="http://schemas.openxmlformats.org/officeDocument/2006/relationships/oleObject" Target="../embeddings/oleObject299.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302.bin"/><Relationship Id="rId13" Type="http://schemas.openxmlformats.org/officeDocument/2006/relationships/image" Target="../media/image62.wmf"/><Relationship Id="rId3" Type="http://schemas.openxmlformats.org/officeDocument/2006/relationships/notesSlide" Target="../notesSlides/notesSlide15.xml"/><Relationship Id="rId7" Type="http://schemas.openxmlformats.org/officeDocument/2006/relationships/image" Target="../media/image220.wmf"/><Relationship Id="rId12" Type="http://schemas.openxmlformats.org/officeDocument/2006/relationships/oleObject" Target="../embeddings/oleObject304.bin"/><Relationship Id="rId17" Type="http://schemas.openxmlformats.org/officeDocument/2006/relationships/image" Target="../media/image223.wmf"/><Relationship Id="rId2" Type="http://schemas.openxmlformats.org/officeDocument/2006/relationships/slideLayout" Target="../slideLayouts/slideLayout7.xml"/><Relationship Id="rId16" Type="http://schemas.openxmlformats.org/officeDocument/2006/relationships/oleObject" Target="../embeddings/oleObject306.bin"/><Relationship Id="rId1" Type="http://schemas.openxmlformats.org/officeDocument/2006/relationships/vmlDrawing" Target="../drawings/vmlDrawing44.vml"/><Relationship Id="rId6" Type="http://schemas.openxmlformats.org/officeDocument/2006/relationships/oleObject" Target="../embeddings/oleObject301.bin"/><Relationship Id="rId11" Type="http://schemas.openxmlformats.org/officeDocument/2006/relationships/image" Target="../media/image170.wmf"/><Relationship Id="rId5" Type="http://schemas.openxmlformats.org/officeDocument/2006/relationships/image" Target="../media/image219.wmf"/><Relationship Id="rId15" Type="http://schemas.openxmlformats.org/officeDocument/2006/relationships/image" Target="../media/image222.wmf"/><Relationship Id="rId10" Type="http://schemas.openxmlformats.org/officeDocument/2006/relationships/oleObject" Target="../embeddings/oleObject303.bin"/><Relationship Id="rId4" Type="http://schemas.openxmlformats.org/officeDocument/2006/relationships/oleObject" Target="../embeddings/oleObject300.bin"/><Relationship Id="rId9" Type="http://schemas.openxmlformats.org/officeDocument/2006/relationships/image" Target="../media/image221.wmf"/><Relationship Id="rId14" Type="http://schemas.openxmlformats.org/officeDocument/2006/relationships/oleObject" Target="../embeddings/oleObject305.bin"/></Relationships>
</file>

<file path=ppt/slides/_rels/slide52.xml.rels><?xml version="1.0" encoding="UTF-8" standalone="yes"?>
<Relationships xmlns="http://schemas.openxmlformats.org/package/2006/relationships"><Relationship Id="rId8" Type="http://schemas.openxmlformats.org/officeDocument/2006/relationships/image" Target="../media/image170.wmf"/><Relationship Id="rId13" Type="http://schemas.openxmlformats.org/officeDocument/2006/relationships/oleObject" Target="../embeddings/oleObject312.bin"/><Relationship Id="rId18" Type="http://schemas.openxmlformats.org/officeDocument/2006/relationships/image" Target="../media/image220.wmf"/><Relationship Id="rId3" Type="http://schemas.openxmlformats.org/officeDocument/2006/relationships/oleObject" Target="../embeddings/oleObject307.bin"/><Relationship Id="rId7" Type="http://schemas.openxmlformats.org/officeDocument/2006/relationships/oleObject" Target="../embeddings/oleObject309.bin"/><Relationship Id="rId12" Type="http://schemas.openxmlformats.org/officeDocument/2006/relationships/image" Target="../media/image222.wmf"/><Relationship Id="rId17" Type="http://schemas.openxmlformats.org/officeDocument/2006/relationships/oleObject" Target="../embeddings/oleObject314.bin"/><Relationship Id="rId2" Type="http://schemas.openxmlformats.org/officeDocument/2006/relationships/slideLayout" Target="../slideLayouts/slideLayout7.xml"/><Relationship Id="rId16" Type="http://schemas.openxmlformats.org/officeDocument/2006/relationships/image" Target="../media/image219.wmf"/><Relationship Id="rId1" Type="http://schemas.openxmlformats.org/officeDocument/2006/relationships/vmlDrawing" Target="../drawings/vmlDrawing45.vml"/><Relationship Id="rId6" Type="http://schemas.openxmlformats.org/officeDocument/2006/relationships/image" Target="../media/image225.wmf"/><Relationship Id="rId11" Type="http://schemas.openxmlformats.org/officeDocument/2006/relationships/oleObject" Target="../embeddings/oleObject311.bin"/><Relationship Id="rId5" Type="http://schemas.openxmlformats.org/officeDocument/2006/relationships/oleObject" Target="../embeddings/oleObject308.bin"/><Relationship Id="rId15" Type="http://schemas.openxmlformats.org/officeDocument/2006/relationships/oleObject" Target="../embeddings/oleObject313.bin"/><Relationship Id="rId10" Type="http://schemas.openxmlformats.org/officeDocument/2006/relationships/image" Target="../media/image62.wmf"/><Relationship Id="rId4" Type="http://schemas.openxmlformats.org/officeDocument/2006/relationships/image" Target="../media/image224.wmf"/><Relationship Id="rId9" Type="http://schemas.openxmlformats.org/officeDocument/2006/relationships/oleObject" Target="../embeddings/oleObject310.bin"/><Relationship Id="rId14" Type="http://schemas.openxmlformats.org/officeDocument/2006/relationships/image" Target="../media/image223.wmf"/></Relationships>
</file>

<file path=ppt/slides/_rels/slide53.xml.rels><?xml version="1.0" encoding="UTF-8" standalone="yes"?>
<Relationships xmlns="http://schemas.openxmlformats.org/package/2006/relationships"><Relationship Id="rId8" Type="http://schemas.openxmlformats.org/officeDocument/2006/relationships/image" Target="../media/image228.wmf"/><Relationship Id="rId13" Type="http://schemas.openxmlformats.org/officeDocument/2006/relationships/oleObject" Target="../embeddings/oleObject320.bin"/><Relationship Id="rId18" Type="http://schemas.openxmlformats.org/officeDocument/2006/relationships/image" Target="../media/image220.wmf"/><Relationship Id="rId3" Type="http://schemas.openxmlformats.org/officeDocument/2006/relationships/oleObject" Target="../embeddings/oleObject315.bin"/><Relationship Id="rId7" Type="http://schemas.openxmlformats.org/officeDocument/2006/relationships/oleObject" Target="../embeddings/oleObject317.bin"/><Relationship Id="rId12" Type="http://schemas.openxmlformats.org/officeDocument/2006/relationships/image" Target="../media/image62.wmf"/><Relationship Id="rId17" Type="http://schemas.openxmlformats.org/officeDocument/2006/relationships/oleObject" Target="../embeddings/oleObject322.bin"/><Relationship Id="rId2" Type="http://schemas.openxmlformats.org/officeDocument/2006/relationships/slideLayout" Target="../slideLayouts/slideLayout7.xml"/><Relationship Id="rId16" Type="http://schemas.openxmlformats.org/officeDocument/2006/relationships/image" Target="../media/image223.wmf"/><Relationship Id="rId1" Type="http://schemas.openxmlformats.org/officeDocument/2006/relationships/vmlDrawing" Target="../drawings/vmlDrawing46.vml"/><Relationship Id="rId6" Type="http://schemas.openxmlformats.org/officeDocument/2006/relationships/image" Target="../media/image227.wmf"/><Relationship Id="rId11" Type="http://schemas.openxmlformats.org/officeDocument/2006/relationships/oleObject" Target="../embeddings/oleObject319.bin"/><Relationship Id="rId5" Type="http://schemas.openxmlformats.org/officeDocument/2006/relationships/oleObject" Target="../embeddings/oleObject316.bin"/><Relationship Id="rId15" Type="http://schemas.openxmlformats.org/officeDocument/2006/relationships/oleObject" Target="../embeddings/oleObject321.bin"/><Relationship Id="rId10" Type="http://schemas.openxmlformats.org/officeDocument/2006/relationships/image" Target="../media/image170.wmf"/><Relationship Id="rId4" Type="http://schemas.openxmlformats.org/officeDocument/2006/relationships/image" Target="../media/image226.wmf"/><Relationship Id="rId9" Type="http://schemas.openxmlformats.org/officeDocument/2006/relationships/oleObject" Target="../embeddings/oleObject318.bin"/><Relationship Id="rId14" Type="http://schemas.openxmlformats.org/officeDocument/2006/relationships/image" Target="../media/image222.wmf"/></Relationships>
</file>

<file path=ppt/slides/_rels/slide54.xml.rels><?xml version="1.0" encoding="UTF-8" standalone="yes"?>
<Relationships xmlns="http://schemas.openxmlformats.org/package/2006/relationships"><Relationship Id="rId8" Type="http://schemas.openxmlformats.org/officeDocument/2006/relationships/image" Target="../media/image229.wmf"/><Relationship Id="rId13" Type="http://schemas.openxmlformats.org/officeDocument/2006/relationships/oleObject" Target="../embeddings/oleObject328.bin"/><Relationship Id="rId18" Type="http://schemas.openxmlformats.org/officeDocument/2006/relationships/image" Target="../media/image222.wmf"/><Relationship Id="rId3" Type="http://schemas.openxmlformats.org/officeDocument/2006/relationships/oleObject" Target="../embeddings/oleObject323.bin"/><Relationship Id="rId21" Type="http://schemas.openxmlformats.org/officeDocument/2006/relationships/oleObject" Target="../embeddings/oleObject332.bin"/><Relationship Id="rId7" Type="http://schemas.openxmlformats.org/officeDocument/2006/relationships/oleObject" Target="../embeddings/oleObject325.bin"/><Relationship Id="rId12" Type="http://schemas.openxmlformats.org/officeDocument/2006/relationships/image" Target="../media/image170.wmf"/><Relationship Id="rId17" Type="http://schemas.openxmlformats.org/officeDocument/2006/relationships/oleObject" Target="../embeddings/oleObject330.bin"/><Relationship Id="rId2" Type="http://schemas.openxmlformats.org/officeDocument/2006/relationships/slideLayout" Target="../slideLayouts/slideLayout7.xml"/><Relationship Id="rId16" Type="http://schemas.openxmlformats.org/officeDocument/2006/relationships/image" Target="../media/image231.wmf"/><Relationship Id="rId20" Type="http://schemas.openxmlformats.org/officeDocument/2006/relationships/image" Target="../media/image223.wmf"/><Relationship Id="rId1" Type="http://schemas.openxmlformats.org/officeDocument/2006/relationships/vmlDrawing" Target="../drawings/vmlDrawing47.vml"/><Relationship Id="rId6" Type="http://schemas.openxmlformats.org/officeDocument/2006/relationships/image" Target="../media/image228.wmf"/><Relationship Id="rId11" Type="http://schemas.openxmlformats.org/officeDocument/2006/relationships/oleObject" Target="../embeddings/oleObject327.bin"/><Relationship Id="rId5" Type="http://schemas.openxmlformats.org/officeDocument/2006/relationships/oleObject" Target="../embeddings/oleObject324.bin"/><Relationship Id="rId15" Type="http://schemas.openxmlformats.org/officeDocument/2006/relationships/oleObject" Target="../embeddings/oleObject329.bin"/><Relationship Id="rId23" Type="http://schemas.openxmlformats.org/officeDocument/2006/relationships/slide" Target="slide1.xml"/><Relationship Id="rId10" Type="http://schemas.openxmlformats.org/officeDocument/2006/relationships/image" Target="../media/image230.wmf"/><Relationship Id="rId19" Type="http://schemas.openxmlformats.org/officeDocument/2006/relationships/oleObject" Target="../embeddings/oleObject331.bin"/><Relationship Id="rId4" Type="http://schemas.openxmlformats.org/officeDocument/2006/relationships/image" Target="../media/image227.wmf"/><Relationship Id="rId9" Type="http://schemas.openxmlformats.org/officeDocument/2006/relationships/oleObject" Target="../embeddings/oleObject326.bin"/><Relationship Id="rId14" Type="http://schemas.openxmlformats.org/officeDocument/2006/relationships/image" Target="../media/image62.wmf"/><Relationship Id="rId22" Type="http://schemas.openxmlformats.org/officeDocument/2006/relationships/image" Target="../media/image220.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8" Type="http://schemas.openxmlformats.org/officeDocument/2006/relationships/image" Target="../media/image234.wmf"/><Relationship Id="rId3" Type="http://schemas.openxmlformats.org/officeDocument/2006/relationships/oleObject" Target="../embeddings/oleObject333.bin"/><Relationship Id="rId7" Type="http://schemas.openxmlformats.org/officeDocument/2006/relationships/oleObject" Target="../embeddings/oleObject335.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233.wmf"/><Relationship Id="rId5" Type="http://schemas.openxmlformats.org/officeDocument/2006/relationships/oleObject" Target="../embeddings/oleObject334.bin"/><Relationship Id="rId10" Type="http://schemas.openxmlformats.org/officeDocument/2006/relationships/image" Target="../media/image235.emf"/><Relationship Id="rId4" Type="http://schemas.openxmlformats.org/officeDocument/2006/relationships/image" Target="../media/image232.wmf"/><Relationship Id="rId9" Type="http://schemas.openxmlformats.org/officeDocument/2006/relationships/oleObject" Target="../embeddings/oleObject336.bin"/></Relationships>
</file>

<file path=ppt/slides/_rels/slide57.xml.rels><?xml version="1.0" encoding="UTF-8" standalone="yes"?>
<Relationships xmlns="http://schemas.openxmlformats.org/package/2006/relationships"><Relationship Id="rId8" Type="http://schemas.openxmlformats.org/officeDocument/2006/relationships/image" Target="../media/image238.emf"/><Relationship Id="rId3" Type="http://schemas.openxmlformats.org/officeDocument/2006/relationships/oleObject" Target="../embeddings/oleObject337.bin"/><Relationship Id="rId7" Type="http://schemas.openxmlformats.org/officeDocument/2006/relationships/oleObject" Target="../embeddings/oleObject339.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237.wmf"/><Relationship Id="rId5" Type="http://schemas.openxmlformats.org/officeDocument/2006/relationships/oleObject" Target="../embeddings/oleObject338.bin"/><Relationship Id="rId10" Type="http://schemas.openxmlformats.org/officeDocument/2006/relationships/image" Target="../media/image239.wmf"/><Relationship Id="rId4" Type="http://schemas.openxmlformats.org/officeDocument/2006/relationships/image" Target="../media/image236.wmf"/><Relationship Id="rId9" Type="http://schemas.openxmlformats.org/officeDocument/2006/relationships/oleObject" Target="../embeddings/oleObject340.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343.bin"/><Relationship Id="rId3" Type="http://schemas.openxmlformats.org/officeDocument/2006/relationships/image" Target="../media/image243.png"/><Relationship Id="rId7" Type="http://schemas.openxmlformats.org/officeDocument/2006/relationships/image" Target="../media/image241.wmf"/><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oleObject" Target="../embeddings/oleObject342.bin"/><Relationship Id="rId11" Type="http://schemas.openxmlformats.org/officeDocument/2006/relationships/image" Target="../media/image242.wmf"/><Relationship Id="rId5" Type="http://schemas.openxmlformats.org/officeDocument/2006/relationships/image" Target="../media/image240.wmf"/><Relationship Id="rId10" Type="http://schemas.openxmlformats.org/officeDocument/2006/relationships/oleObject" Target="../embeddings/oleObject344.bin"/><Relationship Id="rId4" Type="http://schemas.openxmlformats.org/officeDocument/2006/relationships/oleObject" Target="../embeddings/oleObject341.bin"/><Relationship Id="rId9" Type="http://schemas.openxmlformats.org/officeDocument/2006/relationships/image" Target="../media/image239.wmf"/></Relationships>
</file>

<file path=ppt/slides/_rels/slide59.xml.rels><?xml version="1.0" encoding="UTF-8" standalone="yes"?>
<Relationships xmlns="http://schemas.openxmlformats.org/package/2006/relationships"><Relationship Id="rId8" Type="http://schemas.openxmlformats.org/officeDocument/2006/relationships/image" Target="../media/image246.wmf"/><Relationship Id="rId3" Type="http://schemas.openxmlformats.org/officeDocument/2006/relationships/oleObject" Target="../embeddings/oleObject345.bin"/><Relationship Id="rId7" Type="http://schemas.openxmlformats.org/officeDocument/2006/relationships/oleObject" Target="../embeddings/oleObject347.bin"/><Relationship Id="rId12" Type="http://schemas.openxmlformats.org/officeDocument/2006/relationships/image" Target="../media/image248.emf"/><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245.wmf"/><Relationship Id="rId11" Type="http://schemas.openxmlformats.org/officeDocument/2006/relationships/oleObject" Target="../embeddings/oleObject349.bin"/><Relationship Id="rId5" Type="http://schemas.openxmlformats.org/officeDocument/2006/relationships/oleObject" Target="../embeddings/oleObject346.bin"/><Relationship Id="rId10" Type="http://schemas.openxmlformats.org/officeDocument/2006/relationships/image" Target="../media/image247.emf"/><Relationship Id="rId4" Type="http://schemas.openxmlformats.org/officeDocument/2006/relationships/image" Target="../media/image244.wmf"/><Relationship Id="rId9" Type="http://schemas.openxmlformats.org/officeDocument/2006/relationships/oleObject" Target="../embeddings/oleObject348.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slide" Target="slide1.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image" Target="../media/image12.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352.bin"/><Relationship Id="rId3" Type="http://schemas.openxmlformats.org/officeDocument/2006/relationships/oleObject" Target="../embeddings/oleObject350.bin"/><Relationship Id="rId7" Type="http://schemas.openxmlformats.org/officeDocument/2006/relationships/image" Target="../media/image250.wmf"/><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oleObject" Target="../embeddings/oleObject351.bin"/><Relationship Id="rId5" Type="http://schemas.openxmlformats.org/officeDocument/2006/relationships/image" Target="../media/image252.jpeg"/><Relationship Id="rId4" Type="http://schemas.openxmlformats.org/officeDocument/2006/relationships/image" Target="../media/image249.wmf"/><Relationship Id="rId9" Type="http://schemas.openxmlformats.org/officeDocument/2006/relationships/image" Target="../media/image251.wmf"/></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355.bin"/><Relationship Id="rId3" Type="http://schemas.openxmlformats.org/officeDocument/2006/relationships/image" Target="../media/image252.jpeg"/><Relationship Id="rId7" Type="http://schemas.openxmlformats.org/officeDocument/2006/relationships/image" Target="../media/image254.wmf"/><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oleObject" Target="../embeddings/oleObject354.bin"/><Relationship Id="rId5" Type="http://schemas.openxmlformats.org/officeDocument/2006/relationships/image" Target="../media/image253.wmf"/><Relationship Id="rId4" Type="http://schemas.openxmlformats.org/officeDocument/2006/relationships/oleObject" Target="../embeddings/oleObject353.bin"/><Relationship Id="rId9" Type="http://schemas.openxmlformats.org/officeDocument/2006/relationships/image" Target="../media/image255.wmf"/></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358.bin"/><Relationship Id="rId3" Type="http://schemas.openxmlformats.org/officeDocument/2006/relationships/image" Target="../media/image252.jpeg"/><Relationship Id="rId7" Type="http://schemas.openxmlformats.org/officeDocument/2006/relationships/image" Target="../media/image257.wmf"/><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oleObject" Target="../embeddings/oleObject357.bin"/><Relationship Id="rId5" Type="http://schemas.openxmlformats.org/officeDocument/2006/relationships/image" Target="../media/image256.wmf"/><Relationship Id="rId4" Type="http://schemas.openxmlformats.org/officeDocument/2006/relationships/oleObject" Target="../embeddings/oleObject356.bin"/><Relationship Id="rId9" Type="http://schemas.openxmlformats.org/officeDocument/2006/relationships/image" Target="../media/image258.wmf"/></Relationships>
</file>

<file path=ppt/slides/_rels/slide64.xml.rels><?xml version="1.0" encoding="UTF-8" standalone="yes"?>
<Relationships xmlns="http://schemas.openxmlformats.org/package/2006/relationships"><Relationship Id="rId8" Type="http://schemas.openxmlformats.org/officeDocument/2006/relationships/image" Target="../media/image170.wmf"/><Relationship Id="rId3" Type="http://schemas.openxmlformats.org/officeDocument/2006/relationships/oleObject" Target="../embeddings/oleObject359.bin"/><Relationship Id="rId7" Type="http://schemas.openxmlformats.org/officeDocument/2006/relationships/oleObject" Target="../embeddings/oleObject361.bin"/><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260.emf"/><Relationship Id="rId5" Type="http://schemas.openxmlformats.org/officeDocument/2006/relationships/oleObject" Target="../embeddings/oleObject360.bin"/><Relationship Id="rId10" Type="http://schemas.openxmlformats.org/officeDocument/2006/relationships/image" Target="../media/image62.wmf"/><Relationship Id="rId4" Type="http://schemas.openxmlformats.org/officeDocument/2006/relationships/image" Target="../media/image259.wmf"/><Relationship Id="rId9" Type="http://schemas.openxmlformats.org/officeDocument/2006/relationships/oleObject" Target="../embeddings/oleObject362.bin"/></Relationships>
</file>

<file path=ppt/slides/_rels/slide65.xml.rels><?xml version="1.0" encoding="UTF-8" standalone="yes"?>
<Relationships xmlns="http://schemas.openxmlformats.org/package/2006/relationships"><Relationship Id="rId8" Type="http://schemas.openxmlformats.org/officeDocument/2006/relationships/image" Target="../media/image262.emf"/><Relationship Id="rId13" Type="http://schemas.openxmlformats.org/officeDocument/2006/relationships/oleObject" Target="../embeddings/oleObject368.bin"/><Relationship Id="rId18" Type="http://schemas.openxmlformats.org/officeDocument/2006/relationships/image" Target="../media/image266.wmf"/><Relationship Id="rId3" Type="http://schemas.openxmlformats.org/officeDocument/2006/relationships/oleObject" Target="../embeddings/oleObject363.bin"/><Relationship Id="rId21" Type="http://schemas.openxmlformats.org/officeDocument/2006/relationships/oleObject" Target="../embeddings/oleObject372.bin"/><Relationship Id="rId7" Type="http://schemas.openxmlformats.org/officeDocument/2006/relationships/oleObject" Target="../embeddings/oleObject365.bin"/><Relationship Id="rId12" Type="http://schemas.openxmlformats.org/officeDocument/2006/relationships/image" Target="../media/image264.emf"/><Relationship Id="rId17" Type="http://schemas.openxmlformats.org/officeDocument/2006/relationships/oleObject" Target="../embeddings/oleObject370.bin"/><Relationship Id="rId2" Type="http://schemas.openxmlformats.org/officeDocument/2006/relationships/slideLayout" Target="../slideLayouts/slideLayout7.xml"/><Relationship Id="rId16" Type="http://schemas.openxmlformats.org/officeDocument/2006/relationships/image" Target="../media/image265.emf"/><Relationship Id="rId20" Type="http://schemas.openxmlformats.org/officeDocument/2006/relationships/image" Target="../media/image267.emf"/><Relationship Id="rId1" Type="http://schemas.openxmlformats.org/officeDocument/2006/relationships/vmlDrawing" Target="../drawings/vmlDrawing56.vml"/><Relationship Id="rId6" Type="http://schemas.openxmlformats.org/officeDocument/2006/relationships/image" Target="../media/image261.emf"/><Relationship Id="rId11" Type="http://schemas.openxmlformats.org/officeDocument/2006/relationships/oleObject" Target="../embeddings/oleObject367.bin"/><Relationship Id="rId24" Type="http://schemas.openxmlformats.org/officeDocument/2006/relationships/oleObject" Target="../embeddings/oleObject374.bin"/><Relationship Id="rId5" Type="http://schemas.openxmlformats.org/officeDocument/2006/relationships/oleObject" Target="../embeddings/oleObject364.bin"/><Relationship Id="rId15" Type="http://schemas.openxmlformats.org/officeDocument/2006/relationships/oleObject" Target="../embeddings/oleObject369.bin"/><Relationship Id="rId23" Type="http://schemas.openxmlformats.org/officeDocument/2006/relationships/oleObject" Target="../embeddings/oleObject373.bin"/><Relationship Id="rId10" Type="http://schemas.openxmlformats.org/officeDocument/2006/relationships/image" Target="../media/image263.emf"/><Relationship Id="rId19" Type="http://schemas.openxmlformats.org/officeDocument/2006/relationships/oleObject" Target="../embeddings/oleObject371.bin"/><Relationship Id="rId4" Type="http://schemas.openxmlformats.org/officeDocument/2006/relationships/image" Target="../media/image62.wmf"/><Relationship Id="rId9" Type="http://schemas.openxmlformats.org/officeDocument/2006/relationships/oleObject" Target="../embeddings/oleObject366.bin"/><Relationship Id="rId14" Type="http://schemas.openxmlformats.org/officeDocument/2006/relationships/image" Target="../media/image170.wmf"/><Relationship Id="rId22" Type="http://schemas.openxmlformats.org/officeDocument/2006/relationships/image" Target="../media/image268.emf"/></Relationships>
</file>

<file path=ppt/slides/_rels/slide66.xml.rels><?xml version="1.0" encoding="UTF-8" standalone="yes"?>
<Relationships xmlns="http://schemas.openxmlformats.org/package/2006/relationships"><Relationship Id="rId8" Type="http://schemas.openxmlformats.org/officeDocument/2006/relationships/image" Target="../media/image271.wmf"/><Relationship Id="rId13" Type="http://schemas.openxmlformats.org/officeDocument/2006/relationships/oleObject" Target="../embeddings/oleObject379.bin"/><Relationship Id="rId18" Type="http://schemas.openxmlformats.org/officeDocument/2006/relationships/oleObject" Target="../embeddings/oleObject382.bin"/><Relationship Id="rId3" Type="http://schemas.openxmlformats.org/officeDocument/2006/relationships/oleObject" Target="../embeddings/oleObject375.bin"/><Relationship Id="rId21" Type="http://schemas.openxmlformats.org/officeDocument/2006/relationships/image" Target="../media/image276.wmf"/><Relationship Id="rId7" Type="http://schemas.openxmlformats.org/officeDocument/2006/relationships/oleObject" Target="../embeddings/oleObject377.bin"/><Relationship Id="rId12" Type="http://schemas.openxmlformats.org/officeDocument/2006/relationships/image" Target="../media/image15.wmf"/><Relationship Id="rId17" Type="http://schemas.openxmlformats.org/officeDocument/2006/relationships/image" Target="../media/image274.wmf"/><Relationship Id="rId25" Type="http://schemas.openxmlformats.org/officeDocument/2006/relationships/image" Target="../media/image278.wmf"/><Relationship Id="rId2" Type="http://schemas.openxmlformats.org/officeDocument/2006/relationships/slideLayout" Target="../slideLayouts/slideLayout7.xml"/><Relationship Id="rId16" Type="http://schemas.openxmlformats.org/officeDocument/2006/relationships/oleObject" Target="../embeddings/oleObject381.bin"/><Relationship Id="rId20" Type="http://schemas.openxmlformats.org/officeDocument/2006/relationships/oleObject" Target="../embeddings/oleObject383.bin"/><Relationship Id="rId1" Type="http://schemas.openxmlformats.org/officeDocument/2006/relationships/vmlDrawing" Target="../drawings/vmlDrawing57.vml"/><Relationship Id="rId6" Type="http://schemas.openxmlformats.org/officeDocument/2006/relationships/image" Target="../media/image270.wmf"/><Relationship Id="rId11" Type="http://schemas.openxmlformats.org/officeDocument/2006/relationships/image" Target="../media/image14.wmf"/><Relationship Id="rId24" Type="http://schemas.openxmlformats.org/officeDocument/2006/relationships/oleObject" Target="../embeddings/oleObject385.bin"/><Relationship Id="rId5" Type="http://schemas.openxmlformats.org/officeDocument/2006/relationships/oleObject" Target="../embeddings/oleObject376.bin"/><Relationship Id="rId15" Type="http://schemas.openxmlformats.org/officeDocument/2006/relationships/oleObject" Target="../embeddings/oleObject380.bin"/><Relationship Id="rId23" Type="http://schemas.openxmlformats.org/officeDocument/2006/relationships/image" Target="../media/image277.wmf"/><Relationship Id="rId10" Type="http://schemas.openxmlformats.org/officeDocument/2006/relationships/image" Target="../media/image272.wmf"/><Relationship Id="rId19" Type="http://schemas.openxmlformats.org/officeDocument/2006/relationships/image" Target="../media/image275.wmf"/><Relationship Id="rId4" Type="http://schemas.openxmlformats.org/officeDocument/2006/relationships/image" Target="../media/image269.wmf"/><Relationship Id="rId9" Type="http://schemas.openxmlformats.org/officeDocument/2006/relationships/oleObject" Target="../embeddings/oleObject378.bin"/><Relationship Id="rId14" Type="http://schemas.openxmlformats.org/officeDocument/2006/relationships/image" Target="../media/image273.wmf"/><Relationship Id="rId22" Type="http://schemas.openxmlformats.org/officeDocument/2006/relationships/oleObject" Target="../embeddings/oleObject384.bin"/></Relationships>
</file>

<file path=ppt/slides/_rels/slide67.xml.rels><?xml version="1.0" encoding="UTF-8" standalone="yes"?>
<Relationships xmlns="http://schemas.openxmlformats.org/package/2006/relationships"><Relationship Id="rId8" Type="http://schemas.openxmlformats.org/officeDocument/2006/relationships/image" Target="../media/image281.wmf"/><Relationship Id="rId13" Type="http://schemas.openxmlformats.org/officeDocument/2006/relationships/oleObject" Target="../embeddings/oleObject391.bin"/><Relationship Id="rId18" Type="http://schemas.openxmlformats.org/officeDocument/2006/relationships/oleObject" Target="../embeddings/oleObject393.bin"/><Relationship Id="rId3" Type="http://schemas.openxmlformats.org/officeDocument/2006/relationships/oleObject" Target="../embeddings/oleObject386.bin"/><Relationship Id="rId7" Type="http://schemas.openxmlformats.org/officeDocument/2006/relationships/oleObject" Target="../embeddings/oleObject388.bin"/><Relationship Id="rId12" Type="http://schemas.openxmlformats.org/officeDocument/2006/relationships/image" Target="../media/image283.wmf"/><Relationship Id="rId17" Type="http://schemas.openxmlformats.org/officeDocument/2006/relationships/image" Target="../media/image62.wmf"/><Relationship Id="rId2" Type="http://schemas.openxmlformats.org/officeDocument/2006/relationships/slideLayout" Target="../slideLayouts/slideLayout7.xml"/><Relationship Id="rId16" Type="http://schemas.openxmlformats.org/officeDocument/2006/relationships/oleObject" Target="../embeddings/oleObject392.bin"/><Relationship Id="rId1" Type="http://schemas.openxmlformats.org/officeDocument/2006/relationships/vmlDrawing" Target="../drawings/vmlDrawing58.vml"/><Relationship Id="rId6" Type="http://schemas.openxmlformats.org/officeDocument/2006/relationships/image" Target="../media/image280.wmf"/><Relationship Id="rId11" Type="http://schemas.openxmlformats.org/officeDocument/2006/relationships/oleObject" Target="../embeddings/oleObject390.bin"/><Relationship Id="rId5" Type="http://schemas.openxmlformats.org/officeDocument/2006/relationships/oleObject" Target="../embeddings/oleObject387.bin"/><Relationship Id="rId15" Type="http://schemas.openxmlformats.org/officeDocument/2006/relationships/image" Target="../media/image15.wmf"/><Relationship Id="rId10" Type="http://schemas.openxmlformats.org/officeDocument/2006/relationships/image" Target="../media/image282.wmf"/><Relationship Id="rId4" Type="http://schemas.openxmlformats.org/officeDocument/2006/relationships/image" Target="../media/image279.wmf"/><Relationship Id="rId9" Type="http://schemas.openxmlformats.org/officeDocument/2006/relationships/oleObject" Target="../embeddings/oleObject389.bin"/><Relationship Id="rId14" Type="http://schemas.openxmlformats.org/officeDocument/2006/relationships/image" Target="../media/image284.wmf"/></Relationships>
</file>

<file path=ppt/slides/_rels/slide68.xml.rels><?xml version="1.0" encoding="UTF-8" standalone="yes"?>
<Relationships xmlns="http://schemas.openxmlformats.org/package/2006/relationships"><Relationship Id="rId8" Type="http://schemas.openxmlformats.org/officeDocument/2006/relationships/image" Target="../media/image286.wmf"/><Relationship Id="rId3" Type="http://schemas.openxmlformats.org/officeDocument/2006/relationships/oleObject" Target="../embeddings/oleObject394.bin"/><Relationship Id="rId7" Type="http://schemas.openxmlformats.org/officeDocument/2006/relationships/oleObject" Target="../embeddings/oleObject396.bin"/><Relationship Id="rId12"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282.wmf"/><Relationship Id="rId11" Type="http://schemas.openxmlformats.org/officeDocument/2006/relationships/image" Target="../media/image62.wmf"/><Relationship Id="rId5" Type="http://schemas.openxmlformats.org/officeDocument/2006/relationships/oleObject" Target="../embeddings/oleObject395.bin"/><Relationship Id="rId10" Type="http://schemas.openxmlformats.org/officeDocument/2006/relationships/oleObject" Target="../embeddings/oleObject397.bin"/><Relationship Id="rId4" Type="http://schemas.openxmlformats.org/officeDocument/2006/relationships/image" Target="../media/image285.wmf"/><Relationship Id="rId9" Type="http://schemas.openxmlformats.org/officeDocument/2006/relationships/image" Target="../media/image15.wmf"/></Relationships>
</file>

<file path=ppt/slides/_rels/slide69.xml.rels><?xml version="1.0" encoding="UTF-8" standalone="yes"?>
<Relationships xmlns="http://schemas.openxmlformats.org/package/2006/relationships"><Relationship Id="rId8" Type="http://schemas.openxmlformats.org/officeDocument/2006/relationships/image" Target="../media/image289.wmf"/><Relationship Id="rId13" Type="http://schemas.openxmlformats.org/officeDocument/2006/relationships/oleObject" Target="../embeddings/oleObject403.bin"/><Relationship Id="rId3" Type="http://schemas.openxmlformats.org/officeDocument/2006/relationships/oleObject" Target="../embeddings/oleObject398.bin"/><Relationship Id="rId7" Type="http://schemas.openxmlformats.org/officeDocument/2006/relationships/oleObject" Target="../embeddings/oleObject400.bin"/><Relationship Id="rId12" Type="http://schemas.openxmlformats.org/officeDocument/2006/relationships/image" Target="../media/image291.wmf"/><Relationship Id="rId2" Type="http://schemas.openxmlformats.org/officeDocument/2006/relationships/slideLayout" Target="../slideLayouts/slideLayout7.xml"/><Relationship Id="rId1" Type="http://schemas.openxmlformats.org/officeDocument/2006/relationships/vmlDrawing" Target="../drawings/vmlDrawing60.vml"/><Relationship Id="rId6" Type="http://schemas.openxmlformats.org/officeDocument/2006/relationships/image" Target="../media/image288.wmf"/><Relationship Id="rId11" Type="http://schemas.openxmlformats.org/officeDocument/2006/relationships/oleObject" Target="../embeddings/oleObject402.bin"/><Relationship Id="rId5" Type="http://schemas.openxmlformats.org/officeDocument/2006/relationships/oleObject" Target="../embeddings/oleObject399.bin"/><Relationship Id="rId10" Type="http://schemas.openxmlformats.org/officeDocument/2006/relationships/image" Target="../media/image290.wmf"/><Relationship Id="rId4" Type="http://schemas.openxmlformats.org/officeDocument/2006/relationships/image" Target="../media/image287.wmf"/><Relationship Id="rId9" Type="http://schemas.openxmlformats.org/officeDocument/2006/relationships/oleObject" Target="../embeddings/oleObject401.bin"/><Relationship Id="rId14" Type="http://schemas.openxmlformats.org/officeDocument/2006/relationships/image" Target="../media/image292.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8.wmf"/><Relationship Id="rId3" Type="http://schemas.openxmlformats.org/officeDocument/2006/relationships/notesSlide" Target="../notesSlides/notesSlide3.xml"/><Relationship Id="rId7" Type="http://schemas.openxmlformats.org/officeDocument/2006/relationships/image" Target="../media/image15.wmf"/><Relationship Id="rId12"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6.wmf"/></Relationships>
</file>

<file path=ppt/slides/_rels/slide70.xml.rels><?xml version="1.0" encoding="UTF-8" standalone="yes"?>
<Relationships xmlns="http://schemas.openxmlformats.org/package/2006/relationships"><Relationship Id="rId8" Type="http://schemas.openxmlformats.org/officeDocument/2006/relationships/image" Target="../media/image295.png"/><Relationship Id="rId13" Type="http://schemas.openxmlformats.org/officeDocument/2006/relationships/oleObject" Target="../embeddings/oleObject409.bin"/><Relationship Id="rId18" Type="http://schemas.openxmlformats.org/officeDocument/2006/relationships/image" Target="../media/image300.wmf"/><Relationship Id="rId3" Type="http://schemas.openxmlformats.org/officeDocument/2006/relationships/oleObject" Target="../embeddings/oleObject404.bin"/><Relationship Id="rId7" Type="http://schemas.openxmlformats.org/officeDocument/2006/relationships/oleObject" Target="../embeddings/oleObject406.bin"/><Relationship Id="rId12" Type="http://schemas.openxmlformats.org/officeDocument/2006/relationships/image" Target="../media/image297.wmf"/><Relationship Id="rId17" Type="http://schemas.openxmlformats.org/officeDocument/2006/relationships/oleObject" Target="../embeddings/oleObject411.bin"/><Relationship Id="rId2" Type="http://schemas.openxmlformats.org/officeDocument/2006/relationships/slideLayout" Target="../slideLayouts/slideLayout7.xml"/><Relationship Id="rId16" Type="http://schemas.openxmlformats.org/officeDocument/2006/relationships/image" Target="../media/image299.wmf"/><Relationship Id="rId20" Type="http://schemas.openxmlformats.org/officeDocument/2006/relationships/image" Target="../media/image301.wmf"/><Relationship Id="rId1" Type="http://schemas.openxmlformats.org/officeDocument/2006/relationships/vmlDrawing" Target="../drawings/vmlDrawing61.vml"/><Relationship Id="rId6" Type="http://schemas.openxmlformats.org/officeDocument/2006/relationships/image" Target="../media/image294.png"/><Relationship Id="rId11" Type="http://schemas.openxmlformats.org/officeDocument/2006/relationships/oleObject" Target="../embeddings/oleObject408.bin"/><Relationship Id="rId5" Type="http://schemas.openxmlformats.org/officeDocument/2006/relationships/oleObject" Target="../embeddings/oleObject405.bin"/><Relationship Id="rId15" Type="http://schemas.openxmlformats.org/officeDocument/2006/relationships/oleObject" Target="../embeddings/oleObject410.bin"/><Relationship Id="rId10" Type="http://schemas.openxmlformats.org/officeDocument/2006/relationships/image" Target="../media/image296.wmf"/><Relationship Id="rId19" Type="http://schemas.openxmlformats.org/officeDocument/2006/relationships/oleObject" Target="../embeddings/oleObject412.bin"/><Relationship Id="rId4" Type="http://schemas.openxmlformats.org/officeDocument/2006/relationships/image" Target="../media/image293.png"/><Relationship Id="rId9" Type="http://schemas.openxmlformats.org/officeDocument/2006/relationships/oleObject" Target="../embeddings/oleObject407.bin"/><Relationship Id="rId14" Type="http://schemas.openxmlformats.org/officeDocument/2006/relationships/image" Target="../media/image298.png"/></Relationships>
</file>

<file path=ppt/slides/_rels/slide71.xml.rels><?xml version="1.0" encoding="UTF-8" standalone="yes"?>
<Relationships xmlns="http://schemas.openxmlformats.org/package/2006/relationships"><Relationship Id="rId8" Type="http://schemas.openxmlformats.org/officeDocument/2006/relationships/image" Target="../media/image304.wmf"/><Relationship Id="rId3" Type="http://schemas.openxmlformats.org/officeDocument/2006/relationships/oleObject" Target="../embeddings/oleObject413.bin"/><Relationship Id="rId7" Type="http://schemas.openxmlformats.org/officeDocument/2006/relationships/oleObject" Target="../embeddings/oleObject415.bin"/><Relationship Id="rId2" Type="http://schemas.openxmlformats.org/officeDocument/2006/relationships/slideLayout" Target="../slideLayouts/slideLayout7.xml"/><Relationship Id="rId1" Type="http://schemas.openxmlformats.org/officeDocument/2006/relationships/vmlDrawing" Target="../drawings/vmlDrawing62.vml"/><Relationship Id="rId6" Type="http://schemas.openxmlformats.org/officeDocument/2006/relationships/image" Target="../media/image303.wmf"/><Relationship Id="rId5" Type="http://schemas.openxmlformats.org/officeDocument/2006/relationships/oleObject" Target="../embeddings/oleObject414.bin"/><Relationship Id="rId4" Type="http://schemas.openxmlformats.org/officeDocument/2006/relationships/image" Target="../media/image302.wmf"/></Relationships>
</file>

<file path=ppt/slides/_rels/slide7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416.bin"/><Relationship Id="rId7" Type="http://schemas.openxmlformats.org/officeDocument/2006/relationships/oleObject" Target="../embeddings/oleObject418.bin"/><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image" Target="../media/image14.wmf"/><Relationship Id="rId11" Type="http://schemas.openxmlformats.org/officeDocument/2006/relationships/image" Target="../media/image307.png"/><Relationship Id="rId5" Type="http://schemas.openxmlformats.org/officeDocument/2006/relationships/oleObject" Target="../embeddings/oleObject417.bin"/><Relationship Id="rId10" Type="http://schemas.openxmlformats.org/officeDocument/2006/relationships/image" Target="../media/image306.wmf"/><Relationship Id="rId4" Type="http://schemas.openxmlformats.org/officeDocument/2006/relationships/image" Target="../media/image305.wmf"/><Relationship Id="rId9" Type="http://schemas.openxmlformats.org/officeDocument/2006/relationships/oleObject" Target="../embeddings/oleObject419.bin"/></Relationships>
</file>

<file path=ppt/slides/_rels/slide73.xml.rels><?xml version="1.0" encoding="UTF-8" standalone="yes"?>
<Relationships xmlns="http://schemas.openxmlformats.org/package/2006/relationships"><Relationship Id="rId8" Type="http://schemas.openxmlformats.org/officeDocument/2006/relationships/image" Target="../media/image306.wmf"/><Relationship Id="rId13" Type="http://schemas.openxmlformats.org/officeDocument/2006/relationships/oleObject" Target="../embeddings/oleObject425.bin"/><Relationship Id="rId18" Type="http://schemas.openxmlformats.org/officeDocument/2006/relationships/image" Target="../media/image312.wmf"/><Relationship Id="rId3" Type="http://schemas.openxmlformats.org/officeDocument/2006/relationships/oleObject" Target="../embeddings/oleObject420.bin"/><Relationship Id="rId7" Type="http://schemas.openxmlformats.org/officeDocument/2006/relationships/oleObject" Target="../embeddings/oleObject422.bin"/><Relationship Id="rId12" Type="http://schemas.openxmlformats.org/officeDocument/2006/relationships/image" Target="../media/image309.wmf"/><Relationship Id="rId17" Type="http://schemas.openxmlformats.org/officeDocument/2006/relationships/oleObject" Target="../embeddings/oleObject427.bin"/><Relationship Id="rId2" Type="http://schemas.openxmlformats.org/officeDocument/2006/relationships/slideLayout" Target="../slideLayouts/slideLayout7.xml"/><Relationship Id="rId16" Type="http://schemas.openxmlformats.org/officeDocument/2006/relationships/image" Target="../media/image311.wmf"/><Relationship Id="rId1" Type="http://schemas.openxmlformats.org/officeDocument/2006/relationships/vmlDrawing" Target="../drawings/vmlDrawing64.vml"/><Relationship Id="rId6" Type="http://schemas.openxmlformats.org/officeDocument/2006/relationships/image" Target="../media/image15.wmf"/><Relationship Id="rId11" Type="http://schemas.openxmlformats.org/officeDocument/2006/relationships/oleObject" Target="../embeddings/oleObject424.bin"/><Relationship Id="rId5" Type="http://schemas.openxmlformats.org/officeDocument/2006/relationships/oleObject" Target="../embeddings/oleObject421.bin"/><Relationship Id="rId15" Type="http://schemas.openxmlformats.org/officeDocument/2006/relationships/oleObject" Target="../embeddings/oleObject426.bin"/><Relationship Id="rId10" Type="http://schemas.openxmlformats.org/officeDocument/2006/relationships/image" Target="../media/image308.wmf"/><Relationship Id="rId4" Type="http://schemas.openxmlformats.org/officeDocument/2006/relationships/image" Target="../media/image14.wmf"/><Relationship Id="rId9" Type="http://schemas.openxmlformats.org/officeDocument/2006/relationships/oleObject" Target="../embeddings/oleObject423.bin"/><Relationship Id="rId14" Type="http://schemas.openxmlformats.org/officeDocument/2006/relationships/image" Target="../media/image310.wmf"/></Relationships>
</file>

<file path=ppt/slides/_rels/slide74.xml.rels><?xml version="1.0" encoding="UTF-8" standalone="yes"?>
<Relationships xmlns="http://schemas.openxmlformats.org/package/2006/relationships"><Relationship Id="rId8" Type="http://schemas.openxmlformats.org/officeDocument/2006/relationships/image" Target="../media/image306.wmf"/><Relationship Id="rId13" Type="http://schemas.openxmlformats.org/officeDocument/2006/relationships/oleObject" Target="../embeddings/oleObject433.bin"/><Relationship Id="rId3" Type="http://schemas.openxmlformats.org/officeDocument/2006/relationships/oleObject" Target="../embeddings/oleObject428.bin"/><Relationship Id="rId7" Type="http://schemas.openxmlformats.org/officeDocument/2006/relationships/oleObject" Target="../embeddings/oleObject430.bin"/><Relationship Id="rId12" Type="http://schemas.openxmlformats.org/officeDocument/2006/relationships/image" Target="../media/image314.wmf"/><Relationship Id="rId2" Type="http://schemas.openxmlformats.org/officeDocument/2006/relationships/slideLayout" Target="../slideLayouts/slideLayout7.xml"/><Relationship Id="rId16" Type="http://schemas.openxmlformats.org/officeDocument/2006/relationships/image" Target="../media/image316.wmf"/><Relationship Id="rId1" Type="http://schemas.openxmlformats.org/officeDocument/2006/relationships/vmlDrawing" Target="../drawings/vmlDrawing65.vml"/><Relationship Id="rId6" Type="http://schemas.openxmlformats.org/officeDocument/2006/relationships/image" Target="../media/image15.wmf"/><Relationship Id="rId11" Type="http://schemas.openxmlformats.org/officeDocument/2006/relationships/oleObject" Target="../embeddings/oleObject432.bin"/><Relationship Id="rId5" Type="http://schemas.openxmlformats.org/officeDocument/2006/relationships/oleObject" Target="../embeddings/oleObject429.bin"/><Relationship Id="rId15" Type="http://schemas.openxmlformats.org/officeDocument/2006/relationships/oleObject" Target="../embeddings/oleObject434.bin"/><Relationship Id="rId10" Type="http://schemas.openxmlformats.org/officeDocument/2006/relationships/image" Target="../media/image313.wmf"/><Relationship Id="rId4" Type="http://schemas.openxmlformats.org/officeDocument/2006/relationships/image" Target="../media/image14.wmf"/><Relationship Id="rId9" Type="http://schemas.openxmlformats.org/officeDocument/2006/relationships/oleObject" Target="../embeddings/oleObject431.bin"/><Relationship Id="rId14" Type="http://schemas.openxmlformats.org/officeDocument/2006/relationships/image" Target="../media/image315.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16.bin"/><Relationship Id="rId4" Type="http://schemas.openxmlformats.org/officeDocument/2006/relationships/image" Target="../media/image14.wmf"/></Relationships>
</file>

<file path=ppt/slides/_rels/slide9.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5.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20.wmf"/><Relationship Id="rId4" Type="http://schemas.openxmlformats.org/officeDocument/2006/relationships/image" Target="../media/image14.wmf"/><Relationship Id="rId9" Type="http://schemas.openxmlformats.org/officeDocument/2006/relationships/oleObject" Target="../embeddings/oleObject2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dirty="0"/>
              <a:t>1</a:t>
            </a:fld>
            <a:endParaRPr lang="zh-CN" altLang="en-US" sz="1400" dirty="0"/>
          </a:p>
        </p:txBody>
      </p:sp>
      <p:sp>
        <p:nvSpPr>
          <p:cNvPr id="18435" name="Rectangle 1027"/>
          <p:cNvSpPr>
            <a:spLocks noGrp="1" noRot="1"/>
          </p:cNvSpPr>
          <p:nvPr>
            <p:ph type="body" idx="4294967295"/>
          </p:nvPr>
        </p:nvSpPr>
        <p:spPr>
          <a:xfrm>
            <a:off x="755650" y="1628775"/>
            <a:ext cx="8208963" cy="5040313"/>
          </a:xfrm>
          <a:ln/>
        </p:spPr>
        <p:txBody>
          <a:bodyPr vert="horz" wrap="square" lIns="91440" tIns="45720" rIns="91440" bIns="45720" anchor="t" anchorCtr="0"/>
          <a:lstStyle/>
          <a:p>
            <a:pPr eaLnBrk="1" hangingPunct="1">
              <a:lnSpc>
                <a:spcPts val="3300"/>
              </a:lnSpc>
              <a:spcBef>
                <a:spcPts val="600"/>
              </a:spcBef>
              <a:buNone/>
            </a:pPr>
            <a:r>
              <a:rPr lang="en-US" altLang="zh-CN" sz="3600" b="1" dirty="0">
                <a:solidFill>
                  <a:schemeClr val="hlink"/>
                </a:solidFill>
              </a:rPr>
              <a:t>§</a:t>
            </a:r>
            <a:r>
              <a:rPr lang="en-US" altLang="zh-CN" sz="3600" b="1" dirty="0">
                <a:solidFill>
                  <a:schemeClr val="hlink"/>
                </a:solidFill>
                <a:latin typeface="Times New Roman" panose="02020603050405020304" pitchFamily="18" charset="0"/>
                <a:hlinkClick r:id="rId2" action="ppaction://hlinksldjump"/>
              </a:rPr>
              <a:t>4-1 </a:t>
            </a:r>
            <a:r>
              <a:rPr lang="zh-CN" altLang="en-US" sz="3600" b="1" dirty="0">
                <a:solidFill>
                  <a:schemeClr val="hlink"/>
                </a:solidFill>
                <a:latin typeface="Times New Roman" panose="02020603050405020304" pitchFamily="18" charset="0"/>
                <a:hlinkClick r:id="rId2" action="ppaction://hlinksldjump"/>
              </a:rPr>
              <a:t>根轨迹的基本概念</a:t>
            </a:r>
            <a:endParaRPr lang="zh-CN" altLang="en-US" sz="3600" b="1" dirty="0">
              <a:solidFill>
                <a:schemeClr val="hlink"/>
              </a:solidFill>
              <a:latin typeface="Times New Roman" panose="02020603050405020304" pitchFamily="18" charset="0"/>
            </a:endParaRPr>
          </a:p>
          <a:p>
            <a:pPr eaLnBrk="1" hangingPunct="1">
              <a:lnSpc>
                <a:spcPts val="3300"/>
              </a:lnSpc>
              <a:spcBef>
                <a:spcPts val="600"/>
              </a:spcBef>
              <a:buNone/>
            </a:pPr>
            <a:r>
              <a:rPr lang="zh-CN" altLang="en-US" sz="3600" dirty="0">
                <a:solidFill>
                  <a:schemeClr val="hlink"/>
                </a:solidFill>
                <a:latin typeface="Times New Roman" panose="02020603050405020304" pitchFamily="18" charset="0"/>
                <a:cs typeface="Times New Roman" panose="02020603050405020304" pitchFamily="18" charset="0"/>
              </a:rPr>
              <a:t>	</a:t>
            </a:r>
            <a:r>
              <a:rPr lang="zh-CN" altLang="en-US" sz="3600" dirty="0">
                <a:solidFill>
                  <a:schemeClr val="hlink"/>
                </a:solidFill>
                <a:latin typeface="Times New Roman" panose="02020603050405020304" pitchFamily="18" charset="0"/>
              </a:rPr>
              <a:t>     </a:t>
            </a:r>
            <a:r>
              <a:rPr lang="zh-CN" altLang="en-US" sz="3600" b="1" dirty="0">
                <a:solidFill>
                  <a:schemeClr val="hlink"/>
                </a:solidFill>
                <a:latin typeface="Times New Roman" panose="02020603050405020304" pitchFamily="18" charset="0"/>
              </a:rPr>
              <a:t> </a:t>
            </a:r>
            <a:r>
              <a:rPr lang="en-US" altLang="zh-CN" sz="3600" dirty="0">
                <a:solidFill>
                  <a:schemeClr val="hlink"/>
                </a:solidFill>
                <a:latin typeface="Times New Roman" panose="02020603050405020304" pitchFamily="18" charset="0"/>
                <a:cs typeface="Times New Roman" panose="02020603050405020304" pitchFamily="18" charset="0"/>
              </a:rPr>
              <a:t>(The Root</a:t>
            </a:r>
            <a:r>
              <a:rPr lang="en-US" altLang="zh-CN" sz="3600" dirty="0">
                <a:solidFill>
                  <a:schemeClr val="hlink"/>
                </a:solidFill>
                <a:latin typeface="Times New Roman" panose="02020603050405020304" pitchFamily="18" charset="0"/>
              </a:rPr>
              <a:t>-</a:t>
            </a:r>
            <a:r>
              <a:rPr lang="en-US" altLang="zh-CN" sz="3600" dirty="0">
                <a:solidFill>
                  <a:schemeClr val="hlink"/>
                </a:solidFill>
                <a:latin typeface="Times New Roman" panose="02020603050405020304" pitchFamily="18" charset="0"/>
                <a:cs typeface="Times New Roman" panose="02020603050405020304" pitchFamily="18" charset="0"/>
              </a:rPr>
              <a:t>Locus Concept )</a:t>
            </a:r>
          </a:p>
          <a:p>
            <a:pPr eaLnBrk="1" hangingPunct="1">
              <a:lnSpc>
                <a:spcPts val="3300"/>
              </a:lnSpc>
              <a:spcBef>
                <a:spcPts val="600"/>
              </a:spcBef>
              <a:buNone/>
            </a:pPr>
            <a:r>
              <a:rPr lang="en-US" altLang="zh-CN" sz="3600" b="1" dirty="0">
                <a:solidFill>
                  <a:schemeClr val="hlink"/>
                </a:solidFill>
              </a:rPr>
              <a:t>§</a:t>
            </a:r>
            <a:r>
              <a:rPr lang="en-US" altLang="zh-CN" sz="3600" b="1" dirty="0">
                <a:solidFill>
                  <a:schemeClr val="hlink"/>
                </a:solidFill>
                <a:latin typeface="Times New Roman" panose="02020603050405020304" pitchFamily="18" charset="0"/>
                <a:hlinkClick r:id="rId3" action="ppaction://hlinksldjump"/>
              </a:rPr>
              <a:t>4-2 </a:t>
            </a:r>
            <a:r>
              <a:rPr lang="zh-CN" altLang="en-US" sz="3600" b="1" dirty="0">
                <a:solidFill>
                  <a:schemeClr val="hlink"/>
                </a:solidFill>
                <a:latin typeface="Times New Roman" panose="02020603050405020304" pitchFamily="18" charset="0"/>
                <a:hlinkClick r:id="rId3" action="ppaction://hlinksldjump"/>
              </a:rPr>
              <a:t>根轨迹绘制的基本规则</a:t>
            </a:r>
            <a:endParaRPr lang="zh-CN" altLang="en-US" sz="3600" b="1" dirty="0">
              <a:solidFill>
                <a:schemeClr val="hlink"/>
              </a:solidFill>
              <a:latin typeface="Times New Roman" panose="02020603050405020304" pitchFamily="18" charset="0"/>
            </a:endParaRPr>
          </a:p>
          <a:p>
            <a:pPr eaLnBrk="1" hangingPunct="1">
              <a:lnSpc>
                <a:spcPts val="3300"/>
              </a:lnSpc>
              <a:spcBef>
                <a:spcPts val="600"/>
              </a:spcBef>
              <a:buNone/>
            </a:pPr>
            <a:r>
              <a:rPr lang="zh-CN" altLang="en-US" sz="3600" b="1" dirty="0">
                <a:solidFill>
                  <a:schemeClr val="hlink"/>
                </a:solidFill>
                <a:latin typeface="Times New Roman" panose="02020603050405020304" pitchFamily="18" charset="0"/>
              </a:rPr>
              <a:t>	     </a:t>
            </a:r>
            <a:r>
              <a:rPr lang="zh-CN" altLang="en-US" sz="3600" dirty="0">
                <a:solidFill>
                  <a:schemeClr val="hlink"/>
                </a:solidFill>
                <a:latin typeface="Times New Roman" panose="02020603050405020304" pitchFamily="18" charset="0"/>
                <a:cs typeface="Times New Roman" panose="02020603050405020304" pitchFamily="18" charset="0"/>
              </a:rPr>
              <a:t> </a:t>
            </a:r>
            <a:r>
              <a:rPr lang="en-US" altLang="zh-CN" sz="3600" dirty="0">
                <a:solidFill>
                  <a:schemeClr val="hlink"/>
                </a:solidFill>
                <a:latin typeface="Times New Roman" panose="02020603050405020304" pitchFamily="18" charset="0"/>
                <a:cs typeface="Times New Roman" panose="02020603050405020304" pitchFamily="18" charset="0"/>
              </a:rPr>
              <a:t>(</a:t>
            </a:r>
            <a:r>
              <a:rPr lang="en-US" altLang="zh-CN" sz="3600" dirty="0">
                <a:solidFill>
                  <a:schemeClr val="hlink"/>
                </a:solidFill>
                <a:latin typeface="Times New Roman" panose="02020603050405020304" pitchFamily="18" charset="0"/>
              </a:rPr>
              <a:t>Basic Rules for Root-Locus Plotting</a:t>
            </a:r>
            <a:r>
              <a:rPr lang="en-US" altLang="zh-CN" sz="3600" dirty="0">
                <a:solidFill>
                  <a:schemeClr val="hlink"/>
                </a:solidFill>
                <a:latin typeface="Times New Roman" panose="02020603050405020304" pitchFamily="18" charset="0"/>
                <a:cs typeface="Times New Roman" panose="02020603050405020304" pitchFamily="18" charset="0"/>
              </a:rPr>
              <a:t>)</a:t>
            </a:r>
            <a:endParaRPr lang="en-US" altLang="zh-CN" sz="3600" dirty="0">
              <a:solidFill>
                <a:schemeClr val="hlink"/>
              </a:solidFill>
              <a:latin typeface="Times New Roman" panose="02020603050405020304" pitchFamily="18" charset="0"/>
            </a:endParaRPr>
          </a:p>
          <a:p>
            <a:pPr eaLnBrk="1" hangingPunct="1">
              <a:lnSpc>
                <a:spcPts val="3300"/>
              </a:lnSpc>
              <a:spcBef>
                <a:spcPts val="600"/>
              </a:spcBef>
              <a:buNone/>
            </a:pPr>
            <a:r>
              <a:rPr lang="en-US" altLang="zh-CN" sz="3600" b="1" dirty="0">
                <a:solidFill>
                  <a:schemeClr val="hlink"/>
                </a:solidFill>
              </a:rPr>
              <a:t>§</a:t>
            </a:r>
            <a:r>
              <a:rPr lang="en-US" altLang="zh-CN" sz="3600" b="1" dirty="0">
                <a:solidFill>
                  <a:schemeClr val="hlink"/>
                </a:solidFill>
                <a:latin typeface="Times New Roman" panose="02020603050405020304" pitchFamily="18" charset="0"/>
                <a:hlinkClick r:id="rId4" action="ppaction://hlinksldjump"/>
              </a:rPr>
              <a:t>4-3 </a:t>
            </a:r>
            <a:r>
              <a:rPr lang="zh-CN" altLang="en-US" sz="3600" b="1" dirty="0">
                <a:solidFill>
                  <a:schemeClr val="hlink"/>
                </a:solidFill>
                <a:latin typeface="Times New Roman" panose="02020603050405020304" pitchFamily="18" charset="0"/>
                <a:hlinkClick r:id="rId4" action="ppaction://hlinksldjump"/>
              </a:rPr>
              <a:t>广义根轨迹绘制</a:t>
            </a:r>
            <a:endParaRPr lang="en-US" altLang="zh-CN" sz="3600" b="1" dirty="0">
              <a:solidFill>
                <a:schemeClr val="hlink"/>
              </a:solidFill>
              <a:latin typeface="Times New Roman" panose="02020603050405020304" pitchFamily="18" charset="0"/>
            </a:endParaRPr>
          </a:p>
          <a:p>
            <a:pPr eaLnBrk="1" hangingPunct="1">
              <a:lnSpc>
                <a:spcPts val="3300"/>
              </a:lnSpc>
              <a:spcBef>
                <a:spcPts val="600"/>
              </a:spcBef>
              <a:buNone/>
            </a:pPr>
            <a:r>
              <a:rPr lang="zh-CN" altLang="en-US" sz="3600" b="1" dirty="0">
                <a:solidFill>
                  <a:schemeClr val="hlink"/>
                </a:solidFill>
                <a:latin typeface="Times New Roman" panose="02020603050405020304" pitchFamily="18" charset="0"/>
              </a:rPr>
              <a:t>	      </a:t>
            </a:r>
            <a:r>
              <a:rPr lang="en-US" altLang="zh-CN" sz="3600" dirty="0">
                <a:solidFill>
                  <a:schemeClr val="hlink"/>
                </a:solidFill>
                <a:latin typeface="Times New Roman" panose="02020603050405020304" pitchFamily="18" charset="0"/>
                <a:cs typeface="Times New Roman" panose="02020603050405020304" pitchFamily="18" charset="0"/>
              </a:rPr>
              <a:t>(</a:t>
            </a:r>
            <a:r>
              <a:rPr lang="en-US" altLang="zh-CN" sz="3600" dirty="0">
                <a:solidFill>
                  <a:schemeClr val="hlink"/>
                </a:solidFill>
                <a:latin typeface="Times New Roman" panose="02020603050405020304" pitchFamily="18" charset="0"/>
              </a:rPr>
              <a:t>G</a:t>
            </a:r>
            <a:r>
              <a:rPr lang="en-US" altLang="zh-CN" sz="3600" dirty="0">
                <a:solidFill>
                  <a:schemeClr val="hlink"/>
                </a:solidFill>
                <a:latin typeface="Times New Roman" panose="02020603050405020304" pitchFamily="18" charset="0"/>
                <a:cs typeface="Times New Roman" panose="02020603050405020304" pitchFamily="18" charset="0"/>
              </a:rPr>
              <a:t>eneralized Root-</a:t>
            </a:r>
            <a:r>
              <a:rPr lang="en-US" altLang="zh-CN" sz="3600" dirty="0">
                <a:solidFill>
                  <a:schemeClr val="hlink"/>
                </a:solidFill>
                <a:latin typeface="Times New Roman" panose="02020603050405020304" pitchFamily="18" charset="0"/>
              </a:rPr>
              <a:t>L</a:t>
            </a:r>
            <a:r>
              <a:rPr lang="en-US" altLang="zh-CN" sz="3600" dirty="0">
                <a:solidFill>
                  <a:schemeClr val="hlink"/>
                </a:solidFill>
                <a:latin typeface="Times New Roman" panose="02020603050405020304" pitchFamily="18" charset="0"/>
                <a:cs typeface="Times New Roman" panose="02020603050405020304" pitchFamily="18" charset="0"/>
              </a:rPr>
              <a:t>ocus Plots)</a:t>
            </a:r>
          </a:p>
          <a:p>
            <a:pPr eaLnBrk="1" hangingPunct="1">
              <a:lnSpc>
                <a:spcPts val="3300"/>
              </a:lnSpc>
              <a:spcBef>
                <a:spcPts val="600"/>
              </a:spcBef>
              <a:buNone/>
            </a:pPr>
            <a:r>
              <a:rPr lang="en-US" altLang="zh-CN" sz="3600" b="1" dirty="0">
                <a:solidFill>
                  <a:schemeClr val="hlink"/>
                </a:solidFill>
              </a:rPr>
              <a:t>§</a:t>
            </a:r>
            <a:r>
              <a:rPr lang="en-US" altLang="zh-CN" sz="3600" b="1" dirty="0">
                <a:solidFill>
                  <a:schemeClr val="hlink"/>
                </a:solidFill>
                <a:latin typeface="Times New Roman" panose="02020603050405020304" pitchFamily="18" charset="0"/>
                <a:hlinkClick r:id="rId5" action="ppaction://hlinksldjump"/>
              </a:rPr>
              <a:t>4-4 </a:t>
            </a:r>
            <a:r>
              <a:rPr lang="zh-CN" altLang="en-US" sz="3600" b="1" dirty="0">
                <a:solidFill>
                  <a:schemeClr val="hlink"/>
                </a:solidFill>
                <a:latin typeface="Times New Roman" panose="02020603050405020304" pitchFamily="18" charset="0"/>
                <a:hlinkClick r:id="rId5" action="ppaction://hlinksldjump"/>
              </a:rPr>
              <a:t>基于根轨迹的系统性能分析</a:t>
            </a:r>
            <a:endParaRPr lang="zh-CN" altLang="en-US" sz="3600" b="1" dirty="0">
              <a:solidFill>
                <a:schemeClr val="hlink"/>
              </a:solidFill>
              <a:latin typeface="Times New Roman" panose="02020603050405020304" pitchFamily="18" charset="0"/>
            </a:endParaRPr>
          </a:p>
          <a:p>
            <a:pPr eaLnBrk="1" hangingPunct="1">
              <a:lnSpc>
                <a:spcPts val="3300"/>
              </a:lnSpc>
              <a:spcBef>
                <a:spcPts val="600"/>
              </a:spcBef>
              <a:buNone/>
            </a:pPr>
            <a:r>
              <a:rPr lang="zh-CN" altLang="en-US" sz="3600" b="1" dirty="0">
                <a:solidFill>
                  <a:schemeClr val="hlink"/>
                </a:solidFill>
                <a:latin typeface="Times New Roman" panose="02020603050405020304" pitchFamily="18" charset="0"/>
                <a:cs typeface="Times New Roman" panose="02020603050405020304" pitchFamily="18" charset="0"/>
              </a:rPr>
              <a:t>   </a:t>
            </a:r>
            <a:r>
              <a:rPr lang="zh-CN" altLang="en-US" sz="3600" b="1" dirty="0">
                <a:solidFill>
                  <a:schemeClr val="hlink"/>
                </a:solidFill>
                <a:latin typeface="Times New Roman" panose="02020603050405020304" pitchFamily="18" charset="0"/>
              </a:rPr>
              <a:t>      </a:t>
            </a:r>
            <a:r>
              <a:rPr lang="en-US" altLang="zh-CN" sz="3600" dirty="0">
                <a:solidFill>
                  <a:schemeClr val="hlink"/>
                </a:solidFill>
                <a:latin typeface="Times New Roman" panose="02020603050405020304" pitchFamily="18" charset="0"/>
                <a:cs typeface="Times New Roman" panose="02020603050405020304" pitchFamily="18" charset="0"/>
              </a:rPr>
              <a:t>(Performance </a:t>
            </a:r>
            <a:r>
              <a:rPr lang="en-US" altLang="zh-CN" sz="3600" dirty="0">
                <a:solidFill>
                  <a:schemeClr val="hlink"/>
                </a:solidFill>
                <a:latin typeface="Times New Roman" panose="02020603050405020304" pitchFamily="18" charset="0"/>
              </a:rPr>
              <a:t>A</a:t>
            </a:r>
            <a:r>
              <a:rPr lang="en-US" altLang="zh-CN" sz="3600" dirty="0">
                <a:solidFill>
                  <a:schemeClr val="hlink"/>
                </a:solidFill>
                <a:latin typeface="Times New Roman" panose="02020603050405020304" pitchFamily="18" charset="0"/>
                <a:cs typeface="Times New Roman" panose="02020603050405020304" pitchFamily="18" charset="0"/>
              </a:rPr>
              <a:t>nalysis Based on the Root</a:t>
            </a:r>
            <a:r>
              <a:rPr lang="en-US" altLang="zh-CN" sz="3600" dirty="0">
                <a:solidFill>
                  <a:schemeClr val="hlink"/>
                </a:solidFill>
                <a:latin typeface="Times New Roman" panose="02020603050405020304" pitchFamily="18" charset="0"/>
              </a:rPr>
              <a:t>-</a:t>
            </a:r>
            <a:r>
              <a:rPr lang="en-US" altLang="zh-CN" sz="3600" dirty="0">
                <a:solidFill>
                  <a:schemeClr val="hlink"/>
                </a:solidFill>
                <a:latin typeface="Times New Roman" panose="02020603050405020304" pitchFamily="18" charset="0"/>
                <a:cs typeface="Times New Roman" panose="02020603050405020304" pitchFamily="18" charset="0"/>
              </a:rPr>
              <a:t>Locus </a:t>
            </a:r>
            <a:r>
              <a:rPr lang="en-US" altLang="zh-CN" sz="3600" dirty="0">
                <a:solidFill>
                  <a:schemeClr val="hlink"/>
                </a:solidFill>
                <a:latin typeface="Times New Roman" panose="02020603050405020304" pitchFamily="18" charset="0"/>
              </a:rPr>
              <a:t>Method</a:t>
            </a:r>
            <a:r>
              <a:rPr lang="en-US" altLang="zh-CN" sz="3600" dirty="0">
                <a:solidFill>
                  <a:schemeClr val="hlink"/>
                </a:solidFill>
                <a:latin typeface="Times New Roman" panose="02020603050405020304" pitchFamily="18" charset="0"/>
                <a:cs typeface="Times New Roman" panose="02020603050405020304" pitchFamily="18" charset="0"/>
              </a:rPr>
              <a:t>)</a:t>
            </a:r>
            <a:endParaRPr lang="en-US" altLang="zh-CN" sz="3600" dirty="0">
              <a:solidFill>
                <a:schemeClr val="hlink"/>
              </a:solidFill>
              <a:latin typeface="Times New Roman" panose="02020603050405020304" pitchFamily="18" charset="0"/>
            </a:endParaRPr>
          </a:p>
        </p:txBody>
      </p:sp>
      <p:sp>
        <p:nvSpPr>
          <p:cNvPr id="18436" name="Rectangle 1034"/>
          <p:cNvSpPr/>
          <p:nvPr/>
        </p:nvSpPr>
        <p:spPr>
          <a:xfrm>
            <a:off x="1116013" y="115888"/>
            <a:ext cx="6923087" cy="1296987"/>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lnSpc>
                <a:spcPts val="4000"/>
              </a:lnSpc>
              <a:spcBef>
                <a:spcPct val="0"/>
              </a:spcBef>
              <a:buClrTx/>
              <a:buSzTx/>
              <a:buFont typeface="Arial" panose="020B0604020202020204" pitchFamily="34" charset="0"/>
              <a:buNone/>
            </a:pPr>
            <a:r>
              <a:rPr lang="zh-CN" altLang="en-US" sz="4800" b="1" dirty="0">
                <a:solidFill>
                  <a:schemeClr val="tx2"/>
                </a:solidFill>
                <a:latin typeface="宋体" panose="02010600030101010101" pitchFamily="2" charset="-122"/>
              </a:rPr>
              <a:t>第四章 根轨迹分析法</a:t>
            </a:r>
          </a:p>
          <a:p>
            <a:pPr marL="0" lvl="0" indent="0" algn="ctr" eaLnBrk="1" hangingPunct="1">
              <a:lnSpc>
                <a:spcPts val="4000"/>
              </a:lnSpc>
              <a:spcBef>
                <a:spcPct val="0"/>
              </a:spcBef>
              <a:buClrTx/>
              <a:buSzTx/>
              <a:buFont typeface="Arial" panose="020B0604020202020204" pitchFamily="34" charset="0"/>
              <a:buNone/>
            </a:pPr>
            <a:r>
              <a:rPr lang="zh-CN" altLang="en-US" sz="4000" dirty="0">
                <a:solidFill>
                  <a:schemeClr val="tx2"/>
                </a:solidFill>
                <a:latin typeface="Times New Roman" panose="02020603050405020304" pitchFamily="18" charset="0"/>
              </a:rPr>
              <a:t> </a:t>
            </a:r>
            <a:r>
              <a:rPr lang="en-US" altLang="zh-CN" sz="4000" dirty="0">
                <a:solidFill>
                  <a:schemeClr val="tx2"/>
                </a:solidFill>
                <a:latin typeface="Times New Roman" panose="02020603050405020304" pitchFamily="18" charset="0"/>
                <a:cs typeface="Times New Roman" panose="02020603050405020304" pitchFamily="18" charset="0"/>
              </a:rPr>
              <a:t>(The </a:t>
            </a:r>
            <a:r>
              <a:rPr lang="zh-CN" altLang="en-US" sz="4000" dirty="0">
                <a:solidFill>
                  <a:schemeClr val="tx2"/>
                </a:solidFill>
                <a:latin typeface="Times New Roman" panose="02020603050405020304" pitchFamily="18" charset="0"/>
              </a:rPr>
              <a:t>R</a:t>
            </a:r>
            <a:r>
              <a:rPr lang="en-US" altLang="zh-CN" sz="4000" dirty="0">
                <a:solidFill>
                  <a:schemeClr val="tx2"/>
                </a:solidFill>
                <a:latin typeface="Times New Roman" panose="02020603050405020304" pitchFamily="18" charset="0"/>
                <a:cs typeface="Times New Roman" panose="02020603050405020304" pitchFamily="18" charset="0"/>
              </a:rPr>
              <a:t>oot</a:t>
            </a:r>
            <a:r>
              <a:rPr lang="zh-CN" altLang="en-US" sz="4000" dirty="0">
                <a:solidFill>
                  <a:schemeClr val="tx2"/>
                </a:solidFill>
                <a:latin typeface="Times New Roman" panose="02020603050405020304" pitchFamily="18" charset="0"/>
              </a:rPr>
              <a:t>-L</a:t>
            </a:r>
            <a:r>
              <a:rPr lang="en-US" altLang="zh-CN" sz="4000" dirty="0">
                <a:solidFill>
                  <a:schemeClr val="tx2"/>
                </a:solidFill>
                <a:latin typeface="Times New Roman" panose="02020603050405020304" pitchFamily="18" charset="0"/>
                <a:cs typeface="Times New Roman" panose="02020603050405020304" pitchFamily="18" charset="0"/>
              </a:rPr>
              <a:t>ocus </a:t>
            </a:r>
            <a:r>
              <a:rPr lang="zh-CN" altLang="en-US" sz="4000" dirty="0">
                <a:solidFill>
                  <a:schemeClr val="tx2"/>
                </a:solidFill>
                <a:latin typeface="Times New Roman" panose="02020603050405020304" pitchFamily="18" charset="0"/>
              </a:rPr>
              <a:t>M</a:t>
            </a:r>
            <a:r>
              <a:rPr lang="en-US" altLang="zh-CN" sz="4000" dirty="0">
                <a:solidFill>
                  <a:schemeClr val="tx2"/>
                </a:solidFill>
                <a:latin typeface="Times New Roman" panose="02020603050405020304" pitchFamily="18" charset="0"/>
                <a:cs typeface="Times New Roman" panose="02020603050405020304" pitchFamily="18" charset="0"/>
              </a:rPr>
              <a:t>ethod)</a:t>
            </a:r>
            <a:endParaRPr lang="zh-CN" altLang="en-US" sz="4700" dirty="0">
              <a:solidFill>
                <a:schemeClr val="tx2"/>
              </a:solidFill>
              <a:latin typeface="Times New Roman" panose="02020603050405020304" pitchFamily="18" charset="0"/>
              <a:ea typeface="Times New Roman" panose="02020603050405020304" pitchFamily="18" charset="0"/>
            </a:endParaRPr>
          </a:p>
        </p:txBody>
      </p:sp>
      <p:sp>
        <p:nvSpPr>
          <p:cNvPr id="18437"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1</a:t>
            </a:fld>
            <a:endParaRPr lang="zh-CN" alt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b="1" dirty="0"/>
              <a:t>10</a:t>
            </a:fld>
            <a:endParaRPr lang="zh-CN" altLang="en-US" sz="1400" b="1" dirty="0"/>
          </a:p>
        </p:txBody>
      </p:sp>
      <p:sp>
        <p:nvSpPr>
          <p:cNvPr id="30723" name="Rectangle 5"/>
          <p:cNvSpPr/>
          <p:nvPr/>
        </p:nvSpPr>
        <p:spPr>
          <a:xfrm>
            <a:off x="0" y="-182562"/>
            <a:ext cx="184150" cy="36671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endParaRPr lang="zh-CN" altLang="en-US" sz="1800" b="1" dirty="0"/>
          </a:p>
        </p:txBody>
      </p:sp>
      <p:sp>
        <p:nvSpPr>
          <p:cNvPr id="30724" name="Rectangle 8"/>
          <p:cNvSpPr/>
          <p:nvPr/>
        </p:nvSpPr>
        <p:spPr>
          <a:xfrm>
            <a:off x="179388" y="182563"/>
            <a:ext cx="5256212" cy="57943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chemeClr val="tx2"/>
                </a:solidFill>
                <a:latin typeface="Times New Roman" panose="02020603050405020304" pitchFamily="18" charset="0"/>
              </a:rPr>
              <a:t>例</a:t>
            </a:r>
            <a:r>
              <a:rPr lang="en-US" altLang="zh-CN" b="1" dirty="0">
                <a:solidFill>
                  <a:schemeClr val="tx2"/>
                </a:solidFill>
                <a:latin typeface="Times New Roman" panose="02020603050405020304" pitchFamily="18" charset="0"/>
              </a:rPr>
              <a:t>4.1 </a:t>
            </a:r>
            <a:r>
              <a:rPr lang="zh-CN" altLang="en-US" b="1" dirty="0">
                <a:solidFill>
                  <a:schemeClr val="tx2"/>
                </a:solidFill>
                <a:latin typeface="Times New Roman" panose="02020603050405020304" pitchFamily="18" charset="0"/>
              </a:rPr>
              <a:t>设系统开环传递数为 </a:t>
            </a:r>
          </a:p>
        </p:txBody>
      </p:sp>
      <p:sp>
        <p:nvSpPr>
          <p:cNvPr id="185349" name="Rectangle 9"/>
          <p:cNvSpPr/>
          <p:nvPr/>
        </p:nvSpPr>
        <p:spPr>
          <a:xfrm>
            <a:off x="827088" y="2392363"/>
            <a:ext cx="6697662" cy="57943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chemeClr val="tx2"/>
                </a:solidFill>
                <a:latin typeface="Times New Roman" panose="02020603050405020304" pitchFamily="18" charset="0"/>
              </a:rPr>
              <a:t>解  系统的开环传递函数可以改写为</a:t>
            </a:r>
          </a:p>
        </p:txBody>
      </p:sp>
      <p:sp>
        <p:nvSpPr>
          <p:cNvPr id="30726" name="Rectangle 13"/>
          <p:cNvSpPr/>
          <p:nvPr/>
        </p:nvSpPr>
        <p:spPr>
          <a:xfrm>
            <a:off x="0" y="-182562"/>
            <a:ext cx="184150" cy="36671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endParaRPr lang="zh-CN" altLang="en-US" sz="1800" b="1" dirty="0"/>
          </a:p>
        </p:txBody>
      </p:sp>
      <p:graphicFrame>
        <p:nvGraphicFramePr>
          <p:cNvPr id="185351" name="Object 7"/>
          <p:cNvGraphicFramePr>
            <a:graphicFrameLocks noChangeAspect="1"/>
          </p:cNvGraphicFramePr>
          <p:nvPr/>
        </p:nvGraphicFramePr>
        <p:xfrm>
          <a:off x="2065338" y="650875"/>
          <a:ext cx="5119687" cy="1031875"/>
        </p:xfrm>
        <a:graphic>
          <a:graphicData uri="http://schemas.openxmlformats.org/presentationml/2006/ole">
            <mc:AlternateContent xmlns:mc="http://schemas.openxmlformats.org/markup-compatibility/2006">
              <mc:Choice xmlns:v="urn:schemas-microsoft-com:vml" Requires="v">
                <p:oleObj spid="_x0000_s10250" r:id="rId3" imgW="1511935" imgH="381000" progId="Equation.DSMT4">
                  <p:embed/>
                </p:oleObj>
              </mc:Choice>
              <mc:Fallback>
                <p:oleObj r:id="rId3" imgW="1511935" imgH="381000" progId="Equation.DSMT4">
                  <p:embed/>
                  <p:pic>
                    <p:nvPicPr>
                      <p:cNvPr id="0" name="图片 3096"/>
                      <p:cNvPicPr/>
                      <p:nvPr/>
                    </p:nvPicPr>
                    <p:blipFill>
                      <a:blip r:embed="rId4"/>
                      <a:stretch>
                        <a:fillRect/>
                      </a:stretch>
                    </p:blipFill>
                    <p:spPr>
                      <a:xfrm>
                        <a:off x="2065338" y="650875"/>
                        <a:ext cx="5119687" cy="1031875"/>
                      </a:xfrm>
                      <a:prstGeom prst="rect">
                        <a:avLst/>
                      </a:prstGeom>
                      <a:noFill/>
                      <a:ln w="38100">
                        <a:noFill/>
                        <a:miter/>
                      </a:ln>
                    </p:spPr>
                  </p:pic>
                </p:oleObj>
              </mc:Fallback>
            </mc:AlternateContent>
          </a:graphicData>
        </a:graphic>
      </p:graphicFrame>
      <p:sp>
        <p:nvSpPr>
          <p:cNvPr id="185352" name="Rectangle 8"/>
          <p:cNvSpPr/>
          <p:nvPr/>
        </p:nvSpPr>
        <p:spPr>
          <a:xfrm>
            <a:off x="468313" y="1693863"/>
            <a:ext cx="8353425" cy="57943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chemeClr val="tx2"/>
                </a:solidFill>
                <a:latin typeface="宋体" panose="02010600030101010101" pitchFamily="2" charset="-122"/>
              </a:rPr>
              <a:t>试确定该系统根轨迹在实轴上的分布及渐近线</a:t>
            </a:r>
          </a:p>
        </p:txBody>
      </p:sp>
      <p:graphicFrame>
        <p:nvGraphicFramePr>
          <p:cNvPr id="185353" name="Object 9"/>
          <p:cNvGraphicFramePr>
            <a:graphicFrameLocks noChangeAspect="1"/>
          </p:cNvGraphicFramePr>
          <p:nvPr/>
        </p:nvGraphicFramePr>
        <p:xfrm>
          <a:off x="2195513" y="2867025"/>
          <a:ext cx="4646612" cy="1066800"/>
        </p:xfrm>
        <a:graphic>
          <a:graphicData uri="http://schemas.openxmlformats.org/presentationml/2006/ole">
            <mc:AlternateContent xmlns:mc="http://schemas.openxmlformats.org/markup-compatibility/2006">
              <mc:Choice xmlns:v="urn:schemas-microsoft-com:vml" Requires="v">
                <p:oleObj spid="_x0000_s10251" r:id="rId5" imgW="1372870" imgH="394335" progId="Equation.DSMT4">
                  <p:embed/>
                </p:oleObj>
              </mc:Choice>
              <mc:Fallback>
                <p:oleObj r:id="rId5" imgW="1372870" imgH="394335" progId="Equation.DSMT4">
                  <p:embed/>
                  <p:pic>
                    <p:nvPicPr>
                      <p:cNvPr id="0" name="图片 3097"/>
                      <p:cNvPicPr/>
                      <p:nvPr/>
                    </p:nvPicPr>
                    <p:blipFill>
                      <a:blip r:embed="rId6"/>
                      <a:stretch>
                        <a:fillRect/>
                      </a:stretch>
                    </p:blipFill>
                    <p:spPr>
                      <a:xfrm>
                        <a:off x="2195513" y="2867025"/>
                        <a:ext cx="4646612" cy="1066800"/>
                      </a:xfrm>
                      <a:prstGeom prst="rect">
                        <a:avLst/>
                      </a:prstGeom>
                      <a:noFill/>
                      <a:ln w="38100">
                        <a:noFill/>
                        <a:miter/>
                      </a:ln>
                    </p:spPr>
                  </p:pic>
                </p:oleObj>
              </mc:Fallback>
            </mc:AlternateContent>
          </a:graphicData>
        </a:graphic>
      </p:graphicFrame>
      <p:sp>
        <p:nvSpPr>
          <p:cNvPr id="185354" name="Rectangle 9"/>
          <p:cNvSpPr/>
          <p:nvPr/>
        </p:nvSpPr>
        <p:spPr>
          <a:xfrm>
            <a:off x="798513" y="4048125"/>
            <a:ext cx="1368425" cy="579438"/>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chemeClr val="tx2"/>
                </a:solidFill>
                <a:latin typeface="Times New Roman" panose="02020603050405020304" pitchFamily="18" charset="0"/>
              </a:rPr>
              <a:t>其中</a:t>
            </a:r>
          </a:p>
        </p:txBody>
      </p:sp>
      <p:graphicFrame>
        <p:nvGraphicFramePr>
          <p:cNvPr id="185355" name="Object 11"/>
          <p:cNvGraphicFramePr>
            <a:graphicFrameLocks noChangeAspect="1"/>
          </p:cNvGraphicFramePr>
          <p:nvPr/>
        </p:nvGraphicFramePr>
        <p:xfrm>
          <a:off x="1816100" y="4076700"/>
          <a:ext cx="1676400" cy="446088"/>
        </p:xfrm>
        <a:graphic>
          <a:graphicData uri="http://schemas.openxmlformats.org/presentationml/2006/ole">
            <mc:AlternateContent xmlns:mc="http://schemas.openxmlformats.org/markup-compatibility/2006">
              <mc:Choice xmlns:v="urn:schemas-microsoft-com:vml" Requires="v">
                <p:oleObj spid="_x0000_s10252" r:id="rId7" imgW="495300" imgH="165100" progId="Equation.DSMT4">
                  <p:embed/>
                </p:oleObj>
              </mc:Choice>
              <mc:Fallback>
                <p:oleObj r:id="rId7" imgW="495300" imgH="165100" progId="Equation.DSMT4">
                  <p:embed/>
                  <p:pic>
                    <p:nvPicPr>
                      <p:cNvPr id="0" name="图片 3098"/>
                      <p:cNvPicPr/>
                      <p:nvPr/>
                    </p:nvPicPr>
                    <p:blipFill>
                      <a:blip r:embed="rId8"/>
                      <a:stretch>
                        <a:fillRect/>
                      </a:stretch>
                    </p:blipFill>
                    <p:spPr>
                      <a:xfrm>
                        <a:off x="1816100" y="4076700"/>
                        <a:ext cx="1676400" cy="446088"/>
                      </a:xfrm>
                      <a:prstGeom prst="rect">
                        <a:avLst/>
                      </a:prstGeom>
                      <a:noFill/>
                      <a:ln w="38100">
                        <a:noFill/>
                        <a:miter/>
                      </a:ln>
                    </p:spPr>
                  </p:pic>
                </p:oleObj>
              </mc:Fallback>
            </mc:AlternateContent>
          </a:graphicData>
        </a:graphic>
      </p:graphicFrame>
      <p:sp>
        <p:nvSpPr>
          <p:cNvPr id="185356" name="Rectangle 9"/>
          <p:cNvSpPr/>
          <p:nvPr/>
        </p:nvSpPr>
        <p:spPr>
          <a:xfrm>
            <a:off x="484188" y="4754563"/>
            <a:ext cx="8191500" cy="1554162"/>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chemeClr val="tx2"/>
                </a:solidFill>
                <a:latin typeface="Times New Roman" panose="02020603050405020304" pitchFamily="18" charset="0"/>
              </a:rPr>
              <a:t>首先将开环极点标注在</a:t>
            </a:r>
            <a:r>
              <a:rPr lang="en-US" altLang="zh-CN" i="1" dirty="0">
                <a:solidFill>
                  <a:schemeClr val="tx2"/>
                </a:solidFill>
                <a:latin typeface="Times New Roman" panose="02020603050405020304" pitchFamily="18" charset="0"/>
              </a:rPr>
              <a:t>s</a:t>
            </a:r>
            <a:r>
              <a:rPr lang="zh-CN" altLang="en-US" b="1" dirty="0">
                <a:solidFill>
                  <a:schemeClr val="tx2"/>
                </a:solidFill>
                <a:latin typeface="Times New Roman" panose="02020603050405020304" pitchFamily="18" charset="0"/>
              </a:rPr>
              <a:t>平面的直角坐标系上。因为系统开环极点数</a:t>
            </a:r>
            <a:r>
              <a:rPr lang="en-US" altLang="zh-CN" i="1" dirty="0">
                <a:solidFill>
                  <a:schemeClr val="tx2"/>
                </a:solidFill>
                <a:latin typeface="Times New Roman" panose="02020603050405020304" pitchFamily="18" charset="0"/>
                <a:cs typeface="Times New Roman" panose="02020603050405020304" pitchFamily="18" charset="0"/>
              </a:rPr>
              <a:t>n</a:t>
            </a:r>
            <a:r>
              <a:rPr lang="en-US" altLang="zh-CN" dirty="0">
                <a:solidFill>
                  <a:schemeClr val="tx2"/>
                </a:solidFill>
                <a:latin typeface="Times New Roman" panose="02020603050405020304" pitchFamily="18" charset="0"/>
                <a:cs typeface="Times New Roman" panose="02020603050405020304" pitchFamily="18" charset="0"/>
              </a:rPr>
              <a:t>=3,</a:t>
            </a:r>
            <a:r>
              <a:rPr lang="zh-CN" altLang="en-US" b="1" dirty="0">
                <a:solidFill>
                  <a:schemeClr val="tx2"/>
                </a:solidFill>
                <a:latin typeface="Times New Roman" panose="02020603050405020304" pitchFamily="18" charset="0"/>
                <a:cs typeface="Times New Roman" panose="02020603050405020304" pitchFamily="18" charset="0"/>
              </a:rPr>
              <a:t>开环零点数</a:t>
            </a:r>
            <a:r>
              <a:rPr lang="en-US" altLang="zh-CN" i="1" dirty="0">
                <a:solidFill>
                  <a:schemeClr val="tx2"/>
                </a:solidFill>
                <a:latin typeface="Times New Roman" panose="02020603050405020304" pitchFamily="18" charset="0"/>
                <a:cs typeface="Times New Roman" panose="02020603050405020304" pitchFamily="18" charset="0"/>
              </a:rPr>
              <a:t>m</a:t>
            </a:r>
            <a:r>
              <a:rPr lang="en-US" altLang="zh-CN" dirty="0">
                <a:solidFill>
                  <a:schemeClr val="tx2"/>
                </a:solidFill>
                <a:latin typeface="Times New Roman" panose="02020603050405020304" pitchFamily="18" charset="0"/>
                <a:cs typeface="Times New Roman" panose="02020603050405020304" pitchFamily="18" charset="0"/>
              </a:rPr>
              <a:t>=0, </a:t>
            </a:r>
            <a:r>
              <a:rPr lang="zh-CN" altLang="en-US" b="1" dirty="0">
                <a:solidFill>
                  <a:schemeClr val="tx2"/>
                </a:solidFill>
                <a:latin typeface="Times New Roman" panose="02020603050405020304" pitchFamily="18" charset="0"/>
                <a:cs typeface="Times New Roman" panose="02020603050405020304" pitchFamily="18" charset="0"/>
              </a:rPr>
              <a:t>由上述规则可得：</a:t>
            </a:r>
            <a:endParaRPr lang="zh-CN" altLang="en-US" b="1" dirty="0">
              <a:solidFill>
                <a:schemeClr val="tx2"/>
              </a:solidFill>
              <a:latin typeface="Times New Roman" panose="02020603050405020304" pitchFamily="18" charset="0"/>
              <a:ea typeface="Times New Roman" panose="02020603050405020304" pitchFamily="18" charset="0"/>
            </a:endParaRPr>
          </a:p>
        </p:txBody>
      </p:sp>
      <p:sp>
        <p:nvSpPr>
          <p:cNvPr id="30733"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10</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5351"/>
                                        </p:tgtEl>
                                        <p:attrNameLst>
                                          <p:attrName>style.visibility</p:attrName>
                                        </p:attrNameLst>
                                      </p:cBhvr>
                                      <p:to>
                                        <p:strVal val="visible"/>
                                      </p:to>
                                    </p:set>
                                    <p:animEffect transition="in" filter="fade">
                                      <p:cBhvr>
                                        <p:cTn id="7" dur="500"/>
                                        <p:tgtEl>
                                          <p:spTgt spid="1853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5352"/>
                                        </p:tgtEl>
                                        <p:attrNameLst>
                                          <p:attrName>style.visibility</p:attrName>
                                        </p:attrNameLst>
                                      </p:cBhvr>
                                      <p:to>
                                        <p:strVal val="visible"/>
                                      </p:to>
                                    </p:set>
                                    <p:animEffect transition="in" filter="fade">
                                      <p:cBhvr>
                                        <p:cTn id="12" dur="500"/>
                                        <p:tgtEl>
                                          <p:spTgt spid="1853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5349"/>
                                        </p:tgtEl>
                                        <p:attrNameLst>
                                          <p:attrName>style.visibility</p:attrName>
                                        </p:attrNameLst>
                                      </p:cBhvr>
                                      <p:to>
                                        <p:strVal val="visible"/>
                                      </p:to>
                                    </p:set>
                                    <p:animEffect transition="in" filter="fade">
                                      <p:cBhvr>
                                        <p:cTn id="17" dur="500"/>
                                        <p:tgtEl>
                                          <p:spTgt spid="1853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5353"/>
                                        </p:tgtEl>
                                        <p:attrNameLst>
                                          <p:attrName>style.visibility</p:attrName>
                                        </p:attrNameLst>
                                      </p:cBhvr>
                                      <p:to>
                                        <p:strVal val="visible"/>
                                      </p:to>
                                    </p:set>
                                    <p:animEffect transition="in" filter="fade">
                                      <p:cBhvr>
                                        <p:cTn id="22" dur="500"/>
                                        <p:tgtEl>
                                          <p:spTgt spid="18535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5355"/>
                                        </p:tgtEl>
                                        <p:attrNameLst>
                                          <p:attrName>style.visibility</p:attrName>
                                        </p:attrNameLst>
                                      </p:cBhvr>
                                      <p:to>
                                        <p:strVal val="visible"/>
                                      </p:to>
                                    </p:set>
                                    <p:animEffect transition="in" filter="fade">
                                      <p:cBhvr>
                                        <p:cTn id="27" dur="500"/>
                                        <p:tgtEl>
                                          <p:spTgt spid="18535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5354"/>
                                        </p:tgtEl>
                                        <p:attrNameLst>
                                          <p:attrName>style.visibility</p:attrName>
                                        </p:attrNameLst>
                                      </p:cBhvr>
                                      <p:to>
                                        <p:strVal val="visible"/>
                                      </p:to>
                                    </p:set>
                                    <p:animEffect transition="in" filter="fade">
                                      <p:cBhvr>
                                        <p:cTn id="30" dur="500"/>
                                        <p:tgtEl>
                                          <p:spTgt spid="18535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5356"/>
                                        </p:tgtEl>
                                        <p:attrNameLst>
                                          <p:attrName>style.visibility</p:attrName>
                                        </p:attrNameLst>
                                      </p:cBhvr>
                                      <p:to>
                                        <p:strVal val="visible"/>
                                      </p:to>
                                    </p:set>
                                    <p:animEffect transition="in" filter="fade">
                                      <p:cBhvr>
                                        <p:cTn id="35" dur="500"/>
                                        <p:tgtEl>
                                          <p:spTgt spid="185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9" grpId="0"/>
      <p:bldP spid="185352" grpId="0"/>
      <p:bldP spid="185354" grpId="0"/>
      <p:bldP spid="18535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2"/>
          <p:cNvGrpSpPr/>
          <p:nvPr/>
        </p:nvGrpSpPr>
        <p:grpSpPr>
          <a:xfrm>
            <a:off x="3924300" y="333375"/>
            <a:ext cx="5219700" cy="3600450"/>
            <a:chOff x="2245" y="266"/>
            <a:chExt cx="4190" cy="2739"/>
          </a:xfrm>
        </p:grpSpPr>
        <p:sp>
          <p:nvSpPr>
            <p:cNvPr id="31791" name="AutoShape 250"/>
            <p:cNvSpPr/>
            <p:nvPr/>
          </p:nvSpPr>
          <p:spPr>
            <a:xfrm>
              <a:off x="2245" y="268"/>
              <a:ext cx="4164" cy="2737"/>
            </a:xfrm>
            <a:prstGeom prst="flowChartProcess">
              <a:avLst/>
            </a:prstGeom>
            <a:solidFill>
              <a:srgbClr val="CCFFFF"/>
            </a:solidFill>
            <a:ln w="9525">
              <a:noFill/>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sp>
          <p:nvSpPr>
            <p:cNvPr id="31792" name="Line 251"/>
            <p:cNvSpPr/>
            <p:nvPr/>
          </p:nvSpPr>
          <p:spPr>
            <a:xfrm>
              <a:off x="2245" y="1687"/>
              <a:ext cx="4164" cy="0"/>
            </a:xfrm>
            <a:prstGeom prst="line">
              <a:avLst/>
            </a:prstGeom>
            <a:ln w="28575" cap="flat" cmpd="sng">
              <a:solidFill>
                <a:schemeClr val="tx2"/>
              </a:solidFill>
              <a:prstDash val="solid"/>
              <a:headEnd type="none" w="med" len="med"/>
              <a:tailEnd type="arrow" w="med" len="med"/>
            </a:ln>
          </p:spPr>
        </p:sp>
        <p:sp>
          <p:nvSpPr>
            <p:cNvPr id="31793" name="Line 252"/>
            <p:cNvSpPr/>
            <p:nvPr/>
          </p:nvSpPr>
          <p:spPr>
            <a:xfrm flipV="1">
              <a:off x="5290" y="266"/>
              <a:ext cx="0" cy="2737"/>
            </a:xfrm>
            <a:prstGeom prst="line">
              <a:avLst/>
            </a:prstGeom>
            <a:ln w="28575" cap="flat" cmpd="sng">
              <a:solidFill>
                <a:schemeClr val="tx2"/>
              </a:solidFill>
              <a:prstDash val="solid"/>
              <a:headEnd type="none" w="med" len="med"/>
              <a:tailEnd type="arrow" w="med" len="med"/>
            </a:ln>
          </p:spPr>
        </p:sp>
        <p:graphicFrame>
          <p:nvGraphicFramePr>
            <p:cNvPr id="31794" name="Object 6"/>
            <p:cNvGraphicFramePr>
              <a:graphicFrameLocks noChangeAspect="1"/>
            </p:cNvGraphicFramePr>
            <p:nvPr/>
          </p:nvGraphicFramePr>
          <p:xfrm>
            <a:off x="6146" y="1733"/>
            <a:ext cx="289" cy="246"/>
          </p:xfrm>
          <a:graphic>
            <a:graphicData uri="http://schemas.openxmlformats.org/presentationml/2006/ole">
              <mc:AlternateContent xmlns:mc="http://schemas.openxmlformats.org/markup-compatibility/2006">
                <mc:Choice xmlns:v="urn:schemas-microsoft-com:vml" Requires="v">
                  <p:oleObj spid="_x0000_s11286" r:id="rId3" imgW="153035" imgH="140335" progId="Equation.DSMT4">
                    <p:embed/>
                  </p:oleObj>
                </mc:Choice>
                <mc:Fallback>
                  <p:oleObj r:id="rId3" imgW="153035" imgH="140335" progId="Equation.DSMT4">
                    <p:embed/>
                    <p:pic>
                      <p:nvPicPr>
                        <p:cNvPr id="0" name="图片 3387"/>
                        <p:cNvPicPr/>
                        <p:nvPr/>
                      </p:nvPicPr>
                      <p:blipFill>
                        <a:blip r:embed="rId4"/>
                        <a:stretch>
                          <a:fillRect/>
                        </a:stretch>
                      </p:blipFill>
                      <p:spPr>
                        <a:xfrm>
                          <a:off x="6146" y="1733"/>
                          <a:ext cx="289" cy="246"/>
                        </a:xfrm>
                        <a:prstGeom prst="rect">
                          <a:avLst/>
                        </a:prstGeom>
                        <a:noFill/>
                        <a:ln w="38100">
                          <a:noFill/>
                          <a:miter/>
                        </a:ln>
                      </p:spPr>
                    </p:pic>
                  </p:oleObj>
                </mc:Fallback>
              </mc:AlternateContent>
            </a:graphicData>
          </a:graphic>
        </p:graphicFrame>
        <p:graphicFrame>
          <p:nvGraphicFramePr>
            <p:cNvPr id="31795" name="Object 7"/>
            <p:cNvGraphicFramePr>
              <a:graphicFrameLocks noChangeAspect="1"/>
            </p:cNvGraphicFramePr>
            <p:nvPr/>
          </p:nvGraphicFramePr>
          <p:xfrm>
            <a:off x="5313" y="328"/>
            <a:ext cx="334" cy="244"/>
          </p:xfrm>
          <a:graphic>
            <a:graphicData uri="http://schemas.openxmlformats.org/presentationml/2006/ole">
              <mc:AlternateContent xmlns:mc="http://schemas.openxmlformats.org/markup-compatibility/2006">
                <mc:Choice xmlns:v="urn:schemas-microsoft-com:vml" Requires="v">
                  <p:oleObj spid="_x0000_s11287" r:id="rId5" imgW="241935" imgH="191135" progId="Equation.3">
                    <p:embed/>
                  </p:oleObj>
                </mc:Choice>
                <mc:Fallback>
                  <p:oleObj r:id="rId5" imgW="241935" imgH="191135" progId="Equation.3">
                    <p:embed/>
                    <p:pic>
                      <p:nvPicPr>
                        <p:cNvPr id="0" name="图片 3388"/>
                        <p:cNvPicPr/>
                        <p:nvPr/>
                      </p:nvPicPr>
                      <p:blipFill>
                        <a:blip r:embed="rId6"/>
                        <a:stretch>
                          <a:fillRect/>
                        </a:stretch>
                      </p:blipFill>
                      <p:spPr>
                        <a:xfrm>
                          <a:off x="5313" y="328"/>
                          <a:ext cx="334" cy="244"/>
                        </a:xfrm>
                        <a:prstGeom prst="rect">
                          <a:avLst/>
                        </a:prstGeom>
                        <a:noFill/>
                        <a:ln w="38100">
                          <a:noFill/>
                          <a:miter/>
                        </a:ln>
                      </p:spPr>
                    </p:pic>
                  </p:oleObj>
                </mc:Fallback>
              </mc:AlternateContent>
            </a:graphicData>
          </a:graphic>
        </p:graphicFrame>
      </p:grpSp>
      <p:sp>
        <p:nvSpPr>
          <p:cNvPr id="31747" name="灯片编号占位符 3"/>
          <p:cNvSpPr txBox="1">
            <a:spLocks noGrp="1"/>
          </p:cNvSpPr>
          <p:nvPr/>
        </p:nvSpPr>
        <p:spPr>
          <a:xfrm>
            <a:off x="7115175" y="6245225"/>
            <a:ext cx="1727200" cy="38417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dirty="0"/>
              <a:t>11</a:t>
            </a:fld>
            <a:endParaRPr lang="zh-CN" altLang="en-US" sz="1400" dirty="0"/>
          </a:p>
        </p:txBody>
      </p:sp>
      <p:sp>
        <p:nvSpPr>
          <p:cNvPr id="31748" name="矩形 10"/>
          <p:cNvSpPr/>
          <p:nvPr/>
        </p:nvSpPr>
        <p:spPr>
          <a:xfrm>
            <a:off x="22225" y="42863"/>
            <a:ext cx="241935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chemeClr val="tx2"/>
                </a:solidFill>
                <a:latin typeface="Times New Roman" panose="02020603050405020304" pitchFamily="18" charset="0"/>
              </a:rPr>
              <a:t>例</a:t>
            </a:r>
            <a:r>
              <a:rPr lang="en-US" altLang="zh-CN" b="1" dirty="0">
                <a:solidFill>
                  <a:schemeClr val="tx2"/>
                </a:solidFill>
                <a:latin typeface="Times New Roman" panose="02020603050405020304" pitchFamily="18" charset="0"/>
              </a:rPr>
              <a:t>4.1 </a:t>
            </a:r>
            <a:r>
              <a:rPr lang="zh-CN" altLang="en-US" b="1" dirty="0">
                <a:solidFill>
                  <a:schemeClr val="tx2"/>
                </a:solidFill>
                <a:latin typeface="Times New Roman" panose="02020603050405020304" pitchFamily="18" charset="0"/>
              </a:rPr>
              <a:t>（续）</a:t>
            </a:r>
          </a:p>
        </p:txBody>
      </p:sp>
      <p:sp>
        <p:nvSpPr>
          <p:cNvPr id="31749" name="Text Box 262"/>
          <p:cNvSpPr txBox="1"/>
          <p:nvPr/>
        </p:nvSpPr>
        <p:spPr>
          <a:xfrm>
            <a:off x="3133725" y="773113"/>
            <a:ext cx="184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buClr>
                <a:schemeClr val="tx2"/>
              </a:buClr>
              <a:buNone/>
            </a:pPr>
            <a:endParaRPr lang="zh-CN" altLang="en-US" sz="2400" b="1" dirty="0">
              <a:latin typeface="Times New Roman" panose="02020603050405020304" pitchFamily="18" charset="0"/>
            </a:endParaRPr>
          </a:p>
        </p:txBody>
      </p:sp>
      <p:sp>
        <p:nvSpPr>
          <p:cNvPr id="31750" name="Text Box 11"/>
          <p:cNvSpPr txBox="1"/>
          <p:nvPr/>
        </p:nvSpPr>
        <p:spPr>
          <a:xfrm>
            <a:off x="7432675" y="2251075"/>
            <a:ext cx="37941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400" dirty="0">
                <a:latin typeface="Times New Roman" panose="02020603050405020304" pitchFamily="18" charset="0"/>
              </a:rPr>
              <a:t>0</a:t>
            </a:r>
          </a:p>
        </p:txBody>
      </p:sp>
      <p:sp>
        <p:nvSpPr>
          <p:cNvPr id="31751" name="Text Box 12"/>
          <p:cNvSpPr txBox="1"/>
          <p:nvPr/>
        </p:nvSpPr>
        <p:spPr>
          <a:xfrm>
            <a:off x="5449888" y="2205038"/>
            <a:ext cx="8509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400" dirty="0">
                <a:latin typeface="Times New Roman" panose="02020603050405020304" pitchFamily="18" charset="0"/>
              </a:rPr>
              <a:t>-2</a:t>
            </a:r>
          </a:p>
        </p:txBody>
      </p:sp>
      <p:sp>
        <p:nvSpPr>
          <p:cNvPr id="31752" name="Text Box 13"/>
          <p:cNvSpPr txBox="1"/>
          <p:nvPr/>
        </p:nvSpPr>
        <p:spPr>
          <a:xfrm>
            <a:off x="6443663" y="2205038"/>
            <a:ext cx="9366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400" dirty="0">
                <a:latin typeface="Times New Roman" panose="02020603050405020304" pitchFamily="18" charset="0"/>
              </a:rPr>
              <a:t>-1</a:t>
            </a:r>
          </a:p>
        </p:txBody>
      </p:sp>
      <p:grpSp>
        <p:nvGrpSpPr>
          <p:cNvPr id="186382" name="Group 14"/>
          <p:cNvGrpSpPr/>
          <p:nvPr/>
        </p:nvGrpSpPr>
        <p:grpSpPr>
          <a:xfrm>
            <a:off x="5624513" y="2101850"/>
            <a:ext cx="2187575" cy="174625"/>
            <a:chOff x="2106" y="2189"/>
            <a:chExt cx="1825" cy="136"/>
          </a:xfrm>
        </p:grpSpPr>
        <p:grpSp>
          <p:nvGrpSpPr>
            <p:cNvPr id="31782" name="Group 15"/>
            <p:cNvGrpSpPr/>
            <p:nvPr/>
          </p:nvGrpSpPr>
          <p:grpSpPr>
            <a:xfrm>
              <a:off x="2106" y="2189"/>
              <a:ext cx="136" cy="136"/>
              <a:chOff x="1474" y="1480"/>
              <a:chExt cx="136" cy="136"/>
            </a:xfrm>
          </p:grpSpPr>
          <p:sp>
            <p:nvSpPr>
              <p:cNvPr id="31789" name="Line 16"/>
              <p:cNvSpPr/>
              <p:nvPr/>
            </p:nvSpPr>
            <p:spPr>
              <a:xfrm>
                <a:off x="1474" y="1480"/>
                <a:ext cx="136" cy="136"/>
              </a:xfrm>
              <a:prstGeom prst="line">
                <a:avLst/>
              </a:prstGeom>
              <a:ln w="38100" cap="flat" cmpd="sng">
                <a:solidFill>
                  <a:schemeClr val="tx2"/>
                </a:solidFill>
                <a:prstDash val="solid"/>
                <a:headEnd type="none" w="med" len="med"/>
                <a:tailEnd type="none" w="med" len="med"/>
              </a:ln>
            </p:spPr>
          </p:sp>
          <p:sp>
            <p:nvSpPr>
              <p:cNvPr id="31790" name="Line 17"/>
              <p:cNvSpPr/>
              <p:nvPr/>
            </p:nvSpPr>
            <p:spPr>
              <a:xfrm flipH="1">
                <a:off x="1474" y="1480"/>
                <a:ext cx="136" cy="136"/>
              </a:xfrm>
              <a:prstGeom prst="line">
                <a:avLst/>
              </a:prstGeom>
              <a:ln w="38100" cap="flat" cmpd="sng">
                <a:solidFill>
                  <a:schemeClr val="tx2"/>
                </a:solidFill>
                <a:prstDash val="solid"/>
                <a:headEnd type="none" w="med" len="med"/>
                <a:tailEnd type="none" w="med" len="med"/>
              </a:ln>
            </p:spPr>
          </p:sp>
        </p:grpSp>
        <p:grpSp>
          <p:nvGrpSpPr>
            <p:cNvPr id="31783" name="Group 18"/>
            <p:cNvGrpSpPr/>
            <p:nvPr/>
          </p:nvGrpSpPr>
          <p:grpSpPr>
            <a:xfrm>
              <a:off x="3016" y="2189"/>
              <a:ext cx="136" cy="136"/>
              <a:chOff x="1474" y="1480"/>
              <a:chExt cx="136" cy="136"/>
            </a:xfrm>
          </p:grpSpPr>
          <p:sp>
            <p:nvSpPr>
              <p:cNvPr id="31787" name="Line 19"/>
              <p:cNvSpPr/>
              <p:nvPr/>
            </p:nvSpPr>
            <p:spPr>
              <a:xfrm>
                <a:off x="1474" y="1480"/>
                <a:ext cx="136" cy="136"/>
              </a:xfrm>
              <a:prstGeom prst="line">
                <a:avLst/>
              </a:prstGeom>
              <a:ln w="38100" cap="flat" cmpd="sng">
                <a:solidFill>
                  <a:schemeClr val="tx2"/>
                </a:solidFill>
                <a:prstDash val="solid"/>
                <a:headEnd type="none" w="med" len="med"/>
                <a:tailEnd type="none" w="med" len="med"/>
              </a:ln>
            </p:spPr>
          </p:sp>
          <p:sp>
            <p:nvSpPr>
              <p:cNvPr id="31788" name="Line 20"/>
              <p:cNvSpPr/>
              <p:nvPr/>
            </p:nvSpPr>
            <p:spPr>
              <a:xfrm flipH="1">
                <a:off x="1474" y="1480"/>
                <a:ext cx="136" cy="136"/>
              </a:xfrm>
              <a:prstGeom prst="line">
                <a:avLst/>
              </a:prstGeom>
              <a:ln w="38100" cap="flat" cmpd="sng">
                <a:solidFill>
                  <a:schemeClr val="tx2"/>
                </a:solidFill>
                <a:prstDash val="solid"/>
                <a:headEnd type="none" w="med" len="med"/>
                <a:tailEnd type="none" w="med" len="med"/>
              </a:ln>
            </p:spPr>
          </p:sp>
        </p:grpSp>
        <p:grpSp>
          <p:nvGrpSpPr>
            <p:cNvPr id="31784" name="Group 21"/>
            <p:cNvGrpSpPr/>
            <p:nvPr/>
          </p:nvGrpSpPr>
          <p:grpSpPr>
            <a:xfrm>
              <a:off x="3795" y="2189"/>
              <a:ext cx="136" cy="136"/>
              <a:chOff x="1474" y="1480"/>
              <a:chExt cx="136" cy="136"/>
            </a:xfrm>
          </p:grpSpPr>
          <p:sp>
            <p:nvSpPr>
              <p:cNvPr id="31785" name="Line 22"/>
              <p:cNvSpPr/>
              <p:nvPr/>
            </p:nvSpPr>
            <p:spPr>
              <a:xfrm>
                <a:off x="1474" y="1480"/>
                <a:ext cx="136" cy="136"/>
              </a:xfrm>
              <a:prstGeom prst="line">
                <a:avLst/>
              </a:prstGeom>
              <a:ln w="38100" cap="flat" cmpd="sng">
                <a:solidFill>
                  <a:schemeClr val="tx2"/>
                </a:solidFill>
                <a:prstDash val="solid"/>
                <a:headEnd type="none" w="med" len="med"/>
                <a:tailEnd type="none" w="med" len="med"/>
              </a:ln>
            </p:spPr>
          </p:sp>
          <p:sp>
            <p:nvSpPr>
              <p:cNvPr id="31786" name="Line 23"/>
              <p:cNvSpPr/>
              <p:nvPr/>
            </p:nvSpPr>
            <p:spPr>
              <a:xfrm flipH="1">
                <a:off x="1474" y="1480"/>
                <a:ext cx="136" cy="136"/>
              </a:xfrm>
              <a:prstGeom prst="line">
                <a:avLst/>
              </a:prstGeom>
              <a:ln w="38100" cap="flat" cmpd="sng">
                <a:solidFill>
                  <a:schemeClr val="tx2"/>
                </a:solidFill>
                <a:prstDash val="solid"/>
                <a:headEnd type="none" w="med" len="med"/>
                <a:tailEnd type="none" w="med" len="med"/>
              </a:ln>
            </p:spPr>
          </p:sp>
        </p:grpSp>
      </p:grpSp>
      <p:sp>
        <p:nvSpPr>
          <p:cNvPr id="31754" name="Text Box 27"/>
          <p:cNvSpPr txBox="1"/>
          <p:nvPr/>
        </p:nvSpPr>
        <p:spPr>
          <a:xfrm>
            <a:off x="7683500" y="3429000"/>
            <a:ext cx="7048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400" dirty="0">
                <a:latin typeface="Times New Roman" panose="02020603050405020304" pitchFamily="18" charset="0"/>
              </a:rPr>
              <a:t>-2</a:t>
            </a:r>
          </a:p>
        </p:txBody>
      </p:sp>
      <p:sp>
        <p:nvSpPr>
          <p:cNvPr id="31755" name="Text Box 28"/>
          <p:cNvSpPr txBox="1"/>
          <p:nvPr/>
        </p:nvSpPr>
        <p:spPr>
          <a:xfrm>
            <a:off x="7667625" y="2636838"/>
            <a:ext cx="9540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400" dirty="0">
                <a:latin typeface="Times New Roman" panose="02020603050405020304" pitchFamily="18" charset="0"/>
              </a:rPr>
              <a:t>-1</a:t>
            </a:r>
          </a:p>
        </p:txBody>
      </p:sp>
      <p:sp>
        <p:nvSpPr>
          <p:cNvPr id="31756" name="Text Box 29"/>
          <p:cNvSpPr txBox="1"/>
          <p:nvPr/>
        </p:nvSpPr>
        <p:spPr>
          <a:xfrm>
            <a:off x="7667625" y="1341438"/>
            <a:ext cx="37941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400" dirty="0">
                <a:latin typeface="Times New Roman" panose="02020603050405020304" pitchFamily="18" charset="0"/>
              </a:rPr>
              <a:t>1</a:t>
            </a:r>
          </a:p>
        </p:txBody>
      </p:sp>
      <p:sp>
        <p:nvSpPr>
          <p:cNvPr id="31757" name="Text Box 30"/>
          <p:cNvSpPr txBox="1"/>
          <p:nvPr/>
        </p:nvSpPr>
        <p:spPr>
          <a:xfrm>
            <a:off x="7667625" y="595313"/>
            <a:ext cx="37941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400" dirty="0">
                <a:latin typeface="Times New Roman" panose="02020603050405020304" pitchFamily="18" charset="0"/>
              </a:rPr>
              <a:t>2</a:t>
            </a:r>
          </a:p>
        </p:txBody>
      </p:sp>
      <p:grpSp>
        <p:nvGrpSpPr>
          <p:cNvPr id="186399" name="Group 31"/>
          <p:cNvGrpSpPr/>
          <p:nvPr/>
        </p:nvGrpSpPr>
        <p:grpSpPr>
          <a:xfrm>
            <a:off x="4365625" y="765175"/>
            <a:ext cx="4167188" cy="2960688"/>
            <a:chOff x="1082" y="1117"/>
            <a:chExt cx="3476" cy="2313"/>
          </a:xfrm>
        </p:grpSpPr>
        <p:sp>
          <p:nvSpPr>
            <p:cNvPr id="31779" name="Line 32"/>
            <p:cNvSpPr/>
            <p:nvPr/>
          </p:nvSpPr>
          <p:spPr>
            <a:xfrm flipH="1">
              <a:off x="1082" y="2221"/>
              <a:ext cx="1995" cy="0"/>
            </a:xfrm>
            <a:prstGeom prst="line">
              <a:avLst/>
            </a:prstGeom>
            <a:ln w="38100" cap="flat" cmpd="sng">
              <a:solidFill>
                <a:schemeClr val="tx1"/>
              </a:solidFill>
              <a:prstDash val="dash"/>
              <a:headEnd type="none" w="med" len="med"/>
              <a:tailEnd type="none" w="med" len="med"/>
            </a:ln>
          </p:spPr>
        </p:sp>
        <p:sp>
          <p:nvSpPr>
            <p:cNvPr id="31780" name="Line 33"/>
            <p:cNvSpPr/>
            <p:nvPr/>
          </p:nvSpPr>
          <p:spPr>
            <a:xfrm flipV="1">
              <a:off x="3077" y="1117"/>
              <a:ext cx="1391" cy="1105"/>
            </a:xfrm>
            <a:prstGeom prst="line">
              <a:avLst/>
            </a:prstGeom>
            <a:ln w="38100" cap="flat" cmpd="sng">
              <a:solidFill>
                <a:schemeClr val="tx1"/>
              </a:solidFill>
              <a:prstDash val="dash"/>
              <a:headEnd type="none" w="med" len="med"/>
              <a:tailEnd type="none" w="med" len="med"/>
            </a:ln>
          </p:spPr>
        </p:sp>
        <p:sp>
          <p:nvSpPr>
            <p:cNvPr id="31781" name="Line 34"/>
            <p:cNvSpPr/>
            <p:nvPr/>
          </p:nvSpPr>
          <p:spPr>
            <a:xfrm>
              <a:off x="3077" y="2267"/>
              <a:ext cx="1481" cy="1163"/>
            </a:xfrm>
            <a:prstGeom prst="line">
              <a:avLst/>
            </a:prstGeom>
            <a:ln w="38100" cap="flat" cmpd="sng">
              <a:solidFill>
                <a:schemeClr val="tx1"/>
              </a:solidFill>
              <a:prstDash val="dash"/>
              <a:headEnd type="none" w="med" len="med"/>
              <a:tailEnd type="none" w="med" len="med"/>
            </a:ln>
          </p:spPr>
        </p:sp>
      </p:grpSp>
      <p:grpSp>
        <p:nvGrpSpPr>
          <p:cNvPr id="186403" name="Group 35"/>
          <p:cNvGrpSpPr/>
          <p:nvPr/>
        </p:nvGrpSpPr>
        <p:grpSpPr>
          <a:xfrm>
            <a:off x="6372225" y="908050"/>
            <a:ext cx="2498725" cy="2592388"/>
            <a:chOff x="2835" y="1344"/>
            <a:chExt cx="1905" cy="1859"/>
          </a:xfrm>
        </p:grpSpPr>
        <p:sp>
          <p:nvSpPr>
            <p:cNvPr id="31771" name="Arc 36"/>
            <p:cNvSpPr/>
            <p:nvPr/>
          </p:nvSpPr>
          <p:spPr>
            <a:xfrm>
              <a:off x="2835" y="1979"/>
              <a:ext cx="440" cy="213"/>
            </a:xfrm>
            <a:custGeom>
              <a:avLst/>
              <a:gdLst/>
              <a:ahLst/>
              <a:cxnLst>
                <a:cxn ang="0">
                  <a:pos x="0" y="0"/>
                </a:cxn>
                <a:cxn ang="0">
                  <a:pos x="0" y="0"/>
                </a:cxn>
                <a:cxn ang="0">
                  <a:pos x="0" y="0"/>
                </a:cxn>
              </a:cxnLst>
              <a:rect l="0" t="0" r="0" b="0"/>
              <a:pathLst>
                <a:path w="43200" h="21600" fill="none">
                  <a:moveTo>
                    <a:pt x="0" y="21600"/>
                  </a:moveTo>
                  <a:cubicBezTo>
                    <a:pt x="0" y="9670"/>
                    <a:pt x="9670" y="0"/>
                    <a:pt x="21600" y="0"/>
                  </a:cubicBezTo>
                  <a:cubicBezTo>
                    <a:pt x="33529" y="0"/>
                    <a:pt x="43200" y="9670"/>
                    <a:pt x="43200" y="21600"/>
                  </a:cubicBezTo>
                </a:path>
                <a:path w="43200" h="21600" stroke="0">
                  <a:moveTo>
                    <a:pt x="0" y="21600"/>
                  </a:moveTo>
                  <a:cubicBezTo>
                    <a:pt x="0" y="9670"/>
                    <a:pt x="9670" y="0"/>
                    <a:pt x="21600" y="0"/>
                  </a:cubicBezTo>
                  <a:cubicBezTo>
                    <a:pt x="33529" y="0"/>
                    <a:pt x="43200" y="9670"/>
                    <a:pt x="43200" y="21600"/>
                  </a:cubicBezTo>
                  <a:lnTo>
                    <a:pt x="21600" y="21600"/>
                  </a:lnTo>
                  <a:lnTo>
                    <a:pt x="0" y="21600"/>
                  </a:lnTo>
                  <a:close/>
                </a:path>
              </a:pathLst>
            </a:custGeom>
            <a:noFill/>
            <a:ln w="28575" cap="flat" cmpd="sng">
              <a:solidFill>
                <a:srgbClr val="000000">
                  <a:alpha val="100000"/>
                </a:srgbClr>
              </a:solidFill>
              <a:prstDash val="solid"/>
              <a:round/>
              <a:headEnd type="triangle" w="med" len="med"/>
              <a:tailEnd type="none" w="med" len="med"/>
            </a:ln>
          </p:spPr>
          <p:txBody>
            <a:bodyPr/>
            <a:lstStyle/>
            <a:p>
              <a:endParaRPr lang="zh-CN" altLang="en-US"/>
            </a:p>
          </p:txBody>
        </p:sp>
        <p:sp>
          <p:nvSpPr>
            <p:cNvPr id="31772" name="Line 37"/>
            <p:cNvSpPr/>
            <p:nvPr/>
          </p:nvSpPr>
          <p:spPr>
            <a:xfrm>
              <a:off x="3878" y="2886"/>
              <a:ext cx="726" cy="0"/>
            </a:xfrm>
            <a:prstGeom prst="line">
              <a:avLst/>
            </a:prstGeom>
            <a:ln w="28575" cap="flat" cmpd="sng">
              <a:solidFill>
                <a:srgbClr val="000000"/>
              </a:solidFill>
              <a:prstDash val="solid"/>
              <a:headEnd type="none" w="med" len="med"/>
              <a:tailEnd type="none" w="med" len="med"/>
            </a:ln>
          </p:spPr>
        </p:sp>
        <p:sp>
          <p:nvSpPr>
            <p:cNvPr id="31773" name="Line 38"/>
            <p:cNvSpPr/>
            <p:nvPr/>
          </p:nvSpPr>
          <p:spPr>
            <a:xfrm>
              <a:off x="3877" y="1616"/>
              <a:ext cx="863" cy="0"/>
            </a:xfrm>
            <a:prstGeom prst="line">
              <a:avLst/>
            </a:prstGeom>
            <a:ln w="28575" cap="flat" cmpd="sng">
              <a:solidFill>
                <a:srgbClr val="000000"/>
              </a:solidFill>
              <a:prstDash val="solid"/>
              <a:headEnd type="none" w="med" len="med"/>
              <a:tailEnd type="none" w="med" len="med"/>
            </a:ln>
          </p:spPr>
        </p:sp>
        <p:sp>
          <p:nvSpPr>
            <p:cNvPr id="31774" name="Arc 39"/>
            <p:cNvSpPr/>
            <p:nvPr/>
          </p:nvSpPr>
          <p:spPr>
            <a:xfrm rot="2605661">
              <a:off x="4059" y="1434"/>
              <a:ext cx="272" cy="272"/>
            </a:xfrm>
            <a:custGeom>
              <a:avLst/>
              <a:gdLst/>
              <a:ahLst/>
              <a:cxnLst>
                <a:cxn ang="0">
                  <a:pos x="0" y="0"/>
                </a:cxn>
                <a:cxn ang="0">
                  <a:pos x="0" y="0"/>
                </a:cxn>
                <a:cxn ang="0">
                  <a:pos x="0" y="0"/>
                </a:cxn>
              </a:cxnLst>
              <a:rect l="0" t="0" r="0" b="0"/>
              <a:pathLst>
                <a:path w="15125" h="21600" fill="none">
                  <a:moveTo>
                    <a:pt x="-1" y="0"/>
                  </a:moveTo>
                  <a:cubicBezTo>
                    <a:pt x="5656" y="0"/>
                    <a:pt x="11086" y="2218"/>
                    <a:pt x="15124" y="6179"/>
                  </a:cubicBezTo>
                </a:path>
                <a:path w="15125" h="21600" stroke="0">
                  <a:moveTo>
                    <a:pt x="-1" y="0"/>
                  </a:moveTo>
                  <a:cubicBezTo>
                    <a:pt x="5656" y="0"/>
                    <a:pt x="11086" y="2218"/>
                    <a:pt x="15124" y="6179"/>
                  </a:cubicBezTo>
                  <a:lnTo>
                    <a:pt x="0" y="21600"/>
                  </a:lnTo>
                  <a:lnTo>
                    <a:pt x="-1" y="0"/>
                  </a:lnTo>
                  <a:close/>
                </a:path>
              </a:pathLst>
            </a:custGeom>
            <a:noFill/>
            <a:ln w="28575" cap="flat" cmpd="sng">
              <a:solidFill>
                <a:srgbClr val="000000">
                  <a:alpha val="100000"/>
                </a:srgbClr>
              </a:solidFill>
              <a:prstDash val="solid"/>
              <a:round/>
              <a:headEnd type="triangle" w="med" len="med"/>
              <a:tailEnd type="none" w="med" len="med"/>
            </a:ln>
          </p:spPr>
          <p:txBody>
            <a:bodyPr/>
            <a:lstStyle/>
            <a:p>
              <a:endParaRPr lang="zh-CN" altLang="en-US"/>
            </a:p>
          </p:txBody>
        </p:sp>
        <p:sp>
          <p:nvSpPr>
            <p:cNvPr id="31775" name="Arc 40"/>
            <p:cNvSpPr/>
            <p:nvPr/>
          </p:nvSpPr>
          <p:spPr>
            <a:xfrm rot="6173879">
              <a:off x="4059" y="2886"/>
              <a:ext cx="272" cy="272"/>
            </a:xfrm>
            <a:custGeom>
              <a:avLst/>
              <a:gdLst/>
              <a:ahLst/>
              <a:cxnLst>
                <a:cxn ang="0">
                  <a:pos x="0" y="0"/>
                </a:cxn>
                <a:cxn ang="0">
                  <a:pos x="0" y="0"/>
                </a:cxn>
                <a:cxn ang="0">
                  <a:pos x="0" y="0"/>
                </a:cxn>
              </a:cxnLst>
              <a:rect l="0" t="0" r="0" b="0"/>
              <a:pathLst>
                <a:path w="15125" h="21600" fill="none">
                  <a:moveTo>
                    <a:pt x="-1" y="0"/>
                  </a:moveTo>
                  <a:cubicBezTo>
                    <a:pt x="5656" y="0"/>
                    <a:pt x="11086" y="2218"/>
                    <a:pt x="15124" y="6179"/>
                  </a:cubicBezTo>
                </a:path>
                <a:path w="15125" h="21600" stroke="0">
                  <a:moveTo>
                    <a:pt x="-1" y="0"/>
                  </a:moveTo>
                  <a:cubicBezTo>
                    <a:pt x="5656" y="0"/>
                    <a:pt x="11086" y="2218"/>
                    <a:pt x="15124" y="6179"/>
                  </a:cubicBezTo>
                  <a:lnTo>
                    <a:pt x="0" y="21600"/>
                  </a:lnTo>
                  <a:lnTo>
                    <a:pt x="-1" y="0"/>
                  </a:lnTo>
                  <a:close/>
                </a:path>
              </a:pathLst>
            </a:custGeom>
            <a:noFill/>
            <a:ln w="28575" cap="flat" cmpd="sng">
              <a:solidFill>
                <a:srgbClr val="000000">
                  <a:alpha val="100000"/>
                </a:srgbClr>
              </a:solidFill>
              <a:prstDash val="solid"/>
              <a:round/>
              <a:headEnd type="none" w="med" len="med"/>
              <a:tailEnd type="triangle" w="med" len="med"/>
            </a:ln>
          </p:spPr>
          <p:txBody>
            <a:bodyPr/>
            <a:lstStyle/>
            <a:p>
              <a:endParaRPr lang="zh-CN" altLang="en-US"/>
            </a:p>
          </p:txBody>
        </p:sp>
        <p:graphicFrame>
          <p:nvGraphicFramePr>
            <p:cNvPr id="31776" name="Object 41"/>
            <p:cNvGraphicFramePr>
              <a:graphicFrameLocks noChangeAspect="1"/>
            </p:cNvGraphicFramePr>
            <p:nvPr/>
          </p:nvGraphicFramePr>
          <p:xfrm>
            <a:off x="2971" y="1757"/>
            <a:ext cx="319" cy="222"/>
          </p:xfrm>
          <a:graphic>
            <a:graphicData uri="http://schemas.openxmlformats.org/presentationml/2006/ole">
              <mc:AlternateContent xmlns:mc="http://schemas.openxmlformats.org/markup-compatibility/2006">
                <mc:Choice xmlns:v="urn:schemas-microsoft-com:vml" Requires="v">
                  <p:oleObj spid="_x0000_s11288" r:id="rId7" imgW="292100" imgH="203200" progId="Equation.DSMT4">
                    <p:embed/>
                  </p:oleObj>
                </mc:Choice>
                <mc:Fallback>
                  <p:oleObj r:id="rId7" imgW="292100" imgH="203200" progId="Equation.DSMT4">
                    <p:embed/>
                    <p:pic>
                      <p:nvPicPr>
                        <p:cNvPr id="0" name="图片 3379"/>
                        <p:cNvPicPr/>
                        <p:nvPr/>
                      </p:nvPicPr>
                      <p:blipFill>
                        <a:blip r:embed="rId8"/>
                        <a:stretch>
                          <a:fillRect/>
                        </a:stretch>
                      </p:blipFill>
                      <p:spPr>
                        <a:xfrm>
                          <a:off x="2971" y="1757"/>
                          <a:ext cx="319" cy="222"/>
                        </a:xfrm>
                        <a:prstGeom prst="rect">
                          <a:avLst/>
                        </a:prstGeom>
                        <a:noFill/>
                        <a:ln w="38100">
                          <a:noFill/>
                          <a:miter/>
                        </a:ln>
                      </p:spPr>
                    </p:pic>
                  </p:oleObj>
                </mc:Fallback>
              </mc:AlternateContent>
            </a:graphicData>
          </a:graphic>
        </p:graphicFrame>
        <p:graphicFrame>
          <p:nvGraphicFramePr>
            <p:cNvPr id="31777" name="Object 42"/>
            <p:cNvGraphicFramePr>
              <a:graphicFrameLocks noChangeAspect="1"/>
            </p:cNvGraphicFramePr>
            <p:nvPr/>
          </p:nvGraphicFramePr>
          <p:xfrm>
            <a:off x="4320" y="1344"/>
            <a:ext cx="250" cy="222"/>
          </p:xfrm>
          <a:graphic>
            <a:graphicData uri="http://schemas.openxmlformats.org/presentationml/2006/ole">
              <mc:AlternateContent xmlns:mc="http://schemas.openxmlformats.org/markup-compatibility/2006">
                <mc:Choice xmlns:v="urn:schemas-microsoft-com:vml" Requires="v">
                  <p:oleObj spid="_x0000_s11289" r:id="rId9" imgW="228600" imgH="203200" progId="Equation.DSMT4">
                    <p:embed/>
                  </p:oleObj>
                </mc:Choice>
                <mc:Fallback>
                  <p:oleObj r:id="rId9" imgW="228600" imgH="203200" progId="Equation.DSMT4">
                    <p:embed/>
                    <p:pic>
                      <p:nvPicPr>
                        <p:cNvPr id="0" name="图片 3380"/>
                        <p:cNvPicPr/>
                        <p:nvPr/>
                      </p:nvPicPr>
                      <p:blipFill>
                        <a:blip r:embed="rId10"/>
                        <a:stretch>
                          <a:fillRect/>
                        </a:stretch>
                      </p:blipFill>
                      <p:spPr>
                        <a:xfrm>
                          <a:off x="4320" y="1344"/>
                          <a:ext cx="250" cy="222"/>
                        </a:xfrm>
                        <a:prstGeom prst="rect">
                          <a:avLst/>
                        </a:prstGeom>
                        <a:noFill/>
                        <a:ln w="38100">
                          <a:noFill/>
                          <a:miter/>
                        </a:ln>
                      </p:spPr>
                    </p:pic>
                  </p:oleObj>
                </mc:Fallback>
              </mc:AlternateContent>
            </a:graphicData>
          </a:graphic>
        </p:graphicFrame>
        <p:graphicFrame>
          <p:nvGraphicFramePr>
            <p:cNvPr id="31778" name="Object 43"/>
            <p:cNvGraphicFramePr>
              <a:graphicFrameLocks noChangeAspect="1"/>
            </p:cNvGraphicFramePr>
            <p:nvPr/>
          </p:nvGraphicFramePr>
          <p:xfrm>
            <a:off x="4332" y="2981"/>
            <a:ext cx="250" cy="222"/>
          </p:xfrm>
          <a:graphic>
            <a:graphicData uri="http://schemas.openxmlformats.org/presentationml/2006/ole">
              <mc:AlternateContent xmlns:mc="http://schemas.openxmlformats.org/markup-compatibility/2006">
                <mc:Choice xmlns:v="urn:schemas-microsoft-com:vml" Requires="v">
                  <p:oleObj spid="_x0000_s11290" r:id="rId11" imgW="228600" imgH="203200" progId="Equation.DSMT4">
                    <p:embed/>
                  </p:oleObj>
                </mc:Choice>
                <mc:Fallback>
                  <p:oleObj r:id="rId11" imgW="228600" imgH="203200" progId="Equation.DSMT4">
                    <p:embed/>
                    <p:pic>
                      <p:nvPicPr>
                        <p:cNvPr id="0" name="图片 3382"/>
                        <p:cNvPicPr/>
                        <p:nvPr/>
                      </p:nvPicPr>
                      <p:blipFill>
                        <a:blip r:embed="rId12"/>
                        <a:stretch>
                          <a:fillRect/>
                        </a:stretch>
                      </p:blipFill>
                      <p:spPr>
                        <a:xfrm>
                          <a:off x="4332" y="2981"/>
                          <a:ext cx="250" cy="222"/>
                        </a:xfrm>
                        <a:prstGeom prst="rect">
                          <a:avLst/>
                        </a:prstGeom>
                        <a:noFill/>
                        <a:ln w="38100">
                          <a:noFill/>
                          <a:miter/>
                        </a:ln>
                      </p:spPr>
                    </p:pic>
                  </p:oleObj>
                </mc:Fallback>
              </mc:AlternateContent>
            </a:graphicData>
          </a:graphic>
        </p:graphicFrame>
      </p:grpSp>
      <p:sp>
        <p:nvSpPr>
          <p:cNvPr id="186412" name="Rectangle 9"/>
          <p:cNvSpPr/>
          <p:nvPr/>
        </p:nvSpPr>
        <p:spPr>
          <a:xfrm>
            <a:off x="-17462" y="461963"/>
            <a:ext cx="3935412" cy="440055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eaLnBrk="1" hangingPunct="1">
              <a:spcBef>
                <a:spcPct val="0"/>
              </a:spcBef>
              <a:buClrTx/>
              <a:buSzTx/>
              <a:buFont typeface="Arial" panose="020B0604020202020204" pitchFamily="34" charset="0"/>
              <a:buNone/>
            </a:pPr>
            <a:r>
              <a:rPr lang="en-US" altLang="zh-CN" sz="2800" b="1" dirty="0">
                <a:solidFill>
                  <a:schemeClr val="tx2"/>
                </a:solidFill>
                <a:latin typeface="Times New Roman" panose="02020603050405020304" pitchFamily="18" charset="0"/>
              </a:rPr>
              <a:t>1</a:t>
            </a:r>
            <a:r>
              <a:rPr lang="zh-CN" altLang="en-US" sz="2800" b="1" dirty="0">
                <a:solidFill>
                  <a:schemeClr val="tx2"/>
                </a:solidFill>
                <a:latin typeface="Times New Roman" panose="02020603050405020304" pitchFamily="18" charset="0"/>
              </a:rPr>
              <a:t>）根轨迹有</a:t>
            </a:r>
            <a:r>
              <a:rPr lang="en-US" altLang="zh-CN" sz="2800" b="1" dirty="0">
                <a:solidFill>
                  <a:schemeClr val="tx2"/>
                </a:solidFill>
                <a:latin typeface="Times New Roman" panose="02020603050405020304" pitchFamily="18" charset="0"/>
              </a:rPr>
              <a:t>3</a:t>
            </a:r>
            <a:r>
              <a:rPr lang="zh-CN" altLang="en-US" sz="2800" b="1" dirty="0">
                <a:solidFill>
                  <a:schemeClr val="tx2"/>
                </a:solidFill>
                <a:latin typeface="Times New Roman" panose="02020603050405020304" pitchFamily="18" charset="0"/>
              </a:rPr>
              <a:t>条分支，分别起始于</a:t>
            </a:r>
            <a:r>
              <a:rPr lang="en-US" altLang="zh-CN" sz="2800" b="1" dirty="0">
                <a:solidFill>
                  <a:schemeClr val="tx2"/>
                </a:solidFill>
                <a:latin typeface="Times New Roman" panose="02020603050405020304" pitchFamily="18" charset="0"/>
              </a:rPr>
              <a:t>0, -1</a:t>
            </a:r>
            <a:r>
              <a:rPr lang="zh-CN" altLang="en-US" sz="2800" b="1" dirty="0">
                <a:solidFill>
                  <a:schemeClr val="tx2"/>
                </a:solidFill>
                <a:latin typeface="Times New Roman" panose="02020603050405020304" pitchFamily="18" charset="0"/>
              </a:rPr>
              <a:t>和</a:t>
            </a:r>
            <a:r>
              <a:rPr lang="en-US" altLang="zh-CN" sz="2800" b="1" dirty="0">
                <a:solidFill>
                  <a:schemeClr val="tx2"/>
                </a:solidFill>
                <a:latin typeface="Times New Roman" panose="02020603050405020304" pitchFamily="18" charset="0"/>
              </a:rPr>
              <a:t>-2</a:t>
            </a:r>
            <a:r>
              <a:rPr lang="zh-CN" altLang="en-US" sz="2800" b="1" dirty="0">
                <a:solidFill>
                  <a:schemeClr val="tx2"/>
                </a:solidFill>
                <a:latin typeface="Times New Roman" panose="02020603050405020304" pitchFamily="18" charset="0"/>
              </a:rPr>
              <a:t>，且这</a:t>
            </a:r>
            <a:r>
              <a:rPr lang="en-US" altLang="zh-CN" sz="2800" b="1" dirty="0">
                <a:solidFill>
                  <a:schemeClr val="tx2"/>
                </a:solidFill>
                <a:latin typeface="Times New Roman" panose="02020603050405020304" pitchFamily="18" charset="0"/>
              </a:rPr>
              <a:t>3</a:t>
            </a:r>
            <a:r>
              <a:rPr lang="zh-CN" altLang="en-US" sz="2800" b="1" dirty="0">
                <a:solidFill>
                  <a:schemeClr val="tx2"/>
                </a:solidFill>
                <a:latin typeface="Times New Roman" panose="02020603050405020304" pitchFamily="18" charset="0"/>
              </a:rPr>
              <a:t>条根轨迹都将趋向无穷远处；</a:t>
            </a:r>
          </a:p>
          <a:p>
            <a:pPr marL="0" lvl="0" indent="0" algn="just" eaLnBrk="1" hangingPunct="1">
              <a:spcBef>
                <a:spcPct val="0"/>
              </a:spcBef>
              <a:buClrTx/>
              <a:buSzTx/>
              <a:buFont typeface="Arial" panose="020B0604020202020204" pitchFamily="34" charset="0"/>
              <a:buNone/>
            </a:pPr>
            <a:r>
              <a:rPr lang="en-US" altLang="zh-CN" sz="2800" b="1" dirty="0">
                <a:solidFill>
                  <a:schemeClr val="tx2"/>
                </a:solidFill>
                <a:latin typeface="Times New Roman" panose="02020603050405020304" pitchFamily="18" charset="0"/>
              </a:rPr>
              <a:t>2</a:t>
            </a:r>
            <a:r>
              <a:rPr lang="zh-CN" altLang="en-US" sz="2800" b="1" dirty="0">
                <a:solidFill>
                  <a:schemeClr val="tx2"/>
                </a:solidFill>
                <a:latin typeface="Times New Roman" panose="02020603050405020304" pitchFamily="18" charset="0"/>
              </a:rPr>
              <a:t>）实轴上根轨迹分布在 </a:t>
            </a:r>
            <a:r>
              <a:rPr lang="en-US" altLang="zh-CN" sz="2800" b="1" dirty="0">
                <a:solidFill>
                  <a:schemeClr val="tx2"/>
                </a:solidFill>
                <a:latin typeface="Times New Roman" panose="02020603050405020304" pitchFamily="18" charset="0"/>
              </a:rPr>
              <a:t>0 ~ </a:t>
            </a:r>
            <a:r>
              <a:rPr lang="en-US" altLang="en-US" sz="2800" b="1" dirty="0">
                <a:solidFill>
                  <a:schemeClr val="tx2"/>
                </a:solidFill>
              </a:rPr>
              <a:t>-</a:t>
            </a:r>
            <a:r>
              <a:rPr lang="en-US" altLang="zh-CN" sz="2800" b="1" dirty="0">
                <a:solidFill>
                  <a:schemeClr val="tx2"/>
                </a:solidFill>
                <a:latin typeface="Times New Roman" panose="02020603050405020304" pitchFamily="18" charset="0"/>
              </a:rPr>
              <a:t>1</a:t>
            </a:r>
            <a:r>
              <a:rPr lang="zh-CN" altLang="en-US" sz="2800" b="1" dirty="0">
                <a:solidFill>
                  <a:schemeClr val="tx2"/>
                </a:solidFill>
                <a:latin typeface="Times New Roman" panose="02020603050405020304" pitchFamily="18" charset="0"/>
              </a:rPr>
              <a:t>以及 </a:t>
            </a:r>
            <a:r>
              <a:rPr lang="en-US" altLang="zh-CN" sz="2800" b="1" dirty="0">
                <a:solidFill>
                  <a:schemeClr val="tx2"/>
                </a:solidFill>
              </a:rPr>
              <a:t>-</a:t>
            </a:r>
            <a:r>
              <a:rPr lang="en-US" altLang="zh-CN" sz="2800" b="1" dirty="0">
                <a:solidFill>
                  <a:schemeClr val="tx2"/>
                </a:solidFill>
                <a:latin typeface="Times New Roman" panose="02020603050405020304" pitchFamily="18" charset="0"/>
              </a:rPr>
              <a:t>2 ~ </a:t>
            </a:r>
            <a:r>
              <a:rPr lang="en-US" altLang="en-US" sz="2800" b="1" dirty="0">
                <a:solidFill>
                  <a:schemeClr val="tx2"/>
                </a:solidFill>
                <a:latin typeface="Times New Roman" panose="02020603050405020304" pitchFamily="18" charset="0"/>
              </a:rPr>
              <a:t>-</a:t>
            </a:r>
            <a:r>
              <a:rPr lang="en-US" altLang="zh-CN" sz="2800" b="1"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之间；</a:t>
            </a:r>
          </a:p>
          <a:p>
            <a:pPr marL="0" lvl="0" indent="0" algn="just" eaLnBrk="1" hangingPunct="1">
              <a:spcBef>
                <a:spcPct val="0"/>
              </a:spcBef>
              <a:buClrTx/>
              <a:buSzTx/>
              <a:buFont typeface="Arial" panose="020B0604020202020204" pitchFamily="34" charset="0"/>
              <a:buNone/>
            </a:pPr>
            <a:r>
              <a:rPr lang="en-US" altLang="zh-CN" sz="2800" b="1" dirty="0">
                <a:solidFill>
                  <a:schemeClr val="tx2"/>
                </a:solidFill>
                <a:latin typeface="Times New Roman" panose="02020603050405020304" pitchFamily="18" charset="0"/>
              </a:rPr>
              <a:t>3</a:t>
            </a:r>
            <a:r>
              <a:rPr lang="zh-CN" altLang="en-US" sz="2800" b="1" dirty="0">
                <a:solidFill>
                  <a:schemeClr val="tx2"/>
                </a:solidFill>
                <a:latin typeface="Times New Roman" panose="02020603050405020304" pitchFamily="18" charset="0"/>
              </a:rPr>
              <a:t>）根轨迹的渐近线共有 </a:t>
            </a:r>
            <a:r>
              <a:rPr lang="en-US" altLang="zh-CN" sz="2800" b="1" i="1" dirty="0">
                <a:solidFill>
                  <a:schemeClr val="tx2"/>
                </a:solidFill>
                <a:latin typeface="Times New Roman" panose="02020603050405020304" pitchFamily="18" charset="0"/>
              </a:rPr>
              <a:t>n-m</a:t>
            </a:r>
            <a:r>
              <a:rPr lang="en-US" altLang="zh-CN" sz="2800" b="1" dirty="0">
                <a:solidFill>
                  <a:schemeClr val="tx2"/>
                </a:solidFill>
                <a:latin typeface="Times New Roman" panose="02020603050405020304" pitchFamily="18" charset="0"/>
              </a:rPr>
              <a:t> = 3</a:t>
            </a:r>
            <a:r>
              <a:rPr lang="zh-CN" altLang="en-US" sz="2800" b="1" dirty="0">
                <a:solidFill>
                  <a:schemeClr val="tx2"/>
                </a:solidFill>
                <a:latin typeface="Times New Roman" panose="02020603050405020304" pitchFamily="18" charset="0"/>
              </a:rPr>
              <a:t>条，与实轴的交点和夹角按公式计算如下：</a:t>
            </a:r>
          </a:p>
        </p:txBody>
      </p:sp>
      <p:graphicFrame>
        <p:nvGraphicFramePr>
          <p:cNvPr id="186413" name="Object 45"/>
          <p:cNvGraphicFramePr>
            <a:graphicFrameLocks noChangeAspect="1"/>
          </p:cNvGraphicFramePr>
          <p:nvPr/>
        </p:nvGraphicFramePr>
        <p:xfrm>
          <a:off x="3121025" y="3863975"/>
          <a:ext cx="4187825" cy="1216025"/>
        </p:xfrm>
        <a:graphic>
          <a:graphicData uri="http://schemas.openxmlformats.org/presentationml/2006/ole">
            <mc:AlternateContent xmlns:mc="http://schemas.openxmlformats.org/markup-compatibility/2006">
              <mc:Choice xmlns:v="urn:schemas-microsoft-com:vml" Requires="v">
                <p:oleObj spid="_x0000_s11291" r:id="rId13" imgW="1536065" imgH="533400" progId="Equation.DSMT4">
                  <p:embed/>
                </p:oleObj>
              </mc:Choice>
              <mc:Fallback>
                <p:oleObj r:id="rId13" imgW="1536065" imgH="533400" progId="Equation.DSMT4">
                  <p:embed/>
                  <p:pic>
                    <p:nvPicPr>
                      <p:cNvPr id="0" name="图片 3378"/>
                      <p:cNvPicPr/>
                      <p:nvPr/>
                    </p:nvPicPr>
                    <p:blipFill>
                      <a:blip r:embed="rId14"/>
                      <a:stretch>
                        <a:fillRect/>
                      </a:stretch>
                    </p:blipFill>
                    <p:spPr>
                      <a:xfrm>
                        <a:off x="3121025" y="3863975"/>
                        <a:ext cx="4187825" cy="1216025"/>
                      </a:xfrm>
                      <a:prstGeom prst="rect">
                        <a:avLst/>
                      </a:prstGeom>
                      <a:noFill/>
                      <a:ln w="38100">
                        <a:noFill/>
                        <a:miter/>
                      </a:ln>
                    </p:spPr>
                  </p:pic>
                </p:oleObj>
              </mc:Fallback>
            </mc:AlternateContent>
          </a:graphicData>
        </a:graphic>
      </p:graphicFrame>
      <p:sp>
        <p:nvSpPr>
          <p:cNvPr id="186414" name="Text Box 46"/>
          <p:cNvSpPr txBox="1"/>
          <p:nvPr/>
        </p:nvSpPr>
        <p:spPr>
          <a:xfrm>
            <a:off x="0" y="4987925"/>
            <a:ext cx="50990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 令</a:t>
            </a:r>
            <a:r>
              <a:rPr lang="en-US" altLang="zh-CN" sz="2800" b="1" i="1" dirty="0">
                <a:solidFill>
                  <a:schemeClr val="tx2"/>
                </a:solidFill>
                <a:latin typeface="Times New Roman" panose="02020603050405020304" pitchFamily="18" charset="0"/>
              </a:rPr>
              <a:t>k</a:t>
            </a:r>
            <a:r>
              <a:rPr lang="en-US" altLang="zh-CN" sz="2800" b="1" dirty="0">
                <a:solidFill>
                  <a:schemeClr val="tx2"/>
                </a:solidFill>
                <a:latin typeface="Times New Roman" panose="02020603050405020304" pitchFamily="18" charset="0"/>
              </a:rPr>
              <a:t>=0</a:t>
            </a:r>
            <a:r>
              <a:rPr lang="zh-CN" altLang="en-US" sz="2800" b="1" dirty="0">
                <a:solidFill>
                  <a:schemeClr val="tx2"/>
                </a:solidFill>
                <a:latin typeface="Times New Roman" panose="02020603050405020304" pitchFamily="18" charset="0"/>
              </a:rPr>
              <a:t>及</a:t>
            </a:r>
            <a:r>
              <a:rPr lang="en-US" altLang="zh-CN" sz="2800" b="1" dirty="0">
                <a:solidFill>
                  <a:schemeClr val="tx2"/>
                </a:solidFill>
                <a:latin typeface="Times New Roman" panose="02020603050405020304" pitchFamily="18" charset="0"/>
              </a:rPr>
              <a:t>1</a:t>
            </a:r>
            <a:r>
              <a:rPr lang="zh-CN" altLang="en-US" sz="2800" b="1" dirty="0">
                <a:solidFill>
                  <a:schemeClr val="tx2"/>
                </a:solidFill>
                <a:latin typeface="Times New Roman" panose="02020603050405020304" pitchFamily="18" charset="0"/>
              </a:rPr>
              <a:t>，可得</a:t>
            </a:r>
            <a:r>
              <a:rPr lang="en-US" altLang="zh-CN" sz="2800" b="1" dirty="0">
                <a:solidFill>
                  <a:schemeClr val="tx2"/>
                </a:solidFill>
                <a:latin typeface="Times New Roman" panose="02020603050405020304" pitchFamily="18" charset="0"/>
              </a:rPr>
              <a:t>3</a:t>
            </a:r>
            <a:r>
              <a:rPr lang="zh-CN" altLang="en-US" sz="2800" b="1" dirty="0">
                <a:solidFill>
                  <a:schemeClr val="tx2"/>
                </a:solidFill>
                <a:latin typeface="Times New Roman" panose="02020603050405020304" pitchFamily="18" charset="0"/>
              </a:rPr>
              <a:t>条渐近线夹角</a:t>
            </a:r>
          </a:p>
        </p:txBody>
      </p:sp>
      <p:graphicFrame>
        <p:nvGraphicFramePr>
          <p:cNvPr id="186415" name="Object 47"/>
          <p:cNvGraphicFramePr>
            <a:graphicFrameLocks noChangeAspect="1"/>
          </p:cNvGraphicFramePr>
          <p:nvPr/>
        </p:nvGraphicFramePr>
        <p:xfrm>
          <a:off x="2628900" y="5438775"/>
          <a:ext cx="5041900" cy="920750"/>
        </p:xfrm>
        <a:graphic>
          <a:graphicData uri="http://schemas.openxmlformats.org/presentationml/2006/ole">
            <mc:AlternateContent xmlns:mc="http://schemas.openxmlformats.org/markup-compatibility/2006">
              <mc:Choice xmlns:v="urn:schemas-microsoft-com:vml" Requires="v">
                <p:oleObj spid="_x0000_s11292" r:id="rId15" imgW="1613535" imgH="368300" progId="Equation.DSMT4">
                  <p:embed/>
                </p:oleObj>
              </mc:Choice>
              <mc:Fallback>
                <p:oleObj r:id="rId15" imgW="1613535" imgH="368300" progId="Equation.DSMT4">
                  <p:embed/>
                  <p:pic>
                    <p:nvPicPr>
                      <p:cNvPr id="0" name="图片 3381"/>
                      <p:cNvPicPr/>
                      <p:nvPr/>
                    </p:nvPicPr>
                    <p:blipFill>
                      <a:blip r:embed="rId16"/>
                      <a:stretch>
                        <a:fillRect/>
                      </a:stretch>
                    </p:blipFill>
                    <p:spPr>
                      <a:xfrm>
                        <a:off x="2628900" y="5438775"/>
                        <a:ext cx="5041900" cy="920750"/>
                      </a:xfrm>
                      <a:prstGeom prst="rect">
                        <a:avLst/>
                      </a:prstGeom>
                      <a:noFill/>
                      <a:ln w="38100">
                        <a:noFill/>
                        <a:miter/>
                      </a:ln>
                    </p:spPr>
                  </p:pic>
                </p:oleObj>
              </mc:Fallback>
            </mc:AlternateContent>
          </a:graphicData>
        </a:graphic>
      </p:graphicFrame>
      <p:sp>
        <p:nvSpPr>
          <p:cNvPr id="31764" name="Text Box 48"/>
          <p:cNvSpPr txBox="1"/>
          <p:nvPr/>
        </p:nvSpPr>
        <p:spPr>
          <a:xfrm>
            <a:off x="7667625" y="1341438"/>
            <a:ext cx="37941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400" dirty="0">
                <a:latin typeface="Times New Roman" panose="02020603050405020304" pitchFamily="18" charset="0"/>
              </a:rPr>
              <a:t>1</a:t>
            </a:r>
          </a:p>
        </p:txBody>
      </p:sp>
      <p:sp>
        <p:nvSpPr>
          <p:cNvPr id="31765" name="Text Box 49"/>
          <p:cNvSpPr txBox="1"/>
          <p:nvPr/>
        </p:nvSpPr>
        <p:spPr>
          <a:xfrm>
            <a:off x="7667625" y="595313"/>
            <a:ext cx="37941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400" dirty="0">
                <a:latin typeface="Times New Roman" panose="02020603050405020304" pitchFamily="18" charset="0"/>
              </a:rPr>
              <a:t>2</a:t>
            </a:r>
          </a:p>
        </p:txBody>
      </p:sp>
      <p:sp>
        <p:nvSpPr>
          <p:cNvPr id="186418" name="Line 50"/>
          <p:cNvSpPr/>
          <p:nvPr/>
        </p:nvSpPr>
        <p:spPr>
          <a:xfrm flipH="1">
            <a:off x="6804025" y="2205038"/>
            <a:ext cx="647700" cy="0"/>
          </a:xfrm>
          <a:prstGeom prst="line">
            <a:avLst/>
          </a:prstGeom>
          <a:ln w="57150" cap="flat" cmpd="sng">
            <a:solidFill>
              <a:srgbClr val="FF0000"/>
            </a:solidFill>
            <a:prstDash val="solid"/>
            <a:headEnd type="triangle" w="med" len="med"/>
            <a:tailEnd type="none" w="med" len="med"/>
          </a:ln>
        </p:spPr>
      </p:sp>
      <p:sp>
        <p:nvSpPr>
          <p:cNvPr id="186419" name="Line 51"/>
          <p:cNvSpPr/>
          <p:nvPr/>
        </p:nvSpPr>
        <p:spPr>
          <a:xfrm flipH="1">
            <a:off x="7380288" y="2205038"/>
            <a:ext cx="339725" cy="0"/>
          </a:xfrm>
          <a:prstGeom prst="line">
            <a:avLst/>
          </a:prstGeom>
          <a:ln w="57150" cap="flat" cmpd="sng">
            <a:solidFill>
              <a:srgbClr val="FF0000"/>
            </a:solidFill>
            <a:prstDash val="solid"/>
            <a:headEnd type="none" w="med" len="med"/>
            <a:tailEnd type="triangle" w="med" len="med"/>
          </a:ln>
        </p:spPr>
      </p:sp>
      <p:sp>
        <p:nvSpPr>
          <p:cNvPr id="186393" name="Line 25"/>
          <p:cNvSpPr/>
          <p:nvPr/>
        </p:nvSpPr>
        <p:spPr>
          <a:xfrm flipH="1">
            <a:off x="4067175" y="2205038"/>
            <a:ext cx="1631950" cy="0"/>
          </a:xfrm>
          <a:prstGeom prst="line">
            <a:avLst/>
          </a:prstGeom>
          <a:ln w="57150" cap="flat" cmpd="sng">
            <a:solidFill>
              <a:srgbClr val="FF0000"/>
            </a:solidFill>
            <a:prstDash val="solid"/>
            <a:headEnd type="none" w="med" len="med"/>
            <a:tailEnd type="triangle" w="med" len="med"/>
          </a:ln>
        </p:spPr>
      </p:sp>
      <p:sp>
        <p:nvSpPr>
          <p:cNvPr id="31769"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11</a:t>
            </a:fld>
            <a:endParaRPr lang="zh-CN" altLang="en-US" sz="1400" dirty="0"/>
          </a:p>
        </p:txBody>
      </p:sp>
      <p:sp>
        <p:nvSpPr>
          <p:cNvPr id="51" name="Text Box 46"/>
          <p:cNvSpPr txBox="1"/>
          <p:nvPr/>
        </p:nvSpPr>
        <p:spPr>
          <a:xfrm>
            <a:off x="6350" y="6238875"/>
            <a:ext cx="8208963"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 绘出根轨迹在实轴上的分布以及渐近线，如图所示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6412">
                                            <p:txEl>
                                              <p:pRg st="0" end="0"/>
                                            </p:txEl>
                                          </p:spTgt>
                                        </p:tgtEl>
                                        <p:attrNameLst>
                                          <p:attrName>style.visibility</p:attrName>
                                        </p:attrNameLst>
                                      </p:cBhvr>
                                      <p:to>
                                        <p:strVal val="visible"/>
                                      </p:to>
                                    </p:set>
                                    <p:anim calcmode="lin" valueType="num">
                                      <p:cBhvr additive="base">
                                        <p:cTn id="7" dur="500" fill="hold"/>
                                        <p:tgtEl>
                                          <p:spTgt spid="1864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64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86382"/>
                                        </p:tgtEl>
                                        <p:attrNameLst>
                                          <p:attrName>style.visibility</p:attrName>
                                        </p:attrNameLst>
                                      </p:cBhvr>
                                      <p:to>
                                        <p:strVal val="visible"/>
                                      </p:to>
                                    </p:set>
                                    <p:animEffect transition="in" filter="wipe(down)">
                                      <p:cBhvr>
                                        <p:cTn id="13" dur="500"/>
                                        <p:tgtEl>
                                          <p:spTgt spid="18638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86412">
                                            <p:txEl>
                                              <p:pRg st="1" end="1"/>
                                            </p:txEl>
                                          </p:spTgt>
                                        </p:tgtEl>
                                        <p:attrNameLst>
                                          <p:attrName>style.visibility</p:attrName>
                                        </p:attrNameLst>
                                      </p:cBhvr>
                                      <p:to>
                                        <p:strVal val="visible"/>
                                      </p:to>
                                    </p:set>
                                    <p:anim calcmode="lin" valueType="num">
                                      <p:cBhvr additive="base">
                                        <p:cTn id="18" dur="500" fill="hold"/>
                                        <p:tgtEl>
                                          <p:spTgt spid="18641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864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86393"/>
                                        </p:tgtEl>
                                        <p:attrNameLst>
                                          <p:attrName>style.visibility</p:attrName>
                                        </p:attrNameLst>
                                      </p:cBhvr>
                                      <p:to>
                                        <p:strVal val="visible"/>
                                      </p:to>
                                    </p:set>
                                    <p:animEffect transition="in" filter="wipe(right)">
                                      <p:cBhvr>
                                        <p:cTn id="24" dur="500"/>
                                        <p:tgtEl>
                                          <p:spTgt spid="186393"/>
                                        </p:tgtEl>
                                      </p:cBhvr>
                                    </p:animEffect>
                                  </p:childTnLst>
                                </p:cTn>
                              </p:par>
                              <p:par>
                                <p:cTn id="25" presetID="22" presetClass="entr" presetSubtype="2" fill="hold" nodeType="withEffect">
                                  <p:stCondLst>
                                    <p:cond delay="0"/>
                                  </p:stCondLst>
                                  <p:childTnLst>
                                    <p:set>
                                      <p:cBhvr>
                                        <p:cTn id="26" dur="1" fill="hold">
                                          <p:stCondLst>
                                            <p:cond delay="0"/>
                                          </p:stCondLst>
                                        </p:cTn>
                                        <p:tgtEl>
                                          <p:spTgt spid="186418"/>
                                        </p:tgtEl>
                                        <p:attrNameLst>
                                          <p:attrName>style.visibility</p:attrName>
                                        </p:attrNameLst>
                                      </p:cBhvr>
                                      <p:to>
                                        <p:strVal val="visible"/>
                                      </p:to>
                                    </p:set>
                                    <p:animEffect transition="in" filter="wipe(right)">
                                      <p:cBhvr>
                                        <p:cTn id="27" dur="500"/>
                                        <p:tgtEl>
                                          <p:spTgt spid="186418"/>
                                        </p:tgtEl>
                                      </p:cBhvr>
                                    </p:animEffect>
                                  </p:childTnLst>
                                </p:cTn>
                              </p:par>
                              <p:par>
                                <p:cTn id="28" presetID="22" presetClass="entr" presetSubtype="2" fill="hold" nodeType="withEffect">
                                  <p:stCondLst>
                                    <p:cond delay="0"/>
                                  </p:stCondLst>
                                  <p:childTnLst>
                                    <p:set>
                                      <p:cBhvr>
                                        <p:cTn id="29" dur="1" fill="hold">
                                          <p:stCondLst>
                                            <p:cond delay="0"/>
                                          </p:stCondLst>
                                        </p:cTn>
                                        <p:tgtEl>
                                          <p:spTgt spid="186419"/>
                                        </p:tgtEl>
                                        <p:attrNameLst>
                                          <p:attrName>style.visibility</p:attrName>
                                        </p:attrNameLst>
                                      </p:cBhvr>
                                      <p:to>
                                        <p:strVal val="visible"/>
                                      </p:to>
                                    </p:set>
                                    <p:animEffect transition="in" filter="wipe(right)">
                                      <p:cBhvr>
                                        <p:cTn id="30" dur="500"/>
                                        <p:tgtEl>
                                          <p:spTgt spid="186419"/>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86412">
                                            <p:txEl>
                                              <p:pRg st="2" end="2"/>
                                            </p:txEl>
                                          </p:spTgt>
                                        </p:tgtEl>
                                        <p:attrNameLst>
                                          <p:attrName>style.visibility</p:attrName>
                                        </p:attrNameLst>
                                      </p:cBhvr>
                                      <p:to>
                                        <p:strVal val="visible"/>
                                      </p:to>
                                    </p:set>
                                    <p:anim calcmode="lin" valueType="num">
                                      <p:cBhvr additive="base">
                                        <p:cTn id="35" dur="500" fill="hold"/>
                                        <p:tgtEl>
                                          <p:spTgt spid="186412">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86412">
                                            <p:txEl>
                                              <p:pRg st="2" end="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6413"/>
                                        </p:tgtEl>
                                        <p:attrNameLst>
                                          <p:attrName>style.visibility</p:attrName>
                                        </p:attrNameLst>
                                      </p:cBhvr>
                                      <p:to>
                                        <p:strVal val="visible"/>
                                      </p:to>
                                    </p:set>
                                    <p:anim calcmode="lin" valueType="num">
                                      <p:cBhvr additive="base">
                                        <p:cTn id="39" dur="500" fill="hold"/>
                                        <p:tgtEl>
                                          <p:spTgt spid="186413"/>
                                        </p:tgtEl>
                                        <p:attrNameLst>
                                          <p:attrName>ppt_x</p:attrName>
                                        </p:attrNameLst>
                                      </p:cBhvr>
                                      <p:tavLst>
                                        <p:tav tm="0">
                                          <p:val>
                                            <p:strVal val="#ppt_x"/>
                                          </p:val>
                                        </p:tav>
                                        <p:tav tm="100000">
                                          <p:val>
                                            <p:strVal val="#ppt_x"/>
                                          </p:val>
                                        </p:tav>
                                      </p:tavLst>
                                    </p:anim>
                                    <p:anim calcmode="lin" valueType="num">
                                      <p:cBhvr additive="base">
                                        <p:cTn id="40" dur="500" fill="hold"/>
                                        <p:tgtEl>
                                          <p:spTgt spid="18641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86414"/>
                                        </p:tgtEl>
                                        <p:attrNameLst>
                                          <p:attrName>style.visibility</p:attrName>
                                        </p:attrNameLst>
                                      </p:cBhvr>
                                      <p:to>
                                        <p:strVal val="visible"/>
                                      </p:to>
                                    </p:set>
                                    <p:anim calcmode="lin" valueType="num">
                                      <p:cBhvr additive="base">
                                        <p:cTn id="45" dur="500" fill="hold"/>
                                        <p:tgtEl>
                                          <p:spTgt spid="186414"/>
                                        </p:tgtEl>
                                        <p:attrNameLst>
                                          <p:attrName>ppt_x</p:attrName>
                                        </p:attrNameLst>
                                      </p:cBhvr>
                                      <p:tavLst>
                                        <p:tav tm="0">
                                          <p:val>
                                            <p:strVal val="#ppt_x"/>
                                          </p:val>
                                        </p:tav>
                                        <p:tav tm="100000">
                                          <p:val>
                                            <p:strVal val="#ppt_x"/>
                                          </p:val>
                                        </p:tav>
                                      </p:tavLst>
                                    </p:anim>
                                    <p:anim calcmode="lin" valueType="num">
                                      <p:cBhvr additive="base">
                                        <p:cTn id="46" dur="500" fill="hold"/>
                                        <p:tgtEl>
                                          <p:spTgt spid="186414"/>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86415"/>
                                        </p:tgtEl>
                                        <p:attrNameLst>
                                          <p:attrName>style.visibility</p:attrName>
                                        </p:attrNameLst>
                                      </p:cBhvr>
                                      <p:to>
                                        <p:strVal val="visible"/>
                                      </p:to>
                                    </p:set>
                                    <p:anim calcmode="lin" valueType="num">
                                      <p:cBhvr additive="base">
                                        <p:cTn id="49" dur="500" fill="hold"/>
                                        <p:tgtEl>
                                          <p:spTgt spid="186415"/>
                                        </p:tgtEl>
                                        <p:attrNameLst>
                                          <p:attrName>ppt_x</p:attrName>
                                        </p:attrNameLst>
                                      </p:cBhvr>
                                      <p:tavLst>
                                        <p:tav tm="0">
                                          <p:val>
                                            <p:strVal val="#ppt_x"/>
                                          </p:val>
                                        </p:tav>
                                        <p:tav tm="100000">
                                          <p:val>
                                            <p:strVal val="#ppt_x"/>
                                          </p:val>
                                        </p:tav>
                                      </p:tavLst>
                                    </p:anim>
                                    <p:anim calcmode="lin" valueType="num">
                                      <p:cBhvr additive="base">
                                        <p:cTn id="50" dur="500" fill="hold"/>
                                        <p:tgtEl>
                                          <p:spTgt spid="18641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86399"/>
                                        </p:tgtEl>
                                        <p:attrNameLst>
                                          <p:attrName>style.visibility</p:attrName>
                                        </p:attrNameLst>
                                      </p:cBhvr>
                                      <p:to>
                                        <p:strVal val="visible"/>
                                      </p:to>
                                    </p:set>
                                    <p:animEffect transition="in" filter="wipe(left)">
                                      <p:cBhvr>
                                        <p:cTn id="55" dur="500"/>
                                        <p:tgtEl>
                                          <p:spTgt spid="186399"/>
                                        </p:tgtEl>
                                      </p:cBhvr>
                                    </p:animEffect>
                                  </p:childTnLst>
                                </p:cTn>
                              </p:par>
                              <p:par>
                                <p:cTn id="56" presetID="1" presetClass="entr" presetSubtype="0" fill="hold" nodeType="withEffect">
                                  <p:stCondLst>
                                    <p:cond delay="0"/>
                                  </p:stCondLst>
                                  <p:childTnLst>
                                    <p:set>
                                      <p:cBhvr>
                                        <p:cTn id="57" dur="1" fill="hold">
                                          <p:stCondLst>
                                            <p:cond delay="0"/>
                                          </p:stCondLst>
                                        </p:cTn>
                                        <p:tgtEl>
                                          <p:spTgt spid="18640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51"/>
                                        </p:tgtEl>
                                        <p:attrNameLst>
                                          <p:attrName>style.visibility</p:attrName>
                                        </p:attrNameLst>
                                      </p:cBhvr>
                                      <p:to>
                                        <p:strVal val="visible"/>
                                      </p:to>
                                    </p:set>
                                    <p:anim calcmode="lin" valueType="num">
                                      <p:cBhvr additive="base">
                                        <p:cTn id="62" dur="500" fill="hold"/>
                                        <p:tgtEl>
                                          <p:spTgt spid="51"/>
                                        </p:tgtEl>
                                        <p:attrNameLst>
                                          <p:attrName>ppt_x</p:attrName>
                                        </p:attrNameLst>
                                      </p:cBhvr>
                                      <p:tavLst>
                                        <p:tav tm="0">
                                          <p:val>
                                            <p:strVal val="#ppt_x"/>
                                          </p:val>
                                        </p:tav>
                                        <p:tav tm="100000">
                                          <p:val>
                                            <p:strVal val="#ppt_x"/>
                                          </p:val>
                                        </p:tav>
                                      </p:tavLst>
                                    </p:anim>
                                    <p:anim calcmode="lin" valueType="num">
                                      <p:cBhvr additive="base">
                                        <p:cTn id="63"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414" grpId="0"/>
      <p:bldP spid="5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1" name="Group 3"/>
          <p:cNvGrpSpPr/>
          <p:nvPr/>
        </p:nvGrpSpPr>
        <p:grpSpPr>
          <a:xfrm>
            <a:off x="5086350" y="1217613"/>
            <a:ext cx="2957513" cy="2105025"/>
            <a:chOff x="-39" y="97"/>
            <a:chExt cx="1863" cy="1326"/>
          </a:xfrm>
        </p:grpSpPr>
        <p:grpSp>
          <p:nvGrpSpPr>
            <p:cNvPr id="32807" name="Group 4"/>
            <p:cNvGrpSpPr/>
            <p:nvPr/>
          </p:nvGrpSpPr>
          <p:grpSpPr>
            <a:xfrm>
              <a:off x="-39" y="97"/>
              <a:ext cx="1863" cy="1326"/>
              <a:chOff x="-39" y="97"/>
              <a:chExt cx="1863" cy="1326"/>
            </a:xfrm>
          </p:grpSpPr>
          <p:grpSp>
            <p:nvGrpSpPr>
              <p:cNvPr id="32810" name="Group 5"/>
              <p:cNvGrpSpPr/>
              <p:nvPr/>
            </p:nvGrpSpPr>
            <p:grpSpPr>
              <a:xfrm>
                <a:off x="0" y="126"/>
                <a:ext cx="1824" cy="1297"/>
                <a:chOff x="0" y="0"/>
                <a:chExt cx="1824" cy="1297"/>
              </a:xfrm>
            </p:grpSpPr>
            <p:sp>
              <p:nvSpPr>
                <p:cNvPr id="32812" name="AutoShape 266"/>
                <p:cNvSpPr/>
                <p:nvPr/>
              </p:nvSpPr>
              <p:spPr>
                <a:xfrm>
                  <a:off x="0" y="1"/>
                  <a:ext cx="1824" cy="1296"/>
                </a:xfrm>
                <a:prstGeom prst="flowChartProcess">
                  <a:avLst/>
                </a:prstGeom>
                <a:solidFill>
                  <a:srgbClr val="CCFFFF"/>
                </a:solidFill>
                <a:ln w="9525">
                  <a:noFill/>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sp>
              <p:nvSpPr>
                <p:cNvPr id="32813" name="Line 267"/>
                <p:cNvSpPr/>
                <p:nvPr/>
              </p:nvSpPr>
              <p:spPr>
                <a:xfrm>
                  <a:off x="0" y="673"/>
                  <a:ext cx="1824" cy="0"/>
                </a:xfrm>
                <a:prstGeom prst="line">
                  <a:avLst/>
                </a:prstGeom>
                <a:ln w="28575" cap="flat" cmpd="sng">
                  <a:solidFill>
                    <a:schemeClr val="tx2"/>
                  </a:solidFill>
                  <a:prstDash val="solid"/>
                  <a:headEnd type="none" w="med" len="med"/>
                  <a:tailEnd type="arrow" w="med" len="med"/>
                </a:ln>
              </p:spPr>
            </p:sp>
            <p:sp>
              <p:nvSpPr>
                <p:cNvPr id="32814" name="Line 268"/>
                <p:cNvSpPr/>
                <p:nvPr/>
              </p:nvSpPr>
              <p:spPr>
                <a:xfrm flipV="1">
                  <a:off x="1334" y="0"/>
                  <a:ext cx="0" cy="1296"/>
                </a:xfrm>
                <a:prstGeom prst="line">
                  <a:avLst/>
                </a:prstGeom>
                <a:ln w="28575" cap="flat" cmpd="sng">
                  <a:solidFill>
                    <a:schemeClr val="tx2"/>
                  </a:solidFill>
                  <a:prstDash val="solid"/>
                  <a:headEnd type="none" w="med" len="med"/>
                  <a:tailEnd type="arrow" w="med" len="med"/>
                </a:ln>
              </p:spPr>
            </p:sp>
            <p:graphicFrame>
              <p:nvGraphicFramePr>
                <p:cNvPr id="32815" name="Object 9"/>
                <p:cNvGraphicFramePr>
                  <a:graphicFrameLocks noChangeAspect="1"/>
                </p:cNvGraphicFramePr>
                <p:nvPr/>
              </p:nvGraphicFramePr>
              <p:xfrm>
                <a:off x="1584" y="673"/>
                <a:ext cx="192" cy="176"/>
              </p:xfrm>
              <a:graphic>
                <a:graphicData uri="http://schemas.openxmlformats.org/presentationml/2006/ole">
                  <mc:AlternateContent xmlns:mc="http://schemas.openxmlformats.org/markup-compatibility/2006">
                    <mc:Choice xmlns:v="urn:schemas-microsoft-com:vml" Requires="v">
                      <p:oleObj spid="_x0000_s12307" r:id="rId4" imgW="153035" imgH="140335" progId="Equation.3">
                        <p:embed/>
                      </p:oleObj>
                    </mc:Choice>
                    <mc:Fallback>
                      <p:oleObj r:id="rId4" imgW="153035" imgH="140335" progId="Equation.3">
                        <p:embed/>
                        <p:pic>
                          <p:nvPicPr>
                            <p:cNvPr id="0" name="图片 3384"/>
                            <p:cNvPicPr/>
                            <p:nvPr/>
                          </p:nvPicPr>
                          <p:blipFill>
                            <a:blip r:embed="rId5"/>
                            <a:stretch>
                              <a:fillRect/>
                            </a:stretch>
                          </p:blipFill>
                          <p:spPr>
                            <a:xfrm>
                              <a:off x="1584" y="673"/>
                              <a:ext cx="192" cy="176"/>
                            </a:xfrm>
                            <a:prstGeom prst="rect">
                              <a:avLst/>
                            </a:prstGeom>
                            <a:noFill/>
                            <a:ln w="38100">
                              <a:noFill/>
                              <a:miter/>
                            </a:ln>
                          </p:spPr>
                        </p:pic>
                      </p:oleObj>
                    </mc:Fallback>
                  </mc:AlternateContent>
                </a:graphicData>
              </a:graphic>
            </p:graphicFrame>
            <p:graphicFrame>
              <p:nvGraphicFramePr>
                <p:cNvPr id="32816" name="Object 10"/>
                <p:cNvGraphicFramePr>
                  <a:graphicFrameLocks noChangeAspect="1"/>
                </p:cNvGraphicFramePr>
                <p:nvPr/>
              </p:nvGraphicFramePr>
              <p:xfrm>
                <a:off x="1344" y="49"/>
                <a:ext cx="268" cy="212"/>
              </p:xfrm>
              <a:graphic>
                <a:graphicData uri="http://schemas.openxmlformats.org/presentationml/2006/ole">
                  <mc:AlternateContent xmlns:mc="http://schemas.openxmlformats.org/markup-compatibility/2006">
                    <mc:Choice xmlns:v="urn:schemas-microsoft-com:vml" Requires="v">
                      <p:oleObj spid="_x0000_s12308" r:id="rId6" imgW="241935" imgH="191135" progId="Equation.3">
                        <p:embed/>
                      </p:oleObj>
                    </mc:Choice>
                    <mc:Fallback>
                      <p:oleObj r:id="rId6" imgW="241935" imgH="191135" progId="Equation.3">
                        <p:embed/>
                        <p:pic>
                          <p:nvPicPr>
                            <p:cNvPr id="0" name="图片 3385"/>
                            <p:cNvPicPr/>
                            <p:nvPr/>
                          </p:nvPicPr>
                          <p:blipFill>
                            <a:blip r:embed="rId7"/>
                            <a:stretch>
                              <a:fillRect/>
                            </a:stretch>
                          </p:blipFill>
                          <p:spPr>
                            <a:xfrm>
                              <a:off x="1344" y="49"/>
                              <a:ext cx="268" cy="212"/>
                            </a:xfrm>
                            <a:prstGeom prst="rect">
                              <a:avLst/>
                            </a:prstGeom>
                            <a:noFill/>
                            <a:ln w="38100">
                              <a:noFill/>
                              <a:miter/>
                            </a:ln>
                          </p:spPr>
                        </p:pic>
                      </p:oleObj>
                    </mc:Fallback>
                  </mc:AlternateContent>
                </a:graphicData>
              </a:graphic>
            </p:graphicFrame>
          </p:grpSp>
          <p:sp>
            <p:nvSpPr>
              <p:cNvPr id="32811" name="Text Box 271"/>
              <p:cNvSpPr txBox="1"/>
              <p:nvPr/>
            </p:nvSpPr>
            <p:spPr>
              <a:xfrm>
                <a:off x="-39" y="97"/>
                <a:ext cx="59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buClr>
                    <a:schemeClr val="tx2"/>
                  </a:buClr>
                  <a:buNone/>
                </a:pPr>
                <a:r>
                  <a:rPr lang="zh-CN" altLang="en-US" sz="2000" b="1" dirty="0">
                    <a:solidFill>
                      <a:schemeClr val="tx2"/>
                    </a:solidFill>
                    <a:latin typeface="Times New Roman" panose="02020603050405020304" pitchFamily="18" charset="0"/>
                  </a:rPr>
                  <a:t>会合点</a:t>
                </a:r>
              </a:p>
            </p:txBody>
          </p:sp>
        </p:grpSp>
        <p:sp>
          <p:nvSpPr>
            <p:cNvPr id="32808" name="Oval 272"/>
            <p:cNvSpPr/>
            <p:nvPr/>
          </p:nvSpPr>
          <p:spPr>
            <a:xfrm>
              <a:off x="336" y="750"/>
              <a:ext cx="96" cy="96"/>
            </a:xfrm>
            <a:prstGeom prst="ellipse">
              <a:avLst/>
            </a:prstGeom>
            <a:solidFill>
              <a:srgbClr val="FFFFFF"/>
            </a:solidFill>
            <a:ln w="34925" cap="flat" cmpd="sng">
              <a:solidFill>
                <a:srgbClr val="3366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sp>
          <p:nvSpPr>
            <p:cNvPr id="32809" name="Oval 273"/>
            <p:cNvSpPr/>
            <p:nvPr/>
          </p:nvSpPr>
          <p:spPr>
            <a:xfrm>
              <a:off x="1296" y="750"/>
              <a:ext cx="96" cy="96"/>
            </a:xfrm>
            <a:prstGeom prst="ellipse">
              <a:avLst/>
            </a:prstGeom>
            <a:solidFill>
              <a:srgbClr val="FFFFFF"/>
            </a:solidFill>
            <a:ln w="34925" cap="flat" cmpd="sng">
              <a:solidFill>
                <a:srgbClr val="3366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grpSp>
      <p:grpSp>
        <p:nvGrpSpPr>
          <p:cNvPr id="32782" name="Group 14"/>
          <p:cNvGrpSpPr/>
          <p:nvPr/>
        </p:nvGrpSpPr>
        <p:grpSpPr>
          <a:xfrm>
            <a:off x="900113" y="1235075"/>
            <a:ext cx="3154362" cy="2058988"/>
            <a:chOff x="0" y="126"/>
            <a:chExt cx="1987" cy="1297"/>
          </a:xfrm>
        </p:grpSpPr>
        <p:grpSp>
          <p:nvGrpSpPr>
            <p:cNvPr id="32792" name="Group 15"/>
            <p:cNvGrpSpPr/>
            <p:nvPr/>
          </p:nvGrpSpPr>
          <p:grpSpPr>
            <a:xfrm>
              <a:off x="126" y="126"/>
              <a:ext cx="1861" cy="1297"/>
              <a:chOff x="-37" y="126"/>
              <a:chExt cx="1861" cy="1297"/>
            </a:xfrm>
          </p:grpSpPr>
          <p:grpSp>
            <p:nvGrpSpPr>
              <p:cNvPr id="32800" name="Group 16"/>
              <p:cNvGrpSpPr/>
              <p:nvPr/>
            </p:nvGrpSpPr>
            <p:grpSpPr>
              <a:xfrm>
                <a:off x="0" y="126"/>
                <a:ext cx="1824" cy="1297"/>
                <a:chOff x="0" y="0"/>
                <a:chExt cx="1824" cy="1297"/>
              </a:xfrm>
            </p:grpSpPr>
            <p:sp>
              <p:nvSpPr>
                <p:cNvPr id="32802" name="AutoShape 250"/>
                <p:cNvSpPr/>
                <p:nvPr/>
              </p:nvSpPr>
              <p:spPr>
                <a:xfrm>
                  <a:off x="0" y="1"/>
                  <a:ext cx="1824" cy="1296"/>
                </a:xfrm>
                <a:prstGeom prst="flowChartProcess">
                  <a:avLst/>
                </a:prstGeom>
                <a:solidFill>
                  <a:srgbClr val="CCFFFF"/>
                </a:solidFill>
                <a:ln w="9525">
                  <a:noFill/>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sp>
              <p:nvSpPr>
                <p:cNvPr id="32803" name="Line 251"/>
                <p:cNvSpPr/>
                <p:nvPr/>
              </p:nvSpPr>
              <p:spPr>
                <a:xfrm>
                  <a:off x="0" y="673"/>
                  <a:ext cx="1824" cy="0"/>
                </a:xfrm>
                <a:prstGeom prst="line">
                  <a:avLst/>
                </a:prstGeom>
                <a:ln w="28575" cap="flat" cmpd="sng">
                  <a:solidFill>
                    <a:schemeClr val="tx2"/>
                  </a:solidFill>
                  <a:prstDash val="solid"/>
                  <a:headEnd type="none" w="med" len="med"/>
                  <a:tailEnd type="arrow" w="med" len="med"/>
                </a:ln>
              </p:spPr>
            </p:sp>
            <p:sp>
              <p:nvSpPr>
                <p:cNvPr id="32804" name="Line 252"/>
                <p:cNvSpPr/>
                <p:nvPr/>
              </p:nvSpPr>
              <p:spPr>
                <a:xfrm flipV="1">
                  <a:off x="1334" y="0"/>
                  <a:ext cx="0" cy="1296"/>
                </a:xfrm>
                <a:prstGeom prst="line">
                  <a:avLst/>
                </a:prstGeom>
                <a:ln w="28575" cap="flat" cmpd="sng">
                  <a:solidFill>
                    <a:schemeClr val="tx2"/>
                  </a:solidFill>
                  <a:prstDash val="solid"/>
                  <a:headEnd type="none" w="med" len="med"/>
                  <a:tailEnd type="arrow" w="med" len="med"/>
                </a:ln>
              </p:spPr>
            </p:sp>
            <p:graphicFrame>
              <p:nvGraphicFramePr>
                <p:cNvPr id="32805" name="Object 20"/>
                <p:cNvGraphicFramePr>
                  <a:graphicFrameLocks noChangeAspect="1"/>
                </p:cNvGraphicFramePr>
                <p:nvPr/>
              </p:nvGraphicFramePr>
              <p:xfrm>
                <a:off x="1584" y="673"/>
                <a:ext cx="192" cy="176"/>
              </p:xfrm>
              <a:graphic>
                <a:graphicData uri="http://schemas.openxmlformats.org/presentationml/2006/ole">
                  <mc:AlternateContent xmlns:mc="http://schemas.openxmlformats.org/markup-compatibility/2006">
                    <mc:Choice xmlns:v="urn:schemas-microsoft-com:vml" Requires="v">
                      <p:oleObj spid="_x0000_s12309" r:id="rId8" imgW="153035" imgH="140335" progId="Equation.3">
                        <p:embed/>
                      </p:oleObj>
                    </mc:Choice>
                    <mc:Fallback>
                      <p:oleObj r:id="rId8" imgW="153035" imgH="140335" progId="Equation.3">
                        <p:embed/>
                        <p:pic>
                          <p:nvPicPr>
                            <p:cNvPr id="0" name="图片 3386"/>
                            <p:cNvPicPr/>
                            <p:nvPr/>
                          </p:nvPicPr>
                          <p:blipFill>
                            <a:blip r:embed="rId5"/>
                            <a:stretch>
                              <a:fillRect/>
                            </a:stretch>
                          </p:blipFill>
                          <p:spPr>
                            <a:xfrm>
                              <a:off x="1584" y="673"/>
                              <a:ext cx="192" cy="176"/>
                            </a:xfrm>
                            <a:prstGeom prst="rect">
                              <a:avLst/>
                            </a:prstGeom>
                            <a:noFill/>
                            <a:ln w="38100">
                              <a:noFill/>
                              <a:miter/>
                            </a:ln>
                          </p:spPr>
                        </p:pic>
                      </p:oleObj>
                    </mc:Fallback>
                  </mc:AlternateContent>
                </a:graphicData>
              </a:graphic>
            </p:graphicFrame>
            <p:graphicFrame>
              <p:nvGraphicFramePr>
                <p:cNvPr id="32806" name="Object 21"/>
                <p:cNvGraphicFramePr>
                  <a:graphicFrameLocks noChangeAspect="1"/>
                </p:cNvGraphicFramePr>
                <p:nvPr/>
              </p:nvGraphicFramePr>
              <p:xfrm>
                <a:off x="1344" y="49"/>
                <a:ext cx="268" cy="212"/>
              </p:xfrm>
              <a:graphic>
                <a:graphicData uri="http://schemas.openxmlformats.org/presentationml/2006/ole">
                  <mc:AlternateContent xmlns:mc="http://schemas.openxmlformats.org/markup-compatibility/2006">
                    <mc:Choice xmlns:v="urn:schemas-microsoft-com:vml" Requires="v">
                      <p:oleObj spid="_x0000_s12310" r:id="rId9" imgW="241935" imgH="191135" progId="Equation.3">
                        <p:embed/>
                      </p:oleObj>
                    </mc:Choice>
                    <mc:Fallback>
                      <p:oleObj r:id="rId9" imgW="241935" imgH="191135" progId="Equation.3">
                        <p:embed/>
                        <p:pic>
                          <p:nvPicPr>
                            <p:cNvPr id="0" name="图片 3383"/>
                            <p:cNvPicPr/>
                            <p:nvPr/>
                          </p:nvPicPr>
                          <p:blipFill>
                            <a:blip r:embed="rId7"/>
                            <a:stretch>
                              <a:fillRect/>
                            </a:stretch>
                          </p:blipFill>
                          <p:spPr>
                            <a:xfrm>
                              <a:off x="1344" y="49"/>
                              <a:ext cx="268" cy="212"/>
                            </a:xfrm>
                            <a:prstGeom prst="rect">
                              <a:avLst/>
                            </a:prstGeom>
                            <a:noFill/>
                            <a:ln w="38100">
                              <a:noFill/>
                              <a:miter/>
                            </a:ln>
                          </p:spPr>
                        </p:pic>
                      </p:oleObj>
                    </mc:Fallback>
                  </mc:AlternateContent>
                </a:graphicData>
              </a:graphic>
            </p:graphicFrame>
          </p:grpSp>
          <p:sp>
            <p:nvSpPr>
              <p:cNvPr id="32801" name="Text Box 255"/>
              <p:cNvSpPr txBox="1"/>
              <p:nvPr/>
            </p:nvSpPr>
            <p:spPr>
              <a:xfrm>
                <a:off x="-37" y="126"/>
                <a:ext cx="59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buClr>
                    <a:schemeClr val="tx2"/>
                  </a:buClr>
                  <a:buNone/>
                </a:pPr>
                <a:r>
                  <a:rPr lang="zh-CN" altLang="en-US" sz="2000" b="1" dirty="0">
                    <a:solidFill>
                      <a:schemeClr val="tx2"/>
                    </a:solidFill>
                    <a:latin typeface="Times New Roman" panose="02020603050405020304" pitchFamily="18" charset="0"/>
                  </a:rPr>
                  <a:t>分离点</a:t>
                </a:r>
              </a:p>
            </p:txBody>
          </p:sp>
        </p:grpSp>
        <p:grpSp>
          <p:nvGrpSpPr>
            <p:cNvPr id="32793" name="Group 23"/>
            <p:cNvGrpSpPr/>
            <p:nvPr/>
          </p:nvGrpSpPr>
          <p:grpSpPr>
            <a:xfrm>
              <a:off x="1421" y="722"/>
              <a:ext cx="144" cy="144"/>
              <a:chOff x="0" y="0"/>
              <a:chExt cx="192" cy="192"/>
            </a:xfrm>
          </p:grpSpPr>
          <p:sp>
            <p:nvSpPr>
              <p:cNvPr id="32798" name="Line 257"/>
              <p:cNvSpPr/>
              <p:nvPr/>
            </p:nvSpPr>
            <p:spPr>
              <a:xfrm>
                <a:off x="0" y="0"/>
                <a:ext cx="192" cy="192"/>
              </a:xfrm>
              <a:prstGeom prst="line">
                <a:avLst/>
              </a:prstGeom>
              <a:ln w="38100" cap="sq" cmpd="sng">
                <a:solidFill>
                  <a:srgbClr val="3366FF"/>
                </a:solidFill>
                <a:prstDash val="solid"/>
                <a:headEnd type="none" w="med" len="med"/>
                <a:tailEnd type="none" w="med" len="med"/>
              </a:ln>
            </p:spPr>
          </p:sp>
          <p:sp>
            <p:nvSpPr>
              <p:cNvPr id="32799" name="Line 258"/>
              <p:cNvSpPr/>
              <p:nvPr/>
            </p:nvSpPr>
            <p:spPr>
              <a:xfrm flipH="1">
                <a:off x="0" y="0"/>
                <a:ext cx="192" cy="192"/>
              </a:xfrm>
              <a:prstGeom prst="line">
                <a:avLst/>
              </a:prstGeom>
              <a:ln w="38100" cap="sq" cmpd="sng">
                <a:solidFill>
                  <a:srgbClr val="3366FF"/>
                </a:solidFill>
                <a:prstDash val="solid"/>
                <a:headEnd type="none" w="med" len="med"/>
                <a:tailEnd type="none" w="med" len="med"/>
              </a:ln>
            </p:spPr>
          </p:sp>
        </p:grpSp>
        <p:grpSp>
          <p:nvGrpSpPr>
            <p:cNvPr id="32794" name="Group 26"/>
            <p:cNvGrpSpPr/>
            <p:nvPr/>
          </p:nvGrpSpPr>
          <p:grpSpPr>
            <a:xfrm>
              <a:off x="470" y="731"/>
              <a:ext cx="144" cy="144"/>
              <a:chOff x="0" y="0"/>
              <a:chExt cx="192" cy="192"/>
            </a:xfrm>
          </p:grpSpPr>
          <p:sp>
            <p:nvSpPr>
              <p:cNvPr id="32796" name="Line 260"/>
              <p:cNvSpPr/>
              <p:nvPr/>
            </p:nvSpPr>
            <p:spPr>
              <a:xfrm>
                <a:off x="0" y="0"/>
                <a:ext cx="192" cy="192"/>
              </a:xfrm>
              <a:prstGeom prst="line">
                <a:avLst/>
              </a:prstGeom>
              <a:ln w="38100" cap="sq" cmpd="sng">
                <a:solidFill>
                  <a:srgbClr val="3366FF"/>
                </a:solidFill>
                <a:prstDash val="solid"/>
                <a:headEnd type="none" w="med" len="med"/>
                <a:tailEnd type="none" w="med" len="med"/>
              </a:ln>
            </p:spPr>
          </p:sp>
          <p:sp>
            <p:nvSpPr>
              <p:cNvPr id="32797" name="Line 261"/>
              <p:cNvSpPr/>
              <p:nvPr/>
            </p:nvSpPr>
            <p:spPr>
              <a:xfrm flipH="1">
                <a:off x="0" y="0"/>
                <a:ext cx="192" cy="192"/>
              </a:xfrm>
              <a:prstGeom prst="line">
                <a:avLst/>
              </a:prstGeom>
              <a:ln w="38100" cap="sq" cmpd="sng">
                <a:solidFill>
                  <a:srgbClr val="3366FF"/>
                </a:solidFill>
                <a:prstDash val="solid"/>
                <a:headEnd type="none" w="med" len="med"/>
                <a:tailEnd type="none" w="med" len="med"/>
              </a:ln>
            </p:spPr>
          </p:sp>
        </p:grpSp>
        <p:sp>
          <p:nvSpPr>
            <p:cNvPr id="32795" name="Text Box 262"/>
            <p:cNvSpPr txBox="1"/>
            <p:nvPr/>
          </p:nvSpPr>
          <p:spPr>
            <a:xfrm>
              <a:off x="0" y="131"/>
              <a:ext cx="11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buClr>
                  <a:schemeClr val="tx2"/>
                </a:buClr>
                <a:buNone/>
              </a:pPr>
              <a:endParaRPr lang="zh-CN" altLang="en-US" sz="2400" b="1" dirty="0">
                <a:latin typeface="Times New Roman" panose="02020603050405020304" pitchFamily="18" charset="0"/>
              </a:endParaRPr>
            </a:p>
          </p:txBody>
        </p:sp>
      </p:grpSp>
      <p:sp>
        <p:nvSpPr>
          <p:cNvPr id="32772" name="Rectangle 87"/>
          <p:cNvSpPr/>
          <p:nvPr/>
        </p:nvSpPr>
        <p:spPr>
          <a:xfrm>
            <a:off x="0" y="39688"/>
            <a:ext cx="9144000" cy="1157287"/>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chemeClr val="tx2"/>
                </a:solidFill>
                <a:latin typeface="宋体" panose="02010600030101010101" pitchFamily="2" charset="-122"/>
              </a:rPr>
              <a:t>  规则六: 分离点</a:t>
            </a:r>
            <a:r>
              <a:rPr lang="en-US" altLang="zh-CN" dirty="0">
                <a:solidFill>
                  <a:schemeClr val="tx2"/>
                </a:solidFill>
                <a:latin typeface="Times New Roman" panose="02020603050405020304" pitchFamily="18" charset="0"/>
                <a:cs typeface="Times New Roman" panose="02020603050405020304" pitchFamily="18" charset="0"/>
              </a:rPr>
              <a:t>(</a:t>
            </a:r>
            <a:r>
              <a:rPr lang="zh-CN" altLang="en-US" dirty="0">
                <a:solidFill>
                  <a:schemeClr val="tx2"/>
                </a:solidFill>
                <a:latin typeface="Times New Roman" panose="02020603050405020304" pitchFamily="18" charset="0"/>
              </a:rPr>
              <a:t>Breakaway points</a:t>
            </a:r>
            <a:r>
              <a:rPr lang="en-US" altLang="zh-CN" dirty="0">
                <a:solidFill>
                  <a:schemeClr val="tx2"/>
                </a:solidFill>
                <a:latin typeface="Times New Roman" panose="02020603050405020304" pitchFamily="18" charset="0"/>
                <a:cs typeface="Times New Roman" panose="02020603050405020304" pitchFamily="18" charset="0"/>
              </a:rPr>
              <a:t>)</a:t>
            </a:r>
            <a:r>
              <a:rPr lang="zh-CN" altLang="en-US" b="1" dirty="0">
                <a:solidFill>
                  <a:schemeClr val="tx2"/>
                </a:solidFill>
                <a:latin typeface="宋体" panose="02010600030101010101" pitchFamily="2" charset="-122"/>
              </a:rPr>
              <a:t>和会合点           </a:t>
            </a:r>
            <a:r>
              <a:rPr lang="en-US" altLang="zh-CN" dirty="0">
                <a:solidFill>
                  <a:schemeClr val="tx2"/>
                </a:solidFill>
                <a:latin typeface="Times New Roman" panose="02020603050405020304" pitchFamily="18" charset="0"/>
                <a:cs typeface="Times New Roman" panose="02020603050405020304" pitchFamily="18" charset="0"/>
              </a:rPr>
              <a:t>(</a:t>
            </a:r>
            <a:r>
              <a:rPr lang="zh-CN" altLang="en-US" dirty="0">
                <a:solidFill>
                  <a:schemeClr val="tx2"/>
                </a:solidFill>
                <a:latin typeface="Times New Roman" panose="02020603050405020304" pitchFamily="18" charset="0"/>
              </a:rPr>
              <a:t>Break-in</a:t>
            </a:r>
            <a:r>
              <a:rPr lang="en-US" altLang="zh-CN" dirty="0">
                <a:solidFill>
                  <a:schemeClr val="tx2"/>
                </a:solidFill>
                <a:latin typeface="Times New Roman" panose="02020603050405020304" pitchFamily="18" charset="0"/>
                <a:cs typeface="Times New Roman" panose="02020603050405020304" pitchFamily="18" charset="0"/>
              </a:rPr>
              <a:t> point</a:t>
            </a:r>
            <a:r>
              <a:rPr lang="zh-CN" altLang="en-US" dirty="0">
                <a:solidFill>
                  <a:schemeClr val="tx2"/>
                </a:solidFill>
                <a:latin typeface="Times New Roman" panose="02020603050405020304" pitchFamily="18" charset="0"/>
              </a:rPr>
              <a:t>s</a:t>
            </a:r>
            <a:r>
              <a:rPr lang="en-US" altLang="zh-CN" dirty="0">
                <a:solidFill>
                  <a:schemeClr val="tx2"/>
                </a:solidFill>
                <a:latin typeface="Times New Roman" panose="02020603050405020304" pitchFamily="18" charset="0"/>
                <a:cs typeface="Times New Roman" panose="02020603050405020304" pitchFamily="18" charset="0"/>
              </a:rPr>
              <a:t>)</a:t>
            </a:r>
            <a:endParaRPr lang="zh-CN" altLang="en-US" dirty="0">
              <a:solidFill>
                <a:schemeClr val="tx2"/>
              </a:solidFill>
              <a:latin typeface="Times New Roman" panose="02020603050405020304" pitchFamily="18" charset="0"/>
              <a:ea typeface="Times New Roman" panose="02020603050405020304" pitchFamily="18" charset="0"/>
            </a:endParaRPr>
          </a:p>
        </p:txBody>
      </p:sp>
      <p:sp>
        <p:nvSpPr>
          <p:cNvPr id="2" name="Text Box 184"/>
          <p:cNvSpPr txBox="1"/>
          <p:nvPr/>
        </p:nvSpPr>
        <p:spPr>
          <a:xfrm>
            <a:off x="457200" y="3351213"/>
            <a:ext cx="8382000" cy="946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buClr>
                <a:schemeClr val="tx2"/>
              </a:buClr>
              <a:buNone/>
            </a:pPr>
            <a:r>
              <a:rPr lang="zh-CN" altLang="en-US" sz="2800" b="1" dirty="0">
                <a:solidFill>
                  <a:schemeClr val="tx2"/>
                </a:solidFill>
                <a:latin typeface="宋体" panose="02010600030101010101" pitchFamily="2" charset="-122"/>
              </a:rPr>
              <a:t>一般情况下,两个极点间的根轨迹上至少有一个分离点，两个零点间的根轨迹上至少有一个会合点。</a:t>
            </a:r>
          </a:p>
        </p:txBody>
      </p:sp>
      <p:sp>
        <p:nvSpPr>
          <p:cNvPr id="3" name="Line 215"/>
          <p:cNvSpPr/>
          <p:nvPr/>
        </p:nvSpPr>
        <p:spPr>
          <a:xfrm>
            <a:off x="5819775" y="2333625"/>
            <a:ext cx="1377950" cy="0"/>
          </a:xfrm>
          <a:prstGeom prst="line">
            <a:avLst/>
          </a:prstGeom>
          <a:ln w="28575" cap="flat" cmpd="sng">
            <a:solidFill>
              <a:srgbClr val="FF0000"/>
            </a:solidFill>
            <a:prstDash val="solid"/>
            <a:headEnd type="triangle" w="med" len="lg"/>
            <a:tailEnd type="triangle" w="med" len="lg"/>
          </a:ln>
        </p:spPr>
      </p:sp>
      <p:grpSp>
        <p:nvGrpSpPr>
          <p:cNvPr id="4" name="Group 33"/>
          <p:cNvGrpSpPr/>
          <p:nvPr/>
        </p:nvGrpSpPr>
        <p:grpSpPr>
          <a:xfrm flipH="1">
            <a:off x="6507163" y="1241425"/>
            <a:ext cx="88900" cy="2087563"/>
            <a:chOff x="0" y="0"/>
            <a:chExt cx="0" cy="1103"/>
          </a:xfrm>
        </p:grpSpPr>
        <p:sp>
          <p:nvSpPr>
            <p:cNvPr id="32790" name="Line 217"/>
            <p:cNvSpPr/>
            <p:nvPr/>
          </p:nvSpPr>
          <p:spPr>
            <a:xfrm>
              <a:off x="0" y="0"/>
              <a:ext cx="0" cy="576"/>
            </a:xfrm>
            <a:prstGeom prst="line">
              <a:avLst/>
            </a:prstGeom>
            <a:ln w="28575" cap="flat" cmpd="sng">
              <a:solidFill>
                <a:srgbClr val="FF0000"/>
              </a:solidFill>
              <a:prstDash val="solid"/>
              <a:headEnd type="none" w="med" len="med"/>
              <a:tailEnd type="triangle" w="med" len="lg"/>
            </a:ln>
          </p:spPr>
        </p:sp>
        <p:sp>
          <p:nvSpPr>
            <p:cNvPr id="32791" name="Line 218"/>
            <p:cNvSpPr/>
            <p:nvPr/>
          </p:nvSpPr>
          <p:spPr>
            <a:xfrm flipV="1">
              <a:off x="0" y="575"/>
              <a:ext cx="0" cy="528"/>
            </a:xfrm>
            <a:prstGeom prst="line">
              <a:avLst/>
            </a:prstGeom>
            <a:ln w="28575" cap="flat" cmpd="sng">
              <a:solidFill>
                <a:srgbClr val="FF0000"/>
              </a:solidFill>
              <a:prstDash val="solid"/>
              <a:headEnd type="none" w="med" len="med"/>
              <a:tailEnd type="triangle" w="med" len="lg"/>
            </a:ln>
          </p:spPr>
        </p:sp>
      </p:grpSp>
      <p:sp>
        <p:nvSpPr>
          <p:cNvPr id="5" name="Oval 219"/>
          <p:cNvSpPr/>
          <p:nvPr/>
        </p:nvSpPr>
        <p:spPr>
          <a:xfrm>
            <a:off x="6516688" y="2257425"/>
            <a:ext cx="152400" cy="152400"/>
          </a:xfrm>
          <a:prstGeom prst="ellipse">
            <a:avLst/>
          </a:prstGeom>
          <a:solidFill>
            <a:srgbClr val="FF6600"/>
          </a:solidFill>
          <a:ln w="19050" cap="rnd" cmpd="sng">
            <a:solidFill>
              <a:srgbClr val="FF0066"/>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sp>
        <p:nvSpPr>
          <p:cNvPr id="6" name="Line 237"/>
          <p:cNvSpPr/>
          <p:nvPr/>
        </p:nvSpPr>
        <p:spPr>
          <a:xfrm>
            <a:off x="1789113" y="2303463"/>
            <a:ext cx="1524000" cy="0"/>
          </a:xfrm>
          <a:prstGeom prst="line">
            <a:avLst/>
          </a:prstGeom>
          <a:ln w="28575" cap="flat" cmpd="sng">
            <a:solidFill>
              <a:srgbClr val="FF0000"/>
            </a:solidFill>
            <a:prstDash val="solid"/>
            <a:headEnd type="none" w="med" len="med"/>
            <a:tailEnd type="none" w="med" len="med"/>
          </a:ln>
        </p:spPr>
      </p:sp>
      <p:sp>
        <p:nvSpPr>
          <p:cNvPr id="7" name="Line 238"/>
          <p:cNvSpPr/>
          <p:nvPr/>
        </p:nvSpPr>
        <p:spPr>
          <a:xfrm>
            <a:off x="2557463" y="1247775"/>
            <a:ext cx="0" cy="2057400"/>
          </a:xfrm>
          <a:prstGeom prst="line">
            <a:avLst/>
          </a:prstGeom>
          <a:ln w="28575" cap="flat" cmpd="sng">
            <a:solidFill>
              <a:srgbClr val="FF0000"/>
            </a:solidFill>
            <a:prstDash val="solid"/>
            <a:headEnd type="triangle" w="med" len="lg"/>
            <a:tailEnd type="triangle" w="med" len="lg"/>
          </a:ln>
        </p:spPr>
      </p:sp>
      <p:sp>
        <p:nvSpPr>
          <p:cNvPr id="8" name="Oval 239"/>
          <p:cNvSpPr/>
          <p:nvPr/>
        </p:nvSpPr>
        <p:spPr>
          <a:xfrm>
            <a:off x="2465388" y="2219325"/>
            <a:ext cx="152400" cy="152400"/>
          </a:xfrm>
          <a:prstGeom prst="ellipse">
            <a:avLst/>
          </a:prstGeom>
          <a:solidFill>
            <a:srgbClr val="FFCC00"/>
          </a:solidFill>
          <a:ln w="19050" cap="rnd" cmpd="sng">
            <a:solidFill>
              <a:srgbClr val="FF6600"/>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grpSp>
        <p:nvGrpSpPr>
          <p:cNvPr id="9" name="Group 40"/>
          <p:cNvGrpSpPr/>
          <p:nvPr/>
        </p:nvGrpSpPr>
        <p:grpSpPr>
          <a:xfrm>
            <a:off x="1147763" y="4797425"/>
            <a:ext cx="3352800" cy="1752600"/>
            <a:chOff x="0" y="0"/>
            <a:chExt cx="2112" cy="1104"/>
          </a:xfrm>
        </p:grpSpPr>
        <p:sp>
          <p:nvSpPr>
            <p:cNvPr id="32788" name="Rectangle 241"/>
            <p:cNvSpPr/>
            <p:nvPr/>
          </p:nvSpPr>
          <p:spPr>
            <a:xfrm>
              <a:off x="0" y="0"/>
              <a:ext cx="2112" cy="384"/>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342900" lvl="0" indent="-342900" eaLnBrk="1" hangingPunct="1">
                <a:buClr>
                  <a:schemeClr val="tx2"/>
                </a:buClr>
                <a:buNone/>
              </a:pPr>
              <a:r>
                <a:rPr lang="zh-CN" altLang="en-US" sz="2800" b="1" dirty="0">
                  <a:solidFill>
                    <a:schemeClr val="tx2"/>
                  </a:solidFill>
                  <a:latin typeface="Times New Roman" panose="02020603050405020304" pitchFamily="18" charset="0"/>
                </a:rPr>
                <a:t>(1) 重根法</a:t>
              </a:r>
            </a:p>
          </p:txBody>
        </p:sp>
        <p:graphicFrame>
          <p:nvGraphicFramePr>
            <p:cNvPr id="32789" name="Object 42"/>
            <p:cNvGraphicFramePr>
              <a:graphicFrameLocks noChangeAspect="1"/>
            </p:cNvGraphicFramePr>
            <p:nvPr/>
          </p:nvGraphicFramePr>
          <p:xfrm>
            <a:off x="0" y="470"/>
            <a:ext cx="1708" cy="634"/>
          </p:xfrm>
          <a:graphic>
            <a:graphicData uri="http://schemas.openxmlformats.org/presentationml/2006/ole">
              <mc:AlternateContent xmlns:mc="http://schemas.openxmlformats.org/markup-compatibility/2006">
                <mc:Choice xmlns:v="urn:schemas-microsoft-com:vml" Requires="v">
                  <p:oleObj spid="_x0000_s12311" r:id="rId10" imgW="1003935" imgH="368300" progId="Equation.3">
                    <p:embed/>
                  </p:oleObj>
                </mc:Choice>
                <mc:Fallback>
                  <p:oleObj r:id="rId10" imgW="1003935" imgH="368300" progId="Equation.3">
                    <p:embed/>
                    <p:pic>
                      <p:nvPicPr>
                        <p:cNvPr id="0" name="图片 3075"/>
                        <p:cNvPicPr/>
                        <p:nvPr/>
                      </p:nvPicPr>
                      <p:blipFill>
                        <a:blip r:embed="rId11"/>
                        <a:stretch>
                          <a:fillRect/>
                        </a:stretch>
                      </p:blipFill>
                      <p:spPr>
                        <a:xfrm>
                          <a:off x="0" y="470"/>
                          <a:ext cx="1708" cy="634"/>
                        </a:xfrm>
                        <a:prstGeom prst="rect">
                          <a:avLst/>
                        </a:prstGeom>
                        <a:noFill/>
                        <a:ln w="38100">
                          <a:noFill/>
                          <a:miter/>
                        </a:ln>
                      </p:spPr>
                    </p:pic>
                  </p:oleObj>
                </mc:Fallback>
              </mc:AlternateContent>
            </a:graphicData>
          </a:graphic>
        </p:graphicFrame>
      </p:grpSp>
      <p:grpSp>
        <p:nvGrpSpPr>
          <p:cNvPr id="10" name="Group 43"/>
          <p:cNvGrpSpPr/>
          <p:nvPr/>
        </p:nvGrpSpPr>
        <p:grpSpPr>
          <a:xfrm>
            <a:off x="4813300" y="4797425"/>
            <a:ext cx="3279775" cy="1555750"/>
            <a:chOff x="107" y="0"/>
            <a:chExt cx="2066" cy="980"/>
          </a:xfrm>
        </p:grpSpPr>
        <p:sp>
          <p:nvSpPr>
            <p:cNvPr id="32786" name="Rectangle 244"/>
            <p:cNvSpPr/>
            <p:nvPr/>
          </p:nvSpPr>
          <p:spPr>
            <a:xfrm>
              <a:off x="107" y="0"/>
              <a:ext cx="2016" cy="358"/>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342900" lvl="0" indent="-342900" eaLnBrk="1" hangingPunct="1">
                <a:lnSpc>
                  <a:spcPct val="90000"/>
                </a:lnSpc>
                <a:buClr>
                  <a:schemeClr val="tx2"/>
                </a:buClr>
                <a:buNone/>
              </a:pPr>
              <a:r>
                <a:rPr lang="zh-CN" altLang="en-US" sz="2800" b="1" dirty="0">
                  <a:solidFill>
                    <a:schemeClr val="tx2"/>
                  </a:solidFill>
                  <a:latin typeface="Times New Roman" panose="02020603050405020304" pitchFamily="18" charset="0"/>
                </a:rPr>
                <a:t>(2) 用相角条件</a:t>
              </a:r>
            </a:p>
          </p:txBody>
        </p:sp>
        <p:graphicFrame>
          <p:nvGraphicFramePr>
            <p:cNvPr id="32787" name="Object 45"/>
            <p:cNvGraphicFramePr>
              <a:graphicFrameLocks noChangeAspect="1"/>
            </p:cNvGraphicFramePr>
            <p:nvPr/>
          </p:nvGraphicFramePr>
          <p:xfrm>
            <a:off x="309" y="445"/>
            <a:ext cx="1864" cy="535"/>
          </p:xfrm>
          <a:graphic>
            <a:graphicData uri="http://schemas.openxmlformats.org/presentationml/2006/ole">
              <mc:AlternateContent xmlns:mc="http://schemas.openxmlformats.org/markup-compatibility/2006">
                <mc:Choice xmlns:v="urn:schemas-microsoft-com:vml" Requires="v">
                  <p:oleObj spid="_x0000_s12312" r:id="rId12" imgW="1295400" imgH="393700" progId="Equation.DSMT4">
                    <p:embed/>
                  </p:oleObj>
                </mc:Choice>
                <mc:Fallback>
                  <p:oleObj r:id="rId12" imgW="1295400" imgH="393700" progId="Equation.DSMT4">
                    <p:embed/>
                    <p:pic>
                      <p:nvPicPr>
                        <p:cNvPr id="0" name="图片 3076"/>
                        <p:cNvPicPr/>
                        <p:nvPr/>
                      </p:nvPicPr>
                      <p:blipFill>
                        <a:blip r:embed="rId13"/>
                        <a:stretch>
                          <a:fillRect/>
                        </a:stretch>
                      </p:blipFill>
                      <p:spPr>
                        <a:xfrm>
                          <a:off x="309" y="445"/>
                          <a:ext cx="1864" cy="535"/>
                        </a:xfrm>
                        <a:prstGeom prst="rect">
                          <a:avLst/>
                        </a:prstGeom>
                        <a:noFill/>
                        <a:ln w="38100">
                          <a:noFill/>
                          <a:miter/>
                        </a:ln>
                      </p:spPr>
                    </p:pic>
                  </p:oleObj>
                </mc:Fallback>
              </mc:AlternateContent>
            </a:graphicData>
          </a:graphic>
        </p:graphicFrame>
      </p:grpSp>
      <p:sp>
        <p:nvSpPr>
          <p:cNvPr id="11" name="Rectangle 246"/>
          <p:cNvSpPr/>
          <p:nvPr/>
        </p:nvSpPr>
        <p:spPr>
          <a:xfrm>
            <a:off x="539750" y="4365625"/>
            <a:ext cx="5480050" cy="4318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80000"/>
              </a:lnSpc>
              <a:spcBef>
                <a:spcPct val="0"/>
              </a:spcBef>
              <a:buClrTx/>
              <a:buSzTx/>
              <a:buFont typeface="Arial" panose="020B0604020202020204" pitchFamily="34" charset="0"/>
              <a:buNone/>
            </a:pPr>
            <a:r>
              <a:rPr lang="zh-CN" altLang="en-US" sz="2800" b="1" dirty="0">
                <a:solidFill>
                  <a:schemeClr val="tx2"/>
                </a:solidFill>
                <a:latin typeface="宋体" panose="02010600030101010101" pitchFamily="2" charset="-122"/>
              </a:rPr>
              <a:t>求分离点、会合点的方法：</a:t>
            </a:r>
          </a:p>
        </p:txBody>
      </p:sp>
      <p:sp>
        <p:nvSpPr>
          <p:cNvPr id="32818" name="Line 50"/>
          <p:cNvSpPr/>
          <p:nvPr/>
        </p:nvSpPr>
        <p:spPr>
          <a:xfrm>
            <a:off x="1909763" y="2305050"/>
            <a:ext cx="574675" cy="0"/>
          </a:xfrm>
          <a:prstGeom prst="line">
            <a:avLst/>
          </a:prstGeom>
          <a:ln w="28575" cap="flat" cmpd="sng">
            <a:solidFill>
              <a:srgbClr val="FF0000"/>
            </a:solidFill>
            <a:prstDash val="solid"/>
            <a:headEnd type="none" w="med" len="med"/>
            <a:tailEnd type="triangle" w="med" len="med"/>
          </a:ln>
        </p:spPr>
      </p:sp>
      <p:sp>
        <p:nvSpPr>
          <p:cNvPr id="32819" name="Line 51"/>
          <p:cNvSpPr/>
          <p:nvPr/>
        </p:nvSpPr>
        <p:spPr>
          <a:xfrm rot="10800000">
            <a:off x="2600325" y="2305050"/>
            <a:ext cx="574675" cy="0"/>
          </a:xfrm>
          <a:prstGeom prst="line">
            <a:avLst/>
          </a:prstGeom>
          <a:ln w="28575" cap="flat" cmpd="sng">
            <a:solidFill>
              <a:srgbClr val="FF0000"/>
            </a:solidFill>
            <a:prstDash val="solid"/>
            <a:headEnd type="none" w="med" len="med"/>
            <a:tailEnd type="triangle" w="med" len="med"/>
          </a:ln>
        </p:spPr>
      </p:sp>
      <p:sp>
        <p:nvSpPr>
          <p:cNvPr id="32785"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12</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782"/>
                                        </p:tgtEl>
                                        <p:attrNameLst>
                                          <p:attrName>style.visibility</p:attrName>
                                        </p:attrNameLst>
                                      </p:cBhvr>
                                      <p:to>
                                        <p:strVal val="visible"/>
                                      </p:to>
                                    </p:set>
                                    <p:anim calcmode="lin" valueType="num">
                                      <p:cBhvr additive="base">
                                        <p:cTn id="7" dur="500" fill="hold"/>
                                        <p:tgtEl>
                                          <p:spTgt spid="32782"/>
                                        </p:tgtEl>
                                        <p:attrNameLst>
                                          <p:attrName>ppt_x</p:attrName>
                                        </p:attrNameLst>
                                      </p:cBhvr>
                                      <p:tavLst>
                                        <p:tav tm="0">
                                          <p:val>
                                            <p:strVal val="0-#ppt_w/2"/>
                                          </p:val>
                                        </p:tav>
                                        <p:tav tm="100000">
                                          <p:val>
                                            <p:strVal val="#ppt_x"/>
                                          </p:val>
                                        </p:tav>
                                      </p:tavLst>
                                    </p:anim>
                                    <p:anim calcmode="lin" valueType="num">
                                      <p:cBhvr additive="base">
                                        <p:cTn id="8" dur="500" fill="hold"/>
                                        <p:tgtEl>
                                          <p:spTgt spid="327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32819"/>
                                        </p:tgtEl>
                                        <p:attrNameLst>
                                          <p:attrName>style.visibility</p:attrName>
                                        </p:attrNameLst>
                                      </p:cBhvr>
                                      <p:to>
                                        <p:strVal val="visible"/>
                                      </p:to>
                                    </p:set>
                                    <p:animEffect transition="in" filter="wipe(right)">
                                      <p:cBhvr>
                                        <p:cTn id="24" dur="500"/>
                                        <p:tgtEl>
                                          <p:spTgt spid="32819"/>
                                        </p:tgtEl>
                                      </p:cBhvr>
                                    </p:animEffect>
                                  </p:childTnLst>
                                </p:cTn>
                              </p:par>
                              <p:par>
                                <p:cTn id="25" presetID="22" presetClass="entr" presetSubtype="8" fill="hold" nodeType="withEffect">
                                  <p:stCondLst>
                                    <p:cond delay="0"/>
                                  </p:stCondLst>
                                  <p:childTnLst>
                                    <p:set>
                                      <p:cBhvr>
                                        <p:cTn id="26" dur="1" fill="hold">
                                          <p:stCondLst>
                                            <p:cond delay="0"/>
                                          </p:stCondLst>
                                        </p:cTn>
                                        <p:tgtEl>
                                          <p:spTgt spid="32818"/>
                                        </p:tgtEl>
                                        <p:attrNameLst>
                                          <p:attrName>style.visibility</p:attrName>
                                        </p:attrNameLst>
                                      </p:cBhvr>
                                      <p:to>
                                        <p:strVal val="visible"/>
                                      </p:to>
                                    </p:set>
                                    <p:animEffect transition="in" filter="wipe(left)">
                                      <p:cBhvr>
                                        <p:cTn id="27" dur="500"/>
                                        <p:tgtEl>
                                          <p:spTgt spid="328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out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2771"/>
                                        </p:tgtEl>
                                        <p:attrNameLst>
                                          <p:attrName>style.visibility</p:attrName>
                                        </p:attrNameLst>
                                      </p:cBhvr>
                                      <p:to>
                                        <p:strVal val="visible"/>
                                      </p:to>
                                    </p:set>
                                    <p:anim calcmode="lin" valueType="num">
                                      <p:cBhvr additive="base">
                                        <p:cTn id="37" dur="500" fill="hold"/>
                                        <p:tgtEl>
                                          <p:spTgt spid="32771"/>
                                        </p:tgtEl>
                                        <p:attrNameLst>
                                          <p:attrName>ppt_x</p:attrName>
                                        </p:attrNameLst>
                                      </p:cBhvr>
                                      <p:tavLst>
                                        <p:tav tm="0">
                                          <p:val>
                                            <p:strVal val="0-#ppt_w/2"/>
                                          </p:val>
                                        </p:tav>
                                        <p:tav tm="100000">
                                          <p:val>
                                            <p:strVal val="#ppt_x"/>
                                          </p:val>
                                        </p:tav>
                                      </p:tavLst>
                                    </p:anim>
                                    <p:anim calcmode="lin" valueType="num">
                                      <p:cBhvr additive="base">
                                        <p:cTn id="38" dur="500" fill="hold"/>
                                        <p:tgtEl>
                                          <p:spTgt spid="3277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288"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strVal val="4/3*#ppt_w"/>
                                          </p:val>
                                        </p:tav>
                                        <p:tav tm="100000">
                                          <p:val>
                                            <p:strVal val="#ppt_w"/>
                                          </p:val>
                                        </p:tav>
                                      </p:tavLst>
                                    </p:anim>
                                    <p:anim calcmode="lin" valueType="num">
                                      <p:cBhvr>
                                        <p:cTn id="44" dur="500" fill="hold"/>
                                        <p:tgtEl>
                                          <p:spTgt spid="5"/>
                                        </p:tgtEl>
                                        <p:attrNameLst>
                                          <p:attrName>ppt_h</p:attrName>
                                        </p:attrNameLst>
                                      </p:cBhvr>
                                      <p:tavLst>
                                        <p:tav tm="0">
                                          <p:val>
                                            <p:strVal val="4/3*#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6"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barn(inHorizontal)">
                                      <p:cBhvr>
                                        <p:cTn id="49" dur="500"/>
                                        <p:tgtEl>
                                          <p:spTgt spid="4"/>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37" fill="hold"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barn(outVertical)">
                                      <p:cBhvr>
                                        <p:cTn id="54" dur="500"/>
                                        <p:tgtEl>
                                          <p:spTgt spid="3"/>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32"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box(out)">
                                      <p:cBhvr>
                                        <p:cTn id="59" dur="500"/>
                                        <p:tgtEl>
                                          <p:spTgt spid="2"/>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11"/>
                                        </p:tgtEl>
                                        <p:attrNameLst>
                                          <p:attrName>style.visibility</p:attrName>
                                        </p:attrNameLst>
                                      </p:cBhvr>
                                      <p:to>
                                        <p:strVal val="visible"/>
                                      </p:to>
                                    </p:set>
                                    <p:anim calcmode="lin" valueType="num">
                                      <p:cBhvr additive="base">
                                        <p:cTn id="64" dur="500" fill="hold"/>
                                        <p:tgtEl>
                                          <p:spTgt spid="11"/>
                                        </p:tgtEl>
                                        <p:attrNameLst>
                                          <p:attrName>ppt_x</p:attrName>
                                        </p:attrNameLst>
                                      </p:cBhvr>
                                      <p:tavLst>
                                        <p:tav tm="0">
                                          <p:val>
                                            <p:strVal val="0-#ppt_w/2"/>
                                          </p:val>
                                        </p:tav>
                                        <p:tav tm="100000">
                                          <p:val>
                                            <p:strVal val="#ppt_x"/>
                                          </p:val>
                                        </p:tav>
                                      </p:tavLst>
                                    </p:anim>
                                    <p:anim calcmode="lin" valueType="num">
                                      <p:cBhvr additive="base">
                                        <p:cTn id="65"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nodeType="clickEffect">
                                  <p:stCondLst>
                                    <p:cond delay="0"/>
                                  </p:stCondLst>
                                  <p:childTnLst>
                                    <p:set>
                                      <p:cBhvr>
                                        <p:cTn id="69" dur="1" fill="hold">
                                          <p:stCondLst>
                                            <p:cond delay="0"/>
                                          </p:stCondLst>
                                        </p:cTn>
                                        <p:tgtEl>
                                          <p:spTgt spid="9"/>
                                        </p:tgtEl>
                                        <p:attrNameLst>
                                          <p:attrName>style.visibility</p:attrName>
                                        </p:attrNameLst>
                                      </p:cBhvr>
                                      <p:to>
                                        <p:strVal val="visible"/>
                                      </p:to>
                                    </p:set>
                                    <p:anim calcmode="lin" valueType="num">
                                      <p:cBhvr additive="base">
                                        <p:cTn id="70" dur="500" fill="hold"/>
                                        <p:tgtEl>
                                          <p:spTgt spid="9"/>
                                        </p:tgtEl>
                                        <p:attrNameLst>
                                          <p:attrName>ppt_x</p:attrName>
                                        </p:attrNameLst>
                                      </p:cBhvr>
                                      <p:tavLst>
                                        <p:tav tm="0">
                                          <p:val>
                                            <p:strVal val="0-#ppt_w/2"/>
                                          </p:val>
                                        </p:tav>
                                        <p:tav tm="100000">
                                          <p:val>
                                            <p:strVal val="#ppt_x"/>
                                          </p:val>
                                        </p:tav>
                                      </p:tavLst>
                                    </p:anim>
                                    <p:anim calcmode="lin" valueType="num">
                                      <p:cBhvr additive="base">
                                        <p:cTn id="71"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8" fill="hold" nodeType="clickEffect">
                                  <p:stCondLst>
                                    <p:cond delay="0"/>
                                  </p:stCondLst>
                                  <p:childTnLst>
                                    <p:set>
                                      <p:cBhvr>
                                        <p:cTn id="75" dur="1" fill="hold">
                                          <p:stCondLst>
                                            <p:cond delay="0"/>
                                          </p:stCondLst>
                                        </p:cTn>
                                        <p:tgtEl>
                                          <p:spTgt spid="10"/>
                                        </p:tgtEl>
                                        <p:attrNameLst>
                                          <p:attrName>style.visibility</p:attrName>
                                        </p:attrNameLst>
                                      </p:cBhvr>
                                      <p:to>
                                        <p:strVal val="visible"/>
                                      </p:to>
                                    </p:set>
                                    <p:anim calcmode="lin" valueType="num">
                                      <p:cBhvr additive="base">
                                        <p:cTn id="76" dur="500" fill="hold"/>
                                        <p:tgtEl>
                                          <p:spTgt spid="10"/>
                                        </p:tgtEl>
                                        <p:attrNameLst>
                                          <p:attrName>ppt_x</p:attrName>
                                        </p:attrNameLst>
                                      </p:cBhvr>
                                      <p:tavLst>
                                        <p:tav tm="0">
                                          <p:val>
                                            <p:strVal val="0-#ppt_w/2"/>
                                          </p:val>
                                        </p:tav>
                                        <p:tav tm="100000">
                                          <p:val>
                                            <p:strVal val="#ppt_x"/>
                                          </p:val>
                                        </p:tav>
                                      </p:tavLst>
                                    </p:anim>
                                    <p:anim calcmode="lin" valueType="num">
                                      <p:cBhvr additive="base">
                                        <p:cTn id="77"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8" grpId="0" animBg="1"/>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dirty="0"/>
              <a:t>13</a:t>
            </a:fld>
            <a:endParaRPr lang="zh-CN" altLang="en-US" sz="1400" dirty="0"/>
          </a:p>
        </p:txBody>
      </p:sp>
      <p:graphicFrame>
        <p:nvGraphicFramePr>
          <p:cNvPr id="37923" name="Object 35"/>
          <p:cNvGraphicFramePr>
            <a:graphicFrameLocks noChangeAspect="1"/>
          </p:cNvGraphicFramePr>
          <p:nvPr/>
        </p:nvGraphicFramePr>
        <p:xfrm>
          <a:off x="1979613" y="4005263"/>
          <a:ext cx="3529012" cy="481012"/>
        </p:xfrm>
        <a:graphic>
          <a:graphicData uri="http://schemas.openxmlformats.org/presentationml/2006/ole">
            <mc:AlternateContent xmlns:mc="http://schemas.openxmlformats.org/markup-compatibility/2006">
              <mc:Choice xmlns:v="urn:schemas-microsoft-com:vml" Requires="v">
                <p:oleObj spid="_x0000_s13322" r:id="rId4" imgW="1930400" imgH="241300" progId="Equation.DSMT4">
                  <p:embed/>
                </p:oleObj>
              </mc:Choice>
              <mc:Fallback>
                <p:oleObj r:id="rId4" imgW="1930400" imgH="241300" progId="Equation.DSMT4">
                  <p:embed/>
                  <p:pic>
                    <p:nvPicPr>
                      <p:cNvPr id="0" name="图片 3079"/>
                      <p:cNvPicPr/>
                      <p:nvPr/>
                    </p:nvPicPr>
                    <p:blipFill>
                      <a:blip r:embed="rId5"/>
                      <a:stretch>
                        <a:fillRect/>
                      </a:stretch>
                    </p:blipFill>
                    <p:spPr>
                      <a:xfrm>
                        <a:off x="1979613" y="4005263"/>
                        <a:ext cx="3529012" cy="481012"/>
                      </a:xfrm>
                      <a:prstGeom prst="rect">
                        <a:avLst/>
                      </a:prstGeom>
                      <a:noFill/>
                      <a:ln w="38100">
                        <a:noFill/>
                        <a:miter/>
                      </a:ln>
                    </p:spPr>
                  </p:pic>
                </p:oleObj>
              </mc:Fallback>
            </mc:AlternateContent>
          </a:graphicData>
        </a:graphic>
      </p:graphicFrame>
      <p:sp>
        <p:nvSpPr>
          <p:cNvPr id="37924" name="AutoShape 120"/>
          <p:cNvSpPr/>
          <p:nvPr/>
        </p:nvSpPr>
        <p:spPr>
          <a:xfrm>
            <a:off x="3563938" y="3500438"/>
            <a:ext cx="347662" cy="304800"/>
          </a:xfrm>
          <a:prstGeom prst="downArrow">
            <a:avLst>
              <a:gd name="adj1" fmla="val 50000"/>
              <a:gd name="adj2" fmla="val 25000"/>
            </a:avLst>
          </a:prstGeom>
          <a:solidFill>
            <a:srgbClr val="CCFFFF"/>
          </a:solidFill>
          <a:ln w="9525" cap="flat" cmpd="sng">
            <a:solidFill>
              <a:schemeClr val="bg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sp>
        <p:nvSpPr>
          <p:cNvPr id="37932" name="AutoShape 131"/>
          <p:cNvSpPr/>
          <p:nvPr/>
        </p:nvSpPr>
        <p:spPr>
          <a:xfrm>
            <a:off x="323850" y="5229225"/>
            <a:ext cx="8424863" cy="1484313"/>
          </a:xfrm>
          <a:prstGeom prst="doubleWave">
            <a:avLst>
              <a:gd name="adj1" fmla="val 6500"/>
              <a:gd name="adj2" fmla="val 0"/>
            </a:avLst>
          </a:prstGeom>
          <a:solidFill>
            <a:srgbClr val="CCFFFF"/>
          </a:solidFill>
          <a:ln w="9525" cap="flat" cmpd="sng">
            <a:solidFill>
              <a:schemeClr val="bg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buClr>
                <a:schemeClr val="tx2"/>
              </a:buClr>
              <a:buNone/>
            </a:pPr>
            <a:r>
              <a:rPr lang="zh-CN" altLang="en-US" b="1" dirty="0">
                <a:solidFill>
                  <a:schemeClr val="tx2"/>
                </a:solidFill>
                <a:latin typeface="宋体" panose="02010600030101010101" pitchFamily="2" charset="-122"/>
              </a:rPr>
              <a:t>联立求解上面两个方程，即可求出与虚轴交点</a:t>
            </a:r>
            <a:endParaRPr lang="en-US" altLang="zh-CN" b="1" dirty="0">
              <a:solidFill>
                <a:schemeClr val="tx2"/>
              </a:solidFill>
              <a:latin typeface="宋体" panose="02010600030101010101" pitchFamily="2" charset="-122"/>
            </a:endParaRPr>
          </a:p>
          <a:p>
            <a:pPr marL="0" lvl="0" indent="0" eaLnBrk="1" hangingPunct="1">
              <a:buClr>
                <a:schemeClr val="tx2"/>
              </a:buClr>
              <a:buNone/>
            </a:pPr>
            <a:r>
              <a:rPr lang="zh-CN" altLang="en-US" b="1" dirty="0">
                <a:solidFill>
                  <a:schemeClr val="tx2"/>
                </a:solidFill>
                <a:latin typeface="宋体" panose="02010600030101010101" pitchFamily="2" charset="-122"/>
              </a:rPr>
              <a:t>处的</a:t>
            </a:r>
            <a:r>
              <a:rPr lang="en-US" altLang="zh-CN" b="1" i="1" dirty="0">
                <a:solidFill>
                  <a:schemeClr val="tx2"/>
                </a:solidFill>
                <a:latin typeface="宋体" panose="02010600030101010101" pitchFamily="2" charset="-122"/>
              </a:rPr>
              <a:t>K</a:t>
            </a:r>
            <a:r>
              <a:rPr lang="en-US" altLang="zh-CN" b="1" i="1" baseline="30000" dirty="0">
                <a:solidFill>
                  <a:schemeClr val="tx2"/>
                </a:solidFill>
                <a:latin typeface="宋体" panose="02010600030101010101" pitchFamily="2" charset="-122"/>
              </a:rPr>
              <a:t>*</a:t>
            </a:r>
            <a:r>
              <a:rPr lang="zh-CN" altLang="en-US" b="1" dirty="0">
                <a:solidFill>
                  <a:schemeClr val="tx2"/>
                </a:solidFill>
                <a:latin typeface="宋体" panose="02010600030101010101" pitchFamily="2" charset="-122"/>
              </a:rPr>
              <a:t>值和</a:t>
            </a:r>
            <a:r>
              <a:rPr lang="en-US" altLang="zh-CN" i="1" dirty="0">
                <a:solidFill>
                  <a:schemeClr val="tx2"/>
                </a:solidFill>
                <a:latin typeface="Times New Roman" panose="02020603050405020304" pitchFamily="18" charset="0"/>
              </a:rPr>
              <a:t>ω</a:t>
            </a:r>
            <a:r>
              <a:rPr lang="zh-CN" altLang="en-US" b="1" dirty="0">
                <a:solidFill>
                  <a:schemeClr val="tx2"/>
                </a:solidFill>
                <a:latin typeface="宋体" panose="02010600030101010101" pitchFamily="2" charset="-122"/>
              </a:rPr>
              <a:t>值。</a:t>
            </a:r>
          </a:p>
        </p:txBody>
      </p:sp>
      <p:sp>
        <p:nvSpPr>
          <p:cNvPr id="34822" name="Rectangle 133"/>
          <p:cNvSpPr/>
          <p:nvPr/>
        </p:nvSpPr>
        <p:spPr>
          <a:xfrm>
            <a:off x="373063" y="188913"/>
            <a:ext cx="5638800" cy="576262"/>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80000"/>
              </a:lnSpc>
              <a:spcBef>
                <a:spcPct val="0"/>
              </a:spcBef>
              <a:buClrTx/>
              <a:buSzTx/>
              <a:buFont typeface="Arial" panose="020B0604020202020204" pitchFamily="34" charset="0"/>
              <a:buNone/>
            </a:pPr>
            <a:r>
              <a:rPr lang="zh-CN" altLang="en-US" b="1" dirty="0">
                <a:solidFill>
                  <a:schemeClr val="tx2"/>
                </a:solidFill>
                <a:latin typeface="宋体" panose="02010600030101010101" pitchFamily="2" charset="-122"/>
              </a:rPr>
              <a:t>规则七：根轨迹与虚轴的交点</a:t>
            </a:r>
          </a:p>
        </p:txBody>
      </p:sp>
      <p:sp>
        <p:nvSpPr>
          <p:cNvPr id="37934" name="Rectangle 135"/>
          <p:cNvSpPr/>
          <p:nvPr/>
        </p:nvSpPr>
        <p:spPr>
          <a:xfrm>
            <a:off x="381000" y="787400"/>
            <a:ext cx="5708650" cy="4318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80000"/>
              </a:lnSpc>
              <a:spcBef>
                <a:spcPct val="0"/>
              </a:spcBef>
              <a:buClrTx/>
              <a:buSzTx/>
              <a:buFont typeface="Arial" panose="020B0604020202020204" pitchFamily="34" charset="0"/>
              <a:buNone/>
            </a:pPr>
            <a:r>
              <a:rPr lang="zh-CN" altLang="en-US" b="1" dirty="0">
                <a:solidFill>
                  <a:schemeClr val="tx2"/>
                </a:solidFill>
                <a:latin typeface="Times New Roman" panose="02020603050405020304" pitchFamily="18" charset="0"/>
              </a:rPr>
              <a:t>（</a:t>
            </a:r>
            <a:r>
              <a:rPr lang="en-US" altLang="zh-CN" b="1" dirty="0">
                <a:solidFill>
                  <a:schemeClr val="tx2"/>
                </a:solidFill>
                <a:latin typeface="Times New Roman" panose="02020603050405020304" pitchFamily="18" charset="0"/>
              </a:rPr>
              <a:t>1</a:t>
            </a:r>
            <a:r>
              <a:rPr lang="zh-CN" altLang="en-US" b="1" dirty="0">
                <a:solidFill>
                  <a:schemeClr val="tx2"/>
                </a:solidFill>
                <a:latin typeface="Times New Roman" panose="02020603050405020304" pitchFamily="18" charset="0"/>
              </a:rPr>
              <a:t>）直接利用特征方程求解</a:t>
            </a:r>
          </a:p>
        </p:txBody>
      </p:sp>
      <p:sp>
        <p:nvSpPr>
          <p:cNvPr id="37945" name="Rectangle 135"/>
          <p:cNvSpPr/>
          <p:nvPr/>
        </p:nvSpPr>
        <p:spPr>
          <a:xfrm>
            <a:off x="323850" y="1174750"/>
            <a:ext cx="8424863" cy="2376488"/>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chemeClr val="tx2"/>
                </a:solidFill>
                <a:latin typeface="Times New Roman" panose="02020603050405020304" pitchFamily="18" charset="0"/>
              </a:rPr>
              <a:t>根轨迹与虚轴相交，意味着系统有实部为零、位于虚轴上的闭环特征根。因此，将</a:t>
            </a:r>
            <a:r>
              <a:rPr lang="en-US" altLang="zh-CN" i="1" dirty="0">
                <a:solidFill>
                  <a:schemeClr val="tx2"/>
                </a:solidFill>
                <a:latin typeface="Times New Roman" panose="02020603050405020304" pitchFamily="18" charset="0"/>
              </a:rPr>
              <a:t>s</a:t>
            </a:r>
            <a:r>
              <a:rPr lang="en-US" altLang="zh-CN" dirty="0">
                <a:solidFill>
                  <a:schemeClr val="tx2"/>
                </a:solidFill>
                <a:latin typeface="Times New Roman" panose="02020603050405020304" pitchFamily="18" charset="0"/>
              </a:rPr>
              <a:t>=j</a:t>
            </a:r>
            <a:r>
              <a:rPr lang="en-US" altLang="zh-CN" i="1" dirty="0">
                <a:solidFill>
                  <a:schemeClr val="tx2"/>
                </a:solidFill>
                <a:latin typeface="Times New Roman" panose="02020603050405020304" pitchFamily="18" charset="0"/>
              </a:rPr>
              <a:t>ω </a:t>
            </a:r>
            <a:r>
              <a:rPr lang="zh-CN" altLang="en-US" b="1" dirty="0">
                <a:solidFill>
                  <a:schemeClr val="tx2"/>
                </a:solidFill>
                <a:latin typeface="Times New Roman" panose="02020603050405020304" pitchFamily="18" charset="0"/>
              </a:rPr>
              <a:t>代入特征方程中，即</a:t>
            </a:r>
          </a:p>
        </p:txBody>
      </p:sp>
      <p:graphicFrame>
        <p:nvGraphicFramePr>
          <p:cNvPr id="37947" name="Object 59"/>
          <p:cNvGraphicFramePr>
            <a:graphicFrameLocks noChangeAspect="1"/>
          </p:cNvGraphicFramePr>
          <p:nvPr/>
        </p:nvGraphicFramePr>
        <p:xfrm>
          <a:off x="1979613" y="2852738"/>
          <a:ext cx="3600450" cy="495300"/>
        </p:xfrm>
        <a:graphic>
          <a:graphicData uri="http://schemas.openxmlformats.org/presentationml/2006/ole">
            <mc:AlternateContent xmlns:mc="http://schemas.openxmlformats.org/markup-compatibility/2006">
              <mc:Choice xmlns:v="urn:schemas-microsoft-com:vml" Requires="v">
                <p:oleObj spid="_x0000_s13323" r:id="rId6" imgW="1587500" imgH="241300" progId="Equation.DSMT4">
                  <p:embed/>
                </p:oleObj>
              </mc:Choice>
              <mc:Fallback>
                <p:oleObj r:id="rId6" imgW="1587500" imgH="241300" progId="Equation.DSMT4">
                  <p:embed/>
                  <p:pic>
                    <p:nvPicPr>
                      <p:cNvPr id="0" name="图片 3078"/>
                      <p:cNvPicPr/>
                      <p:nvPr/>
                    </p:nvPicPr>
                    <p:blipFill>
                      <a:blip r:embed="rId7"/>
                      <a:stretch>
                        <a:fillRect/>
                      </a:stretch>
                    </p:blipFill>
                    <p:spPr>
                      <a:xfrm>
                        <a:off x="1979613" y="2852738"/>
                        <a:ext cx="3600450" cy="495300"/>
                      </a:xfrm>
                      <a:prstGeom prst="rect">
                        <a:avLst/>
                      </a:prstGeom>
                      <a:noFill/>
                      <a:ln w="38100">
                        <a:noFill/>
                        <a:miter/>
                      </a:ln>
                    </p:spPr>
                  </p:pic>
                </p:oleObj>
              </mc:Fallback>
            </mc:AlternateContent>
          </a:graphicData>
        </a:graphic>
      </p:graphicFrame>
      <p:graphicFrame>
        <p:nvGraphicFramePr>
          <p:cNvPr id="37949" name="Object 61"/>
          <p:cNvGraphicFramePr>
            <a:graphicFrameLocks noChangeAspect="1"/>
          </p:cNvGraphicFramePr>
          <p:nvPr/>
        </p:nvGraphicFramePr>
        <p:xfrm>
          <a:off x="1922463" y="4581525"/>
          <a:ext cx="3729037" cy="469900"/>
        </p:xfrm>
        <a:graphic>
          <a:graphicData uri="http://schemas.openxmlformats.org/presentationml/2006/ole">
            <mc:AlternateContent xmlns:mc="http://schemas.openxmlformats.org/markup-compatibility/2006">
              <mc:Choice xmlns:v="urn:schemas-microsoft-com:vml" Requires="v">
                <p:oleObj spid="_x0000_s13324" r:id="rId8" imgW="1917700" imgH="241300" progId="Equation.DSMT4">
                  <p:embed/>
                </p:oleObj>
              </mc:Choice>
              <mc:Fallback>
                <p:oleObj r:id="rId8" imgW="1917700" imgH="241300" progId="Equation.DSMT4">
                  <p:embed/>
                  <p:pic>
                    <p:nvPicPr>
                      <p:cNvPr id="0" name="图片 3077"/>
                      <p:cNvPicPr/>
                      <p:nvPr/>
                    </p:nvPicPr>
                    <p:blipFill>
                      <a:blip r:embed="rId9"/>
                      <a:stretch>
                        <a:fillRect/>
                      </a:stretch>
                    </p:blipFill>
                    <p:spPr>
                      <a:xfrm>
                        <a:off x="1922463" y="4581525"/>
                        <a:ext cx="3729037" cy="469900"/>
                      </a:xfrm>
                      <a:prstGeom prst="rect">
                        <a:avLst/>
                      </a:prstGeom>
                      <a:noFill/>
                      <a:ln w="38100">
                        <a:noFill/>
                        <a:miter/>
                      </a:ln>
                    </p:spPr>
                  </p:pic>
                </p:oleObj>
              </mc:Fallback>
            </mc:AlternateContent>
          </a:graphicData>
        </a:graphic>
      </p:graphicFrame>
      <p:sp>
        <p:nvSpPr>
          <p:cNvPr id="34827"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13</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934"/>
                                        </p:tgtEl>
                                        <p:attrNameLst>
                                          <p:attrName>style.visibility</p:attrName>
                                        </p:attrNameLst>
                                      </p:cBhvr>
                                      <p:to>
                                        <p:strVal val="visible"/>
                                      </p:to>
                                    </p:set>
                                    <p:anim calcmode="lin" valueType="num">
                                      <p:cBhvr additive="base">
                                        <p:cTn id="7" dur="500" fill="hold"/>
                                        <p:tgtEl>
                                          <p:spTgt spid="37934"/>
                                        </p:tgtEl>
                                        <p:attrNameLst>
                                          <p:attrName>ppt_x</p:attrName>
                                        </p:attrNameLst>
                                      </p:cBhvr>
                                      <p:tavLst>
                                        <p:tav tm="0">
                                          <p:val>
                                            <p:strVal val="0-#ppt_w/2"/>
                                          </p:val>
                                        </p:tav>
                                        <p:tav tm="100000">
                                          <p:val>
                                            <p:strVal val="#ppt_x"/>
                                          </p:val>
                                        </p:tav>
                                      </p:tavLst>
                                    </p:anim>
                                    <p:anim calcmode="lin" valueType="num">
                                      <p:cBhvr additive="base">
                                        <p:cTn id="8" dur="500" fill="hold"/>
                                        <p:tgtEl>
                                          <p:spTgt spid="379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945"/>
                                        </p:tgtEl>
                                        <p:attrNameLst>
                                          <p:attrName>style.visibility</p:attrName>
                                        </p:attrNameLst>
                                      </p:cBhvr>
                                      <p:to>
                                        <p:strVal val="visible"/>
                                      </p:to>
                                    </p:set>
                                    <p:anim calcmode="lin" valueType="num">
                                      <p:cBhvr additive="base">
                                        <p:cTn id="13" dur="500" fill="hold"/>
                                        <p:tgtEl>
                                          <p:spTgt spid="37945"/>
                                        </p:tgtEl>
                                        <p:attrNameLst>
                                          <p:attrName>ppt_x</p:attrName>
                                        </p:attrNameLst>
                                      </p:cBhvr>
                                      <p:tavLst>
                                        <p:tav tm="0">
                                          <p:val>
                                            <p:strVal val="0-#ppt_w/2"/>
                                          </p:val>
                                        </p:tav>
                                        <p:tav tm="100000">
                                          <p:val>
                                            <p:strVal val="#ppt_x"/>
                                          </p:val>
                                        </p:tav>
                                      </p:tavLst>
                                    </p:anim>
                                    <p:anim calcmode="lin" valueType="num">
                                      <p:cBhvr additive="base">
                                        <p:cTn id="14" dur="500" fill="hold"/>
                                        <p:tgtEl>
                                          <p:spTgt spid="3794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7947"/>
                                        </p:tgtEl>
                                        <p:attrNameLst>
                                          <p:attrName>style.visibility</p:attrName>
                                        </p:attrNameLst>
                                      </p:cBhvr>
                                      <p:to>
                                        <p:strVal val="visible"/>
                                      </p:to>
                                    </p:set>
                                    <p:anim calcmode="lin" valueType="num">
                                      <p:cBhvr additive="base">
                                        <p:cTn id="19" dur="500" fill="hold"/>
                                        <p:tgtEl>
                                          <p:spTgt spid="37947"/>
                                        </p:tgtEl>
                                        <p:attrNameLst>
                                          <p:attrName>ppt_x</p:attrName>
                                        </p:attrNameLst>
                                      </p:cBhvr>
                                      <p:tavLst>
                                        <p:tav tm="0">
                                          <p:val>
                                            <p:strVal val="0-#ppt_w/2"/>
                                          </p:val>
                                        </p:tav>
                                        <p:tav tm="100000">
                                          <p:val>
                                            <p:strVal val="#ppt_x"/>
                                          </p:val>
                                        </p:tav>
                                      </p:tavLst>
                                    </p:anim>
                                    <p:anim calcmode="lin" valueType="num">
                                      <p:cBhvr additive="base">
                                        <p:cTn id="20" dur="500" fill="hold"/>
                                        <p:tgtEl>
                                          <p:spTgt spid="3794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924"/>
                                        </p:tgtEl>
                                        <p:attrNameLst>
                                          <p:attrName>style.visibility</p:attrName>
                                        </p:attrNameLst>
                                      </p:cBhvr>
                                      <p:to>
                                        <p:strVal val="visible"/>
                                      </p:to>
                                    </p:set>
                                    <p:anim calcmode="lin" valueType="num">
                                      <p:cBhvr additive="base">
                                        <p:cTn id="25" dur="500" fill="hold"/>
                                        <p:tgtEl>
                                          <p:spTgt spid="37924"/>
                                        </p:tgtEl>
                                        <p:attrNameLst>
                                          <p:attrName>ppt_x</p:attrName>
                                        </p:attrNameLst>
                                      </p:cBhvr>
                                      <p:tavLst>
                                        <p:tav tm="0">
                                          <p:val>
                                            <p:strVal val="0-#ppt_w/2"/>
                                          </p:val>
                                        </p:tav>
                                        <p:tav tm="100000">
                                          <p:val>
                                            <p:strVal val="#ppt_x"/>
                                          </p:val>
                                        </p:tav>
                                      </p:tavLst>
                                    </p:anim>
                                    <p:anim calcmode="lin" valueType="num">
                                      <p:cBhvr additive="base">
                                        <p:cTn id="26" dur="500" fill="hold"/>
                                        <p:tgtEl>
                                          <p:spTgt spid="3792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7923"/>
                                        </p:tgtEl>
                                        <p:attrNameLst>
                                          <p:attrName>style.visibility</p:attrName>
                                        </p:attrNameLst>
                                      </p:cBhvr>
                                      <p:to>
                                        <p:strVal val="visible"/>
                                      </p:to>
                                    </p:set>
                                    <p:anim calcmode="lin" valueType="num">
                                      <p:cBhvr additive="base">
                                        <p:cTn id="31" dur="500" fill="hold"/>
                                        <p:tgtEl>
                                          <p:spTgt spid="37923"/>
                                        </p:tgtEl>
                                        <p:attrNameLst>
                                          <p:attrName>ppt_x</p:attrName>
                                        </p:attrNameLst>
                                      </p:cBhvr>
                                      <p:tavLst>
                                        <p:tav tm="0">
                                          <p:val>
                                            <p:strVal val="0-#ppt_w/2"/>
                                          </p:val>
                                        </p:tav>
                                        <p:tav tm="100000">
                                          <p:val>
                                            <p:strVal val="#ppt_x"/>
                                          </p:val>
                                        </p:tav>
                                      </p:tavLst>
                                    </p:anim>
                                    <p:anim calcmode="lin" valueType="num">
                                      <p:cBhvr additive="base">
                                        <p:cTn id="32" dur="500" fill="hold"/>
                                        <p:tgtEl>
                                          <p:spTgt spid="37923"/>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37949"/>
                                        </p:tgtEl>
                                        <p:attrNameLst>
                                          <p:attrName>style.visibility</p:attrName>
                                        </p:attrNameLst>
                                      </p:cBhvr>
                                      <p:to>
                                        <p:strVal val="visible"/>
                                      </p:to>
                                    </p:set>
                                    <p:anim calcmode="lin" valueType="num">
                                      <p:cBhvr additive="base">
                                        <p:cTn id="35" dur="500" fill="hold"/>
                                        <p:tgtEl>
                                          <p:spTgt spid="37949"/>
                                        </p:tgtEl>
                                        <p:attrNameLst>
                                          <p:attrName>ppt_x</p:attrName>
                                        </p:attrNameLst>
                                      </p:cBhvr>
                                      <p:tavLst>
                                        <p:tav tm="0">
                                          <p:val>
                                            <p:strVal val="0-#ppt_w/2"/>
                                          </p:val>
                                        </p:tav>
                                        <p:tav tm="100000">
                                          <p:val>
                                            <p:strVal val="#ppt_x"/>
                                          </p:val>
                                        </p:tav>
                                      </p:tavLst>
                                    </p:anim>
                                    <p:anim calcmode="lin" valueType="num">
                                      <p:cBhvr additive="base">
                                        <p:cTn id="36" dur="500" fill="hold"/>
                                        <p:tgtEl>
                                          <p:spTgt spid="37949"/>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7932"/>
                                        </p:tgtEl>
                                        <p:attrNameLst>
                                          <p:attrName>style.visibility</p:attrName>
                                        </p:attrNameLst>
                                      </p:cBhvr>
                                      <p:to>
                                        <p:strVal val="visible"/>
                                      </p:to>
                                    </p:set>
                                    <p:anim calcmode="lin" valueType="num">
                                      <p:cBhvr additive="base">
                                        <p:cTn id="41" dur="500" fill="hold"/>
                                        <p:tgtEl>
                                          <p:spTgt spid="37932"/>
                                        </p:tgtEl>
                                        <p:attrNameLst>
                                          <p:attrName>ppt_x</p:attrName>
                                        </p:attrNameLst>
                                      </p:cBhvr>
                                      <p:tavLst>
                                        <p:tav tm="0">
                                          <p:val>
                                            <p:strVal val="0-#ppt_w/2"/>
                                          </p:val>
                                        </p:tav>
                                        <p:tav tm="100000">
                                          <p:val>
                                            <p:strVal val="#ppt_x"/>
                                          </p:val>
                                        </p:tav>
                                      </p:tavLst>
                                    </p:anim>
                                    <p:anim calcmode="lin" valueType="num">
                                      <p:cBhvr additive="base">
                                        <p:cTn id="42" dur="500" fill="hold"/>
                                        <p:tgtEl>
                                          <p:spTgt spid="379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24" grpId="0" animBg="1"/>
      <p:bldP spid="37932" grpId="0" animBg="1"/>
      <p:bldP spid="37934" grpId="0"/>
      <p:bldP spid="379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dirty="0"/>
              <a:t>14</a:t>
            </a:fld>
            <a:endParaRPr lang="zh-CN" altLang="en-US" sz="1400" dirty="0"/>
          </a:p>
        </p:txBody>
      </p:sp>
      <p:sp>
        <p:nvSpPr>
          <p:cNvPr id="36867" name="Rectangle 133"/>
          <p:cNvSpPr/>
          <p:nvPr/>
        </p:nvSpPr>
        <p:spPr>
          <a:xfrm>
            <a:off x="373063" y="188913"/>
            <a:ext cx="5638800" cy="576262"/>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80000"/>
              </a:lnSpc>
              <a:spcBef>
                <a:spcPct val="0"/>
              </a:spcBef>
              <a:buClrTx/>
              <a:buSzTx/>
              <a:buFont typeface="Arial" panose="020B0604020202020204" pitchFamily="34" charset="0"/>
              <a:buNone/>
            </a:pPr>
            <a:r>
              <a:rPr lang="zh-CN" altLang="en-US" b="1" dirty="0">
                <a:solidFill>
                  <a:schemeClr val="tx2"/>
                </a:solidFill>
                <a:latin typeface="宋体" panose="02010600030101010101" pitchFamily="2" charset="-122"/>
              </a:rPr>
              <a:t>规则七：根轨迹与虚轴的交点</a:t>
            </a:r>
          </a:p>
        </p:txBody>
      </p:sp>
      <p:sp>
        <p:nvSpPr>
          <p:cNvPr id="293895" name="Rectangle 135"/>
          <p:cNvSpPr/>
          <p:nvPr/>
        </p:nvSpPr>
        <p:spPr>
          <a:xfrm>
            <a:off x="381000" y="787400"/>
            <a:ext cx="5708650" cy="4318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80000"/>
              </a:lnSpc>
              <a:spcBef>
                <a:spcPct val="0"/>
              </a:spcBef>
              <a:buClrTx/>
              <a:buSzTx/>
              <a:buFont typeface="Arial" panose="020B0604020202020204" pitchFamily="34" charset="0"/>
              <a:buNone/>
            </a:pPr>
            <a:r>
              <a:rPr lang="zh-CN" altLang="en-US" b="1" dirty="0">
                <a:solidFill>
                  <a:schemeClr val="tx2"/>
                </a:solidFill>
                <a:latin typeface="Times New Roman" panose="02020603050405020304" pitchFamily="18" charset="0"/>
              </a:rPr>
              <a:t>（</a:t>
            </a:r>
            <a:r>
              <a:rPr lang="en-US" altLang="zh-CN" b="1" dirty="0">
                <a:solidFill>
                  <a:schemeClr val="tx2"/>
                </a:solidFill>
                <a:latin typeface="Times New Roman" panose="02020603050405020304" pitchFamily="18" charset="0"/>
              </a:rPr>
              <a:t>2</a:t>
            </a:r>
            <a:r>
              <a:rPr lang="zh-CN" altLang="en-US" b="1" dirty="0">
                <a:solidFill>
                  <a:schemeClr val="tx2"/>
                </a:solidFill>
                <a:latin typeface="Times New Roman" panose="02020603050405020304" pitchFamily="18" charset="0"/>
              </a:rPr>
              <a:t>）应用劳斯判据法</a:t>
            </a:r>
          </a:p>
        </p:txBody>
      </p:sp>
      <p:sp>
        <p:nvSpPr>
          <p:cNvPr id="293896" name="Rectangle 135"/>
          <p:cNvSpPr/>
          <p:nvPr/>
        </p:nvSpPr>
        <p:spPr>
          <a:xfrm>
            <a:off x="250825" y="1341438"/>
            <a:ext cx="8497888" cy="3024187"/>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chemeClr val="tx2"/>
                </a:solidFill>
                <a:latin typeface="Times New Roman" panose="02020603050405020304" pitchFamily="18" charset="0"/>
              </a:rPr>
              <a:t>应用劳斯判据，根据特征方程式的系数和系统临界稳定的条件，可以求得根轨迹与虚轴的交点。</a:t>
            </a:r>
          </a:p>
          <a:p>
            <a:pPr marL="0" lvl="0" indent="0" eaLnBrk="1" hangingPunct="1">
              <a:spcBef>
                <a:spcPct val="0"/>
              </a:spcBef>
              <a:buClrTx/>
              <a:buSzTx/>
              <a:buFont typeface="Arial" panose="020B0604020202020204" pitchFamily="34" charset="0"/>
              <a:buNone/>
            </a:pPr>
            <a:endParaRPr lang="zh-CN" altLang="en-US" b="1" dirty="0">
              <a:solidFill>
                <a:schemeClr val="tx2"/>
              </a:solidFill>
              <a:latin typeface="Times New Roman" panose="02020603050405020304" pitchFamily="18" charset="0"/>
            </a:endParaRPr>
          </a:p>
          <a:p>
            <a:pPr marL="0" lvl="0" indent="0" algn="just" eaLnBrk="1" hangingPunct="1">
              <a:spcBef>
                <a:spcPct val="0"/>
              </a:spcBef>
              <a:buClrTx/>
              <a:buSzTx/>
              <a:buFont typeface="Arial" panose="020B0604020202020204" pitchFamily="34" charset="0"/>
              <a:buNone/>
            </a:pPr>
            <a:r>
              <a:rPr lang="zh-CN" altLang="en-US" b="1" dirty="0">
                <a:solidFill>
                  <a:schemeClr val="tx2"/>
                </a:solidFill>
                <a:latin typeface="Times New Roman" panose="02020603050405020304" pitchFamily="18" charset="0"/>
              </a:rPr>
              <a:t>方法是：列出劳斯表，令其第一列中包含</a:t>
            </a:r>
            <a:r>
              <a:rPr lang="en-US" altLang="zh-CN" b="1" i="1" dirty="0">
                <a:solidFill>
                  <a:schemeClr val="tx2"/>
                </a:solidFill>
                <a:latin typeface="Times New Roman" panose="02020603050405020304" pitchFamily="18" charset="0"/>
              </a:rPr>
              <a:t>K</a:t>
            </a:r>
            <a:r>
              <a:rPr lang="en-US" altLang="zh-CN" b="1" i="1" baseline="30000" dirty="0">
                <a:solidFill>
                  <a:schemeClr val="tx2"/>
                </a:solidFill>
                <a:latin typeface="Times New Roman" panose="02020603050405020304" pitchFamily="18" charset="0"/>
              </a:rPr>
              <a:t>*</a:t>
            </a:r>
            <a:r>
              <a:rPr lang="zh-CN" altLang="en-US" b="1" dirty="0">
                <a:solidFill>
                  <a:schemeClr val="tx2"/>
                </a:solidFill>
                <a:latin typeface="Times New Roman" panose="02020603050405020304" pitchFamily="18" charset="0"/>
              </a:rPr>
              <a:t>的</a:t>
            </a:r>
            <a:r>
              <a:rPr lang="en-US" altLang="zh-CN" b="1" i="1" dirty="0">
                <a:solidFill>
                  <a:schemeClr val="tx2"/>
                </a:solidFill>
                <a:latin typeface="Times New Roman" panose="02020603050405020304" pitchFamily="18" charset="0"/>
              </a:rPr>
              <a:t>s</a:t>
            </a:r>
            <a:r>
              <a:rPr lang="en-US" altLang="zh-CN" b="1" baseline="30000" dirty="0">
                <a:solidFill>
                  <a:schemeClr val="tx2"/>
                </a:solidFill>
                <a:latin typeface="Times New Roman" panose="02020603050405020304" pitchFamily="18" charset="0"/>
              </a:rPr>
              <a:t>1</a:t>
            </a:r>
            <a:r>
              <a:rPr lang="zh-CN" altLang="en-US" b="1" dirty="0">
                <a:solidFill>
                  <a:schemeClr val="tx2"/>
                </a:solidFill>
                <a:latin typeface="Times New Roman" panose="02020603050405020304" pitchFamily="18" charset="0"/>
              </a:rPr>
              <a:t>项系数为零，确定根轨迹与虚轴交点处的</a:t>
            </a:r>
            <a:r>
              <a:rPr lang="en-US" altLang="zh-CN" b="1" i="1" dirty="0">
                <a:solidFill>
                  <a:schemeClr val="tx2"/>
                </a:solidFill>
                <a:latin typeface="Times New Roman" panose="02020603050405020304" pitchFamily="18" charset="0"/>
              </a:rPr>
              <a:t>K</a:t>
            </a:r>
            <a:r>
              <a:rPr lang="en-US" altLang="zh-CN" b="1" i="1" baseline="30000" dirty="0">
                <a:solidFill>
                  <a:schemeClr val="tx2"/>
                </a:solidFill>
                <a:latin typeface="Times New Roman" panose="02020603050405020304" pitchFamily="18" charset="0"/>
              </a:rPr>
              <a:t>*</a:t>
            </a:r>
            <a:r>
              <a:rPr lang="zh-CN" altLang="en-US" b="1" dirty="0">
                <a:solidFill>
                  <a:schemeClr val="tx2"/>
                </a:solidFill>
                <a:latin typeface="Times New Roman" panose="02020603050405020304" pitchFamily="18" charset="0"/>
              </a:rPr>
              <a:t>值，解由</a:t>
            </a:r>
            <a:r>
              <a:rPr lang="en-US" altLang="zh-CN" b="1" i="1" dirty="0">
                <a:solidFill>
                  <a:schemeClr val="tx2"/>
                </a:solidFill>
                <a:latin typeface="Times New Roman" panose="02020603050405020304" pitchFamily="18" charset="0"/>
              </a:rPr>
              <a:t>s</a:t>
            </a:r>
            <a:r>
              <a:rPr lang="en-US" altLang="zh-CN" b="1" baseline="30000" dirty="0">
                <a:solidFill>
                  <a:schemeClr val="tx2"/>
                </a:solidFill>
                <a:latin typeface="Times New Roman" panose="02020603050405020304" pitchFamily="18" charset="0"/>
              </a:rPr>
              <a:t>2</a:t>
            </a:r>
            <a:r>
              <a:rPr lang="zh-CN" altLang="en-US" b="1" dirty="0">
                <a:solidFill>
                  <a:schemeClr val="tx2"/>
                </a:solidFill>
                <a:latin typeface="Times New Roman" panose="02020603050405020304" pitchFamily="18" charset="0"/>
              </a:rPr>
              <a:t>行系数构成的辅助方程，可求出纯虚根数值，也就是根轨迹与虚轴交点上的</a:t>
            </a:r>
            <a:r>
              <a:rPr lang="en-US" altLang="zh-CN" i="1" dirty="0">
                <a:solidFill>
                  <a:schemeClr val="tx2"/>
                </a:solidFill>
                <a:latin typeface="Times New Roman" panose="02020603050405020304" pitchFamily="18" charset="0"/>
              </a:rPr>
              <a:t>ω</a:t>
            </a:r>
            <a:r>
              <a:rPr lang="zh-CN" altLang="en-US" b="1" dirty="0">
                <a:solidFill>
                  <a:schemeClr val="tx2"/>
                </a:solidFill>
                <a:latin typeface="Times New Roman" panose="02020603050405020304" pitchFamily="18" charset="0"/>
              </a:rPr>
              <a:t>值</a:t>
            </a:r>
          </a:p>
        </p:txBody>
      </p:sp>
      <p:sp>
        <p:nvSpPr>
          <p:cNvPr id="36870"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14</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3895"/>
                                        </p:tgtEl>
                                        <p:attrNameLst>
                                          <p:attrName>style.visibility</p:attrName>
                                        </p:attrNameLst>
                                      </p:cBhvr>
                                      <p:to>
                                        <p:strVal val="visible"/>
                                      </p:to>
                                    </p:set>
                                    <p:anim calcmode="lin" valueType="num">
                                      <p:cBhvr additive="base">
                                        <p:cTn id="7" dur="500" fill="hold"/>
                                        <p:tgtEl>
                                          <p:spTgt spid="293895"/>
                                        </p:tgtEl>
                                        <p:attrNameLst>
                                          <p:attrName>ppt_x</p:attrName>
                                        </p:attrNameLst>
                                      </p:cBhvr>
                                      <p:tavLst>
                                        <p:tav tm="0">
                                          <p:val>
                                            <p:strVal val="0-#ppt_w/2"/>
                                          </p:val>
                                        </p:tav>
                                        <p:tav tm="100000">
                                          <p:val>
                                            <p:strVal val="#ppt_x"/>
                                          </p:val>
                                        </p:tav>
                                      </p:tavLst>
                                    </p:anim>
                                    <p:anim calcmode="lin" valueType="num">
                                      <p:cBhvr additive="base">
                                        <p:cTn id="8" dur="500" fill="hold"/>
                                        <p:tgtEl>
                                          <p:spTgt spid="2938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3896">
                                            <p:txEl>
                                              <p:pRg st="0" end="0"/>
                                            </p:txEl>
                                          </p:spTgt>
                                        </p:tgtEl>
                                        <p:attrNameLst>
                                          <p:attrName>style.visibility</p:attrName>
                                        </p:attrNameLst>
                                      </p:cBhvr>
                                      <p:to>
                                        <p:strVal val="visible"/>
                                      </p:to>
                                    </p:set>
                                    <p:anim calcmode="lin" valueType="num">
                                      <p:cBhvr additive="base">
                                        <p:cTn id="13" dur="500" fill="hold"/>
                                        <p:tgtEl>
                                          <p:spTgt spid="29389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389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3896">
                                            <p:txEl>
                                              <p:pRg st="2" end="2"/>
                                            </p:txEl>
                                          </p:spTgt>
                                        </p:tgtEl>
                                        <p:attrNameLst>
                                          <p:attrName>style.visibility</p:attrName>
                                        </p:attrNameLst>
                                      </p:cBhvr>
                                      <p:to>
                                        <p:strVal val="visible"/>
                                      </p:to>
                                    </p:set>
                                    <p:anim calcmode="lin" valueType="num">
                                      <p:cBhvr additive="base">
                                        <p:cTn id="19" dur="500" fill="hold"/>
                                        <p:tgtEl>
                                          <p:spTgt spid="29389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389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5" grpId="0"/>
      <p:bldP spid="293896"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3955" name="Group 3"/>
          <p:cNvGrpSpPr/>
          <p:nvPr/>
        </p:nvGrpSpPr>
        <p:grpSpPr>
          <a:xfrm>
            <a:off x="6915150" y="1706563"/>
            <a:ext cx="2170113" cy="2514600"/>
            <a:chOff x="0" y="0"/>
            <a:chExt cx="1367" cy="1584"/>
          </a:xfrm>
        </p:grpSpPr>
        <p:sp>
          <p:nvSpPr>
            <p:cNvPr id="38945" name="AutoShape 147"/>
            <p:cNvSpPr/>
            <p:nvPr/>
          </p:nvSpPr>
          <p:spPr>
            <a:xfrm>
              <a:off x="0" y="68"/>
              <a:ext cx="1363" cy="1421"/>
            </a:xfrm>
            <a:prstGeom prst="flowChartProcess">
              <a:avLst/>
            </a:prstGeom>
            <a:solidFill>
              <a:srgbClr val="CCFFFF"/>
            </a:solidFill>
            <a:ln w="9525">
              <a:noFill/>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sp>
          <p:nvSpPr>
            <p:cNvPr id="38946" name="Line 148"/>
            <p:cNvSpPr/>
            <p:nvPr/>
          </p:nvSpPr>
          <p:spPr>
            <a:xfrm>
              <a:off x="0" y="805"/>
              <a:ext cx="1363" cy="0"/>
            </a:xfrm>
            <a:prstGeom prst="line">
              <a:avLst/>
            </a:prstGeom>
            <a:ln w="28575" cap="flat" cmpd="sng">
              <a:solidFill>
                <a:schemeClr val="tx2"/>
              </a:solidFill>
              <a:prstDash val="solid"/>
              <a:headEnd type="none" w="med" len="med"/>
              <a:tailEnd type="arrow" w="med" len="med"/>
            </a:ln>
          </p:spPr>
        </p:sp>
        <p:sp>
          <p:nvSpPr>
            <p:cNvPr id="38947" name="Line 149"/>
            <p:cNvSpPr/>
            <p:nvPr/>
          </p:nvSpPr>
          <p:spPr>
            <a:xfrm flipV="1">
              <a:off x="997" y="67"/>
              <a:ext cx="0" cy="1421"/>
            </a:xfrm>
            <a:prstGeom prst="line">
              <a:avLst/>
            </a:prstGeom>
            <a:ln w="28575" cap="flat" cmpd="sng">
              <a:solidFill>
                <a:schemeClr val="tx2"/>
              </a:solidFill>
              <a:prstDash val="solid"/>
              <a:headEnd type="none" w="med" len="med"/>
              <a:tailEnd type="arrow" w="med" len="med"/>
            </a:ln>
          </p:spPr>
        </p:sp>
        <p:graphicFrame>
          <p:nvGraphicFramePr>
            <p:cNvPr id="38948" name="Object 7"/>
            <p:cNvGraphicFramePr>
              <a:graphicFrameLocks noChangeAspect="1"/>
            </p:cNvGraphicFramePr>
            <p:nvPr/>
          </p:nvGraphicFramePr>
          <p:xfrm>
            <a:off x="1184" y="805"/>
            <a:ext cx="143" cy="193"/>
          </p:xfrm>
          <a:graphic>
            <a:graphicData uri="http://schemas.openxmlformats.org/presentationml/2006/ole">
              <mc:AlternateContent xmlns:mc="http://schemas.openxmlformats.org/markup-compatibility/2006">
                <mc:Choice xmlns:v="urn:schemas-microsoft-com:vml" Requires="v">
                  <p:oleObj spid="_x0000_s14361" r:id="rId4" imgW="153035" imgH="140335" progId="Equation.3">
                    <p:embed/>
                  </p:oleObj>
                </mc:Choice>
                <mc:Fallback>
                  <p:oleObj r:id="rId4" imgW="153035" imgH="140335" progId="Equation.3">
                    <p:embed/>
                    <p:pic>
                      <p:nvPicPr>
                        <p:cNvPr id="0" name="图片 3084"/>
                        <p:cNvPicPr/>
                        <p:nvPr/>
                      </p:nvPicPr>
                      <p:blipFill>
                        <a:blip r:embed="rId5"/>
                        <a:stretch>
                          <a:fillRect/>
                        </a:stretch>
                      </p:blipFill>
                      <p:spPr>
                        <a:xfrm>
                          <a:off x="1184" y="805"/>
                          <a:ext cx="143" cy="193"/>
                        </a:xfrm>
                        <a:prstGeom prst="rect">
                          <a:avLst/>
                        </a:prstGeom>
                        <a:noFill/>
                        <a:ln w="38100">
                          <a:noFill/>
                          <a:miter/>
                        </a:ln>
                      </p:spPr>
                    </p:pic>
                  </p:oleObj>
                </mc:Fallback>
              </mc:AlternateContent>
            </a:graphicData>
          </a:graphic>
        </p:graphicFrame>
        <p:graphicFrame>
          <p:nvGraphicFramePr>
            <p:cNvPr id="38949" name="Object 8"/>
            <p:cNvGraphicFramePr>
              <a:graphicFrameLocks noChangeAspect="1"/>
            </p:cNvGraphicFramePr>
            <p:nvPr/>
          </p:nvGraphicFramePr>
          <p:xfrm>
            <a:off x="1004" y="121"/>
            <a:ext cx="363" cy="284"/>
          </p:xfrm>
          <a:graphic>
            <a:graphicData uri="http://schemas.openxmlformats.org/presentationml/2006/ole">
              <mc:AlternateContent xmlns:mc="http://schemas.openxmlformats.org/markup-compatibility/2006">
                <mc:Choice xmlns:v="urn:schemas-microsoft-com:vml" Requires="v">
                  <p:oleObj spid="_x0000_s14362" r:id="rId6" imgW="241935" imgH="191135" progId="Equation.3">
                    <p:embed/>
                  </p:oleObj>
                </mc:Choice>
                <mc:Fallback>
                  <p:oleObj r:id="rId6" imgW="241935" imgH="191135" progId="Equation.3">
                    <p:embed/>
                    <p:pic>
                      <p:nvPicPr>
                        <p:cNvPr id="0" name="图片 3081"/>
                        <p:cNvPicPr/>
                        <p:nvPr/>
                      </p:nvPicPr>
                      <p:blipFill>
                        <a:blip r:embed="rId7"/>
                        <a:stretch>
                          <a:fillRect/>
                        </a:stretch>
                      </p:blipFill>
                      <p:spPr>
                        <a:xfrm>
                          <a:off x="1004" y="121"/>
                          <a:ext cx="363" cy="284"/>
                        </a:xfrm>
                        <a:prstGeom prst="rect">
                          <a:avLst/>
                        </a:prstGeom>
                        <a:noFill/>
                        <a:ln w="38100">
                          <a:noFill/>
                          <a:miter/>
                        </a:ln>
                      </p:spPr>
                    </p:pic>
                  </p:oleObj>
                </mc:Fallback>
              </mc:AlternateContent>
            </a:graphicData>
          </a:graphic>
        </p:graphicFrame>
        <p:grpSp>
          <p:nvGrpSpPr>
            <p:cNvPr id="38950" name="Group 9"/>
            <p:cNvGrpSpPr/>
            <p:nvPr/>
          </p:nvGrpSpPr>
          <p:grpSpPr>
            <a:xfrm>
              <a:off x="757" y="720"/>
              <a:ext cx="144" cy="144"/>
              <a:chOff x="0" y="0"/>
              <a:chExt cx="192" cy="192"/>
            </a:xfrm>
          </p:grpSpPr>
          <p:sp>
            <p:nvSpPr>
              <p:cNvPr id="38959" name="Line 153"/>
              <p:cNvSpPr/>
              <p:nvPr/>
            </p:nvSpPr>
            <p:spPr>
              <a:xfrm>
                <a:off x="0" y="0"/>
                <a:ext cx="192" cy="192"/>
              </a:xfrm>
              <a:prstGeom prst="line">
                <a:avLst/>
              </a:prstGeom>
              <a:ln w="38100" cap="sq" cmpd="sng">
                <a:solidFill>
                  <a:srgbClr val="3366FF"/>
                </a:solidFill>
                <a:prstDash val="solid"/>
                <a:headEnd type="none" w="med" len="med"/>
                <a:tailEnd type="none" w="med" len="med"/>
              </a:ln>
            </p:spPr>
          </p:sp>
          <p:sp>
            <p:nvSpPr>
              <p:cNvPr id="38960" name="Line 154"/>
              <p:cNvSpPr/>
              <p:nvPr/>
            </p:nvSpPr>
            <p:spPr>
              <a:xfrm flipH="1">
                <a:off x="0" y="0"/>
                <a:ext cx="192" cy="192"/>
              </a:xfrm>
              <a:prstGeom prst="line">
                <a:avLst/>
              </a:prstGeom>
              <a:ln w="38100" cap="sq" cmpd="sng">
                <a:solidFill>
                  <a:srgbClr val="3366FF"/>
                </a:solidFill>
                <a:prstDash val="solid"/>
                <a:headEnd type="none" w="med" len="med"/>
                <a:tailEnd type="none" w="med" len="med"/>
              </a:ln>
            </p:spPr>
          </p:sp>
        </p:grpSp>
        <p:grpSp>
          <p:nvGrpSpPr>
            <p:cNvPr id="38951" name="Group 12"/>
            <p:cNvGrpSpPr/>
            <p:nvPr/>
          </p:nvGrpSpPr>
          <p:grpSpPr>
            <a:xfrm>
              <a:off x="469" y="384"/>
              <a:ext cx="144" cy="144"/>
              <a:chOff x="0" y="0"/>
              <a:chExt cx="192" cy="192"/>
            </a:xfrm>
          </p:grpSpPr>
          <p:sp>
            <p:nvSpPr>
              <p:cNvPr id="38957" name="Line 156"/>
              <p:cNvSpPr/>
              <p:nvPr/>
            </p:nvSpPr>
            <p:spPr>
              <a:xfrm>
                <a:off x="0" y="0"/>
                <a:ext cx="192" cy="192"/>
              </a:xfrm>
              <a:prstGeom prst="line">
                <a:avLst/>
              </a:prstGeom>
              <a:ln w="38100" cap="sq" cmpd="sng">
                <a:solidFill>
                  <a:srgbClr val="3366FF"/>
                </a:solidFill>
                <a:prstDash val="solid"/>
                <a:headEnd type="none" w="med" len="med"/>
                <a:tailEnd type="none" w="med" len="med"/>
              </a:ln>
            </p:spPr>
          </p:sp>
          <p:sp>
            <p:nvSpPr>
              <p:cNvPr id="38958" name="Line 157"/>
              <p:cNvSpPr/>
              <p:nvPr/>
            </p:nvSpPr>
            <p:spPr>
              <a:xfrm flipH="1">
                <a:off x="0" y="0"/>
                <a:ext cx="192" cy="192"/>
              </a:xfrm>
              <a:prstGeom prst="line">
                <a:avLst/>
              </a:prstGeom>
              <a:ln w="38100" cap="sq" cmpd="sng">
                <a:solidFill>
                  <a:srgbClr val="3366FF"/>
                </a:solidFill>
                <a:prstDash val="solid"/>
                <a:headEnd type="none" w="med" len="med"/>
                <a:tailEnd type="none" w="med" len="med"/>
              </a:ln>
            </p:spPr>
          </p:sp>
        </p:grpSp>
        <p:grpSp>
          <p:nvGrpSpPr>
            <p:cNvPr id="38952" name="Group 15"/>
            <p:cNvGrpSpPr/>
            <p:nvPr/>
          </p:nvGrpSpPr>
          <p:grpSpPr>
            <a:xfrm>
              <a:off x="469" y="1056"/>
              <a:ext cx="144" cy="144"/>
              <a:chOff x="0" y="0"/>
              <a:chExt cx="192" cy="192"/>
            </a:xfrm>
          </p:grpSpPr>
          <p:sp>
            <p:nvSpPr>
              <p:cNvPr id="38955" name="Line 159"/>
              <p:cNvSpPr/>
              <p:nvPr/>
            </p:nvSpPr>
            <p:spPr>
              <a:xfrm>
                <a:off x="0" y="0"/>
                <a:ext cx="192" cy="192"/>
              </a:xfrm>
              <a:prstGeom prst="line">
                <a:avLst/>
              </a:prstGeom>
              <a:ln w="38100" cap="sq" cmpd="sng">
                <a:solidFill>
                  <a:srgbClr val="3366FF"/>
                </a:solidFill>
                <a:prstDash val="solid"/>
                <a:headEnd type="none" w="med" len="med"/>
                <a:tailEnd type="none" w="med" len="med"/>
              </a:ln>
            </p:spPr>
          </p:sp>
          <p:sp>
            <p:nvSpPr>
              <p:cNvPr id="38956" name="Line 160"/>
              <p:cNvSpPr/>
              <p:nvPr/>
            </p:nvSpPr>
            <p:spPr>
              <a:xfrm flipH="1">
                <a:off x="0" y="0"/>
                <a:ext cx="192" cy="192"/>
              </a:xfrm>
              <a:prstGeom prst="line">
                <a:avLst/>
              </a:prstGeom>
              <a:ln w="38100" cap="sq" cmpd="sng">
                <a:solidFill>
                  <a:srgbClr val="3366FF"/>
                </a:solidFill>
                <a:prstDash val="solid"/>
                <a:headEnd type="none" w="med" len="med"/>
                <a:tailEnd type="none" w="med" len="med"/>
              </a:ln>
            </p:spPr>
          </p:sp>
        </p:grpSp>
        <p:sp>
          <p:nvSpPr>
            <p:cNvPr id="38953" name="Line 161"/>
            <p:cNvSpPr/>
            <p:nvPr/>
          </p:nvSpPr>
          <p:spPr>
            <a:xfrm flipV="1">
              <a:off x="661" y="0"/>
              <a:ext cx="528" cy="806"/>
            </a:xfrm>
            <a:prstGeom prst="line">
              <a:avLst/>
            </a:prstGeom>
            <a:ln w="25400" cap="flat" cmpd="sng">
              <a:solidFill>
                <a:schemeClr val="tx1"/>
              </a:solidFill>
              <a:prstDash val="dash"/>
              <a:headEnd type="none" w="med" len="med"/>
              <a:tailEnd type="triangle" w="sm" len="lg"/>
            </a:ln>
          </p:spPr>
        </p:sp>
        <p:sp>
          <p:nvSpPr>
            <p:cNvPr id="38954" name="Line 162"/>
            <p:cNvSpPr/>
            <p:nvPr/>
          </p:nvSpPr>
          <p:spPr>
            <a:xfrm>
              <a:off x="671" y="816"/>
              <a:ext cx="480" cy="768"/>
            </a:xfrm>
            <a:prstGeom prst="line">
              <a:avLst/>
            </a:prstGeom>
            <a:ln w="25400" cap="flat" cmpd="sng">
              <a:solidFill>
                <a:schemeClr val="tx1"/>
              </a:solidFill>
              <a:prstDash val="dash"/>
              <a:headEnd type="none" w="med" len="med"/>
              <a:tailEnd type="triangle" w="sm" len="lg"/>
            </a:ln>
          </p:spPr>
        </p:sp>
      </p:grpSp>
      <p:graphicFrame>
        <p:nvGraphicFramePr>
          <p:cNvPr id="38915" name="Object 21"/>
          <p:cNvGraphicFramePr>
            <a:graphicFrameLocks noChangeAspect="1"/>
          </p:cNvGraphicFramePr>
          <p:nvPr/>
        </p:nvGraphicFramePr>
        <p:xfrm>
          <a:off x="346075" y="654050"/>
          <a:ext cx="4159250" cy="920750"/>
        </p:xfrm>
        <a:graphic>
          <a:graphicData uri="http://schemas.openxmlformats.org/presentationml/2006/ole">
            <mc:AlternateContent xmlns:mc="http://schemas.openxmlformats.org/markup-compatibility/2006">
              <mc:Choice xmlns:v="urn:schemas-microsoft-com:vml" Requires="v">
                <p:oleObj spid="_x0000_s14363" r:id="rId8" imgW="2882900" imgH="609600" progId="Equation.DSMT4">
                  <p:embed/>
                </p:oleObj>
              </mc:Choice>
              <mc:Fallback>
                <p:oleObj r:id="rId8" imgW="2882900" imgH="609600" progId="Equation.DSMT4">
                  <p:embed/>
                  <p:pic>
                    <p:nvPicPr>
                      <p:cNvPr id="0" name="图片 3082"/>
                      <p:cNvPicPr/>
                      <p:nvPr/>
                    </p:nvPicPr>
                    <p:blipFill>
                      <a:blip r:embed="rId9"/>
                      <a:stretch>
                        <a:fillRect/>
                      </a:stretch>
                    </p:blipFill>
                    <p:spPr>
                      <a:xfrm>
                        <a:off x="346075" y="654050"/>
                        <a:ext cx="4159250" cy="920750"/>
                      </a:xfrm>
                      <a:prstGeom prst="rect">
                        <a:avLst/>
                      </a:prstGeom>
                      <a:noFill/>
                      <a:ln w="38100">
                        <a:noFill/>
                        <a:miter/>
                      </a:ln>
                    </p:spPr>
                  </p:pic>
                </p:oleObj>
              </mc:Fallback>
            </mc:AlternateContent>
          </a:graphicData>
        </a:graphic>
      </p:graphicFrame>
      <p:grpSp>
        <p:nvGrpSpPr>
          <p:cNvPr id="253975" name="Group 23"/>
          <p:cNvGrpSpPr/>
          <p:nvPr/>
        </p:nvGrpSpPr>
        <p:grpSpPr>
          <a:xfrm>
            <a:off x="712788" y="2373313"/>
            <a:ext cx="6019800" cy="1536700"/>
            <a:chOff x="0" y="0"/>
            <a:chExt cx="3792" cy="968"/>
          </a:xfrm>
        </p:grpSpPr>
        <p:sp>
          <p:nvSpPr>
            <p:cNvPr id="38943" name="Rectangle 10"/>
            <p:cNvSpPr/>
            <p:nvPr/>
          </p:nvSpPr>
          <p:spPr>
            <a:xfrm>
              <a:off x="302" y="0"/>
              <a:ext cx="2194" cy="348"/>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342900" lvl="0" indent="-342900" eaLnBrk="1" hangingPunct="1">
                <a:buClr>
                  <a:schemeClr val="tx2"/>
                </a:buClr>
                <a:buNone/>
              </a:pPr>
              <a:r>
                <a:rPr lang="zh-CN" altLang="en-US" b="1" dirty="0">
                  <a:solidFill>
                    <a:schemeClr val="tx2"/>
                  </a:solidFill>
                  <a:latin typeface="宋体" panose="02010600030101010101" pitchFamily="2" charset="-122"/>
                </a:rPr>
                <a:t>系统的特征方程为</a:t>
              </a:r>
              <a:r>
                <a:rPr lang="zh-CN" altLang="en-US" sz="2800" b="1" dirty="0">
                  <a:solidFill>
                    <a:schemeClr val="tx2"/>
                  </a:solidFill>
                  <a:latin typeface="宋体" panose="02010600030101010101" pitchFamily="2" charset="-122"/>
                </a:rPr>
                <a:t> </a:t>
              </a:r>
            </a:p>
          </p:txBody>
        </p:sp>
        <p:graphicFrame>
          <p:nvGraphicFramePr>
            <p:cNvPr id="38944" name="Object 25"/>
            <p:cNvGraphicFramePr>
              <a:graphicFrameLocks noChangeAspect="1"/>
            </p:cNvGraphicFramePr>
            <p:nvPr/>
          </p:nvGraphicFramePr>
          <p:xfrm>
            <a:off x="0" y="312"/>
            <a:ext cx="3792" cy="656"/>
          </p:xfrm>
          <a:graphic>
            <a:graphicData uri="http://schemas.openxmlformats.org/presentationml/2006/ole">
              <mc:AlternateContent xmlns:mc="http://schemas.openxmlformats.org/markup-compatibility/2006">
                <mc:Choice xmlns:v="urn:schemas-microsoft-com:vml" Requires="v">
                  <p:oleObj spid="_x0000_s14364" r:id="rId10" imgW="2641600" imgH="457200" progId="Equation.3">
                    <p:embed/>
                  </p:oleObj>
                </mc:Choice>
                <mc:Fallback>
                  <p:oleObj r:id="rId10" imgW="2641600" imgH="457200" progId="Equation.3">
                    <p:embed/>
                    <p:pic>
                      <p:nvPicPr>
                        <p:cNvPr id="0" name="图片 3083"/>
                        <p:cNvPicPr/>
                        <p:nvPr/>
                      </p:nvPicPr>
                      <p:blipFill>
                        <a:blip r:embed="rId11"/>
                        <a:stretch>
                          <a:fillRect/>
                        </a:stretch>
                      </p:blipFill>
                      <p:spPr>
                        <a:xfrm>
                          <a:off x="0" y="312"/>
                          <a:ext cx="3792" cy="656"/>
                        </a:xfrm>
                        <a:prstGeom prst="rect">
                          <a:avLst/>
                        </a:prstGeom>
                        <a:noFill/>
                        <a:ln w="38100">
                          <a:noFill/>
                          <a:miter/>
                        </a:ln>
                      </p:spPr>
                    </p:pic>
                  </p:oleObj>
                </mc:Fallback>
              </mc:AlternateContent>
            </a:graphicData>
          </a:graphic>
        </p:graphicFrame>
      </p:grpSp>
      <p:graphicFrame>
        <p:nvGraphicFramePr>
          <p:cNvPr id="253978" name="Object 26"/>
          <p:cNvGraphicFramePr>
            <a:graphicFrameLocks noChangeAspect="1"/>
          </p:cNvGraphicFramePr>
          <p:nvPr/>
        </p:nvGraphicFramePr>
        <p:xfrm>
          <a:off x="811213" y="5438775"/>
          <a:ext cx="3760787" cy="592138"/>
        </p:xfrm>
        <a:graphic>
          <a:graphicData uri="http://schemas.openxmlformats.org/presentationml/2006/ole">
            <mc:AlternateContent xmlns:mc="http://schemas.openxmlformats.org/markup-compatibility/2006">
              <mc:Choice xmlns:v="urn:schemas-microsoft-com:vml" Requires="v">
                <p:oleObj spid="_x0000_s14365" r:id="rId12" imgW="1537335" imgH="241300" progId="Equation.3">
                  <p:embed/>
                </p:oleObj>
              </mc:Choice>
              <mc:Fallback>
                <p:oleObj r:id="rId12" imgW="1537335" imgH="241300" progId="Equation.3">
                  <p:embed/>
                  <p:pic>
                    <p:nvPicPr>
                      <p:cNvPr id="0" name="图片 3080"/>
                      <p:cNvPicPr/>
                      <p:nvPr/>
                    </p:nvPicPr>
                    <p:blipFill>
                      <a:blip r:embed="rId13"/>
                      <a:stretch>
                        <a:fillRect/>
                      </a:stretch>
                    </p:blipFill>
                    <p:spPr>
                      <a:xfrm>
                        <a:off x="811213" y="5438775"/>
                        <a:ext cx="3760787" cy="592138"/>
                      </a:xfrm>
                      <a:prstGeom prst="rect">
                        <a:avLst/>
                      </a:prstGeom>
                      <a:noFill/>
                      <a:ln w="38100">
                        <a:noFill/>
                        <a:miter/>
                      </a:ln>
                    </p:spPr>
                  </p:pic>
                </p:oleObj>
              </mc:Fallback>
            </mc:AlternateContent>
          </a:graphicData>
        </a:graphic>
      </p:graphicFrame>
      <p:grpSp>
        <p:nvGrpSpPr>
          <p:cNvPr id="253979" name="Group 27"/>
          <p:cNvGrpSpPr/>
          <p:nvPr/>
        </p:nvGrpSpPr>
        <p:grpSpPr>
          <a:xfrm>
            <a:off x="7735888" y="1858963"/>
            <a:ext cx="930275" cy="2239962"/>
            <a:chOff x="0" y="0"/>
            <a:chExt cx="586" cy="1411"/>
          </a:xfrm>
        </p:grpSpPr>
        <p:sp>
          <p:nvSpPr>
            <p:cNvPr id="38941" name="Freeform 113"/>
            <p:cNvSpPr/>
            <p:nvPr/>
          </p:nvSpPr>
          <p:spPr>
            <a:xfrm>
              <a:off x="0" y="0"/>
              <a:ext cx="586" cy="384"/>
            </a:xfrm>
            <a:custGeom>
              <a:avLst/>
              <a:gdLst>
                <a:gd name="txL" fmla="*/ 0 w 586"/>
                <a:gd name="txT" fmla="*/ 0 h 384"/>
                <a:gd name="txR" fmla="*/ 586 w 586"/>
                <a:gd name="txB" fmla="*/ 384 h 384"/>
              </a:gdLst>
              <a:ahLst/>
              <a:cxnLst>
                <a:cxn ang="0">
                  <a:pos x="0" y="384"/>
                </a:cxn>
                <a:cxn ang="0">
                  <a:pos x="374" y="211"/>
                </a:cxn>
                <a:cxn ang="0">
                  <a:pos x="586" y="0"/>
                </a:cxn>
              </a:cxnLst>
              <a:rect l="txL" t="txT" r="txR" b="txB"/>
              <a:pathLst>
                <a:path w="586" h="384">
                  <a:moveTo>
                    <a:pt x="0" y="384"/>
                  </a:moveTo>
                  <a:cubicBezTo>
                    <a:pt x="62" y="355"/>
                    <a:pt x="276" y="275"/>
                    <a:pt x="374" y="211"/>
                  </a:cubicBezTo>
                  <a:cubicBezTo>
                    <a:pt x="472" y="147"/>
                    <a:pt x="542" y="44"/>
                    <a:pt x="586" y="0"/>
                  </a:cubicBezTo>
                </a:path>
              </a:pathLst>
            </a:custGeom>
            <a:noFill/>
            <a:ln w="38100" cap="flat" cmpd="sng">
              <a:solidFill>
                <a:srgbClr val="FF0000">
                  <a:alpha val="100000"/>
                </a:srgbClr>
              </a:solidFill>
              <a:prstDash val="solid"/>
              <a:round/>
              <a:headEnd type="none" w="med" len="med"/>
              <a:tailEnd type="triangle" w="med" len="lg"/>
            </a:ln>
          </p:spPr>
          <p:txBody>
            <a:bodyPr/>
            <a:lstStyle/>
            <a:p>
              <a:endParaRPr lang="zh-CN" altLang="en-US"/>
            </a:p>
          </p:txBody>
        </p:sp>
        <p:sp>
          <p:nvSpPr>
            <p:cNvPr id="38942" name="Freeform 114"/>
            <p:cNvSpPr/>
            <p:nvPr/>
          </p:nvSpPr>
          <p:spPr>
            <a:xfrm>
              <a:off x="0" y="1008"/>
              <a:ext cx="547" cy="403"/>
            </a:xfrm>
            <a:custGeom>
              <a:avLst/>
              <a:gdLst>
                <a:gd name="txL" fmla="*/ 0 w 547"/>
                <a:gd name="txT" fmla="*/ 0 h 403"/>
                <a:gd name="txR" fmla="*/ 547 w 547"/>
                <a:gd name="txB" fmla="*/ 403 h 403"/>
              </a:gdLst>
              <a:ahLst/>
              <a:cxnLst>
                <a:cxn ang="0">
                  <a:pos x="0" y="0"/>
                </a:cxn>
                <a:cxn ang="0">
                  <a:pos x="336" y="163"/>
                </a:cxn>
                <a:cxn ang="0">
                  <a:pos x="547" y="403"/>
                </a:cxn>
              </a:cxnLst>
              <a:rect l="txL" t="txT" r="txR" b="txB"/>
              <a:pathLst>
                <a:path w="547" h="403">
                  <a:moveTo>
                    <a:pt x="0" y="0"/>
                  </a:moveTo>
                  <a:cubicBezTo>
                    <a:pt x="56" y="27"/>
                    <a:pt x="245" y="96"/>
                    <a:pt x="336" y="163"/>
                  </a:cubicBezTo>
                  <a:cubicBezTo>
                    <a:pt x="427" y="230"/>
                    <a:pt x="503" y="353"/>
                    <a:pt x="547" y="403"/>
                  </a:cubicBezTo>
                </a:path>
              </a:pathLst>
            </a:custGeom>
            <a:noFill/>
            <a:ln w="38100" cap="flat" cmpd="sng">
              <a:solidFill>
                <a:srgbClr val="FF0000">
                  <a:alpha val="100000"/>
                </a:srgbClr>
              </a:solidFill>
              <a:prstDash val="solid"/>
              <a:round/>
              <a:headEnd type="none" w="med" len="med"/>
              <a:tailEnd type="triangle" w="med" len="lg"/>
            </a:ln>
          </p:spPr>
          <p:txBody>
            <a:bodyPr/>
            <a:lstStyle/>
            <a:p>
              <a:endParaRPr lang="zh-CN" altLang="en-US"/>
            </a:p>
          </p:txBody>
        </p:sp>
      </p:grpSp>
      <p:sp>
        <p:nvSpPr>
          <p:cNvPr id="253982" name="Line 115"/>
          <p:cNvSpPr/>
          <p:nvPr/>
        </p:nvSpPr>
        <p:spPr>
          <a:xfrm flipH="1">
            <a:off x="6911975" y="2998788"/>
            <a:ext cx="1295400" cy="0"/>
          </a:xfrm>
          <a:prstGeom prst="line">
            <a:avLst/>
          </a:prstGeom>
          <a:ln w="38100" cap="flat" cmpd="sng">
            <a:solidFill>
              <a:srgbClr val="FF0000"/>
            </a:solidFill>
            <a:prstDash val="solid"/>
            <a:headEnd type="none" w="med" len="med"/>
            <a:tailEnd type="triangle" w="med" len="lg"/>
          </a:ln>
        </p:spPr>
      </p:sp>
      <p:grpSp>
        <p:nvGrpSpPr>
          <p:cNvPr id="253983" name="Group 31"/>
          <p:cNvGrpSpPr/>
          <p:nvPr/>
        </p:nvGrpSpPr>
        <p:grpSpPr>
          <a:xfrm>
            <a:off x="6529388" y="1871663"/>
            <a:ext cx="1143000" cy="2068512"/>
            <a:chOff x="0" y="0"/>
            <a:chExt cx="720" cy="1303"/>
          </a:xfrm>
        </p:grpSpPr>
        <p:sp>
          <p:nvSpPr>
            <p:cNvPr id="38939" name="AutoShape 66"/>
            <p:cNvSpPr/>
            <p:nvPr/>
          </p:nvSpPr>
          <p:spPr>
            <a:xfrm>
              <a:off x="0" y="1017"/>
              <a:ext cx="701" cy="286"/>
            </a:xfrm>
            <a:prstGeom prst="wedgeRectCallout">
              <a:avLst>
                <a:gd name="adj1" fmla="val 124991"/>
                <a:gd name="adj2" fmla="val 46273"/>
              </a:avLst>
            </a:prstGeom>
            <a:solidFill>
              <a:srgbClr val="FFFF99"/>
            </a:solidFill>
            <a:ln w="9525">
              <a:noFill/>
            </a:ln>
          </p:spPr>
          <p:txBody>
            <a:bodyPr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r>
                <a:rPr lang="en-US" altLang="zh-CN" sz="2400" b="1" dirty="0">
                  <a:solidFill>
                    <a:schemeClr val="tx2"/>
                  </a:solidFill>
                  <a:latin typeface="宋体" panose="02010600030101010101" pitchFamily="2" charset="-122"/>
                </a:rPr>
                <a:t>-j3.74</a:t>
              </a:r>
            </a:p>
          </p:txBody>
        </p:sp>
        <p:sp>
          <p:nvSpPr>
            <p:cNvPr id="38940" name="AutoShape 67"/>
            <p:cNvSpPr/>
            <p:nvPr/>
          </p:nvSpPr>
          <p:spPr>
            <a:xfrm>
              <a:off x="17" y="0"/>
              <a:ext cx="703" cy="299"/>
            </a:xfrm>
            <a:prstGeom prst="wedgeRectCallout">
              <a:avLst>
                <a:gd name="adj1" fmla="val 119560"/>
                <a:gd name="adj2" fmla="val -23579"/>
              </a:avLst>
            </a:prstGeom>
            <a:solidFill>
              <a:srgbClr val="FFFF99"/>
            </a:solidFill>
            <a:ln w="9525">
              <a:noFill/>
            </a:ln>
          </p:spPr>
          <p:txBody>
            <a:bodyPr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2400" b="1" dirty="0">
                  <a:solidFill>
                    <a:schemeClr val="tx2"/>
                  </a:solidFill>
                  <a:latin typeface="宋体" panose="02010600030101010101" pitchFamily="2" charset="-122"/>
                </a:rPr>
                <a:t>j3.74</a:t>
              </a:r>
            </a:p>
          </p:txBody>
        </p:sp>
      </p:grpSp>
      <p:grpSp>
        <p:nvGrpSpPr>
          <p:cNvPr id="253986" name="Group 34"/>
          <p:cNvGrpSpPr/>
          <p:nvPr/>
        </p:nvGrpSpPr>
        <p:grpSpPr>
          <a:xfrm>
            <a:off x="679450" y="4329113"/>
            <a:ext cx="5910263" cy="646112"/>
            <a:chOff x="-22" y="0"/>
            <a:chExt cx="3723" cy="407"/>
          </a:xfrm>
        </p:grpSpPr>
        <p:graphicFrame>
          <p:nvGraphicFramePr>
            <p:cNvPr id="38937" name="Object 35"/>
            <p:cNvGraphicFramePr>
              <a:graphicFrameLocks noChangeAspect="1"/>
            </p:cNvGraphicFramePr>
            <p:nvPr/>
          </p:nvGraphicFramePr>
          <p:xfrm>
            <a:off x="-22" y="48"/>
            <a:ext cx="3723" cy="359"/>
          </p:xfrm>
          <a:graphic>
            <a:graphicData uri="http://schemas.openxmlformats.org/presentationml/2006/ole">
              <mc:AlternateContent xmlns:mc="http://schemas.openxmlformats.org/markup-compatibility/2006">
                <mc:Choice xmlns:v="urn:schemas-microsoft-com:vml" Requires="v">
                  <p:oleObj spid="_x0000_s14366" r:id="rId14" imgW="1968500" imgH="228600" progId="Equation.DSMT4">
                    <p:embed/>
                  </p:oleObj>
                </mc:Choice>
                <mc:Fallback>
                  <p:oleObj r:id="rId14" imgW="1968500" imgH="228600" progId="Equation.DSMT4">
                    <p:embed/>
                    <p:pic>
                      <p:nvPicPr>
                        <p:cNvPr id="0" name="图片 3085"/>
                        <p:cNvPicPr/>
                        <p:nvPr/>
                      </p:nvPicPr>
                      <p:blipFill>
                        <a:blip r:embed="rId15"/>
                        <a:stretch>
                          <a:fillRect/>
                        </a:stretch>
                      </p:blipFill>
                      <p:spPr>
                        <a:xfrm>
                          <a:off x="-22" y="48"/>
                          <a:ext cx="3723" cy="359"/>
                        </a:xfrm>
                        <a:prstGeom prst="rect">
                          <a:avLst/>
                        </a:prstGeom>
                        <a:noFill/>
                        <a:ln w="38100">
                          <a:noFill/>
                          <a:miter/>
                        </a:ln>
                      </p:spPr>
                    </p:pic>
                  </p:oleObj>
                </mc:Fallback>
              </mc:AlternateContent>
            </a:graphicData>
          </a:graphic>
        </p:graphicFrame>
        <p:sp>
          <p:nvSpPr>
            <p:cNvPr id="38938" name="AutoShape 120"/>
            <p:cNvSpPr/>
            <p:nvPr/>
          </p:nvSpPr>
          <p:spPr>
            <a:xfrm>
              <a:off x="1680" y="0"/>
              <a:ext cx="288" cy="192"/>
            </a:xfrm>
            <a:prstGeom prst="downArrow">
              <a:avLst>
                <a:gd name="adj1" fmla="val 50000"/>
                <a:gd name="adj2" fmla="val 25000"/>
              </a:avLst>
            </a:prstGeom>
            <a:solidFill>
              <a:srgbClr val="CCFFFF"/>
            </a:solidFill>
            <a:ln w="9525" cap="flat" cmpd="sng">
              <a:solidFill>
                <a:schemeClr val="bg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grpSp>
      <p:sp>
        <p:nvSpPr>
          <p:cNvPr id="253989" name="AutoShape 131"/>
          <p:cNvSpPr/>
          <p:nvPr/>
        </p:nvSpPr>
        <p:spPr>
          <a:xfrm>
            <a:off x="533400" y="5992813"/>
            <a:ext cx="6705600" cy="762000"/>
          </a:xfrm>
          <a:prstGeom prst="doubleWave">
            <a:avLst>
              <a:gd name="adj1" fmla="val 6500"/>
              <a:gd name="adj2" fmla="val 0"/>
            </a:avLst>
          </a:prstGeom>
          <a:solidFill>
            <a:srgbClr val="CCFFFF"/>
          </a:solidFill>
          <a:ln w="9525" cap="flat" cmpd="sng">
            <a:solidFill>
              <a:schemeClr val="bg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buClr>
                <a:schemeClr val="tx2"/>
              </a:buClr>
              <a:buNone/>
            </a:pPr>
            <a:r>
              <a:rPr lang="zh-CN" altLang="en-US" b="1" dirty="0">
                <a:solidFill>
                  <a:schemeClr val="tx2"/>
                </a:solidFill>
                <a:latin typeface="宋体" panose="02010600030101010101" pitchFamily="2" charset="-122"/>
              </a:rPr>
              <a:t>因此,与虚轴交点的坐标为±</a:t>
            </a:r>
            <a:r>
              <a:rPr lang="en-US" altLang="zh-CN" b="1" dirty="0">
                <a:solidFill>
                  <a:schemeClr val="tx2"/>
                </a:solidFill>
                <a:latin typeface="宋体" panose="02010600030101010101" pitchFamily="2" charset="-122"/>
              </a:rPr>
              <a:t>j3.74</a:t>
            </a:r>
          </a:p>
        </p:txBody>
      </p:sp>
      <p:sp>
        <p:nvSpPr>
          <p:cNvPr id="38923" name="Rectangle 133"/>
          <p:cNvSpPr/>
          <p:nvPr/>
        </p:nvSpPr>
        <p:spPr>
          <a:xfrm>
            <a:off x="179388" y="260350"/>
            <a:ext cx="8662987" cy="576263"/>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80000"/>
              </a:lnSpc>
              <a:spcBef>
                <a:spcPct val="0"/>
              </a:spcBef>
              <a:buClrTx/>
              <a:buSzTx/>
              <a:buFont typeface="Arial" panose="020B0604020202020204" pitchFamily="34" charset="0"/>
              <a:buNone/>
            </a:pPr>
            <a:r>
              <a:rPr lang="zh-CN" altLang="en-US" b="1" dirty="0">
                <a:solidFill>
                  <a:schemeClr val="tx2"/>
                </a:solidFill>
                <a:latin typeface="Times New Roman" panose="02020603050405020304" pitchFamily="18" charset="0"/>
              </a:rPr>
              <a:t>例</a:t>
            </a:r>
            <a:r>
              <a:rPr lang="en-US" altLang="zh-CN" b="1" dirty="0">
                <a:solidFill>
                  <a:schemeClr val="tx2"/>
                </a:solidFill>
                <a:latin typeface="Times New Roman" panose="02020603050405020304" pitchFamily="18" charset="0"/>
              </a:rPr>
              <a:t>4.2</a:t>
            </a:r>
            <a:r>
              <a:rPr lang="zh-CN" altLang="en-US" b="1" dirty="0">
                <a:solidFill>
                  <a:schemeClr val="tx2"/>
                </a:solidFill>
                <a:latin typeface="Times New Roman" panose="02020603050405020304" pitchFamily="18" charset="0"/>
              </a:rPr>
              <a:t> </a:t>
            </a:r>
            <a:r>
              <a:rPr lang="zh-CN" altLang="en-US" b="1" dirty="0">
                <a:solidFill>
                  <a:schemeClr val="tx2"/>
                </a:solidFill>
                <a:latin typeface="宋体" panose="02010600030101010101" pitchFamily="2" charset="-122"/>
              </a:rPr>
              <a:t>控制系统开环传递函数为</a:t>
            </a:r>
          </a:p>
        </p:txBody>
      </p:sp>
      <p:sp>
        <p:nvSpPr>
          <p:cNvPr id="253991" name="Rectangle 135"/>
          <p:cNvSpPr/>
          <p:nvPr/>
        </p:nvSpPr>
        <p:spPr>
          <a:xfrm>
            <a:off x="468313" y="1792288"/>
            <a:ext cx="5708650" cy="4318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80000"/>
              </a:lnSpc>
              <a:spcBef>
                <a:spcPct val="0"/>
              </a:spcBef>
              <a:buClrTx/>
              <a:buSzTx/>
              <a:buFont typeface="Arial" panose="020B0604020202020204" pitchFamily="34" charset="0"/>
              <a:buNone/>
            </a:pPr>
            <a:r>
              <a:rPr lang="zh-CN" altLang="en-US" b="1" dirty="0">
                <a:solidFill>
                  <a:schemeClr val="tx2"/>
                </a:solidFill>
                <a:latin typeface="Times New Roman" panose="02020603050405020304" pitchFamily="18" charset="0"/>
              </a:rPr>
              <a:t>（</a:t>
            </a:r>
            <a:r>
              <a:rPr lang="en-US" altLang="zh-CN" b="1" dirty="0">
                <a:solidFill>
                  <a:schemeClr val="tx2"/>
                </a:solidFill>
                <a:latin typeface="Times New Roman" panose="02020603050405020304" pitchFamily="18" charset="0"/>
              </a:rPr>
              <a:t>1</a:t>
            </a:r>
            <a:r>
              <a:rPr lang="zh-CN" altLang="en-US" b="1" dirty="0">
                <a:solidFill>
                  <a:schemeClr val="tx2"/>
                </a:solidFill>
                <a:latin typeface="Times New Roman" panose="02020603050405020304" pitchFamily="18" charset="0"/>
              </a:rPr>
              <a:t>）直接利用特征方程求解</a:t>
            </a:r>
          </a:p>
        </p:txBody>
      </p:sp>
      <p:grpSp>
        <p:nvGrpSpPr>
          <p:cNvPr id="253992" name="Group 40"/>
          <p:cNvGrpSpPr/>
          <p:nvPr/>
        </p:nvGrpSpPr>
        <p:grpSpPr>
          <a:xfrm>
            <a:off x="515938" y="3860800"/>
            <a:ext cx="7072312" cy="576263"/>
            <a:chOff x="0" y="13"/>
            <a:chExt cx="4455" cy="363"/>
          </a:xfrm>
        </p:grpSpPr>
        <p:sp>
          <p:nvSpPr>
            <p:cNvPr id="38934" name="Rectangle 15"/>
            <p:cNvSpPr/>
            <p:nvPr/>
          </p:nvSpPr>
          <p:spPr>
            <a:xfrm>
              <a:off x="0" y="13"/>
              <a:ext cx="1719" cy="297"/>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342900" lvl="0" indent="-342900" eaLnBrk="1" hangingPunct="1">
                <a:buClr>
                  <a:schemeClr val="tx2"/>
                </a:buClr>
                <a:buNone/>
              </a:pPr>
              <a:r>
                <a:rPr lang="zh-CN" altLang="en-US" b="1" dirty="0">
                  <a:solidFill>
                    <a:schemeClr val="tx2"/>
                  </a:solidFill>
                  <a:latin typeface="宋体" panose="02010600030101010101" pitchFamily="2" charset="-122"/>
                </a:rPr>
                <a:t>以</a:t>
              </a:r>
              <a:r>
                <a:rPr lang="zh-CN" altLang="en-US" b="1" i="1" dirty="0">
                  <a:latin typeface="宋体" panose="02010600030101010101" pitchFamily="2" charset="-122"/>
                </a:rPr>
                <a:t>      </a:t>
              </a:r>
              <a:r>
                <a:rPr lang="zh-CN" altLang="en-US" b="1" dirty="0">
                  <a:solidFill>
                    <a:schemeClr val="tx2"/>
                  </a:solidFill>
                  <a:latin typeface="宋体" panose="02010600030101010101" pitchFamily="2" charset="-122"/>
                </a:rPr>
                <a:t>代入</a:t>
              </a:r>
              <a:r>
                <a:rPr lang="zh-CN" altLang="en-US" sz="2800" b="1" dirty="0">
                  <a:latin typeface="宋体" panose="02010600030101010101" pitchFamily="2" charset="-122"/>
                </a:rPr>
                <a:t> </a:t>
              </a:r>
            </a:p>
          </p:txBody>
        </p:sp>
        <p:graphicFrame>
          <p:nvGraphicFramePr>
            <p:cNvPr id="38935" name="Object 42"/>
            <p:cNvGraphicFramePr>
              <a:graphicFrameLocks noChangeAspect="1"/>
            </p:cNvGraphicFramePr>
            <p:nvPr/>
          </p:nvGraphicFramePr>
          <p:xfrm>
            <a:off x="1714" y="13"/>
            <a:ext cx="2741" cy="359"/>
          </p:xfrm>
          <a:graphic>
            <a:graphicData uri="http://schemas.openxmlformats.org/presentationml/2006/ole">
              <mc:AlternateContent xmlns:mc="http://schemas.openxmlformats.org/markup-compatibility/2006">
                <mc:Choice xmlns:v="urn:schemas-microsoft-com:vml" Requires="v">
                  <p:oleObj spid="_x0000_s14367" r:id="rId16" imgW="1600200" imgH="228600" progId="Equation.DSMT4">
                    <p:embed/>
                  </p:oleObj>
                </mc:Choice>
                <mc:Fallback>
                  <p:oleObj r:id="rId16" imgW="1600200" imgH="228600" progId="Equation.DSMT4">
                    <p:embed/>
                    <p:pic>
                      <p:nvPicPr>
                        <p:cNvPr id="0" name="图片 3095"/>
                        <p:cNvPicPr/>
                        <p:nvPr/>
                      </p:nvPicPr>
                      <p:blipFill>
                        <a:blip r:embed="rId17"/>
                        <a:stretch>
                          <a:fillRect/>
                        </a:stretch>
                      </p:blipFill>
                      <p:spPr>
                        <a:xfrm>
                          <a:off x="1714" y="13"/>
                          <a:ext cx="2741" cy="359"/>
                        </a:xfrm>
                        <a:prstGeom prst="rect">
                          <a:avLst/>
                        </a:prstGeom>
                        <a:noFill/>
                        <a:ln w="38100">
                          <a:noFill/>
                          <a:miter/>
                        </a:ln>
                      </p:spPr>
                    </p:pic>
                  </p:oleObj>
                </mc:Fallback>
              </mc:AlternateContent>
            </a:graphicData>
          </a:graphic>
        </p:graphicFrame>
        <p:graphicFrame>
          <p:nvGraphicFramePr>
            <p:cNvPr id="38936" name="Object 43"/>
            <p:cNvGraphicFramePr>
              <a:graphicFrameLocks noChangeAspect="1"/>
            </p:cNvGraphicFramePr>
            <p:nvPr/>
          </p:nvGraphicFramePr>
          <p:xfrm>
            <a:off x="378" y="63"/>
            <a:ext cx="669" cy="313"/>
          </p:xfrm>
          <a:graphic>
            <a:graphicData uri="http://schemas.openxmlformats.org/presentationml/2006/ole">
              <mc:AlternateContent xmlns:mc="http://schemas.openxmlformats.org/markup-compatibility/2006">
                <mc:Choice xmlns:v="urn:schemas-microsoft-com:vml" Requires="v">
                  <p:oleObj spid="_x0000_s14368" r:id="rId18" imgW="457835" imgH="191135" progId="Equation.3">
                    <p:embed/>
                  </p:oleObj>
                </mc:Choice>
                <mc:Fallback>
                  <p:oleObj r:id="rId18" imgW="457835" imgH="191135" progId="Equation.3">
                    <p:embed/>
                    <p:pic>
                      <p:nvPicPr>
                        <p:cNvPr id="0" name="图片 3093"/>
                        <p:cNvPicPr/>
                        <p:nvPr/>
                      </p:nvPicPr>
                      <p:blipFill>
                        <a:blip r:embed="rId19"/>
                        <a:stretch>
                          <a:fillRect/>
                        </a:stretch>
                      </p:blipFill>
                      <p:spPr>
                        <a:xfrm>
                          <a:off x="378" y="63"/>
                          <a:ext cx="669" cy="313"/>
                        </a:xfrm>
                        <a:prstGeom prst="rect">
                          <a:avLst/>
                        </a:prstGeom>
                        <a:noFill/>
                        <a:ln w="38100">
                          <a:noFill/>
                          <a:miter/>
                        </a:ln>
                      </p:spPr>
                    </p:pic>
                  </p:oleObj>
                </mc:Fallback>
              </mc:AlternateContent>
            </a:graphicData>
          </a:graphic>
        </p:graphicFrame>
      </p:grpSp>
      <p:grpSp>
        <p:nvGrpSpPr>
          <p:cNvPr id="253996" name="Group 44"/>
          <p:cNvGrpSpPr/>
          <p:nvPr/>
        </p:nvGrpSpPr>
        <p:grpSpPr>
          <a:xfrm>
            <a:off x="1592263" y="4887913"/>
            <a:ext cx="458787" cy="509587"/>
            <a:chOff x="1003" y="2976"/>
            <a:chExt cx="289" cy="321"/>
          </a:xfrm>
        </p:grpSpPr>
        <p:sp>
          <p:nvSpPr>
            <p:cNvPr id="38932" name="Text Box 45"/>
            <p:cNvSpPr txBox="1"/>
            <p:nvPr/>
          </p:nvSpPr>
          <p:spPr>
            <a:xfrm>
              <a:off x="1003" y="2976"/>
              <a:ext cx="289" cy="181"/>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800" dirty="0">
                  <a:solidFill>
                    <a:srgbClr val="0000CC"/>
                  </a:solidFill>
                  <a:latin typeface="Times New Roman" panose="02020603050405020304" pitchFamily="18" charset="0"/>
                </a:rPr>
                <a:t>=</a:t>
              </a:r>
            </a:p>
          </p:txBody>
        </p:sp>
        <p:sp>
          <p:nvSpPr>
            <p:cNvPr id="38933" name="Text Box 46"/>
            <p:cNvSpPr txBox="1"/>
            <p:nvPr/>
          </p:nvSpPr>
          <p:spPr>
            <a:xfrm>
              <a:off x="1049" y="3066"/>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800" dirty="0">
                  <a:solidFill>
                    <a:srgbClr val="0000CC"/>
                  </a:solidFill>
                  <a:latin typeface="Times New Roman" panose="02020603050405020304" pitchFamily="18" charset="0"/>
                </a:rPr>
                <a:t>0</a:t>
              </a:r>
            </a:p>
          </p:txBody>
        </p:sp>
      </p:grpSp>
      <p:grpSp>
        <p:nvGrpSpPr>
          <p:cNvPr id="253999" name="Group 47"/>
          <p:cNvGrpSpPr/>
          <p:nvPr/>
        </p:nvGrpSpPr>
        <p:grpSpPr>
          <a:xfrm>
            <a:off x="4545013" y="4883150"/>
            <a:ext cx="458787" cy="509588"/>
            <a:chOff x="2863" y="2931"/>
            <a:chExt cx="289" cy="321"/>
          </a:xfrm>
        </p:grpSpPr>
        <p:sp>
          <p:nvSpPr>
            <p:cNvPr id="38930" name="Text Box 48"/>
            <p:cNvSpPr txBox="1"/>
            <p:nvPr/>
          </p:nvSpPr>
          <p:spPr>
            <a:xfrm>
              <a:off x="2863" y="2931"/>
              <a:ext cx="289" cy="181"/>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800" dirty="0">
                  <a:solidFill>
                    <a:srgbClr val="0000CC"/>
                  </a:solidFill>
                  <a:latin typeface="Times New Roman" panose="02020603050405020304" pitchFamily="18" charset="0"/>
                </a:rPr>
                <a:t>=</a:t>
              </a:r>
            </a:p>
          </p:txBody>
        </p:sp>
        <p:sp>
          <p:nvSpPr>
            <p:cNvPr id="38931" name="Text Box 49"/>
            <p:cNvSpPr txBox="1"/>
            <p:nvPr/>
          </p:nvSpPr>
          <p:spPr>
            <a:xfrm>
              <a:off x="2925" y="3021"/>
              <a:ext cx="227"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800" dirty="0">
                  <a:solidFill>
                    <a:srgbClr val="0000CC"/>
                  </a:solidFill>
                  <a:latin typeface="Times New Roman" panose="02020603050405020304" pitchFamily="18" charset="0"/>
                </a:rPr>
                <a:t>0</a:t>
              </a:r>
            </a:p>
          </p:txBody>
        </p:sp>
      </p:grpSp>
      <p:sp>
        <p:nvSpPr>
          <p:cNvPr id="38928" name="Rectangle 133"/>
          <p:cNvSpPr/>
          <p:nvPr/>
        </p:nvSpPr>
        <p:spPr>
          <a:xfrm>
            <a:off x="4697413" y="855663"/>
            <a:ext cx="4044950" cy="576262"/>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80000"/>
              </a:lnSpc>
              <a:spcBef>
                <a:spcPct val="0"/>
              </a:spcBef>
              <a:buClrTx/>
              <a:buSzTx/>
              <a:buFont typeface="Arial" panose="020B0604020202020204" pitchFamily="34" charset="0"/>
              <a:buNone/>
            </a:pPr>
            <a:r>
              <a:rPr lang="zh-CN" altLang="en-US" b="1" dirty="0">
                <a:solidFill>
                  <a:schemeClr val="tx2"/>
                </a:solidFill>
                <a:latin typeface="宋体" panose="02010600030101010101" pitchFamily="2" charset="-122"/>
              </a:rPr>
              <a:t>求根轨迹与虚轴交点</a:t>
            </a:r>
          </a:p>
        </p:txBody>
      </p:sp>
      <p:sp>
        <p:nvSpPr>
          <p:cNvPr id="38929" name="灯片编号占位符 2"/>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15</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3991"/>
                                        </p:tgtEl>
                                        <p:attrNameLst>
                                          <p:attrName>style.visibility</p:attrName>
                                        </p:attrNameLst>
                                      </p:cBhvr>
                                      <p:to>
                                        <p:strVal val="visible"/>
                                      </p:to>
                                    </p:set>
                                    <p:anim calcmode="lin" valueType="num">
                                      <p:cBhvr additive="base">
                                        <p:cTn id="7" dur="500" fill="hold"/>
                                        <p:tgtEl>
                                          <p:spTgt spid="253991"/>
                                        </p:tgtEl>
                                        <p:attrNameLst>
                                          <p:attrName>ppt_x</p:attrName>
                                        </p:attrNameLst>
                                      </p:cBhvr>
                                      <p:tavLst>
                                        <p:tav tm="0">
                                          <p:val>
                                            <p:strVal val="0-#ppt_w/2"/>
                                          </p:val>
                                        </p:tav>
                                        <p:tav tm="100000">
                                          <p:val>
                                            <p:strVal val="#ppt_x"/>
                                          </p:val>
                                        </p:tav>
                                      </p:tavLst>
                                    </p:anim>
                                    <p:anim calcmode="lin" valueType="num">
                                      <p:cBhvr additive="base">
                                        <p:cTn id="8" dur="500" fill="hold"/>
                                        <p:tgtEl>
                                          <p:spTgt spid="2539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53975"/>
                                        </p:tgtEl>
                                        <p:attrNameLst>
                                          <p:attrName>style.visibility</p:attrName>
                                        </p:attrNameLst>
                                      </p:cBhvr>
                                      <p:to>
                                        <p:strVal val="visible"/>
                                      </p:to>
                                    </p:set>
                                    <p:anim calcmode="lin" valueType="num">
                                      <p:cBhvr additive="base">
                                        <p:cTn id="13" dur="500" fill="hold"/>
                                        <p:tgtEl>
                                          <p:spTgt spid="253975"/>
                                        </p:tgtEl>
                                        <p:attrNameLst>
                                          <p:attrName>ppt_x</p:attrName>
                                        </p:attrNameLst>
                                      </p:cBhvr>
                                      <p:tavLst>
                                        <p:tav tm="0">
                                          <p:val>
                                            <p:strVal val="0-#ppt_w/2"/>
                                          </p:val>
                                        </p:tav>
                                        <p:tav tm="100000">
                                          <p:val>
                                            <p:strVal val="#ppt_x"/>
                                          </p:val>
                                        </p:tav>
                                      </p:tavLst>
                                    </p:anim>
                                    <p:anim calcmode="lin" valueType="num">
                                      <p:cBhvr additive="base">
                                        <p:cTn id="14" dur="500" fill="hold"/>
                                        <p:tgtEl>
                                          <p:spTgt spid="25397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53992"/>
                                        </p:tgtEl>
                                        <p:attrNameLst>
                                          <p:attrName>style.visibility</p:attrName>
                                        </p:attrNameLst>
                                      </p:cBhvr>
                                      <p:to>
                                        <p:strVal val="visible"/>
                                      </p:to>
                                    </p:set>
                                    <p:anim calcmode="lin" valueType="num">
                                      <p:cBhvr additive="base">
                                        <p:cTn id="19" dur="500" fill="hold"/>
                                        <p:tgtEl>
                                          <p:spTgt spid="253992"/>
                                        </p:tgtEl>
                                        <p:attrNameLst>
                                          <p:attrName>ppt_x</p:attrName>
                                        </p:attrNameLst>
                                      </p:cBhvr>
                                      <p:tavLst>
                                        <p:tav tm="0">
                                          <p:val>
                                            <p:strVal val="0-#ppt_w/2"/>
                                          </p:val>
                                        </p:tav>
                                        <p:tav tm="100000">
                                          <p:val>
                                            <p:strVal val="#ppt_x"/>
                                          </p:val>
                                        </p:tav>
                                      </p:tavLst>
                                    </p:anim>
                                    <p:anim calcmode="lin" valueType="num">
                                      <p:cBhvr additive="base">
                                        <p:cTn id="20" dur="500" fill="hold"/>
                                        <p:tgtEl>
                                          <p:spTgt spid="25399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53986"/>
                                        </p:tgtEl>
                                        <p:attrNameLst>
                                          <p:attrName>style.visibility</p:attrName>
                                        </p:attrNameLst>
                                      </p:cBhvr>
                                      <p:to>
                                        <p:strVal val="visible"/>
                                      </p:to>
                                    </p:set>
                                    <p:animEffect transition="in" filter="wipe(up)">
                                      <p:cBhvr>
                                        <p:cTn id="25" dur="500"/>
                                        <p:tgtEl>
                                          <p:spTgt spid="253986"/>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53996"/>
                                        </p:tgtEl>
                                        <p:attrNameLst>
                                          <p:attrName>style.visibility</p:attrName>
                                        </p:attrNameLst>
                                      </p:cBhvr>
                                      <p:to>
                                        <p:strVal val="visible"/>
                                      </p:to>
                                    </p:set>
                                    <p:anim calcmode="lin" valueType="num">
                                      <p:cBhvr additive="base">
                                        <p:cTn id="30" dur="500" fill="hold"/>
                                        <p:tgtEl>
                                          <p:spTgt spid="253996"/>
                                        </p:tgtEl>
                                        <p:attrNameLst>
                                          <p:attrName>ppt_x</p:attrName>
                                        </p:attrNameLst>
                                      </p:cBhvr>
                                      <p:tavLst>
                                        <p:tav tm="0">
                                          <p:val>
                                            <p:strVal val="#ppt_x"/>
                                          </p:val>
                                        </p:tav>
                                        <p:tav tm="100000">
                                          <p:val>
                                            <p:strVal val="#ppt_x"/>
                                          </p:val>
                                        </p:tav>
                                      </p:tavLst>
                                    </p:anim>
                                    <p:anim calcmode="lin" valueType="num">
                                      <p:cBhvr additive="base">
                                        <p:cTn id="31" dur="500" fill="hold"/>
                                        <p:tgtEl>
                                          <p:spTgt spid="253996"/>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253999"/>
                                        </p:tgtEl>
                                        <p:attrNameLst>
                                          <p:attrName>style.visibility</p:attrName>
                                        </p:attrNameLst>
                                      </p:cBhvr>
                                      <p:to>
                                        <p:strVal val="visible"/>
                                      </p:to>
                                    </p:set>
                                    <p:anim calcmode="lin" valueType="num">
                                      <p:cBhvr additive="base">
                                        <p:cTn id="34" dur="500" fill="hold"/>
                                        <p:tgtEl>
                                          <p:spTgt spid="253999"/>
                                        </p:tgtEl>
                                        <p:attrNameLst>
                                          <p:attrName>ppt_x</p:attrName>
                                        </p:attrNameLst>
                                      </p:cBhvr>
                                      <p:tavLst>
                                        <p:tav tm="0">
                                          <p:val>
                                            <p:strVal val="#ppt_x"/>
                                          </p:val>
                                        </p:tav>
                                        <p:tav tm="100000">
                                          <p:val>
                                            <p:strVal val="#ppt_x"/>
                                          </p:val>
                                        </p:tav>
                                      </p:tavLst>
                                    </p:anim>
                                    <p:anim calcmode="lin" valueType="num">
                                      <p:cBhvr additive="base">
                                        <p:cTn id="35" dur="500" fill="hold"/>
                                        <p:tgtEl>
                                          <p:spTgt spid="253999"/>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53978"/>
                                        </p:tgtEl>
                                        <p:attrNameLst>
                                          <p:attrName>style.visibility</p:attrName>
                                        </p:attrNameLst>
                                      </p:cBhvr>
                                      <p:to>
                                        <p:strVal val="visible"/>
                                      </p:to>
                                    </p:set>
                                    <p:animEffect transition="in" filter="wipe(left)">
                                      <p:cBhvr>
                                        <p:cTn id="40" dur="500"/>
                                        <p:tgtEl>
                                          <p:spTgt spid="253978"/>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37" fill="hold" grpId="0" nodeType="clickEffect">
                                  <p:stCondLst>
                                    <p:cond delay="0"/>
                                  </p:stCondLst>
                                  <p:childTnLst>
                                    <p:set>
                                      <p:cBhvr>
                                        <p:cTn id="44" dur="1" fill="hold">
                                          <p:stCondLst>
                                            <p:cond delay="0"/>
                                          </p:stCondLst>
                                        </p:cTn>
                                        <p:tgtEl>
                                          <p:spTgt spid="253989"/>
                                        </p:tgtEl>
                                        <p:attrNameLst>
                                          <p:attrName>style.visibility</p:attrName>
                                        </p:attrNameLst>
                                      </p:cBhvr>
                                      <p:to>
                                        <p:strVal val="visible"/>
                                      </p:to>
                                    </p:set>
                                    <p:animEffect transition="in" filter="barn(outVertical)">
                                      <p:cBhvr>
                                        <p:cTn id="45" dur="500"/>
                                        <p:tgtEl>
                                          <p:spTgt spid="25398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53955"/>
                                        </p:tgtEl>
                                        <p:attrNameLst>
                                          <p:attrName>style.visibility</p:attrName>
                                        </p:attrNameLst>
                                      </p:cBhvr>
                                      <p:to>
                                        <p:strVal val="visible"/>
                                      </p:to>
                                    </p:set>
                                    <p:animEffect transition="in" filter="wipe(left)">
                                      <p:cBhvr>
                                        <p:cTn id="50" dur="500"/>
                                        <p:tgtEl>
                                          <p:spTgt spid="25395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53979"/>
                                        </p:tgtEl>
                                        <p:attrNameLst>
                                          <p:attrName>style.visibility</p:attrName>
                                        </p:attrNameLst>
                                      </p:cBhvr>
                                      <p:to>
                                        <p:strVal val="visible"/>
                                      </p:to>
                                    </p:set>
                                    <p:animEffect transition="in" filter="wipe(left)">
                                      <p:cBhvr>
                                        <p:cTn id="55" dur="500"/>
                                        <p:tgtEl>
                                          <p:spTgt spid="25397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nodeType="clickEffect">
                                  <p:stCondLst>
                                    <p:cond delay="0"/>
                                  </p:stCondLst>
                                  <p:childTnLst>
                                    <p:set>
                                      <p:cBhvr>
                                        <p:cTn id="59" dur="1" fill="hold">
                                          <p:stCondLst>
                                            <p:cond delay="0"/>
                                          </p:stCondLst>
                                        </p:cTn>
                                        <p:tgtEl>
                                          <p:spTgt spid="253982"/>
                                        </p:tgtEl>
                                        <p:attrNameLst>
                                          <p:attrName>style.visibility</p:attrName>
                                        </p:attrNameLst>
                                      </p:cBhvr>
                                      <p:to>
                                        <p:strVal val="visible"/>
                                      </p:to>
                                    </p:set>
                                    <p:animEffect transition="in" filter="wipe(right)">
                                      <p:cBhvr>
                                        <p:cTn id="60" dur="500"/>
                                        <p:tgtEl>
                                          <p:spTgt spid="25398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53983"/>
                                        </p:tgtEl>
                                        <p:attrNameLst>
                                          <p:attrName>style.visibility</p:attrName>
                                        </p:attrNameLst>
                                      </p:cBhvr>
                                      <p:to>
                                        <p:strVal val="visible"/>
                                      </p:to>
                                    </p:set>
                                    <p:animEffect transition="in" filter="wipe(left)">
                                      <p:cBhvr>
                                        <p:cTn id="65" dur="500"/>
                                        <p:tgtEl>
                                          <p:spTgt spid="253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89" grpId="0" animBg="1"/>
      <p:bldP spid="25399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dirty="0"/>
              <a:t>16</a:t>
            </a:fld>
            <a:endParaRPr lang="zh-CN" altLang="en-US" sz="1400" dirty="0"/>
          </a:p>
        </p:txBody>
      </p:sp>
      <p:sp>
        <p:nvSpPr>
          <p:cNvPr id="40963" name="Rectangle 3"/>
          <p:cNvSpPr>
            <a:spLocks noGrp="1" noRot="1"/>
          </p:cNvSpPr>
          <p:nvPr>
            <p:ph type="body" idx="4294967295"/>
          </p:nvPr>
        </p:nvSpPr>
        <p:spPr>
          <a:xfrm>
            <a:off x="609600" y="228600"/>
            <a:ext cx="3868738" cy="606425"/>
          </a:xfrm>
          <a:ln/>
        </p:spPr>
        <p:txBody>
          <a:bodyPr vert="horz" wrap="square" lIns="91440" tIns="45720" rIns="91440" bIns="45720" anchor="t" anchorCtr="0"/>
          <a:lstStyle/>
          <a:p>
            <a:pPr eaLnBrk="1" hangingPunct="1">
              <a:lnSpc>
                <a:spcPct val="90000"/>
              </a:lnSpc>
              <a:buNone/>
            </a:pPr>
            <a:r>
              <a:rPr lang="en-US" altLang="zh-CN" sz="3600" b="1" dirty="0">
                <a:solidFill>
                  <a:schemeClr val="tx2"/>
                </a:solidFill>
                <a:latin typeface="Times New Roman" panose="02020603050405020304" pitchFamily="18" charset="0"/>
              </a:rPr>
              <a:t>(2)</a:t>
            </a:r>
            <a:r>
              <a:rPr lang="en-US" altLang="zh-CN" sz="3600" b="1" dirty="0">
                <a:solidFill>
                  <a:schemeClr val="tx2"/>
                </a:solidFill>
                <a:latin typeface="宋体" panose="02010600030101010101" pitchFamily="2" charset="-122"/>
              </a:rPr>
              <a:t> </a:t>
            </a:r>
            <a:r>
              <a:rPr lang="zh-CN" altLang="en-US" sz="3600" b="1" dirty="0">
                <a:solidFill>
                  <a:schemeClr val="tx2"/>
                </a:solidFill>
                <a:latin typeface="宋体" panose="02010600030101010101" pitchFamily="2" charset="-122"/>
              </a:rPr>
              <a:t>利用劳斯判据</a:t>
            </a:r>
            <a:r>
              <a:rPr lang="zh-CN" altLang="en-US" sz="3400" b="1" i="1" dirty="0">
                <a:latin typeface="宋体" panose="02010600030101010101" pitchFamily="2" charset="-122"/>
              </a:rPr>
              <a:t> </a:t>
            </a:r>
          </a:p>
        </p:txBody>
      </p:sp>
      <p:grpSp>
        <p:nvGrpSpPr>
          <p:cNvPr id="40964" name="Group 4"/>
          <p:cNvGrpSpPr/>
          <p:nvPr/>
        </p:nvGrpSpPr>
        <p:grpSpPr>
          <a:xfrm>
            <a:off x="533400" y="838200"/>
            <a:ext cx="5919788" cy="1195388"/>
            <a:chOff x="0" y="0"/>
            <a:chExt cx="3729" cy="753"/>
          </a:xfrm>
        </p:grpSpPr>
        <p:sp>
          <p:nvSpPr>
            <p:cNvPr id="40984" name="Rectangle 5"/>
            <p:cNvSpPr/>
            <p:nvPr/>
          </p:nvSpPr>
          <p:spPr>
            <a:xfrm>
              <a:off x="0" y="0"/>
              <a:ext cx="2784" cy="3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chemeClr val="tx2"/>
                  </a:solidFill>
                  <a:latin typeface="宋体" panose="02010600030101010101" pitchFamily="2" charset="-122"/>
                </a:rPr>
                <a:t>将系统特征方程展开为:</a:t>
              </a:r>
              <a:r>
                <a:rPr lang="zh-CN" altLang="en-US" sz="2800" b="1" dirty="0">
                  <a:latin typeface="宋体" panose="02010600030101010101" pitchFamily="2" charset="-122"/>
                </a:rPr>
                <a:t> </a:t>
              </a:r>
            </a:p>
          </p:txBody>
        </p:sp>
        <p:graphicFrame>
          <p:nvGraphicFramePr>
            <p:cNvPr id="40985" name="Object 6"/>
            <p:cNvGraphicFramePr>
              <a:graphicFrameLocks noChangeAspect="1"/>
            </p:cNvGraphicFramePr>
            <p:nvPr/>
          </p:nvGraphicFramePr>
          <p:xfrm>
            <a:off x="595" y="336"/>
            <a:ext cx="3134" cy="417"/>
          </p:xfrm>
          <a:graphic>
            <a:graphicData uri="http://schemas.openxmlformats.org/presentationml/2006/ole">
              <mc:AlternateContent xmlns:mc="http://schemas.openxmlformats.org/markup-compatibility/2006">
                <mc:Choice xmlns:v="urn:schemas-microsoft-com:vml" Requires="v">
                  <p:oleObj spid="_x0000_s15385" r:id="rId4" imgW="1715135" imgH="228600" progId="Equation.3">
                    <p:embed/>
                  </p:oleObj>
                </mc:Choice>
                <mc:Fallback>
                  <p:oleObj r:id="rId4" imgW="1715135" imgH="228600" progId="Equation.3">
                    <p:embed/>
                    <p:pic>
                      <p:nvPicPr>
                        <p:cNvPr id="0" name="图片 3089"/>
                        <p:cNvPicPr/>
                        <p:nvPr/>
                      </p:nvPicPr>
                      <p:blipFill>
                        <a:blip r:embed="rId5"/>
                        <a:stretch>
                          <a:fillRect/>
                        </a:stretch>
                      </p:blipFill>
                      <p:spPr>
                        <a:xfrm>
                          <a:off x="595" y="336"/>
                          <a:ext cx="3134" cy="417"/>
                        </a:xfrm>
                        <a:prstGeom prst="rect">
                          <a:avLst/>
                        </a:prstGeom>
                        <a:noFill/>
                        <a:ln w="38100">
                          <a:noFill/>
                          <a:miter/>
                        </a:ln>
                      </p:spPr>
                    </p:pic>
                  </p:oleObj>
                </mc:Fallback>
              </mc:AlternateContent>
            </a:graphicData>
          </a:graphic>
        </p:graphicFrame>
      </p:grpSp>
      <p:sp>
        <p:nvSpPr>
          <p:cNvPr id="39943" name="AutoShape 21"/>
          <p:cNvSpPr/>
          <p:nvPr/>
        </p:nvSpPr>
        <p:spPr>
          <a:xfrm>
            <a:off x="5059363" y="5867400"/>
            <a:ext cx="1828800" cy="609600"/>
          </a:xfrm>
          <a:prstGeom prst="wedgeRectCallout">
            <a:avLst>
              <a:gd name="adj1" fmla="val -104514"/>
              <a:gd name="adj2" fmla="val -163801"/>
            </a:avLst>
          </a:prstGeom>
          <a:solidFill>
            <a:srgbClr val="CCFFFF"/>
          </a:solidFill>
          <a:ln w="12700" cap="sq" cmpd="sng">
            <a:solidFill>
              <a:schemeClr val="bg2"/>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r>
              <a:rPr lang="zh-CN" altLang="en-US" sz="3000" b="1" dirty="0">
                <a:solidFill>
                  <a:schemeClr val="bg2"/>
                </a:solidFill>
                <a:latin typeface="宋体" panose="02010600030101010101" pitchFamily="2" charset="-122"/>
              </a:rPr>
              <a:t> </a:t>
            </a:r>
            <a:r>
              <a:rPr lang="en-US" altLang="zh-CN" b="1" i="1" dirty="0">
                <a:solidFill>
                  <a:schemeClr val="tx2"/>
                </a:solidFill>
                <a:latin typeface="宋体" panose="02010600030101010101" pitchFamily="2" charset="-122"/>
              </a:rPr>
              <a:t>K</a:t>
            </a:r>
            <a:r>
              <a:rPr lang="en-US" altLang="zh-CN" b="1" dirty="0">
                <a:solidFill>
                  <a:schemeClr val="tx2"/>
                </a:solidFill>
                <a:latin typeface="宋体" panose="02010600030101010101" pitchFamily="2" charset="-122"/>
              </a:rPr>
              <a:t> = 60</a:t>
            </a:r>
            <a:r>
              <a:rPr lang="en-US" altLang="zh-CN" sz="3000" b="1" dirty="0">
                <a:latin typeface="宋体" panose="02010600030101010101" pitchFamily="2" charset="-122"/>
              </a:rPr>
              <a:t> </a:t>
            </a:r>
            <a:endParaRPr lang="zh-CN" altLang="en-US" sz="3000" b="1" dirty="0">
              <a:latin typeface="宋体" panose="02010600030101010101" pitchFamily="2" charset="-122"/>
            </a:endParaRPr>
          </a:p>
        </p:txBody>
      </p:sp>
      <p:grpSp>
        <p:nvGrpSpPr>
          <p:cNvPr id="39944" name="Group 8"/>
          <p:cNvGrpSpPr/>
          <p:nvPr/>
        </p:nvGrpSpPr>
        <p:grpSpPr>
          <a:xfrm>
            <a:off x="3598863" y="3841750"/>
            <a:ext cx="4498975" cy="628650"/>
            <a:chOff x="0" y="0"/>
            <a:chExt cx="2834" cy="396"/>
          </a:xfrm>
        </p:grpSpPr>
        <p:graphicFrame>
          <p:nvGraphicFramePr>
            <p:cNvPr id="40982" name="Object 9"/>
            <p:cNvGraphicFramePr>
              <a:graphicFrameLocks noChangeAspect="1"/>
            </p:cNvGraphicFramePr>
            <p:nvPr/>
          </p:nvGraphicFramePr>
          <p:xfrm>
            <a:off x="1346" y="0"/>
            <a:ext cx="1488" cy="396"/>
          </p:xfrm>
          <a:graphic>
            <a:graphicData uri="http://schemas.openxmlformats.org/presentationml/2006/ole">
              <mc:AlternateContent xmlns:mc="http://schemas.openxmlformats.org/markup-compatibility/2006">
                <mc:Choice xmlns:v="urn:schemas-microsoft-com:vml" Requires="v">
                  <p:oleObj spid="_x0000_s15386" r:id="rId6" imgW="749935" imgH="203200" progId="Equation.3">
                    <p:embed/>
                  </p:oleObj>
                </mc:Choice>
                <mc:Fallback>
                  <p:oleObj r:id="rId6" imgW="749935" imgH="203200" progId="Equation.3">
                    <p:embed/>
                    <p:pic>
                      <p:nvPicPr>
                        <p:cNvPr id="0" name="图片 3091"/>
                        <p:cNvPicPr/>
                        <p:nvPr/>
                      </p:nvPicPr>
                      <p:blipFill>
                        <a:blip r:embed="rId7"/>
                        <a:stretch>
                          <a:fillRect/>
                        </a:stretch>
                      </p:blipFill>
                      <p:spPr>
                        <a:xfrm>
                          <a:off x="1346" y="0"/>
                          <a:ext cx="1488" cy="396"/>
                        </a:xfrm>
                        <a:prstGeom prst="rect">
                          <a:avLst/>
                        </a:prstGeom>
                        <a:noFill/>
                        <a:ln w="38100">
                          <a:noFill/>
                          <a:miter/>
                        </a:ln>
                      </p:spPr>
                    </p:pic>
                  </p:oleObj>
                </mc:Fallback>
              </mc:AlternateContent>
            </a:graphicData>
          </a:graphic>
        </p:graphicFrame>
        <p:sp>
          <p:nvSpPr>
            <p:cNvPr id="40983" name="AutoShape 23"/>
            <p:cNvSpPr/>
            <p:nvPr/>
          </p:nvSpPr>
          <p:spPr>
            <a:xfrm>
              <a:off x="0" y="156"/>
              <a:ext cx="1296" cy="192"/>
            </a:xfrm>
            <a:prstGeom prst="rightArrow">
              <a:avLst>
                <a:gd name="adj1" fmla="val 50000"/>
                <a:gd name="adj2" fmla="val 168750"/>
              </a:avLst>
            </a:prstGeom>
            <a:solidFill>
              <a:srgbClr val="CCFFFF"/>
            </a:solidFill>
            <a:ln w="12700" cap="sq" cmpd="sng">
              <a:solidFill>
                <a:schemeClr val="bg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grpSp>
      <p:graphicFrame>
        <p:nvGraphicFramePr>
          <p:cNvPr id="39947" name="Object 11"/>
          <p:cNvGraphicFramePr>
            <a:graphicFrameLocks noChangeAspect="1"/>
          </p:cNvGraphicFramePr>
          <p:nvPr/>
        </p:nvGraphicFramePr>
        <p:xfrm>
          <a:off x="5791200" y="4548188"/>
          <a:ext cx="2362200" cy="709612"/>
        </p:xfrm>
        <a:graphic>
          <a:graphicData uri="http://schemas.openxmlformats.org/presentationml/2006/ole">
            <mc:AlternateContent xmlns:mc="http://schemas.openxmlformats.org/markup-compatibility/2006">
              <mc:Choice xmlns:v="urn:schemas-microsoft-com:vml" Requires="v">
                <p:oleObj spid="_x0000_s15387" r:id="rId8" imgW="813435" imgH="241300" progId="Equation.3">
                  <p:embed/>
                </p:oleObj>
              </mc:Choice>
              <mc:Fallback>
                <p:oleObj r:id="rId8" imgW="813435" imgH="241300" progId="Equation.3">
                  <p:embed/>
                  <p:pic>
                    <p:nvPicPr>
                      <p:cNvPr id="0" name="图片 3092"/>
                      <p:cNvPicPr/>
                      <p:nvPr/>
                    </p:nvPicPr>
                    <p:blipFill>
                      <a:blip r:embed="rId9"/>
                      <a:stretch>
                        <a:fillRect/>
                      </a:stretch>
                    </p:blipFill>
                    <p:spPr>
                      <a:xfrm>
                        <a:off x="5791200" y="4548188"/>
                        <a:ext cx="2362200" cy="709612"/>
                      </a:xfrm>
                      <a:prstGeom prst="rect">
                        <a:avLst/>
                      </a:prstGeom>
                      <a:noFill/>
                      <a:ln w="38100">
                        <a:noFill/>
                        <a:miter/>
                      </a:ln>
                    </p:spPr>
                  </p:pic>
                </p:oleObj>
              </mc:Fallback>
            </mc:AlternateContent>
          </a:graphicData>
        </a:graphic>
      </p:graphicFrame>
      <p:sp>
        <p:nvSpPr>
          <p:cNvPr id="39948" name="Rectangle 19"/>
          <p:cNvSpPr/>
          <p:nvPr/>
        </p:nvSpPr>
        <p:spPr>
          <a:xfrm>
            <a:off x="3379788" y="4795838"/>
            <a:ext cx="1066800" cy="5492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3000" b="1" dirty="0">
                <a:solidFill>
                  <a:schemeClr val="tx2"/>
                </a:solidFill>
                <a:latin typeface="宋体" panose="02010600030101010101" pitchFamily="2" charset="-122"/>
              </a:rPr>
              <a:t>=0 </a:t>
            </a:r>
          </a:p>
        </p:txBody>
      </p:sp>
      <p:grpSp>
        <p:nvGrpSpPr>
          <p:cNvPr id="39949" name="Group 13"/>
          <p:cNvGrpSpPr/>
          <p:nvPr/>
        </p:nvGrpSpPr>
        <p:grpSpPr>
          <a:xfrm>
            <a:off x="547688" y="2301875"/>
            <a:ext cx="3535362" cy="4083050"/>
            <a:chOff x="0" y="0"/>
            <a:chExt cx="2227" cy="3004"/>
          </a:xfrm>
        </p:grpSpPr>
        <p:sp>
          <p:nvSpPr>
            <p:cNvPr id="40971" name="Rectangle 38"/>
            <p:cNvSpPr/>
            <p:nvPr/>
          </p:nvSpPr>
          <p:spPr>
            <a:xfrm>
              <a:off x="1267" y="1211"/>
              <a:ext cx="960"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chemeClr val="tx2"/>
                  </a:solidFill>
                  <a:latin typeface="宋体" panose="02010600030101010101" pitchFamily="2" charset="-122"/>
                </a:rPr>
                <a:t>10+</a:t>
              </a:r>
              <a:r>
                <a:rPr lang="en-US" altLang="zh-CN" sz="2800" b="1" i="1" dirty="0">
                  <a:solidFill>
                    <a:schemeClr val="tx2"/>
                  </a:solidFill>
                  <a:latin typeface="宋体" panose="02010600030101010101" pitchFamily="2" charset="-122"/>
                </a:rPr>
                <a:t>K</a:t>
              </a:r>
              <a:r>
                <a:rPr lang="en-US" altLang="zh-CN" sz="2800" b="1" dirty="0">
                  <a:latin typeface="宋体" panose="02010600030101010101" pitchFamily="2" charset="-122"/>
                </a:rPr>
                <a:t> </a:t>
              </a:r>
            </a:p>
          </p:txBody>
        </p:sp>
        <p:sp>
          <p:nvSpPr>
            <p:cNvPr id="40972" name="Rectangle 8"/>
            <p:cNvSpPr/>
            <p:nvPr/>
          </p:nvSpPr>
          <p:spPr>
            <a:xfrm>
              <a:off x="0" y="0"/>
              <a:ext cx="1728" cy="3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chemeClr val="tx2"/>
                  </a:solidFill>
                  <a:latin typeface="宋体" panose="02010600030101010101" pitchFamily="2" charset="-122"/>
                </a:rPr>
                <a:t>劳斯阵列表为:</a:t>
              </a:r>
              <a:r>
                <a:rPr lang="zh-CN" altLang="en-US" sz="2800" b="1" dirty="0">
                  <a:solidFill>
                    <a:schemeClr val="tx2"/>
                  </a:solidFill>
                  <a:latin typeface="宋体" panose="02010600030101010101" pitchFamily="2" charset="-122"/>
                </a:rPr>
                <a:t> </a:t>
              </a:r>
            </a:p>
          </p:txBody>
        </p:sp>
        <p:graphicFrame>
          <p:nvGraphicFramePr>
            <p:cNvPr id="40973" name="Object 16"/>
            <p:cNvGraphicFramePr>
              <a:graphicFrameLocks noChangeAspect="1"/>
            </p:cNvGraphicFramePr>
            <p:nvPr/>
          </p:nvGraphicFramePr>
          <p:xfrm>
            <a:off x="86" y="487"/>
            <a:ext cx="389" cy="480"/>
          </p:xfrm>
          <a:graphic>
            <a:graphicData uri="http://schemas.openxmlformats.org/presentationml/2006/ole">
              <mc:AlternateContent xmlns:mc="http://schemas.openxmlformats.org/markup-compatibility/2006">
                <mc:Choice xmlns:v="urn:schemas-microsoft-com:vml" Requires="v">
                  <p:oleObj spid="_x0000_s15388" r:id="rId10" imgW="165735" imgH="203835" progId="Equation.3">
                    <p:embed/>
                  </p:oleObj>
                </mc:Choice>
                <mc:Fallback>
                  <p:oleObj r:id="rId10" imgW="165735" imgH="203835" progId="Equation.3">
                    <p:embed/>
                    <p:pic>
                      <p:nvPicPr>
                        <p:cNvPr id="0" name="图片 3090"/>
                        <p:cNvPicPr/>
                        <p:nvPr/>
                      </p:nvPicPr>
                      <p:blipFill>
                        <a:blip r:embed="rId11"/>
                        <a:stretch>
                          <a:fillRect/>
                        </a:stretch>
                      </p:blipFill>
                      <p:spPr>
                        <a:xfrm>
                          <a:off x="86" y="487"/>
                          <a:ext cx="389" cy="480"/>
                        </a:xfrm>
                        <a:prstGeom prst="rect">
                          <a:avLst/>
                        </a:prstGeom>
                        <a:solidFill>
                          <a:srgbClr val="FFFF99">
                            <a:alpha val="0"/>
                          </a:srgbClr>
                        </a:solidFill>
                        <a:ln w="38100">
                          <a:noFill/>
                          <a:miter/>
                        </a:ln>
                      </p:spPr>
                    </p:pic>
                  </p:oleObj>
                </mc:Fallback>
              </mc:AlternateContent>
            </a:graphicData>
          </a:graphic>
        </p:graphicFrame>
        <p:sp>
          <p:nvSpPr>
            <p:cNvPr id="40974" name="Rectangle 34"/>
            <p:cNvSpPr/>
            <p:nvPr/>
          </p:nvSpPr>
          <p:spPr>
            <a:xfrm>
              <a:off x="799" y="529"/>
              <a:ext cx="384"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chemeClr val="tx2"/>
                  </a:solidFill>
                  <a:latin typeface="宋体" panose="02010600030101010101" pitchFamily="2" charset="-122"/>
                </a:rPr>
                <a:t>1 </a:t>
              </a:r>
            </a:p>
          </p:txBody>
        </p:sp>
        <p:sp>
          <p:nvSpPr>
            <p:cNvPr id="40975" name="Rectangle 35"/>
            <p:cNvSpPr/>
            <p:nvPr/>
          </p:nvSpPr>
          <p:spPr>
            <a:xfrm>
              <a:off x="1298" y="529"/>
              <a:ext cx="624"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chemeClr val="tx2"/>
                  </a:solidFill>
                  <a:latin typeface="宋体" panose="02010600030101010101" pitchFamily="2" charset="-122"/>
                </a:rPr>
                <a:t>14 </a:t>
              </a:r>
            </a:p>
          </p:txBody>
        </p:sp>
        <p:graphicFrame>
          <p:nvGraphicFramePr>
            <p:cNvPr id="40976" name="Object 19"/>
            <p:cNvGraphicFramePr>
              <a:graphicFrameLocks noChangeAspect="1"/>
            </p:cNvGraphicFramePr>
            <p:nvPr/>
          </p:nvGraphicFramePr>
          <p:xfrm>
            <a:off x="93" y="1139"/>
            <a:ext cx="388" cy="480"/>
          </p:xfrm>
          <a:graphic>
            <a:graphicData uri="http://schemas.openxmlformats.org/presentationml/2006/ole">
              <mc:AlternateContent xmlns:mc="http://schemas.openxmlformats.org/markup-compatibility/2006">
                <mc:Choice xmlns:v="urn:schemas-microsoft-com:vml" Requires="v">
                  <p:oleObj spid="_x0000_s15389" r:id="rId12" imgW="165735" imgH="203835" progId="Equation.3">
                    <p:embed/>
                  </p:oleObj>
                </mc:Choice>
                <mc:Fallback>
                  <p:oleObj r:id="rId12" imgW="165735" imgH="203835" progId="Equation.3">
                    <p:embed/>
                    <p:pic>
                      <p:nvPicPr>
                        <p:cNvPr id="0" name="图片 3087"/>
                        <p:cNvPicPr/>
                        <p:nvPr/>
                      </p:nvPicPr>
                      <p:blipFill>
                        <a:blip r:embed="rId13"/>
                        <a:stretch>
                          <a:fillRect/>
                        </a:stretch>
                      </p:blipFill>
                      <p:spPr>
                        <a:xfrm>
                          <a:off x="93" y="1139"/>
                          <a:ext cx="388" cy="480"/>
                        </a:xfrm>
                        <a:prstGeom prst="rect">
                          <a:avLst/>
                        </a:prstGeom>
                        <a:solidFill>
                          <a:srgbClr val="FFFF99">
                            <a:alpha val="0"/>
                          </a:srgbClr>
                        </a:solidFill>
                        <a:ln w="38100">
                          <a:noFill/>
                          <a:miter/>
                        </a:ln>
                      </p:spPr>
                    </p:pic>
                  </p:oleObj>
                </mc:Fallback>
              </mc:AlternateContent>
            </a:graphicData>
          </a:graphic>
        </p:graphicFrame>
        <p:sp>
          <p:nvSpPr>
            <p:cNvPr id="40977" name="Rectangle 37"/>
            <p:cNvSpPr/>
            <p:nvPr/>
          </p:nvSpPr>
          <p:spPr>
            <a:xfrm>
              <a:off x="751" y="1201"/>
              <a:ext cx="432"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chemeClr val="tx2"/>
                  </a:solidFill>
                  <a:latin typeface="宋体" panose="02010600030101010101" pitchFamily="2" charset="-122"/>
                </a:rPr>
                <a:t>5 </a:t>
              </a:r>
            </a:p>
          </p:txBody>
        </p:sp>
        <p:graphicFrame>
          <p:nvGraphicFramePr>
            <p:cNvPr id="40978" name="Object 21"/>
            <p:cNvGraphicFramePr>
              <a:graphicFrameLocks noChangeAspect="1"/>
            </p:cNvGraphicFramePr>
            <p:nvPr/>
          </p:nvGraphicFramePr>
          <p:xfrm>
            <a:off x="107" y="1797"/>
            <a:ext cx="387" cy="508"/>
          </p:xfrm>
          <a:graphic>
            <a:graphicData uri="http://schemas.openxmlformats.org/presentationml/2006/ole">
              <mc:AlternateContent xmlns:mc="http://schemas.openxmlformats.org/markup-compatibility/2006">
                <mc:Choice xmlns:v="urn:schemas-microsoft-com:vml" Requires="v">
                  <p:oleObj spid="_x0000_s15390" r:id="rId14" imgW="153035" imgH="203835" progId="Equation.3">
                    <p:embed/>
                  </p:oleObj>
                </mc:Choice>
                <mc:Fallback>
                  <p:oleObj r:id="rId14" imgW="153035" imgH="203835" progId="Equation.3">
                    <p:embed/>
                    <p:pic>
                      <p:nvPicPr>
                        <p:cNvPr id="0" name="图片 3094"/>
                        <p:cNvPicPr/>
                        <p:nvPr/>
                      </p:nvPicPr>
                      <p:blipFill>
                        <a:blip r:embed="rId15"/>
                        <a:stretch>
                          <a:fillRect/>
                        </a:stretch>
                      </p:blipFill>
                      <p:spPr>
                        <a:xfrm>
                          <a:off x="107" y="1797"/>
                          <a:ext cx="387" cy="508"/>
                        </a:xfrm>
                        <a:prstGeom prst="rect">
                          <a:avLst/>
                        </a:prstGeom>
                        <a:noFill/>
                        <a:ln w="38100">
                          <a:noFill/>
                          <a:miter/>
                        </a:ln>
                      </p:spPr>
                    </p:pic>
                  </p:oleObj>
                </mc:Fallback>
              </mc:AlternateContent>
            </a:graphicData>
          </a:graphic>
        </p:graphicFrame>
        <p:graphicFrame>
          <p:nvGraphicFramePr>
            <p:cNvPr id="40979" name="Object 22"/>
            <p:cNvGraphicFramePr>
              <a:graphicFrameLocks noChangeAspect="1"/>
            </p:cNvGraphicFramePr>
            <p:nvPr/>
          </p:nvGraphicFramePr>
          <p:xfrm>
            <a:off x="709" y="1816"/>
            <a:ext cx="983" cy="480"/>
          </p:xfrm>
          <a:graphic>
            <a:graphicData uri="http://schemas.openxmlformats.org/presentationml/2006/ole">
              <mc:AlternateContent xmlns:mc="http://schemas.openxmlformats.org/markup-compatibility/2006">
                <mc:Choice xmlns:v="urn:schemas-microsoft-com:vml" Requires="v">
                  <p:oleObj spid="_x0000_s15391" r:id="rId16" imgW="977900" imgH="469900" progId="Equation.3">
                    <p:embed/>
                  </p:oleObj>
                </mc:Choice>
                <mc:Fallback>
                  <p:oleObj r:id="rId16" imgW="977900" imgH="469900" progId="Equation.3">
                    <p:embed/>
                    <p:pic>
                      <p:nvPicPr>
                        <p:cNvPr id="0" name="图片 3086"/>
                        <p:cNvPicPr/>
                        <p:nvPr/>
                      </p:nvPicPr>
                      <p:blipFill>
                        <a:blip r:embed="rId17"/>
                        <a:stretch>
                          <a:fillRect/>
                        </a:stretch>
                      </p:blipFill>
                      <p:spPr>
                        <a:xfrm>
                          <a:off x="709" y="1816"/>
                          <a:ext cx="983" cy="480"/>
                        </a:xfrm>
                        <a:prstGeom prst="rect">
                          <a:avLst/>
                        </a:prstGeom>
                        <a:noFill/>
                        <a:ln w="38100">
                          <a:noFill/>
                          <a:miter/>
                        </a:ln>
                      </p:spPr>
                    </p:pic>
                  </p:oleObj>
                </mc:Fallback>
              </mc:AlternateContent>
            </a:graphicData>
          </a:graphic>
        </p:graphicFrame>
        <p:graphicFrame>
          <p:nvGraphicFramePr>
            <p:cNvPr id="40980" name="Object 23"/>
            <p:cNvGraphicFramePr>
              <a:graphicFrameLocks noChangeAspect="1"/>
            </p:cNvGraphicFramePr>
            <p:nvPr/>
          </p:nvGraphicFramePr>
          <p:xfrm>
            <a:off x="98" y="2524"/>
            <a:ext cx="389" cy="480"/>
          </p:xfrm>
          <a:graphic>
            <a:graphicData uri="http://schemas.openxmlformats.org/presentationml/2006/ole">
              <mc:AlternateContent xmlns:mc="http://schemas.openxmlformats.org/markup-compatibility/2006">
                <mc:Choice xmlns:v="urn:schemas-microsoft-com:vml" Requires="v">
                  <p:oleObj spid="_x0000_s15392" r:id="rId18" imgW="165735" imgH="203835" progId="Equation.3">
                    <p:embed/>
                  </p:oleObj>
                </mc:Choice>
                <mc:Fallback>
                  <p:oleObj r:id="rId18" imgW="165735" imgH="203835" progId="Equation.3">
                    <p:embed/>
                    <p:pic>
                      <p:nvPicPr>
                        <p:cNvPr id="0" name="图片 3088"/>
                        <p:cNvPicPr/>
                        <p:nvPr/>
                      </p:nvPicPr>
                      <p:blipFill>
                        <a:blip r:embed="rId19"/>
                        <a:stretch>
                          <a:fillRect/>
                        </a:stretch>
                      </p:blipFill>
                      <p:spPr>
                        <a:xfrm>
                          <a:off x="98" y="2524"/>
                          <a:ext cx="389" cy="480"/>
                        </a:xfrm>
                        <a:prstGeom prst="rect">
                          <a:avLst/>
                        </a:prstGeom>
                        <a:noFill/>
                        <a:ln w="38100">
                          <a:noFill/>
                          <a:miter/>
                        </a:ln>
                      </p:spPr>
                    </p:pic>
                  </p:oleObj>
                </mc:Fallback>
              </mc:AlternateContent>
            </a:graphicData>
          </a:graphic>
        </p:graphicFrame>
        <p:sp>
          <p:nvSpPr>
            <p:cNvPr id="40981" name="Rectangle 42"/>
            <p:cNvSpPr/>
            <p:nvPr/>
          </p:nvSpPr>
          <p:spPr>
            <a:xfrm>
              <a:off x="680" y="2599"/>
              <a:ext cx="816"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chemeClr val="tx2"/>
                  </a:solidFill>
                  <a:latin typeface="宋体" panose="02010600030101010101" pitchFamily="2" charset="-122"/>
                </a:rPr>
                <a:t>10+</a:t>
              </a:r>
              <a:r>
                <a:rPr lang="en-US" altLang="zh-CN" sz="2800" b="1" i="1" dirty="0">
                  <a:solidFill>
                    <a:schemeClr val="tx2"/>
                  </a:solidFill>
                  <a:latin typeface="宋体" panose="02010600030101010101" pitchFamily="2" charset="-122"/>
                </a:rPr>
                <a:t>K</a:t>
              </a:r>
              <a:r>
                <a:rPr lang="en-US" altLang="zh-CN" sz="2800" b="1" dirty="0">
                  <a:latin typeface="宋体" panose="02010600030101010101" pitchFamily="2" charset="-122"/>
                </a:rPr>
                <a:t> </a:t>
              </a:r>
            </a:p>
          </p:txBody>
        </p:sp>
      </p:grpSp>
      <p:sp>
        <p:nvSpPr>
          <p:cNvPr id="40970"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16</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9949"/>
                                        </p:tgtEl>
                                        <p:attrNameLst>
                                          <p:attrName>style.visibility</p:attrName>
                                        </p:attrNameLst>
                                      </p:cBhvr>
                                      <p:to>
                                        <p:strVal val="visible"/>
                                      </p:to>
                                    </p:set>
                                    <p:anim calcmode="lin" valueType="num">
                                      <p:cBhvr additive="base">
                                        <p:cTn id="7" dur="500" fill="hold"/>
                                        <p:tgtEl>
                                          <p:spTgt spid="39949"/>
                                        </p:tgtEl>
                                        <p:attrNameLst>
                                          <p:attrName>ppt_x</p:attrName>
                                        </p:attrNameLst>
                                      </p:cBhvr>
                                      <p:tavLst>
                                        <p:tav tm="0">
                                          <p:val>
                                            <p:strVal val="0-#ppt_w/2"/>
                                          </p:val>
                                        </p:tav>
                                        <p:tav tm="100000">
                                          <p:val>
                                            <p:strVal val="#ppt_x"/>
                                          </p:val>
                                        </p:tav>
                                      </p:tavLst>
                                    </p:anim>
                                    <p:anim calcmode="lin" valueType="num">
                                      <p:cBhvr additive="base">
                                        <p:cTn id="8" dur="500" fill="hold"/>
                                        <p:tgtEl>
                                          <p:spTgt spid="399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9948"/>
                                        </p:tgtEl>
                                        <p:attrNameLst>
                                          <p:attrName>style.visibility</p:attrName>
                                        </p:attrNameLst>
                                      </p:cBhvr>
                                      <p:to>
                                        <p:strVal val="visible"/>
                                      </p:to>
                                    </p:set>
                                    <p:animEffect transition="in" filter="wipe(left)">
                                      <p:cBhvr>
                                        <p:cTn id="13" dur="500"/>
                                        <p:tgtEl>
                                          <p:spTgt spid="3994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9943"/>
                                        </p:tgtEl>
                                        <p:attrNameLst>
                                          <p:attrName>style.visibility</p:attrName>
                                        </p:attrNameLst>
                                      </p:cBhvr>
                                      <p:to>
                                        <p:strVal val="visible"/>
                                      </p:to>
                                    </p:set>
                                    <p:animEffect transition="in" filter="wipe(down)">
                                      <p:cBhvr>
                                        <p:cTn id="18" dur="500"/>
                                        <p:tgtEl>
                                          <p:spTgt spid="3994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9944"/>
                                        </p:tgtEl>
                                        <p:attrNameLst>
                                          <p:attrName>style.visibility</p:attrName>
                                        </p:attrNameLst>
                                      </p:cBhvr>
                                      <p:to>
                                        <p:strVal val="visible"/>
                                      </p:to>
                                    </p:set>
                                    <p:animEffect transition="in" filter="wipe(left)">
                                      <p:cBhvr>
                                        <p:cTn id="23" dur="500"/>
                                        <p:tgtEl>
                                          <p:spTgt spid="3994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9947"/>
                                        </p:tgtEl>
                                        <p:attrNameLst>
                                          <p:attrName>style.visibility</p:attrName>
                                        </p:attrNameLst>
                                      </p:cBhvr>
                                      <p:to>
                                        <p:strVal val="visible"/>
                                      </p:to>
                                    </p:set>
                                    <p:animEffect transition="in" filter="wipe(left)">
                                      <p:cBhvr>
                                        <p:cTn id="28" dur="500"/>
                                        <p:tgtEl>
                                          <p:spTgt spid="39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animBg="1"/>
      <p:bldP spid="399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1" name="Rectangle 2"/>
          <p:cNvSpPr>
            <a:spLocks noGrp="1" noRot="1"/>
          </p:cNvSpPr>
          <p:nvPr>
            <p:ph type="title" idx="4294967295"/>
          </p:nvPr>
        </p:nvSpPr>
        <p:spPr>
          <a:xfrm>
            <a:off x="179388" y="73025"/>
            <a:ext cx="8243887" cy="692150"/>
          </a:xfrm>
          <a:ln/>
        </p:spPr>
        <p:txBody>
          <a:bodyPr vert="horz" wrap="square" lIns="91440" tIns="45720" rIns="91440" bIns="45720" anchor="ctr" anchorCtr="0"/>
          <a:lstStyle/>
          <a:p>
            <a:pPr algn="just"/>
            <a:r>
              <a:rPr lang="zh-CN" altLang="en-US" sz="2800" b="1" dirty="0"/>
              <a:t>例</a:t>
            </a:r>
            <a:r>
              <a:rPr lang="en-US" altLang="zh-CN" sz="2800" b="1" dirty="0"/>
              <a:t>4.3 </a:t>
            </a:r>
            <a:r>
              <a:rPr lang="zh-CN" altLang="en-US" sz="2800" b="1" dirty="0"/>
              <a:t>求根轨迹的分离点、与虚轴的交点</a:t>
            </a:r>
            <a:r>
              <a:rPr lang="en-US" altLang="zh-CN" sz="2800" b="1" dirty="0"/>
              <a:t>，</a:t>
            </a:r>
            <a:r>
              <a:rPr lang="zh-CN" altLang="en-US" sz="2800" b="1" dirty="0"/>
              <a:t>画出完整的根轨迹图，系统开环传递数为</a:t>
            </a:r>
            <a:r>
              <a:rPr lang="zh-CN" altLang="en-US" sz="2800" dirty="0"/>
              <a:t> </a:t>
            </a:r>
            <a:r>
              <a:rPr lang="en-US" altLang="zh-CN" sz="2800" dirty="0"/>
              <a:t>:</a:t>
            </a:r>
          </a:p>
        </p:txBody>
      </p:sp>
      <p:sp>
        <p:nvSpPr>
          <p:cNvPr id="258052" name="Rectangle 3"/>
          <p:cNvSpPr>
            <a:spLocks noGrp="1" noRot="1"/>
          </p:cNvSpPr>
          <p:nvPr>
            <p:ph type="body" idx="4294967295"/>
          </p:nvPr>
        </p:nvSpPr>
        <p:spPr>
          <a:xfrm>
            <a:off x="179388" y="1628775"/>
            <a:ext cx="8713787" cy="1141413"/>
          </a:xfrm>
          <a:ln/>
        </p:spPr>
        <p:txBody>
          <a:bodyPr vert="horz" wrap="square" lIns="91440" tIns="45720" rIns="91440" bIns="45720" anchor="t" anchorCtr="0"/>
          <a:lstStyle/>
          <a:p>
            <a:pPr>
              <a:lnSpc>
                <a:spcPct val="80000"/>
              </a:lnSpc>
              <a:spcBef>
                <a:spcPct val="0"/>
              </a:spcBef>
              <a:buNone/>
            </a:pPr>
            <a:r>
              <a:rPr lang="zh-CN" altLang="en-US" sz="2800" b="1" dirty="0">
                <a:solidFill>
                  <a:schemeClr val="tx2"/>
                </a:solidFill>
                <a:latin typeface="宋体" panose="02010600030101010101" pitchFamily="2" charset="-122"/>
              </a:rPr>
              <a:t>解</a:t>
            </a:r>
            <a:r>
              <a:rPr lang="en-US" altLang="zh-CN" sz="2800" b="1" dirty="0">
                <a:solidFill>
                  <a:schemeClr val="tx2"/>
                </a:solidFill>
                <a:latin typeface="宋体" panose="02010600030101010101" pitchFamily="2" charset="-122"/>
              </a:rPr>
              <a:t>: </a:t>
            </a:r>
            <a:r>
              <a:rPr lang="zh-CN" altLang="en-US" sz="2800" b="1" dirty="0">
                <a:solidFill>
                  <a:schemeClr val="tx2"/>
                </a:solidFill>
                <a:latin typeface="宋体" panose="02010600030101010101" pitchFamily="2" charset="-122"/>
              </a:rPr>
              <a:t>由例</a:t>
            </a:r>
            <a:r>
              <a:rPr lang="en-US" altLang="zh-CN" sz="2800" b="1" dirty="0">
                <a:solidFill>
                  <a:schemeClr val="tx2"/>
                </a:solidFill>
                <a:latin typeface="宋体" panose="02010600030101010101" pitchFamily="2" charset="-122"/>
              </a:rPr>
              <a:t>4.1</a:t>
            </a:r>
            <a:r>
              <a:rPr lang="zh-CN" altLang="en-US" sz="2800" b="1" dirty="0">
                <a:solidFill>
                  <a:schemeClr val="tx2"/>
                </a:solidFill>
                <a:latin typeface="宋体" panose="02010600030101010101" pitchFamily="2" charset="-122"/>
              </a:rPr>
              <a:t>知，在极点</a:t>
            </a:r>
            <a:r>
              <a:rPr lang="en-US" altLang="zh-CN" sz="2800" b="1" dirty="0">
                <a:solidFill>
                  <a:schemeClr val="tx2"/>
                </a:solidFill>
                <a:latin typeface="宋体" panose="02010600030101010101" pitchFamily="2" charset="-122"/>
              </a:rPr>
              <a:t>0</a:t>
            </a:r>
            <a:r>
              <a:rPr lang="zh-CN" altLang="en-US" sz="2800" b="1" dirty="0">
                <a:solidFill>
                  <a:schemeClr val="tx2"/>
                </a:solidFill>
                <a:latin typeface="宋体" panose="02010600030101010101" pitchFamily="2" charset="-122"/>
              </a:rPr>
              <a:t>和</a:t>
            </a:r>
            <a:r>
              <a:rPr lang="en-US" altLang="zh-CN" sz="2800" b="1" dirty="0">
                <a:solidFill>
                  <a:schemeClr val="tx2"/>
                </a:solidFill>
                <a:latin typeface="宋体" panose="02010600030101010101" pitchFamily="2" charset="-122"/>
              </a:rPr>
              <a:t>-1</a:t>
            </a:r>
            <a:r>
              <a:rPr lang="zh-CN" altLang="en-US" sz="2800" b="1" dirty="0">
                <a:solidFill>
                  <a:schemeClr val="tx2"/>
                </a:solidFill>
                <a:latin typeface="宋体" panose="02010600030101010101" pitchFamily="2" charset="-122"/>
              </a:rPr>
              <a:t>之间的根轨迹上一定有</a:t>
            </a:r>
          </a:p>
          <a:p>
            <a:pPr>
              <a:lnSpc>
                <a:spcPct val="80000"/>
              </a:lnSpc>
              <a:spcBef>
                <a:spcPct val="0"/>
              </a:spcBef>
              <a:buNone/>
            </a:pPr>
            <a:r>
              <a:rPr lang="zh-CN" altLang="en-US" sz="2800" b="1" dirty="0">
                <a:solidFill>
                  <a:schemeClr val="tx2"/>
                </a:solidFill>
                <a:latin typeface="宋体" panose="02010600030101010101" pitchFamily="2" charset="-122"/>
              </a:rPr>
              <a:t>   分离点</a:t>
            </a:r>
          </a:p>
          <a:p>
            <a:pPr>
              <a:lnSpc>
                <a:spcPct val="80000"/>
              </a:lnSpc>
              <a:spcBef>
                <a:spcPct val="0"/>
              </a:spcBef>
              <a:buNone/>
            </a:pPr>
            <a:r>
              <a:rPr lang="zh-CN" altLang="en-US" sz="2800" b="1" dirty="0">
                <a:solidFill>
                  <a:schemeClr val="tx2"/>
                </a:solidFill>
                <a:latin typeface="宋体" panose="02010600030101010101" pitchFamily="2" charset="-122"/>
              </a:rPr>
              <a:t>令</a:t>
            </a:r>
            <a:r>
              <a:rPr lang="pt-BR" altLang="en-US" sz="2800" b="1" dirty="0">
                <a:solidFill>
                  <a:schemeClr val="tx2"/>
                </a:solidFill>
                <a:latin typeface="Times New Roman" panose="02020603050405020304" pitchFamily="18" charset="0"/>
                <a:cs typeface="Times New Roman" panose="02020603050405020304" pitchFamily="18" charset="0"/>
              </a:rPr>
              <a:t>d[</a:t>
            </a:r>
            <a:r>
              <a:rPr lang="pt-BR" altLang="en-US" sz="2800" b="1" i="1" dirty="0">
                <a:solidFill>
                  <a:schemeClr val="tx2"/>
                </a:solidFill>
                <a:latin typeface="Times New Roman" panose="02020603050405020304" pitchFamily="18" charset="0"/>
                <a:cs typeface="Times New Roman" panose="02020603050405020304" pitchFamily="18" charset="0"/>
              </a:rPr>
              <a:t>G</a:t>
            </a:r>
            <a:r>
              <a:rPr lang="pt-BR" altLang="en-US" sz="2800" b="1" dirty="0">
                <a:solidFill>
                  <a:schemeClr val="tx2"/>
                </a:solidFill>
                <a:latin typeface="Times New Roman" panose="02020603050405020304" pitchFamily="18" charset="0"/>
                <a:cs typeface="Times New Roman" panose="02020603050405020304" pitchFamily="18" charset="0"/>
              </a:rPr>
              <a:t>(</a:t>
            </a:r>
            <a:r>
              <a:rPr lang="pt-BR" altLang="en-US" sz="2800" b="1" i="1" dirty="0">
                <a:solidFill>
                  <a:schemeClr val="tx2"/>
                </a:solidFill>
                <a:latin typeface="Times New Roman" panose="02020603050405020304" pitchFamily="18" charset="0"/>
                <a:cs typeface="Times New Roman" panose="02020603050405020304" pitchFamily="18" charset="0"/>
              </a:rPr>
              <a:t>s</a:t>
            </a:r>
            <a:r>
              <a:rPr lang="pt-BR" altLang="en-US" sz="2800" b="1" dirty="0">
                <a:solidFill>
                  <a:schemeClr val="tx2"/>
                </a:solidFill>
                <a:latin typeface="Times New Roman" panose="02020603050405020304" pitchFamily="18" charset="0"/>
                <a:cs typeface="Times New Roman" panose="02020603050405020304" pitchFamily="18" charset="0"/>
              </a:rPr>
              <a:t>)</a:t>
            </a:r>
            <a:r>
              <a:rPr lang="pt-BR" altLang="en-US" sz="2800" b="1" i="1" dirty="0">
                <a:solidFill>
                  <a:schemeClr val="tx2"/>
                </a:solidFill>
                <a:latin typeface="Times New Roman" panose="02020603050405020304" pitchFamily="18" charset="0"/>
                <a:cs typeface="Times New Roman" panose="02020603050405020304" pitchFamily="18" charset="0"/>
              </a:rPr>
              <a:t>H</a:t>
            </a:r>
            <a:r>
              <a:rPr lang="pt-BR" altLang="en-US" sz="2800" b="1" dirty="0">
                <a:solidFill>
                  <a:schemeClr val="tx2"/>
                </a:solidFill>
                <a:latin typeface="Times New Roman" panose="02020603050405020304" pitchFamily="18" charset="0"/>
                <a:cs typeface="Times New Roman" panose="02020603050405020304" pitchFamily="18" charset="0"/>
              </a:rPr>
              <a:t>(</a:t>
            </a:r>
            <a:r>
              <a:rPr lang="pt-BR" altLang="en-US" sz="2800" b="1" i="1" dirty="0">
                <a:solidFill>
                  <a:schemeClr val="tx2"/>
                </a:solidFill>
                <a:latin typeface="Times New Roman" panose="02020603050405020304" pitchFamily="18" charset="0"/>
                <a:cs typeface="Times New Roman" panose="02020603050405020304" pitchFamily="18" charset="0"/>
              </a:rPr>
              <a:t>s</a:t>
            </a:r>
            <a:r>
              <a:rPr lang="pt-BR" altLang="en-US" sz="2800" b="1" dirty="0">
                <a:solidFill>
                  <a:schemeClr val="tx2"/>
                </a:solidFill>
                <a:latin typeface="Times New Roman" panose="02020603050405020304" pitchFamily="18" charset="0"/>
                <a:cs typeface="Times New Roman" panose="02020603050405020304" pitchFamily="18" charset="0"/>
              </a:rPr>
              <a:t>)]/d</a:t>
            </a:r>
            <a:r>
              <a:rPr lang="pt-BR" altLang="en-US" sz="2800" b="1" i="1" dirty="0">
                <a:solidFill>
                  <a:schemeClr val="tx2"/>
                </a:solidFill>
                <a:latin typeface="Times New Roman" panose="02020603050405020304" pitchFamily="18" charset="0"/>
                <a:cs typeface="Times New Roman" panose="02020603050405020304" pitchFamily="18" charset="0"/>
              </a:rPr>
              <a:t>s</a:t>
            </a:r>
            <a:r>
              <a:rPr lang="en-US" altLang="zh-CN" sz="2800" b="1" dirty="0">
                <a:solidFill>
                  <a:schemeClr val="tx2"/>
                </a:solidFill>
                <a:latin typeface="Times New Roman" panose="02020603050405020304" pitchFamily="18" charset="0"/>
                <a:cs typeface="Times New Roman" panose="02020603050405020304" pitchFamily="18" charset="0"/>
              </a:rPr>
              <a:t>=0</a:t>
            </a:r>
            <a:r>
              <a:rPr lang="zh-CN" altLang="en-US" sz="2800" b="1" dirty="0">
                <a:solidFill>
                  <a:schemeClr val="tx2"/>
                </a:solidFill>
                <a:latin typeface="宋体" panose="02010600030101010101" pitchFamily="2" charset="-122"/>
              </a:rPr>
              <a:t>，整理后可得</a:t>
            </a:r>
          </a:p>
        </p:txBody>
      </p:sp>
      <p:sp>
        <p:nvSpPr>
          <p:cNvPr id="43012" name="Rectangle 7"/>
          <p:cNvSpPr/>
          <p:nvPr/>
        </p:nvSpPr>
        <p:spPr>
          <a:xfrm>
            <a:off x="0" y="44450"/>
            <a:ext cx="184150" cy="366713"/>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endParaRPr lang="zh-CN" altLang="en-US" sz="1800" b="1" dirty="0"/>
          </a:p>
        </p:txBody>
      </p:sp>
      <p:graphicFrame>
        <p:nvGraphicFramePr>
          <p:cNvPr id="258054" name="Object 6"/>
          <p:cNvGraphicFramePr>
            <a:graphicFrameLocks noChangeAspect="1"/>
          </p:cNvGraphicFramePr>
          <p:nvPr/>
        </p:nvGraphicFramePr>
        <p:xfrm>
          <a:off x="1835150" y="692150"/>
          <a:ext cx="4537075" cy="1039813"/>
        </p:xfrm>
        <a:graphic>
          <a:graphicData uri="http://schemas.openxmlformats.org/presentationml/2006/ole">
            <mc:AlternateContent xmlns:mc="http://schemas.openxmlformats.org/markup-compatibility/2006">
              <mc:Choice xmlns:v="urn:schemas-microsoft-com:vml" Requires="v">
                <p:oleObj spid="_x0000_s16403" r:id="rId3" imgW="1372870" imgH="394335" progId="Equation.DSMT4">
                  <p:embed/>
                </p:oleObj>
              </mc:Choice>
              <mc:Fallback>
                <p:oleObj r:id="rId3" imgW="1372870" imgH="394335" progId="Equation.DSMT4">
                  <p:embed/>
                  <p:pic>
                    <p:nvPicPr>
                      <p:cNvPr id="0" name="图片 3097"/>
                      <p:cNvPicPr/>
                      <p:nvPr/>
                    </p:nvPicPr>
                    <p:blipFill>
                      <a:blip r:embed="rId4"/>
                      <a:stretch>
                        <a:fillRect/>
                      </a:stretch>
                    </p:blipFill>
                    <p:spPr>
                      <a:xfrm>
                        <a:off x="1835150" y="692150"/>
                        <a:ext cx="4537075" cy="1039813"/>
                      </a:xfrm>
                      <a:prstGeom prst="rect">
                        <a:avLst/>
                      </a:prstGeom>
                      <a:noFill/>
                      <a:ln w="38100">
                        <a:noFill/>
                        <a:miter/>
                      </a:ln>
                    </p:spPr>
                  </p:pic>
                </p:oleObj>
              </mc:Fallback>
            </mc:AlternateContent>
          </a:graphicData>
        </a:graphic>
      </p:graphicFrame>
      <p:graphicFrame>
        <p:nvGraphicFramePr>
          <p:cNvPr id="258055" name="Object 7"/>
          <p:cNvGraphicFramePr>
            <a:graphicFrameLocks noChangeAspect="1"/>
          </p:cNvGraphicFramePr>
          <p:nvPr/>
        </p:nvGraphicFramePr>
        <p:xfrm>
          <a:off x="5316538" y="2220913"/>
          <a:ext cx="2797175" cy="481012"/>
        </p:xfrm>
        <a:graphic>
          <a:graphicData uri="http://schemas.openxmlformats.org/presentationml/2006/ole">
            <mc:AlternateContent xmlns:mc="http://schemas.openxmlformats.org/markup-compatibility/2006">
              <mc:Choice xmlns:v="urn:schemas-microsoft-com:vml" Requires="v">
                <p:oleObj spid="_x0000_s16404" r:id="rId5" imgW="826135" imgH="177800" progId="Equation.DSMT4">
                  <p:embed/>
                </p:oleObj>
              </mc:Choice>
              <mc:Fallback>
                <p:oleObj r:id="rId5" imgW="826135" imgH="177800" progId="Equation.DSMT4">
                  <p:embed/>
                  <p:pic>
                    <p:nvPicPr>
                      <p:cNvPr id="0" name="图片 3098"/>
                      <p:cNvPicPr/>
                      <p:nvPr/>
                    </p:nvPicPr>
                    <p:blipFill>
                      <a:blip r:embed="rId6"/>
                      <a:stretch>
                        <a:fillRect/>
                      </a:stretch>
                    </p:blipFill>
                    <p:spPr>
                      <a:xfrm>
                        <a:off x="5316538" y="2220913"/>
                        <a:ext cx="2797175" cy="481012"/>
                      </a:xfrm>
                      <a:prstGeom prst="rect">
                        <a:avLst/>
                      </a:prstGeom>
                      <a:noFill/>
                      <a:ln w="38100">
                        <a:noFill/>
                        <a:miter/>
                      </a:ln>
                    </p:spPr>
                  </p:pic>
                </p:oleObj>
              </mc:Fallback>
            </mc:AlternateContent>
          </a:graphicData>
        </a:graphic>
      </p:graphicFrame>
      <p:sp>
        <p:nvSpPr>
          <p:cNvPr id="258056" name="Rectangle 3"/>
          <p:cNvSpPr txBox="1">
            <a:spLocks noRot="1"/>
          </p:cNvSpPr>
          <p:nvPr/>
        </p:nvSpPr>
        <p:spPr>
          <a:xfrm>
            <a:off x="-396875" y="2852738"/>
            <a:ext cx="4464050" cy="1008062"/>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342900" lvl="0" indent="-342900">
              <a:spcBef>
                <a:spcPct val="0"/>
              </a:spcBef>
              <a:buNone/>
            </a:pPr>
            <a:r>
              <a:rPr lang="zh-CN" altLang="en-US" sz="2800" b="1" dirty="0">
                <a:solidFill>
                  <a:schemeClr val="tx2"/>
                </a:solidFill>
                <a:latin typeface="宋体" panose="02010600030101010101" pitchFamily="2" charset="-122"/>
              </a:rPr>
              <a:t>  解出根</a:t>
            </a:r>
            <a:r>
              <a:rPr lang="en-US" altLang="zh-CN" sz="2800" b="1" i="1" dirty="0">
                <a:solidFill>
                  <a:schemeClr val="tx2"/>
                </a:solidFill>
                <a:latin typeface="Times New Roman" panose="02020603050405020304" pitchFamily="18" charset="0"/>
                <a:cs typeface="Times New Roman" panose="02020603050405020304" pitchFamily="18" charset="0"/>
              </a:rPr>
              <a:t>s</a:t>
            </a:r>
            <a:r>
              <a:rPr lang="en-US" altLang="zh-CN" sz="2800" b="1" baseline="-25000" dirty="0">
                <a:solidFill>
                  <a:schemeClr val="tx2"/>
                </a:solidFill>
                <a:latin typeface="Times New Roman" panose="02020603050405020304" pitchFamily="18" charset="0"/>
                <a:cs typeface="Times New Roman" panose="02020603050405020304" pitchFamily="18" charset="0"/>
              </a:rPr>
              <a:t>1</a:t>
            </a:r>
            <a:r>
              <a:rPr lang="en-US" altLang="zh-CN" sz="2800" b="1" dirty="0">
                <a:solidFill>
                  <a:schemeClr val="tx2"/>
                </a:solidFill>
                <a:latin typeface="Times New Roman" panose="02020603050405020304" pitchFamily="18" charset="0"/>
                <a:cs typeface="Times New Roman" panose="02020603050405020304" pitchFamily="18" charset="0"/>
              </a:rPr>
              <a:t>=-0.42</a:t>
            </a:r>
            <a:r>
              <a:rPr lang="en-US" altLang="zh-CN" sz="2800" b="1" dirty="0">
                <a:solidFill>
                  <a:schemeClr val="tx2"/>
                </a:solidFill>
                <a:latin typeface="宋体" panose="02010600030101010101" pitchFamily="2" charset="-122"/>
              </a:rPr>
              <a:t>(</a:t>
            </a:r>
            <a:r>
              <a:rPr lang="zh-CN" altLang="en-US" sz="2800" b="1" dirty="0">
                <a:solidFill>
                  <a:schemeClr val="tx2"/>
                </a:solidFill>
                <a:latin typeface="宋体" panose="02010600030101010101" pitchFamily="2" charset="-122"/>
              </a:rPr>
              <a:t>分离点</a:t>
            </a:r>
            <a:r>
              <a:rPr lang="en-US" altLang="zh-CN" sz="2800" b="1" dirty="0">
                <a:solidFill>
                  <a:schemeClr val="tx2"/>
                </a:solidFill>
                <a:latin typeface="宋体" panose="02010600030101010101" pitchFamily="2" charset="-122"/>
              </a:rPr>
              <a:t>), </a:t>
            </a:r>
            <a:r>
              <a:rPr lang="en-US" altLang="zh-CN" sz="2800" b="1" i="1" dirty="0">
                <a:solidFill>
                  <a:schemeClr val="tx2"/>
                </a:solidFill>
                <a:latin typeface="Times New Roman" panose="02020603050405020304" pitchFamily="18" charset="0"/>
                <a:cs typeface="Times New Roman" panose="02020603050405020304" pitchFamily="18" charset="0"/>
              </a:rPr>
              <a:t>s</a:t>
            </a:r>
            <a:r>
              <a:rPr lang="en-US" altLang="zh-CN" sz="2800" b="1" baseline="-25000" dirty="0">
                <a:solidFill>
                  <a:schemeClr val="tx2"/>
                </a:solidFill>
                <a:latin typeface="Times New Roman" panose="02020603050405020304" pitchFamily="18" charset="0"/>
                <a:cs typeface="Times New Roman" panose="02020603050405020304" pitchFamily="18" charset="0"/>
              </a:rPr>
              <a:t>2</a:t>
            </a:r>
            <a:r>
              <a:rPr lang="en-US" altLang="zh-CN" sz="2800" b="1" dirty="0">
                <a:solidFill>
                  <a:schemeClr val="tx2"/>
                </a:solidFill>
                <a:latin typeface="Times New Roman" panose="02020603050405020304" pitchFamily="18" charset="0"/>
                <a:cs typeface="Times New Roman" panose="02020603050405020304" pitchFamily="18" charset="0"/>
              </a:rPr>
              <a:t>=-1.58</a:t>
            </a:r>
            <a:r>
              <a:rPr lang="en-US" altLang="zh-CN" sz="2800" b="1" dirty="0">
                <a:solidFill>
                  <a:schemeClr val="tx2"/>
                </a:solidFill>
                <a:latin typeface="宋体" panose="02010600030101010101" pitchFamily="2" charset="-122"/>
              </a:rPr>
              <a:t>(</a:t>
            </a:r>
            <a:r>
              <a:rPr lang="zh-CN" altLang="en-US" sz="2800" b="1" dirty="0">
                <a:solidFill>
                  <a:schemeClr val="tx2"/>
                </a:solidFill>
                <a:latin typeface="宋体" panose="02010600030101010101" pitchFamily="2" charset="-122"/>
              </a:rPr>
              <a:t>舍去</a:t>
            </a:r>
            <a:r>
              <a:rPr lang="en-US" altLang="zh-CN" sz="2800" b="1" dirty="0">
                <a:solidFill>
                  <a:schemeClr val="tx2"/>
                </a:solidFill>
                <a:latin typeface="宋体" panose="02010600030101010101" pitchFamily="2" charset="-122"/>
              </a:rPr>
              <a:t>)</a:t>
            </a:r>
            <a:r>
              <a:rPr lang="zh-CN" altLang="en-US" sz="2800" b="1" dirty="0">
                <a:solidFill>
                  <a:schemeClr val="tx2"/>
                </a:solidFill>
                <a:latin typeface="宋体" panose="02010600030101010101" pitchFamily="2" charset="-122"/>
              </a:rPr>
              <a:t>。对应</a:t>
            </a:r>
            <a:r>
              <a:rPr lang="en-US" altLang="zh-CN" sz="2800" b="1" i="1" dirty="0">
                <a:solidFill>
                  <a:schemeClr val="tx2"/>
                </a:solidFill>
                <a:latin typeface="Times New Roman" panose="02020603050405020304" pitchFamily="18" charset="0"/>
                <a:cs typeface="Times New Roman" panose="02020603050405020304" pitchFamily="18" charset="0"/>
              </a:rPr>
              <a:t>K</a:t>
            </a:r>
            <a:r>
              <a:rPr lang="en-US" altLang="zh-CN" sz="2800" b="1" baseline="30000" dirty="0">
                <a:solidFill>
                  <a:schemeClr val="tx2"/>
                </a:solidFill>
                <a:latin typeface="宋体" panose="02010600030101010101" pitchFamily="2" charset="-122"/>
              </a:rPr>
              <a:t>*</a:t>
            </a:r>
            <a:r>
              <a:rPr lang="zh-CN" altLang="en-US" sz="2800" b="1" dirty="0">
                <a:solidFill>
                  <a:schemeClr val="tx2"/>
                </a:solidFill>
                <a:latin typeface="宋体" panose="02010600030101010101" pitchFamily="2" charset="-122"/>
              </a:rPr>
              <a:t>由幅值条件确定，</a:t>
            </a:r>
            <a:r>
              <a:rPr lang="zh-CN" altLang="en-US" sz="2800" b="1" dirty="0">
                <a:solidFill>
                  <a:schemeClr val="tx2"/>
                </a:solidFill>
              </a:rPr>
              <a:t>分离角</a:t>
            </a:r>
            <a:r>
              <a:rPr lang="zh-CN" altLang="en-US" sz="2800" b="1" dirty="0">
                <a:solidFill>
                  <a:schemeClr val="tx2"/>
                </a:solidFill>
                <a:latin typeface="Times New Roman" panose="02020603050405020304" pitchFamily="18" charset="0"/>
              </a:rPr>
              <a:t>为</a:t>
            </a:r>
            <a:r>
              <a:rPr lang="en-US" altLang="zh-CN" sz="2800" b="1" dirty="0">
                <a:solidFill>
                  <a:schemeClr val="tx2"/>
                </a:solidFill>
                <a:latin typeface="Times New Roman" panose="02020603050405020304" pitchFamily="18" charset="0"/>
              </a:rPr>
              <a:t>±90°</a:t>
            </a:r>
            <a:r>
              <a:rPr lang="zh-CN" altLang="en-US" sz="2800" b="1" dirty="0">
                <a:solidFill>
                  <a:schemeClr val="tx2"/>
                </a:solidFill>
                <a:latin typeface="Times New Roman" panose="02020603050405020304" pitchFamily="18" charset="0"/>
              </a:rPr>
              <a:t>。</a:t>
            </a:r>
            <a:r>
              <a:rPr lang="zh-CN" altLang="en-US" sz="1800" dirty="0"/>
              <a:t> </a:t>
            </a:r>
            <a:endParaRPr lang="zh-CN" altLang="en-US" sz="2800" b="1" dirty="0">
              <a:solidFill>
                <a:schemeClr val="tx2"/>
              </a:solidFill>
              <a:latin typeface="宋体" panose="02010600030101010101" pitchFamily="2" charset="-122"/>
            </a:endParaRPr>
          </a:p>
        </p:txBody>
      </p:sp>
      <p:graphicFrame>
        <p:nvGraphicFramePr>
          <p:cNvPr id="258057" name="Object 9"/>
          <p:cNvGraphicFramePr>
            <a:graphicFrameLocks noChangeAspect="1"/>
          </p:cNvGraphicFramePr>
          <p:nvPr/>
        </p:nvGraphicFramePr>
        <p:xfrm>
          <a:off x="179388" y="4724400"/>
          <a:ext cx="3743325" cy="1546225"/>
        </p:xfrm>
        <a:graphic>
          <a:graphicData uri="http://schemas.openxmlformats.org/presentationml/2006/ole">
            <mc:AlternateContent xmlns:mc="http://schemas.openxmlformats.org/markup-compatibility/2006">
              <mc:Choice xmlns:v="urn:schemas-microsoft-com:vml" Requires="v">
                <p:oleObj spid="_x0000_s16405" r:id="rId7" imgW="1104900" imgH="571500" progId="Equation.DSMT4">
                  <p:embed/>
                </p:oleObj>
              </mc:Choice>
              <mc:Fallback>
                <p:oleObj r:id="rId7" imgW="1104900" imgH="571500" progId="Equation.DSMT4">
                  <p:embed/>
                  <p:pic>
                    <p:nvPicPr>
                      <p:cNvPr id="0" name="图片 3096"/>
                      <p:cNvPicPr/>
                      <p:nvPr/>
                    </p:nvPicPr>
                    <p:blipFill>
                      <a:blip r:embed="rId8"/>
                      <a:stretch>
                        <a:fillRect/>
                      </a:stretch>
                    </p:blipFill>
                    <p:spPr>
                      <a:xfrm>
                        <a:off x="179388" y="4724400"/>
                        <a:ext cx="3743325" cy="1546225"/>
                      </a:xfrm>
                      <a:prstGeom prst="rect">
                        <a:avLst/>
                      </a:prstGeom>
                      <a:noFill/>
                      <a:ln w="38100">
                        <a:noFill/>
                        <a:miter/>
                      </a:ln>
                    </p:spPr>
                  </p:pic>
                </p:oleObj>
              </mc:Fallback>
            </mc:AlternateContent>
          </a:graphicData>
        </a:graphic>
      </p:graphicFrame>
      <p:grpSp>
        <p:nvGrpSpPr>
          <p:cNvPr id="43017" name="Group 11"/>
          <p:cNvGrpSpPr/>
          <p:nvPr/>
        </p:nvGrpSpPr>
        <p:grpSpPr>
          <a:xfrm>
            <a:off x="3924300" y="2997200"/>
            <a:ext cx="5219700" cy="3600450"/>
            <a:chOff x="2245" y="266"/>
            <a:chExt cx="4190" cy="2739"/>
          </a:xfrm>
        </p:grpSpPr>
        <p:sp>
          <p:nvSpPr>
            <p:cNvPr id="43047" name="AutoShape 250"/>
            <p:cNvSpPr/>
            <p:nvPr/>
          </p:nvSpPr>
          <p:spPr>
            <a:xfrm>
              <a:off x="2245" y="268"/>
              <a:ext cx="4164" cy="2737"/>
            </a:xfrm>
            <a:prstGeom prst="flowChartProcess">
              <a:avLst/>
            </a:prstGeom>
            <a:solidFill>
              <a:srgbClr val="CCFFFF"/>
            </a:solidFill>
            <a:ln w="9525">
              <a:noFill/>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sp>
          <p:nvSpPr>
            <p:cNvPr id="43048" name="Line 251"/>
            <p:cNvSpPr/>
            <p:nvPr/>
          </p:nvSpPr>
          <p:spPr>
            <a:xfrm>
              <a:off x="2245" y="1687"/>
              <a:ext cx="4164" cy="0"/>
            </a:xfrm>
            <a:prstGeom prst="line">
              <a:avLst/>
            </a:prstGeom>
            <a:ln w="28575" cap="flat" cmpd="sng">
              <a:solidFill>
                <a:schemeClr val="tx2"/>
              </a:solidFill>
              <a:prstDash val="solid"/>
              <a:headEnd type="none" w="med" len="med"/>
              <a:tailEnd type="arrow" w="med" len="med"/>
            </a:ln>
          </p:spPr>
        </p:sp>
        <p:sp>
          <p:nvSpPr>
            <p:cNvPr id="43049" name="Line 252"/>
            <p:cNvSpPr/>
            <p:nvPr/>
          </p:nvSpPr>
          <p:spPr>
            <a:xfrm flipV="1">
              <a:off x="5290" y="266"/>
              <a:ext cx="0" cy="2737"/>
            </a:xfrm>
            <a:prstGeom prst="line">
              <a:avLst/>
            </a:prstGeom>
            <a:ln w="28575" cap="flat" cmpd="sng">
              <a:solidFill>
                <a:schemeClr val="tx2"/>
              </a:solidFill>
              <a:prstDash val="solid"/>
              <a:headEnd type="none" w="med" len="med"/>
              <a:tailEnd type="arrow" w="med" len="med"/>
            </a:ln>
          </p:spPr>
        </p:sp>
        <p:graphicFrame>
          <p:nvGraphicFramePr>
            <p:cNvPr id="43050" name="Object 15"/>
            <p:cNvGraphicFramePr>
              <a:graphicFrameLocks noChangeAspect="1"/>
            </p:cNvGraphicFramePr>
            <p:nvPr/>
          </p:nvGraphicFramePr>
          <p:xfrm>
            <a:off x="6146" y="1733"/>
            <a:ext cx="289" cy="246"/>
          </p:xfrm>
          <a:graphic>
            <a:graphicData uri="http://schemas.openxmlformats.org/presentationml/2006/ole">
              <mc:AlternateContent xmlns:mc="http://schemas.openxmlformats.org/markup-compatibility/2006">
                <mc:Choice xmlns:v="urn:schemas-microsoft-com:vml" Requires="v">
                  <p:oleObj spid="_x0000_s16406" r:id="rId9" imgW="153035" imgH="140335" progId="Equation.DSMT4">
                    <p:embed/>
                  </p:oleObj>
                </mc:Choice>
                <mc:Fallback>
                  <p:oleObj r:id="rId9" imgW="153035" imgH="140335" progId="Equation.DSMT4">
                    <p:embed/>
                    <p:pic>
                      <p:nvPicPr>
                        <p:cNvPr id="0" name="图片 3100"/>
                        <p:cNvPicPr/>
                        <p:nvPr/>
                      </p:nvPicPr>
                      <p:blipFill>
                        <a:blip r:embed="rId10"/>
                        <a:stretch>
                          <a:fillRect/>
                        </a:stretch>
                      </p:blipFill>
                      <p:spPr>
                        <a:xfrm>
                          <a:off x="6146" y="1733"/>
                          <a:ext cx="289" cy="246"/>
                        </a:xfrm>
                        <a:prstGeom prst="rect">
                          <a:avLst/>
                        </a:prstGeom>
                        <a:noFill/>
                        <a:ln w="38100">
                          <a:noFill/>
                          <a:miter/>
                        </a:ln>
                      </p:spPr>
                    </p:pic>
                  </p:oleObj>
                </mc:Fallback>
              </mc:AlternateContent>
            </a:graphicData>
          </a:graphic>
        </p:graphicFrame>
        <p:graphicFrame>
          <p:nvGraphicFramePr>
            <p:cNvPr id="43051" name="Object 16"/>
            <p:cNvGraphicFramePr>
              <a:graphicFrameLocks noChangeAspect="1"/>
            </p:cNvGraphicFramePr>
            <p:nvPr/>
          </p:nvGraphicFramePr>
          <p:xfrm>
            <a:off x="5313" y="328"/>
            <a:ext cx="334" cy="244"/>
          </p:xfrm>
          <a:graphic>
            <a:graphicData uri="http://schemas.openxmlformats.org/presentationml/2006/ole">
              <mc:AlternateContent xmlns:mc="http://schemas.openxmlformats.org/markup-compatibility/2006">
                <mc:Choice xmlns:v="urn:schemas-microsoft-com:vml" Requires="v">
                  <p:oleObj spid="_x0000_s16407" r:id="rId11" imgW="241935" imgH="191135" progId="Equation.3">
                    <p:embed/>
                  </p:oleObj>
                </mc:Choice>
                <mc:Fallback>
                  <p:oleObj r:id="rId11" imgW="241935" imgH="191135" progId="Equation.3">
                    <p:embed/>
                    <p:pic>
                      <p:nvPicPr>
                        <p:cNvPr id="0" name="图片 3099"/>
                        <p:cNvPicPr/>
                        <p:nvPr/>
                      </p:nvPicPr>
                      <p:blipFill>
                        <a:blip r:embed="rId12"/>
                        <a:stretch>
                          <a:fillRect/>
                        </a:stretch>
                      </p:blipFill>
                      <p:spPr>
                        <a:xfrm>
                          <a:off x="5313" y="328"/>
                          <a:ext cx="334" cy="244"/>
                        </a:xfrm>
                        <a:prstGeom prst="rect">
                          <a:avLst/>
                        </a:prstGeom>
                        <a:noFill/>
                        <a:ln w="38100">
                          <a:noFill/>
                          <a:miter/>
                        </a:ln>
                      </p:spPr>
                    </p:pic>
                  </p:oleObj>
                </mc:Fallback>
              </mc:AlternateContent>
            </a:graphicData>
          </a:graphic>
        </p:graphicFrame>
      </p:grpSp>
      <p:sp>
        <p:nvSpPr>
          <p:cNvPr id="43018" name="Text Box 18"/>
          <p:cNvSpPr txBox="1"/>
          <p:nvPr/>
        </p:nvSpPr>
        <p:spPr>
          <a:xfrm>
            <a:off x="7667625" y="4843463"/>
            <a:ext cx="37941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400" dirty="0">
                <a:latin typeface="Times New Roman" panose="02020603050405020304" pitchFamily="18" charset="0"/>
              </a:rPr>
              <a:t>0</a:t>
            </a:r>
          </a:p>
        </p:txBody>
      </p:sp>
      <p:sp>
        <p:nvSpPr>
          <p:cNvPr id="43019" name="Text Box 19"/>
          <p:cNvSpPr txBox="1"/>
          <p:nvPr/>
        </p:nvSpPr>
        <p:spPr>
          <a:xfrm>
            <a:off x="5449888" y="5129213"/>
            <a:ext cx="8509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400" dirty="0">
                <a:latin typeface="Times New Roman" panose="02020603050405020304" pitchFamily="18" charset="0"/>
              </a:rPr>
              <a:t>-2</a:t>
            </a:r>
          </a:p>
        </p:txBody>
      </p:sp>
      <p:sp>
        <p:nvSpPr>
          <p:cNvPr id="43020" name="Text Box 20"/>
          <p:cNvSpPr txBox="1"/>
          <p:nvPr/>
        </p:nvSpPr>
        <p:spPr>
          <a:xfrm>
            <a:off x="6443663" y="5129213"/>
            <a:ext cx="9366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400" dirty="0">
                <a:latin typeface="Times New Roman" panose="02020603050405020304" pitchFamily="18" charset="0"/>
              </a:rPr>
              <a:t>-1</a:t>
            </a:r>
          </a:p>
        </p:txBody>
      </p:sp>
      <p:grpSp>
        <p:nvGrpSpPr>
          <p:cNvPr id="258069" name="Group 21"/>
          <p:cNvGrpSpPr/>
          <p:nvPr/>
        </p:nvGrpSpPr>
        <p:grpSpPr>
          <a:xfrm>
            <a:off x="5624513" y="4767263"/>
            <a:ext cx="2187575" cy="174625"/>
            <a:chOff x="2106" y="2189"/>
            <a:chExt cx="1825" cy="136"/>
          </a:xfrm>
        </p:grpSpPr>
        <p:grpSp>
          <p:nvGrpSpPr>
            <p:cNvPr id="43038" name="Group 22"/>
            <p:cNvGrpSpPr/>
            <p:nvPr/>
          </p:nvGrpSpPr>
          <p:grpSpPr>
            <a:xfrm>
              <a:off x="2106" y="2189"/>
              <a:ext cx="136" cy="136"/>
              <a:chOff x="1474" y="1480"/>
              <a:chExt cx="136" cy="136"/>
            </a:xfrm>
          </p:grpSpPr>
          <p:sp>
            <p:nvSpPr>
              <p:cNvPr id="43045" name="Line 23"/>
              <p:cNvSpPr/>
              <p:nvPr/>
            </p:nvSpPr>
            <p:spPr>
              <a:xfrm>
                <a:off x="1474" y="1480"/>
                <a:ext cx="136" cy="136"/>
              </a:xfrm>
              <a:prstGeom prst="line">
                <a:avLst/>
              </a:prstGeom>
              <a:ln w="38100" cap="flat" cmpd="sng">
                <a:solidFill>
                  <a:schemeClr val="tx2"/>
                </a:solidFill>
                <a:prstDash val="solid"/>
                <a:headEnd type="none" w="med" len="med"/>
                <a:tailEnd type="none" w="med" len="med"/>
              </a:ln>
            </p:spPr>
          </p:sp>
          <p:sp>
            <p:nvSpPr>
              <p:cNvPr id="43046" name="Line 24"/>
              <p:cNvSpPr/>
              <p:nvPr/>
            </p:nvSpPr>
            <p:spPr>
              <a:xfrm flipH="1">
                <a:off x="1474" y="1480"/>
                <a:ext cx="136" cy="136"/>
              </a:xfrm>
              <a:prstGeom prst="line">
                <a:avLst/>
              </a:prstGeom>
              <a:ln w="38100" cap="flat" cmpd="sng">
                <a:solidFill>
                  <a:schemeClr val="tx2"/>
                </a:solidFill>
                <a:prstDash val="solid"/>
                <a:headEnd type="none" w="med" len="med"/>
                <a:tailEnd type="none" w="med" len="med"/>
              </a:ln>
            </p:spPr>
          </p:sp>
        </p:grpSp>
        <p:grpSp>
          <p:nvGrpSpPr>
            <p:cNvPr id="43039" name="Group 25"/>
            <p:cNvGrpSpPr/>
            <p:nvPr/>
          </p:nvGrpSpPr>
          <p:grpSpPr>
            <a:xfrm>
              <a:off x="3016" y="2189"/>
              <a:ext cx="136" cy="136"/>
              <a:chOff x="1474" y="1480"/>
              <a:chExt cx="136" cy="136"/>
            </a:xfrm>
          </p:grpSpPr>
          <p:sp>
            <p:nvSpPr>
              <p:cNvPr id="43043" name="Line 26"/>
              <p:cNvSpPr/>
              <p:nvPr/>
            </p:nvSpPr>
            <p:spPr>
              <a:xfrm>
                <a:off x="1474" y="1480"/>
                <a:ext cx="136" cy="136"/>
              </a:xfrm>
              <a:prstGeom prst="line">
                <a:avLst/>
              </a:prstGeom>
              <a:ln w="38100" cap="flat" cmpd="sng">
                <a:solidFill>
                  <a:schemeClr val="tx2"/>
                </a:solidFill>
                <a:prstDash val="solid"/>
                <a:headEnd type="none" w="med" len="med"/>
                <a:tailEnd type="none" w="med" len="med"/>
              </a:ln>
            </p:spPr>
          </p:sp>
          <p:sp>
            <p:nvSpPr>
              <p:cNvPr id="43044" name="Line 27"/>
              <p:cNvSpPr/>
              <p:nvPr/>
            </p:nvSpPr>
            <p:spPr>
              <a:xfrm flipH="1">
                <a:off x="1474" y="1480"/>
                <a:ext cx="136" cy="136"/>
              </a:xfrm>
              <a:prstGeom prst="line">
                <a:avLst/>
              </a:prstGeom>
              <a:ln w="38100" cap="flat" cmpd="sng">
                <a:solidFill>
                  <a:schemeClr val="tx2"/>
                </a:solidFill>
                <a:prstDash val="solid"/>
                <a:headEnd type="none" w="med" len="med"/>
                <a:tailEnd type="none" w="med" len="med"/>
              </a:ln>
            </p:spPr>
          </p:sp>
        </p:grpSp>
        <p:grpSp>
          <p:nvGrpSpPr>
            <p:cNvPr id="43040" name="Group 28"/>
            <p:cNvGrpSpPr/>
            <p:nvPr/>
          </p:nvGrpSpPr>
          <p:grpSpPr>
            <a:xfrm>
              <a:off x="3795" y="2189"/>
              <a:ext cx="136" cy="136"/>
              <a:chOff x="1474" y="1480"/>
              <a:chExt cx="136" cy="136"/>
            </a:xfrm>
          </p:grpSpPr>
          <p:sp>
            <p:nvSpPr>
              <p:cNvPr id="43041" name="Line 29"/>
              <p:cNvSpPr/>
              <p:nvPr/>
            </p:nvSpPr>
            <p:spPr>
              <a:xfrm>
                <a:off x="1474" y="1480"/>
                <a:ext cx="136" cy="136"/>
              </a:xfrm>
              <a:prstGeom prst="line">
                <a:avLst/>
              </a:prstGeom>
              <a:ln w="38100" cap="flat" cmpd="sng">
                <a:solidFill>
                  <a:schemeClr val="tx2"/>
                </a:solidFill>
                <a:prstDash val="solid"/>
                <a:headEnd type="none" w="med" len="med"/>
                <a:tailEnd type="none" w="med" len="med"/>
              </a:ln>
            </p:spPr>
          </p:sp>
          <p:sp>
            <p:nvSpPr>
              <p:cNvPr id="43042" name="Line 30"/>
              <p:cNvSpPr/>
              <p:nvPr/>
            </p:nvSpPr>
            <p:spPr>
              <a:xfrm flipH="1">
                <a:off x="1474" y="1480"/>
                <a:ext cx="136" cy="136"/>
              </a:xfrm>
              <a:prstGeom prst="line">
                <a:avLst/>
              </a:prstGeom>
              <a:ln w="38100" cap="flat" cmpd="sng">
                <a:solidFill>
                  <a:schemeClr val="tx2"/>
                </a:solidFill>
                <a:prstDash val="solid"/>
                <a:headEnd type="none" w="med" len="med"/>
                <a:tailEnd type="none" w="med" len="med"/>
              </a:ln>
            </p:spPr>
          </p:sp>
        </p:grpSp>
      </p:grpSp>
      <p:sp>
        <p:nvSpPr>
          <p:cNvPr id="43022" name="Text Box 31"/>
          <p:cNvSpPr txBox="1"/>
          <p:nvPr/>
        </p:nvSpPr>
        <p:spPr>
          <a:xfrm>
            <a:off x="7683500" y="6021388"/>
            <a:ext cx="7048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400" dirty="0">
                <a:latin typeface="Times New Roman" panose="02020603050405020304" pitchFamily="18" charset="0"/>
              </a:rPr>
              <a:t>-2</a:t>
            </a:r>
          </a:p>
        </p:txBody>
      </p:sp>
      <p:sp>
        <p:nvSpPr>
          <p:cNvPr id="43023" name="Text Box 32"/>
          <p:cNvSpPr txBox="1"/>
          <p:nvPr/>
        </p:nvSpPr>
        <p:spPr>
          <a:xfrm>
            <a:off x="7667625" y="5157788"/>
            <a:ext cx="9540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400" dirty="0">
                <a:latin typeface="Times New Roman" panose="02020603050405020304" pitchFamily="18" charset="0"/>
              </a:rPr>
              <a:t>-1</a:t>
            </a:r>
          </a:p>
        </p:txBody>
      </p:sp>
      <p:grpSp>
        <p:nvGrpSpPr>
          <p:cNvPr id="258083" name="Group 35"/>
          <p:cNvGrpSpPr/>
          <p:nvPr/>
        </p:nvGrpSpPr>
        <p:grpSpPr>
          <a:xfrm>
            <a:off x="4365625" y="3429000"/>
            <a:ext cx="4167188" cy="2960688"/>
            <a:chOff x="1082" y="1117"/>
            <a:chExt cx="3476" cy="2313"/>
          </a:xfrm>
        </p:grpSpPr>
        <p:sp>
          <p:nvSpPr>
            <p:cNvPr id="43035" name="Line 36"/>
            <p:cNvSpPr/>
            <p:nvPr/>
          </p:nvSpPr>
          <p:spPr>
            <a:xfrm flipH="1">
              <a:off x="1082" y="2221"/>
              <a:ext cx="1995" cy="0"/>
            </a:xfrm>
            <a:prstGeom prst="line">
              <a:avLst/>
            </a:prstGeom>
            <a:ln w="38100" cap="flat" cmpd="sng">
              <a:solidFill>
                <a:schemeClr val="tx1"/>
              </a:solidFill>
              <a:prstDash val="dash"/>
              <a:headEnd type="none" w="med" len="med"/>
              <a:tailEnd type="none" w="med" len="med"/>
            </a:ln>
          </p:spPr>
        </p:sp>
        <p:sp>
          <p:nvSpPr>
            <p:cNvPr id="43036" name="Line 37"/>
            <p:cNvSpPr/>
            <p:nvPr/>
          </p:nvSpPr>
          <p:spPr>
            <a:xfrm flipV="1">
              <a:off x="3077" y="1117"/>
              <a:ext cx="1391" cy="1105"/>
            </a:xfrm>
            <a:prstGeom prst="line">
              <a:avLst/>
            </a:prstGeom>
            <a:ln w="38100" cap="flat" cmpd="sng">
              <a:solidFill>
                <a:schemeClr val="tx1"/>
              </a:solidFill>
              <a:prstDash val="dash"/>
              <a:headEnd type="none" w="med" len="med"/>
              <a:tailEnd type="none" w="med" len="med"/>
            </a:ln>
          </p:spPr>
        </p:sp>
        <p:sp>
          <p:nvSpPr>
            <p:cNvPr id="43037" name="Line 38"/>
            <p:cNvSpPr/>
            <p:nvPr/>
          </p:nvSpPr>
          <p:spPr>
            <a:xfrm>
              <a:off x="3077" y="2267"/>
              <a:ext cx="1481" cy="1163"/>
            </a:xfrm>
            <a:prstGeom prst="line">
              <a:avLst/>
            </a:prstGeom>
            <a:ln w="38100" cap="flat" cmpd="sng">
              <a:solidFill>
                <a:schemeClr val="tx1"/>
              </a:solidFill>
              <a:prstDash val="dash"/>
              <a:headEnd type="none" w="med" len="med"/>
              <a:tailEnd type="none" w="med" len="med"/>
            </a:ln>
          </p:spPr>
        </p:sp>
      </p:grpSp>
      <p:sp>
        <p:nvSpPr>
          <p:cNvPr id="43025" name="Text Box 48"/>
          <p:cNvSpPr txBox="1"/>
          <p:nvPr/>
        </p:nvSpPr>
        <p:spPr>
          <a:xfrm>
            <a:off x="7667625" y="4051300"/>
            <a:ext cx="37941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400" dirty="0">
                <a:latin typeface="Times New Roman" panose="02020603050405020304" pitchFamily="18" charset="0"/>
              </a:rPr>
              <a:t>1</a:t>
            </a:r>
          </a:p>
        </p:txBody>
      </p:sp>
      <p:sp>
        <p:nvSpPr>
          <p:cNvPr id="43026" name="Text Box 49"/>
          <p:cNvSpPr txBox="1"/>
          <p:nvPr/>
        </p:nvSpPr>
        <p:spPr>
          <a:xfrm>
            <a:off x="7667625" y="3284538"/>
            <a:ext cx="37941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400" dirty="0">
                <a:latin typeface="Times New Roman" panose="02020603050405020304" pitchFamily="18" charset="0"/>
              </a:rPr>
              <a:t>2</a:t>
            </a:r>
          </a:p>
        </p:txBody>
      </p:sp>
      <p:sp>
        <p:nvSpPr>
          <p:cNvPr id="258098" name="Line 50"/>
          <p:cNvSpPr/>
          <p:nvPr/>
        </p:nvSpPr>
        <p:spPr>
          <a:xfrm flipH="1">
            <a:off x="6804025" y="4868863"/>
            <a:ext cx="431800" cy="0"/>
          </a:xfrm>
          <a:prstGeom prst="line">
            <a:avLst/>
          </a:prstGeom>
          <a:ln w="57150" cap="flat" cmpd="sng">
            <a:solidFill>
              <a:srgbClr val="FF0000"/>
            </a:solidFill>
            <a:prstDash val="solid"/>
            <a:headEnd type="triangle" w="med" len="med"/>
            <a:tailEnd type="none" w="med" len="med"/>
          </a:ln>
        </p:spPr>
      </p:sp>
      <p:sp>
        <p:nvSpPr>
          <p:cNvPr id="258099" name="Line 51"/>
          <p:cNvSpPr/>
          <p:nvPr/>
        </p:nvSpPr>
        <p:spPr>
          <a:xfrm flipH="1">
            <a:off x="7235825" y="4868863"/>
            <a:ext cx="431800" cy="0"/>
          </a:xfrm>
          <a:prstGeom prst="line">
            <a:avLst/>
          </a:prstGeom>
          <a:ln w="57150" cap="flat" cmpd="sng">
            <a:solidFill>
              <a:srgbClr val="FF0000"/>
            </a:solidFill>
            <a:prstDash val="solid"/>
            <a:headEnd type="none" w="med" len="med"/>
            <a:tailEnd type="triangle" w="med" len="med"/>
          </a:ln>
        </p:spPr>
      </p:sp>
      <p:sp>
        <p:nvSpPr>
          <p:cNvPr id="258100" name="Line 52"/>
          <p:cNvSpPr/>
          <p:nvPr/>
        </p:nvSpPr>
        <p:spPr>
          <a:xfrm flipH="1">
            <a:off x="4067175" y="4868863"/>
            <a:ext cx="1631950" cy="0"/>
          </a:xfrm>
          <a:prstGeom prst="line">
            <a:avLst/>
          </a:prstGeom>
          <a:ln w="57150" cap="flat" cmpd="sng">
            <a:solidFill>
              <a:srgbClr val="FF0000"/>
            </a:solidFill>
            <a:prstDash val="solid"/>
            <a:headEnd type="none" w="med" len="med"/>
            <a:tailEnd type="triangle" w="med" len="med"/>
          </a:ln>
        </p:spPr>
      </p:sp>
      <p:sp>
        <p:nvSpPr>
          <p:cNvPr id="258101" name="Oval 239"/>
          <p:cNvSpPr/>
          <p:nvPr/>
        </p:nvSpPr>
        <p:spPr>
          <a:xfrm>
            <a:off x="7164388" y="4797425"/>
            <a:ext cx="152400" cy="152400"/>
          </a:xfrm>
          <a:prstGeom prst="ellipse">
            <a:avLst/>
          </a:prstGeom>
          <a:solidFill>
            <a:srgbClr val="FFCC00"/>
          </a:solidFill>
          <a:ln w="19050" cap="rnd" cmpd="sng">
            <a:solidFill>
              <a:srgbClr val="FF6600"/>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sp>
        <p:nvSpPr>
          <p:cNvPr id="258102" name="Text Box 54"/>
          <p:cNvSpPr txBox="1"/>
          <p:nvPr/>
        </p:nvSpPr>
        <p:spPr>
          <a:xfrm>
            <a:off x="7092950" y="4941888"/>
            <a:ext cx="115252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000" b="1" dirty="0">
                <a:latin typeface="Times New Roman" panose="02020603050405020304" pitchFamily="18" charset="0"/>
              </a:rPr>
              <a:t>-0.42</a:t>
            </a:r>
          </a:p>
        </p:txBody>
      </p:sp>
      <p:sp>
        <p:nvSpPr>
          <p:cNvPr id="258104" name="Line 56"/>
          <p:cNvSpPr/>
          <p:nvPr/>
        </p:nvSpPr>
        <p:spPr>
          <a:xfrm flipH="1">
            <a:off x="6877050" y="5084763"/>
            <a:ext cx="287338" cy="576262"/>
          </a:xfrm>
          <a:prstGeom prst="line">
            <a:avLst/>
          </a:prstGeom>
          <a:ln w="22225" cap="flat" cmpd="sng">
            <a:solidFill>
              <a:srgbClr val="000000"/>
            </a:solidFill>
            <a:prstDash val="solid"/>
            <a:headEnd type="none" w="med" len="med"/>
            <a:tailEnd type="triangle" w="med" len="med"/>
          </a:ln>
        </p:spPr>
      </p:sp>
      <p:graphicFrame>
        <p:nvGraphicFramePr>
          <p:cNvPr id="258106" name="Object 58"/>
          <p:cNvGraphicFramePr>
            <a:graphicFrameLocks noChangeAspect="1"/>
          </p:cNvGraphicFramePr>
          <p:nvPr/>
        </p:nvGraphicFramePr>
        <p:xfrm>
          <a:off x="5795963" y="5589588"/>
          <a:ext cx="1128712" cy="420687"/>
        </p:xfrm>
        <a:graphic>
          <a:graphicData uri="http://schemas.openxmlformats.org/presentationml/2006/ole">
            <mc:AlternateContent xmlns:mc="http://schemas.openxmlformats.org/markup-compatibility/2006">
              <mc:Choice xmlns:v="urn:schemas-microsoft-com:vml" Requires="v">
                <p:oleObj spid="_x0000_s16408" r:id="rId13" imgW="545465" imgH="203200" progId="Equation.DSMT4">
                  <p:embed/>
                </p:oleObj>
              </mc:Choice>
              <mc:Fallback>
                <p:oleObj r:id="rId13" imgW="545465" imgH="203200" progId="Equation.DSMT4">
                  <p:embed/>
                  <p:pic>
                    <p:nvPicPr>
                      <p:cNvPr id="0" name="图片 3102"/>
                      <p:cNvPicPr/>
                      <p:nvPr/>
                    </p:nvPicPr>
                    <p:blipFill>
                      <a:blip r:embed="rId14"/>
                      <a:stretch>
                        <a:fillRect/>
                      </a:stretch>
                    </p:blipFill>
                    <p:spPr>
                      <a:xfrm>
                        <a:off x="5795963" y="5589588"/>
                        <a:ext cx="1128712" cy="420687"/>
                      </a:xfrm>
                      <a:prstGeom prst="rect">
                        <a:avLst/>
                      </a:prstGeom>
                      <a:noFill/>
                      <a:ln w="38100">
                        <a:noFill/>
                        <a:miter/>
                      </a:ln>
                    </p:spPr>
                  </p:pic>
                </p:oleObj>
              </mc:Fallback>
            </mc:AlternateContent>
          </a:graphicData>
        </a:graphic>
      </p:graphicFrame>
      <p:sp>
        <p:nvSpPr>
          <p:cNvPr id="43034"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17</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8051"/>
                                        </p:tgtEl>
                                        <p:attrNameLst>
                                          <p:attrName>style.visibility</p:attrName>
                                        </p:attrNameLst>
                                      </p:cBhvr>
                                      <p:to>
                                        <p:strVal val="visible"/>
                                      </p:to>
                                    </p:set>
                                    <p:animEffect transition="in" filter="fade">
                                      <p:cBhvr>
                                        <p:cTn id="7" dur="500"/>
                                        <p:tgtEl>
                                          <p:spTgt spid="258051"/>
                                        </p:tgtEl>
                                      </p:cBhvr>
                                    </p:animEffect>
                                  </p:childTnLst>
                                </p:cTn>
                              </p:par>
                              <p:par>
                                <p:cTn id="8" presetID="10" presetClass="entr" presetSubtype="0" fill="hold" nodeType="withEffect">
                                  <p:stCondLst>
                                    <p:cond delay="0"/>
                                  </p:stCondLst>
                                  <p:childTnLst>
                                    <p:set>
                                      <p:cBhvr>
                                        <p:cTn id="9" dur="1" fill="hold">
                                          <p:stCondLst>
                                            <p:cond delay="0"/>
                                          </p:stCondLst>
                                        </p:cTn>
                                        <p:tgtEl>
                                          <p:spTgt spid="258054"/>
                                        </p:tgtEl>
                                        <p:attrNameLst>
                                          <p:attrName>style.visibility</p:attrName>
                                        </p:attrNameLst>
                                      </p:cBhvr>
                                      <p:to>
                                        <p:strVal val="visible"/>
                                      </p:to>
                                    </p:set>
                                    <p:animEffect transition="in" filter="fade">
                                      <p:cBhvr>
                                        <p:cTn id="10" dur="500"/>
                                        <p:tgtEl>
                                          <p:spTgt spid="2580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8052">
                                            <p:txEl>
                                              <p:pRg st="0" end="0"/>
                                            </p:txEl>
                                          </p:spTgt>
                                        </p:tgtEl>
                                        <p:attrNameLst>
                                          <p:attrName>style.visibility</p:attrName>
                                        </p:attrNameLst>
                                      </p:cBhvr>
                                      <p:to>
                                        <p:strVal val="visible"/>
                                      </p:to>
                                    </p:set>
                                    <p:animEffect transition="in" filter="fade">
                                      <p:cBhvr>
                                        <p:cTn id="15" dur="500"/>
                                        <p:tgtEl>
                                          <p:spTgt spid="258052">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8052">
                                            <p:txEl>
                                              <p:pRg st="1" end="1"/>
                                            </p:txEl>
                                          </p:spTgt>
                                        </p:tgtEl>
                                        <p:attrNameLst>
                                          <p:attrName>style.visibility</p:attrName>
                                        </p:attrNameLst>
                                      </p:cBhvr>
                                      <p:to>
                                        <p:strVal val="visible"/>
                                      </p:to>
                                    </p:set>
                                    <p:animEffect transition="in" filter="fade">
                                      <p:cBhvr>
                                        <p:cTn id="18" dur="500"/>
                                        <p:tgtEl>
                                          <p:spTgt spid="25805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258100"/>
                                        </p:tgtEl>
                                        <p:attrNameLst>
                                          <p:attrName>style.visibility</p:attrName>
                                        </p:attrNameLst>
                                      </p:cBhvr>
                                      <p:to>
                                        <p:strVal val="visible"/>
                                      </p:to>
                                    </p:set>
                                    <p:animEffect transition="in" filter="wipe(right)">
                                      <p:cBhvr>
                                        <p:cTn id="23" dur="500"/>
                                        <p:tgtEl>
                                          <p:spTgt spid="258100"/>
                                        </p:tgtEl>
                                      </p:cBhvr>
                                    </p:animEffect>
                                  </p:childTnLst>
                                </p:cTn>
                              </p:par>
                              <p:par>
                                <p:cTn id="24" presetID="22" presetClass="entr" presetSubtype="2" fill="hold" nodeType="withEffect">
                                  <p:stCondLst>
                                    <p:cond delay="0"/>
                                  </p:stCondLst>
                                  <p:childTnLst>
                                    <p:set>
                                      <p:cBhvr>
                                        <p:cTn id="25" dur="1" fill="hold">
                                          <p:stCondLst>
                                            <p:cond delay="0"/>
                                          </p:stCondLst>
                                        </p:cTn>
                                        <p:tgtEl>
                                          <p:spTgt spid="258098"/>
                                        </p:tgtEl>
                                        <p:attrNameLst>
                                          <p:attrName>style.visibility</p:attrName>
                                        </p:attrNameLst>
                                      </p:cBhvr>
                                      <p:to>
                                        <p:strVal val="visible"/>
                                      </p:to>
                                    </p:set>
                                    <p:animEffect transition="in" filter="wipe(right)">
                                      <p:cBhvr>
                                        <p:cTn id="26" dur="500"/>
                                        <p:tgtEl>
                                          <p:spTgt spid="258098"/>
                                        </p:tgtEl>
                                      </p:cBhvr>
                                    </p:animEffect>
                                  </p:childTnLst>
                                </p:cTn>
                              </p:par>
                              <p:par>
                                <p:cTn id="27" presetID="22" presetClass="entr" presetSubtype="2" fill="hold" nodeType="withEffect">
                                  <p:stCondLst>
                                    <p:cond delay="0"/>
                                  </p:stCondLst>
                                  <p:childTnLst>
                                    <p:set>
                                      <p:cBhvr>
                                        <p:cTn id="28" dur="1" fill="hold">
                                          <p:stCondLst>
                                            <p:cond delay="0"/>
                                          </p:stCondLst>
                                        </p:cTn>
                                        <p:tgtEl>
                                          <p:spTgt spid="258099"/>
                                        </p:tgtEl>
                                        <p:attrNameLst>
                                          <p:attrName>style.visibility</p:attrName>
                                        </p:attrNameLst>
                                      </p:cBhvr>
                                      <p:to>
                                        <p:strVal val="visible"/>
                                      </p:to>
                                    </p:set>
                                    <p:animEffect transition="in" filter="wipe(right)">
                                      <p:cBhvr>
                                        <p:cTn id="29" dur="500"/>
                                        <p:tgtEl>
                                          <p:spTgt spid="258099"/>
                                        </p:tgtEl>
                                      </p:cBhvr>
                                    </p:animEffect>
                                  </p:childTnLst>
                                </p:cTn>
                              </p:par>
                              <p:par>
                                <p:cTn id="30" presetID="22" presetClass="entr" presetSubtype="4" fill="hold" nodeType="withEffect">
                                  <p:stCondLst>
                                    <p:cond delay="0"/>
                                  </p:stCondLst>
                                  <p:childTnLst>
                                    <p:set>
                                      <p:cBhvr>
                                        <p:cTn id="31" dur="1" fill="hold">
                                          <p:stCondLst>
                                            <p:cond delay="0"/>
                                          </p:stCondLst>
                                        </p:cTn>
                                        <p:tgtEl>
                                          <p:spTgt spid="258069"/>
                                        </p:tgtEl>
                                        <p:attrNameLst>
                                          <p:attrName>style.visibility</p:attrName>
                                        </p:attrNameLst>
                                      </p:cBhvr>
                                      <p:to>
                                        <p:strVal val="visible"/>
                                      </p:to>
                                    </p:set>
                                    <p:animEffect transition="in" filter="wipe(down)">
                                      <p:cBhvr>
                                        <p:cTn id="32" dur="500"/>
                                        <p:tgtEl>
                                          <p:spTgt spid="25806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58083"/>
                                        </p:tgtEl>
                                        <p:attrNameLst>
                                          <p:attrName>style.visibility</p:attrName>
                                        </p:attrNameLst>
                                      </p:cBhvr>
                                      <p:to>
                                        <p:strVal val="visible"/>
                                      </p:to>
                                    </p:set>
                                    <p:animEffect transition="in" filter="wipe(left)">
                                      <p:cBhvr>
                                        <p:cTn id="37" dur="500"/>
                                        <p:tgtEl>
                                          <p:spTgt spid="25808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8052">
                                            <p:txEl>
                                              <p:pRg st="2" end="2"/>
                                            </p:txEl>
                                          </p:spTgt>
                                        </p:tgtEl>
                                        <p:attrNameLst>
                                          <p:attrName>style.visibility</p:attrName>
                                        </p:attrNameLst>
                                      </p:cBhvr>
                                      <p:to>
                                        <p:strVal val="visible"/>
                                      </p:to>
                                    </p:set>
                                    <p:animEffect transition="in" filter="fade">
                                      <p:cBhvr>
                                        <p:cTn id="42" dur="500"/>
                                        <p:tgtEl>
                                          <p:spTgt spid="25805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58055"/>
                                        </p:tgtEl>
                                        <p:attrNameLst>
                                          <p:attrName>style.visibility</p:attrName>
                                        </p:attrNameLst>
                                      </p:cBhvr>
                                      <p:to>
                                        <p:strVal val="visible"/>
                                      </p:to>
                                    </p:set>
                                    <p:animEffect transition="in" filter="fade">
                                      <p:cBhvr>
                                        <p:cTn id="47" dur="500"/>
                                        <p:tgtEl>
                                          <p:spTgt spid="25805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58056"/>
                                        </p:tgtEl>
                                        <p:attrNameLst>
                                          <p:attrName>style.visibility</p:attrName>
                                        </p:attrNameLst>
                                      </p:cBhvr>
                                      <p:to>
                                        <p:strVal val="visible"/>
                                      </p:to>
                                    </p:set>
                                    <p:animEffect transition="in" filter="fade">
                                      <p:cBhvr>
                                        <p:cTn id="52" dur="500"/>
                                        <p:tgtEl>
                                          <p:spTgt spid="258056"/>
                                        </p:tgtEl>
                                      </p:cBhvr>
                                    </p:animEffect>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258101"/>
                                        </p:tgtEl>
                                        <p:attrNameLst>
                                          <p:attrName>style.visibility</p:attrName>
                                        </p:attrNameLst>
                                      </p:cBhvr>
                                      <p:to>
                                        <p:strVal val="visible"/>
                                      </p:to>
                                    </p:set>
                                    <p:anim calcmode="lin" valueType="num">
                                      <p:cBhvr>
                                        <p:cTn id="57" dur="500" fill="hold"/>
                                        <p:tgtEl>
                                          <p:spTgt spid="258101"/>
                                        </p:tgtEl>
                                        <p:attrNameLst>
                                          <p:attrName>ppt_w</p:attrName>
                                        </p:attrNameLst>
                                      </p:cBhvr>
                                      <p:tavLst>
                                        <p:tav tm="0">
                                          <p:val>
                                            <p:fltVal val="0"/>
                                          </p:val>
                                        </p:tav>
                                        <p:tav tm="100000">
                                          <p:val>
                                            <p:strVal val="#ppt_w"/>
                                          </p:val>
                                        </p:tav>
                                      </p:tavLst>
                                    </p:anim>
                                    <p:anim calcmode="lin" valueType="num">
                                      <p:cBhvr>
                                        <p:cTn id="58" dur="500" fill="hold"/>
                                        <p:tgtEl>
                                          <p:spTgt spid="258101"/>
                                        </p:tgtEl>
                                        <p:attrNameLst>
                                          <p:attrName>ppt_h</p:attrName>
                                        </p:attrNameLst>
                                      </p:cBhvr>
                                      <p:tavLst>
                                        <p:tav tm="0">
                                          <p:val>
                                            <p:fltVal val="0"/>
                                          </p:val>
                                        </p:tav>
                                        <p:tav tm="100000">
                                          <p:val>
                                            <p:strVal val="#ppt_h"/>
                                          </p:val>
                                        </p:tav>
                                      </p:tavLst>
                                    </p:anim>
                                  </p:childTnLst>
                                </p:cTn>
                              </p:par>
                              <p:par>
                                <p:cTn id="59" presetID="21" presetClass="entr" presetSubtype="4" fill="hold" grpId="0" nodeType="withEffect">
                                  <p:stCondLst>
                                    <p:cond delay="0"/>
                                  </p:stCondLst>
                                  <p:childTnLst>
                                    <p:set>
                                      <p:cBhvr>
                                        <p:cTn id="60" dur="1" fill="hold">
                                          <p:stCondLst>
                                            <p:cond delay="0"/>
                                          </p:stCondLst>
                                        </p:cTn>
                                        <p:tgtEl>
                                          <p:spTgt spid="258102"/>
                                        </p:tgtEl>
                                        <p:attrNameLst>
                                          <p:attrName>style.visibility</p:attrName>
                                        </p:attrNameLst>
                                      </p:cBhvr>
                                      <p:to>
                                        <p:strVal val="visible"/>
                                      </p:to>
                                    </p:set>
                                    <p:animEffect transition="in" filter="wheel(4)">
                                      <p:cBhvr>
                                        <p:cTn id="61" dur="500"/>
                                        <p:tgtEl>
                                          <p:spTgt spid="25810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58057"/>
                                        </p:tgtEl>
                                        <p:attrNameLst>
                                          <p:attrName>style.visibility</p:attrName>
                                        </p:attrNameLst>
                                      </p:cBhvr>
                                      <p:to>
                                        <p:strVal val="visible"/>
                                      </p:to>
                                    </p:set>
                                    <p:animEffect transition="in" filter="fade">
                                      <p:cBhvr>
                                        <p:cTn id="66" dur="500"/>
                                        <p:tgtEl>
                                          <p:spTgt spid="25805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58106"/>
                                        </p:tgtEl>
                                        <p:attrNameLst>
                                          <p:attrName>style.visibility</p:attrName>
                                        </p:attrNameLst>
                                      </p:cBhvr>
                                      <p:to>
                                        <p:strVal val="visible"/>
                                      </p:to>
                                    </p:set>
                                    <p:animEffect transition="in" filter="wipe(left)">
                                      <p:cBhvr>
                                        <p:cTn id="71" dur="500"/>
                                        <p:tgtEl>
                                          <p:spTgt spid="258106"/>
                                        </p:tgtEl>
                                      </p:cBhvr>
                                    </p:animEffect>
                                  </p:childTnLst>
                                </p:cTn>
                              </p:par>
                              <p:par>
                                <p:cTn id="72" presetID="22" presetClass="entr" presetSubtype="8" fill="hold" nodeType="withEffect">
                                  <p:stCondLst>
                                    <p:cond delay="0"/>
                                  </p:stCondLst>
                                  <p:childTnLst>
                                    <p:set>
                                      <p:cBhvr>
                                        <p:cTn id="73" dur="1" fill="hold">
                                          <p:stCondLst>
                                            <p:cond delay="0"/>
                                          </p:stCondLst>
                                        </p:cTn>
                                        <p:tgtEl>
                                          <p:spTgt spid="258104"/>
                                        </p:tgtEl>
                                        <p:attrNameLst>
                                          <p:attrName>style.visibility</p:attrName>
                                        </p:attrNameLst>
                                      </p:cBhvr>
                                      <p:to>
                                        <p:strVal val="visible"/>
                                      </p:to>
                                    </p:set>
                                    <p:animEffect transition="in" filter="wipe(left)">
                                      <p:cBhvr>
                                        <p:cTn id="74" dur="500"/>
                                        <p:tgtEl>
                                          <p:spTgt spid="258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p:bldP spid="258052" grpId="0" build="p"/>
      <p:bldP spid="258056" grpId="0"/>
      <p:bldP spid="258101" grpId="0" animBg="1"/>
      <p:bldP spid="25810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4"/>
          <p:cNvSpPr/>
          <p:nvPr/>
        </p:nvSpPr>
        <p:spPr>
          <a:xfrm>
            <a:off x="3995738" y="3213100"/>
            <a:ext cx="5148262" cy="3644900"/>
          </a:xfrm>
          <a:prstGeom prst="rect">
            <a:avLst/>
          </a:prstGeom>
          <a:solidFill>
            <a:srgbClr val="CCFFFF"/>
          </a:solidFill>
          <a:ln w="9525">
            <a:noFill/>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sp>
        <p:nvSpPr>
          <p:cNvPr id="44035" name="灯片编号占位符 1"/>
          <p:cNvSpPr txBox="1">
            <a:spLocks noGrp="1"/>
          </p:cNvSpPr>
          <p:nvPr/>
        </p:nvSpPr>
        <p:spPr>
          <a:xfrm>
            <a:off x="6553200" y="6337300"/>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b="1" dirty="0"/>
              <a:t>18</a:t>
            </a:fld>
            <a:endParaRPr lang="zh-CN" altLang="en-US" sz="1400" b="1" dirty="0"/>
          </a:p>
        </p:txBody>
      </p:sp>
      <p:sp>
        <p:nvSpPr>
          <p:cNvPr id="259075" name="Rectangle 3"/>
          <p:cNvSpPr txBox="1">
            <a:spLocks noRot="1"/>
          </p:cNvSpPr>
          <p:nvPr/>
        </p:nvSpPr>
        <p:spPr>
          <a:xfrm>
            <a:off x="107950" y="692150"/>
            <a:ext cx="5688013" cy="576263"/>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342900" lvl="0" indent="-342900">
              <a:spcBef>
                <a:spcPct val="0"/>
              </a:spcBef>
              <a:buNone/>
            </a:pPr>
            <a:r>
              <a:rPr lang="zh-CN" altLang="en-US" sz="2800" b="1" dirty="0">
                <a:solidFill>
                  <a:schemeClr val="tx2"/>
                </a:solidFill>
                <a:latin typeface="宋体" panose="02010600030101010101" pitchFamily="2" charset="-122"/>
              </a:rPr>
              <a:t>用劳斯判据法求与虚轴的交点。由</a:t>
            </a:r>
          </a:p>
        </p:txBody>
      </p:sp>
      <p:graphicFrame>
        <p:nvGraphicFramePr>
          <p:cNvPr id="259076" name="Object 4"/>
          <p:cNvGraphicFramePr>
            <a:graphicFrameLocks noChangeAspect="1"/>
          </p:cNvGraphicFramePr>
          <p:nvPr/>
        </p:nvGraphicFramePr>
        <p:xfrm>
          <a:off x="1403350" y="1211263"/>
          <a:ext cx="6369050" cy="1065212"/>
        </p:xfrm>
        <a:graphic>
          <a:graphicData uri="http://schemas.openxmlformats.org/presentationml/2006/ole">
            <mc:AlternateContent xmlns:mc="http://schemas.openxmlformats.org/markup-compatibility/2006">
              <mc:Choice xmlns:v="urn:schemas-microsoft-com:vml" Requires="v">
                <p:oleObj spid="_x0000_s17439" r:id="rId3" imgW="1880235" imgH="393700" progId="Equation.DSMT4">
                  <p:embed/>
                </p:oleObj>
              </mc:Choice>
              <mc:Fallback>
                <p:oleObj r:id="rId3" imgW="1880235" imgH="393700" progId="Equation.DSMT4">
                  <p:embed/>
                  <p:pic>
                    <p:nvPicPr>
                      <p:cNvPr id="0" name="图片 3103"/>
                      <p:cNvPicPr/>
                      <p:nvPr/>
                    </p:nvPicPr>
                    <p:blipFill>
                      <a:blip r:embed="rId4"/>
                      <a:stretch>
                        <a:fillRect/>
                      </a:stretch>
                    </p:blipFill>
                    <p:spPr>
                      <a:xfrm>
                        <a:off x="1403350" y="1211263"/>
                        <a:ext cx="6369050" cy="1065212"/>
                      </a:xfrm>
                      <a:prstGeom prst="rect">
                        <a:avLst/>
                      </a:prstGeom>
                      <a:noFill/>
                      <a:ln w="38100">
                        <a:noFill/>
                        <a:miter/>
                      </a:ln>
                    </p:spPr>
                  </p:pic>
                </p:oleObj>
              </mc:Fallback>
            </mc:AlternateContent>
          </a:graphicData>
        </a:graphic>
      </p:graphicFrame>
      <p:sp>
        <p:nvSpPr>
          <p:cNvPr id="259077" name="Rectangle 3"/>
          <p:cNvSpPr txBox="1">
            <a:spLocks noRot="1"/>
          </p:cNvSpPr>
          <p:nvPr/>
        </p:nvSpPr>
        <p:spPr>
          <a:xfrm>
            <a:off x="179388" y="2060575"/>
            <a:ext cx="5688012" cy="576263"/>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342900" lvl="0" indent="-342900">
              <a:spcBef>
                <a:spcPct val="0"/>
              </a:spcBef>
              <a:buNone/>
            </a:pPr>
            <a:r>
              <a:rPr lang="zh-CN" altLang="en-US" sz="2800" b="1" dirty="0">
                <a:solidFill>
                  <a:schemeClr val="tx2"/>
                </a:solidFill>
                <a:latin typeface="宋体" panose="02010600030101010101" pitchFamily="2" charset="-122"/>
              </a:rPr>
              <a:t>所以特征方程式为</a:t>
            </a:r>
          </a:p>
        </p:txBody>
      </p:sp>
      <p:graphicFrame>
        <p:nvGraphicFramePr>
          <p:cNvPr id="259078" name="Object 6"/>
          <p:cNvGraphicFramePr>
            <a:graphicFrameLocks noChangeAspect="1"/>
          </p:cNvGraphicFramePr>
          <p:nvPr/>
        </p:nvGraphicFramePr>
        <p:xfrm>
          <a:off x="179388" y="2636838"/>
          <a:ext cx="7272337" cy="550862"/>
        </p:xfrm>
        <a:graphic>
          <a:graphicData uri="http://schemas.openxmlformats.org/presentationml/2006/ole">
            <mc:AlternateContent xmlns:mc="http://schemas.openxmlformats.org/markup-compatibility/2006">
              <mc:Choice xmlns:v="urn:schemas-microsoft-com:vml" Requires="v">
                <p:oleObj spid="_x0000_s17440" r:id="rId5" imgW="2592070" imgH="203200" progId="Equation.DSMT4">
                  <p:embed/>
                </p:oleObj>
              </mc:Choice>
              <mc:Fallback>
                <p:oleObj r:id="rId5" imgW="2592070" imgH="203200" progId="Equation.DSMT4">
                  <p:embed/>
                  <p:pic>
                    <p:nvPicPr>
                      <p:cNvPr id="0" name="图片 3101"/>
                      <p:cNvPicPr/>
                      <p:nvPr/>
                    </p:nvPicPr>
                    <p:blipFill>
                      <a:blip r:embed="rId6"/>
                      <a:stretch>
                        <a:fillRect/>
                      </a:stretch>
                    </p:blipFill>
                    <p:spPr>
                      <a:xfrm>
                        <a:off x="179388" y="2636838"/>
                        <a:ext cx="7272337" cy="550862"/>
                      </a:xfrm>
                      <a:prstGeom prst="rect">
                        <a:avLst/>
                      </a:prstGeom>
                      <a:noFill/>
                      <a:ln w="38100">
                        <a:noFill/>
                        <a:miter/>
                      </a:ln>
                    </p:spPr>
                  </p:pic>
                </p:oleObj>
              </mc:Fallback>
            </mc:AlternateContent>
          </a:graphicData>
        </a:graphic>
      </p:graphicFrame>
      <p:sp>
        <p:nvSpPr>
          <p:cNvPr id="259079" name="Rectangle 3"/>
          <p:cNvSpPr txBox="1">
            <a:spLocks noRot="1"/>
          </p:cNvSpPr>
          <p:nvPr/>
        </p:nvSpPr>
        <p:spPr>
          <a:xfrm>
            <a:off x="250825" y="3213100"/>
            <a:ext cx="5689600" cy="576263"/>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342900" lvl="0" indent="-342900">
              <a:spcBef>
                <a:spcPct val="0"/>
              </a:spcBef>
              <a:buNone/>
            </a:pPr>
            <a:r>
              <a:rPr lang="zh-CN" altLang="en-US" sz="2800" b="1" dirty="0">
                <a:solidFill>
                  <a:schemeClr val="tx2"/>
                </a:solidFill>
                <a:latin typeface="宋体" panose="02010600030101010101" pitchFamily="2" charset="-122"/>
              </a:rPr>
              <a:t>劳斯阵列表为</a:t>
            </a:r>
          </a:p>
        </p:txBody>
      </p:sp>
      <p:graphicFrame>
        <p:nvGraphicFramePr>
          <p:cNvPr id="259080" name="Object 8"/>
          <p:cNvGraphicFramePr>
            <a:graphicFrameLocks noChangeAspect="1"/>
          </p:cNvGraphicFramePr>
          <p:nvPr/>
        </p:nvGraphicFramePr>
        <p:xfrm>
          <a:off x="107950" y="3860800"/>
          <a:ext cx="3355975" cy="2651125"/>
        </p:xfrm>
        <a:graphic>
          <a:graphicData uri="http://schemas.openxmlformats.org/presentationml/2006/ole">
            <mc:AlternateContent xmlns:mc="http://schemas.openxmlformats.org/markup-compatibility/2006">
              <mc:Choice xmlns:v="urn:schemas-microsoft-com:vml" Requires="v">
                <p:oleObj spid="_x0000_s17441" r:id="rId7" imgW="991235" imgH="978535" progId="Equation.DSMT4">
                  <p:embed/>
                </p:oleObj>
              </mc:Choice>
              <mc:Fallback>
                <p:oleObj r:id="rId7" imgW="991235" imgH="978535" progId="Equation.DSMT4">
                  <p:embed/>
                  <p:pic>
                    <p:nvPicPr>
                      <p:cNvPr id="0" name="图片 3104"/>
                      <p:cNvPicPr/>
                      <p:nvPr/>
                    </p:nvPicPr>
                    <p:blipFill>
                      <a:blip r:embed="rId8"/>
                      <a:stretch>
                        <a:fillRect/>
                      </a:stretch>
                    </p:blipFill>
                    <p:spPr>
                      <a:xfrm>
                        <a:off x="107950" y="3860800"/>
                        <a:ext cx="3355975" cy="2651125"/>
                      </a:xfrm>
                      <a:prstGeom prst="rect">
                        <a:avLst/>
                      </a:prstGeom>
                      <a:noFill/>
                      <a:ln w="38100">
                        <a:noFill/>
                        <a:miter/>
                      </a:ln>
                    </p:spPr>
                  </p:pic>
                </p:oleObj>
              </mc:Fallback>
            </mc:AlternateContent>
          </a:graphicData>
        </a:graphic>
      </p:graphicFrame>
      <p:sp>
        <p:nvSpPr>
          <p:cNvPr id="259081" name="AutoShape 21"/>
          <p:cNvSpPr/>
          <p:nvPr/>
        </p:nvSpPr>
        <p:spPr>
          <a:xfrm flipH="1">
            <a:off x="2987675" y="5805488"/>
            <a:ext cx="2016125" cy="369887"/>
          </a:xfrm>
          <a:prstGeom prst="wedgeRectCallout">
            <a:avLst>
              <a:gd name="adj1" fmla="val 56769"/>
              <a:gd name="adj2" fmla="val -95495"/>
            </a:avLst>
          </a:prstGeom>
          <a:solidFill>
            <a:srgbClr val="CCFFFF"/>
          </a:solidFill>
          <a:ln w="12700" cap="sq" cmpd="sng">
            <a:solidFill>
              <a:schemeClr val="bg2"/>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r>
              <a:rPr lang="zh-CN" altLang="en-US" sz="3000" b="1" dirty="0">
                <a:solidFill>
                  <a:schemeClr val="bg2"/>
                </a:solidFill>
                <a:latin typeface="宋体" panose="02010600030101010101" pitchFamily="2" charset="-122"/>
              </a:rPr>
              <a:t> </a:t>
            </a:r>
            <a:r>
              <a:rPr lang="en-US" altLang="zh-CN" b="1" i="1" dirty="0">
                <a:solidFill>
                  <a:schemeClr val="tx2"/>
                </a:solidFill>
                <a:latin typeface="Times New Roman" panose="02020603050405020304" pitchFamily="18" charset="0"/>
                <a:cs typeface="Times New Roman" panose="02020603050405020304" pitchFamily="18" charset="0"/>
              </a:rPr>
              <a:t>K </a:t>
            </a:r>
            <a:r>
              <a:rPr lang="en-US" altLang="zh-CN" b="1" baseline="30000" dirty="0">
                <a:solidFill>
                  <a:schemeClr val="tx2"/>
                </a:solidFill>
                <a:latin typeface="宋体" panose="02010600030101010101" pitchFamily="2" charset="-122"/>
                <a:sym typeface="Symbol" panose="05050102010706020507" pitchFamily="18" charset="2"/>
              </a:rPr>
              <a:t> </a:t>
            </a:r>
            <a:r>
              <a:rPr lang="en-US" altLang="zh-CN" b="1" dirty="0">
                <a:solidFill>
                  <a:schemeClr val="tx2"/>
                </a:solidFill>
                <a:latin typeface="宋体" panose="02010600030101010101" pitchFamily="2" charset="-122"/>
              </a:rPr>
              <a:t>= 6</a:t>
            </a:r>
            <a:r>
              <a:rPr lang="en-US" altLang="zh-CN" sz="3000" b="1" dirty="0">
                <a:latin typeface="宋体" panose="02010600030101010101" pitchFamily="2" charset="-122"/>
              </a:rPr>
              <a:t> </a:t>
            </a:r>
            <a:endParaRPr lang="zh-CN" altLang="en-US" sz="3000" b="1" dirty="0">
              <a:latin typeface="宋体" panose="02010600030101010101" pitchFamily="2" charset="-122"/>
            </a:endParaRPr>
          </a:p>
        </p:txBody>
      </p:sp>
      <p:sp>
        <p:nvSpPr>
          <p:cNvPr id="259082" name="AutoShape 23"/>
          <p:cNvSpPr/>
          <p:nvPr/>
        </p:nvSpPr>
        <p:spPr>
          <a:xfrm>
            <a:off x="3419475" y="4508500"/>
            <a:ext cx="576263" cy="360363"/>
          </a:xfrm>
          <a:prstGeom prst="rightArrow">
            <a:avLst>
              <a:gd name="adj1" fmla="val 50000"/>
              <a:gd name="adj2" fmla="val 55695"/>
            </a:avLst>
          </a:prstGeom>
          <a:solidFill>
            <a:srgbClr val="CCFFFF"/>
          </a:solidFill>
          <a:ln w="12700" cap="sq" cmpd="sng">
            <a:solidFill>
              <a:schemeClr val="bg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p>
        </p:txBody>
      </p:sp>
      <p:sp>
        <p:nvSpPr>
          <p:cNvPr id="44044" name="Rectangle 2"/>
          <p:cNvSpPr txBox="1">
            <a:spLocks noRot="1"/>
          </p:cNvSpPr>
          <p:nvPr/>
        </p:nvSpPr>
        <p:spPr>
          <a:xfrm>
            <a:off x="107950" y="144463"/>
            <a:ext cx="266382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zh-CN" altLang="en-US" b="1" dirty="0">
                <a:solidFill>
                  <a:schemeClr val="tx2"/>
                </a:solidFill>
              </a:rPr>
              <a:t>例</a:t>
            </a:r>
            <a:r>
              <a:rPr lang="en-US" altLang="zh-CN" b="1" dirty="0">
                <a:solidFill>
                  <a:schemeClr val="tx2"/>
                </a:solidFill>
              </a:rPr>
              <a:t>4.3 </a:t>
            </a:r>
            <a:r>
              <a:rPr lang="zh-CN" altLang="en-US" b="1" dirty="0">
                <a:solidFill>
                  <a:schemeClr val="tx2"/>
                </a:solidFill>
              </a:rPr>
              <a:t>（续）</a:t>
            </a:r>
          </a:p>
        </p:txBody>
      </p:sp>
      <p:sp>
        <p:nvSpPr>
          <p:cNvPr id="44045" name="AutoShape 250"/>
          <p:cNvSpPr/>
          <p:nvPr/>
        </p:nvSpPr>
        <p:spPr>
          <a:xfrm>
            <a:off x="4535488" y="3259138"/>
            <a:ext cx="4578350" cy="3455987"/>
          </a:xfrm>
          <a:prstGeom prst="flowChartProcess">
            <a:avLst/>
          </a:prstGeom>
          <a:noFill/>
          <a:ln w="9525">
            <a:noFill/>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2000" b="1" dirty="0"/>
          </a:p>
        </p:txBody>
      </p:sp>
      <p:grpSp>
        <p:nvGrpSpPr>
          <p:cNvPr id="44046" name="Group 13"/>
          <p:cNvGrpSpPr/>
          <p:nvPr/>
        </p:nvGrpSpPr>
        <p:grpSpPr>
          <a:xfrm>
            <a:off x="6019800" y="5111750"/>
            <a:ext cx="1930400" cy="166688"/>
            <a:chOff x="2106" y="2189"/>
            <a:chExt cx="1825" cy="136"/>
          </a:xfrm>
        </p:grpSpPr>
        <p:grpSp>
          <p:nvGrpSpPr>
            <p:cNvPr id="44079" name="Group 14"/>
            <p:cNvGrpSpPr/>
            <p:nvPr/>
          </p:nvGrpSpPr>
          <p:grpSpPr>
            <a:xfrm>
              <a:off x="2106" y="2189"/>
              <a:ext cx="136" cy="136"/>
              <a:chOff x="1474" y="1480"/>
              <a:chExt cx="136" cy="136"/>
            </a:xfrm>
          </p:grpSpPr>
          <p:sp>
            <p:nvSpPr>
              <p:cNvPr id="44086" name="Line 15"/>
              <p:cNvSpPr/>
              <p:nvPr/>
            </p:nvSpPr>
            <p:spPr>
              <a:xfrm>
                <a:off x="1474" y="1480"/>
                <a:ext cx="136" cy="136"/>
              </a:xfrm>
              <a:prstGeom prst="line">
                <a:avLst/>
              </a:prstGeom>
              <a:ln w="38100" cap="flat" cmpd="sng">
                <a:solidFill>
                  <a:schemeClr val="tx2"/>
                </a:solidFill>
                <a:prstDash val="solid"/>
                <a:headEnd type="none" w="med" len="med"/>
                <a:tailEnd type="none" w="med" len="med"/>
              </a:ln>
            </p:spPr>
          </p:sp>
          <p:sp>
            <p:nvSpPr>
              <p:cNvPr id="44087" name="Line 16"/>
              <p:cNvSpPr/>
              <p:nvPr/>
            </p:nvSpPr>
            <p:spPr>
              <a:xfrm flipH="1">
                <a:off x="1474" y="1480"/>
                <a:ext cx="136" cy="136"/>
              </a:xfrm>
              <a:prstGeom prst="line">
                <a:avLst/>
              </a:prstGeom>
              <a:ln w="38100" cap="flat" cmpd="sng">
                <a:solidFill>
                  <a:schemeClr val="tx2"/>
                </a:solidFill>
                <a:prstDash val="solid"/>
                <a:headEnd type="none" w="med" len="med"/>
                <a:tailEnd type="none" w="med" len="med"/>
              </a:ln>
            </p:spPr>
          </p:sp>
        </p:grpSp>
        <p:grpSp>
          <p:nvGrpSpPr>
            <p:cNvPr id="44080" name="Group 17"/>
            <p:cNvGrpSpPr/>
            <p:nvPr/>
          </p:nvGrpSpPr>
          <p:grpSpPr>
            <a:xfrm>
              <a:off x="3016" y="2189"/>
              <a:ext cx="136" cy="136"/>
              <a:chOff x="1474" y="1480"/>
              <a:chExt cx="136" cy="136"/>
            </a:xfrm>
          </p:grpSpPr>
          <p:sp>
            <p:nvSpPr>
              <p:cNvPr id="44084" name="Line 18"/>
              <p:cNvSpPr/>
              <p:nvPr/>
            </p:nvSpPr>
            <p:spPr>
              <a:xfrm>
                <a:off x="1474" y="1480"/>
                <a:ext cx="136" cy="136"/>
              </a:xfrm>
              <a:prstGeom prst="line">
                <a:avLst/>
              </a:prstGeom>
              <a:ln w="38100" cap="flat" cmpd="sng">
                <a:solidFill>
                  <a:schemeClr val="tx2"/>
                </a:solidFill>
                <a:prstDash val="solid"/>
                <a:headEnd type="none" w="med" len="med"/>
                <a:tailEnd type="none" w="med" len="med"/>
              </a:ln>
            </p:spPr>
          </p:sp>
          <p:sp>
            <p:nvSpPr>
              <p:cNvPr id="44085" name="Line 19"/>
              <p:cNvSpPr/>
              <p:nvPr/>
            </p:nvSpPr>
            <p:spPr>
              <a:xfrm flipH="1">
                <a:off x="1474" y="1480"/>
                <a:ext cx="136" cy="136"/>
              </a:xfrm>
              <a:prstGeom prst="line">
                <a:avLst/>
              </a:prstGeom>
              <a:ln w="38100" cap="flat" cmpd="sng">
                <a:solidFill>
                  <a:schemeClr val="tx2"/>
                </a:solidFill>
                <a:prstDash val="solid"/>
                <a:headEnd type="none" w="med" len="med"/>
                <a:tailEnd type="none" w="med" len="med"/>
              </a:ln>
            </p:spPr>
          </p:sp>
        </p:grpSp>
        <p:grpSp>
          <p:nvGrpSpPr>
            <p:cNvPr id="44081" name="Group 20"/>
            <p:cNvGrpSpPr/>
            <p:nvPr/>
          </p:nvGrpSpPr>
          <p:grpSpPr>
            <a:xfrm>
              <a:off x="3795" y="2189"/>
              <a:ext cx="136" cy="136"/>
              <a:chOff x="1474" y="1480"/>
              <a:chExt cx="136" cy="136"/>
            </a:xfrm>
          </p:grpSpPr>
          <p:sp>
            <p:nvSpPr>
              <p:cNvPr id="44082" name="Line 21"/>
              <p:cNvSpPr/>
              <p:nvPr/>
            </p:nvSpPr>
            <p:spPr>
              <a:xfrm>
                <a:off x="1474" y="1480"/>
                <a:ext cx="136" cy="136"/>
              </a:xfrm>
              <a:prstGeom prst="line">
                <a:avLst/>
              </a:prstGeom>
              <a:ln w="38100" cap="flat" cmpd="sng">
                <a:solidFill>
                  <a:schemeClr val="tx2"/>
                </a:solidFill>
                <a:prstDash val="solid"/>
                <a:headEnd type="none" w="med" len="med"/>
                <a:tailEnd type="none" w="med" len="med"/>
              </a:ln>
            </p:spPr>
          </p:sp>
          <p:sp>
            <p:nvSpPr>
              <p:cNvPr id="44083" name="Line 22"/>
              <p:cNvSpPr/>
              <p:nvPr/>
            </p:nvSpPr>
            <p:spPr>
              <a:xfrm flipH="1">
                <a:off x="1474" y="1480"/>
                <a:ext cx="136" cy="136"/>
              </a:xfrm>
              <a:prstGeom prst="line">
                <a:avLst/>
              </a:prstGeom>
              <a:ln w="38100" cap="flat" cmpd="sng">
                <a:solidFill>
                  <a:schemeClr val="tx2"/>
                </a:solidFill>
                <a:prstDash val="solid"/>
                <a:headEnd type="none" w="med" len="med"/>
                <a:tailEnd type="none" w="med" len="med"/>
              </a:ln>
            </p:spPr>
          </p:sp>
        </p:grpSp>
      </p:grpSp>
      <p:grpSp>
        <p:nvGrpSpPr>
          <p:cNvPr id="44047" name="Group 23"/>
          <p:cNvGrpSpPr/>
          <p:nvPr/>
        </p:nvGrpSpPr>
        <p:grpSpPr>
          <a:xfrm>
            <a:off x="4537075" y="3402013"/>
            <a:ext cx="4606925" cy="3455987"/>
            <a:chOff x="2858" y="2143"/>
            <a:chExt cx="2902" cy="2177"/>
          </a:xfrm>
        </p:grpSpPr>
        <p:sp>
          <p:nvSpPr>
            <p:cNvPr id="44067" name="Text Box 24"/>
            <p:cNvSpPr txBox="1"/>
            <p:nvPr/>
          </p:nvSpPr>
          <p:spPr>
            <a:xfrm>
              <a:off x="4958" y="3290"/>
              <a:ext cx="212" cy="2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000" b="1" dirty="0">
                  <a:latin typeface="Times New Roman" panose="02020603050405020304" pitchFamily="18" charset="0"/>
                </a:rPr>
                <a:t>0</a:t>
              </a:r>
            </a:p>
          </p:txBody>
        </p:sp>
        <p:grpSp>
          <p:nvGrpSpPr>
            <p:cNvPr id="44068" name="Group 25"/>
            <p:cNvGrpSpPr/>
            <p:nvPr/>
          </p:nvGrpSpPr>
          <p:grpSpPr>
            <a:xfrm>
              <a:off x="2858" y="2143"/>
              <a:ext cx="2902" cy="2177"/>
              <a:chOff x="2858" y="2143"/>
              <a:chExt cx="2902" cy="2177"/>
            </a:xfrm>
          </p:grpSpPr>
          <p:sp>
            <p:nvSpPr>
              <p:cNvPr id="44069" name="Line 251"/>
              <p:cNvSpPr/>
              <p:nvPr/>
            </p:nvSpPr>
            <p:spPr>
              <a:xfrm>
                <a:off x="2858" y="3273"/>
                <a:ext cx="2884" cy="1"/>
              </a:xfrm>
              <a:prstGeom prst="line">
                <a:avLst/>
              </a:prstGeom>
              <a:ln w="28575" cap="flat" cmpd="sng">
                <a:solidFill>
                  <a:schemeClr val="tx2"/>
                </a:solidFill>
                <a:prstDash val="solid"/>
                <a:headEnd type="none" w="med" len="med"/>
                <a:tailEnd type="arrow" w="med" len="med"/>
              </a:ln>
            </p:spPr>
          </p:sp>
          <p:sp>
            <p:nvSpPr>
              <p:cNvPr id="44070" name="Line 252"/>
              <p:cNvSpPr/>
              <p:nvPr/>
            </p:nvSpPr>
            <p:spPr>
              <a:xfrm flipV="1">
                <a:off x="4967" y="2143"/>
                <a:ext cx="1" cy="2177"/>
              </a:xfrm>
              <a:prstGeom prst="line">
                <a:avLst/>
              </a:prstGeom>
              <a:ln w="28575" cap="flat" cmpd="sng">
                <a:solidFill>
                  <a:schemeClr val="tx2"/>
                </a:solidFill>
                <a:prstDash val="solid"/>
                <a:headEnd type="none" w="med" len="med"/>
                <a:tailEnd type="arrow" w="med" len="med"/>
              </a:ln>
            </p:spPr>
          </p:sp>
          <p:graphicFrame>
            <p:nvGraphicFramePr>
              <p:cNvPr id="44071" name="Object 28"/>
              <p:cNvGraphicFramePr>
                <a:graphicFrameLocks noChangeAspect="1"/>
              </p:cNvGraphicFramePr>
              <p:nvPr/>
            </p:nvGraphicFramePr>
            <p:xfrm>
              <a:off x="5560" y="3310"/>
              <a:ext cx="200" cy="196"/>
            </p:xfrm>
            <a:graphic>
              <a:graphicData uri="http://schemas.openxmlformats.org/presentationml/2006/ole">
                <mc:AlternateContent xmlns:mc="http://schemas.openxmlformats.org/markup-compatibility/2006">
                  <mc:Choice xmlns:v="urn:schemas-microsoft-com:vml" Requires="v">
                    <p:oleObj spid="_x0000_s17442" r:id="rId9" imgW="153035" imgH="140335" progId="Equation.DSMT4">
                      <p:embed/>
                    </p:oleObj>
                  </mc:Choice>
                  <mc:Fallback>
                    <p:oleObj r:id="rId9" imgW="153035" imgH="140335" progId="Equation.DSMT4">
                      <p:embed/>
                      <p:pic>
                        <p:nvPicPr>
                          <p:cNvPr id="0" name="图片 3108"/>
                          <p:cNvPicPr/>
                          <p:nvPr/>
                        </p:nvPicPr>
                        <p:blipFill>
                          <a:blip r:embed="rId10"/>
                          <a:stretch>
                            <a:fillRect/>
                          </a:stretch>
                        </p:blipFill>
                        <p:spPr>
                          <a:xfrm>
                            <a:off x="5560" y="3310"/>
                            <a:ext cx="200" cy="196"/>
                          </a:xfrm>
                          <a:prstGeom prst="rect">
                            <a:avLst/>
                          </a:prstGeom>
                          <a:noFill/>
                          <a:ln w="38100">
                            <a:noFill/>
                            <a:miter/>
                          </a:ln>
                        </p:spPr>
                      </p:pic>
                    </p:oleObj>
                  </mc:Fallback>
                </mc:AlternateContent>
              </a:graphicData>
            </a:graphic>
          </p:graphicFrame>
          <p:graphicFrame>
            <p:nvGraphicFramePr>
              <p:cNvPr id="44072" name="Object 29"/>
              <p:cNvGraphicFramePr>
                <a:graphicFrameLocks noChangeAspect="1"/>
              </p:cNvGraphicFramePr>
              <p:nvPr/>
            </p:nvGraphicFramePr>
            <p:xfrm>
              <a:off x="4983" y="2192"/>
              <a:ext cx="231" cy="194"/>
            </p:xfrm>
            <a:graphic>
              <a:graphicData uri="http://schemas.openxmlformats.org/presentationml/2006/ole">
                <mc:AlternateContent xmlns:mc="http://schemas.openxmlformats.org/markup-compatibility/2006">
                  <mc:Choice xmlns:v="urn:schemas-microsoft-com:vml" Requires="v">
                    <p:oleObj spid="_x0000_s17443" r:id="rId11" imgW="241935" imgH="191135" progId="Equation.3">
                      <p:embed/>
                    </p:oleObj>
                  </mc:Choice>
                  <mc:Fallback>
                    <p:oleObj r:id="rId11" imgW="241935" imgH="191135" progId="Equation.3">
                      <p:embed/>
                      <p:pic>
                        <p:nvPicPr>
                          <p:cNvPr id="0" name="图片 3106"/>
                          <p:cNvPicPr/>
                          <p:nvPr/>
                        </p:nvPicPr>
                        <p:blipFill>
                          <a:blip r:embed="rId12"/>
                          <a:stretch>
                            <a:fillRect/>
                          </a:stretch>
                        </p:blipFill>
                        <p:spPr>
                          <a:xfrm>
                            <a:off x="4983" y="2192"/>
                            <a:ext cx="231" cy="194"/>
                          </a:xfrm>
                          <a:prstGeom prst="rect">
                            <a:avLst/>
                          </a:prstGeom>
                          <a:noFill/>
                          <a:ln w="38100">
                            <a:noFill/>
                            <a:miter/>
                          </a:ln>
                        </p:spPr>
                      </p:pic>
                    </p:oleObj>
                  </mc:Fallback>
                </mc:AlternateContent>
              </a:graphicData>
            </a:graphic>
          </p:graphicFrame>
          <p:sp>
            <p:nvSpPr>
              <p:cNvPr id="44073" name="Text Box 30"/>
              <p:cNvSpPr txBox="1"/>
              <p:nvPr/>
            </p:nvSpPr>
            <p:spPr>
              <a:xfrm>
                <a:off x="3733" y="3290"/>
                <a:ext cx="304" cy="2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000" b="1" dirty="0">
                    <a:latin typeface="Times New Roman" panose="02020603050405020304" pitchFamily="18" charset="0"/>
                  </a:rPr>
                  <a:t>-2</a:t>
                </a:r>
              </a:p>
            </p:txBody>
          </p:sp>
          <p:sp>
            <p:nvSpPr>
              <p:cNvPr id="44074" name="Text Box 31"/>
              <p:cNvSpPr txBox="1"/>
              <p:nvPr/>
            </p:nvSpPr>
            <p:spPr>
              <a:xfrm>
                <a:off x="4338" y="3290"/>
                <a:ext cx="288" cy="2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000" b="1" dirty="0">
                    <a:latin typeface="Times New Roman" panose="02020603050405020304" pitchFamily="18" charset="0"/>
                  </a:rPr>
                  <a:t>-1</a:t>
                </a:r>
              </a:p>
            </p:txBody>
          </p:sp>
          <p:sp>
            <p:nvSpPr>
              <p:cNvPr id="44075" name="Text Box 32"/>
              <p:cNvSpPr txBox="1"/>
              <p:nvPr/>
            </p:nvSpPr>
            <p:spPr>
              <a:xfrm>
                <a:off x="4958" y="3900"/>
                <a:ext cx="394" cy="2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000" b="1" dirty="0">
                    <a:latin typeface="Times New Roman" panose="02020603050405020304" pitchFamily="18" charset="0"/>
                  </a:rPr>
                  <a:t>-2</a:t>
                </a:r>
              </a:p>
            </p:txBody>
          </p:sp>
          <p:sp>
            <p:nvSpPr>
              <p:cNvPr id="44076" name="Text Box 33"/>
              <p:cNvSpPr txBox="1"/>
              <p:nvPr/>
            </p:nvSpPr>
            <p:spPr>
              <a:xfrm>
                <a:off x="4958" y="3413"/>
                <a:ext cx="394" cy="2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000" b="1" dirty="0">
                    <a:latin typeface="Times New Roman" panose="02020603050405020304" pitchFamily="18" charset="0"/>
                  </a:rPr>
                  <a:t>-1</a:t>
                </a:r>
              </a:p>
            </p:txBody>
          </p:sp>
          <p:sp>
            <p:nvSpPr>
              <p:cNvPr id="44077" name="Text Box 34"/>
              <p:cNvSpPr txBox="1"/>
              <p:nvPr/>
            </p:nvSpPr>
            <p:spPr>
              <a:xfrm>
                <a:off x="4943" y="2936"/>
                <a:ext cx="212" cy="2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000" b="1" dirty="0">
                    <a:latin typeface="Times New Roman" panose="02020603050405020304" pitchFamily="18" charset="0"/>
                  </a:rPr>
                  <a:t>1</a:t>
                </a:r>
              </a:p>
            </p:txBody>
          </p:sp>
          <p:sp>
            <p:nvSpPr>
              <p:cNvPr id="44078" name="Text Box 35"/>
              <p:cNvSpPr txBox="1"/>
              <p:nvPr/>
            </p:nvSpPr>
            <p:spPr>
              <a:xfrm>
                <a:off x="4957" y="2325"/>
                <a:ext cx="212" cy="2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000" b="1" dirty="0">
                    <a:latin typeface="Times New Roman" panose="02020603050405020304" pitchFamily="18" charset="0"/>
                  </a:rPr>
                  <a:t>2</a:t>
                </a:r>
              </a:p>
            </p:txBody>
          </p:sp>
        </p:grpSp>
      </p:grpSp>
      <p:sp>
        <p:nvSpPr>
          <p:cNvPr id="44048" name="Line 36"/>
          <p:cNvSpPr/>
          <p:nvPr/>
        </p:nvSpPr>
        <p:spPr>
          <a:xfrm flipV="1">
            <a:off x="7046913" y="3792538"/>
            <a:ext cx="1471612" cy="1360487"/>
          </a:xfrm>
          <a:prstGeom prst="line">
            <a:avLst/>
          </a:prstGeom>
          <a:ln w="38100" cap="flat" cmpd="sng">
            <a:solidFill>
              <a:schemeClr val="tx1"/>
            </a:solidFill>
            <a:prstDash val="dash"/>
            <a:headEnd type="none" w="med" len="med"/>
            <a:tailEnd type="none" w="med" len="med"/>
          </a:ln>
        </p:spPr>
      </p:sp>
      <p:sp>
        <p:nvSpPr>
          <p:cNvPr id="44049" name="Line 37"/>
          <p:cNvSpPr/>
          <p:nvPr/>
        </p:nvSpPr>
        <p:spPr>
          <a:xfrm>
            <a:off x="7046913" y="5207000"/>
            <a:ext cx="1566862" cy="1431925"/>
          </a:xfrm>
          <a:prstGeom prst="line">
            <a:avLst/>
          </a:prstGeom>
          <a:ln w="38100" cap="flat" cmpd="sng">
            <a:solidFill>
              <a:schemeClr val="tx1"/>
            </a:solidFill>
            <a:prstDash val="dash"/>
            <a:headEnd type="none" w="med" len="med"/>
            <a:tailEnd type="none" w="med" len="med"/>
          </a:ln>
        </p:spPr>
      </p:sp>
      <p:sp>
        <p:nvSpPr>
          <p:cNvPr id="259110" name="Freeform 38"/>
          <p:cNvSpPr/>
          <p:nvPr/>
        </p:nvSpPr>
        <p:spPr>
          <a:xfrm rot="-4550905">
            <a:off x="7470775" y="5178425"/>
            <a:ext cx="863600" cy="1198563"/>
          </a:xfrm>
          <a:custGeom>
            <a:avLst/>
            <a:gdLst/>
            <a:ahLst/>
            <a:cxnLst>
              <a:cxn ang="0">
                <a:pos x="0" y="2147483646"/>
              </a:cxn>
              <a:cxn ang="0">
                <a:pos x="2147483646" y="2147483646"/>
              </a:cxn>
              <a:cxn ang="0">
                <a:pos x="2147483646" y="2147483646"/>
              </a:cxn>
            </a:cxnLst>
            <a:rect l="0" t="0" r="0" b="0"/>
            <a:pathLst>
              <a:path w="771" h="1322">
                <a:moveTo>
                  <a:pt x="0" y="1322"/>
                </a:moveTo>
                <a:cubicBezTo>
                  <a:pt x="140" y="1001"/>
                  <a:pt x="280" y="680"/>
                  <a:pt x="408" y="461"/>
                </a:cubicBezTo>
                <a:cubicBezTo>
                  <a:pt x="536" y="242"/>
                  <a:pt x="658" y="0"/>
                  <a:pt x="771" y="7"/>
                </a:cubicBezTo>
              </a:path>
            </a:pathLst>
          </a:custGeom>
          <a:noFill/>
          <a:ln w="28575" cap="flat" cmpd="sng">
            <a:solidFill>
              <a:srgbClr val="FF0000">
                <a:alpha val="100000"/>
              </a:srgbClr>
            </a:solidFill>
            <a:prstDash val="solid"/>
            <a:round/>
            <a:headEnd type="triangle" w="med" len="lg"/>
            <a:tailEnd type="none" w="med" len="med"/>
          </a:ln>
        </p:spPr>
        <p:txBody>
          <a:bodyPr/>
          <a:lstStyle/>
          <a:p>
            <a:endParaRPr lang="zh-CN" altLang="en-US"/>
          </a:p>
        </p:txBody>
      </p:sp>
      <p:sp>
        <p:nvSpPr>
          <p:cNvPr id="259111" name="Freeform 39"/>
          <p:cNvSpPr/>
          <p:nvPr/>
        </p:nvSpPr>
        <p:spPr>
          <a:xfrm rot="-5614299" flipH="1">
            <a:off x="7343775" y="4129088"/>
            <a:ext cx="1081088" cy="977900"/>
          </a:xfrm>
          <a:custGeom>
            <a:avLst/>
            <a:gdLst/>
            <a:ahLst/>
            <a:cxnLst>
              <a:cxn ang="0">
                <a:pos x="0" y="2147483646"/>
              </a:cxn>
              <a:cxn ang="0">
                <a:pos x="2147483646" y="2147483646"/>
              </a:cxn>
              <a:cxn ang="0">
                <a:pos x="2147483646" y="2147483646"/>
              </a:cxn>
            </a:cxnLst>
            <a:rect l="0" t="0" r="0" b="0"/>
            <a:pathLst>
              <a:path w="771" h="1322">
                <a:moveTo>
                  <a:pt x="0" y="1322"/>
                </a:moveTo>
                <a:cubicBezTo>
                  <a:pt x="140" y="1001"/>
                  <a:pt x="280" y="680"/>
                  <a:pt x="408" y="461"/>
                </a:cubicBezTo>
                <a:cubicBezTo>
                  <a:pt x="536" y="242"/>
                  <a:pt x="658" y="0"/>
                  <a:pt x="771" y="7"/>
                </a:cubicBezTo>
              </a:path>
            </a:pathLst>
          </a:custGeom>
          <a:noFill/>
          <a:ln w="28575" cap="flat" cmpd="sng">
            <a:solidFill>
              <a:srgbClr val="FF0000">
                <a:alpha val="100000"/>
              </a:srgbClr>
            </a:solidFill>
            <a:prstDash val="solid"/>
            <a:round/>
            <a:headEnd type="triangle" w="med" len="lg"/>
            <a:tailEnd type="none" w="med" len="med"/>
          </a:ln>
        </p:spPr>
        <p:txBody>
          <a:bodyPr/>
          <a:lstStyle/>
          <a:p>
            <a:endParaRPr lang="zh-CN" altLang="en-US"/>
          </a:p>
        </p:txBody>
      </p:sp>
      <p:sp>
        <p:nvSpPr>
          <p:cNvPr id="44052" name="Text Box 40"/>
          <p:cNvSpPr txBox="1"/>
          <p:nvPr/>
        </p:nvSpPr>
        <p:spPr>
          <a:xfrm>
            <a:off x="7235825" y="5192713"/>
            <a:ext cx="115252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000" b="1" dirty="0">
                <a:latin typeface="Times New Roman" panose="02020603050405020304" pitchFamily="18" charset="0"/>
              </a:rPr>
              <a:t>-0.42</a:t>
            </a:r>
          </a:p>
        </p:txBody>
      </p:sp>
      <p:sp>
        <p:nvSpPr>
          <p:cNvPr id="259113" name="Text Box 41"/>
          <p:cNvSpPr txBox="1"/>
          <p:nvPr/>
        </p:nvSpPr>
        <p:spPr>
          <a:xfrm>
            <a:off x="7847013" y="4373563"/>
            <a:ext cx="769937"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000" b="1" dirty="0">
                <a:latin typeface="Times New Roman" panose="02020603050405020304" pitchFamily="18" charset="0"/>
              </a:rPr>
              <a:t>1.414</a:t>
            </a:r>
          </a:p>
        </p:txBody>
      </p:sp>
      <p:sp>
        <p:nvSpPr>
          <p:cNvPr id="259114" name="Text Box 42"/>
          <p:cNvSpPr txBox="1"/>
          <p:nvPr/>
        </p:nvSpPr>
        <p:spPr>
          <a:xfrm>
            <a:off x="7869238" y="5670550"/>
            <a:ext cx="985837"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000" b="1" dirty="0">
                <a:latin typeface="Times New Roman" panose="02020603050405020304" pitchFamily="18" charset="0"/>
              </a:rPr>
              <a:t>-1.414</a:t>
            </a:r>
          </a:p>
        </p:txBody>
      </p:sp>
      <p:sp>
        <p:nvSpPr>
          <p:cNvPr id="44055" name="Line 43"/>
          <p:cNvSpPr/>
          <p:nvPr/>
        </p:nvSpPr>
        <p:spPr>
          <a:xfrm flipH="1">
            <a:off x="7019925" y="5275263"/>
            <a:ext cx="288925" cy="601662"/>
          </a:xfrm>
          <a:prstGeom prst="line">
            <a:avLst/>
          </a:prstGeom>
          <a:ln w="19050" cap="flat" cmpd="sng">
            <a:solidFill>
              <a:srgbClr val="000000"/>
            </a:solidFill>
            <a:prstDash val="solid"/>
            <a:headEnd type="none" w="med" len="med"/>
            <a:tailEnd type="triangle" w="med" len="med"/>
          </a:ln>
        </p:spPr>
      </p:sp>
      <p:graphicFrame>
        <p:nvGraphicFramePr>
          <p:cNvPr id="259116" name="Object 44"/>
          <p:cNvGraphicFramePr>
            <a:graphicFrameLocks noChangeAspect="1"/>
          </p:cNvGraphicFramePr>
          <p:nvPr/>
        </p:nvGraphicFramePr>
        <p:xfrm>
          <a:off x="8278813" y="4122738"/>
          <a:ext cx="701675" cy="361950"/>
        </p:xfrm>
        <a:graphic>
          <a:graphicData uri="http://schemas.openxmlformats.org/presentationml/2006/ole">
            <mc:AlternateContent xmlns:mc="http://schemas.openxmlformats.org/markup-compatibility/2006">
              <mc:Choice xmlns:v="urn:schemas-microsoft-com:vml" Requires="v">
                <p:oleObj spid="_x0000_s17444" r:id="rId13" imgW="393700" imgH="203200" progId="Equation.DSMT4">
                  <p:embed/>
                </p:oleObj>
              </mc:Choice>
              <mc:Fallback>
                <p:oleObj r:id="rId13" imgW="393700" imgH="203200" progId="Equation.DSMT4">
                  <p:embed/>
                  <p:pic>
                    <p:nvPicPr>
                      <p:cNvPr id="0" name="图片 3109"/>
                      <p:cNvPicPr/>
                      <p:nvPr/>
                    </p:nvPicPr>
                    <p:blipFill>
                      <a:blip r:embed="rId14"/>
                      <a:stretch>
                        <a:fillRect/>
                      </a:stretch>
                    </p:blipFill>
                    <p:spPr>
                      <a:xfrm>
                        <a:off x="8278813" y="4122738"/>
                        <a:ext cx="701675" cy="361950"/>
                      </a:xfrm>
                      <a:prstGeom prst="rect">
                        <a:avLst/>
                      </a:prstGeom>
                      <a:noFill/>
                      <a:ln w="38100">
                        <a:noFill/>
                        <a:miter/>
                      </a:ln>
                    </p:spPr>
                  </p:pic>
                </p:oleObj>
              </mc:Fallback>
            </mc:AlternateContent>
          </a:graphicData>
        </a:graphic>
      </p:graphicFrame>
      <p:graphicFrame>
        <p:nvGraphicFramePr>
          <p:cNvPr id="259117" name="Object 45"/>
          <p:cNvGraphicFramePr>
            <a:graphicFrameLocks noChangeAspect="1"/>
          </p:cNvGraphicFramePr>
          <p:nvPr/>
        </p:nvGraphicFramePr>
        <p:xfrm>
          <a:off x="8369300" y="6064250"/>
          <a:ext cx="701675" cy="361950"/>
        </p:xfrm>
        <a:graphic>
          <a:graphicData uri="http://schemas.openxmlformats.org/presentationml/2006/ole">
            <mc:AlternateContent xmlns:mc="http://schemas.openxmlformats.org/markup-compatibility/2006">
              <mc:Choice xmlns:v="urn:schemas-microsoft-com:vml" Requires="v">
                <p:oleObj spid="_x0000_s17445" r:id="rId15" imgW="393700" imgH="203200" progId="Equation.DSMT4">
                  <p:embed/>
                </p:oleObj>
              </mc:Choice>
              <mc:Fallback>
                <p:oleObj r:id="rId15" imgW="393700" imgH="203200" progId="Equation.DSMT4">
                  <p:embed/>
                  <p:pic>
                    <p:nvPicPr>
                      <p:cNvPr id="0" name="图片 3110"/>
                      <p:cNvPicPr/>
                      <p:nvPr/>
                    </p:nvPicPr>
                    <p:blipFill>
                      <a:blip r:embed="rId16"/>
                      <a:stretch>
                        <a:fillRect/>
                      </a:stretch>
                    </p:blipFill>
                    <p:spPr>
                      <a:xfrm>
                        <a:off x="8369300" y="6064250"/>
                        <a:ext cx="701675" cy="361950"/>
                      </a:xfrm>
                      <a:prstGeom prst="rect">
                        <a:avLst/>
                      </a:prstGeom>
                      <a:noFill/>
                      <a:ln w="38100">
                        <a:noFill/>
                        <a:miter/>
                      </a:ln>
                    </p:spPr>
                  </p:pic>
                </p:oleObj>
              </mc:Fallback>
            </mc:AlternateContent>
          </a:graphicData>
        </a:graphic>
      </p:graphicFrame>
      <p:graphicFrame>
        <p:nvGraphicFramePr>
          <p:cNvPr id="44058" name="Object 46"/>
          <p:cNvGraphicFramePr>
            <a:graphicFrameLocks noChangeAspect="1"/>
          </p:cNvGraphicFramePr>
          <p:nvPr/>
        </p:nvGraphicFramePr>
        <p:xfrm>
          <a:off x="5975350" y="5776913"/>
          <a:ext cx="1041400" cy="361950"/>
        </p:xfrm>
        <a:graphic>
          <a:graphicData uri="http://schemas.openxmlformats.org/presentationml/2006/ole">
            <mc:AlternateContent xmlns:mc="http://schemas.openxmlformats.org/markup-compatibility/2006">
              <mc:Choice xmlns:v="urn:schemas-microsoft-com:vml" Requires="v">
                <p:oleObj spid="_x0000_s17446" r:id="rId17" imgW="584200" imgH="203200" progId="Equation.DSMT4">
                  <p:embed/>
                </p:oleObj>
              </mc:Choice>
              <mc:Fallback>
                <p:oleObj r:id="rId17" imgW="584200" imgH="203200" progId="Equation.DSMT4">
                  <p:embed/>
                  <p:pic>
                    <p:nvPicPr>
                      <p:cNvPr id="0" name="图片 3105"/>
                      <p:cNvPicPr/>
                      <p:nvPr/>
                    </p:nvPicPr>
                    <p:blipFill>
                      <a:blip r:embed="rId18"/>
                      <a:stretch>
                        <a:fillRect/>
                      </a:stretch>
                    </p:blipFill>
                    <p:spPr>
                      <a:xfrm>
                        <a:off x="5975350" y="5776913"/>
                        <a:ext cx="1041400" cy="361950"/>
                      </a:xfrm>
                      <a:prstGeom prst="rect">
                        <a:avLst/>
                      </a:prstGeom>
                      <a:noFill/>
                      <a:ln w="38100">
                        <a:noFill/>
                        <a:miter/>
                      </a:ln>
                    </p:spPr>
                  </p:pic>
                </p:oleObj>
              </mc:Fallback>
            </mc:AlternateContent>
          </a:graphicData>
        </a:graphic>
      </p:graphicFrame>
      <p:graphicFrame>
        <p:nvGraphicFramePr>
          <p:cNvPr id="259119" name="Object 47"/>
          <p:cNvGraphicFramePr>
            <a:graphicFrameLocks noChangeAspect="1"/>
          </p:cNvGraphicFramePr>
          <p:nvPr/>
        </p:nvGraphicFramePr>
        <p:xfrm>
          <a:off x="4068763" y="4005263"/>
          <a:ext cx="1655762" cy="481012"/>
        </p:xfrm>
        <a:graphic>
          <a:graphicData uri="http://schemas.openxmlformats.org/presentationml/2006/ole">
            <mc:AlternateContent xmlns:mc="http://schemas.openxmlformats.org/markup-compatibility/2006">
              <mc:Choice xmlns:v="urn:schemas-microsoft-com:vml" Requires="v">
                <p:oleObj spid="_x0000_s17447" r:id="rId19" imgW="584200" imgH="177800" progId="Equation.DSMT4">
                  <p:embed/>
                </p:oleObj>
              </mc:Choice>
              <mc:Fallback>
                <p:oleObj r:id="rId19" imgW="584200" imgH="177800" progId="Equation.DSMT4">
                  <p:embed/>
                  <p:pic>
                    <p:nvPicPr>
                      <p:cNvPr id="0" name="图片 3111"/>
                      <p:cNvPicPr/>
                      <p:nvPr/>
                    </p:nvPicPr>
                    <p:blipFill>
                      <a:blip r:embed="rId20"/>
                      <a:stretch>
                        <a:fillRect/>
                      </a:stretch>
                    </p:blipFill>
                    <p:spPr>
                      <a:xfrm>
                        <a:off x="4068763" y="4005263"/>
                        <a:ext cx="1655762" cy="481012"/>
                      </a:xfrm>
                      <a:prstGeom prst="rect">
                        <a:avLst/>
                      </a:prstGeom>
                      <a:noFill/>
                      <a:ln w="38100">
                        <a:noFill/>
                        <a:miter/>
                      </a:ln>
                    </p:spPr>
                  </p:pic>
                </p:oleObj>
              </mc:Fallback>
            </mc:AlternateContent>
          </a:graphicData>
        </a:graphic>
      </p:graphicFrame>
      <p:graphicFrame>
        <p:nvGraphicFramePr>
          <p:cNvPr id="259120" name="Object 48"/>
          <p:cNvGraphicFramePr>
            <a:graphicFrameLocks noChangeAspect="1"/>
          </p:cNvGraphicFramePr>
          <p:nvPr/>
        </p:nvGraphicFramePr>
        <p:xfrm>
          <a:off x="4067175" y="4437063"/>
          <a:ext cx="1441450" cy="584200"/>
        </p:xfrm>
        <a:graphic>
          <a:graphicData uri="http://schemas.openxmlformats.org/presentationml/2006/ole">
            <mc:AlternateContent xmlns:mc="http://schemas.openxmlformats.org/markup-compatibility/2006">
              <mc:Choice xmlns:v="urn:schemas-microsoft-com:vml" Requires="v">
                <p:oleObj spid="_x0000_s17448" r:id="rId21" imgW="533400" imgH="215900" progId="Equation.DSMT4">
                  <p:embed/>
                </p:oleObj>
              </mc:Choice>
              <mc:Fallback>
                <p:oleObj r:id="rId21" imgW="533400" imgH="215900" progId="Equation.DSMT4">
                  <p:embed/>
                  <p:pic>
                    <p:nvPicPr>
                      <p:cNvPr id="0" name="图片 3107"/>
                      <p:cNvPicPr/>
                      <p:nvPr/>
                    </p:nvPicPr>
                    <p:blipFill>
                      <a:blip r:embed="rId22"/>
                      <a:stretch>
                        <a:fillRect/>
                      </a:stretch>
                    </p:blipFill>
                    <p:spPr>
                      <a:xfrm>
                        <a:off x="4067175" y="4437063"/>
                        <a:ext cx="1441450" cy="584200"/>
                      </a:xfrm>
                      <a:prstGeom prst="rect">
                        <a:avLst/>
                      </a:prstGeom>
                      <a:noFill/>
                      <a:ln w="38100">
                        <a:noFill/>
                        <a:miter/>
                      </a:ln>
                    </p:spPr>
                  </p:pic>
                </p:oleObj>
              </mc:Fallback>
            </mc:AlternateContent>
          </a:graphicData>
        </a:graphic>
      </p:graphicFrame>
      <p:sp>
        <p:nvSpPr>
          <p:cNvPr id="44061" name="Line 49"/>
          <p:cNvSpPr/>
          <p:nvPr/>
        </p:nvSpPr>
        <p:spPr>
          <a:xfrm flipH="1">
            <a:off x="4645025" y="5194300"/>
            <a:ext cx="1439863" cy="0"/>
          </a:xfrm>
          <a:prstGeom prst="line">
            <a:avLst/>
          </a:prstGeom>
          <a:ln w="38100" cap="flat" cmpd="sng">
            <a:solidFill>
              <a:srgbClr val="FF0000"/>
            </a:solidFill>
            <a:prstDash val="solid"/>
            <a:headEnd type="none" w="med" len="med"/>
            <a:tailEnd type="triangle" w="med" len="lg"/>
          </a:ln>
        </p:spPr>
      </p:sp>
      <p:sp>
        <p:nvSpPr>
          <p:cNvPr id="44062" name="Line 50"/>
          <p:cNvSpPr/>
          <p:nvPr/>
        </p:nvSpPr>
        <p:spPr>
          <a:xfrm flipH="1">
            <a:off x="7078663" y="5194300"/>
            <a:ext cx="768350" cy="0"/>
          </a:xfrm>
          <a:prstGeom prst="line">
            <a:avLst/>
          </a:prstGeom>
          <a:ln w="57150" cap="flat" cmpd="sng">
            <a:solidFill>
              <a:srgbClr val="FF0000"/>
            </a:solidFill>
            <a:prstDash val="solid"/>
            <a:headEnd type="none" w="med" len="med"/>
            <a:tailEnd type="none" w="med" len="med"/>
          </a:ln>
        </p:spPr>
      </p:sp>
      <p:sp>
        <p:nvSpPr>
          <p:cNvPr id="44063" name="Line 51"/>
          <p:cNvSpPr/>
          <p:nvPr/>
        </p:nvSpPr>
        <p:spPr>
          <a:xfrm>
            <a:off x="7202488" y="5195888"/>
            <a:ext cx="288925" cy="0"/>
          </a:xfrm>
          <a:prstGeom prst="line">
            <a:avLst/>
          </a:prstGeom>
          <a:ln w="38100" cap="flat" cmpd="sng">
            <a:solidFill>
              <a:srgbClr val="FF0000"/>
            </a:solidFill>
            <a:prstDash val="solid"/>
            <a:headEnd type="none" w="med" len="med"/>
            <a:tailEnd type="triangle" w="med" len="lg"/>
          </a:ln>
        </p:spPr>
      </p:sp>
      <p:sp>
        <p:nvSpPr>
          <p:cNvPr id="44064" name="Line 52"/>
          <p:cNvSpPr/>
          <p:nvPr/>
        </p:nvSpPr>
        <p:spPr>
          <a:xfrm rot="10800000">
            <a:off x="7375525" y="5191125"/>
            <a:ext cx="288925" cy="0"/>
          </a:xfrm>
          <a:prstGeom prst="line">
            <a:avLst/>
          </a:prstGeom>
          <a:ln w="38100" cap="flat" cmpd="sng">
            <a:solidFill>
              <a:srgbClr val="FF0000"/>
            </a:solidFill>
            <a:prstDash val="solid"/>
            <a:headEnd type="none" w="med" len="med"/>
            <a:tailEnd type="triangle" w="med" len="lg"/>
          </a:ln>
        </p:spPr>
      </p:sp>
      <p:sp>
        <p:nvSpPr>
          <p:cNvPr id="44065" name="Oval 239"/>
          <p:cNvSpPr/>
          <p:nvPr/>
        </p:nvSpPr>
        <p:spPr>
          <a:xfrm>
            <a:off x="7380288" y="5084763"/>
            <a:ext cx="144462" cy="152400"/>
          </a:xfrm>
          <a:prstGeom prst="ellipse">
            <a:avLst/>
          </a:prstGeom>
          <a:solidFill>
            <a:srgbClr val="FFCC00"/>
          </a:solidFill>
          <a:ln w="19050" cap="rnd" cmpd="sng">
            <a:solidFill>
              <a:srgbClr val="FF6600"/>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sp>
        <p:nvSpPr>
          <p:cNvPr id="259127" name="Rectangle 3"/>
          <p:cNvSpPr txBox="1">
            <a:spLocks noRot="1"/>
          </p:cNvSpPr>
          <p:nvPr/>
        </p:nvSpPr>
        <p:spPr>
          <a:xfrm>
            <a:off x="179388" y="836613"/>
            <a:ext cx="8964612" cy="1944687"/>
          </a:xfrm>
          <a:prstGeom prst="rect">
            <a:avLst/>
          </a:prstGeom>
          <a:solidFill>
            <a:srgbClr val="CCFFFF"/>
          </a:solid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342900" lvl="0" indent="-342900">
              <a:spcBef>
                <a:spcPct val="0"/>
              </a:spcBef>
              <a:buNone/>
            </a:pPr>
            <a:r>
              <a:rPr lang="en-US" altLang="zh-CN" sz="2800" b="1" dirty="0">
                <a:solidFill>
                  <a:schemeClr val="tx2"/>
                </a:solidFill>
                <a:latin typeface="宋体" panose="02010600030101010101" pitchFamily="2" charset="-122"/>
              </a:rPr>
              <a:t>1)</a:t>
            </a:r>
            <a:r>
              <a:rPr lang="zh-CN" altLang="en-US" sz="2800" b="1" dirty="0">
                <a:solidFill>
                  <a:schemeClr val="tx2"/>
                </a:solidFill>
                <a:latin typeface="宋体" panose="02010600030101010101" pitchFamily="2" charset="-122"/>
              </a:rPr>
              <a:t>当</a:t>
            </a:r>
            <a:r>
              <a:rPr lang="en-US" altLang="zh-CN" sz="2800" dirty="0">
                <a:solidFill>
                  <a:schemeClr val="tx2"/>
                </a:solidFill>
                <a:latin typeface="Times New Roman" panose="02020603050405020304" pitchFamily="18" charset="0"/>
                <a:cs typeface="Times New Roman" panose="02020603050405020304" pitchFamily="18" charset="0"/>
              </a:rPr>
              <a:t>0&lt;</a:t>
            </a:r>
            <a:r>
              <a:rPr lang="en-US" altLang="zh-CN" sz="2800" i="1" dirty="0">
                <a:solidFill>
                  <a:schemeClr val="tx2"/>
                </a:solidFill>
                <a:latin typeface="Times New Roman" panose="02020603050405020304" pitchFamily="18" charset="0"/>
                <a:cs typeface="Times New Roman" panose="02020603050405020304" pitchFamily="18" charset="0"/>
              </a:rPr>
              <a:t>K</a:t>
            </a:r>
            <a:r>
              <a:rPr lang="en-US" altLang="zh-CN" sz="2800" dirty="0">
                <a:solidFill>
                  <a:schemeClr val="tx2"/>
                </a:solidFill>
                <a:latin typeface="Times New Roman" panose="02020603050405020304" pitchFamily="18" charset="0"/>
                <a:cs typeface="Times New Roman" panose="02020603050405020304" pitchFamily="18" charset="0"/>
              </a:rPr>
              <a:t>*</a:t>
            </a:r>
            <a:r>
              <a:rPr lang="en-US" altLang="zh-CN" sz="2800" dirty="0">
                <a:solidFill>
                  <a:schemeClr val="tx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solidFill>
                  <a:schemeClr val="tx2"/>
                </a:solidFill>
                <a:latin typeface="Times New Roman" panose="02020603050405020304" pitchFamily="18" charset="0"/>
                <a:cs typeface="Times New Roman" panose="02020603050405020304" pitchFamily="18" charset="0"/>
              </a:rPr>
              <a:t>0.38</a:t>
            </a:r>
            <a:r>
              <a:rPr lang="zh-CN" altLang="en-US" sz="2800" b="1" dirty="0">
                <a:solidFill>
                  <a:schemeClr val="tx2"/>
                </a:solidFill>
                <a:latin typeface="宋体" panose="02010600030101010101" pitchFamily="2" charset="-122"/>
              </a:rPr>
              <a:t>时，系统响应为非周期过渡过程；</a:t>
            </a:r>
          </a:p>
          <a:p>
            <a:pPr marL="342900" lvl="0" indent="-342900">
              <a:spcBef>
                <a:spcPct val="0"/>
              </a:spcBef>
              <a:buNone/>
            </a:pPr>
            <a:r>
              <a:rPr lang="en-US" altLang="zh-CN" sz="2800" b="1" dirty="0">
                <a:solidFill>
                  <a:schemeClr val="tx2"/>
                </a:solidFill>
                <a:latin typeface="宋体" panose="02010600030101010101" pitchFamily="2" charset="-122"/>
              </a:rPr>
              <a:t>2)</a:t>
            </a:r>
            <a:r>
              <a:rPr lang="zh-CN" altLang="en-US" sz="2800" b="1" dirty="0">
                <a:solidFill>
                  <a:schemeClr val="tx2"/>
                </a:solidFill>
                <a:latin typeface="宋体" panose="02010600030101010101" pitchFamily="2" charset="-122"/>
              </a:rPr>
              <a:t>当</a:t>
            </a:r>
            <a:r>
              <a:rPr lang="en-US" altLang="zh-CN" sz="2800" dirty="0">
                <a:solidFill>
                  <a:schemeClr val="tx2"/>
                </a:solidFill>
                <a:latin typeface="Times New Roman" panose="02020603050405020304" pitchFamily="18" charset="0"/>
                <a:cs typeface="Times New Roman" panose="02020603050405020304" pitchFamily="18" charset="0"/>
              </a:rPr>
              <a:t>0.38&lt;</a:t>
            </a:r>
            <a:r>
              <a:rPr lang="en-US" altLang="zh-CN" sz="2800" i="1" dirty="0">
                <a:solidFill>
                  <a:schemeClr val="tx2"/>
                </a:solidFill>
                <a:latin typeface="Times New Roman" panose="02020603050405020304" pitchFamily="18" charset="0"/>
                <a:cs typeface="Times New Roman" panose="02020603050405020304" pitchFamily="18" charset="0"/>
              </a:rPr>
              <a:t>K</a:t>
            </a:r>
            <a:r>
              <a:rPr lang="en-US" altLang="zh-CN" sz="2800" dirty="0">
                <a:solidFill>
                  <a:schemeClr val="tx2"/>
                </a:solidFill>
                <a:latin typeface="Times New Roman" panose="02020603050405020304" pitchFamily="18" charset="0"/>
                <a:cs typeface="Times New Roman" panose="02020603050405020304" pitchFamily="18" charset="0"/>
              </a:rPr>
              <a:t>*&lt;6</a:t>
            </a:r>
            <a:r>
              <a:rPr lang="zh-CN" altLang="en-US" sz="2800" b="1" dirty="0">
                <a:solidFill>
                  <a:schemeClr val="tx2"/>
                </a:solidFill>
                <a:latin typeface="宋体" panose="02010600030101010101" pitchFamily="2" charset="-122"/>
              </a:rPr>
              <a:t>时，系统响应为衰减振荡过渡过程；</a:t>
            </a:r>
          </a:p>
          <a:p>
            <a:pPr marL="342900" lvl="0" indent="-342900">
              <a:spcBef>
                <a:spcPct val="0"/>
              </a:spcBef>
              <a:buNone/>
            </a:pPr>
            <a:r>
              <a:rPr lang="en-US" altLang="zh-CN" sz="2800" b="1" dirty="0">
                <a:solidFill>
                  <a:schemeClr val="tx2"/>
                </a:solidFill>
                <a:latin typeface="宋体" panose="02010600030101010101" pitchFamily="2" charset="-122"/>
              </a:rPr>
              <a:t>3)</a:t>
            </a:r>
            <a:r>
              <a:rPr lang="zh-CN" altLang="en-US" sz="2800" b="1" dirty="0">
                <a:solidFill>
                  <a:schemeClr val="tx2"/>
                </a:solidFill>
                <a:latin typeface="宋体" panose="02010600030101010101" pitchFamily="2" charset="-122"/>
              </a:rPr>
              <a:t>当</a:t>
            </a:r>
            <a:r>
              <a:rPr lang="en-US" altLang="zh-CN" sz="2800" i="1" dirty="0">
                <a:solidFill>
                  <a:schemeClr val="tx2"/>
                </a:solidFill>
                <a:latin typeface="Times New Roman" panose="02020603050405020304" pitchFamily="18" charset="0"/>
                <a:cs typeface="Times New Roman" panose="02020603050405020304" pitchFamily="18" charset="0"/>
              </a:rPr>
              <a:t>K</a:t>
            </a:r>
            <a:r>
              <a:rPr lang="en-US" altLang="zh-CN" sz="2800" dirty="0">
                <a:solidFill>
                  <a:schemeClr val="tx2"/>
                </a:solidFill>
                <a:latin typeface="Times New Roman" panose="02020603050405020304" pitchFamily="18" charset="0"/>
                <a:cs typeface="Times New Roman" panose="02020603050405020304" pitchFamily="18" charset="0"/>
              </a:rPr>
              <a:t>*=6</a:t>
            </a:r>
            <a:r>
              <a:rPr lang="zh-CN" altLang="en-US" sz="2800" b="1" dirty="0">
                <a:solidFill>
                  <a:schemeClr val="tx2"/>
                </a:solidFill>
                <a:latin typeface="宋体" panose="02010600030101010101" pitchFamily="2" charset="-122"/>
              </a:rPr>
              <a:t>时，系统响应为等幅振荡过渡过程；</a:t>
            </a:r>
          </a:p>
          <a:p>
            <a:pPr marL="342900" lvl="0" indent="-342900">
              <a:spcBef>
                <a:spcPct val="0"/>
              </a:spcBef>
              <a:buNone/>
            </a:pPr>
            <a:r>
              <a:rPr lang="en-US" altLang="zh-CN" sz="2800" b="1" dirty="0">
                <a:solidFill>
                  <a:schemeClr val="tx2"/>
                </a:solidFill>
                <a:latin typeface="宋体" panose="02010600030101010101" pitchFamily="2" charset="-122"/>
              </a:rPr>
              <a:t>4)</a:t>
            </a:r>
            <a:r>
              <a:rPr lang="zh-CN" altLang="en-US" sz="2800" b="1" dirty="0">
                <a:solidFill>
                  <a:schemeClr val="tx2"/>
                </a:solidFill>
                <a:latin typeface="宋体" panose="02010600030101010101" pitchFamily="2" charset="-122"/>
              </a:rPr>
              <a:t>当</a:t>
            </a:r>
            <a:r>
              <a:rPr lang="en-US" altLang="zh-CN" sz="2800" i="1" dirty="0">
                <a:solidFill>
                  <a:schemeClr val="tx2"/>
                </a:solidFill>
                <a:latin typeface="Times New Roman" panose="02020603050405020304" pitchFamily="18" charset="0"/>
                <a:cs typeface="Times New Roman" panose="02020603050405020304" pitchFamily="18" charset="0"/>
              </a:rPr>
              <a:t>K</a:t>
            </a:r>
            <a:r>
              <a:rPr lang="en-US" altLang="zh-CN" sz="2800" dirty="0">
                <a:solidFill>
                  <a:schemeClr val="tx2"/>
                </a:solidFill>
                <a:latin typeface="Times New Roman" panose="02020603050405020304" pitchFamily="18" charset="0"/>
                <a:cs typeface="Times New Roman" panose="02020603050405020304" pitchFamily="18" charset="0"/>
              </a:rPr>
              <a:t>*&gt;6</a:t>
            </a:r>
            <a:r>
              <a:rPr lang="zh-CN" altLang="en-US" sz="2800" b="1" dirty="0">
                <a:solidFill>
                  <a:schemeClr val="tx2"/>
                </a:solidFill>
                <a:latin typeface="宋体" panose="02010600030101010101" pitchFamily="2" charset="-122"/>
              </a:rPr>
              <a:t>时，系统是不稳定的。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9075"/>
                                        </p:tgtEl>
                                        <p:attrNameLst>
                                          <p:attrName>style.visibility</p:attrName>
                                        </p:attrNameLst>
                                      </p:cBhvr>
                                      <p:to>
                                        <p:strVal val="visible"/>
                                      </p:to>
                                    </p:set>
                                    <p:animEffect transition="in" filter="fade">
                                      <p:cBhvr>
                                        <p:cTn id="7" dur="500"/>
                                        <p:tgtEl>
                                          <p:spTgt spid="2590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9076"/>
                                        </p:tgtEl>
                                        <p:attrNameLst>
                                          <p:attrName>style.visibility</p:attrName>
                                        </p:attrNameLst>
                                      </p:cBhvr>
                                      <p:to>
                                        <p:strVal val="visible"/>
                                      </p:to>
                                    </p:set>
                                    <p:animEffect transition="in" filter="fade">
                                      <p:cBhvr>
                                        <p:cTn id="12" dur="500"/>
                                        <p:tgtEl>
                                          <p:spTgt spid="2590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9077"/>
                                        </p:tgtEl>
                                        <p:attrNameLst>
                                          <p:attrName>style.visibility</p:attrName>
                                        </p:attrNameLst>
                                      </p:cBhvr>
                                      <p:to>
                                        <p:strVal val="visible"/>
                                      </p:to>
                                    </p:set>
                                    <p:animEffect transition="in" filter="fade">
                                      <p:cBhvr>
                                        <p:cTn id="17" dur="500"/>
                                        <p:tgtEl>
                                          <p:spTgt spid="25907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9078"/>
                                        </p:tgtEl>
                                        <p:attrNameLst>
                                          <p:attrName>style.visibility</p:attrName>
                                        </p:attrNameLst>
                                      </p:cBhvr>
                                      <p:to>
                                        <p:strVal val="visible"/>
                                      </p:to>
                                    </p:set>
                                    <p:animEffect transition="in" filter="fade">
                                      <p:cBhvr>
                                        <p:cTn id="22" dur="500"/>
                                        <p:tgtEl>
                                          <p:spTgt spid="25907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9079"/>
                                        </p:tgtEl>
                                        <p:attrNameLst>
                                          <p:attrName>style.visibility</p:attrName>
                                        </p:attrNameLst>
                                      </p:cBhvr>
                                      <p:to>
                                        <p:strVal val="visible"/>
                                      </p:to>
                                    </p:set>
                                    <p:animEffect transition="in" filter="fade">
                                      <p:cBhvr>
                                        <p:cTn id="27" dur="500"/>
                                        <p:tgtEl>
                                          <p:spTgt spid="2590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9080"/>
                                        </p:tgtEl>
                                        <p:attrNameLst>
                                          <p:attrName>style.visibility</p:attrName>
                                        </p:attrNameLst>
                                      </p:cBhvr>
                                      <p:to>
                                        <p:strVal val="visible"/>
                                      </p:to>
                                    </p:set>
                                    <p:animEffect transition="in" filter="fade">
                                      <p:cBhvr>
                                        <p:cTn id="32" dur="500"/>
                                        <p:tgtEl>
                                          <p:spTgt spid="25908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59081"/>
                                        </p:tgtEl>
                                        <p:attrNameLst>
                                          <p:attrName>style.visibility</p:attrName>
                                        </p:attrNameLst>
                                      </p:cBhvr>
                                      <p:to>
                                        <p:strVal val="visible"/>
                                      </p:to>
                                    </p:set>
                                    <p:animEffect transition="in" filter="fade">
                                      <p:cBhvr>
                                        <p:cTn id="35" dur="500"/>
                                        <p:tgtEl>
                                          <p:spTgt spid="25908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59082"/>
                                        </p:tgtEl>
                                        <p:attrNameLst>
                                          <p:attrName>style.visibility</p:attrName>
                                        </p:attrNameLst>
                                      </p:cBhvr>
                                      <p:to>
                                        <p:strVal val="visible"/>
                                      </p:to>
                                    </p:set>
                                    <p:animEffect transition="in" filter="fade">
                                      <p:cBhvr>
                                        <p:cTn id="40" dur="500"/>
                                        <p:tgtEl>
                                          <p:spTgt spid="25908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59119"/>
                                        </p:tgtEl>
                                        <p:attrNameLst>
                                          <p:attrName>style.visibility</p:attrName>
                                        </p:attrNameLst>
                                      </p:cBhvr>
                                      <p:to>
                                        <p:strVal val="visible"/>
                                      </p:to>
                                    </p:set>
                                    <p:animEffect transition="in" filter="fade">
                                      <p:cBhvr>
                                        <p:cTn id="45" dur="500"/>
                                        <p:tgtEl>
                                          <p:spTgt spid="25911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59120"/>
                                        </p:tgtEl>
                                        <p:attrNameLst>
                                          <p:attrName>style.visibility</p:attrName>
                                        </p:attrNameLst>
                                      </p:cBhvr>
                                      <p:to>
                                        <p:strVal val="visible"/>
                                      </p:to>
                                    </p:set>
                                    <p:animEffect transition="in" filter="fade">
                                      <p:cBhvr>
                                        <p:cTn id="50" dur="500"/>
                                        <p:tgtEl>
                                          <p:spTgt spid="25912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59111"/>
                                        </p:tgtEl>
                                        <p:attrNameLst>
                                          <p:attrName>style.visibility</p:attrName>
                                        </p:attrNameLst>
                                      </p:cBhvr>
                                      <p:to>
                                        <p:strVal val="visible"/>
                                      </p:to>
                                    </p:set>
                                    <p:animEffect transition="in" filter="wipe(left)">
                                      <p:cBhvr>
                                        <p:cTn id="55" dur="500"/>
                                        <p:tgtEl>
                                          <p:spTgt spid="259111"/>
                                        </p:tgtEl>
                                      </p:cBhvr>
                                    </p:animEffect>
                                  </p:childTnLst>
                                </p:cTn>
                              </p:par>
                              <p:par>
                                <p:cTn id="56" presetID="22" presetClass="entr" presetSubtype="8" fill="hold" nodeType="withEffect">
                                  <p:stCondLst>
                                    <p:cond delay="0"/>
                                  </p:stCondLst>
                                  <p:childTnLst>
                                    <p:set>
                                      <p:cBhvr>
                                        <p:cTn id="57" dur="1" fill="hold">
                                          <p:stCondLst>
                                            <p:cond delay="0"/>
                                          </p:stCondLst>
                                        </p:cTn>
                                        <p:tgtEl>
                                          <p:spTgt spid="259110"/>
                                        </p:tgtEl>
                                        <p:attrNameLst>
                                          <p:attrName>style.visibility</p:attrName>
                                        </p:attrNameLst>
                                      </p:cBhvr>
                                      <p:to>
                                        <p:strVal val="visible"/>
                                      </p:to>
                                    </p:set>
                                    <p:animEffect transition="in" filter="wipe(left)">
                                      <p:cBhvr>
                                        <p:cTn id="58" dur="500"/>
                                        <p:tgtEl>
                                          <p:spTgt spid="259110"/>
                                        </p:tgtEl>
                                      </p:cBhvr>
                                    </p:animEffect>
                                  </p:childTnLst>
                                </p:cTn>
                              </p:par>
                              <p:par>
                                <p:cTn id="59" presetID="1" presetClass="entr" presetSubtype="0" fill="hold" grpId="0" nodeType="withEffect">
                                  <p:stCondLst>
                                    <p:cond delay="0"/>
                                  </p:stCondLst>
                                  <p:childTnLst>
                                    <p:set>
                                      <p:cBhvr>
                                        <p:cTn id="60" dur="1" fill="hold">
                                          <p:stCondLst>
                                            <p:cond delay="0"/>
                                          </p:stCondLst>
                                        </p:cTn>
                                        <p:tgtEl>
                                          <p:spTgt spid="25911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591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5911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5911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9127">
                                            <p:bg/>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9127">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59127">
                                            <p:txEl>
                                              <p:pRg st="1" end="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59127">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591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p:bldP spid="259077" grpId="0"/>
      <p:bldP spid="259079" grpId="0"/>
      <p:bldP spid="259081" grpId="0" animBg="1"/>
      <p:bldP spid="259082" grpId="0" animBg="1"/>
      <p:bldP spid="259113" grpId="0"/>
      <p:bldP spid="259114" grpId="0"/>
      <p:bldP spid="259127" grpId="0" build="allAtOnce"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6"/>
          <p:cNvSpPr/>
          <p:nvPr/>
        </p:nvSpPr>
        <p:spPr>
          <a:xfrm>
            <a:off x="-33337" y="-23812"/>
            <a:ext cx="9140825" cy="1074737"/>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chemeClr val="tx2"/>
                </a:solidFill>
                <a:latin typeface="宋体" panose="02010600030101010101" pitchFamily="2" charset="-122"/>
              </a:rPr>
              <a:t>  规则八：出射角</a:t>
            </a:r>
            <a:r>
              <a:rPr lang="en-US" altLang="zh-CN" dirty="0">
                <a:solidFill>
                  <a:schemeClr val="tx2"/>
                </a:solidFill>
                <a:latin typeface="Times New Roman" panose="02020603050405020304" pitchFamily="18" charset="0"/>
                <a:cs typeface="Times New Roman" panose="02020603050405020304" pitchFamily="18" charset="0"/>
              </a:rPr>
              <a:t>(</a:t>
            </a:r>
            <a:r>
              <a:rPr lang="zh-CN" altLang="en-US" dirty="0">
                <a:solidFill>
                  <a:schemeClr val="tx2"/>
                </a:solidFill>
                <a:latin typeface="Times New Roman" panose="02020603050405020304" pitchFamily="18" charset="0"/>
              </a:rPr>
              <a:t>Angle of departure</a:t>
            </a:r>
            <a:r>
              <a:rPr lang="en-US" altLang="zh-CN" dirty="0">
                <a:solidFill>
                  <a:schemeClr val="tx2"/>
                </a:solidFill>
                <a:latin typeface="Times New Roman" panose="02020603050405020304" pitchFamily="18" charset="0"/>
                <a:cs typeface="Times New Roman" panose="02020603050405020304" pitchFamily="18" charset="0"/>
              </a:rPr>
              <a:t>)</a:t>
            </a:r>
            <a:r>
              <a:rPr lang="zh-CN" altLang="en-US" b="1" dirty="0">
                <a:solidFill>
                  <a:schemeClr val="tx2"/>
                </a:solidFill>
                <a:latin typeface="宋体" panose="02010600030101010101" pitchFamily="2" charset="-122"/>
              </a:rPr>
              <a:t>和入射角</a:t>
            </a:r>
            <a:r>
              <a:rPr lang="en-US" altLang="zh-CN" dirty="0">
                <a:solidFill>
                  <a:schemeClr val="tx2"/>
                </a:solidFill>
                <a:latin typeface="Times New Roman" panose="02020603050405020304" pitchFamily="18" charset="0"/>
                <a:cs typeface="Times New Roman" panose="02020603050405020304" pitchFamily="18" charset="0"/>
              </a:rPr>
              <a:t>(</a:t>
            </a:r>
            <a:r>
              <a:rPr lang="zh-CN" altLang="en-US" dirty="0">
                <a:solidFill>
                  <a:schemeClr val="tx2"/>
                </a:solidFill>
                <a:latin typeface="Times New Roman" panose="02020603050405020304" pitchFamily="18" charset="0"/>
              </a:rPr>
              <a:t>Angle of arrival</a:t>
            </a:r>
            <a:r>
              <a:rPr lang="en-US" altLang="zh-CN" dirty="0">
                <a:solidFill>
                  <a:schemeClr val="tx2"/>
                </a:solidFill>
                <a:latin typeface="Times New Roman" panose="02020603050405020304" pitchFamily="18" charset="0"/>
                <a:cs typeface="Times New Roman" panose="02020603050405020304" pitchFamily="18" charset="0"/>
              </a:rPr>
              <a:t>)</a:t>
            </a:r>
            <a:endParaRPr lang="zh-CN" altLang="en-US" dirty="0">
              <a:solidFill>
                <a:schemeClr val="tx2"/>
              </a:solidFill>
              <a:latin typeface="Times New Roman" panose="02020603050405020304" pitchFamily="18" charset="0"/>
              <a:ea typeface="Times New Roman" panose="02020603050405020304" pitchFamily="18" charset="0"/>
            </a:endParaRPr>
          </a:p>
        </p:txBody>
      </p:sp>
      <p:grpSp>
        <p:nvGrpSpPr>
          <p:cNvPr id="34820" name="Group 4"/>
          <p:cNvGrpSpPr/>
          <p:nvPr/>
        </p:nvGrpSpPr>
        <p:grpSpPr>
          <a:xfrm>
            <a:off x="819150" y="955675"/>
            <a:ext cx="2478088" cy="817563"/>
            <a:chOff x="-5" y="0"/>
            <a:chExt cx="1561" cy="515"/>
          </a:xfrm>
        </p:grpSpPr>
        <p:sp>
          <p:nvSpPr>
            <p:cNvPr id="45115" name="Text Box 184"/>
            <p:cNvSpPr txBox="1"/>
            <p:nvPr/>
          </p:nvSpPr>
          <p:spPr>
            <a:xfrm>
              <a:off x="-5" y="0"/>
              <a:ext cx="1062" cy="33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buClr>
                  <a:schemeClr val="tx2"/>
                </a:buClr>
                <a:buNone/>
              </a:pPr>
              <a:r>
                <a:rPr lang="zh-CN" altLang="en-US" sz="2800" b="1" dirty="0">
                  <a:solidFill>
                    <a:schemeClr val="tx2"/>
                  </a:solidFill>
                  <a:latin typeface="Times New Roman" panose="02020603050405020304" pitchFamily="18" charset="0"/>
                </a:rPr>
                <a:t>(1)出射角</a:t>
              </a:r>
            </a:p>
          </p:txBody>
        </p:sp>
        <p:sp>
          <p:nvSpPr>
            <p:cNvPr id="45116" name="Text Box 185"/>
            <p:cNvSpPr txBox="1"/>
            <p:nvPr/>
          </p:nvSpPr>
          <p:spPr>
            <a:xfrm>
              <a:off x="1440" y="227"/>
              <a:ext cx="11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buClr>
                  <a:schemeClr val="tx2"/>
                </a:buClr>
                <a:buNone/>
              </a:pPr>
              <a:endParaRPr lang="zh-CN" altLang="en-US" sz="2400" b="1" dirty="0">
                <a:latin typeface="Times New Roman" panose="02020603050405020304" pitchFamily="18" charset="0"/>
              </a:endParaRPr>
            </a:p>
          </p:txBody>
        </p:sp>
        <p:sp>
          <p:nvSpPr>
            <p:cNvPr id="45117" name="Line 186"/>
            <p:cNvSpPr/>
            <p:nvPr/>
          </p:nvSpPr>
          <p:spPr>
            <a:xfrm>
              <a:off x="335" y="288"/>
              <a:ext cx="624" cy="0"/>
            </a:xfrm>
            <a:prstGeom prst="line">
              <a:avLst/>
            </a:prstGeom>
            <a:ln w="38100" cap="flat" cmpd="sng">
              <a:solidFill>
                <a:srgbClr val="FF6699"/>
              </a:solidFill>
              <a:prstDash val="sysDot"/>
              <a:headEnd type="none" w="med" len="med"/>
              <a:tailEnd type="none" w="med" len="med"/>
            </a:ln>
          </p:spPr>
        </p:sp>
      </p:grpSp>
      <p:grpSp>
        <p:nvGrpSpPr>
          <p:cNvPr id="34824" name="Group 8"/>
          <p:cNvGrpSpPr/>
          <p:nvPr/>
        </p:nvGrpSpPr>
        <p:grpSpPr>
          <a:xfrm>
            <a:off x="5032375" y="908050"/>
            <a:ext cx="2206625" cy="817563"/>
            <a:chOff x="-5" y="0"/>
            <a:chExt cx="1390" cy="515"/>
          </a:xfrm>
        </p:grpSpPr>
        <p:sp>
          <p:nvSpPr>
            <p:cNvPr id="45112" name="Text Box 188"/>
            <p:cNvSpPr txBox="1"/>
            <p:nvPr/>
          </p:nvSpPr>
          <p:spPr>
            <a:xfrm>
              <a:off x="-5" y="0"/>
              <a:ext cx="1062" cy="33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buClr>
                  <a:schemeClr val="tx2"/>
                </a:buClr>
                <a:buNone/>
              </a:pPr>
              <a:r>
                <a:rPr lang="zh-CN" altLang="en-US" sz="2800" b="1" dirty="0">
                  <a:solidFill>
                    <a:schemeClr val="tx2"/>
                  </a:solidFill>
                  <a:latin typeface="Times New Roman" panose="02020603050405020304" pitchFamily="18" charset="0"/>
                </a:rPr>
                <a:t>(2)入射角</a:t>
              </a:r>
            </a:p>
          </p:txBody>
        </p:sp>
        <p:sp>
          <p:nvSpPr>
            <p:cNvPr id="45113" name="Text Box 189"/>
            <p:cNvSpPr txBox="1"/>
            <p:nvPr/>
          </p:nvSpPr>
          <p:spPr>
            <a:xfrm>
              <a:off x="1269" y="227"/>
              <a:ext cx="11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buClr>
                  <a:schemeClr val="tx2"/>
                </a:buClr>
                <a:buNone/>
              </a:pPr>
              <a:endParaRPr lang="zh-CN" altLang="en-US" sz="2400" b="1" dirty="0">
                <a:latin typeface="Times New Roman" panose="02020603050405020304" pitchFamily="18" charset="0"/>
              </a:endParaRPr>
            </a:p>
          </p:txBody>
        </p:sp>
        <p:sp>
          <p:nvSpPr>
            <p:cNvPr id="45114" name="Line 190"/>
            <p:cNvSpPr/>
            <p:nvPr/>
          </p:nvSpPr>
          <p:spPr>
            <a:xfrm>
              <a:off x="336" y="288"/>
              <a:ext cx="624" cy="0"/>
            </a:xfrm>
            <a:prstGeom prst="line">
              <a:avLst/>
            </a:prstGeom>
            <a:ln w="38100" cap="flat" cmpd="sng">
              <a:solidFill>
                <a:srgbClr val="FF6699"/>
              </a:solidFill>
              <a:prstDash val="sysDot"/>
              <a:headEnd type="none" w="med" len="med"/>
              <a:tailEnd type="none" w="med" len="med"/>
            </a:ln>
          </p:spPr>
        </p:sp>
      </p:grpSp>
      <p:grpSp>
        <p:nvGrpSpPr>
          <p:cNvPr id="34828" name="Group 12"/>
          <p:cNvGrpSpPr/>
          <p:nvPr/>
        </p:nvGrpSpPr>
        <p:grpSpPr>
          <a:xfrm>
            <a:off x="4724400" y="1117600"/>
            <a:ext cx="3581400" cy="2927350"/>
            <a:chOff x="0" y="0"/>
            <a:chExt cx="2256" cy="1844"/>
          </a:xfrm>
        </p:grpSpPr>
        <p:grpSp>
          <p:nvGrpSpPr>
            <p:cNvPr id="45096" name="Group 13"/>
            <p:cNvGrpSpPr/>
            <p:nvPr/>
          </p:nvGrpSpPr>
          <p:grpSpPr>
            <a:xfrm>
              <a:off x="0" y="116"/>
              <a:ext cx="2256" cy="1728"/>
              <a:chOff x="0" y="0"/>
              <a:chExt cx="2256" cy="1728"/>
            </a:xfrm>
          </p:grpSpPr>
          <p:sp>
            <p:nvSpPr>
              <p:cNvPr id="45102" name="Oval 272"/>
              <p:cNvSpPr/>
              <p:nvPr/>
            </p:nvSpPr>
            <p:spPr>
              <a:xfrm>
                <a:off x="816" y="288"/>
                <a:ext cx="96" cy="96"/>
              </a:xfrm>
              <a:prstGeom prst="ellipse">
                <a:avLst/>
              </a:prstGeom>
              <a:solidFill>
                <a:srgbClr val="FFFFFF"/>
              </a:solidFill>
              <a:ln w="34925" cap="sq" cmpd="sng">
                <a:solidFill>
                  <a:srgbClr val="3366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sp>
            <p:nvSpPr>
              <p:cNvPr id="45103" name="Oval 273"/>
              <p:cNvSpPr/>
              <p:nvPr/>
            </p:nvSpPr>
            <p:spPr>
              <a:xfrm>
                <a:off x="816" y="1488"/>
                <a:ext cx="96" cy="96"/>
              </a:xfrm>
              <a:prstGeom prst="ellipse">
                <a:avLst/>
              </a:prstGeom>
              <a:solidFill>
                <a:srgbClr val="FFFFFF"/>
              </a:solidFill>
              <a:ln w="34925" cap="sq" cmpd="sng">
                <a:solidFill>
                  <a:srgbClr val="3366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sp>
            <p:nvSpPr>
              <p:cNvPr id="45104" name="Line 274"/>
              <p:cNvSpPr/>
              <p:nvPr/>
            </p:nvSpPr>
            <p:spPr>
              <a:xfrm>
                <a:off x="0" y="960"/>
                <a:ext cx="2256" cy="0"/>
              </a:xfrm>
              <a:prstGeom prst="line">
                <a:avLst/>
              </a:prstGeom>
              <a:ln w="38100" cap="sq" cmpd="sng">
                <a:solidFill>
                  <a:schemeClr val="tx2"/>
                </a:solidFill>
                <a:prstDash val="solid"/>
                <a:headEnd type="none" w="med" len="med"/>
                <a:tailEnd type="arrow" w="med" len="med"/>
              </a:ln>
            </p:spPr>
          </p:sp>
          <p:sp>
            <p:nvSpPr>
              <p:cNvPr id="45105" name="Line 275"/>
              <p:cNvSpPr/>
              <p:nvPr/>
            </p:nvSpPr>
            <p:spPr>
              <a:xfrm flipV="1">
                <a:off x="1680" y="0"/>
                <a:ext cx="0" cy="1728"/>
              </a:xfrm>
              <a:prstGeom prst="line">
                <a:avLst/>
              </a:prstGeom>
              <a:ln w="38100" cap="sq" cmpd="sng">
                <a:solidFill>
                  <a:schemeClr val="tx2"/>
                </a:solidFill>
                <a:prstDash val="solid"/>
                <a:headEnd type="none" w="med" len="med"/>
                <a:tailEnd type="arrow" w="med" len="med"/>
              </a:ln>
            </p:spPr>
          </p:sp>
          <p:graphicFrame>
            <p:nvGraphicFramePr>
              <p:cNvPr id="45106" name="Object 18"/>
              <p:cNvGraphicFramePr>
                <a:graphicFrameLocks noChangeAspect="1"/>
              </p:cNvGraphicFramePr>
              <p:nvPr/>
            </p:nvGraphicFramePr>
            <p:xfrm>
              <a:off x="1680" y="48"/>
              <a:ext cx="336" cy="269"/>
            </p:xfrm>
            <a:graphic>
              <a:graphicData uri="http://schemas.openxmlformats.org/presentationml/2006/ole">
                <mc:AlternateContent xmlns:mc="http://schemas.openxmlformats.org/markup-compatibility/2006">
                  <mc:Choice xmlns:v="urn:schemas-microsoft-com:vml" Requires="v">
                    <p:oleObj spid="_x0000_s18469" r:id="rId3" imgW="241935" imgH="191135" progId="Equation.3">
                      <p:embed/>
                    </p:oleObj>
                  </mc:Choice>
                  <mc:Fallback>
                    <p:oleObj r:id="rId3" imgW="241935" imgH="191135" progId="Equation.3">
                      <p:embed/>
                      <p:pic>
                        <p:nvPicPr>
                          <p:cNvPr id="0" name="图片 3115"/>
                          <p:cNvPicPr/>
                          <p:nvPr/>
                        </p:nvPicPr>
                        <p:blipFill>
                          <a:blip r:embed="rId4"/>
                          <a:stretch>
                            <a:fillRect/>
                          </a:stretch>
                        </p:blipFill>
                        <p:spPr>
                          <a:xfrm>
                            <a:off x="1680" y="48"/>
                            <a:ext cx="336" cy="269"/>
                          </a:xfrm>
                          <a:prstGeom prst="rect">
                            <a:avLst/>
                          </a:prstGeom>
                          <a:noFill/>
                          <a:ln w="38100">
                            <a:noFill/>
                            <a:miter/>
                          </a:ln>
                        </p:spPr>
                      </p:pic>
                    </p:oleObj>
                  </mc:Fallback>
                </mc:AlternateContent>
              </a:graphicData>
            </a:graphic>
          </p:graphicFrame>
          <p:graphicFrame>
            <p:nvGraphicFramePr>
              <p:cNvPr id="45107" name="Object 19"/>
              <p:cNvGraphicFramePr>
                <a:graphicFrameLocks noChangeAspect="1"/>
              </p:cNvGraphicFramePr>
              <p:nvPr/>
            </p:nvGraphicFramePr>
            <p:xfrm>
              <a:off x="1872" y="1008"/>
              <a:ext cx="240" cy="225"/>
            </p:xfrm>
            <a:graphic>
              <a:graphicData uri="http://schemas.openxmlformats.org/presentationml/2006/ole">
                <mc:AlternateContent xmlns:mc="http://schemas.openxmlformats.org/markup-compatibility/2006">
                  <mc:Choice xmlns:v="urn:schemas-microsoft-com:vml" Requires="v">
                    <p:oleObj spid="_x0000_s18470" r:id="rId5" imgW="153035" imgH="140335" progId="Equation.3">
                      <p:embed/>
                    </p:oleObj>
                  </mc:Choice>
                  <mc:Fallback>
                    <p:oleObj r:id="rId5" imgW="153035" imgH="140335" progId="Equation.3">
                      <p:embed/>
                      <p:pic>
                        <p:nvPicPr>
                          <p:cNvPr id="0" name="图片 3112"/>
                          <p:cNvPicPr/>
                          <p:nvPr/>
                        </p:nvPicPr>
                        <p:blipFill>
                          <a:blip r:embed="rId6"/>
                          <a:stretch>
                            <a:fillRect/>
                          </a:stretch>
                        </p:blipFill>
                        <p:spPr>
                          <a:xfrm>
                            <a:off x="1872" y="1008"/>
                            <a:ext cx="240" cy="225"/>
                          </a:xfrm>
                          <a:prstGeom prst="rect">
                            <a:avLst/>
                          </a:prstGeom>
                          <a:noFill/>
                          <a:ln w="38100">
                            <a:noFill/>
                            <a:miter/>
                          </a:ln>
                        </p:spPr>
                      </p:pic>
                    </p:oleObj>
                  </mc:Fallback>
                </mc:AlternateContent>
              </a:graphicData>
            </a:graphic>
          </p:graphicFrame>
          <p:sp>
            <p:nvSpPr>
              <p:cNvPr id="45108" name="Line 278"/>
              <p:cNvSpPr/>
              <p:nvPr/>
            </p:nvSpPr>
            <p:spPr>
              <a:xfrm>
                <a:off x="864" y="336"/>
                <a:ext cx="0" cy="1200"/>
              </a:xfrm>
              <a:prstGeom prst="line">
                <a:avLst/>
              </a:prstGeom>
              <a:ln w="31750" cap="flat" cmpd="sng">
                <a:solidFill>
                  <a:srgbClr val="FF6600"/>
                </a:solidFill>
                <a:prstDash val="dash"/>
                <a:headEnd type="none" w="med" len="med"/>
                <a:tailEnd type="none" w="med" len="med"/>
              </a:ln>
            </p:spPr>
          </p:sp>
          <p:sp>
            <p:nvSpPr>
              <p:cNvPr id="45109" name="Line 279"/>
              <p:cNvSpPr/>
              <p:nvPr/>
            </p:nvSpPr>
            <p:spPr>
              <a:xfrm>
                <a:off x="864" y="1536"/>
                <a:ext cx="480" cy="0"/>
              </a:xfrm>
              <a:prstGeom prst="line">
                <a:avLst/>
              </a:prstGeom>
              <a:ln w="31750" cap="flat" cmpd="sng">
                <a:solidFill>
                  <a:srgbClr val="FF6600"/>
                </a:solidFill>
                <a:prstDash val="dash"/>
                <a:headEnd type="none" w="med" len="med"/>
                <a:tailEnd type="none" w="med" len="med"/>
              </a:ln>
            </p:spPr>
          </p:sp>
          <p:sp>
            <p:nvSpPr>
              <p:cNvPr id="45110" name="Freeform 280"/>
              <p:cNvSpPr/>
              <p:nvPr/>
            </p:nvSpPr>
            <p:spPr>
              <a:xfrm>
                <a:off x="864" y="1344"/>
                <a:ext cx="192" cy="192"/>
              </a:xfrm>
              <a:custGeom>
                <a:avLst/>
                <a:gdLst>
                  <a:gd name="txL" fmla="*/ 0 w 192"/>
                  <a:gd name="txT" fmla="*/ 0 h 192"/>
                  <a:gd name="txR" fmla="*/ 192 w 192"/>
                  <a:gd name="txB" fmla="*/ 192 h 192"/>
                </a:gdLst>
                <a:ahLst/>
                <a:cxnLst>
                  <a:cxn ang="0">
                    <a:pos x="192" y="192"/>
                  </a:cxn>
                  <a:cxn ang="0">
                    <a:pos x="143" y="87"/>
                  </a:cxn>
                  <a:cxn ang="0">
                    <a:pos x="0" y="0"/>
                  </a:cxn>
                </a:cxnLst>
                <a:rect l="txL" t="txT" r="txR" b="txB"/>
                <a:pathLst>
                  <a:path w="192" h="192">
                    <a:moveTo>
                      <a:pt x="192" y="192"/>
                    </a:moveTo>
                    <a:cubicBezTo>
                      <a:pt x="184" y="174"/>
                      <a:pt x="175" y="119"/>
                      <a:pt x="143" y="87"/>
                    </a:cubicBezTo>
                    <a:cubicBezTo>
                      <a:pt x="111" y="55"/>
                      <a:pt x="30" y="18"/>
                      <a:pt x="0" y="0"/>
                    </a:cubicBezTo>
                  </a:path>
                </a:pathLst>
              </a:custGeom>
              <a:noFill/>
              <a:ln w="31750" cap="flat" cmpd="sng">
                <a:solidFill>
                  <a:srgbClr val="FF6600">
                    <a:alpha val="100000"/>
                  </a:srgbClr>
                </a:solidFill>
                <a:prstDash val="dash"/>
                <a:round/>
                <a:headEnd type="none" w="med" len="med"/>
                <a:tailEnd type="none" w="med" len="med"/>
              </a:ln>
            </p:spPr>
            <p:txBody>
              <a:bodyPr/>
              <a:lstStyle/>
              <a:p>
                <a:endParaRPr lang="zh-CN" altLang="en-US"/>
              </a:p>
            </p:txBody>
          </p:sp>
          <p:graphicFrame>
            <p:nvGraphicFramePr>
              <p:cNvPr id="45111" name="Object 23"/>
              <p:cNvGraphicFramePr>
                <a:graphicFrameLocks noChangeAspect="1"/>
              </p:cNvGraphicFramePr>
              <p:nvPr/>
            </p:nvGraphicFramePr>
            <p:xfrm>
              <a:off x="960" y="1152"/>
              <a:ext cx="272" cy="288"/>
            </p:xfrm>
            <a:graphic>
              <a:graphicData uri="http://schemas.openxmlformats.org/presentationml/2006/ole">
                <mc:AlternateContent xmlns:mc="http://schemas.openxmlformats.org/markup-compatibility/2006">
                  <mc:Choice xmlns:v="urn:schemas-microsoft-com:vml" Requires="v">
                    <p:oleObj spid="_x0000_s18471" r:id="rId7" imgW="203835" imgH="216535" progId="Equation.3">
                      <p:embed/>
                    </p:oleObj>
                  </mc:Choice>
                  <mc:Fallback>
                    <p:oleObj r:id="rId7" imgW="203835" imgH="216535" progId="Equation.3">
                      <p:embed/>
                      <p:pic>
                        <p:nvPicPr>
                          <p:cNvPr id="0" name="图片 3113"/>
                          <p:cNvPicPr/>
                          <p:nvPr/>
                        </p:nvPicPr>
                        <p:blipFill>
                          <a:blip r:embed="rId8"/>
                          <a:stretch>
                            <a:fillRect/>
                          </a:stretch>
                        </p:blipFill>
                        <p:spPr>
                          <a:xfrm>
                            <a:off x="960" y="1152"/>
                            <a:ext cx="272" cy="288"/>
                          </a:xfrm>
                          <a:prstGeom prst="rect">
                            <a:avLst/>
                          </a:prstGeom>
                          <a:noFill/>
                          <a:ln w="38100">
                            <a:noFill/>
                            <a:miter/>
                          </a:ln>
                        </p:spPr>
                      </p:pic>
                    </p:oleObj>
                  </mc:Fallback>
                </mc:AlternateContent>
              </a:graphicData>
            </a:graphic>
          </p:graphicFrame>
        </p:grpSp>
        <p:grpSp>
          <p:nvGrpSpPr>
            <p:cNvPr id="45097" name="Group 24"/>
            <p:cNvGrpSpPr/>
            <p:nvPr/>
          </p:nvGrpSpPr>
          <p:grpSpPr>
            <a:xfrm>
              <a:off x="816" y="0"/>
              <a:ext cx="753" cy="519"/>
              <a:chOff x="0" y="0"/>
              <a:chExt cx="753" cy="519"/>
            </a:xfrm>
          </p:grpSpPr>
          <p:sp>
            <p:nvSpPr>
              <p:cNvPr id="45098" name="Line 192"/>
              <p:cNvSpPr/>
              <p:nvPr/>
            </p:nvSpPr>
            <p:spPr>
              <a:xfrm>
                <a:off x="61" y="483"/>
                <a:ext cx="576" cy="0"/>
              </a:xfrm>
              <a:prstGeom prst="line">
                <a:avLst/>
              </a:prstGeom>
              <a:ln w="31750" cap="flat" cmpd="sng">
                <a:solidFill>
                  <a:srgbClr val="FF6600"/>
                </a:solidFill>
                <a:prstDash val="dash"/>
                <a:headEnd type="none" w="med" len="med"/>
                <a:tailEnd type="none" w="med" len="med"/>
              </a:ln>
            </p:spPr>
          </p:sp>
          <p:sp>
            <p:nvSpPr>
              <p:cNvPr id="45099" name="Freeform 193"/>
              <p:cNvSpPr/>
              <p:nvPr/>
            </p:nvSpPr>
            <p:spPr>
              <a:xfrm>
                <a:off x="0" y="0"/>
                <a:ext cx="539" cy="466"/>
              </a:xfrm>
              <a:custGeom>
                <a:avLst/>
                <a:gdLst>
                  <a:gd name="txL" fmla="*/ 0 w 539"/>
                  <a:gd name="txT" fmla="*/ 0 h 466"/>
                  <a:gd name="txR" fmla="*/ 539 w 539"/>
                  <a:gd name="txB" fmla="*/ 466 h 466"/>
                </a:gdLst>
                <a:ahLst/>
                <a:cxnLst>
                  <a:cxn ang="0">
                    <a:pos x="539" y="0"/>
                  </a:cxn>
                  <a:cxn ang="0">
                    <a:pos x="355" y="270"/>
                  </a:cxn>
                  <a:cxn ang="0">
                    <a:pos x="0" y="466"/>
                  </a:cxn>
                </a:cxnLst>
                <a:rect l="txL" t="txT" r="txR" b="txB"/>
                <a:pathLst>
                  <a:path w="539" h="466">
                    <a:moveTo>
                      <a:pt x="539" y="0"/>
                    </a:moveTo>
                    <a:cubicBezTo>
                      <a:pt x="508" y="45"/>
                      <a:pt x="445" y="192"/>
                      <a:pt x="355" y="270"/>
                    </a:cubicBezTo>
                    <a:cubicBezTo>
                      <a:pt x="265" y="348"/>
                      <a:pt x="74" y="425"/>
                      <a:pt x="0" y="466"/>
                    </a:cubicBezTo>
                  </a:path>
                </a:pathLst>
              </a:custGeom>
              <a:noFill/>
              <a:ln w="38100" cap="flat" cmpd="sng">
                <a:solidFill>
                  <a:schemeClr val="tx2">
                    <a:alpha val="100000"/>
                  </a:schemeClr>
                </a:solidFill>
                <a:prstDash val="solid"/>
                <a:round/>
                <a:headEnd type="none" w="med" len="med"/>
                <a:tailEnd type="triangle" w="sm" len="lg"/>
              </a:ln>
            </p:spPr>
            <p:txBody>
              <a:bodyPr/>
              <a:lstStyle/>
              <a:p>
                <a:endParaRPr lang="zh-CN" altLang="en-US"/>
              </a:p>
            </p:txBody>
          </p:sp>
          <p:sp>
            <p:nvSpPr>
              <p:cNvPr id="45100" name="Line 194"/>
              <p:cNvSpPr/>
              <p:nvPr/>
            </p:nvSpPr>
            <p:spPr>
              <a:xfrm flipV="1">
                <a:off x="53" y="102"/>
                <a:ext cx="647" cy="370"/>
              </a:xfrm>
              <a:prstGeom prst="line">
                <a:avLst/>
              </a:prstGeom>
              <a:ln w="31750" cap="flat" cmpd="sng">
                <a:solidFill>
                  <a:srgbClr val="FF6600"/>
                </a:solidFill>
                <a:prstDash val="dash"/>
                <a:headEnd type="none" w="med" len="med"/>
                <a:tailEnd type="none" w="med" len="med"/>
              </a:ln>
            </p:spPr>
          </p:sp>
          <p:graphicFrame>
            <p:nvGraphicFramePr>
              <p:cNvPr id="45101" name="Object 28"/>
              <p:cNvGraphicFramePr>
                <a:graphicFrameLocks noChangeAspect="1"/>
              </p:cNvGraphicFramePr>
              <p:nvPr/>
            </p:nvGraphicFramePr>
            <p:xfrm>
              <a:off x="446" y="155"/>
              <a:ext cx="307" cy="364"/>
            </p:xfrm>
            <a:graphic>
              <a:graphicData uri="http://schemas.openxmlformats.org/presentationml/2006/ole">
                <mc:AlternateContent xmlns:mc="http://schemas.openxmlformats.org/markup-compatibility/2006">
                  <mc:Choice xmlns:v="urn:schemas-microsoft-com:vml" Requires="v">
                    <p:oleObj spid="_x0000_s18472" r:id="rId9" imgW="203835" imgH="241935" progId="Equation.3">
                      <p:embed/>
                    </p:oleObj>
                  </mc:Choice>
                  <mc:Fallback>
                    <p:oleObj r:id="rId9" imgW="203835" imgH="241935" progId="Equation.3">
                      <p:embed/>
                      <p:pic>
                        <p:nvPicPr>
                          <p:cNvPr id="0" name="图片 3114"/>
                          <p:cNvPicPr/>
                          <p:nvPr/>
                        </p:nvPicPr>
                        <p:blipFill>
                          <a:blip r:embed="rId10"/>
                          <a:stretch>
                            <a:fillRect/>
                          </a:stretch>
                        </p:blipFill>
                        <p:spPr>
                          <a:xfrm>
                            <a:off x="446" y="155"/>
                            <a:ext cx="307" cy="364"/>
                          </a:xfrm>
                          <a:prstGeom prst="rect">
                            <a:avLst/>
                          </a:prstGeom>
                          <a:noFill/>
                          <a:ln w="38100">
                            <a:noFill/>
                            <a:miter/>
                          </a:ln>
                        </p:spPr>
                      </p:pic>
                    </p:oleObj>
                  </mc:Fallback>
                </mc:AlternateContent>
              </a:graphicData>
            </a:graphic>
          </p:graphicFrame>
        </p:grpSp>
      </p:grpSp>
      <p:grpSp>
        <p:nvGrpSpPr>
          <p:cNvPr id="34845" name="Group 29"/>
          <p:cNvGrpSpPr/>
          <p:nvPr/>
        </p:nvGrpSpPr>
        <p:grpSpPr>
          <a:xfrm>
            <a:off x="762000" y="1117600"/>
            <a:ext cx="3581400" cy="2946400"/>
            <a:chOff x="0" y="0"/>
            <a:chExt cx="2256" cy="1856"/>
          </a:xfrm>
        </p:grpSpPr>
        <p:grpSp>
          <p:nvGrpSpPr>
            <p:cNvPr id="45066" name="Group 30"/>
            <p:cNvGrpSpPr/>
            <p:nvPr/>
          </p:nvGrpSpPr>
          <p:grpSpPr>
            <a:xfrm>
              <a:off x="0" y="128"/>
              <a:ext cx="2256" cy="1728"/>
              <a:chOff x="0" y="0"/>
              <a:chExt cx="2256" cy="1728"/>
            </a:xfrm>
          </p:grpSpPr>
          <p:grpSp>
            <p:nvGrpSpPr>
              <p:cNvPr id="45072" name="Group 31"/>
              <p:cNvGrpSpPr/>
              <p:nvPr/>
            </p:nvGrpSpPr>
            <p:grpSpPr>
              <a:xfrm>
                <a:off x="960" y="1296"/>
                <a:ext cx="144" cy="144"/>
                <a:chOff x="0" y="0"/>
                <a:chExt cx="192" cy="192"/>
              </a:xfrm>
            </p:grpSpPr>
            <p:sp>
              <p:nvSpPr>
                <p:cNvPr id="45094" name="Line 248"/>
                <p:cNvSpPr/>
                <p:nvPr/>
              </p:nvSpPr>
              <p:spPr>
                <a:xfrm>
                  <a:off x="0" y="0"/>
                  <a:ext cx="192" cy="192"/>
                </a:xfrm>
                <a:prstGeom prst="line">
                  <a:avLst/>
                </a:prstGeom>
                <a:ln w="38100" cap="sq" cmpd="sng">
                  <a:solidFill>
                    <a:srgbClr val="3366FF"/>
                  </a:solidFill>
                  <a:prstDash val="solid"/>
                  <a:headEnd type="none" w="med" len="med"/>
                  <a:tailEnd type="none" w="med" len="med"/>
                </a:ln>
              </p:spPr>
            </p:sp>
            <p:sp>
              <p:nvSpPr>
                <p:cNvPr id="45095" name="Line 249"/>
                <p:cNvSpPr/>
                <p:nvPr/>
              </p:nvSpPr>
              <p:spPr>
                <a:xfrm flipH="1">
                  <a:off x="0" y="0"/>
                  <a:ext cx="192" cy="192"/>
                </a:xfrm>
                <a:prstGeom prst="line">
                  <a:avLst/>
                </a:prstGeom>
                <a:ln w="38100" cap="sq" cmpd="sng">
                  <a:solidFill>
                    <a:srgbClr val="3366FF"/>
                  </a:solidFill>
                  <a:prstDash val="solid"/>
                  <a:headEnd type="none" w="med" len="med"/>
                  <a:tailEnd type="none" w="med" len="med"/>
                </a:ln>
              </p:spPr>
            </p:sp>
          </p:grpSp>
          <p:grpSp>
            <p:nvGrpSpPr>
              <p:cNvPr id="45073" name="Group 34"/>
              <p:cNvGrpSpPr/>
              <p:nvPr/>
            </p:nvGrpSpPr>
            <p:grpSpPr>
              <a:xfrm>
                <a:off x="960" y="336"/>
                <a:ext cx="144" cy="144"/>
                <a:chOff x="0" y="0"/>
                <a:chExt cx="192" cy="192"/>
              </a:xfrm>
            </p:grpSpPr>
            <p:sp>
              <p:nvSpPr>
                <p:cNvPr id="45092" name="Line 251"/>
                <p:cNvSpPr/>
                <p:nvPr/>
              </p:nvSpPr>
              <p:spPr>
                <a:xfrm>
                  <a:off x="0" y="0"/>
                  <a:ext cx="192" cy="192"/>
                </a:xfrm>
                <a:prstGeom prst="line">
                  <a:avLst/>
                </a:prstGeom>
                <a:ln w="38100" cap="sq" cmpd="sng">
                  <a:solidFill>
                    <a:srgbClr val="3366FF"/>
                  </a:solidFill>
                  <a:prstDash val="solid"/>
                  <a:headEnd type="none" w="med" len="med"/>
                  <a:tailEnd type="none" w="med" len="med"/>
                </a:ln>
              </p:spPr>
            </p:sp>
            <p:sp>
              <p:nvSpPr>
                <p:cNvPr id="45093" name="Line 252"/>
                <p:cNvSpPr/>
                <p:nvPr/>
              </p:nvSpPr>
              <p:spPr>
                <a:xfrm flipH="1">
                  <a:off x="0" y="0"/>
                  <a:ext cx="192" cy="192"/>
                </a:xfrm>
                <a:prstGeom prst="line">
                  <a:avLst/>
                </a:prstGeom>
                <a:ln w="38100" cap="sq" cmpd="sng">
                  <a:solidFill>
                    <a:srgbClr val="3366FF"/>
                  </a:solidFill>
                  <a:prstDash val="solid"/>
                  <a:headEnd type="none" w="med" len="med"/>
                  <a:tailEnd type="none" w="med" len="med"/>
                </a:ln>
              </p:spPr>
            </p:sp>
          </p:grpSp>
          <p:sp>
            <p:nvSpPr>
              <p:cNvPr id="45074" name="Line 253"/>
              <p:cNvSpPr/>
              <p:nvPr/>
            </p:nvSpPr>
            <p:spPr>
              <a:xfrm flipV="1">
                <a:off x="1680" y="0"/>
                <a:ext cx="0" cy="1728"/>
              </a:xfrm>
              <a:prstGeom prst="line">
                <a:avLst/>
              </a:prstGeom>
              <a:ln w="38100" cap="sq" cmpd="sng">
                <a:solidFill>
                  <a:schemeClr val="tx2"/>
                </a:solidFill>
                <a:prstDash val="solid"/>
                <a:headEnd type="none" w="med" len="med"/>
                <a:tailEnd type="arrow" w="med" len="med"/>
              </a:ln>
            </p:spPr>
          </p:sp>
          <p:sp>
            <p:nvSpPr>
              <p:cNvPr id="45075" name="Oval 254"/>
              <p:cNvSpPr/>
              <p:nvPr/>
            </p:nvSpPr>
            <p:spPr>
              <a:xfrm>
                <a:off x="48" y="864"/>
                <a:ext cx="144" cy="144"/>
              </a:xfrm>
              <a:prstGeom prst="ellipse">
                <a:avLst/>
              </a:prstGeom>
              <a:solidFill>
                <a:srgbClr val="FFFFFF"/>
              </a:solidFill>
              <a:ln w="34925" cap="sq" cmpd="sng">
                <a:solidFill>
                  <a:srgbClr val="3366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sp>
            <p:nvSpPr>
              <p:cNvPr id="45076" name="Line 255"/>
              <p:cNvSpPr/>
              <p:nvPr/>
            </p:nvSpPr>
            <p:spPr>
              <a:xfrm>
                <a:off x="1056" y="1392"/>
                <a:ext cx="288" cy="0"/>
              </a:xfrm>
              <a:prstGeom prst="line">
                <a:avLst/>
              </a:prstGeom>
              <a:ln w="25400" cap="flat" cmpd="sng">
                <a:solidFill>
                  <a:srgbClr val="FF6600"/>
                </a:solidFill>
                <a:prstDash val="dash"/>
                <a:headEnd type="none" w="med" len="med"/>
                <a:tailEnd type="none" w="med" len="med"/>
              </a:ln>
            </p:spPr>
          </p:sp>
          <p:sp>
            <p:nvSpPr>
              <p:cNvPr id="45077" name="Line 256"/>
              <p:cNvSpPr/>
              <p:nvPr/>
            </p:nvSpPr>
            <p:spPr>
              <a:xfrm>
                <a:off x="1056" y="384"/>
                <a:ext cx="240" cy="576"/>
              </a:xfrm>
              <a:prstGeom prst="line">
                <a:avLst/>
              </a:prstGeom>
              <a:ln w="25400" cap="flat" cmpd="sng">
                <a:solidFill>
                  <a:srgbClr val="FF6600"/>
                </a:solidFill>
                <a:prstDash val="dash"/>
                <a:headEnd type="none" w="med" len="med"/>
                <a:tailEnd type="none" w="med" len="med"/>
              </a:ln>
            </p:spPr>
          </p:sp>
          <p:sp>
            <p:nvSpPr>
              <p:cNvPr id="45078" name="Freeform 257"/>
              <p:cNvSpPr/>
              <p:nvPr/>
            </p:nvSpPr>
            <p:spPr>
              <a:xfrm>
                <a:off x="1200" y="720"/>
                <a:ext cx="288" cy="240"/>
              </a:xfrm>
              <a:custGeom>
                <a:avLst/>
                <a:gdLst>
                  <a:gd name="txL" fmla="*/ 0 w 288"/>
                  <a:gd name="txT" fmla="*/ 0 h 240"/>
                  <a:gd name="txR" fmla="*/ 288 w 288"/>
                  <a:gd name="txB" fmla="*/ 240 h 240"/>
                </a:gdLst>
                <a:ahLst/>
                <a:cxnLst>
                  <a:cxn ang="0">
                    <a:pos x="288" y="240"/>
                  </a:cxn>
                  <a:cxn ang="0">
                    <a:pos x="177" y="73"/>
                  </a:cxn>
                  <a:cxn ang="0">
                    <a:pos x="0" y="0"/>
                  </a:cxn>
                </a:cxnLst>
                <a:rect l="txL" t="txT" r="txR" b="txB"/>
                <a:pathLst>
                  <a:path w="288" h="240">
                    <a:moveTo>
                      <a:pt x="288" y="240"/>
                    </a:moveTo>
                    <a:cubicBezTo>
                      <a:pt x="270" y="212"/>
                      <a:pt x="225" y="113"/>
                      <a:pt x="177" y="73"/>
                    </a:cubicBezTo>
                    <a:cubicBezTo>
                      <a:pt x="129" y="33"/>
                      <a:pt x="37" y="15"/>
                      <a:pt x="0" y="0"/>
                    </a:cubicBezTo>
                  </a:path>
                </a:pathLst>
              </a:custGeom>
              <a:noFill/>
              <a:ln w="25400" cap="flat" cmpd="sng">
                <a:solidFill>
                  <a:srgbClr val="FF6600">
                    <a:alpha val="100000"/>
                  </a:srgbClr>
                </a:solidFill>
                <a:prstDash val="dash"/>
                <a:round/>
                <a:headEnd type="none" w="med" len="med"/>
                <a:tailEnd type="none" w="med" len="med"/>
              </a:ln>
            </p:spPr>
            <p:txBody>
              <a:bodyPr/>
              <a:lstStyle/>
              <a:p>
                <a:endParaRPr lang="zh-CN" altLang="en-US"/>
              </a:p>
            </p:txBody>
          </p:sp>
          <p:sp>
            <p:nvSpPr>
              <p:cNvPr id="45079" name="Freeform 258"/>
              <p:cNvSpPr/>
              <p:nvPr/>
            </p:nvSpPr>
            <p:spPr>
              <a:xfrm>
                <a:off x="384" y="816"/>
                <a:ext cx="48" cy="144"/>
              </a:xfrm>
              <a:custGeom>
                <a:avLst/>
                <a:gdLst>
                  <a:gd name="txL" fmla="*/ 0 w 48"/>
                  <a:gd name="txT" fmla="*/ 0 h 144"/>
                  <a:gd name="txR" fmla="*/ 48 w 48"/>
                  <a:gd name="txB" fmla="*/ 144 h 144"/>
                </a:gdLst>
                <a:ahLst/>
                <a:cxnLst>
                  <a:cxn ang="0">
                    <a:pos x="0" y="0"/>
                  </a:cxn>
                  <a:cxn ang="0">
                    <a:pos x="48" y="144"/>
                  </a:cxn>
                </a:cxnLst>
                <a:rect l="txL" t="txT" r="txR" b="txB"/>
                <a:pathLst>
                  <a:path w="48" h="144">
                    <a:moveTo>
                      <a:pt x="0" y="0"/>
                    </a:moveTo>
                    <a:cubicBezTo>
                      <a:pt x="20" y="60"/>
                      <a:pt x="40" y="120"/>
                      <a:pt x="48" y="144"/>
                    </a:cubicBezTo>
                  </a:path>
                </a:pathLst>
              </a:custGeom>
              <a:noFill/>
              <a:ln w="25400" cap="flat" cmpd="sng">
                <a:solidFill>
                  <a:srgbClr val="FF6600">
                    <a:alpha val="100000"/>
                  </a:srgbClr>
                </a:solidFill>
                <a:prstDash val="dash"/>
                <a:round/>
                <a:headEnd type="none" w="med" len="med"/>
                <a:tailEnd type="none" w="med" len="med"/>
              </a:ln>
            </p:spPr>
            <p:txBody>
              <a:bodyPr/>
              <a:lstStyle/>
              <a:p>
                <a:endParaRPr lang="zh-CN" altLang="en-US"/>
              </a:p>
            </p:txBody>
          </p:sp>
          <p:sp>
            <p:nvSpPr>
              <p:cNvPr id="45080" name="Line 259"/>
              <p:cNvSpPr/>
              <p:nvPr/>
            </p:nvSpPr>
            <p:spPr>
              <a:xfrm>
                <a:off x="0" y="960"/>
                <a:ext cx="2256" cy="0"/>
              </a:xfrm>
              <a:prstGeom prst="line">
                <a:avLst/>
              </a:prstGeom>
              <a:ln w="38100" cap="sq" cmpd="sng">
                <a:solidFill>
                  <a:schemeClr val="tx2"/>
                </a:solidFill>
                <a:prstDash val="solid"/>
                <a:headEnd type="none" w="med" len="med"/>
                <a:tailEnd type="arrow" w="med" len="med"/>
              </a:ln>
            </p:spPr>
          </p:sp>
          <p:graphicFrame>
            <p:nvGraphicFramePr>
              <p:cNvPr id="45081" name="Object 44"/>
              <p:cNvGraphicFramePr>
                <a:graphicFrameLocks noChangeAspect="1"/>
              </p:cNvGraphicFramePr>
              <p:nvPr/>
            </p:nvGraphicFramePr>
            <p:xfrm>
              <a:off x="1680" y="48"/>
              <a:ext cx="336" cy="269"/>
            </p:xfrm>
            <a:graphic>
              <a:graphicData uri="http://schemas.openxmlformats.org/presentationml/2006/ole">
                <mc:AlternateContent xmlns:mc="http://schemas.openxmlformats.org/markup-compatibility/2006">
                  <mc:Choice xmlns:v="urn:schemas-microsoft-com:vml" Requires="v">
                    <p:oleObj spid="_x0000_s18473" r:id="rId11" imgW="241935" imgH="191135" progId="Equation.3">
                      <p:embed/>
                    </p:oleObj>
                  </mc:Choice>
                  <mc:Fallback>
                    <p:oleObj r:id="rId11" imgW="241935" imgH="191135" progId="Equation.3">
                      <p:embed/>
                      <p:pic>
                        <p:nvPicPr>
                          <p:cNvPr id="0" name="图片 3120"/>
                          <p:cNvPicPr/>
                          <p:nvPr/>
                        </p:nvPicPr>
                        <p:blipFill>
                          <a:blip r:embed="rId4"/>
                          <a:stretch>
                            <a:fillRect/>
                          </a:stretch>
                        </p:blipFill>
                        <p:spPr>
                          <a:xfrm>
                            <a:off x="1680" y="48"/>
                            <a:ext cx="336" cy="269"/>
                          </a:xfrm>
                          <a:prstGeom prst="rect">
                            <a:avLst/>
                          </a:prstGeom>
                          <a:noFill/>
                          <a:ln w="38100">
                            <a:noFill/>
                            <a:miter/>
                          </a:ln>
                        </p:spPr>
                      </p:pic>
                    </p:oleObj>
                  </mc:Fallback>
                </mc:AlternateContent>
              </a:graphicData>
            </a:graphic>
          </p:graphicFrame>
          <p:graphicFrame>
            <p:nvGraphicFramePr>
              <p:cNvPr id="45082" name="Object 45"/>
              <p:cNvGraphicFramePr>
                <a:graphicFrameLocks noChangeAspect="1"/>
              </p:cNvGraphicFramePr>
              <p:nvPr/>
            </p:nvGraphicFramePr>
            <p:xfrm>
              <a:off x="1872" y="1008"/>
              <a:ext cx="240" cy="225"/>
            </p:xfrm>
            <a:graphic>
              <a:graphicData uri="http://schemas.openxmlformats.org/presentationml/2006/ole">
                <mc:AlternateContent xmlns:mc="http://schemas.openxmlformats.org/markup-compatibility/2006">
                  <mc:Choice xmlns:v="urn:schemas-microsoft-com:vml" Requires="v">
                    <p:oleObj spid="_x0000_s18474" r:id="rId12" imgW="153035" imgH="140335" progId="Equation.3">
                      <p:embed/>
                    </p:oleObj>
                  </mc:Choice>
                  <mc:Fallback>
                    <p:oleObj r:id="rId12" imgW="153035" imgH="140335" progId="Equation.3">
                      <p:embed/>
                      <p:pic>
                        <p:nvPicPr>
                          <p:cNvPr id="0" name="图片 3119"/>
                          <p:cNvPicPr/>
                          <p:nvPr/>
                        </p:nvPicPr>
                        <p:blipFill>
                          <a:blip r:embed="rId6"/>
                          <a:stretch>
                            <a:fillRect/>
                          </a:stretch>
                        </p:blipFill>
                        <p:spPr>
                          <a:xfrm>
                            <a:off x="1872" y="1008"/>
                            <a:ext cx="240" cy="225"/>
                          </a:xfrm>
                          <a:prstGeom prst="rect">
                            <a:avLst/>
                          </a:prstGeom>
                          <a:noFill/>
                          <a:ln w="38100">
                            <a:noFill/>
                            <a:miter/>
                          </a:ln>
                        </p:spPr>
                      </p:pic>
                    </p:oleObj>
                  </mc:Fallback>
                </mc:AlternateContent>
              </a:graphicData>
            </a:graphic>
          </p:graphicFrame>
          <p:grpSp>
            <p:nvGrpSpPr>
              <p:cNvPr id="45083" name="Group 46"/>
              <p:cNvGrpSpPr/>
              <p:nvPr/>
            </p:nvGrpSpPr>
            <p:grpSpPr>
              <a:xfrm>
                <a:off x="1248" y="864"/>
                <a:ext cx="144" cy="144"/>
                <a:chOff x="0" y="0"/>
                <a:chExt cx="192" cy="192"/>
              </a:xfrm>
            </p:grpSpPr>
            <p:sp>
              <p:nvSpPr>
                <p:cNvPr id="45090" name="Line 263"/>
                <p:cNvSpPr/>
                <p:nvPr/>
              </p:nvSpPr>
              <p:spPr>
                <a:xfrm>
                  <a:off x="0" y="0"/>
                  <a:ext cx="192" cy="192"/>
                </a:xfrm>
                <a:prstGeom prst="line">
                  <a:avLst/>
                </a:prstGeom>
                <a:ln w="38100" cap="sq" cmpd="sng">
                  <a:solidFill>
                    <a:srgbClr val="3366FF"/>
                  </a:solidFill>
                  <a:prstDash val="solid"/>
                  <a:headEnd type="none" w="med" len="med"/>
                  <a:tailEnd type="none" w="med" len="med"/>
                </a:ln>
              </p:spPr>
            </p:sp>
            <p:sp>
              <p:nvSpPr>
                <p:cNvPr id="45091" name="Line 264"/>
                <p:cNvSpPr/>
                <p:nvPr/>
              </p:nvSpPr>
              <p:spPr>
                <a:xfrm flipH="1">
                  <a:off x="0" y="0"/>
                  <a:ext cx="192" cy="192"/>
                </a:xfrm>
                <a:prstGeom prst="line">
                  <a:avLst/>
                </a:prstGeom>
                <a:ln w="38100" cap="sq" cmpd="sng">
                  <a:solidFill>
                    <a:srgbClr val="3366FF"/>
                  </a:solidFill>
                  <a:prstDash val="solid"/>
                  <a:headEnd type="none" w="med" len="med"/>
                  <a:tailEnd type="none" w="med" len="med"/>
                </a:ln>
              </p:spPr>
            </p:sp>
          </p:grpSp>
          <p:sp>
            <p:nvSpPr>
              <p:cNvPr id="45084" name="Line 265"/>
              <p:cNvSpPr/>
              <p:nvPr/>
            </p:nvSpPr>
            <p:spPr>
              <a:xfrm>
                <a:off x="1041" y="432"/>
                <a:ext cx="0" cy="960"/>
              </a:xfrm>
              <a:prstGeom prst="line">
                <a:avLst/>
              </a:prstGeom>
              <a:ln w="25400" cap="flat" cmpd="sng">
                <a:solidFill>
                  <a:srgbClr val="FF6600"/>
                </a:solidFill>
                <a:prstDash val="dash"/>
                <a:headEnd type="none" w="med" len="med"/>
                <a:tailEnd type="none" w="med" len="med"/>
              </a:ln>
            </p:spPr>
          </p:sp>
          <p:sp>
            <p:nvSpPr>
              <p:cNvPr id="45085" name="Line 266"/>
              <p:cNvSpPr/>
              <p:nvPr/>
            </p:nvSpPr>
            <p:spPr>
              <a:xfrm flipH="1">
                <a:off x="96" y="432"/>
                <a:ext cx="960" cy="528"/>
              </a:xfrm>
              <a:prstGeom prst="line">
                <a:avLst/>
              </a:prstGeom>
              <a:ln w="25400" cap="flat" cmpd="sng">
                <a:solidFill>
                  <a:srgbClr val="FF6600"/>
                </a:solidFill>
                <a:prstDash val="dash"/>
                <a:headEnd type="none" w="med" len="med"/>
                <a:tailEnd type="none" w="med" len="med"/>
              </a:ln>
            </p:spPr>
          </p:sp>
          <p:sp>
            <p:nvSpPr>
              <p:cNvPr id="45086" name="Freeform 267"/>
              <p:cNvSpPr/>
              <p:nvPr/>
            </p:nvSpPr>
            <p:spPr>
              <a:xfrm>
                <a:off x="1056" y="1152"/>
                <a:ext cx="192" cy="240"/>
              </a:xfrm>
              <a:custGeom>
                <a:avLst/>
                <a:gdLst>
                  <a:gd name="txL" fmla="*/ 0 w 192"/>
                  <a:gd name="txT" fmla="*/ 0 h 240"/>
                  <a:gd name="txR" fmla="*/ 192 w 192"/>
                  <a:gd name="txB" fmla="*/ 240 h 240"/>
                </a:gdLst>
                <a:ahLst/>
                <a:cxnLst>
                  <a:cxn ang="0">
                    <a:pos x="192" y="240"/>
                  </a:cxn>
                  <a:cxn ang="0">
                    <a:pos x="140" y="59"/>
                  </a:cxn>
                  <a:cxn ang="0">
                    <a:pos x="0" y="0"/>
                  </a:cxn>
                </a:cxnLst>
                <a:rect l="txL" t="txT" r="txR" b="txB"/>
                <a:pathLst>
                  <a:path w="192" h="240">
                    <a:moveTo>
                      <a:pt x="192" y="240"/>
                    </a:moveTo>
                    <a:cubicBezTo>
                      <a:pt x="183" y="210"/>
                      <a:pt x="172" y="99"/>
                      <a:pt x="140" y="59"/>
                    </a:cubicBezTo>
                    <a:cubicBezTo>
                      <a:pt x="108" y="19"/>
                      <a:pt x="29" y="12"/>
                      <a:pt x="0" y="0"/>
                    </a:cubicBezTo>
                  </a:path>
                </a:pathLst>
              </a:custGeom>
              <a:noFill/>
              <a:ln w="25400" cap="flat" cmpd="sng">
                <a:solidFill>
                  <a:srgbClr val="FF6600">
                    <a:alpha val="100000"/>
                  </a:srgbClr>
                </a:solidFill>
                <a:prstDash val="dash"/>
                <a:round/>
                <a:headEnd type="none" w="med" len="med"/>
                <a:tailEnd type="none" w="med" len="med"/>
              </a:ln>
            </p:spPr>
            <p:txBody>
              <a:bodyPr/>
              <a:lstStyle/>
              <a:p>
                <a:endParaRPr lang="zh-CN" altLang="en-US"/>
              </a:p>
            </p:txBody>
          </p:sp>
          <p:graphicFrame>
            <p:nvGraphicFramePr>
              <p:cNvPr id="45087" name="Object 52"/>
              <p:cNvGraphicFramePr>
                <a:graphicFrameLocks noChangeAspect="1"/>
              </p:cNvGraphicFramePr>
              <p:nvPr/>
            </p:nvGraphicFramePr>
            <p:xfrm>
              <a:off x="1200" y="1056"/>
              <a:ext cx="336" cy="336"/>
            </p:xfrm>
            <a:graphic>
              <a:graphicData uri="http://schemas.openxmlformats.org/presentationml/2006/ole">
                <mc:AlternateContent xmlns:mc="http://schemas.openxmlformats.org/markup-compatibility/2006">
                  <mc:Choice xmlns:v="urn:schemas-microsoft-com:vml" Requires="v">
                    <p:oleObj spid="_x0000_s18475" r:id="rId13" imgW="216535" imgH="241935" progId="Equation.3">
                      <p:embed/>
                    </p:oleObj>
                  </mc:Choice>
                  <mc:Fallback>
                    <p:oleObj r:id="rId13" imgW="216535" imgH="241935" progId="Equation.3">
                      <p:embed/>
                      <p:pic>
                        <p:nvPicPr>
                          <p:cNvPr id="0" name="图片 3122"/>
                          <p:cNvPicPr/>
                          <p:nvPr/>
                        </p:nvPicPr>
                        <p:blipFill>
                          <a:blip r:embed="rId14"/>
                          <a:stretch>
                            <a:fillRect/>
                          </a:stretch>
                        </p:blipFill>
                        <p:spPr>
                          <a:xfrm>
                            <a:off x="1200" y="1056"/>
                            <a:ext cx="336" cy="336"/>
                          </a:xfrm>
                          <a:prstGeom prst="rect">
                            <a:avLst/>
                          </a:prstGeom>
                          <a:noFill/>
                          <a:ln w="38100">
                            <a:noFill/>
                            <a:miter/>
                          </a:ln>
                        </p:spPr>
                      </p:pic>
                    </p:oleObj>
                  </mc:Fallback>
                </mc:AlternateContent>
              </a:graphicData>
            </a:graphic>
          </p:graphicFrame>
          <p:graphicFrame>
            <p:nvGraphicFramePr>
              <p:cNvPr id="45088" name="Object 53"/>
              <p:cNvGraphicFramePr>
                <a:graphicFrameLocks noChangeAspect="1"/>
              </p:cNvGraphicFramePr>
              <p:nvPr/>
            </p:nvGraphicFramePr>
            <p:xfrm>
              <a:off x="1344" y="576"/>
              <a:ext cx="299" cy="316"/>
            </p:xfrm>
            <a:graphic>
              <a:graphicData uri="http://schemas.openxmlformats.org/presentationml/2006/ole">
                <mc:AlternateContent xmlns:mc="http://schemas.openxmlformats.org/markup-compatibility/2006">
                  <mc:Choice xmlns:v="urn:schemas-microsoft-com:vml" Requires="v">
                    <p:oleObj spid="_x0000_s18476" r:id="rId15" imgW="229235" imgH="241935" progId="Equation.3">
                      <p:embed/>
                    </p:oleObj>
                  </mc:Choice>
                  <mc:Fallback>
                    <p:oleObj r:id="rId15" imgW="229235" imgH="241935" progId="Equation.3">
                      <p:embed/>
                      <p:pic>
                        <p:nvPicPr>
                          <p:cNvPr id="0" name="图片 3117"/>
                          <p:cNvPicPr/>
                          <p:nvPr/>
                        </p:nvPicPr>
                        <p:blipFill>
                          <a:blip r:embed="rId16"/>
                          <a:stretch>
                            <a:fillRect/>
                          </a:stretch>
                        </p:blipFill>
                        <p:spPr>
                          <a:xfrm>
                            <a:off x="1344" y="576"/>
                            <a:ext cx="299" cy="316"/>
                          </a:xfrm>
                          <a:prstGeom prst="rect">
                            <a:avLst/>
                          </a:prstGeom>
                          <a:noFill/>
                          <a:ln w="38100">
                            <a:noFill/>
                            <a:miter/>
                          </a:ln>
                        </p:spPr>
                      </p:pic>
                    </p:oleObj>
                  </mc:Fallback>
                </mc:AlternateContent>
              </a:graphicData>
            </a:graphic>
          </p:graphicFrame>
          <p:graphicFrame>
            <p:nvGraphicFramePr>
              <p:cNvPr id="45089" name="Object 54"/>
              <p:cNvGraphicFramePr>
                <a:graphicFrameLocks noChangeAspect="1"/>
              </p:cNvGraphicFramePr>
              <p:nvPr/>
            </p:nvGraphicFramePr>
            <p:xfrm>
              <a:off x="461" y="686"/>
              <a:ext cx="271" cy="288"/>
            </p:xfrm>
            <a:graphic>
              <a:graphicData uri="http://schemas.openxmlformats.org/presentationml/2006/ole">
                <mc:AlternateContent xmlns:mc="http://schemas.openxmlformats.org/markup-compatibility/2006">
                  <mc:Choice xmlns:v="urn:schemas-microsoft-com:vml" Requires="v">
                    <p:oleObj spid="_x0000_s18477" r:id="rId17" imgW="203835" imgH="216535" progId="Equation.3">
                      <p:embed/>
                    </p:oleObj>
                  </mc:Choice>
                  <mc:Fallback>
                    <p:oleObj r:id="rId17" imgW="203835" imgH="216535" progId="Equation.3">
                      <p:embed/>
                      <p:pic>
                        <p:nvPicPr>
                          <p:cNvPr id="0" name="图片 3121"/>
                          <p:cNvPicPr/>
                          <p:nvPr/>
                        </p:nvPicPr>
                        <p:blipFill>
                          <a:blip r:embed="rId18"/>
                          <a:stretch>
                            <a:fillRect/>
                          </a:stretch>
                        </p:blipFill>
                        <p:spPr>
                          <a:xfrm>
                            <a:off x="461" y="686"/>
                            <a:ext cx="271" cy="288"/>
                          </a:xfrm>
                          <a:prstGeom prst="rect">
                            <a:avLst/>
                          </a:prstGeom>
                          <a:noFill/>
                          <a:ln w="38100">
                            <a:noFill/>
                            <a:miter/>
                          </a:ln>
                        </p:spPr>
                      </p:pic>
                    </p:oleObj>
                  </mc:Fallback>
                </mc:AlternateContent>
              </a:graphicData>
            </a:graphic>
          </p:graphicFrame>
        </p:grpSp>
        <p:sp>
          <p:nvSpPr>
            <p:cNvPr id="45067" name="Freeform 235"/>
            <p:cNvSpPr/>
            <p:nvPr/>
          </p:nvSpPr>
          <p:spPr>
            <a:xfrm>
              <a:off x="1048" y="0"/>
              <a:ext cx="557" cy="531"/>
            </a:xfrm>
            <a:custGeom>
              <a:avLst/>
              <a:gdLst>
                <a:gd name="txL" fmla="*/ 0 w 557"/>
                <a:gd name="txT" fmla="*/ 0 h 531"/>
                <a:gd name="txR" fmla="*/ 557 w 557"/>
                <a:gd name="txB" fmla="*/ 531 h 531"/>
              </a:gdLst>
              <a:ahLst/>
              <a:cxnLst>
                <a:cxn ang="0">
                  <a:pos x="0" y="531"/>
                </a:cxn>
                <a:cxn ang="0">
                  <a:pos x="343" y="285"/>
                </a:cxn>
                <a:cxn ang="0">
                  <a:pos x="557" y="0"/>
                </a:cxn>
              </a:cxnLst>
              <a:rect l="txL" t="txT" r="txR" b="txB"/>
              <a:pathLst>
                <a:path w="557" h="531">
                  <a:moveTo>
                    <a:pt x="0" y="531"/>
                  </a:moveTo>
                  <a:cubicBezTo>
                    <a:pt x="57" y="490"/>
                    <a:pt x="250" y="373"/>
                    <a:pt x="343" y="285"/>
                  </a:cubicBezTo>
                  <a:cubicBezTo>
                    <a:pt x="436" y="197"/>
                    <a:pt x="513" y="59"/>
                    <a:pt x="557" y="0"/>
                  </a:cubicBezTo>
                </a:path>
              </a:pathLst>
            </a:custGeom>
            <a:noFill/>
            <a:ln w="38100" cap="flat" cmpd="sng">
              <a:solidFill>
                <a:schemeClr val="tx2">
                  <a:alpha val="100000"/>
                </a:schemeClr>
              </a:solidFill>
              <a:prstDash val="solid"/>
              <a:round/>
              <a:headEnd type="none" w="med" len="med"/>
              <a:tailEnd type="triangle" w="sm" len="lg"/>
            </a:ln>
          </p:spPr>
          <p:txBody>
            <a:bodyPr/>
            <a:lstStyle/>
            <a:p>
              <a:endParaRPr lang="zh-CN" altLang="en-US"/>
            </a:p>
          </p:txBody>
        </p:sp>
        <p:grpSp>
          <p:nvGrpSpPr>
            <p:cNvPr id="45068" name="Group 56"/>
            <p:cNvGrpSpPr/>
            <p:nvPr/>
          </p:nvGrpSpPr>
          <p:grpSpPr>
            <a:xfrm>
              <a:off x="1008" y="223"/>
              <a:ext cx="595" cy="460"/>
              <a:chOff x="0" y="0"/>
              <a:chExt cx="595" cy="460"/>
            </a:xfrm>
          </p:grpSpPr>
          <p:sp>
            <p:nvSpPr>
              <p:cNvPr id="45069" name="Line 234"/>
              <p:cNvSpPr/>
              <p:nvPr/>
            </p:nvSpPr>
            <p:spPr>
              <a:xfrm>
                <a:off x="39" y="332"/>
                <a:ext cx="528" cy="0"/>
              </a:xfrm>
              <a:prstGeom prst="line">
                <a:avLst/>
              </a:prstGeom>
              <a:ln w="25400" cap="flat" cmpd="sng">
                <a:solidFill>
                  <a:srgbClr val="FF6600"/>
                </a:solidFill>
                <a:prstDash val="dash"/>
                <a:headEnd type="none" w="med" len="med"/>
                <a:tailEnd type="none" w="med" len="med"/>
              </a:ln>
            </p:spPr>
          </p:sp>
          <p:sp>
            <p:nvSpPr>
              <p:cNvPr id="45070" name="Line 236"/>
              <p:cNvSpPr/>
              <p:nvPr/>
            </p:nvSpPr>
            <p:spPr>
              <a:xfrm flipH="1">
                <a:off x="0" y="0"/>
                <a:ext cx="576" cy="336"/>
              </a:xfrm>
              <a:prstGeom prst="line">
                <a:avLst/>
              </a:prstGeom>
              <a:ln w="25400" cap="flat" cmpd="sng">
                <a:solidFill>
                  <a:srgbClr val="FF6600"/>
                </a:solidFill>
                <a:prstDash val="dash"/>
                <a:headEnd type="none" w="med" len="med"/>
                <a:tailEnd type="none" w="med" len="med"/>
              </a:ln>
            </p:spPr>
          </p:sp>
          <p:graphicFrame>
            <p:nvGraphicFramePr>
              <p:cNvPr id="45071" name="Object 59"/>
              <p:cNvGraphicFramePr>
                <a:graphicFrameLocks noChangeAspect="1"/>
              </p:cNvGraphicFramePr>
              <p:nvPr/>
            </p:nvGraphicFramePr>
            <p:xfrm>
              <a:off x="269" y="96"/>
              <a:ext cx="326" cy="364"/>
            </p:xfrm>
            <a:graphic>
              <a:graphicData uri="http://schemas.openxmlformats.org/presentationml/2006/ole">
                <mc:AlternateContent xmlns:mc="http://schemas.openxmlformats.org/markup-compatibility/2006">
                  <mc:Choice xmlns:v="urn:schemas-microsoft-com:vml" Requires="v">
                    <p:oleObj spid="_x0000_s18478" r:id="rId19" imgW="216535" imgH="241935" progId="Equation.3">
                      <p:embed/>
                    </p:oleObj>
                  </mc:Choice>
                  <mc:Fallback>
                    <p:oleObj r:id="rId19" imgW="216535" imgH="241935" progId="Equation.3">
                      <p:embed/>
                      <p:pic>
                        <p:nvPicPr>
                          <p:cNvPr id="0" name="图片 3118"/>
                          <p:cNvPicPr/>
                          <p:nvPr/>
                        </p:nvPicPr>
                        <p:blipFill>
                          <a:blip r:embed="rId20"/>
                          <a:stretch>
                            <a:fillRect/>
                          </a:stretch>
                        </p:blipFill>
                        <p:spPr>
                          <a:xfrm>
                            <a:off x="269" y="96"/>
                            <a:ext cx="326" cy="364"/>
                          </a:xfrm>
                          <a:prstGeom prst="rect">
                            <a:avLst/>
                          </a:prstGeom>
                          <a:noFill/>
                          <a:ln w="38100">
                            <a:noFill/>
                            <a:miter/>
                          </a:ln>
                        </p:spPr>
                      </p:pic>
                    </p:oleObj>
                  </mc:Fallback>
                </mc:AlternateContent>
              </a:graphicData>
            </a:graphic>
          </p:graphicFrame>
        </p:grpSp>
      </p:grpSp>
      <p:graphicFrame>
        <p:nvGraphicFramePr>
          <p:cNvPr id="34876" name="Object 60"/>
          <p:cNvGraphicFramePr>
            <a:graphicFrameLocks noChangeAspect="1"/>
          </p:cNvGraphicFramePr>
          <p:nvPr/>
        </p:nvGraphicFramePr>
        <p:xfrm>
          <a:off x="1697038" y="4208463"/>
          <a:ext cx="5237162" cy="1079500"/>
        </p:xfrm>
        <a:graphic>
          <a:graphicData uri="http://schemas.openxmlformats.org/presentationml/2006/ole">
            <mc:AlternateContent xmlns:mc="http://schemas.openxmlformats.org/markup-compatibility/2006">
              <mc:Choice xmlns:v="urn:schemas-microsoft-com:vml" Requires="v">
                <p:oleObj spid="_x0000_s18479" r:id="rId21" imgW="2120900" imgH="457200" progId="Equation.DSMT4">
                  <p:embed/>
                </p:oleObj>
              </mc:Choice>
              <mc:Fallback>
                <p:oleObj r:id="rId21" imgW="2120900" imgH="457200" progId="Equation.DSMT4">
                  <p:embed/>
                  <p:pic>
                    <p:nvPicPr>
                      <p:cNvPr id="0" name="图片 3123"/>
                      <p:cNvPicPr/>
                      <p:nvPr/>
                    </p:nvPicPr>
                    <p:blipFill>
                      <a:blip r:embed="rId22"/>
                      <a:stretch>
                        <a:fillRect/>
                      </a:stretch>
                    </p:blipFill>
                    <p:spPr>
                      <a:xfrm>
                        <a:off x="1697038" y="4208463"/>
                        <a:ext cx="5237162" cy="1079500"/>
                      </a:xfrm>
                      <a:prstGeom prst="rect">
                        <a:avLst/>
                      </a:prstGeom>
                      <a:noFill/>
                      <a:ln w="38100">
                        <a:noFill/>
                        <a:miter/>
                      </a:ln>
                    </p:spPr>
                  </p:pic>
                </p:oleObj>
              </mc:Fallback>
            </mc:AlternateContent>
          </a:graphicData>
        </a:graphic>
      </p:graphicFrame>
      <p:graphicFrame>
        <p:nvGraphicFramePr>
          <p:cNvPr id="34877" name="Object 61"/>
          <p:cNvGraphicFramePr>
            <a:graphicFrameLocks noChangeAspect="1"/>
          </p:cNvGraphicFramePr>
          <p:nvPr/>
        </p:nvGraphicFramePr>
        <p:xfrm>
          <a:off x="1697038" y="5332413"/>
          <a:ext cx="5113337" cy="1216025"/>
        </p:xfrm>
        <a:graphic>
          <a:graphicData uri="http://schemas.openxmlformats.org/presentationml/2006/ole">
            <mc:AlternateContent xmlns:mc="http://schemas.openxmlformats.org/markup-compatibility/2006">
              <mc:Choice xmlns:v="urn:schemas-microsoft-com:vml" Requires="v">
                <p:oleObj spid="_x0000_s18480" r:id="rId23" imgW="2197100" imgH="482600" progId="Equation.DSMT4">
                  <p:embed/>
                </p:oleObj>
              </mc:Choice>
              <mc:Fallback>
                <p:oleObj r:id="rId23" imgW="2197100" imgH="482600" progId="Equation.DSMT4">
                  <p:embed/>
                  <p:pic>
                    <p:nvPicPr>
                      <p:cNvPr id="0" name="图片 3116"/>
                      <p:cNvPicPr/>
                      <p:nvPr/>
                    </p:nvPicPr>
                    <p:blipFill>
                      <a:blip r:embed="rId24"/>
                      <a:stretch>
                        <a:fillRect/>
                      </a:stretch>
                    </p:blipFill>
                    <p:spPr>
                      <a:xfrm>
                        <a:off x="1697038" y="5332413"/>
                        <a:ext cx="5113337" cy="1216025"/>
                      </a:xfrm>
                      <a:prstGeom prst="rect">
                        <a:avLst/>
                      </a:prstGeom>
                      <a:noFill/>
                      <a:ln w="38100">
                        <a:noFill/>
                        <a:miter/>
                      </a:ln>
                    </p:spPr>
                  </p:pic>
                </p:oleObj>
              </mc:Fallback>
            </mc:AlternateContent>
          </a:graphicData>
        </a:graphic>
      </p:graphicFrame>
      <p:sp>
        <p:nvSpPr>
          <p:cNvPr id="45065"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19</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wipe(left)">
                                      <p:cBhvr>
                                        <p:cTn id="7" dur="500"/>
                                        <p:tgtEl>
                                          <p:spTgt spid="348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4845"/>
                                        </p:tgtEl>
                                        <p:attrNameLst>
                                          <p:attrName>style.visibility</p:attrName>
                                        </p:attrNameLst>
                                      </p:cBhvr>
                                      <p:to>
                                        <p:strVal val="visible"/>
                                      </p:to>
                                    </p:set>
                                    <p:anim calcmode="lin" valueType="num">
                                      <p:cBhvr additive="base">
                                        <p:cTn id="12" dur="500" fill="hold"/>
                                        <p:tgtEl>
                                          <p:spTgt spid="34845"/>
                                        </p:tgtEl>
                                        <p:attrNameLst>
                                          <p:attrName>ppt_x</p:attrName>
                                        </p:attrNameLst>
                                      </p:cBhvr>
                                      <p:tavLst>
                                        <p:tav tm="0">
                                          <p:val>
                                            <p:strVal val="0-#ppt_w/2"/>
                                          </p:val>
                                        </p:tav>
                                        <p:tav tm="100000">
                                          <p:val>
                                            <p:strVal val="#ppt_x"/>
                                          </p:val>
                                        </p:tav>
                                      </p:tavLst>
                                    </p:anim>
                                    <p:anim calcmode="lin" valueType="num">
                                      <p:cBhvr additive="base">
                                        <p:cTn id="13" dur="500" fill="hold"/>
                                        <p:tgtEl>
                                          <p:spTgt spid="3484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4824"/>
                                        </p:tgtEl>
                                        <p:attrNameLst>
                                          <p:attrName>style.visibility</p:attrName>
                                        </p:attrNameLst>
                                      </p:cBhvr>
                                      <p:to>
                                        <p:strVal val="visible"/>
                                      </p:to>
                                    </p:set>
                                    <p:animEffect transition="in" filter="dissolve">
                                      <p:cBhvr>
                                        <p:cTn id="18" dur="500"/>
                                        <p:tgtEl>
                                          <p:spTgt spid="3482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34828"/>
                                        </p:tgtEl>
                                        <p:attrNameLst>
                                          <p:attrName>style.visibility</p:attrName>
                                        </p:attrNameLst>
                                      </p:cBhvr>
                                      <p:to>
                                        <p:strVal val="visible"/>
                                      </p:to>
                                    </p:set>
                                    <p:anim calcmode="lin" valueType="num">
                                      <p:cBhvr additive="base">
                                        <p:cTn id="23" dur="500" fill="hold"/>
                                        <p:tgtEl>
                                          <p:spTgt spid="34828"/>
                                        </p:tgtEl>
                                        <p:attrNameLst>
                                          <p:attrName>ppt_x</p:attrName>
                                        </p:attrNameLst>
                                      </p:cBhvr>
                                      <p:tavLst>
                                        <p:tav tm="0">
                                          <p:val>
                                            <p:strVal val="1+#ppt_w/2"/>
                                          </p:val>
                                        </p:tav>
                                        <p:tav tm="100000">
                                          <p:val>
                                            <p:strVal val="#ppt_x"/>
                                          </p:val>
                                        </p:tav>
                                      </p:tavLst>
                                    </p:anim>
                                    <p:anim calcmode="lin" valueType="num">
                                      <p:cBhvr additive="base">
                                        <p:cTn id="24" dur="500" fill="hold"/>
                                        <p:tgtEl>
                                          <p:spTgt spid="3482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4876"/>
                                        </p:tgtEl>
                                        <p:attrNameLst>
                                          <p:attrName>style.visibility</p:attrName>
                                        </p:attrNameLst>
                                      </p:cBhvr>
                                      <p:to>
                                        <p:strVal val="visible"/>
                                      </p:to>
                                    </p:set>
                                    <p:anim calcmode="lin" valueType="num">
                                      <p:cBhvr additive="base">
                                        <p:cTn id="29" dur="500" fill="hold"/>
                                        <p:tgtEl>
                                          <p:spTgt spid="34876"/>
                                        </p:tgtEl>
                                        <p:attrNameLst>
                                          <p:attrName>ppt_x</p:attrName>
                                        </p:attrNameLst>
                                      </p:cBhvr>
                                      <p:tavLst>
                                        <p:tav tm="0">
                                          <p:val>
                                            <p:strVal val="0-#ppt_w/2"/>
                                          </p:val>
                                        </p:tav>
                                        <p:tav tm="100000">
                                          <p:val>
                                            <p:strVal val="#ppt_x"/>
                                          </p:val>
                                        </p:tav>
                                      </p:tavLst>
                                    </p:anim>
                                    <p:anim calcmode="lin" valueType="num">
                                      <p:cBhvr additive="base">
                                        <p:cTn id="30" dur="500" fill="hold"/>
                                        <p:tgtEl>
                                          <p:spTgt spid="3487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34877"/>
                                        </p:tgtEl>
                                        <p:attrNameLst>
                                          <p:attrName>style.visibility</p:attrName>
                                        </p:attrNameLst>
                                      </p:cBhvr>
                                      <p:to>
                                        <p:strVal val="visible"/>
                                      </p:to>
                                    </p:set>
                                    <p:anim calcmode="lin" valueType="num">
                                      <p:cBhvr additive="base">
                                        <p:cTn id="35" dur="500" fill="hold"/>
                                        <p:tgtEl>
                                          <p:spTgt spid="34877"/>
                                        </p:tgtEl>
                                        <p:attrNameLst>
                                          <p:attrName>ppt_x</p:attrName>
                                        </p:attrNameLst>
                                      </p:cBhvr>
                                      <p:tavLst>
                                        <p:tav tm="0">
                                          <p:val>
                                            <p:strVal val="0-#ppt_w/2"/>
                                          </p:val>
                                        </p:tav>
                                        <p:tav tm="100000">
                                          <p:val>
                                            <p:strVal val="#ppt_x"/>
                                          </p:val>
                                        </p:tav>
                                      </p:tavLst>
                                    </p:anim>
                                    <p:anim calcmode="lin" valueType="num">
                                      <p:cBhvr additive="base">
                                        <p:cTn id="36" dur="500" fill="hold"/>
                                        <p:tgtEl>
                                          <p:spTgt spid="348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dirty="0"/>
              <a:t>2</a:t>
            </a:fld>
            <a:endParaRPr lang="zh-CN" altLang="en-US" sz="1400" dirty="0"/>
          </a:p>
        </p:txBody>
      </p:sp>
      <p:sp>
        <p:nvSpPr>
          <p:cNvPr id="19459" name="Rectangle 2"/>
          <p:cNvSpPr>
            <a:spLocks noGrp="1" noRot="1"/>
          </p:cNvSpPr>
          <p:nvPr>
            <p:ph type="title" idx="4294967295"/>
          </p:nvPr>
        </p:nvSpPr>
        <p:spPr>
          <a:xfrm>
            <a:off x="301625" y="476250"/>
            <a:ext cx="8540750" cy="1143000"/>
          </a:xfrm>
          <a:ln/>
        </p:spPr>
        <p:txBody>
          <a:bodyPr vert="horz" wrap="square" lIns="91440" tIns="45720" rIns="91440" bIns="45720" anchor="ctr" anchorCtr="0"/>
          <a:lstStyle/>
          <a:p>
            <a:pPr eaLnBrk="1" hangingPunct="1"/>
            <a:r>
              <a:rPr lang="en-US" altLang="zh-CN" b="1" dirty="0"/>
              <a:t>§</a:t>
            </a:r>
            <a:r>
              <a:rPr lang="en-US" altLang="zh-CN" b="1" dirty="0">
                <a:latin typeface="Times New Roman" panose="02020603050405020304" pitchFamily="18" charset="0"/>
              </a:rPr>
              <a:t> 4-1</a:t>
            </a:r>
            <a:r>
              <a:rPr lang="zh-CN" altLang="en-US" b="1" dirty="0">
                <a:latin typeface="Times New Roman" panose="02020603050405020304" pitchFamily="18" charset="0"/>
              </a:rPr>
              <a:t>根轨迹的基本概念</a:t>
            </a:r>
            <a:br>
              <a:rPr lang="zh-CN" altLang="en-US" b="1" dirty="0">
                <a:latin typeface="Times New Roman" panose="02020603050405020304" pitchFamily="18" charset="0"/>
              </a:rPr>
            </a:br>
            <a:r>
              <a:rPr lang="zh-CN" altLang="en-US" dirty="0">
                <a:latin typeface="Times New Roman" panose="02020603050405020304" pitchFamily="18" charset="0"/>
                <a:cs typeface="Times New Roman" panose="02020603050405020304" pitchFamily="18" charset="0"/>
              </a:rPr>
              <a:t> </a:t>
            </a:r>
            <a:r>
              <a:rPr lang="en-US" altLang="zh-CN" sz="4000" dirty="0">
                <a:latin typeface="Times New Roman" panose="02020603050405020304" pitchFamily="18" charset="0"/>
                <a:cs typeface="Times New Roman" panose="02020603050405020304" pitchFamily="18" charset="0"/>
              </a:rPr>
              <a:t>(The Root-Locus Concept )</a:t>
            </a:r>
            <a:endParaRPr lang="en-US" altLang="zh-CN" sz="4000" dirty="0">
              <a:latin typeface="Times New Roman" panose="02020603050405020304" pitchFamily="18" charset="0"/>
            </a:endParaRPr>
          </a:p>
        </p:txBody>
      </p:sp>
      <p:sp>
        <p:nvSpPr>
          <p:cNvPr id="19460" name="Rectangle 3"/>
          <p:cNvSpPr>
            <a:spLocks noGrp="1" noRot="1"/>
          </p:cNvSpPr>
          <p:nvPr>
            <p:ph type="body" idx="4294967295"/>
          </p:nvPr>
        </p:nvSpPr>
        <p:spPr>
          <a:ln/>
        </p:spPr>
        <p:txBody>
          <a:bodyPr vert="horz" wrap="square" lIns="91440" tIns="45720" rIns="91440" bIns="45720" anchor="t" anchorCtr="0"/>
          <a:lstStyle/>
          <a:p>
            <a:pPr algn="just" eaLnBrk="1" hangingPunct="1"/>
            <a:r>
              <a:rPr lang="zh-CN" altLang="en-US" b="1" dirty="0">
                <a:solidFill>
                  <a:schemeClr val="tx2"/>
                </a:solidFill>
              </a:rPr>
              <a:t>根轨迹</a:t>
            </a:r>
            <a:r>
              <a:rPr lang="en-US" altLang="zh-CN" dirty="0">
                <a:solidFill>
                  <a:schemeClr val="tx2"/>
                </a:solidFill>
                <a:latin typeface="Times New Roman" panose="02020603050405020304" pitchFamily="18" charset="0"/>
                <a:cs typeface="Times New Roman" panose="02020603050405020304" pitchFamily="18" charset="0"/>
              </a:rPr>
              <a:t>(Root</a:t>
            </a:r>
            <a:r>
              <a:rPr lang="en-US" altLang="zh-CN" dirty="0">
                <a:solidFill>
                  <a:schemeClr val="tx2"/>
                </a:solidFill>
                <a:latin typeface="Times New Roman" panose="02020603050405020304" pitchFamily="18" charset="0"/>
              </a:rPr>
              <a:t>-</a:t>
            </a:r>
            <a:r>
              <a:rPr lang="en-US" altLang="zh-CN" dirty="0">
                <a:solidFill>
                  <a:schemeClr val="tx2"/>
                </a:solidFill>
                <a:latin typeface="Times New Roman" panose="02020603050405020304" pitchFamily="18" charset="0"/>
                <a:cs typeface="Times New Roman" panose="02020603050405020304" pitchFamily="18" charset="0"/>
              </a:rPr>
              <a:t>locus)</a:t>
            </a:r>
            <a:r>
              <a:rPr lang="en-US" altLang="zh-CN" dirty="0">
                <a:solidFill>
                  <a:srgbClr val="FF0000"/>
                </a:solidFill>
                <a:latin typeface="Times New Roman" panose="02020603050405020304" pitchFamily="18" charset="0"/>
                <a:cs typeface="Times New Roman" panose="02020603050405020304" pitchFamily="18" charset="0"/>
              </a:rPr>
              <a:t> </a:t>
            </a:r>
            <a:r>
              <a:rPr lang="zh-CN" altLang="en-US" b="1" dirty="0">
                <a:solidFill>
                  <a:schemeClr val="tx2"/>
                </a:solidFill>
              </a:rPr>
              <a:t>：根轨迹图是闭环系统特征方程的根（即闭环极点）随开环系统传递函数中的某一参数由零变化到无穷大时在</a:t>
            </a:r>
            <a:r>
              <a:rPr lang="en-US" altLang="zh-CN" b="1" dirty="0">
                <a:solidFill>
                  <a:schemeClr val="tx2"/>
                </a:solidFill>
                <a:latin typeface="Times New Roman" panose="02020603050405020304" pitchFamily="18" charset="0"/>
              </a:rPr>
              <a:t>S</a:t>
            </a:r>
            <a:r>
              <a:rPr lang="zh-CN" altLang="en-US" b="1" dirty="0">
                <a:solidFill>
                  <a:schemeClr val="tx2"/>
                </a:solidFill>
              </a:rPr>
              <a:t>平面上的变化轨迹</a:t>
            </a:r>
            <a:r>
              <a:rPr lang="en-US" altLang="zh-CN" b="1" dirty="0">
                <a:solidFill>
                  <a:schemeClr val="tx2"/>
                </a:solidFill>
              </a:rPr>
              <a:t>。</a:t>
            </a:r>
            <a:endParaRPr lang="zh-CN" altLang="en-US" b="1" dirty="0">
              <a:solidFill>
                <a:schemeClr val="tx2"/>
              </a:solidFill>
            </a:endParaRPr>
          </a:p>
          <a:p>
            <a:pPr eaLnBrk="1" hangingPunct="1"/>
            <a:r>
              <a:rPr lang="zh-CN" altLang="en-US" b="1" dirty="0">
                <a:solidFill>
                  <a:schemeClr val="tx2"/>
                </a:solidFill>
              </a:rPr>
              <a:t>根轨迹方法是一种图解方法</a:t>
            </a:r>
            <a:r>
              <a:rPr lang="en-US" altLang="zh-CN" b="1" dirty="0">
                <a:solidFill>
                  <a:schemeClr val="tx2"/>
                </a:solidFill>
              </a:rPr>
              <a:t>。</a:t>
            </a:r>
            <a:endParaRPr lang="zh-CN" altLang="en-US" b="1" dirty="0">
              <a:solidFill>
                <a:schemeClr val="tx2"/>
              </a:solidFill>
            </a:endParaRPr>
          </a:p>
        </p:txBody>
      </p:sp>
      <p:sp>
        <p:nvSpPr>
          <p:cNvPr id="19461"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2</a:t>
            </a:fld>
            <a:endParaRPr lang="zh-CN" alt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dirty="0"/>
              <a:t>20</a:t>
            </a:fld>
            <a:endParaRPr lang="zh-CN" altLang="en-US" sz="1400" dirty="0"/>
          </a:p>
        </p:txBody>
      </p:sp>
      <p:grpSp>
        <p:nvGrpSpPr>
          <p:cNvPr id="35843" name="Group 3"/>
          <p:cNvGrpSpPr/>
          <p:nvPr/>
        </p:nvGrpSpPr>
        <p:grpSpPr>
          <a:xfrm>
            <a:off x="3505200" y="304800"/>
            <a:ext cx="5505450" cy="3905250"/>
            <a:chOff x="0" y="0"/>
            <a:chExt cx="3468" cy="2460"/>
          </a:xfrm>
        </p:grpSpPr>
        <p:pic>
          <p:nvPicPr>
            <p:cNvPr id="46110" name="Picture 55"/>
            <p:cNvPicPr>
              <a:picLocks noChangeAspect="1"/>
            </p:cNvPicPr>
            <p:nvPr/>
          </p:nvPicPr>
          <p:blipFill>
            <a:blip r:embed="rId4"/>
            <a:stretch>
              <a:fillRect/>
            </a:stretch>
          </p:blipFill>
          <p:spPr>
            <a:xfrm>
              <a:off x="0" y="0"/>
              <a:ext cx="3468" cy="2460"/>
            </a:xfrm>
            <a:prstGeom prst="rect">
              <a:avLst/>
            </a:prstGeom>
            <a:noFill/>
            <a:ln w="9525">
              <a:noFill/>
            </a:ln>
          </p:spPr>
        </p:pic>
        <p:sp>
          <p:nvSpPr>
            <p:cNvPr id="46111" name="Line 56"/>
            <p:cNvSpPr/>
            <p:nvPr/>
          </p:nvSpPr>
          <p:spPr>
            <a:xfrm flipV="1">
              <a:off x="627" y="1170"/>
              <a:ext cx="181" cy="181"/>
            </a:xfrm>
            <a:prstGeom prst="line">
              <a:avLst/>
            </a:prstGeom>
            <a:ln w="44450" cap="flat" cmpd="sng">
              <a:solidFill>
                <a:srgbClr val="3366FF"/>
              </a:solidFill>
              <a:prstDash val="solid"/>
              <a:headEnd type="none" w="med" len="med"/>
              <a:tailEnd type="none" w="med" len="med"/>
            </a:ln>
          </p:spPr>
        </p:sp>
        <p:sp>
          <p:nvSpPr>
            <p:cNvPr id="46112" name="Line 57"/>
            <p:cNvSpPr/>
            <p:nvPr/>
          </p:nvSpPr>
          <p:spPr>
            <a:xfrm>
              <a:off x="621" y="1170"/>
              <a:ext cx="181" cy="181"/>
            </a:xfrm>
            <a:prstGeom prst="line">
              <a:avLst/>
            </a:prstGeom>
            <a:ln w="44450" cap="flat" cmpd="sng">
              <a:solidFill>
                <a:srgbClr val="3366FF"/>
              </a:solidFill>
              <a:prstDash val="solid"/>
              <a:headEnd type="none" w="med" len="med"/>
              <a:tailEnd type="none" w="med" len="med"/>
            </a:ln>
          </p:spPr>
        </p:sp>
        <p:sp>
          <p:nvSpPr>
            <p:cNvPr id="46113" name="Line 58"/>
            <p:cNvSpPr/>
            <p:nvPr/>
          </p:nvSpPr>
          <p:spPr>
            <a:xfrm flipV="1">
              <a:off x="2578" y="1173"/>
              <a:ext cx="181" cy="181"/>
            </a:xfrm>
            <a:prstGeom prst="line">
              <a:avLst/>
            </a:prstGeom>
            <a:ln w="44450" cap="flat" cmpd="sng">
              <a:solidFill>
                <a:srgbClr val="3366FF"/>
              </a:solidFill>
              <a:prstDash val="solid"/>
              <a:headEnd type="none" w="med" len="med"/>
              <a:tailEnd type="none" w="med" len="med"/>
            </a:ln>
          </p:spPr>
        </p:sp>
        <p:sp>
          <p:nvSpPr>
            <p:cNvPr id="46114" name="Line 59"/>
            <p:cNvSpPr/>
            <p:nvPr/>
          </p:nvSpPr>
          <p:spPr>
            <a:xfrm>
              <a:off x="2572" y="1173"/>
              <a:ext cx="181" cy="181"/>
            </a:xfrm>
            <a:prstGeom prst="line">
              <a:avLst/>
            </a:prstGeom>
            <a:ln w="44450" cap="flat" cmpd="sng">
              <a:solidFill>
                <a:srgbClr val="3366FF"/>
              </a:solidFill>
              <a:prstDash val="solid"/>
              <a:headEnd type="none" w="med" len="med"/>
              <a:tailEnd type="none" w="med" len="med"/>
            </a:ln>
          </p:spPr>
        </p:sp>
        <p:sp>
          <p:nvSpPr>
            <p:cNvPr id="46115" name="Line 60"/>
            <p:cNvSpPr/>
            <p:nvPr/>
          </p:nvSpPr>
          <p:spPr>
            <a:xfrm flipV="1">
              <a:off x="1800" y="348"/>
              <a:ext cx="181" cy="181"/>
            </a:xfrm>
            <a:prstGeom prst="line">
              <a:avLst/>
            </a:prstGeom>
            <a:ln w="44450" cap="flat" cmpd="sng">
              <a:solidFill>
                <a:srgbClr val="3366FF"/>
              </a:solidFill>
              <a:prstDash val="solid"/>
              <a:headEnd type="none" w="med" len="med"/>
              <a:tailEnd type="none" w="med" len="med"/>
            </a:ln>
          </p:spPr>
        </p:sp>
        <p:sp>
          <p:nvSpPr>
            <p:cNvPr id="46116" name="Line 61"/>
            <p:cNvSpPr/>
            <p:nvPr/>
          </p:nvSpPr>
          <p:spPr>
            <a:xfrm>
              <a:off x="1794" y="348"/>
              <a:ext cx="181" cy="181"/>
            </a:xfrm>
            <a:prstGeom prst="line">
              <a:avLst/>
            </a:prstGeom>
            <a:ln w="44450" cap="flat" cmpd="sng">
              <a:solidFill>
                <a:srgbClr val="3366FF"/>
              </a:solidFill>
              <a:prstDash val="solid"/>
              <a:headEnd type="none" w="med" len="med"/>
              <a:tailEnd type="none" w="med" len="med"/>
            </a:ln>
          </p:spPr>
        </p:sp>
        <p:sp>
          <p:nvSpPr>
            <p:cNvPr id="46117" name="Line 62"/>
            <p:cNvSpPr/>
            <p:nvPr/>
          </p:nvSpPr>
          <p:spPr>
            <a:xfrm flipV="1">
              <a:off x="1794" y="1956"/>
              <a:ext cx="181" cy="181"/>
            </a:xfrm>
            <a:prstGeom prst="line">
              <a:avLst/>
            </a:prstGeom>
            <a:ln w="44450" cap="flat" cmpd="sng">
              <a:solidFill>
                <a:srgbClr val="3366FF"/>
              </a:solidFill>
              <a:prstDash val="solid"/>
              <a:headEnd type="none" w="med" len="med"/>
              <a:tailEnd type="none" w="med" len="med"/>
            </a:ln>
          </p:spPr>
        </p:sp>
        <p:sp>
          <p:nvSpPr>
            <p:cNvPr id="46118" name="Line 63"/>
            <p:cNvSpPr/>
            <p:nvPr/>
          </p:nvSpPr>
          <p:spPr>
            <a:xfrm>
              <a:off x="1788" y="1956"/>
              <a:ext cx="181" cy="181"/>
            </a:xfrm>
            <a:prstGeom prst="line">
              <a:avLst/>
            </a:prstGeom>
            <a:ln w="44450" cap="flat" cmpd="sng">
              <a:solidFill>
                <a:srgbClr val="3366FF"/>
              </a:solidFill>
              <a:prstDash val="solid"/>
              <a:headEnd type="none" w="med" len="med"/>
              <a:tailEnd type="none" w="med" len="med"/>
            </a:ln>
          </p:spPr>
        </p:sp>
        <p:sp>
          <p:nvSpPr>
            <p:cNvPr id="46119" name="Oval 64"/>
            <p:cNvSpPr/>
            <p:nvPr/>
          </p:nvSpPr>
          <p:spPr>
            <a:xfrm>
              <a:off x="1431" y="1189"/>
              <a:ext cx="127" cy="129"/>
            </a:xfrm>
            <a:prstGeom prst="ellipse">
              <a:avLst/>
            </a:prstGeom>
            <a:solidFill>
              <a:srgbClr val="FFFFFF"/>
            </a:solidFill>
            <a:ln w="38100" cap="flat" cmpd="sng">
              <a:solidFill>
                <a:srgbClr val="3366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grpSp>
      <p:sp>
        <p:nvSpPr>
          <p:cNvPr id="46084" name="Rectangle 14"/>
          <p:cNvSpPr/>
          <p:nvPr/>
        </p:nvSpPr>
        <p:spPr>
          <a:xfrm>
            <a:off x="0" y="333375"/>
            <a:ext cx="38227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chemeClr val="tx2"/>
                </a:solidFill>
                <a:latin typeface="宋体" panose="02010600030101010101" pitchFamily="2" charset="-122"/>
              </a:rPr>
              <a:t>求出射角的例子：</a:t>
            </a:r>
            <a:endParaRPr lang="zh-CN" altLang="en-US" b="1" dirty="0">
              <a:latin typeface="宋体" panose="02010600030101010101" pitchFamily="2" charset="-122"/>
            </a:endParaRPr>
          </a:p>
        </p:txBody>
      </p:sp>
      <p:graphicFrame>
        <p:nvGraphicFramePr>
          <p:cNvPr id="46085" name="Object 15"/>
          <p:cNvGraphicFramePr>
            <a:graphicFrameLocks noChangeAspect="1"/>
          </p:cNvGraphicFramePr>
          <p:nvPr/>
        </p:nvGraphicFramePr>
        <p:xfrm>
          <a:off x="0" y="1052513"/>
          <a:ext cx="3563938" cy="915987"/>
        </p:xfrm>
        <a:graphic>
          <a:graphicData uri="http://schemas.openxmlformats.org/presentationml/2006/ole">
            <mc:AlternateContent xmlns:mc="http://schemas.openxmlformats.org/markup-compatibility/2006">
              <mc:Choice xmlns:v="urn:schemas-microsoft-com:vml" Requires="v">
                <p:oleObj spid="_x0000_s19469" r:id="rId5" imgW="2032635" imgH="419100" progId="Equation.3">
                  <p:embed/>
                </p:oleObj>
              </mc:Choice>
              <mc:Fallback>
                <p:oleObj r:id="rId5" imgW="2032635" imgH="419100" progId="Equation.3">
                  <p:embed/>
                  <p:pic>
                    <p:nvPicPr>
                      <p:cNvPr id="0" name="图片 3125"/>
                      <p:cNvPicPr/>
                      <p:nvPr/>
                    </p:nvPicPr>
                    <p:blipFill>
                      <a:blip r:embed="rId6"/>
                      <a:stretch>
                        <a:fillRect/>
                      </a:stretch>
                    </p:blipFill>
                    <p:spPr>
                      <a:xfrm>
                        <a:off x="0" y="1052513"/>
                        <a:ext cx="3563938" cy="915987"/>
                      </a:xfrm>
                      <a:prstGeom prst="rect">
                        <a:avLst/>
                      </a:prstGeom>
                      <a:noFill/>
                      <a:ln w="38100">
                        <a:noFill/>
                        <a:miter/>
                      </a:ln>
                    </p:spPr>
                  </p:pic>
                </p:oleObj>
              </mc:Fallback>
            </mc:AlternateContent>
          </a:graphicData>
        </a:graphic>
      </p:graphicFrame>
      <p:grpSp>
        <p:nvGrpSpPr>
          <p:cNvPr id="35856" name="Group 16"/>
          <p:cNvGrpSpPr/>
          <p:nvPr/>
        </p:nvGrpSpPr>
        <p:grpSpPr>
          <a:xfrm>
            <a:off x="4625975" y="998538"/>
            <a:ext cx="1828800" cy="1411287"/>
            <a:chOff x="0" y="0"/>
            <a:chExt cx="1152" cy="889"/>
          </a:xfrm>
        </p:grpSpPr>
        <p:sp>
          <p:nvSpPr>
            <p:cNvPr id="46108" name="Line 17"/>
            <p:cNvSpPr/>
            <p:nvPr/>
          </p:nvSpPr>
          <p:spPr>
            <a:xfrm flipV="1">
              <a:off x="0" y="0"/>
              <a:ext cx="1152" cy="816"/>
            </a:xfrm>
            <a:prstGeom prst="line">
              <a:avLst/>
            </a:prstGeom>
            <a:ln w="38100" cap="sq" cmpd="sng">
              <a:solidFill>
                <a:srgbClr val="FF0000"/>
              </a:solidFill>
              <a:prstDash val="solid"/>
              <a:headEnd type="none" w="med" len="med"/>
              <a:tailEnd type="triangle" w="sm" len="lg"/>
            </a:ln>
          </p:spPr>
        </p:sp>
        <p:sp>
          <p:nvSpPr>
            <p:cNvPr id="46109" name="Text Box 18"/>
            <p:cNvSpPr txBox="1"/>
            <p:nvPr/>
          </p:nvSpPr>
          <p:spPr>
            <a:xfrm>
              <a:off x="18" y="562"/>
              <a:ext cx="645"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r>
                <a:rPr lang="en-US" altLang="zh-CN" sz="2800" b="1" dirty="0">
                  <a:solidFill>
                    <a:schemeClr val="tx2"/>
                  </a:solidFill>
                  <a:latin typeface="宋体" panose="02010600030101010101" pitchFamily="2" charset="-122"/>
                </a:rPr>
                <a:t>33.5</a:t>
              </a:r>
              <a:r>
                <a:rPr lang="en-US" altLang="zh-CN" sz="2800" b="1" baseline="30000" dirty="0">
                  <a:solidFill>
                    <a:schemeClr val="tx2"/>
                  </a:solidFill>
                  <a:latin typeface="宋体" panose="02010600030101010101" pitchFamily="2" charset="-122"/>
                </a:rPr>
                <a:t>o</a:t>
              </a:r>
            </a:p>
          </p:txBody>
        </p:sp>
      </p:grpSp>
      <p:grpSp>
        <p:nvGrpSpPr>
          <p:cNvPr id="35859" name="Group 19"/>
          <p:cNvGrpSpPr/>
          <p:nvPr/>
        </p:nvGrpSpPr>
        <p:grpSpPr>
          <a:xfrm>
            <a:off x="5797550" y="998538"/>
            <a:ext cx="1023938" cy="1411287"/>
            <a:chOff x="0" y="0"/>
            <a:chExt cx="645" cy="889"/>
          </a:xfrm>
        </p:grpSpPr>
        <p:sp>
          <p:nvSpPr>
            <p:cNvPr id="46106" name="Line 19"/>
            <p:cNvSpPr/>
            <p:nvPr/>
          </p:nvSpPr>
          <p:spPr>
            <a:xfrm flipV="1">
              <a:off x="78" y="0"/>
              <a:ext cx="336" cy="816"/>
            </a:xfrm>
            <a:prstGeom prst="line">
              <a:avLst/>
            </a:prstGeom>
            <a:ln w="38100" cap="sq" cmpd="sng">
              <a:solidFill>
                <a:srgbClr val="FF0000"/>
              </a:solidFill>
              <a:prstDash val="solid"/>
              <a:headEnd type="none" w="med" len="med"/>
              <a:tailEnd type="triangle" w="sm" len="lg"/>
            </a:ln>
          </p:spPr>
        </p:sp>
        <p:sp>
          <p:nvSpPr>
            <p:cNvPr id="46107" name="Text Box 21"/>
            <p:cNvSpPr txBox="1"/>
            <p:nvPr/>
          </p:nvSpPr>
          <p:spPr>
            <a:xfrm>
              <a:off x="0" y="562"/>
              <a:ext cx="645"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r>
                <a:rPr lang="en-US" altLang="zh-CN" sz="2800" b="1" dirty="0">
                  <a:solidFill>
                    <a:schemeClr val="tx2"/>
                  </a:solidFill>
                  <a:latin typeface="宋体" panose="02010600030101010101" pitchFamily="2" charset="-122"/>
                </a:rPr>
                <a:t>63.5</a:t>
              </a:r>
              <a:r>
                <a:rPr lang="en-US" altLang="zh-CN" sz="2800" b="1" baseline="30000" dirty="0">
                  <a:solidFill>
                    <a:schemeClr val="tx2"/>
                  </a:solidFill>
                  <a:latin typeface="宋体" panose="02010600030101010101" pitchFamily="2" charset="-122"/>
                </a:rPr>
                <a:t>o</a:t>
              </a:r>
            </a:p>
          </p:txBody>
        </p:sp>
      </p:grpSp>
      <p:grpSp>
        <p:nvGrpSpPr>
          <p:cNvPr id="35862" name="Group 22"/>
          <p:cNvGrpSpPr/>
          <p:nvPr/>
        </p:nvGrpSpPr>
        <p:grpSpPr>
          <a:xfrm>
            <a:off x="6530975" y="1074738"/>
            <a:ext cx="1984375" cy="1258887"/>
            <a:chOff x="0" y="0"/>
            <a:chExt cx="1250" cy="793"/>
          </a:xfrm>
        </p:grpSpPr>
        <p:sp>
          <p:nvSpPr>
            <p:cNvPr id="46104" name="Line 22"/>
            <p:cNvSpPr/>
            <p:nvPr/>
          </p:nvSpPr>
          <p:spPr>
            <a:xfrm flipH="1" flipV="1">
              <a:off x="0" y="0"/>
              <a:ext cx="768" cy="768"/>
            </a:xfrm>
            <a:prstGeom prst="line">
              <a:avLst/>
            </a:prstGeom>
            <a:ln w="38100" cap="sq" cmpd="sng">
              <a:solidFill>
                <a:srgbClr val="FF0000"/>
              </a:solidFill>
              <a:prstDash val="solid"/>
              <a:headEnd type="none" w="med" len="med"/>
              <a:tailEnd type="triangle" w="sm" len="lg"/>
            </a:ln>
          </p:spPr>
        </p:sp>
        <p:sp>
          <p:nvSpPr>
            <p:cNvPr id="46105" name="Text Box 28"/>
            <p:cNvSpPr txBox="1"/>
            <p:nvPr/>
          </p:nvSpPr>
          <p:spPr>
            <a:xfrm>
              <a:off x="718" y="466"/>
              <a:ext cx="532"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r>
                <a:rPr lang="en-US" altLang="zh-CN" sz="2800" b="1" dirty="0">
                  <a:solidFill>
                    <a:schemeClr val="tx2"/>
                  </a:solidFill>
                  <a:latin typeface="宋体" panose="02010600030101010101" pitchFamily="2" charset="-122"/>
                </a:rPr>
                <a:t>135</a:t>
              </a:r>
              <a:r>
                <a:rPr lang="en-US" altLang="zh-CN" sz="2800" b="1" baseline="30000" dirty="0">
                  <a:solidFill>
                    <a:schemeClr val="tx2"/>
                  </a:solidFill>
                  <a:latin typeface="宋体" panose="02010600030101010101" pitchFamily="2" charset="-122"/>
                </a:rPr>
                <a:t>o</a:t>
              </a:r>
            </a:p>
          </p:txBody>
        </p:sp>
      </p:grpSp>
      <p:grpSp>
        <p:nvGrpSpPr>
          <p:cNvPr id="35865" name="Group 25"/>
          <p:cNvGrpSpPr/>
          <p:nvPr/>
        </p:nvGrpSpPr>
        <p:grpSpPr>
          <a:xfrm>
            <a:off x="6454775" y="1009650"/>
            <a:ext cx="762000" cy="2579688"/>
            <a:chOff x="0" y="0"/>
            <a:chExt cx="480" cy="1625"/>
          </a:xfrm>
        </p:grpSpPr>
        <p:sp>
          <p:nvSpPr>
            <p:cNvPr id="46101" name="Line 26"/>
            <p:cNvSpPr/>
            <p:nvPr/>
          </p:nvSpPr>
          <p:spPr>
            <a:xfrm flipV="1">
              <a:off x="21" y="0"/>
              <a:ext cx="0" cy="1604"/>
            </a:xfrm>
            <a:prstGeom prst="line">
              <a:avLst/>
            </a:prstGeom>
            <a:ln w="38100" cap="sq" cmpd="sng">
              <a:solidFill>
                <a:srgbClr val="FF0000"/>
              </a:solidFill>
              <a:prstDash val="solid"/>
              <a:headEnd type="none" w="med" len="med"/>
              <a:tailEnd type="triangle" w="sm" len="lg"/>
            </a:ln>
          </p:spPr>
        </p:sp>
        <p:sp>
          <p:nvSpPr>
            <p:cNvPr id="46102" name="Line 27"/>
            <p:cNvSpPr/>
            <p:nvPr/>
          </p:nvSpPr>
          <p:spPr>
            <a:xfrm>
              <a:off x="0" y="1625"/>
              <a:ext cx="480" cy="0"/>
            </a:xfrm>
            <a:prstGeom prst="line">
              <a:avLst/>
            </a:prstGeom>
            <a:ln w="38100" cap="rnd" cmpd="sng">
              <a:solidFill>
                <a:schemeClr val="bg2"/>
              </a:solidFill>
              <a:prstDash val="sysDot"/>
              <a:headEnd type="none" w="med" len="med"/>
              <a:tailEnd type="none" w="med" len="med"/>
            </a:ln>
          </p:spPr>
        </p:sp>
        <p:sp>
          <p:nvSpPr>
            <p:cNvPr id="46103" name="Text Box 29"/>
            <p:cNvSpPr txBox="1"/>
            <p:nvPr/>
          </p:nvSpPr>
          <p:spPr>
            <a:xfrm>
              <a:off x="47" y="1275"/>
              <a:ext cx="419"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r>
                <a:rPr lang="en-US" altLang="zh-CN" sz="2800" b="1" dirty="0">
                  <a:solidFill>
                    <a:schemeClr val="tx2"/>
                  </a:solidFill>
                  <a:latin typeface="宋体" panose="02010600030101010101" pitchFamily="2" charset="-122"/>
                </a:rPr>
                <a:t>90</a:t>
              </a:r>
              <a:r>
                <a:rPr lang="en-US" altLang="zh-CN" sz="2800" b="1" baseline="30000" dirty="0">
                  <a:solidFill>
                    <a:schemeClr val="tx2"/>
                  </a:solidFill>
                  <a:latin typeface="宋体" panose="02010600030101010101" pitchFamily="2" charset="-122"/>
                </a:rPr>
                <a:t>o</a:t>
              </a:r>
            </a:p>
          </p:txBody>
        </p:sp>
      </p:grpSp>
      <p:graphicFrame>
        <p:nvGraphicFramePr>
          <p:cNvPr id="35869" name="Object 29"/>
          <p:cNvGraphicFramePr>
            <a:graphicFrameLocks noChangeAspect="1"/>
          </p:cNvGraphicFramePr>
          <p:nvPr/>
        </p:nvGraphicFramePr>
        <p:xfrm>
          <a:off x="998538" y="4464050"/>
          <a:ext cx="6769100" cy="1643063"/>
        </p:xfrm>
        <a:graphic>
          <a:graphicData uri="http://schemas.openxmlformats.org/presentationml/2006/ole">
            <mc:AlternateContent xmlns:mc="http://schemas.openxmlformats.org/markup-compatibility/2006">
              <mc:Choice xmlns:v="urn:schemas-microsoft-com:vml" Requires="v">
                <p:oleObj spid="_x0000_s19470" r:id="rId7" imgW="2806700" imgH="685800" progId="Equation.DSMT4">
                  <p:embed/>
                </p:oleObj>
              </mc:Choice>
              <mc:Fallback>
                <p:oleObj r:id="rId7" imgW="2806700" imgH="685800" progId="Equation.DSMT4">
                  <p:embed/>
                  <p:pic>
                    <p:nvPicPr>
                      <p:cNvPr id="0" name="图片 3126"/>
                      <p:cNvPicPr/>
                      <p:nvPr/>
                    </p:nvPicPr>
                    <p:blipFill>
                      <a:blip r:embed="rId8"/>
                      <a:stretch>
                        <a:fillRect/>
                      </a:stretch>
                    </p:blipFill>
                    <p:spPr>
                      <a:xfrm>
                        <a:off x="998538" y="4464050"/>
                        <a:ext cx="6769100" cy="1643063"/>
                      </a:xfrm>
                      <a:prstGeom prst="rect">
                        <a:avLst/>
                      </a:prstGeom>
                      <a:noFill/>
                      <a:ln w="38100">
                        <a:noFill/>
                        <a:miter/>
                      </a:ln>
                    </p:spPr>
                  </p:pic>
                </p:oleObj>
              </mc:Fallback>
            </mc:AlternateContent>
          </a:graphicData>
        </a:graphic>
      </p:graphicFrame>
      <p:grpSp>
        <p:nvGrpSpPr>
          <p:cNvPr id="35871" name="Group 31"/>
          <p:cNvGrpSpPr/>
          <p:nvPr/>
        </p:nvGrpSpPr>
        <p:grpSpPr>
          <a:xfrm>
            <a:off x="6149975" y="769938"/>
            <a:ext cx="1295400" cy="685800"/>
            <a:chOff x="0" y="0"/>
            <a:chExt cx="816" cy="432"/>
          </a:xfrm>
        </p:grpSpPr>
        <p:sp>
          <p:nvSpPr>
            <p:cNvPr id="46096" name="Oval 30"/>
            <p:cNvSpPr/>
            <p:nvPr/>
          </p:nvSpPr>
          <p:spPr>
            <a:xfrm>
              <a:off x="0" y="0"/>
              <a:ext cx="384" cy="384"/>
            </a:xfrm>
            <a:prstGeom prst="ellipse">
              <a:avLst/>
            </a:prstGeom>
            <a:noFill/>
            <a:ln w="28575"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graphicFrame>
          <p:nvGraphicFramePr>
            <p:cNvPr id="46097" name="Object 33"/>
            <p:cNvGraphicFramePr>
              <a:graphicFrameLocks noChangeAspect="1"/>
            </p:cNvGraphicFramePr>
            <p:nvPr/>
          </p:nvGraphicFramePr>
          <p:xfrm>
            <a:off x="476" y="27"/>
            <a:ext cx="315" cy="378"/>
          </p:xfrm>
          <a:graphic>
            <a:graphicData uri="http://schemas.openxmlformats.org/presentationml/2006/ole">
              <mc:AlternateContent xmlns:mc="http://schemas.openxmlformats.org/markup-compatibility/2006">
                <mc:Choice xmlns:v="urn:schemas-microsoft-com:vml" Requires="v">
                  <p:oleObj spid="_x0000_s19471" r:id="rId9" imgW="190500" imgH="228600" progId="Equation.DSMT4">
                    <p:embed/>
                  </p:oleObj>
                </mc:Choice>
                <mc:Fallback>
                  <p:oleObj r:id="rId9" imgW="190500" imgH="228600" progId="Equation.DSMT4">
                    <p:embed/>
                    <p:pic>
                      <p:nvPicPr>
                        <p:cNvPr id="0" name="图片 3124"/>
                        <p:cNvPicPr/>
                        <p:nvPr/>
                      </p:nvPicPr>
                      <p:blipFill>
                        <a:blip r:embed="rId10"/>
                        <a:stretch>
                          <a:fillRect/>
                        </a:stretch>
                      </p:blipFill>
                      <p:spPr>
                        <a:xfrm>
                          <a:off x="476" y="27"/>
                          <a:ext cx="315" cy="378"/>
                        </a:xfrm>
                        <a:prstGeom prst="rect">
                          <a:avLst/>
                        </a:prstGeom>
                        <a:noFill/>
                        <a:ln w="38100">
                          <a:noFill/>
                          <a:miter/>
                        </a:ln>
                      </p:spPr>
                    </p:pic>
                  </p:oleObj>
                </mc:Fallback>
              </mc:AlternateContent>
            </a:graphicData>
          </a:graphic>
        </p:graphicFrame>
        <p:grpSp>
          <p:nvGrpSpPr>
            <p:cNvPr id="46098" name="Group 34"/>
            <p:cNvGrpSpPr/>
            <p:nvPr/>
          </p:nvGrpSpPr>
          <p:grpSpPr>
            <a:xfrm>
              <a:off x="240" y="144"/>
              <a:ext cx="576" cy="288"/>
              <a:chOff x="0" y="0"/>
              <a:chExt cx="576" cy="288"/>
            </a:xfrm>
          </p:grpSpPr>
          <p:sp>
            <p:nvSpPr>
              <p:cNvPr id="46099" name="Line 32"/>
              <p:cNvSpPr/>
              <p:nvPr/>
            </p:nvSpPr>
            <p:spPr>
              <a:xfrm>
                <a:off x="0" y="0"/>
                <a:ext cx="576" cy="0"/>
              </a:xfrm>
              <a:prstGeom prst="line">
                <a:avLst/>
              </a:prstGeom>
              <a:ln w="38100" cap="rnd" cmpd="sng">
                <a:solidFill>
                  <a:srgbClr val="000000"/>
                </a:solidFill>
                <a:prstDash val="sysDot"/>
                <a:headEnd type="none" w="med" len="med"/>
                <a:tailEnd type="none" w="med" len="med"/>
              </a:ln>
            </p:spPr>
          </p:sp>
          <p:sp>
            <p:nvSpPr>
              <p:cNvPr id="46100" name="Line 51"/>
              <p:cNvSpPr/>
              <p:nvPr/>
            </p:nvSpPr>
            <p:spPr>
              <a:xfrm>
                <a:off x="0" y="0"/>
                <a:ext cx="528" cy="288"/>
              </a:xfrm>
              <a:prstGeom prst="line">
                <a:avLst/>
              </a:prstGeom>
              <a:ln w="38100" cap="flat" cmpd="sng">
                <a:solidFill>
                  <a:srgbClr val="FF0000"/>
                </a:solidFill>
                <a:prstDash val="solid"/>
                <a:headEnd type="none" w="med" len="med"/>
                <a:tailEnd type="triangle" w="sm" len="lg"/>
              </a:ln>
            </p:spPr>
          </p:sp>
        </p:grpSp>
      </p:grpSp>
      <p:grpSp>
        <p:nvGrpSpPr>
          <p:cNvPr id="46092" name="Group 39"/>
          <p:cNvGrpSpPr/>
          <p:nvPr/>
        </p:nvGrpSpPr>
        <p:grpSpPr>
          <a:xfrm>
            <a:off x="0" y="2133600"/>
            <a:ext cx="3492500" cy="2130425"/>
            <a:chOff x="0" y="1344"/>
            <a:chExt cx="2200" cy="1342"/>
          </a:xfrm>
        </p:grpSpPr>
        <p:sp>
          <p:nvSpPr>
            <p:cNvPr id="46094" name="Rectangle 14"/>
            <p:cNvSpPr/>
            <p:nvPr/>
          </p:nvSpPr>
          <p:spPr>
            <a:xfrm>
              <a:off x="0" y="1344"/>
              <a:ext cx="2200" cy="1299"/>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chemeClr val="tx2"/>
                  </a:solidFill>
                  <a:latin typeface="Times New Roman" panose="02020603050405020304" pitchFamily="18" charset="0"/>
                </a:rPr>
                <a:t>零点为</a:t>
              </a:r>
              <a:r>
                <a:rPr lang="en-US" altLang="zh-CN" b="1" dirty="0">
                  <a:solidFill>
                    <a:schemeClr val="tx2"/>
                  </a:solidFill>
                  <a:latin typeface="Times New Roman" panose="02020603050405020304" pitchFamily="18" charset="0"/>
                </a:rPr>
                <a:t>-3, </a:t>
              </a:r>
              <a:r>
                <a:rPr lang="zh-CN" altLang="en-US" b="1" dirty="0">
                  <a:solidFill>
                    <a:schemeClr val="tx2"/>
                  </a:solidFill>
                  <a:latin typeface="Times New Roman" panose="02020603050405020304" pitchFamily="18" charset="0"/>
                </a:rPr>
                <a:t>极点为</a:t>
              </a:r>
              <a:r>
                <a:rPr lang="en-US" altLang="zh-CN" b="1" dirty="0">
                  <a:solidFill>
                    <a:schemeClr val="tx2"/>
                  </a:solidFill>
                  <a:latin typeface="Times New Roman" panose="02020603050405020304" pitchFamily="18" charset="0"/>
                </a:rPr>
                <a:t>0, -5, -2+2</a:t>
              </a:r>
              <a:r>
                <a:rPr lang="en-US" altLang="zh-CN" b="1" i="1" dirty="0">
                  <a:solidFill>
                    <a:schemeClr val="tx2"/>
                  </a:solidFill>
                  <a:latin typeface="Times New Roman" panose="02020603050405020304" pitchFamily="18" charset="0"/>
                </a:rPr>
                <a:t>j</a:t>
              </a:r>
              <a:r>
                <a:rPr lang="en-US" altLang="zh-CN" b="1" dirty="0">
                  <a:solidFill>
                    <a:schemeClr val="tx2"/>
                  </a:solidFill>
                  <a:latin typeface="Times New Roman" panose="02020603050405020304" pitchFamily="18" charset="0"/>
                </a:rPr>
                <a:t>, -2-2</a:t>
              </a:r>
              <a:r>
                <a:rPr lang="en-US" altLang="zh-CN" b="1" i="1" dirty="0">
                  <a:solidFill>
                    <a:schemeClr val="tx2"/>
                  </a:solidFill>
                  <a:latin typeface="Times New Roman" panose="02020603050405020304" pitchFamily="18" charset="0"/>
                </a:rPr>
                <a:t>j</a:t>
              </a:r>
              <a:r>
                <a:rPr lang="en-US" altLang="zh-CN" b="1" dirty="0">
                  <a:solidFill>
                    <a:schemeClr val="tx2"/>
                  </a:solidFill>
                  <a:latin typeface="Times New Roman" panose="02020603050405020304" pitchFamily="18" charset="0"/>
                </a:rPr>
                <a:t>.</a:t>
              </a:r>
            </a:p>
            <a:p>
              <a:pPr marL="0" lvl="0" indent="0" eaLnBrk="1" hangingPunct="1">
                <a:spcBef>
                  <a:spcPct val="0"/>
                </a:spcBef>
                <a:buClrTx/>
                <a:buSzTx/>
                <a:buFont typeface="Arial" panose="020B0604020202020204" pitchFamily="34" charset="0"/>
                <a:buNone/>
              </a:pPr>
              <a:r>
                <a:rPr lang="zh-CN" altLang="en-US" b="1" dirty="0">
                  <a:solidFill>
                    <a:schemeClr val="tx2"/>
                  </a:solidFill>
                  <a:latin typeface="Times New Roman" panose="02020603050405020304" pitchFamily="18" charset="0"/>
                </a:rPr>
                <a:t>复数极点</a:t>
              </a:r>
              <a:r>
                <a:rPr lang="en-US" altLang="zh-CN" b="1" dirty="0">
                  <a:solidFill>
                    <a:schemeClr val="tx2"/>
                  </a:solidFill>
                  <a:latin typeface="Times New Roman" panose="02020603050405020304" pitchFamily="18" charset="0"/>
                </a:rPr>
                <a:t>-2+2</a:t>
              </a:r>
              <a:r>
                <a:rPr lang="en-US" altLang="zh-CN" b="1" i="1" dirty="0">
                  <a:solidFill>
                    <a:schemeClr val="tx2"/>
                  </a:solidFill>
                  <a:latin typeface="Times New Roman" panose="02020603050405020304" pitchFamily="18" charset="0"/>
                </a:rPr>
                <a:t>j</a:t>
              </a:r>
              <a:r>
                <a:rPr lang="zh-CN" altLang="en-US" b="1" dirty="0">
                  <a:solidFill>
                    <a:schemeClr val="tx2"/>
                  </a:solidFill>
                  <a:latin typeface="Times New Roman" panose="02020603050405020304" pitchFamily="18" charset="0"/>
                </a:rPr>
                <a:t>的出射角为     ：</a:t>
              </a:r>
            </a:p>
          </p:txBody>
        </p:sp>
        <p:graphicFrame>
          <p:nvGraphicFramePr>
            <p:cNvPr id="46095" name="Object 38"/>
            <p:cNvGraphicFramePr>
              <a:graphicFrameLocks noChangeAspect="1"/>
            </p:cNvGraphicFramePr>
            <p:nvPr/>
          </p:nvGraphicFramePr>
          <p:xfrm>
            <a:off x="1111" y="2296"/>
            <a:ext cx="325" cy="390"/>
          </p:xfrm>
          <a:graphic>
            <a:graphicData uri="http://schemas.openxmlformats.org/presentationml/2006/ole">
              <mc:AlternateContent xmlns:mc="http://schemas.openxmlformats.org/markup-compatibility/2006">
                <mc:Choice xmlns:v="urn:schemas-microsoft-com:vml" Requires="v">
                  <p:oleObj spid="_x0000_s19472" r:id="rId11" imgW="190500" imgH="228600" progId="Equation.DSMT4">
                    <p:embed/>
                  </p:oleObj>
                </mc:Choice>
                <mc:Fallback>
                  <p:oleObj r:id="rId11" imgW="190500" imgH="228600" progId="Equation.DSMT4">
                    <p:embed/>
                    <p:pic>
                      <p:nvPicPr>
                        <p:cNvPr id="0" name="图片 3127"/>
                        <p:cNvPicPr/>
                        <p:nvPr/>
                      </p:nvPicPr>
                      <p:blipFill>
                        <a:blip r:embed="rId12"/>
                        <a:stretch>
                          <a:fillRect/>
                        </a:stretch>
                      </p:blipFill>
                      <p:spPr>
                        <a:xfrm>
                          <a:off x="1111" y="2296"/>
                          <a:ext cx="325" cy="390"/>
                        </a:xfrm>
                        <a:prstGeom prst="rect">
                          <a:avLst/>
                        </a:prstGeom>
                        <a:noFill/>
                        <a:ln w="38100">
                          <a:noFill/>
                          <a:miter/>
                        </a:ln>
                      </p:spPr>
                    </p:pic>
                  </p:oleObj>
                </mc:Fallback>
              </mc:AlternateContent>
            </a:graphicData>
          </a:graphic>
        </p:graphicFrame>
      </p:grpSp>
      <p:sp>
        <p:nvSpPr>
          <p:cNvPr id="46093"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20</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wipe(up)">
                                      <p:cBhvr>
                                        <p:cTn id="7" dur="500"/>
                                        <p:tgtEl>
                                          <p:spTgt spid="3584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5869"/>
                                        </p:tgtEl>
                                        <p:attrNameLst>
                                          <p:attrName>style.visibility</p:attrName>
                                        </p:attrNameLst>
                                      </p:cBhvr>
                                      <p:to>
                                        <p:strVal val="visible"/>
                                      </p:to>
                                    </p:set>
                                    <p:animEffect transition="in" filter="dissolve">
                                      <p:cBhvr>
                                        <p:cTn id="12" dur="500"/>
                                        <p:tgtEl>
                                          <p:spTgt spid="358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5859"/>
                                        </p:tgtEl>
                                        <p:attrNameLst>
                                          <p:attrName>style.visibility</p:attrName>
                                        </p:attrNameLst>
                                      </p:cBhvr>
                                      <p:to>
                                        <p:strVal val="visible"/>
                                      </p:to>
                                    </p:set>
                                    <p:animEffect transition="in" filter="wipe(down)">
                                      <p:cBhvr>
                                        <p:cTn id="17" dur="500"/>
                                        <p:tgtEl>
                                          <p:spTgt spid="358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5856"/>
                                        </p:tgtEl>
                                        <p:attrNameLst>
                                          <p:attrName>style.visibility</p:attrName>
                                        </p:attrNameLst>
                                      </p:cBhvr>
                                      <p:to>
                                        <p:strVal val="visible"/>
                                      </p:to>
                                    </p:set>
                                    <p:animEffect transition="in" filter="wipe(down)">
                                      <p:cBhvr>
                                        <p:cTn id="22" dur="500"/>
                                        <p:tgtEl>
                                          <p:spTgt spid="358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5862"/>
                                        </p:tgtEl>
                                        <p:attrNameLst>
                                          <p:attrName>style.visibility</p:attrName>
                                        </p:attrNameLst>
                                      </p:cBhvr>
                                      <p:to>
                                        <p:strVal val="visible"/>
                                      </p:to>
                                    </p:set>
                                    <p:animEffect transition="in" filter="wipe(down)">
                                      <p:cBhvr>
                                        <p:cTn id="27" dur="500"/>
                                        <p:tgtEl>
                                          <p:spTgt spid="358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5865"/>
                                        </p:tgtEl>
                                        <p:attrNameLst>
                                          <p:attrName>style.visibility</p:attrName>
                                        </p:attrNameLst>
                                      </p:cBhvr>
                                      <p:to>
                                        <p:strVal val="visible"/>
                                      </p:to>
                                    </p:set>
                                    <p:animEffect transition="in" filter="wipe(down)">
                                      <p:cBhvr>
                                        <p:cTn id="32" dur="500"/>
                                        <p:tgtEl>
                                          <p:spTgt spid="358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5871"/>
                                        </p:tgtEl>
                                        <p:attrNameLst>
                                          <p:attrName>style.visibility</p:attrName>
                                        </p:attrNameLst>
                                      </p:cBhvr>
                                      <p:to>
                                        <p:strVal val="visible"/>
                                      </p:to>
                                    </p:set>
                                    <p:animEffect transition="in" filter="wipe(left)">
                                      <p:cBhvr>
                                        <p:cTn id="37" dur="500"/>
                                        <p:tgtEl>
                                          <p:spTgt spid="35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p:cNvSpPr>
          <p:nvPr>
            <p:ph type="title" idx="4294967295"/>
          </p:nvPr>
        </p:nvSpPr>
        <p:spPr>
          <a:xfrm>
            <a:off x="301625" y="609600"/>
            <a:ext cx="8540750" cy="803275"/>
          </a:xfrm>
          <a:ln/>
        </p:spPr>
        <p:txBody>
          <a:bodyPr vert="horz" wrap="square" lIns="91440" tIns="45720" rIns="91440" bIns="45720" anchor="ctr" anchorCtr="0"/>
          <a:lstStyle/>
          <a:p>
            <a:pPr algn="l" eaLnBrk="1" hangingPunct="1"/>
            <a:r>
              <a:rPr lang="zh-CN" altLang="en-US" sz="3600" b="1" dirty="0"/>
              <a:t>补充规则</a:t>
            </a:r>
          </a:p>
        </p:txBody>
      </p:sp>
      <p:sp>
        <p:nvSpPr>
          <p:cNvPr id="37891" name="Rectangle 3"/>
          <p:cNvSpPr>
            <a:spLocks noGrp="1" noRot="1" noChangeArrowheads="1"/>
          </p:cNvSpPr>
          <p:nvPr>
            <p:ph type="body" idx="1"/>
          </p:nvPr>
        </p:nvSpPr>
        <p:spPr>
          <a:xfrm>
            <a:off x="301625" y="1557338"/>
            <a:ext cx="8540750" cy="454183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2800" b="1" i="0" u="none" strike="noStrike" kern="0" cap="none" spc="0" normalizeH="0" baseline="0" noProof="0" dirty="0">
                <a:ln>
                  <a:noFill/>
                </a:ln>
                <a:solidFill>
                  <a:schemeClr val="tx2"/>
                </a:solidFill>
                <a:effectLst/>
                <a:uLnTx/>
                <a:uFillTx/>
                <a:latin typeface="+mn-lt"/>
                <a:ea typeface="+mn-ea"/>
                <a:cs typeface="+mn-cs"/>
              </a:rPr>
              <a:t>规则九：闭环极点之和</a:t>
            </a:r>
          </a:p>
          <a:p>
            <a:pPr marL="742950" marR="0" lvl="1" indent="-28575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
              <a:defRPr/>
            </a:pPr>
            <a:r>
              <a:rPr kumimoji="0" lang="zh-CN" altLang="en-US" sz="2800" b="1" i="0" u="none" strike="noStrike" kern="0" cap="none" spc="0" normalizeH="0" baseline="0" noProof="0" dirty="0">
                <a:ln>
                  <a:noFill/>
                </a:ln>
                <a:solidFill>
                  <a:schemeClr val="tx2"/>
                </a:solidFill>
                <a:effectLst/>
                <a:uLnTx/>
                <a:uFillTx/>
                <a:latin typeface="+mn-lt"/>
                <a:ea typeface="+mn-ea"/>
              </a:rPr>
              <a:t>系统满足</a:t>
            </a:r>
            <a:r>
              <a:rPr kumimoji="0" lang="en-US" altLang="zh-CN" sz="28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a:t>
            </a:r>
            <a:r>
              <a:rPr kumimoji="0" lang="en-US" altLang="zh-CN" sz="2800" b="1" i="1"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n</a:t>
            </a:r>
            <a:r>
              <a:rPr kumimoji="0" lang="en-US" altLang="zh-CN" sz="28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a:t>
            </a:r>
            <a:r>
              <a:rPr kumimoji="0" lang="en-US" altLang="zh-CN" sz="2800" b="1" i="1"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m</a:t>
            </a:r>
            <a:r>
              <a:rPr kumimoji="0" lang="en-US" altLang="zh-CN" sz="28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)≥2</a:t>
            </a:r>
            <a:r>
              <a:rPr kumimoji="0" lang="zh-CN" altLang="en-US" sz="2800" b="1" i="0" u="none" strike="noStrike" kern="0" cap="none" spc="0" normalizeH="0" baseline="0" noProof="0" dirty="0">
                <a:ln>
                  <a:noFill/>
                </a:ln>
                <a:solidFill>
                  <a:schemeClr val="tx2"/>
                </a:solidFill>
                <a:effectLst/>
                <a:uLnTx/>
                <a:uFillTx/>
                <a:latin typeface="+mn-lt"/>
                <a:ea typeface="+mn-ea"/>
              </a:rPr>
              <a:t>时</a:t>
            </a:r>
            <a:r>
              <a:rPr kumimoji="0" lang="en-US" altLang="zh-CN" sz="2800" b="1" i="0" u="none" strike="noStrike" kern="0" cap="none" spc="0" normalizeH="0" baseline="0" noProof="0" dirty="0">
                <a:ln>
                  <a:noFill/>
                </a:ln>
                <a:solidFill>
                  <a:schemeClr val="tx2"/>
                </a:solidFill>
                <a:effectLst/>
                <a:uLnTx/>
                <a:uFillTx/>
                <a:latin typeface="+mn-lt"/>
                <a:ea typeface="+mn-ea"/>
              </a:rPr>
              <a:t>,</a:t>
            </a:r>
            <a:r>
              <a:rPr kumimoji="0" lang="zh-CN" altLang="en-US" sz="2800" b="1" i="0" u="none" strike="noStrike" kern="0" cap="none" spc="0" normalizeH="0" baseline="0" noProof="0" dirty="0">
                <a:ln>
                  <a:noFill/>
                </a:ln>
                <a:solidFill>
                  <a:schemeClr val="tx2"/>
                </a:solidFill>
                <a:effectLst/>
                <a:uLnTx/>
                <a:uFillTx/>
                <a:latin typeface="+mn-lt"/>
                <a:ea typeface="+mn-ea"/>
              </a:rPr>
              <a:t>系统闭环极点之和等于开环极点之和。</a:t>
            </a:r>
            <a:endParaRPr kumimoji="0" lang="zh-CN" altLang="en-US" sz="2800" b="0" i="0" u="none" strike="noStrike" kern="0" cap="none" spc="0" normalizeH="0" baseline="0" noProof="0" dirty="0">
              <a:ln>
                <a:noFill/>
              </a:ln>
              <a:solidFill>
                <a:schemeClr val="tx1"/>
              </a:solidFill>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2800" b="1" i="0" u="none" strike="noStrike" kern="0" cap="none" spc="0" normalizeH="0" baseline="0" noProof="0" dirty="0">
                <a:ln>
                  <a:noFill/>
                </a:ln>
                <a:solidFill>
                  <a:schemeClr val="tx2"/>
                </a:solidFill>
                <a:effectLst/>
                <a:uLnTx/>
                <a:uFillTx/>
                <a:latin typeface="+mn-lt"/>
                <a:ea typeface="+mn-ea"/>
                <a:cs typeface="+mn-cs"/>
              </a:rPr>
              <a:t>规则十：闭环极点之积</a:t>
            </a:r>
          </a:p>
          <a:p>
            <a:pPr marL="742950" marR="0" lvl="1" indent="-28575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
              <a:defRPr/>
            </a:pPr>
            <a:r>
              <a:rPr kumimoji="0" lang="zh-CN" altLang="en-US" sz="2800" b="1" i="0" u="none" strike="noStrike" kern="0" cap="none" spc="0" normalizeH="0" baseline="0" noProof="0" dirty="0">
                <a:ln>
                  <a:noFill/>
                </a:ln>
                <a:solidFill>
                  <a:schemeClr val="tx2"/>
                </a:solidFill>
                <a:effectLst/>
                <a:uLnTx/>
                <a:uFillTx/>
                <a:latin typeface="+mn-lt"/>
                <a:ea typeface="+mn-ea"/>
              </a:rPr>
              <a:t>系统的</a:t>
            </a:r>
            <a:r>
              <a:rPr kumimoji="0" lang="en-US" altLang="zh-CN" sz="28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a:t>
            </a:r>
            <a:r>
              <a:rPr kumimoji="0" lang="en-US" altLang="zh-CN" sz="2800" b="1" i="1" u="none" strike="noStrike" kern="0" cap="none" spc="0" normalizeH="0" baseline="0" noProof="0" dirty="0">
                <a:ln>
                  <a:noFill/>
                </a:ln>
                <a:solidFill>
                  <a:schemeClr val="tx2"/>
                </a:solidFill>
                <a:effectLst/>
                <a:uLnTx/>
                <a:uFillTx/>
                <a:latin typeface="Times New Roman" panose="02020603050405020304" pitchFamily="18" charset="0"/>
                <a:ea typeface="+mn-ea"/>
              </a:rPr>
              <a:t>n</a:t>
            </a:r>
            <a:r>
              <a:rPr kumimoji="0" lang="en-US" altLang="zh-CN" sz="2800" b="1" i="0" u="none" strike="noStrike" kern="0" cap="none" spc="0" normalizeH="0" baseline="0" noProof="0" dirty="0">
                <a:ln>
                  <a:noFill/>
                </a:ln>
                <a:solidFill>
                  <a:schemeClr val="tx2"/>
                </a:solidFill>
                <a:effectLst/>
                <a:uLnTx/>
                <a:uFillTx/>
                <a:latin typeface="Times New Roman" panose="02020603050405020304" pitchFamily="18" charset="0"/>
                <a:ea typeface="+mn-ea"/>
              </a:rPr>
              <a:t>-</a:t>
            </a:r>
            <a:r>
              <a:rPr kumimoji="0" lang="en-US" altLang="zh-CN" sz="2800" b="1" i="1" u="none" strike="noStrike" kern="0" cap="none" spc="0" normalizeH="0" baseline="0" noProof="0" dirty="0">
                <a:ln>
                  <a:noFill/>
                </a:ln>
                <a:solidFill>
                  <a:schemeClr val="tx2"/>
                </a:solidFill>
                <a:effectLst/>
                <a:uLnTx/>
                <a:uFillTx/>
                <a:latin typeface="Times New Roman" panose="02020603050405020304" pitchFamily="18" charset="0"/>
                <a:ea typeface="+mn-ea"/>
              </a:rPr>
              <a:t>m</a:t>
            </a:r>
            <a:r>
              <a:rPr kumimoji="0" lang="en-US" altLang="zh-CN" sz="2800" b="1" i="0" u="none" strike="noStrike" kern="0" cap="none" spc="0" normalizeH="0" baseline="0" noProof="0" dirty="0">
                <a:ln>
                  <a:noFill/>
                </a:ln>
                <a:solidFill>
                  <a:schemeClr val="tx2"/>
                </a:solidFill>
                <a:effectLst/>
                <a:uLnTx/>
                <a:uFillTx/>
                <a:latin typeface="Times New Roman" panose="02020603050405020304" pitchFamily="18" charset="0"/>
                <a:ea typeface="+mn-ea"/>
              </a:rPr>
              <a:t>)</a:t>
            </a:r>
            <a:r>
              <a:rPr kumimoji="0" lang="en-US" altLang="zh-CN" sz="28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≥2</a:t>
            </a:r>
            <a:r>
              <a:rPr kumimoji="0" lang="zh-CN" altLang="en-US" sz="2800" b="1" i="0" u="none" strike="noStrike" kern="0" cap="none" spc="0" normalizeH="0" baseline="0" noProof="0" dirty="0">
                <a:ln>
                  <a:noFill/>
                </a:ln>
                <a:solidFill>
                  <a:schemeClr val="tx2"/>
                </a:solidFill>
                <a:effectLst/>
                <a:uLnTx/>
                <a:uFillTx/>
                <a:latin typeface="+mn-lt"/>
                <a:ea typeface="+mn-ea"/>
              </a:rPr>
              <a:t>且有开环零点位于原点时</a:t>
            </a:r>
            <a:r>
              <a:rPr kumimoji="0" lang="en-US" altLang="zh-CN" sz="2800" b="1" i="0" u="none" strike="noStrike" kern="0" cap="none" spc="0" normalizeH="0" baseline="0" noProof="0" dirty="0">
                <a:ln>
                  <a:noFill/>
                </a:ln>
                <a:solidFill>
                  <a:schemeClr val="tx2"/>
                </a:solidFill>
                <a:effectLst/>
                <a:uLnTx/>
                <a:uFillTx/>
                <a:latin typeface="+mn-lt"/>
                <a:ea typeface="+mn-ea"/>
              </a:rPr>
              <a:t>,</a:t>
            </a:r>
            <a:r>
              <a:rPr kumimoji="0" lang="zh-CN" altLang="en-US" sz="2800" b="1" i="0" u="none" strike="noStrike" kern="0" cap="none" spc="0" normalizeH="0" baseline="0" noProof="0" dirty="0">
                <a:ln>
                  <a:noFill/>
                </a:ln>
                <a:solidFill>
                  <a:schemeClr val="tx2"/>
                </a:solidFill>
                <a:effectLst/>
                <a:uLnTx/>
                <a:uFillTx/>
                <a:latin typeface="+mn-lt"/>
                <a:ea typeface="+mn-ea"/>
              </a:rPr>
              <a:t>系统闭环极点之积等于开环极点之积。</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endParaRPr kumimoji="0" lang="en-US" altLang="zh-CN" sz="2800" b="1" i="0" u="none" strike="noStrike" kern="0" cap="none" spc="0" normalizeH="0" baseline="0" noProof="0" dirty="0">
              <a:ln>
                <a:noFill/>
              </a:ln>
              <a:solidFill>
                <a:schemeClr val="tx2"/>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800" b="1" i="0" u="none" strike="noStrike" kern="0" cap="none" spc="0" normalizeH="0" baseline="0" noProof="0" dirty="0">
                <a:ln>
                  <a:noFill/>
                </a:ln>
                <a:solidFill>
                  <a:schemeClr val="tx2"/>
                </a:solidFill>
                <a:effectLst/>
                <a:uLnTx/>
                <a:uFillTx/>
                <a:latin typeface="+mn-lt"/>
                <a:ea typeface="+mn-ea"/>
                <a:cs typeface="+mn-cs"/>
              </a:rPr>
              <a:t>规则九和规则十可以用来估计根轨迹的变化趋势，即根轨迹走向</a:t>
            </a:r>
          </a:p>
        </p:txBody>
      </p:sp>
      <p:sp>
        <p:nvSpPr>
          <p:cNvPr id="48132" name="AutoShape 250"/>
          <p:cNvSpPr/>
          <p:nvPr/>
        </p:nvSpPr>
        <p:spPr>
          <a:xfrm>
            <a:off x="4535488" y="3259138"/>
            <a:ext cx="4578350" cy="3455987"/>
          </a:xfrm>
          <a:prstGeom prst="flowChartProcess">
            <a:avLst/>
          </a:prstGeom>
          <a:noFill/>
          <a:ln w="9525">
            <a:noFill/>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2000" dirty="0"/>
          </a:p>
        </p:txBody>
      </p:sp>
      <p:sp>
        <p:nvSpPr>
          <p:cNvPr id="48133"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21</a:t>
            </a:fld>
            <a:endParaRPr lang="zh-CN" alt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4213" y="765175"/>
            <a:ext cx="7559675" cy="5632450"/>
          </a:xfrm>
          <a:prstGeom prst="rect">
            <a:avLst/>
          </a:prstGeom>
          <a:solidFill>
            <a:srgbClr val="CCFFFF"/>
          </a:solidFill>
          <a:ln>
            <a:noFill/>
          </a:ln>
        </p:spPr>
        <p:txBody>
          <a:bodyPr>
            <a:spAutoFit/>
          </a:bodyP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dirty="0">
                <a:ln>
                  <a:noFill/>
                </a:ln>
                <a:solidFill>
                  <a:schemeClr val="tx2"/>
                </a:solidFill>
                <a:effectLst/>
                <a:uLnTx/>
                <a:uFillTx/>
                <a:latin typeface="+mn-ea"/>
                <a:ea typeface="+mn-ea"/>
                <a:cs typeface="+mn-cs"/>
              </a:rPr>
              <a:t>根轨迹规则总结：</a:t>
            </a:r>
            <a:endParaRPr kumimoji="0" lang="en-US" altLang="zh-CN" sz="3600" b="1" i="0" u="none" strike="noStrike" kern="1200" cap="none" spc="0" normalizeH="0" baseline="0" noProof="0" dirty="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chemeClr val="tx2"/>
                </a:solidFill>
                <a:effectLst/>
                <a:uLnTx/>
                <a:uFillTx/>
                <a:latin typeface="+mn-ea"/>
                <a:ea typeface="+mn-ea"/>
                <a:cs typeface="+mn-cs"/>
              </a:rPr>
              <a:t>规则一：根轨迹的起点和终点</a:t>
            </a:r>
            <a:endParaRPr kumimoji="0" lang="en-US" altLang="zh-CN" sz="2800" b="1" i="0" u="none" strike="noStrike" kern="1200" cap="none" spc="0" normalizeH="0" baseline="0" noProof="0" dirty="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chemeClr val="tx2"/>
                </a:solidFill>
                <a:effectLst/>
                <a:uLnTx/>
                <a:uFillTx/>
                <a:latin typeface="+mn-ea"/>
                <a:ea typeface="+mn-ea"/>
                <a:cs typeface="+mn-cs"/>
              </a:rPr>
              <a:t>规则二：根轨迹的分支数</a:t>
            </a:r>
            <a:endParaRPr kumimoji="0" lang="en-US" altLang="zh-CN" sz="2800" b="1" i="0" u="none" strike="noStrike" kern="1200" cap="none" spc="0" normalizeH="0" baseline="0" noProof="0" dirty="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chemeClr val="tx2"/>
                </a:solidFill>
                <a:effectLst/>
                <a:uLnTx/>
                <a:uFillTx/>
                <a:latin typeface="+mn-ea"/>
                <a:ea typeface="+mn-ea"/>
                <a:cs typeface="+mn-cs"/>
              </a:rPr>
              <a:t>规则三：根轨迹的连续性和对称性</a:t>
            </a:r>
            <a:endParaRPr kumimoji="0" lang="en-US" altLang="zh-CN" sz="2800" b="1" i="0" u="none" strike="noStrike" kern="1200" cap="none" spc="0" normalizeH="0" baseline="0" noProof="0" dirty="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chemeClr val="tx2"/>
                </a:solidFill>
                <a:effectLst/>
                <a:uLnTx/>
                <a:uFillTx/>
                <a:latin typeface="+mn-ea"/>
                <a:ea typeface="+mn-ea"/>
                <a:cs typeface="+mn-cs"/>
              </a:rPr>
              <a:t>规则四：根轨迹在实轴上的分布</a:t>
            </a:r>
            <a:endParaRPr kumimoji="0" lang="en-US" altLang="zh-CN" sz="2800" b="1" i="0" u="none" strike="noStrike" kern="1200" cap="none" spc="0" normalizeH="0" baseline="0" noProof="0" dirty="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chemeClr val="tx2"/>
                </a:solidFill>
                <a:effectLst/>
                <a:uLnTx/>
                <a:uFillTx/>
                <a:latin typeface="+mn-ea"/>
                <a:ea typeface="+mn-ea"/>
                <a:cs typeface="+mn-cs"/>
              </a:rPr>
              <a:t>规则五：根轨迹的渐近线 </a:t>
            </a:r>
            <a:endParaRPr kumimoji="0" lang="en-US" altLang="zh-CN" sz="2800" b="1" i="0" u="none" strike="noStrike" kern="1200" cap="none" spc="0" normalizeH="0" baseline="0" noProof="0" dirty="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chemeClr val="tx2"/>
                </a:solidFill>
                <a:effectLst/>
                <a:uLnTx/>
                <a:uFillTx/>
                <a:latin typeface="+mn-ea"/>
                <a:ea typeface="+mn-ea"/>
                <a:cs typeface="+mn-cs"/>
              </a:rPr>
              <a:t>规则六：根轨迹的分离点和会合点</a:t>
            </a:r>
            <a:endParaRPr kumimoji="0" lang="en-US" altLang="zh-CN" sz="2800" b="1" i="0" u="none" strike="noStrike" kern="1200" cap="none" spc="0" normalizeH="0" baseline="0" noProof="0" dirty="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chemeClr val="tx2"/>
                </a:solidFill>
                <a:effectLst/>
                <a:uLnTx/>
                <a:uFillTx/>
                <a:latin typeface="+mn-ea"/>
                <a:ea typeface="+mn-ea"/>
                <a:cs typeface="+mn-cs"/>
              </a:rPr>
              <a:t>规则七：根轨迹与虚轴的交点</a:t>
            </a:r>
            <a:endParaRPr kumimoji="0" lang="en-US" altLang="zh-CN" sz="2800" b="1" i="0" u="none" strike="noStrike" kern="1200" cap="none" spc="0" normalizeH="0" baseline="0" noProof="0" dirty="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25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2"/>
                </a:solidFill>
                <a:effectLst/>
                <a:uLnTx/>
                <a:uFillTx/>
                <a:latin typeface="+mn-ea"/>
                <a:ea typeface="宋体" panose="02010600030101010101" pitchFamily="2" charset="-122"/>
                <a:cs typeface="+mn-cs"/>
              </a:rPr>
              <a:t>规则八：根轨迹的出射角和入射角</a:t>
            </a:r>
            <a:endParaRPr kumimoji="0" lang="en-US" altLang="zh-CN" sz="2800" b="1" i="0" u="none" strike="noStrike" kern="1200" cap="none" spc="0" normalizeH="0" baseline="0" noProof="0" dirty="0">
              <a:ln>
                <a:noFill/>
              </a:ln>
              <a:solidFill>
                <a:schemeClr val="tx2"/>
              </a:solidFill>
              <a:effectLst/>
              <a:uLnTx/>
              <a:uFillTx/>
              <a:latin typeface="+mn-ea"/>
              <a:ea typeface="+mn-ea"/>
              <a:cs typeface="+mn-cs"/>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chemeClr val="tx2"/>
                </a:solidFill>
                <a:effectLst/>
                <a:uLnTx/>
                <a:uFillTx/>
                <a:latin typeface="+mn-ea"/>
                <a:ea typeface="+mn-ea"/>
                <a:cs typeface="+mn-cs"/>
              </a:rPr>
              <a:t>规则九、规则十：根轨迹走向</a:t>
            </a:r>
          </a:p>
        </p:txBody>
      </p:sp>
      <p:sp>
        <p:nvSpPr>
          <p:cNvPr id="49155" name="灯片编号占位符 2"/>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22</a:t>
            </a:fld>
            <a:endParaRPr lang="zh-CN" alt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14"/>
          <p:cNvSpPr/>
          <p:nvPr/>
        </p:nvSpPr>
        <p:spPr>
          <a:xfrm>
            <a:off x="82550" y="4999038"/>
            <a:ext cx="6278563" cy="107632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b="1" dirty="0">
                <a:solidFill>
                  <a:schemeClr val="tx2"/>
                </a:solidFill>
                <a:latin typeface="宋体" panose="02010600030101010101" pitchFamily="2" charset="-122"/>
              </a:rPr>
              <a:t>显然，这是个圆的方程，</a:t>
            </a:r>
            <a:endParaRPr lang="en-US" altLang="zh-CN" b="1" dirty="0">
              <a:solidFill>
                <a:schemeClr val="tx2"/>
              </a:solidFill>
              <a:latin typeface="宋体" panose="02010600030101010101" pitchFamily="2" charset="-122"/>
            </a:endParaRPr>
          </a:p>
          <a:p>
            <a:pPr marL="0" lvl="0" indent="0" eaLnBrk="1" hangingPunct="1">
              <a:spcBef>
                <a:spcPct val="0"/>
              </a:spcBef>
              <a:buClrTx/>
              <a:buSzTx/>
              <a:buFontTx/>
              <a:buNone/>
            </a:pPr>
            <a:r>
              <a:rPr lang="zh-CN" altLang="en-US" b="1" dirty="0">
                <a:solidFill>
                  <a:schemeClr val="tx2"/>
                </a:solidFill>
                <a:latin typeface="宋体" panose="02010600030101010101" pitchFamily="2" charset="-122"/>
              </a:rPr>
              <a:t>其圆心坐标为</a:t>
            </a:r>
            <a:r>
              <a:rPr lang="en-US" altLang="zh-CN" b="1" dirty="0">
                <a:solidFill>
                  <a:schemeClr val="tx2"/>
                </a:solidFill>
                <a:latin typeface="宋体" panose="02010600030101010101" pitchFamily="2" charset="-122"/>
              </a:rPr>
              <a:t>(-3,0)</a:t>
            </a:r>
            <a:r>
              <a:rPr lang="zh-CN" altLang="en-US" b="1" dirty="0">
                <a:solidFill>
                  <a:schemeClr val="tx2"/>
                </a:solidFill>
                <a:latin typeface="宋体" panose="02010600030101010101" pitchFamily="2" charset="-122"/>
              </a:rPr>
              <a:t>半径为</a:t>
            </a:r>
            <a:r>
              <a:rPr lang="en-US" altLang="zh-CN" b="1" dirty="0">
                <a:solidFill>
                  <a:schemeClr val="tx2"/>
                </a:solidFill>
                <a:latin typeface="宋体" panose="02010600030101010101" pitchFamily="2" charset="-122"/>
              </a:rPr>
              <a:t>   </a:t>
            </a:r>
            <a:endParaRPr lang="zh-CN" altLang="en-US" b="1" dirty="0">
              <a:solidFill>
                <a:schemeClr val="tx2"/>
              </a:solidFill>
              <a:latin typeface="宋体" panose="02010600030101010101" pitchFamily="2" charset="-122"/>
            </a:endParaRPr>
          </a:p>
        </p:txBody>
      </p:sp>
      <p:sp>
        <p:nvSpPr>
          <p:cNvPr id="50179" name="灯片编号占位符 5"/>
          <p:cNvSpPr txBox="1">
            <a:spLocks noGrp="1"/>
          </p:cNvSpPr>
          <p:nvPr/>
        </p:nvSpPr>
        <p:spPr>
          <a:xfrm>
            <a:off x="6553200" y="6472238"/>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zh-CN" altLang="en-US" sz="1400" b="1" dirty="0"/>
              <a:t>23</a:t>
            </a:fld>
            <a:endParaRPr lang="zh-CN" altLang="en-US" sz="1400" b="1" dirty="0"/>
          </a:p>
        </p:txBody>
      </p:sp>
      <p:grpSp>
        <p:nvGrpSpPr>
          <p:cNvPr id="321538" name="Group 2"/>
          <p:cNvGrpSpPr/>
          <p:nvPr/>
        </p:nvGrpSpPr>
        <p:grpSpPr>
          <a:xfrm>
            <a:off x="290513" y="3500438"/>
            <a:ext cx="5541962" cy="2089150"/>
            <a:chOff x="2295" y="2400"/>
            <a:chExt cx="3491" cy="1316"/>
          </a:xfrm>
        </p:grpSpPr>
        <p:sp>
          <p:nvSpPr>
            <p:cNvPr id="50247" name="Rectangle 3"/>
            <p:cNvSpPr/>
            <p:nvPr/>
          </p:nvSpPr>
          <p:spPr>
            <a:xfrm>
              <a:off x="2324" y="2400"/>
              <a:ext cx="3462" cy="36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b="1" dirty="0">
                  <a:solidFill>
                    <a:schemeClr val="tx2"/>
                  </a:solidFill>
                  <a:latin typeface="宋体" panose="02010600030101010101" pitchFamily="2" charset="-122"/>
                </a:rPr>
                <a:t>由          得分离点方程为</a:t>
              </a:r>
            </a:p>
          </p:txBody>
        </p:sp>
        <p:graphicFrame>
          <p:nvGraphicFramePr>
            <p:cNvPr id="50248" name="Object 4"/>
            <p:cNvGraphicFramePr>
              <a:graphicFrameLocks noChangeAspect="1"/>
            </p:cNvGraphicFramePr>
            <p:nvPr/>
          </p:nvGraphicFramePr>
          <p:xfrm>
            <a:off x="3232" y="2896"/>
            <a:ext cx="1623" cy="375"/>
          </p:xfrm>
          <a:graphic>
            <a:graphicData uri="http://schemas.openxmlformats.org/presentationml/2006/ole">
              <mc:AlternateContent xmlns:mc="http://schemas.openxmlformats.org/markup-compatibility/2006">
                <mc:Choice xmlns:v="urn:schemas-microsoft-com:vml" Requires="v">
                  <p:oleObj spid="_x0000_s3181" r:id="rId3" imgW="888365" imgH="203200" progId="Equation.DSMT4">
                    <p:embed/>
                  </p:oleObj>
                </mc:Choice>
                <mc:Fallback>
                  <p:oleObj r:id="rId3" imgW="888365" imgH="203200" progId="Equation.DSMT4">
                    <p:embed/>
                    <p:pic>
                      <p:nvPicPr>
                        <p:cNvPr id="0" name="图片 3131"/>
                        <p:cNvPicPr/>
                        <p:nvPr/>
                      </p:nvPicPr>
                      <p:blipFill>
                        <a:blip r:embed="rId4"/>
                        <a:stretch>
                          <a:fillRect/>
                        </a:stretch>
                      </p:blipFill>
                      <p:spPr>
                        <a:xfrm>
                          <a:off x="3232" y="2896"/>
                          <a:ext cx="1623" cy="375"/>
                        </a:xfrm>
                        <a:prstGeom prst="rect">
                          <a:avLst/>
                        </a:prstGeom>
                        <a:noFill/>
                        <a:ln w="38100">
                          <a:noFill/>
                          <a:miter/>
                        </a:ln>
                      </p:spPr>
                    </p:pic>
                  </p:oleObj>
                </mc:Fallback>
              </mc:AlternateContent>
            </a:graphicData>
          </a:graphic>
        </p:graphicFrame>
        <p:sp>
          <p:nvSpPr>
            <p:cNvPr id="50249" name="Rectangle 5"/>
            <p:cNvSpPr/>
            <p:nvPr/>
          </p:nvSpPr>
          <p:spPr>
            <a:xfrm>
              <a:off x="2295" y="2960"/>
              <a:ext cx="895" cy="36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b="1" dirty="0">
                  <a:solidFill>
                    <a:schemeClr val="tx2"/>
                  </a:solidFill>
                  <a:latin typeface="宋体" panose="02010600030101010101" pitchFamily="2" charset="-122"/>
                </a:rPr>
                <a:t>解得：</a:t>
              </a:r>
            </a:p>
          </p:txBody>
        </p:sp>
        <p:graphicFrame>
          <p:nvGraphicFramePr>
            <p:cNvPr id="50250" name="Object 6"/>
            <p:cNvGraphicFramePr>
              <a:graphicFrameLocks noChangeAspect="1"/>
            </p:cNvGraphicFramePr>
            <p:nvPr/>
          </p:nvGraphicFramePr>
          <p:xfrm>
            <a:off x="2302" y="3306"/>
            <a:ext cx="2712" cy="410"/>
          </p:xfrm>
          <a:graphic>
            <a:graphicData uri="http://schemas.openxmlformats.org/presentationml/2006/ole">
              <mc:AlternateContent xmlns:mc="http://schemas.openxmlformats.org/markup-compatibility/2006">
                <mc:Choice xmlns:v="urn:schemas-microsoft-com:vml" Requires="v">
                  <p:oleObj spid="_x0000_s3182" r:id="rId5" imgW="1485900" imgH="228600" progId="Equation.DSMT4">
                    <p:embed/>
                  </p:oleObj>
                </mc:Choice>
                <mc:Fallback>
                  <p:oleObj r:id="rId5" imgW="1485900" imgH="228600" progId="Equation.DSMT4">
                    <p:embed/>
                    <p:pic>
                      <p:nvPicPr>
                        <p:cNvPr id="0" name="图片 3128"/>
                        <p:cNvPicPr/>
                        <p:nvPr/>
                      </p:nvPicPr>
                      <p:blipFill>
                        <a:blip r:embed="rId6"/>
                        <a:stretch>
                          <a:fillRect/>
                        </a:stretch>
                      </p:blipFill>
                      <p:spPr>
                        <a:xfrm>
                          <a:off x="2302" y="3306"/>
                          <a:ext cx="2712" cy="410"/>
                        </a:xfrm>
                        <a:prstGeom prst="rect">
                          <a:avLst/>
                        </a:prstGeom>
                        <a:noFill/>
                        <a:ln w="38100">
                          <a:noFill/>
                          <a:miter/>
                        </a:ln>
                      </p:spPr>
                    </p:pic>
                  </p:oleObj>
                </mc:Fallback>
              </mc:AlternateContent>
            </a:graphicData>
          </a:graphic>
        </p:graphicFrame>
      </p:grpSp>
      <p:sp>
        <p:nvSpPr>
          <p:cNvPr id="50182" name="Rectangle 8"/>
          <p:cNvSpPr/>
          <p:nvPr/>
        </p:nvSpPr>
        <p:spPr>
          <a:xfrm>
            <a:off x="-1587" y="1046163"/>
            <a:ext cx="8610600" cy="10668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b="1" dirty="0">
                <a:solidFill>
                  <a:schemeClr val="tx2"/>
                </a:solidFill>
                <a:latin typeface="宋体" panose="02010600030101010101" pitchFamily="2" charset="-122"/>
              </a:rPr>
              <a:t>例</a:t>
            </a:r>
            <a:r>
              <a:rPr lang="en-US" altLang="zh-CN" b="1" dirty="0">
                <a:solidFill>
                  <a:schemeClr val="tx2"/>
                </a:solidFill>
                <a:latin typeface="宋体" panose="02010600030101010101" pitchFamily="2" charset="-122"/>
              </a:rPr>
              <a:t>4.4 </a:t>
            </a:r>
            <a:r>
              <a:rPr lang="zh-CN" altLang="en-US" b="1" dirty="0">
                <a:solidFill>
                  <a:schemeClr val="tx2"/>
                </a:solidFill>
                <a:latin typeface="宋体" panose="02010600030101010101" pitchFamily="2" charset="-122"/>
              </a:rPr>
              <a:t>设系统的开环传递函数如下，试绘制系统的根轨迹，并证明复平面上的根轨迹是圆。</a:t>
            </a:r>
          </a:p>
        </p:txBody>
      </p:sp>
      <p:grpSp>
        <p:nvGrpSpPr>
          <p:cNvPr id="321545" name="Group 9"/>
          <p:cNvGrpSpPr/>
          <p:nvPr/>
        </p:nvGrpSpPr>
        <p:grpSpPr>
          <a:xfrm>
            <a:off x="301625" y="2843213"/>
            <a:ext cx="7610475" cy="625475"/>
            <a:chOff x="672" y="2177"/>
            <a:chExt cx="2862" cy="394"/>
          </a:xfrm>
        </p:grpSpPr>
        <p:sp>
          <p:nvSpPr>
            <p:cNvPr id="50245" name="Rectangle 10"/>
            <p:cNvSpPr/>
            <p:nvPr/>
          </p:nvSpPr>
          <p:spPr>
            <a:xfrm>
              <a:off x="672" y="2177"/>
              <a:ext cx="2862" cy="36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b="1" dirty="0">
                  <a:solidFill>
                    <a:schemeClr val="tx2"/>
                  </a:solidFill>
                  <a:latin typeface="宋体" panose="02010600030101010101" pitchFamily="2" charset="-122"/>
                </a:rPr>
                <a:t>实轴上的根轨迹区间为       ，     。</a:t>
              </a:r>
              <a:endParaRPr lang="zh-CN" altLang="en-US" sz="1800" b="1" dirty="0">
                <a:latin typeface="宋体" panose="02010600030101010101" pitchFamily="2" charset="-122"/>
              </a:endParaRPr>
            </a:p>
          </p:txBody>
        </p:sp>
        <p:graphicFrame>
          <p:nvGraphicFramePr>
            <p:cNvPr id="50246" name="Object 11"/>
            <p:cNvGraphicFramePr>
              <a:graphicFrameLocks noChangeAspect="1"/>
            </p:cNvGraphicFramePr>
            <p:nvPr/>
          </p:nvGraphicFramePr>
          <p:xfrm>
            <a:off x="2224" y="2196"/>
            <a:ext cx="587" cy="375"/>
          </p:xfrm>
          <a:graphic>
            <a:graphicData uri="http://schemas.openxmlformats.org/presentationml/2006/ole">
              <mc:AlternateContent xmlns:mc="http://schemas.openxmlformats.org/markup-compatibility/2006">
                <mc:Choice xmlns:v="urn:schemas-microsoft-com:vml" Requires="v">
                  <p:oleObj spid="_x0000_s3183" r:id="rId7" imgW="609600" imgH="254000" progId="Equation.DSMT4">
                    <p:embed/>
                  </p:oleObj>
                </mc:Choice>
                <mc:Fallback>
                  <p:oleObj r:id="rId7" imgW="609600" imgH="254000" progId="Equation.DSMT4">
                    <p:embed/>
                    <p:pic>
                      <p:nvPicPr>
                        <p:cNvPr id="0" name="图片 3130"/>
                        <p:cNvPicPr/>
                        <p:nvPr/>
                      </p:nvPicPr>
                      <p:blipFill>
                        <a:blip r:embed="rId8"/>
                        <a:stretch>
                          <a:fillRect/>
                        </a:stretch>
                      </p:blipFill>
                      <p:spPr>
                        <a:xfrm>
                          <a:off x="2224" y="2196"/>
                          <a:ext cx="587" cy="375"/>
                        </a:xfrm>
                        <a:prstGeom prst="rect">
                          <a:avLst/>
                        </a:prstGeom>
                        <a:noFill/>
                        <a:ln w="38100">
                          <a:noFill/>
                          <a:miter/>
                        </a:ln>
                      </p:spPr>
                    </p:pic>
                  </p:oleObj>
                </mc:Fallback>
              </mc:AlternateContent>
            </a:graphicData>
          </a:graphic>
        </p:graphicFrame>
      </p:grpSp>
      <p:graphicFrame>
        <p:nvGraphicFramePr>
          <p:cNvPr id="321548" name="Object 12"/>
          <p:cNvGraphicFramePr>
            <a:graphicFrameLocks noChangeAspect="1"/>
          </p:cNvGraphicFramePr>
          <p:nvPr>
            <p:extLst>
              <p:ext uri="{D42A27DB-BD31-4B8C-83A1-F6EECF244321}">
                <p14:modId xmlns:p14="http://schemas.microsoft.com/office/powerpoint/2010/main" val="3339094779"/>
              </p:ext>
            </p:extLst>
          </p:nvPr>
        </p:nvGraphicFramePr>
        <p:xfrm>
          <a:off x="56781" y="2881313"/>
          <a:ext cx="8472488" cy="561975"/>
        </p:xfrm>
        <a:graphic>
          <a:graphicData uri="http://schemas.openxmlformats.org/presentationml/2006/ole">
            <mc:AlternateContent xmlns:mc="http://schemas.openxmlformats.org/markup-compatibility/2006">
              <mc:Choice xmlns:v="urn:schemas-microsoft-com:vml" Requires="v">
                <p:oleObj spid="_x0000_s3184" name="Equation" r:id="rId9" imgW="3327120" imgH="215640" progId="Equation.DSMT4">
                  <p:embed/>
                </p:oleObj>
              </mc:Choice>
              <mc:Fallback>
                <p:oleObj name="Equation" r:id="rId9" imgW="3327120" imgH="215640" progId="Equation.DSMT4">
                  <p:embed/>
                  <p:pic>
                    <p:nvPicPr>
                      <p:cNvPr id="0" name="图片 3132"/>
                      <p:cNvPicPr/>
                      <p:nvPr/>
                    </p:nvPicPr>
                    <p:blipFill>
                      <a:blip r:embed="rId10"/>
                      <a:stretch>
                        <a:fillRect/>
                      </a:stretch>
                    </p:blipFill>
                    <p:spPr>
                      <a:xfrm>
                        <a:off x="56781" y="2881313"/>
                        <a:ext cx="8472488" cy="561975"/>
                      </a:xfrm>
                      <a:prstGeom prst="rect">
                        <a:avLst/>
                      </a:prstGeom>
                      <a:noFill/>
                      <a:ln w="38100">
                        <a:noFill/>
                        <a:miter/>
                      </a:ln>
                    </p:spPr>
                  </p:pic>
                </p:oleObj>
              </mc:Fallback>
            </mc:AlternateContent>
          </a:graphicData>
        </a:graphic>
      </p:graphicFrame>
      <p:sp>
        <p:nvSpPr>
          <p:cNvPr id="51263" name="Rectangle 14"/>
          <p:cNvSpPr/>
          <p:nvPr/>
        </p:nvSpPr>
        <p:spPr>
          <a:xfrm>
            <a:off x="701675" y="3878263"/>
            <a:ext cx="1831975" cy="107632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b="1" dirty="0">
                <a:solidFill>
                  <a:schemeClr val="tx2"/>
                </a:solidFill>
                <a:latin typeface="宋体" panose="02010600030101010101" pitchFamily="2" charset="-122"/>
              </a:rPr>
              <a:t>整理得：</a:t>
            </a:r>
            <a:endParaRPr lang="en-US" altLang="zh-CN" b="1" dirty="0">
              <a:solidFill>
                <a:schemeClr val="tx2"/>
              </a:solidFill>
              <a:latin typeface="宋体" panose="02010600030101010101" pitchFamily="2" charset="-122"/>
            </a:endParaRPr>
          </a:p>
          <a:p>
            <a:pPr marL="0" lvl="0" indent="0" eaLnBrk="1" hangingPunct="1">
              <a:spcBef>
                <a:spcPct val="0"/>
              </a:spcBef>
              <a:buClrTx/>
              <a:buSzTx/>
              <a:buFontTx/>
              <a:buNone/>
            </a:pPr>
            <a:r>
              <a:rPr lang="en-US" altLang="zh-CN" b="1" dirty="0">
                <a:solidFill>
                  <a:schemeClr val="tx2"/>
                </a:solidFill>
                <a:latin typeface="宋体" panose="02010600030101010101" pitchFamily="2" charset="-122"/>
              </a:rPr>
              <a:t>    </a:t>
            </a:r>
            <a:endParaRPr lang="zh-CN" altLang="en-US" b="1" dirty="0">
              <a:solidFill>
                <a:schemeClr val="tx2"/>
              </a:solidFill>
              <a:latin typeface="宋体" panose="02010600030101010101" pitchFamily="2" charset="-122"/>
            </a:endParaRPr>
          </a:p>
        </p:txBody>
      </p:sp>
      <p:grpSp>
        <p:nvGrpSpPr>
          <p:cNvPr id="321552" name="Group 16"/>
          <p:cNvGrpSpPr/>
          <p:nvPr/>
        </p:nvGrpSpPr>
        <p:grpSpPr>
          <a:xfrm>
            <a:off x="4572000" y="3295650"/>
            <a:ext cx="4572000" cy="3432175"/>
            <a:chOff x="2784" y="1872"/>
            <a:chExt cx="2880" cy="2162"/>
          </a:xfrm>
        </p:grpSpPr>
        <p:grpSp>
          <p:nvGrpSpPr>
            <p:cNvPr id="50239" name="Group 17"/>
            <p:cNvGrpSpPr/>
            <p:nvPr/>
          </p:nvGrpSpPr>
          <p:grpSpPr>
            <a:xfrm>
              <a:off x="2784" y="1872"/>
              <a:ext cx="2880" cy="2162"/>
              <a:chOff x="2592" y="1632"/>
              <a:chExt cx="2880" cy="2162"/>
            </a:xfrm>
          </p:grpSpPr>
          <p:sp>
            <p:nvSpPr>
              <p:cNvPr id="50241" name="Line 18"/>
              <p:cNvSpPr/>
              <p:nvPr/>
            </p:nvSpPr>
            <p:spPr>
              <a:xfrm>
                <a:off x="2592" y="2812"/>
                <a:ext cx="2750" cy="0"/>
              </a:xfrm>
              <a:prstGeom prst="line">
                <a:avLst/>
              </a:prstGeom>
              <a:ln w="9525" cap="flat" cmpd="sng">
                <a:solidFill>
                  <a:srgbClr val="000000"/>
                </a:solidFill>
                <a:prstDash val="solid"/>
                <a:headEnd type="none" w="med" len="med"/>
                <a:tailEnd type="triangle" w="sm" len="lg"/>
              </a:ln>
            </p:spPr>
          </p:sp>
          <p:sp>
            <p:nvSpPr>
              <p:cNvPr id="50242" name="Line 19"/>
              <p:cNvSpPr/>
              <p:nvPr/>
            </p:nvSpPr>
            <p:spPr>
              <a:xfrm flipV="1">
                <a:off x="4918" y="1633"/>
                <a:ext cx="0" cy="2161"/>
              </a:xfrm>
              <a:prstGeom prst="line">
                <a:avLst/>
              </a:prstGeom>
              <a:ln w="9525" cap="flat" cmpd="sng">
                <a:solidFill>
                  <a:srgbClr val="000000"/>
                </a:solidFill>
                <a:prstDash val="solid"/>
                <a:headEnd type="none" w="med" len="med"/>
                <a:tailEnd type="triangle" w="sm" len="lg"/>
              </a:ln>
            </p:spPr>
          </p:sp>
          <p:graphicFrame>
            <p:nvGraphicFramePr>
              <p:cNvPr id="50243" name="Object 20"/>
              <p:cNvGraphicFramePr>
                <a:graphicFrameLocks noChangeAspect="1"/>
              </p:cNvGraphicFramePr>
              <p:nvPr/>
            </p:nvGraphicFramePr>
            <p:xfrm>
              <a:off x="4944" y="1632"/>
              <a:ext cx="428" cy="276"/>
            </p:xfrm>
            <a:graphic>
              <a:graphicData uri="http://schemas.openxmlformats.org/presentationml/2006/ole">
                <mc:AlternateContent xmlns:mc="http://schemas.openxmlformats.org/markup-compatibility/2006">
                  <mc:Choice xmlns:v="urn:schemas-microsoft-com:vml" Requires="v">
                    <p:oleObj spid="_x0000_s3185" r:id="rId11" imgW="241300" imgH="190500" progId="Equation.3">
                      <p:embed/>
                    </p:oleObj>
                  </mc:Choice>
                  <mc:Fallback>
                    <p:oleObj r:id="rId11" imgW="241300" imgH="190500" progId="Equation.3">
                      <p:embed/>
                      <p:pic>
                        <p:nvPicPr>
                          <p:cNvPr id="0" name="图片 3134"/>
                          <p:cNvPicPr/>
                          <p:nvPr/>
                        </p:nvPicPr>
                        <p:blipFill>
                          <a:blip r:embed="rId12"/>
                          <a:stretch>
                            <a:fillRect/>
                          </a:stretch>
                        </p:blipFill>
                        <p:spPr>
                          <a:xfrm>
                            <a:off x="4944" y="1632"/>
                            <a:ext cx="428" cy="276"/>
                          </a:xfrm>
                          <a:prstGeom prst="rect">
                            <a:avLst/>
                          </a:prstGeom>
                          <a:noFill/>
                          <a:ln w="38100">
                            <a:noFill/>
                            <a:miter/>
                          </a:ln>
                        </p:spPr>
                      </p:pic>
                    </p:oleObj>
                  </mc:Fallback>
                </mc:AlternateContent>
              </a:graphicData>
            </a:graphic>
          </p:graphicFrame>
          <p:graphicFrame>
            <p:nvGraphicFramePr>
              <p:cNvPr id="50244" name="Object 21"/>
              <p:cNvGraphicFramePr>
                <a:graphicFrameLocks noChangeAspect="1"/>
              </p:cNvGraphicFramePr>
              <p:nvPr/>
            </p:nvGraphicFramePr>
            <p:xfrm>
              <a:off x="5226" y="2620"/>
              <a:ext cx="246" cy="233"/>
            </p:xfrm>
            <a:graphic>
              <a:graphicData uri="http://schemas.openxmlformats.org/presentationml/2006/ole">
                <mc:AlternateContent xmlns:mc="http://schemas.openxmlformats.org/markup-compatibility/2006">
                  <mc:Choice xmlns:v="urn:schemas-microsoft-com:vml" Requires="v">
                    <p:oleObj spid="_x0000_s3186" r:id="rId13" imgW="153035" imgH="140335" progId="Equation.3">
                      <p:embed/>
                    </p:oleObj>
                  </mc:Choice>
                  <mc:Fallback>
                    <p:oleObj r:id="rId13" imgW="153035" imgH="140335" progId="Equation.3">
                      <p:embed/>
                      <p:pic>
                        <p:nvPicPr>
                          <p:cNvPr id="0" name="图片 3133"/>
                          <p:cNvPicPr/>
                          <p:nvPr/>
                        </p:nvPicPr>
                        <p:blipFill>
                          <a:blip r:embed="rId14"/>
                          <a:stretch>
                            <a:fillRect/>
                          </a:stretch>
                        </p:blipFill>
                        <p:spPr>
                          <a:xfrm>
                            <a:off x="5226" y="2620"/>
                            <a:ext cx="246" cy="233"/>
                          </a:xfrm>
                          <a:prstGeom prst="rect">
                            <a:avLst/>
                          </a:prstGeom>
                          <a:noFill/>
                          <a:ln w="38100">
                            <a:noFill/>
                            <a:miter/>
                          </a:ln>
                        </p:spPr>
                      </p:pic>
                    </p:oleObj>
                  </mc:Fallback>
                </mc:AlternateContent>
              </a:graphicData>
            </a:graphic>
          </p:graphicFrame>
        </p:grpSp>
        <p:sp>
          <p:nvSpPr>
            <p:cNvPr id="50240" name="Text Box 22"/>
            <p:cNvSpPr txBox="1"/>
            <p:nvPr/>
          </p:nvSpPr>
          <p:spPr>
            <a:xfrm>
              <a:off x="5120" y="2793"/>
              <a:ext cx="256" cy="279"/>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Tx/>
                <a:buNone/>
              </a:pPr>
              <a:r>
                <a:rPr lang="en-US" altLang="zh-CN" sz="2400" b="1" dirty="0">
                  <a:solidFill>
                    <a:schemeClr val="tx2"/>
                  </a:solidFill>
                  <a:latin typeface="宋体" panose="02010600030101010101" pitchFamily="2" charset="-122"/>
                </a:rPr>
                <a:t>0</a:t>
              </a:r>
            </a:p>
          </p:txBody>
        </p:sp>
      </p:grpSp>
      <p:grpSp>
        <p:nvGrpSpPr>
          <p:cNvPr id="321559" name="Group 23"/>
          <p:cNvGrpSpPr/>
          <p:nvPr/>
        </p:nvGrpSpPr>
        <p:grpSpPr>
          <a:xfrm>
            <a:off x="6196013" y="5080000"/>
            <a:ext cx="2478087" cy="565150"/>
            <a:chOff x="624" y="2678"/>
            <a:chExt cx="1561" cy="356"/>
          </a:xfrm>
        </p:grpSpPr>
        <p:sp>
          <p:nvSpPr>
            <p:cNvPr id="50229" name="Oval 24"/>
            <p:cNvSpPr/>
            <p:nvPr/>
          </p:nvSpPr>
          <p:spPr>
            <a:xfrm>
              <a:off x="768" y="2683"/>
              <a:ext cx="121" cy="113"/>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endParaRPr lang="zh-CN" altLang="en-US" sz="1800" dirty="0"/>
            </a:p>
          </p:txBody>
        </p:sp>
        <p:sp>
          <p:nvSpPr>
            <p:cNvPr id="50230" name="Text Box 25"/>
            <p:cNvSpPr txBox="1"/>
            <p:nvPr/>
          </p:nvSpPr>
          <p:spPr>
            <a:xfrm>
              <a:off x="624" y="2726"/>
              <a:ext cx="481" cy="308"/>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Tx/>
                <a:buNone/>
              </a:pPr>
              <a:r>
                <a:rPr lang="en-US" altLang="zh-CN" sz="2400" b="1" dirty="0">
                  <a:solidFill>
                    <a:schemeClr val="tx2"/>
                  </a:solidFill>
                  <a:latin typeface="宋体" panose="02010600030101010101" pitchFamily="2" charset="-122"/>
                </a:rPr>
                <a:t>-3</a:t>
              </a:r>
            </a:p>
          </p:txBody>
        </p:sp>
        <p:sp>
          <p:nvSpPr>
            <p:cNvPr id="50231" name="Text Box 26"/>
            <p:cNvSpPr txBox="1"/>
            <p:nvPr/>
          </p:nvSpPr>
          <p:spPr>
            <a:xfrm>
              <a:off x="1057" y="2726"/>
              <a:ext cx="552" cy="308"/>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Tx/>
                <a:buNone/>
              </a:pPr>
              <a:r>
                <a:rPr lang="en-US" altLang="zh-CN" sz="2400" b="1" dirty="0">
                  <a:solidFill>
                    <a:schemeClr val="tx2"/>
                  </a:solidFill>
                  <a:latin typeface="宋体" panose="02010600030101010101" pitchFamily="2" charset="-122"/>
                </a:rPr>
                <a:t>-2</a:t>
              </a:r>
            </a:p>
          </p:txBody>
        </p:sp>
        <p:sp>
          <p:nvSpPr>
            <p:cNvPr id="50232" name="Text Box 27"/>
            <p:cNvSpPr txBox="1"/>
            <p:nvPr/>
          </p:nvSpPr>
          <p:spPr>
            <a:xfrm>
              <a:off x="1556" y="2717"/>
              <a:ext cx="629" cy="308"/>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Tx/>
                <a:buNone/>
              </a:pPr>
              <a:r>
                <a:rPr lang="en-US" altLang="zh-CN" sz="2400" b="1" dirty="0">
                  <a:solidFill>
                    <a:schemeClr val="tx2"/>
                  </a:solidFill>
                  <a:latin typeface="宋体" panose="02010600030101010101" pitchFamily="2" charset="-122"/>
                </a:rPr>
                <a:t>-1</a:t>
              </a:r>
            </a:p>
          </p:txBody>
        </p:sp>
        <p:grpSp>
          <p:nvGrpSpPr>
            <p:cNvPr id="50233" name="Group 28"/>
            <p:cNvGrpSpPr/>
            <p:nvPr/>
          </p:nvGrpSpPr>
          <p:grpSpPr>
            <a:xfrm>
              <a:off x="1261" y="2678"/>
              <a:ext cx="122" cy="123"/>
              <a:chOff x="4632" y="3312"/>
              <a:chExt cx="105" cy="156"/>
            </a:xfrm>
          </p:grpSpPr>
          <p:sp>
            <p:nvSpPr>
              <p:cNvPr id="50237" name="Line 29"/>
              <p:cNvSpPr/>
              <p:nvPr/>
            </p:nvSpPr>
            <p:spPr>
              <a:xfrm flipH="1">
                <a:off x="4632" y="3312"/>
                <a:ext cx="105" cy="156"/>
              </a:xfrm>
              <a:prstGeom prst="line">
                <a:avLst/>
              </a:prstGeom>
              <a:ln w="34925" cap="flat" cmpd="sng">
                <a:solidFill>
                  <a:srgbClr val="0000CC"/>
                </a:solidFill>
                <a:prstDash val="solid"/>
                <a:headEnd type="none" w="med" len="med"/>
                <a:tailEnd type="none" w="med" len="med"/>
              </a:ln>
            </p:spPr>
          </p:sp>
          <p:sp>
            <p:nvSpPr>
              <p:cNvPr id="50238" name="Line 30"/>
              <p:cNvSpPr/>
              <p:nvPr/>
            </p:nvSpPr>
            <p:spPr>
              <a:xfrm>
                <a:off x="4632" y="3312"/>
                <a:ext cx="105" cy="156"/>
              </a:xfrm>
              <a:prstGeom prst="line">
                <a:avLst/>
              </a:prstGeom>
              <a:ln w="34925" cap="flat" cmpd="sng">
                <a:solidFill>
                  <a:srgbClr val="0000CC"/>
                </a:solidFill>
                <a:prstDash val="solid"/>
                <a:headEnd type="none" w="med" len="med"/>
                <a:tailEnd type="none" w="med" len="med"/>
              </a:ln>
            </p:spPr>
          </p:sp>
        </p:grpSp>
        <p:grpSp>
          <p:nvGrpSpPr>
            <p:cNvPr id="50234" name="Group 31"/>
            <p:cNvGrpSpPr/>
            <p:nvPr/>
          </p:nvGrpSpPr>
          <p:grpSpPr>
            <a:xfrm>
              <a:off x="1689" y="2678"/>
              <a:ext cx="123" cy="123"/>
              <a:chOff x="4632" y="3312"/>
              <a:chExt cx="105" cy="156"/>
            </a:xfrm>
          </p:grpSpPr>
          <p:sp>
            <p:nvSpPr>
              <p:cNvPr id="50235" name="Line 32"/>
              <p:cNvSpPr/>
              <p:nvPr/>
            </p:nvSpPr>
            <p:spPr>
              <a:xfrm flipH="1">
                <a:off x="4632" y="3312"/>
                <a:ext cx="105" cy="156"/>
              </a:xfrm>
              <a:prstGeom prst="line">
                <a:avLst/>
              </a:prstGeom>
              <a:ln w="34925" cap="flat" cmpd="sng">
                <a:solidFill>
                  <a:srgbClr val="0000CC"/>
                </a:solidFill>
                <a:prstDash val="solid"/>
                <a:headEnd type="none" w="med" len="med"/>
                <a:tailEnd type="none" w="med" len="med"/>
              </a:ln>
            </p:spPr>
          </p:sp>
          <p:sp>
            <p:nvSpPr>
              <p:cNvPr id="50236" name="Line 33"/>
              <p:cNvSpPr/>
              <p:nvPr/>
            </p:nvSpPr>
            <p:spPr>
              <a:xfrm>
                <a:off x="4632" y="3312"/>
                <a:ext cx="105" cy="156"/>
              </a:xfrm>
              <a:prstGeom prst="line">
                <a:avLst/>
              </a:prstGeom>
              <a:ln w="34925" cap="flat" cmpd="sng">
                <a:solidFill>
                  <a:srgbClr val="0000CC"/>
                </a:solidFill>
                <a:prstDash val="solid"/>
                <a:headEnd type="none" w="med" len="med"/>
                <a:tailEnd type="none" w="med" len="med"/>
              </a:ln>
            </p:spPr>
          </p:sp>
        </p:grpSp>
      </p:grpSp>
      <p:grpSp>
        <p:nvGrpSpPr>
          <p:cNvPr id="321570" name="Group 34"/>
          <p:cNvGrpSpPr/>
          <p:nvPr/>
        </p:nvGrpSpPr>
        <p:grpSpPr>
          <a:xfrm>
            <a:off x="4533900" y="5168900"/>
            <a:ext cx="3429000" cy="6350"/>
            <a:chOff x="2856" y="3052"/>
            <a:chExt cx="2160" cy="4"/>
          </a:xfrm>
        </p:grpSpPr>
        <p:sp>
          <p:nvSpPr>
            <p:cNvPr id="50227" name="Line 35"/>
            <p:cNvSpPr/>
            <p:nvPr/>
          </p:nvSpPr>
          <p:spPr>
            <a:xfrm flipH="1">
              <a:off x="2856" y="3052"/>
              <a:ext cx="1225" cy="4"/>
            </a:xfrm>
            <a:prstGeom prst="line">
              <a:avLst/>
            </a:prstGeom>
            <a:ln w="25400" cap="flat" cmpd="sng">
              <a:solidFill>
                <a:srgbClr val="FF0000"/>
              </a:solidFill>
              <a:prstDash val="solid"/>
              <a:headEnd type="none" w="med" len="med"/>
              <a:tailEnd type="none" w="med" len="med"/>
            </a:ln>
          </p:spPr>
        </p:sp>
        <p:sp>
          <p:nvSpPr>
            <p:cNvPr id="50228" name="Line 36"/>
            <p:cNvSpPr/>
            <p:nvPr/>
          </p:nvSpPr>
          <p:spPr>
            <a:xfrm>
              <a:off x="4614" y="3056"/>
              <a:ext cx="402" cy="0"/>
            </a:xfrm>
            <a:prstGeom prst="line">
              <a:avLst/>
            </a:prstGeom>
            <a:ln w="25400" cap="flat" cmpd="sng">
              <a:solidFill>
                <a:srgbClr val="FF0000"/>
              </a:solidFill>
              <a:prstDash val="solid"/>
              <a:headEnd type="none" w="med" len="med"/>
              <a:tailEnd type="none" w="med" len="med"/>
            </a:ln>
          </p:spPr>
        </p:sp>
      </p:grpSp>
      <p:grpSp>
        <p:nvGrpSpPr>
          <p:cNvPr id="321573" name="Group 37"/>
          <p:cNvGrpSpPr/>
          <p:nvPr/>
        </p:nvGrpSpPr>
        <p:grpSpPr>
          <a:xfrm>
            <a:off x="4724400" y="4083050"/>
            <a:ext cx="2895600" cy="2184400"/>
            <a:chOff x="2976" y="2368"/>
            <a:chExt cx="1824" cy="1376"/>
          </a:xfrm>
        </p:grpSpPr>
        <p:sp>
          <p:nvSpPr>
            <p:cNvPr id="50221" name="Oval 38"/>
            <p:cNvSpPr/>
            <p:nvPr/>
          </p:nvSpPr>
          <p:spPr>
            <a:xfrm>
              <a:off x="3391" y="2369"/>
              <a:ext cx="1409" cy="1375"/>
            </a:xfrm>
            <a:prstGeom prst="ellipse">
              <a:avLst/>
            </a:prstGeom>
            <a:noFill/>
            <a:ln w="25400" cap="flat" cmpd="sng">
              <a:solidFill>
                <a:srgbClr val="FF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endParaRPr lang="zh-CN" altLang="en-US" sz="1800" dirty="0"/>
            </a:p>
          </p:txBody>
        </p:sp>
        <p:sp>
          <p:nvSpPr>
            <p:cNvPr id="50222" name="Text Box 39"/>
            <p:cNvSpPr txBox="1"/>
            <p:nvPr/>
          </p:nvSpPr>
          <p:spPr>
            <a:xfrm>
              <a:off x="3111" y="2976"/>
              <a:ext cx="681" cy="308"/>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Tx/>
                <a:buNone/>
              </a:pPr>
              <a:endParaRPr lang="en-US" altLang="zh-CN" sz="2400" b="1" dirty="0">
                <a:latin typeface="宋体" panose="02010600030101010101" pitchFamily="2" charset="-122"/>
              </a:endParaRPr>
            </a:p>
          </p:txBody>
        </p:sp>
        <p:sp>
          <p:nvSpPr>
            <p:cNvPr id="50223" name="Line 40"/>
            <p:cNvSpPr/>
            <p:nvPr/>
          </p:nvSpPr>
          <p:spPr>
            <a:xfrm flipH="1">
              <a:off x="2976" y="3056"/>
              <a:ext cx="144" cy="0"/>
            </a:xfrm>
            <a:prstGeom prst="line">
              <a:avLst/>
            </a:prstGeom>
            <a:ln w="22225" cap="flat" cmpd="sng">
              <a:solidFill>
                <a:srgbClr val="FF0000"/>
              </a:solidFill>
              <a:prstDash val="solid"/>
              <a:headEnd type="none" w="med" len="med"/>
              <a:tailEnd type="triangle" w="med" len="med"/>
            </a:ln>
          </p:spPr>
        </p:sp>
        <p:sp>
          <p:nvSpPr>
            <p:cNvPr id="50224" name="Line 41"/>
            <p:cNvSpPr/>
            <p:nvPr/>
          </p:nvSpPr>
          <p:spPr>
            <a:xfrm>
              <a:off x="3792" y="3056"/>
              <a:ext cx="144" cy="0"/>
            </a:xfrm>
            <a:prstGeom prst="line">
              <a:avLst/>
            </a:prstGeom>
            <a:ln w="22225" cap="flat" cmpd="sng">
              <a:solidFill>
                <a:srgbClr val="FF0000"/>
              </a:solidFill>
              <a:prstDash val="solid"/>
              <a:headEnd type="none" w="med" len="med"/>
              <a:tailEnd type="triangle" w="med" len="med"/>
            </a:ln>
          </p:spPr>
        </p:sp>
        <p:sp>
          <p:nvSpPr>
            <p:cNvPr id="50225" name="Line 42"/>
            <p:cNvSpPr/>
            <p:nvPr/>
          </p:nvSpPr>
          <p:spPr>
            <a:xfrm flipH="1">
              <a:off x="4061" y="2368"/>
              <a:ext cx="67" cy="0"/>
            </a:xfrm>
            <a:prstGeom prst="line">
              <a:avLst/>
            </a:prstGeom>
            <a:ln w="9525" cap="flat" cmpd="sng">
              <a:solidFill>
                <a:srgbClr val="FF0000"/>
              </a:solidFill>
              <a:prstDash val="solid"/>
              <a:headEnd type="none" w="med" len="med"/>
              <a:tailEnd type="stealth" w="lg" len="lg"/>
            </a:ln>
          </p:spPr>
        </p:sp>
        <p:sp>
          <p:nvSpPr>
            <p:cNvPr id="50226" name="Line 43"/>
            <p:cNvSpPr/>
            <p:nvPr/>
          </p:nvSpPr>
          <p:spPr>
            <a:xfrm flipH="1">
              <a:off x="4077" y="3744"/>
              <a:ext cx="66" cy="0"/>
            </a:xfrm>
            <a:prstGeom prst="line">
              <a:avLst/>
            </a:prstGeom>
            <a:ln w="9525" cap="flat" cmpd="sng">
              <a:solidFill>
                <a:srgbClr val="FF0000"/>
              </a:solidFill>
              <a:prstDash val="solid"/>
              <a:headEnd type="none" w="med" len="med"/>
              <a:tailEnd type="stealth" w="lg" len="lg"/>
            </a:ln>
          </p:spPr>
        </p:sp>
      </p:grpSp>
      <p:grpSp>
        <p:nvGrpSpPr>
          <p:cNvPr id="321580" name="Group 44"/>
          <p:cNvGrpSpPr/>
          <p:nvPr/>
        </p:nvGrpSpPr>
        <p:grpSpPr>
          <a:xfrm>
            <a:off x="4921250" y="4667250"/>
            <a:ext cx="3240088" cy="914400"/>
            <a:chOff x="3100" y="2736"/>
            <a:chExt cx="2041" cy="576"/>
          </a:xfrm>
        </p:grpSpPr>
        <p:sp>
          <p:nvSpPr>
            <p:cNvPr id="50219" name="Rectangle 45"/>
            <p:cNvSpPr/>
            <p:nvPr/>
          </p:nvSpPr>
          <p:spPr>
            <a:xfrm>
              <a:off x="3100" y="3024"/>
              <a:ext cx="60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spcBef>
                  <a:spcPct val="0"/>
                </a:spcBef>
                <a:buClrTx/>
                <a:buSzTx/>
                <a:buFontTx/>
                <a:buNone/>
              </a:pPr>
              <a:r>
                <a:rPr lang="en-US" altLang="zh-CN" sz="2400" b="1" dirty="0">
                  <a:solidFill>
                    <a:schemeClr val="tx2"/>
                  </a:solidFill>
                  <a:latin typeface="宋体" panose="02010600030101010101" pitchFamily="2" charset="-122"/>
                </a:rPr>
                <a:t>-4.41</a:t>
              </a:r>
            </a:p>
          </p:txBody>
        </p:sp>
        <p:sp>
          <p:nvSpPr>
            <p:cNvPr id="50220" name="Rectangle 46"/>
            <p:cNvSpPr/>
            <p:nvPr/>
          </p:nvSpPr>
          <p:spPr>
            <a:xfrm>
              <a:off x="4540" y="2736"/>
              <a:ext cx="60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spcBef>
                  <a:spcPct val="0"/>
                </a:spcBef>
                <a:buClrTx/>
                <a:buSzTx/>
                <a:buFontTx/>
                <a:buNone/>
              </a:pPr>
              <a:r>
                <a:rPr lang="en-US" altLang="zh-CN" sz="2400" b="1" dirty="0">
                  <a:solidFill>
                    <a:schemeClr val="tx2"/>
                  </a:solidFill>
                  <a:latin typeface="宋体" panose="02010600030101010101" pitchFamily="2" charset="-122"/>
                </a:rPr>
                <a:t>-1.58</a:t>
              </a:r>
            </a:p>
          </p:txBody>
        </p:sp>
      </p:grpSp>
      <p:sp>
        <p:nvSpPr>
          <p:cNvPr id="50191" name="Rectangle 4"/>
          <p:cNvSpPr/>
          <p:nvPr/>
        </p:nvSpPr>
        <p:spPr>
          <a:xfrm>
            <a:off x="2628900" y="39688"/>
            <a:ext cx="3767138" cy="1085850"/>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ts val="3600"/>
              </a:lnSpc>
              <a:spcBef>
                <a:spcPct val="0"/>
              </a:spcBef>
              <a:buClrTx/>
              <a:buSzTx/>
              <a:buFontTx/>
              <a:buNone/>
            </a:pPr>
            <a:r>
              <a:rPr lang="zh-CN" altLang="en-US" sz="4000" b="1" dirty="0">
                <a:solidFill>
                  <a:schemeClr val="accent2"/>
                </a:solidFill>
                <a:latin typeface="Times New Roman" panose="02020603050405020304" pitchFamily="18" charset="0"/>
                <a:cs typeface="Times New Roman" panose="02020603050405020304" pitchFamily="18" charset="0"/>
              </a:rPr>
              <a:t>绘制根轨迹举例</a:t>
            </a:r>
            <a:endParaRPr lang="zh-CN" altLang="en-US" sz="4000" b="1" dirty="0">
              <a:solidFill>
                <a:schemeClr val="accent2"/>
              </a:solidFill>
              <a:latin typeface="Times New Roman" panose="02020603050405020304" pitchFamily="18" charset="0"/>
              <a:ea typeface="Times New Roman" panose="02020603050405020304" pitchFamily="18" charset="0"/>
            </a:endParaRPr>
          </a:p>
        </p:txBody>
      </p:sp>
      <p:sp>
        <p:nvSpPr>
          <p:cNvPr id="321602" name="Rectangle 66"/>
          <p:cNvSpPr/>
          <p:nvPr/>
        </p:nvSpPr>
        <p:spPr>
          <a:xfrm>
            <a:off x="19050" y="5416550"/>
            <a:ext cx="6632575" cy="95408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solidFill>
                  <a:srgbClr val="003399"/>
                </a:solidFill>
                <a:latin typeface="Times New Roman" panose="02020603050405020304" pitchFamily="18" charset="0"/>
              </a:rPr>
              <a:t>根据幅值条件求得：</a:t>
            </a:r>
            <a:endParaRPr lang="en-US" altLang="zh-CN" sz="2800" b="1" dirty="0">
              <a:solidFill>
                <a:srgbClr val="003399"/>
              </a:solidFill>
              <a:latin typeface="Times New Roman" panose="02020603050405020304" pitchFamily="18" charset="0"/>
            </a:endParaRPr>
          </a:p>
          <a:p>
            <a:pPr marL="0" lvl="0" indent="0" eaLnBrk="1" hangingPunct="1">
              <a:spcBef>
                <a:spcPct val="0"/>
              </a:spcBef>
              <a:buClrTx/>
              <a:buSzTx/>
              <a:buFontTx/>
              <a:buNone/>
            </a:pPr>
            <a:r>
              <a:rPr lang="zh-CN" altLang="en-US" sz="2800" b="1" dirty="0">
                <a:solidFill>
                  <a:srgbClr val="003399"/>
                </a:solidFill>
                <a:latin typeface="Times New Roman" panose="02020603050405020304" pitchFamily="18" charset="0"/>
              </a:rPr>
              <a:t>在</a:t>
            </a:r>
            <a:r>
              <a:rPr lang="en-US" altLang="zh-CN" sz="2800" b="1" i="1" dirty="0">
                <a:solidFill>
                  <a:srgbClr val="003399"/>
                </a:solidFill>
                <a:latin typeface="Times New Roman" panose="02020603050405020304" pitchFamily="18" charset="0"/>
              </a:rPr>
              <a:t>s</a:t>
            </a:r>
            <a:r>
              <a:rPr lang="en-US" altLang="zh-CN" sz="2800" b="1" baseline="-25000" dirty="0">
                <a:solidFill>
                  <a:srgbClr val="003399"/>
                </a:solidFill>
                <a:latin typeface="Times New Roman" panose="02020603050405020304" pitchFamily="18" charset="0"/>
              </a:rPr>
              <a:t>1</a:t>
            </a:r>
            <a:r>
              <a:rPr lang="zh-CN" altLang="en-US" sz="2800" b="1" dirty="0">
                <a:solidFill>
                  <a:srgbClr val="003399"/>
                </a:solidFill>
                <a:latin typeface="Times New Roman" panose="02020603050405020304" pitchFamily="18" charset="0"/>
              </a:rPr>
              <a:t>处的</a:t>
            </a:r>
            <a:r>
              <a:rPr lang="en-US" altLang="zh-CN" sz="2800" b="1" i="1" dirty="0">
                <a:solidFill>
                  <a:srgbClr val="003399"/>
                </a:solidFill>
                <a:latin typeface="Times New Roman" panose="02020603050405020304" pitchFamily="18" charset="0"/>
              </a:rPr>
              <a:t>K</a:t>
            </a:r>
            <a:r>
              <a:rPr lang="en-US" altLang="zh-CN" sz="2800" b="1" baseline="30000" dirty="0">
                <a:solidFill>
                  <a:srgbClr val="003399"/>
                </a:solidFill>
                <a:latin typeface="Times New Roman" panose="02020603050405020304" pitchFamily="18" charset="0"/>
              </a:rPr>
              <a:t>*</a:t>
            </a:r>
            <a:r>
              <a:rPr lang="en-US" altLang="zh-CN" sz="2800" b="1" dirty="0">
                <a:solidFill>
                  <a:srgbClr val="003399"/>
                </a:solidFill>
                <a:latin typeface="Times New Roman" panose="02020603050405020304" pitchFamily="18" charset="0"/>
              </a:rPr>
              <a:t>=0.172</a:t>
            </a:r>
            <a:r>
              <a:rPr lang="zh-CN" altLang="en-US" sz="2800" b="1" dirty="0">
                <a:solidFill>
                  <a:srgbClr val="003399"/>
                </a:solidFill>
                <a:latin typeface="Times New Roman" panose="02020603050405020304" pitchFamily="18" charset="0"/>
              </a:rPr>
              <a:t>；在</a:t>
            </a:r>
            <a:r>
              <a:rPr lang="en-US" altLang="zh-CN" sz="2800" b="1" i="1" dirty="0">
                <a:solidFill>
                  <a:srgbClr val="003399"/>
                </a:solidFill>
                <a:latin typeface="Times New Roman" panose="02020603050405020304" pitchFamily="18" charset="0"/>
              </a:rPr>
              <a:t>s</a:t>
            </a:r>
            <a:r>
              <a:rPr lang="en-US" altLang="zh-CN" sz="2800" b="1" baseline="-25000" dirty="0">
                <a:solidFill>
                  <a:srgbClr val="003399"/>
                </a:solidFill>
                <a:latin typeface="Times New Roman" panose="02020603050405020304" pitchFamily="18" charset="0"/>
              </a:rPr>
              <a:t>2</a:t>
            </a:r>
            <a:r>
              <a:rPr lang="zh-CN" altLang="en-US" sz="2800" b="1" dirty="0">
                <a:solidFill>
                  <a:srgbClr val="003399"/>
                </a:solidFill>
                <a:latin typeface="Times New Roman" panose="02020603050405020304" pitchFamily="18" charset="0"/>
              </a:rPr>
              <a:t>处的</a:t>
            </a:r>
            <a:r>
              <a:rPr lang="en-US" altLang="zh-CN" sz="2800" b="1" i="1" dirty="0">
                <a:solidFill>
                  <a:srgbClr val="003399"/>
                </a:solidFill>
                <a:latin typeface="Times New Roman" panose="02020603050405020304" pitchFamily="18" charset="0"/>
              </a:rPr>
              <a:t>K</a:t>
            </a:r>
            <a:r>
              <a:rPr lang="en-US" altLang="zh-CN" sz="2800" b="1" baseline="30000" dirty="0">
                <a:solidFill>
                  <a:srgbClr val="003399"/>
                </a:solidFill>
                <a:latin typeface="Times New Roman" panose="02020603050405020304" pitchFamily="18" charset="0"/>
              </a:rPr>
              <a:t>*</a:t>
            </a:r>
            <a:r>
              <a:rPr lang="en-US" altLang="zh-CN" sz="2800" b="1" dirty="0">
                <a:solidFill>
                  <a:srgbClr val="003399"/>
                </a:solidFill>
                <a:latin typeface="Times New Roman" panose="02020603050405020304" pitchFamily="18" charset="0"/>
              </a:rPr>
              <a:t>= 5.818</a:t>
            </a:r>
            <a:r>
              <a:rPr lang="zh-CN" altLang="en-US" sz="2800" b="1" dirty="0">
                <a:solidFill>
                  <a:srgbClr val="003399"/>
                </a:solidFill>
                <a:latin typeface="Times New Roman" panose="02020603050405020304" pitchFamily="18" charset="0"/>
              </a:rPr>
              <a:t>。</a:t>
            </a:r>
          </a:p>
        </p:txBody>
      </p:sp>
      <p:graphicFrame>
        <p:nvGraphicFramePr>
          <p:cNvPr id="321603" name="Object 67"/>
          <p:cNvGraphicFramePr>
            <a:graphicFrameLocks noChangeAspect="1"/>
          </p:cNvGraphicFramePr>
          <p:nvPr/>
        </p:nvGraphicFramePr>
        <p:xfrm>
          <a:off x="4787900" y="4672013"/>
          <a:ext cx="1089025" cy="392112"/>
        </p:xfrm>
        <a:graphic>
          <a:graphicData uri="http://schemas.openxmlformats.org/presentationml/2006/ole">
            <mc:AlternateContent xmlns:mc="http://schemas.openxmlformats.org/markup-compatibility/2006">
              <mc:Choice xmlns:v="urn:schemas-microsoft-com:vml" Requires="v">
                <p:oleObj spid="_x0000_s3187" r:id="rId15" imgW="584200" imgH="203200" progId="Equation.DSMT4">
                  <p:embed/>
                </p:oleObj>
              </mc:Choice>
              <mc:Fallback>
                <p:oleObj r:id="rId15" imgW="584200" imgH="203200" progId="Equation.DSMT4">
                  <p:embed/>
                  <p:pic>
                    <p:nvPicPr>
                      <p:cNvPr id="0" name="图片 3137"/>
                      <p:cNvPicPr/>
                      <p:nvPr/>
                    </p:nvPicPr>
                    <p:blipFill>
                      <a:blip r:embed="rId16"/>
                      <a:stretch>
                        <a:fillRect/>
                      </a:stretch>
                    </p:blipFill>
                    <p:spPr>
                      <a:xfrm>
                        <a:off x="4787900" y="4672013"/>
                        <a:ext cx="1089025" cy="392112"/>
                      </a:xfrm>
                      <a:prstGeom prst="rect">
                        <a:avLst/>
                      </a:prstGeom>
                      <a:noFill/>
                      <a:ln w="38100">
                        <a:noFill/>
                        <a:miter/>
                      </a:ln>
                    </p:spPr>
                  </p:pic>
                </p:oleObj>
              </mc:Fallback>
            </mc:AlternateContent>
          </a:graphicData>
        </a:graphic>
      </p:graphicFrame>
      <p:graphicFrame>
        <p:nvGraphicFramePr>
          <p:cNvPr id="321605" name="Object 69"/>
          <p:cNvGraphicFramePr>
            <a:graphicFrameLocks noChangeAspect="1"/>
          </p:cNvGraphicFramePr>
          <p:nvPr/>
        </p:nvGraphicFramePr>
        <p:xfrm>
          <a:off x="7164388" y="4387850"/>
          <a:ext cx="1079500" cy="388938"/>
        </p:xfrm>
        <a:graphic>
          <a:graphicData uri="http://schemas.openxmlformats.org/presentationml/2006/ole">
            <mc:AlternateContent xmlns:mc="http://schemas.openxmlformats.org/markup-compatibility/2006">
              <mc:Choice xmlns:v="urn:schemas-microsoft-com:vml" Requires="v">
                <p:oleObj spid="_x0000_s3188" r:id="rId17" imgW="584200" imgH="203200" progId="Equation.DSMT4">
                  <p:embed/>
                </p:oleObj>
              </mc:Choice>
              <mc:Fallback>
                <p:oleObj r:id="rId17" imgW="584200" imgH="203200" progId="Equation.DSMT4">
                  <p:embed/>
                  <p:pic>
                    <p:nvPicPr>
                      <p:cNvPr id="0" name="图片 3142"/>
                      <p:cNvPicPr/>
                      <p:nvPr/>
                    </p:nvPicPr>
                    <p:blipFill>
                      <a:blip r:embed="rId18"/>
                      <a:stretch>
                        <a:fillRect/>
                      </a:stretch>
                    </p:blipFill>
                    <p:spPr>
                      <a:xfrm>
                        <a:off x="7164388" y="4387850"/>
                        <a:ext cx="1079500" cy="388938"/>
                      </a:xfrm>
                      <a:prstGeom prst="rect">
                        <a:avLst/>
                      </a:prstGeom>
                      <a:noFill/>
                      <a:ln w="38100">
                        <a:noFill/>
                        <a:miter/>
                      </a:ln>
                    </p:spPr>
                  </p:pic>
                </p:oleObj>
              </mc:Fallback>
            </mc:AlternateContent>
          </a:graphicData>
        </a:graphic>
      </p:graphicFrame>
      <p:graphicFrame>
        <p:nvGraphicFramePr>
          <p:cNvPr id="321608" name="Object 72"/>
          <p:cNvGraphicFramePr>
            <a:graphicFrameLocks noChangeAspect="1"/>
          </p:cNvGraphicFramePr>
          <p:nvPr/>
        </p:nvGraphicFramePr>
        <p:xfrm>
          <a:off x="893763" y="3529013"/>
          <a:ext cx="2016125" cy="752475"/>
        </p:xfrm>
        <a:graphic>
          <a:graphicData uri="http://schemas.openxmlformats.org/presentationml/2006/ole">
            <mc:AlternateContent xmlns:mc="http://schemas.openxmlformats.org/markup-compatibility/2006">
              <mc:Choice xmlns:v="urn:schemas-microsoft-com:vml" Requires="v">
                <p:oleObj spid="_x0000_s3189" r:id="rId19" imgW="951865" imgH="355600" progId="Equation.DSMT4">
                  <p:embed/>
                </p:oleObj>
              </mc:Choice>
              <mc:Fallback>
                <p:oleObj r:id="rId19" imgW="951865" imgH="355600" progId="Equation.DSMT4">
                  <p:embed/>
                  <p:pic>
                    <p:nvPicPr>
                      <p:cNvPr id="0" name="图片 3135"/>
                      <p:cNvPicPr/>
                      <p:nvPr/>
                    </p:nvPicPr>
                    <p:blipFill>
                      <a:blip r:embed="rId20"/>
                      <a:stretch>
                        <a:fillRect/>
                      </a:stretch>
                    </p:blipFill>
                    <p:spPr>
                      <a:xfrm>
                        <a:off x="893763" y="3529013"/>
                        <a:ext cx="2016125" cy="752475"/>
                      </a:xfrm>
                      <a:prstGeom prst="rect">
                        <a:avLst/>
                      </a:prstGeom>
                      <a:noFill/>
                      <a:ln w="38100">
                        <a:noFill/>
                        <a:miter/>
                      </a:ln>
                    </p:spPr>
                  </p:pic>
                </p:oleObj>
              </mc:Fallback>
            </mc:AlternateContent>
          </a:graphicData>
        </a:graphic>
      </p:graphicFrame>
      <p:graphicFrame>
        <p:nvGraphicFramePr>
          <p:cNvPr id="73" name="对象 72"/>
          <p:cNvGraphicFramePr>
            <a:graphicFrameLocks noChangeAspect="1"/>
          </p:cNvGraphicFramePr>
          <p:nvPr/>
        </p:nvGraphicFramePr>
        <p:xfrm>
          <a:off x="1268413" y="4300538"/>
          <a:ext cx="2774950" cy="601662"/>
        </p:xfrm>
        <a:graphic>
          <a:graphicData uri="http://schemas.openxmlformats.org/presentationml/2006/ole">
            <mc:AlternateContent xmlns:mc="http://schemas.openxmlformats.org/markup-compatibility/2006">
              <mc:Choice xmlns:v="urn:schemas-microsoft-com:vml" Requires="v">
                <p:oleObj spid="_x0000_s3190" r:id="rId21" imgW="1054100" imgH="228600" progId="Equation.DSMT4">
                  <p:embed/>
                </p:oleObj>
              </mc:Choice>
              <mc:Fallback>
                <p:oleObj r:id="rId21" imgW="1054100" imgH="228600" progId="Equation.DSMT4">
                  <p:embed/>
                  <p:pic>
                    <p:nvPicPr>
                      <p:cNvPr id="0" name="图片 3140"/>
                      <p:cNvPicPr/>
                      <p:nvPr/>
                    </p:nvPicPr>
                    <p:blipFill>
                      <a:blip r:embed="rId22"/>
                      <a:stretch>
                        <a:fillRect/>
                      </a:stretch>
                    </p:blipFill>
                    <p:spPr>
                      <a:xfrm>
                        <a:off x="1268413" y="4300538"/>
                        <a:ext cx="2774950" cy="601662"/>
                      </a:xfrm>
                      <a:prstGeom prst="rect">
                        <a:avLst/>
                      </a:prstGeom>
                      <a:noFill/>
                      <a:ln w="38100">
                        <a:noFill/>
                        <a:miter/>
                      </a:ln>
                    </p:spPr>
                  </p:pic>
                </p:oleObj>
              </mc:Fallback>
            </mc:AlternateContent>
          </a:graphicData>
        </a:graphic>
      </p:graphicFrame>
      <p:graphicFrame>
        <p:nvGraphicFramePr>
          <p:cNvPr id="74" name="Object 11"/>
          <p:cNvGraphicFramePr>
            <a:graphicFrameLocks noChangeAspect="1"/>
          </p:cNvGraphicFramePr>
          <p:nvPr/>
        </p:nvGraphicFramePr>
        <p:xfrm>
          <a:off x="6030913" y="2881313"/>
          <a:ext cx="1373187" cy="585787"/>
        </p:xfrm>
        <a:graphic>
          <a:graphicData uri="http://schemas.openxmlformats.org/presentationml/2006/ole">
            <mc:AlternateContent xmlns:mc="http://schemas.openxmlformats.org/markup-compatibility/2006">
              <mc:Choice xmlns:v="urn:schemas-microsoft-com:vml" Requires="v">
                <p:oleObj spid="_x0000_s3191" r:id="rId23" imgW="545465" imgH="254000" progId="Equation.DSMT4">
                  <p:embed/>
                </p:oleObj>
              </mc:Choice>
              <mc:Fallback>
                <p:oleObj r:id="rId23" imgW="545465" imgH="254000" progId="Equation.DSMT4">
                  <p:embed/>
                  <p:pic>
                    <p:nvPicPr>
                      <p:cNvPr id="0" name="图片 3136"/>
                      <p:cNvPicPr/>
                      <p:nvPr/>
                    </p:nvPicPr>
                    <p:blipFill>
                      <a:blip r:embed="rId24"/>
                      <a:stretch>
                        <a:fillRect/>
                      </a:stretch>
                    </p:blipFill>
                    <p:spPr>
                      <a:xfrm>
                        <a:off x="6030913" y="2881313"/>
                        <a:ext cx="1373187" cy="585787"/>
                      </a:xfrm>
                      <a:prstGeom prst="rect">
                        <a:avLst/>
                      </a:prstGeom>
                      <a:noFill/>
                      <a:ln w="38100">
                        <a:noFill/>
                        <a:miter/>
                      </a:ln>
                    </p:spPr>
                  </p:pic>
                </p:oleObj>
              </mc:Fallback>
            </mc:AlternateContent>
          </a:graphicData>
        </a:graphic>
      </p:graphicFrame>
      <p:graphicFrame>
        <p:nvGraphicFramePr>
          <p:cNvPr id="3" name="对象 2"/>
          <p:cNvGraphicFramePr>
            <a:graphicFrameLocks noChangeAspect="1"/>
          </p:cNvGraphicFramePr>
          <p:nvPr/>
        </p:nvGraphicFramePr>
        <p:xfrm>
          <a:off x="4972050" y="5537200"/>
          <a:ext cx="558800" cy="525463"/>
        </p:xfrm>
        <a:graphic>
          <a:graphicData uri="http://schemas.openxmlformats.org/presentationml/2006/ole">
            <mc:AlternateContent xmlns:mc="http://schemas.openxmlformats.org/markup-compatibility/2006">
              <mc:Choice xmlns:v="urn:schemas-microsoft-com:vml" Requires="v">
                <p:oleObj spid="_x0000_s3192" r:id="rId25" imgW="215900" imgH="203200" progId="Equation.DSMT4">
                  <p:embed/>
                </p:oleObj>
              </mc:Choice>
              <mc:Fallback>
                <p:oleObj r:id="rId25" imgW="215900" imgH="203200" progId="Equation.DSMT4">
                  <p:embed/>
                  <p:pic>
                    <p:nvPicPr>
                      <p:cNvPr id="0" name="图片 3141"/>
                      <p:cNvPicPr/>
                      <p:nvPr/>
                    </p:nvPicPr>
                    <p:blipFill>
                      <a:blip r:embed="rId26"/>
                      <a:stretch>
                        <a:fillRect/>
                      </a:stretch>
                    </p:blipFill>
                    <p:spPr>
                      <a:xfrm>
                        <a:off x="4972050" y="5537200"/>
                        <a:ext cx="558800" cy="525463"/>
                      </a:xfrm>
                      <a:prstGeom prst="rect">
                        <a:avLst/>
                      </a:prstGeom>
                      <a:noFill/>
                      <a:ln w="38100">
                        <a:noFill/>
                        <a:miter/>
                      </a:ln>
                    </p:spPr>
                  </p:pic>
                </p:oleObj>
              </mc:Fallback>
            </mc:AlternateContent>
          </a:graphicData>
        </a:graphic>
      </p:graphicFrame>
      <p:sp>
        <p:nvSpPr>
          <p:cNvPr id="75" name="Line 41"/>
          <p:cNvSpPr/>
          <p:nvPr/>
        </p:nvSpPr>
        <p:spPr>
          <a:xfrm>
            <a:off x="7391400" y="5168900"/>
            <a:ext cx="228600" cy="0"/>
          </a:xfrm>
          <a:prstGeom prst="line">
            <a:avLst/>
          </a:prstGeom>
          <a:ln w="22225" cap="flat" cmpd="sng">
            <a:solidFill>
              <a:srgbClr val="FF0000"/>
            </a:solidFill>
            <a:prstDash val="solid"/>
            <a:headEnd type="none" w="med" len="med"/>
            <a:tailEnd type="triangle" w="med" len="med"/>
          </a:ln>
        </p:spPr>
      </p:sp>
      <p:sp>
        <p:nvSpPr>
          <p:cNvPr id="77" name="Line 40"/>
          <p:cNvSpPr/>
          <p:nvPr/>
        </p:nvSpPr>
        <p:spPr>
          <a:xfrm flipH="1">
            <a:off x="7620000" y="5175250"/>
            <a:ext cx="228600" cy="0"/>
          </a:xfrm>
          <a:prstGeom prst="line">
            <a:avLst/>
          </a:prstGeom>
          <a:ln w="22225" cap="flat" cmpd="sng">
            <a:solidFill>
              <a:srgbClr val="FF0000"/>
            </a:solidFill>
            <a:prstDash val="solid"/>
            <a:headEnd type="none" w="med" len="med"/>
            <a:tailEnd type="triangle" w="med" len="med"/>
          </a:ln>
        </p:spPr>
      </p:sp>
      <p:graphicFrame>
        <p:nvGraphicFramePr>
          <p:cNvPr id="78" name="Object 5">
            <a:extLst>
              <a:ext uri="{FF2B5EF4-FFF2-40B4-BE49-F238E27FC236}">
                <a16:creationId xmlns:a16="http://schemas.microsoft.com/office/drawing/2014/main" id="{5909EEC5-5744-4AA3-8BD3-40510F6042CC}"/>
              </a:ext>
            </a:extLst>
          </p:cNvPr>
          <p:cNvGraphicFramePr>
            <a:graphicFrameLocks noChangeAspect="1"/>
          </p:cNvGraphicFramePr>
          <p:nvPr>
            <p:extLst>
              <p:ext uri="{D42A27DB-BD31-4B8C-83A1-F6EECF244321}">
                <p14:modId xmlns:p14="http://schemas.microsoft.com/office/powerpoint/2010/main" val="1957251223"/>
              </p:ext>
            </p:extLst>
          </p:nvPr>
        </p:nvGraphicFramePr>
        <p:xfrm>
          <a:off x="2852737" y="2010570"/>
          <a:ext cx="3319463" cy="936625"/>
        </p:xfrm>
        <a:graphic>
          <a:graphicData uri="http://schemas.openxmlformats.org/presentationml/2006/ole">
            <mc:AlternateContent xmlns:mc="http://schemas.openxmlformats.org/markup-compatibility/2006">
              <mc:Choice xmlns:v="urn:schemas-microsoft-com:vml" Requires="v">
                <p:oleObj spid="_x0000_s3193" name="Equation" r:id="rId27" imgW="1320480" imgH="393480" progId="Equation.DSMT4">
                  <p:embed/>
                </p:oleObj>
              </mc:Choice>
              <mc:Fallback>
                <p:oleObj name="Equation" r:id="rId27" imgW="1320480" imgH="393480" progId="Equation.DSMT4">
                  <p:embed/>
                  <p:pic>
                    <p:nvPicPr>
                      <p:cNvPr id="48133" name="Object 5"/>
                      <p:cNvPicPr/>
                      <p:nvPr/>
                    </p:nvPicPr>
                    <p:blipFill>
                      <a:blip r:embed="rId28"/>
                      <a:stretch>
                        <a:fillRect/>
                      </a:stretch>
                    </p:blipFill>
                    <p:spPr>
                      <a:xfrm>
                        <a:off x="2852737" y="2010570"/>
                        <a:ext cx="3319463" cy="9366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1548"/>
                                        </p:tgtEl>
                                        <p:attrNameLst>
                                          <p:attrName>style.visibility</p:attrName>
                                        </p:attrNameLst>
                                      </p:cBhvr>
                                      <p:to>
                                        <p:strVal val="visible"/>
                                      </p:to>
                                    </p:set>
                                    <p:anim calcmode="lin" valueType="num">
                                      <p:cBhvr additive="base">
                                        <p:cTn id="7" dur="500" fill="hold"/>
                                        <p:tgtEl>
                                          <p:spTgt spid="321548"/>
                                        </p:tgtEl>
                                        <p:attrNameLst>
                                          <p:attrName>ppt_x</p:attrName>
                                        </p:attrNameLst>
                                      </p:cBhvr>
                                      <p:tavLst>
                                        <p:tav tm="0">
                                          <p:val>
                                            <p:strVal val="0-#ppt_w/2"/>
                                          </p:val>
                                        </p:tav>
                                        <p:tav tm="100000">
                                          <p:val>
                                            <p:strVal val="#ppt_x"/>
                                          </p:val>
                                        </p:tav>
                                      </p:tavLst>
                                    </p:anim>
                                    <p:anim calcmode="lin" valueType="num">
                                      <p:cBhvr additive="base">
                                        <p:cTn id="8" dur="500" fill="hold"/>
                                        <p:tgtEl>
                                          <p:spTgt spid="32154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21548"/>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1552"/>
                                        </p:tgtEl>
                                        <p:attrNameLst>
                                          <p:attrName>style.visibility</p:attrName>
                                        </p:attrNameLst>
                                      </p:cBhvr>
                                      <p:to>
                                        <p:strVal val="visible"/>
                                      </p:to>
                                    </p:set>
                                    <p:anim calcmode="lin" valueType="num">
                                      <p:cBhvr additive="base">
                                        <p:cTn id="13" dur="500" fill="hold"/>
                                        <p:tgtEl>
                                          <p:spTgt spid="321552"/>
                                        </p:tgtEl>
                                        <p:attrNameLst>
                                          <p:attrName>ppt_x</p:attrName>
                                        </p:attrNameLst>
                                      </p:cBhvr>
                                      <p:tavLst>
                                        <p:tav tm="0">
                                          <p:val>
                                            <p:strVal val="0-#ppt_w/2"/>
                                          </p:val>
                                        </p:tav>
                                        <p:tav tm="100000">
                                          <p:val>
                                            <p:strVal val="#ppt_x"/>
                                          </p:val>
                                        </p:tav>
                                      </p:tavLst>
                                    </p:anim>
                                    <p:anim calcmode="lin" valueType="num">
                                      <p:cBhvr additive="base">
                                        <p:cTn id="14" dur="500" fill="hold"/>
                                        <p:tgtEl>
                                          <p:spTgt spid="32155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21559"/>
                                        </p:tgtEl>
                                        <p:attrNameLst>
                                          <p:attrName>style.visibility</p:attrName>
                                        </p:attrNameLst>
                                      </p:cBhvr>
                                      <p:to>
                                        <p:strVal val="visible"/>
                                      </p:to>
                                    </p:set>
                                    <p:animEffect transition="in" filter="wipe(left)">
                                      <p:cBhvr>
                                        <p:cTn id="19" dur="500"/>
                                        <p:tgtEl>
                                          <p:spTgt spid="32155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74"/>
                                        </p:tgtEl>
                                        <p:attrNameLst>
                                          <p:attrName>style.visibility</p:attrName>
                                        </p:attrNameLst>
                                      </p:cBhvr>
                                      <p:to>
                                        <p:strVal val="visible"/>
                                      </p:to>
                                    </p:set>
                                    <p:anim calcmode="lin" valueType="num">
                                      <p:cBhvr additive="base">
                                        <p:cTn id="24" dur="500" fill="hold"/>
                                        <p:tgtEl>
                                          <p:spTgt spid="74"/>
                                        </p:tgtEl>
                                        <p:attrNameLst>
                                          <p:attrName>ppt_x</p:attrName>
                                        </p:attrNameLst>
                                      </p:cBhvr>
                                      <p:tavLst>
                                        <p:tav tm="0">
                                          <p:val>
                                            <p:strVal val="0-#ppt_w/2"/>
                                          </p:val>
                                        </p:tav>
                                        <p:tav tm="100000">
                                          <p:val>
                                            <p:strVal val="#ppt_x"/>
                                          </p:val>
                                        </p:tav>
                                      </p:tavLst>
                                    </p:anim>
                                    <p:anim calcmode="lin" valueType="num">
                                      <p:cBhvr additive="base">
                                        <p:cTn id="25" dur="500" fill="hold"/>
                                        <p:tgtEl>
                                          <p:spTgt spid="7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4"/>
                                        </p:tgtEl>
                                        <p:attrNameLst>
                                          <p:attrName>style.visibility</p:attrName>
                                        </p:attrNameLst>
                                      </p:cBhvr>
                                      <p:to>
                                        <p:strVal val="hidden"/>
                                      </p:to>
                                    </p:set>
                                  </p:subTnLst>
                                </p:cTn>
                              </p:par>
                              <p:par>
                                <p:cTn id="26" presetID="2" presetClass="entr" presetSubtype="8" fill="hold" nodeType="withEffect">
                                  <p:stCondLst>
                                    <p:cond delay="0"/>
                                  </p:stCondLst>
                                  <p:childTnLst>
                                    <p:set>
                                      <p:cBhvr>
                                        <p:cTn id="27" dur="1" fill="hold">
                                          <p:stCondLst>
                                            <p:cond delay="0"/>
                                          </p:stCondLst>
                                        </p:cTn>
                                        <p:tgtEl>
                                          <p:spTgt spid="321545"/>
                                        </p:tgtEl>
                                        <p:attrNameLst>
                                          <p:attrName>style.visibility</p:attrName>
                                        </p:attrNameLst>
                                      </p:cBhvr>
                                      <p:to>
                                        <p:strVal val="visible"/>
                                      </p:to>
                                    </p:set>
                                    <p:anim calcmode="lin" valueType="num">
                                      <p:cBhvr additive="base">
                                        <p:cTn id="28" dur="500" fill="hold"/>
                                        <p:tgtEl>
                                          <p:spTgt spid="321545"/>
                                        </p:tgtEl>
                                        <p:attrNameLst>
                                          <p:attrName>ppt_x</p:attrName>
                                        </p:attrNameLst>
                                      </p:cBhvr>
                                      <p:tavLst>
                                        <p:tav tm="0">
                                          <p:val>
                                            <p:strVal val="0-#ppt_w/2"/>
                                          </p:val>
                                        </p:tav>
                                        <p:tav tm="100000">
                                          <p:val>
                                            <p:strVal val="#ppt_x"/>
                                          </p:val>
                                        </p:tav>
                                      </p:tavLst>
                                    </p:anim>
                                    <p:anim calcmode="lin" valueType="num">
                                      <p:cBhvr additive="base">
                                        <p:cTn id="29" dur="500" fill="hold"/>
                                        <p:tgtEl>
                                          <p:spTgt spid="32154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21545"/>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6" presetClass="entr" presetSubtype="37" fill="hold" nodeType="clickEffect">
                                  <p:stCondLst>
                                    <p:cond delay="0"/>
                                  </p:stCondLst>
                                  <p:childTnLst>
                                    <p:set>
                                      <p:cBhvr>
                                        <p:cTn id="33" dur="1" fill="hold">
                                          <p:stCondLst>
                                            <p:cond delay="0"/>
                                          </p:stCondLst>
                                        </p:cTn>
                                        <p:tgtEl>
                                          <p:spTgt spid="321570"/>
                                        </p:tgtEl>
                                        <p:attrNameLst>
                                          <p:attrName>style.visibility</p:attrName>
                                        </p:attrNameLst>
                                      </p:cBhvr>
                                      <p:to>
                                        <p:strVal val="visible"/>
                                      </p:to>
                                    </p:set>
                                    <p:animEffect transition="in" filter="barn(outVertical)">
                                      <p:cBhvr>
                                        <p:cTn id="34" dur="500"/>
                                        <p:tgtEl>
                                          <p:spTgt spid="321570"/>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321538"/>
                                        </p:tgtEl>
                                        <p:attrNameLst>
                                          <p:attrName>style.visibility</p:attrName>
                                        </p:attrNameLst>
                                      </p:cBhvr>
                                      <p:to>
                                        <p:strVal val="visible"/>
                                      </p:to>
                                    </p:set>
                                    <p:anim calcmode="lin" valueType="num">
                                      <p:cBhvr additive="base">
                                        <p:cTn id="39" dur="500" fill="hold"/>
                                        <p:tgtEl>
                                          <p:spTgt spid="321538"/>
                                        </p:tgtEl>
                                        <p:attrNameLst>
                                          <p:attrName>ppt_x</p:attrName>
                                        </p:attrNameLst>
                                      </p:cBhvr>
                                      <p:tavLst>
                                        <p:tav tm="0">
                                          <p:val>
                                            <p:strVal val="0-#ppt_w/2"/>
                                          </p:val>
                                        </p:tav>
                                        <p:tav tm="100000">
                                          <p:val>
                                            <p:strVal val="#ppt_x"/>
                                          </p:val>
                                        </p:tav>
                                      </p:tavLst>
                                    </p:anim>
                                    <p:anim calcmode="lin" valueType="num">
                                      <p:cBhvr additive="base">
                                        <p:cTn id="40" dur="500" fill="hold"/>
                                        <p:tgtEl>
                                          <p:spTgt spid="32153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21538"/>
                                        </p:tgtEl>
                                        <p:attrNameLst>
                                          <p:attrName>style.visibility</p:attrName>
                                        </p:attrNameLst>
                                      </p:cBhvr>
                                      <p:to>
                                        <p:strVal val="hidden"/>
                                      </p:to>
                                    </p:set>
                                  </p:subTnLst>
                                </p:cTn>
                              </p:par>
                              <p:par>
                                <p:cTn id="41" presetID="2" presetClass="entr" presetSubtype="8" fill="hold" nodeType="withEffect">
                                  <p:stCondLst>
                                    <p:cond delay="0"/>
                                  </p:stCondLst>
                                  <p:childTnLst>
                                    <p:set>
                                      <p:cBhvr>
                                        <p:cTn id="42" dur="1" fill="hold">
                                          <p:stCondLst>
                                            <p:cond delay="0"/>
                                          </p:stCondLst>
                                        </p:cTn>
                                        <p:tgtEl>
                                          <p:spTgt spid="321608"/>
                                        </p:tgtEl>
                                        <p:attrNameLst>
                                          <p:attrName>style.visibility</p:attrName>
                                        </p:attrNameLst>
                                      </p:cBhvr>
                                      <p:to>
                                        <p:strVal val="visible"/>
                                      </p:to>
                                    </p:set>
                                    <p:anim calcmode="lin" valueType="num">
                                      <p:cBhvr additive="base">
                                        <p:cTn id="43" dur="500" fill="hold"/>
                                        <p:tgtEl>
                                          <p:spTgt spid="321608"/>
                                        </p:tgtEl>
                                        <p:attrNameLst>
                                          <p:attrName>ppt_x</p:attrName>
                                        </p:attrNameLst>
                                      </p:cBhvr>
                                      <p:tavLst>
                                        <p:tav tm="0">
                                          <p:val>
                                            <p:strVal val="0-#ppt_w/2"/>
                                          </p:val>
                                        </p:tav>
                                        <p:tav tm="100000">
                                          <p:val>
                                            <p:strVal val="#ppt_x"/>
                                          </p:val>
                                        </p:tav>
                                      </p:tavLst>
                                    </p:anim>
                                    <p:anim calcmode="lin" valueType="num">
                                      <p:cBhvr additive="base">
                                        <p:cTn id="44" dur="500" fill="hold"/>
                                        <p:tgtEl>
                                          <p:spTgt spid="321608"/>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21602">
                                            <p:txEl>
                                              <p:pRg st="0" end="0"/>
                                            </p:txEl>
                                          </p:spTgt>
                                        </p:tgtEl>
                                        <p:attrNameLst>
                                          <p:attrName>style.visibility</p:attrName>
                                        </p:attrNameLst>
                                      </p:cBhvr>
                                      <p:to>
                                        <p:strVal val="visible"/>
                                      </p:to>
                                    </p:set>
                                    <p:anim calcmode="lin" valueType="num">
                                      <p:cBhvr additive="base">
                                        <p:cTn id="47" dur="500" fill="hold"/>
                                        <p:tgtEl>
                                          <p:spTgt spid="321602">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21602">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321602">
                                            <p:txEl>
                                              <p:pRg st="1" end="1"/>
                                            </p:txEl>
                                          </p:spTgt>
                                        </p:tgtEl>
                                        <p:attrNameLst>
                                          <p:attrName>style.visibility</p:attrName>
                                        </p:attrNameLst>
                                      </p:cBhvr>
                                      <p:to>
                                        <p:strVal val="visible"/>
                                      </p:to>
                                    </p:set>
                                    <p:anim calcmode="lin" valueType="num">
                                      <p:cBhvr additive="base">
                                        <p:cTn id="51" dur="500" fill="hold"/>
                                        <p:tgtEl>
                                          <p:spTgt spid="321602">
                                            <p:txEl>
                                              <p:pRg st="1" end="1"/>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2160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6" presetClass="entr" presetSubtype="42" fill="hold" nodeType="clickEffect">
                                  <p:stCondLst>
                                    <p:cond delay="0"/>
                                  </p:stCondLst>
                                  <p:childTnLst>
                                    <p:set>
                                      <p:cBhvr>
                                        <p:cTn id="56" dur="1" fill="hold">
                                          <p:stCondLst>
                                            <p:cond delay="0"/>
                                          </p:stCondLst>
                                        </p:cTn>
                                        <p:tgtEl>
                                          <p:spTgt spid="321580"/>
                                        </p:tgtEl>
                                        <p:attrNameLst>
                                          <p:attrName>style.visibility</p:attrName>
                                        </p:attrNameLst>
                                      </p:cBhvr>
                                      <p:to>
                                        <p:strVal val="visible"/>
                                      </p:to>
                                    </p:set>
                                    <p:animEffect transition="in" filter="barn(outHorizontal)">
                                      <p:cBhvr>
                                        <p:cTn id="57" dur="500"/>
                                        <p:tgtEl>
                                          <p:spTgt spid="321580"/>
                                        </p:tgtEl>
                                      </p:cBhvr>
                                    </p:animEffect>
                                  </p:childTnLst>
                                </p:cTn>
                              </p:par>
                              <p:par>
                                <p:cTn id="58" presetID="22" presetClass="entr" presetSubtype="4" fill="hold" nodeType="withEffect">
                                  <p:stCondLst>
                                    <p:cond delay="0"/>
                                  </p:stCondLst>
                                  <p:childTnLst>
                                    <p:set>
                                      <p:cBhvr>
                                        <p:cTn id="59" dur="1" fill="hold">
                                          <p:stCondLst>
                                            <p:cond delay="0"/>
                                          </p:stCondLst>
                                        </p:cTn>
                                        <p:tgtEl>
                                          <p:spTgt spid="321603"/>
                                        </p:tgtEl>
                                        <p:attrNameLst>
                                          <p:attrName>style.visibility</p:attrName>
                                        </p:attrNameLst>
                                      </p:cBhvr>
                                      <p:to>
                                        <p:strVal val="visible"/>
                                      </p:to>
                                    </p:set>
                                    <p:animEffect transition="in" filter="wipe(down)">
                                      <p:cBhvr>
                                        <p:cTn id="60" dur="500"/>
                                        <p:tgtEl>
                                          <p:spTgt spid="321603"/>
                                        </p:tgtEl>
                                      </p:cBhvr>
                                    </p:animEffect>
                                  </p:childTnLst>
                                </p:cTn>
                              </p:par>
                              <p:par>
                                <p:cTn id="61" presetID="22" presetClass="entr" presetSubtype="4" fill="hold" nodeType="withEffect">
                                  <p:stCondLst>
                                    <p:cond delay="0"/>
                                  </p:stCondLst>
                                  <p:childTnLst>
                                    <p:set>
                                      <p:cBhvr>
                                        <p:cTn id="62" dur="1" fill="hold">
                                          <p:stCondLst>
                                            <p:cond delay="0"/>
                                          </p:stCondLst>
                                        </p:cTn>
                                        <p:tgtEl>
                                          <p:spTgt spid="321605"/>
                                        </p:tgtEl>
                                        <p:attrNameLst>
                                          <p:attrName>style.visibility</p:attrName>
                                        </p:attrNameLst>
                                      </p:cBhvr>
                                      <p:to>
                                        <p:strVal val="visible"/>
                                      </p:to>
                                    </p:set>
                                    <p:animEffect transition="in" filter="wipe(down)">
                                      <p:cBhvr>
                                        <p:cTn id="63" dur="500"/>
                                        <p:tgtEl>
                                          <p:spTgt spid="321605"/>
                                        </p:tgtEl>
                                      </p:cBhvr>
                                    </p:animEffect>
                                  </p:childTnLst>
                                </p:cTn>
                              </p:par>
                              <p:par>
                                <p:cTn id="64" presetID="1" presetClass="exit" presetSubtype="0" fill="hold" nodeType="withEffect">
                                  <p:stCondLst>
                                    <p:cond delay="0"/>
                                  </p:stCondLst>
                                  <p:childTnLst>
                                    <p:set>
                                      <p:cBhvr>
                                        <p:cTn id="65" dur="1" fill="hold">
                                          <p:stCondLst>
                                            <p:cond delay="0"/>
                                          </p:stCondLst>
                                        </p:cTn>
                                        <p:tgtEl>
                                          <p:spTgt spid="321602">
                                            <p:txEl>
                                              <p:pRg st="0" end="0"/>
                                            </p:txEl>
                                          </p:spTgt>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321602">
                                            <p:txEl>
                                              <p:pRg st="1" end="1"/>
                                            </p:txEl>
                                          </p:spTgt>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321608"/>
                                        </p:tgtEl>
                                        <p:attrNameLst>
                                          <p:attrName>style.visibility</p:attrName>
                                        </p:attrNameLst>
                                      </p:cBhvr>
                                      <p:to>
                                        <p:strVal val="hidden"/>
                                      </p:to>
                                    </p:set>
                                  </p:childTnLst>
                                </p:cTn>
                              </p:par>
                            </p:childTnLst>
                          </p:cTn>
                        </p:par>
                        <p:par>
                          <p:cTn id="70" fill="hold">
                            <p:stCondLst>
                              <p:cond delay="500"/>
                            </p:stCondLst>
                            <p:childTnLst>
                              <p:par>
                                <p:cTn id="71" presetID="2" presetClass="entr" presetSubtype="8" fill="hold" grpId="0" nodeType="afterEffect">
                                  <p:stCondLst>
                                    <p:cond delay="0"/>
                                  </p:stCondLst>
                                  <p:childTnLst>
                                    <p:set>
                                      <p:cBhvr>
                                        <p:cTn id="72" dur="1" fill="hold">
                                          <p:stCondLst>
                                            <p:cond delay="0"/>
                                          </p:stCondLst>
                                        </p:cTn>
                                        <p:tgtEl>
                                          <p:spTgt spid="51263"/>
                                        </p:tgtEl>
                                        <p:attrNameLst>
                                          <p:attrName>style.visibility</p:attrName>
                                        </p:attrNameLst>
                                      </p:cBhvr>
                                      <p:to>
                                        <p:strVal val="visible"/>
                                      </p:to>
                                    </p:set>
                                    <p:anim calcmode="lin" valueType="num">
                                      <p:cBhvr additive="base">
                                        <p:cTn id="73" dur="500" fill="hold"/>
                                        <p:tgtEl>
                                          <p:spTgt spid="51263"/>
                                        </p:tgtEl>
                                        <p:attrNameLst>
                                          <p:attrName>ppt_x</p:attrName>
                                        </p:attrNameLst>
                                      </p:cBhvr>
                                      <p:tavLst>
                                        <p:tav tm="0">
                                          <p:val>
                                            <p:strVal val="0-#ppt_w/2"/>
                                          </p:val>
                                        </p:tav>
                                        <p:tav tm="100000">
                                          <p:val>
                                            <p:strVal val="#ppt_x"/>
                                          </p:val>
                                        </p:tav>
                                      </p:tavLst>
                                    </p:anim>
                                    <p:anim calcmode="lin" valueType="num">
                                      <p:cBhvr additive="base">
                                        <p:cTn id="74" dur="500" fill="hold"/>
                                        <p:tgtEl>
                                          <p:spTgt spid="51263"/>
                                        </p:tgtEl>
                                        <p:attrNameLst>
                                          <p:attrName>ppt_y</p:attrName>
                                        </p:attrNameLst>
                                      </p:cBhvr>
                                      <p:tavLst>
                                        <p:tav tm="0">
                                          <p:val>
                                            <p:strVal val="#ppt_y"/>
                                          </p:val>
                                        </p:tav>
                                        <p:tav tm="100000">
                                          <p:val>
                                            <p:strVal val="#ppt_y"/>
                                          </p:val>
                                        </p:tav>
                                      </p:tavLst>
                                    </p:anim>
                                  </p:childTnLst>
                                </p:cTn>
                              </p:par>
                              <p:par>
                                <p:cTn id="75" presetID="2" presetClass="entr" presetSubtype="8" fill="hold" nodeType="withEffect">
                                  <p:stCondLst>
                                    <p:cond delay="0"/>
                                  </p:stCondLst>
                                  <p:childTnLst>
                                    <p:set>
                                      <p:cBhvr>
                                        <p:cTn id="76" dur="1" fill="hold">
                                          <p:stCondLst>
                                            <p:cond delay="0"/>
                                          </p:stCondLst>
                                        </p:cTn>
                                        <p:tgtEl>
                                          <p:spTgt spid="73"/>
                                        </p:tgtEl>
                                        <p:attrNameLst>
                                          <p:attrName>style.visibility</p:attrName>
                                        </p:attrNameLst>
                                      </p:cBhvr>
                                      <p:to>
                                        <p:strVal val="visible"/>
                                      </p:to>
                                    </p:set>
                                    <p:anim calcmode="lin" valueType="num">
                                      <p:cBhvr additive="base">
                                        <p:cTn id="77" dur="500" fill="hold"/>
                                        <p:tgtEl>
                                          <p:spTgt spid="73"/>
                                        </p:tgtEl>
                                        <p:attrNameLst>
                                          <p:attrName>ppt_x</p:attrName>
                                        </p:attrNameLst>
                                      </p:cBhvr>
                                      <p:tavLst>
                                        <p:tav tm="0">
                                          <p:val>
                                            <p:strVal val="0-#ppt_w/2"/>
                                          </p:val>
                                        </p:tav>
                                        <p:tav tm="100000">
                                          <p:val>
                                            <p:strVal val="#ppt_x"/>
                                          </p:val>
                                        </p:tav>
                                      </p:tavLst>
                                    </p:anim>
                                    <p:anim calcmode="lin" valueType="num">
                                      <p:cBhvr additive="base">
                                        <p:cTn id="78"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2" fill="hold" nodeType="clickEffect">
                                  <p:stCondLst>
                                    <p:cond delay="0"/>
                                  </p:stCondLst>
                                  <p:childTnLst>
                                    <p:set>
                                      <p:cBhvr>
                                        <p:cTn id="82" dur="1" fill="hold">
                                          <p:stCondLst>
                                            <p:cond delay="0"/>
                                          </p:stCondLst>
                                        </p:cTn>
                                        <p:tgtEl>
                                          <p:spTgt spid="321573"/>
                                        </p:tgtEl>
                                        <p:attrNameLst>
                                          <p:attrName>style.visibility</p:attrName>
                                        </p:attrNameLst>
                                      </p:cBhvr>
                                      <p:to>
                                        <p:strVal val="visible"/>
                                      </p:to>
                                    </p:set>
                                    <p:animEffect transition="in" filter="wipe(right)">
                                      <p:cBhvr>
                                        <p:cTn id="83" dur="500"/>
                                        <p:tgtEl>
                                          <p:spTgt spid="321573"/>
                                        </p:tgtEl>
                                      </p:cBhvr>
                                    </p:animEffect>
                                  </p:childTnLst>
                                </p:cTn>
                              </p:par>
                              <p:par>
                                <p:cTn id="84" presetID="22" presetClass="entr" presetSubtype="4" fill="hold" nodeType="withEffect">
                                  <p:stCondLst>
                                    <p:cond delay="0"/>
                                  </p:stCondLst>
                                  <p:childTnLst>
                                    <p:set>
                                      <p:cBhvr>
                                        <p:cTn id="85" dur="1" fill="hold">
                                          <p:stCondLst>
                                            <p:cond delay="0"/>
                                          </p:stCondLst>
                                        </p:cTn>
                                        <p:tgtEl>
                                          <p:spTgt spid="77"/>
                                        </p:tgtEl>
                                        <p:attrNameLst>
                                          <p:attrName>style.visibility</p:attrName>
                                        </p:attrNameLst>
                                      </p:cBhvr>
                                      <p:to>
                                        <p:strVal val="visible"/>
                                      </p:to>
                                    </p:set>
                                    <p:animEffect transition="in" filter="wipe(down)">
                                      <p:cBhvr>
                                        <p:cTn id="86" dur="500"/>
                                        <p:tgtEl>
                                          <p:spTgt spid="77"/>
                                        </p:tgtEl>
                                      </p:cBhvr>
                                    </p:animEffect>
                                  </p:childTnLst>
                                </p:cTn>
                              </p:par>
                              <p:par>
                                <p:cTn id="87" presetID="22" presetClass="entr" presetSubtype="4" fill="hold" nodeType="withEffect">
                                  <p:stCondLst>
                                    <p:cond delay="0"/>
                                  </p:stCondLst>
                                  <p:childTnLst>
                                    <p:set>
                                      <p:cBhvr>
                                        <p:cTn id="88" dur="1" fill="hold">
                                          <p:stCondLst>
                                            <p:cond delay="0"/>
                                          </p:stCondLst>
                                        </p:cTn>
                                        <p:tgtEl>
                                          <p:spTgt spid="75"/>
                                        </p:tgtEl>
                                        <p:attrNameLst>
                                          <p:attrName>style.visibility</p:attrName>
                                        </p:attrNameLst>
                                      </p:cBhvr>
                                      <p:to>
                                        <p:strVal val="visible"/>
                                      </p:to>
                                    </p:set>
                                    <p:animEffect transition="in" filter="wipe(down)">
                                      <p:cBhvr>
                                        <p:cTn id="89" dur="500"/>
                                        <p:tgtEl>
                                          <p:spTgt spid="75"/>
                                        </p:tgtEl>
                                      </p:cBhvr>
                                    </p:animEffect>
                                  </p:childTnLst>
                                </p:cTn>
                              </p:par>
                            </p:childTnLst>
                          </p:cTn>
                        </p:par>
                        <p:par>
                          <p:cTn id="90" fill="hold">
                            <p:stCondLst>
                              <p:cond delay="500"/>
                            </p:stCondLst>
                            <p:childTnLst>
                              <p:par>
                                <p:cTn id="91" presetID="2" presetClass="entr" presetSubtype="8" fill="hold" grpId="0" nodeType="afterEffect">
                                  <p:stCondLst>
                                    <p:cond delay="0"/>
                                  </p:stCondLst>
                                  <p:childTnLst>
                                    <p:set>
                                      <p:cBhvr>
                                        <p:cTn id="92" dur="1" fill="hold">
                                          <p:stCondLst>
                                            <p:cond delay="0"/>
                                          </p:stCondLst>
                                        </p:cTn>
                                        <p:tgtEl>
                                          <p:spTgt spid="94"/>
                                        </p:tgtEl>
                                        <p:attrNameLst>
                                          <p:attrName>style.visibility</p:attrName>
                                        </p:attrNameLst>
                                      </p:cBhvr>
                                      <p:to>
                                        <p:strVal val="visible"/>
                                      </p:to>
                                    </p:set>
                                    <p:anim calcmode="lin" valueType="num">
                                      <p:cBhvr additive="base">
                                        <p:cTn id="93" dur="500" fill="hold"/>
                                        <p:tgtEl>
                                          <p:spTgt spid="94"/>
                                        </p:tgtEl>
                                        <p:attrNameLst>
                                          <p:attrName>ppt_x</p:attrName>
                                        </p:attrNameLst>
                                      </p:cBhvr>
                                      <p:tavLst>
                                        <p:tav tm="0">
                                          <p:val>
                                            <p:strVal val="0-#ppt_w/2"/>
                                          </p:val>
                                        </p:tav>
                                        <p:tav tm="100000">
                                          <p:val>
                                            <p:strVal val="#ppt_x"/>
                                          </p:val>
                                        </p:tav>
                                      </p:tavLst>
                                    </p:anim>
                                    <p:anim calcmode="lin" valueType="num">
                                      <p:cBhvr additive="base">
                                        <p:cTn id="94" dur="500" fill="hold"/>
                                        <p:tgtEl>
                                          <p:spTgt spid="94"/>
                                        </p:tgtEl>
                                        <p:attrNameLst>
                                          <p:attrName>ppt_y</p:attrName>
                                        </p:attrNameLst>
                                      </p:cBhvr>
                                      <p:tavLst>
                                        <p:tav tm="0">
                                          <p:val>
                                            <p:strVal val="#ppt_y"/>
                                          </p:val>
                                        </p:tav>
                                        <p:tav tm="100000">
                                          <p:val>
                                            <p:strVal val="#ppt_y"/>
                                          </p:val>
                                        </p:tav>
                                      </p:tavLst>
                                    </p:anim>
                                  </p:childTnLst>
                                </p:cTn>
                              </p:par>
                              <p:par>
                                <p:cTn id="95" presetID="2" presetClass="entr" presetSubtype="8" fill="hold" nodeType="withEffect">
                                  <p:stCondLst>
                                    <p:cond delay="0"/>
                                  </p:stCondLst>
                                  <p:childTnLst>
                                    <p:set>
                                      <p:cBhvr>
                                        <p:cTn id="96" dur="1" fill="hold">
                                          <p:stCondLst>
                                            <p:cond delay="0"/>
                                          </p:stCondLst>
                                        </p:cTn>
                                        <p:tgtEl>
                                          <p:spTgt spid="3"/>
                                        </p:tgtEl>
                                        <p:attrNameLst>
                                          <p:attrName>style.visibility</p:attrName>
                                        </p:attrNameLst>
                                      </p:cBhvr>
                                      <p:to>
                                        <p:strVal val="visible"/>
                                      </p:to>
                                    </p:set>
                                    <p:anim calcmode="lin" valueType="num">
                                      <p:cBhvr additive="base">
                                        <p:cTn id="97" dur="500" fill="hold"/>
                                        <p:tgtEl>
                                          <p:spTgt spid="3"/>
                                        </p:tgtEl>
                                        <p:attrNameLst>
                                          <p:attrName>ppt_x</p:attrName>
                                        </p:attrNameLst>
                                      </p:cBhvr>
                                      <p:tavLst>
                                        <p:tav tm="0">
                                          <p:val>
                                            <p:strVal val="0-#ppt_w/2"/>
                                          </p:val>
                                        </p:tav>
                                        <p:tav tm="100000">
                                          <p:val>
                                            <p:strVal val="#ppt_x"/>
                                          </p:val>
                                        </p:tav>
                                      </p:tavLst>
                                    </p:anim>
                                    <p:anim calcmode="lin" valueType="num">
                                      <p:cBhvr additive="base">
                                        <p:cTn id="9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51263" grpId="0"/>
      <p:bldP spid="321602"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7">
            <a:extLst>
              <a:ext uri="{FF2B5EF4-FFF2-40B4-BE49-F238E27FC236}">
                <a16:creationId xmlns:a16="http://schemas.microsoft.com/office/drawing/2014/main" id="{67B51EE1-3477-45E3-9EE5-F37A86C901FB}"/>
              </a:ext>
            </a:extLst>
          </p:cNvPr>
          <p:cNvGrpSpPr/>
          <p:nvPr/>
        </p:nvGrpSpPr>
        <p:grpSpPr>
          <a:xfrm>
            <a:off x="61912" y="404664"/>
            <a:ext cx="9020175" cy="6186487"/>
            <a:chOff x="144" y="192"/>
            <a:chExt cx="5520" cy="3792"/>
          </a:xfrm>
        </p:grpSpPr>
        <p:sp>
          <p:nvSpPr>
            <p:cNvPr id="5" name="AutoShape 48">
              <a:extLst>
                <a:ext uri="{FF2B5EF4-FFF2-40B4-BE49-F238E27FC236}">
                  <a16:creationId xmlns:a16="http://schemas.microsoft.com/office/drawing/2014/main" id="{4149563B-4D8D-4C03-9183-D3E72B22AB1C}"/>
                </a:ext>
              </a:extLst>
            </p:cNvPr>
            <p:cNvSpPr/>
            <p:nvPr/>
          </p:nvSpPr>
          <p:spPr>
            <a:xfrm>
              <a:off x="144" y="192"/>
              <a:ext cx="5520" cy="3792"/>
            </a:xfrm>
            <a:prstGeom prst="flowChartProcess">
              <a:avLst/>
            </a:prstGeom>
            <a:solidFill>
              <a:srgbClr val="CCFFFF"/>
            </a:solidFill>
            <a:ln w="9525" cap="flat" cmpd="sng">
              <a:solidFill>
                <a:schemeClr val="bg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endParaRPr lang="zh-CN" altLang="en-US" sz="1800" dirty="0"/>
            </a:p>
          </p:txBody>
        </p:sp>
        <p:sp>
          <p:nvSpPr>
            <p:cNvPr id="6" name="Rectangle 49">
              <a:extLst>
                <a:ext uri="{FF2B5EF4-FFF2-40B4-BE49-F238E27FC236}">
                  <a16:creationId xmlns:a16="http://schemas.microsoft.com/office/drawing/2014/main" id="{A6FBB00C-1881-47D2-B922-5C4073B9B90B}"/>
                </a:ext>
              </a:extLst>
            </p:cNvPr>
            <p:cNvSpPr/>
            <p:nvPr/>
          </p:nvSpPr>
          <p:spPr>
            <a:xfrm>
              <a:off x="384" y="240"/>
              <a:ext cx="4512" cy="36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b="1" dirty="0">
                  <a:solidFill>
                    <a:schemeClr val="tx2"/>
                  </a:solidFill>
                  <a:latin typeface="宋体" panose="02010600030101010101" pitchFamily="2" charset="-122"/>
                  <a:cs typeface="Times New Roman" panose="02020603050405020304" pitchFamily="18" charset="0"/>
                </a:rPr>
                <a:t>设  点在根轨迹上，则应满足相角条件</a:t>
              </a:r>
              <a:endParaRPr lang="zh-CN" altLang="en-US" b="1" dirty="0">
                <a:solidFill>
                  <a:schemeClr val="tx2"/>
                </a:solidFill>
                <a:latin typeface="宋体" panose="02010600030101010101" pitchFamily="2" charset="-122"/>
                <a:ea typeface="Times New Roman" panose="02020603050405020304" pitchFamily="18" charset="0"/>
              </a:endParaRPr>
            </a:p>
          </p:txBody>
        </p:sp>
        <p:graphicFrame>
          <p:nvGraphicFramePr>
            <p:cNvPr id="7" name="Object 50">
              <a:extLst>
                <a:ext uri="{FF2B5EF4-FFF2-40B4-BE49-F238E27FC236}">
                  <a16:creationId xmlns:a16="http://schemas.microsoft.com/office/drawing/2014/main" id="{0C5F6694-90FA-4B0C-946A-2D1B19176BA1}"/>
                </a:ext>
              </a:extLst>
            </p:cNvPr>
            <p:cNvGraphicFramePr>
              <a:graphicFrameLocks noChangeAspect="1"/>
            </p:cNvGraphicFramePr>
            <p:nvPr/>
          </p:nvGraphicFramePr>
          <p:xfrm>
            <a:off x="691" y="279"/>
            <a:ext cx="269" cy="336"/>
          </p:xfrm>
          <a:graphic>
            <a:graphicData uri="http://schemas.openxmlformats.org/presentationml/2006/ole">
              <mc:AlternateContent xmlns:mc="http://schemas.openxmlformats.org/markup-compatibility/2006">
                <mc:Choice xmlns:v="urn:schemas-microsoft-com:vml" Requires="v">
                  <p:oleObj spid="_x0000_s69648" r:id="rId3" imgW="114300" imgH="139700" progId="Equation.3">
                    <p:embed/>
                  </p:oleObj>
                </mc:Choice>
                <mc:Fallback>
                  <p:oleObj r:id="rId3" imgW="114300" imgH="139700" progId="Equation.3">
                    <p:embed/>
                    <p:pic>
                      <p:nvPicPr>
                        <p:cNvPr id="50204" name="Object 50"/>
                        <p:cNvPicPr/>
                        <p:nvPr/>
                      </p:nvPicPr>
                      <p:blipFill>
                        <a:blip r:embed="rId4"/>
                        <a:stretch>
                          <a:fillRect/>
                        </a:stretch>
                      </p:blipFill>
                      <p:spPr>
                        <a:xfrm>
                          <a:off x="691" y="279"/>
                          <a:ext cx="269" cy="336"/>
                        </a:xfrm>
                        <a:prstGeom prst="rect">
                          <a:avLst/>
                        </a:prstGeom>
                        <a:noFill/>
                        <a:ln w="38100">
                          <a:noFill/>
                          <a:miter/>
                        </a:ln>
                      </p:spPr>
                    </p:pic>
                  </p:oleObj>
                </mc:Fallback>
              </mc:AlternateContent>
            </a:graphicData>
          </a:graphic>
        </p:graphicFrame>
        <p:graphicFrame>
          <p:nvGraphicFramePr>
            <p:cNvPr id="8" name="Object 51">
              <a:extLst>
                <a:ext uri="{FF2B5EF4-FFF2-40B4-BE49-F238E27FC236}">
                  <a16:creationId xmlns:a16="http://schemas.microsoft.com/office/drawing/2014/main" id="{3B59076F-C7E6-48D6-82D8-3EDFDF383659}"/>
                </a:ext>
              </a:extLst>
            </p:cNvPr>
            <p:cNvGraphicFramePr>
              <a:graphicFrameLocks noChangeAspect="1"/>
            </p:cNvGraphicFramePr>
            <p:nvPr/>
          </p:nvGraphicFramePr>
          <p:xfrm>
            <a:off x="907" y="624"/>
            <a:ext cx="3705" cy="336"/>
          </p:xfrm>
          <a:graphic>
            <a:graphicData uri="http://schemas.openxmlformats.org/presentationml/2006/ole">
              <mc:AlternateContent xmlns:mc="http://schemas.openxmlformats.org/markup-compatibility/2006">
                <mc:Choice xmlns:v="urn:schemas-microsoft-com:vml" Requires="v">
                  <p:oleObj spid="_x0000_s69649" r:id="rId5" imgW="2197100" imgH="203200" progId="Equation.DSMT4">
                    <p:embed/>
                  </p:oleObj>
                </mc:Choice>
                <mc:Fallback>
                  <p:oleObj r:id="rId5" imgW="2197100" imgH="203200" progId="Equation.DSMT4">
                    <p:embed/>
                    <p:pic>
                      <p:nvPicPr>
                        <p:cNvPr id="50205" name="Object 51"/>
                        <p:cNvPicPr/>
                        <p:nvPr/>
                      </p:nvPicPr>
                      <p:blipFill>
                        <a:blip r:embed="rId6"/>
                        <a:stretch>
                          <a:fillRect/>
                        </a:stretch>
                      </p:blipFill>
                      <p:spPr>
                        <a:xfrm>
                          <a:off x="907" y="624"/>
                          <a:ext cx="3705" cy="336"/>
                        </a:xfrm>
                        <a:prstGeom prst="rect">
                          <a:avLst/>
                        </a:prstGeom>
                        <a:noFill/>
                        <a:ln w="38100">
                          <a:noFill/>
                          <a:miter/>
                        </a:ln>
                      </p:spPr>
                    </p:pic>
                  </p:oleObj>
                </mc:Fallback>
              </mc:AlternateContent>
            </a:graphicData>
          </a:graphic>
        </p:graphicFrame>
        <p:grpSp>
          <p:nvGrpSpPr>
            <p:cNvPr id="9" name="Group 52">
              <a:extLst>
                <a:ext uri="{FF2B5EF4-FFF2-40B4-BE49-F238E27FC236}">
                  <a16:creationId xmlns:a16="http://schemas.microsoft.com/office/drawing/2014/main" id="{57534418-6D54-4131-A20F-BF6B2126BB18}"/>
                </a:ext>
              </a:extLst>
            </p:cNvPr>
            <p:cNvGrpSpPr/>
            <p:nvPr/>
          </p:nvGrpSpPr>
          <p:grpSpPr>
            <a:xfrm>
              <a:off x="341" y="955"/>
              <a:ext cx="5077" cy="1222"/>
              <a:chOff x="341" y="955"/>
              <a:chExt cx="5077" cy="1222"/>
            </a:xfrm>
          </p:grpSpPr>
          <p:grpSp>
            <p:nvGrpSpPr>
              <p:cNvPr id="16" name="Group 53">
                <a:extLst>
                  <a:ext uri="{FF2B5EF4-FFF2-40B4-BE49-F238E27FC236}">
                    <a16:creationId xmlns:a16="http://schemas.microsoft.com/office/drawing/2014/main" id="{D8C75F7C-A134-4868-A167-A27DFB199A0E}"/>
                  </a:ext>
                </a:extLst>
              </p:cNvPr>
              <p:cNvGrpSpPr/>
              <p:nvPr/>
            </p:nvGrpSpPr>
            <p:grpSpPr>
              <a:xfrm>
                <a:off x="341" y="955"/>
                <a:ext cx="5077" cy="701"/>
                <a:chOff x="341" y="955"/>
                <a:chExt cx="5077" cy="701"/>
              </a:xfrm>
            </p:grpSpPr>
            <p:sp>
              <p:nvSpPr>
                <p:cNvPr id="19" name="Rectangle 54">
                  <a:extLst>
                    <a:ext uri="{FF2B5EF4-FFF2-40B4-BE49-F238E27FC236}">
                      <a16:creationId xmlns:a16="http://schemas.microsoft.com/office/drawing/2014/main" id="{3FF213CA-2F23-4BB8-899E-EF1187034F60}"/>
                    </a:ext>
                  </a:extLst>
                </p:cNvPr>
                <p:cNvSpPr/>
                <p:nvPr/>
              </p:nvSpPr>
              <p:spPr>
                <a:xfrm>
                  <a:off x="480" y="955"/>
                  <a:ext cx="2832" cy="36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b="1" dirty="0">
                      <a:solidFill>
                        <a:schemeClr val="tx2"/>
                      </a:solidFill>
                      <a:latin typeface="宋体" panose="02010600030101010101" pitchFamily="2" charset="-122"/>
                    </a:rPr>
                    <a:t>将          代入上式 </a:t>
                  </a:r>
                </a:p>
              </p:txBody>
            </p:sp>
            <p:graphicFrame>
              <p:nvGraphicFramePr>
                <p:cNvPr id="20" name="Object 55">
                  <a:extLst>
                    <a:ext uri="{FF2B5EF4-FFF2-40B4-BE49-F238E27FC236}">
                      <a16:creationId xmlns:a16="http://schemas.microsoft.com/office/drawing/2014/main" id="{66CF34C8-0F1A-4B87-BFA5-30DA50A03691}"/>
                    </a:ext>
                  </a:extLst>
                </p:cNvPr>
                <p:cNvGraphicFramePr>
                  <a:graphicFrameLocks noChangeAspect="1"/>
                </p:cNvGraphicFramePr>
                <p:nvPr/>
              </p:nvGraphicFramePr>
              <p:xfrm>
                <a:off x="816" y="1029"/>
                <a:ext cx="1175" cy="306"/>
              </p:xfrm>
              <a:graphic>
                <a:graphicData uri="http://schemas.openxmlformats.org/presentationml/2006/ole">
                  <mc:AlternateContent xmlns:mc="http://schemas.openxmlformats.org/markup-compatibility/2006">
                    <mc:Choice xmlns:v="urn:schemas-microsoft-com:vml" Requires="v">
                      <p:oleObj spid="_x0000_s69650" r:id="rId7" imgW="583565" imgH="177800" progId="Equation.DSMT4">
                        <p:embed/>
                      </p:oleObj>
                    </mc:Choice>
                    <mc:Fallback>
                      <p:oleObj r:id="rId7" imgW="583565" imgH="177800" progId="Equation.DSMT4">
                        <p:embed/>
                        <p:pic>
                          <p:nvPicPr>
                            <p:cNvPr id="50217" name="Object 55"/>
                            <p:cNvPicPr/>
                            <p:nvPr/>
                          </p:nvPicPr>
                          <p:blipFill>
                            <a:blip r:embed="rId8"/>
                            <a:stretch>
                              <a:fillRect/>
                            </a:stretch>
                          </p:blipFill>
                          <p:spPr>
                            <a:xfrm>
                              <a:off x="816" y="1029"/>
                              <a:ext cx="1175" cy="306"/>
                            </a:xfrm>
                            <a:prstGeom prst="rect">
                              <a:avLst/>
                            </a:prstGeom>
                            <a:noFill/>
                            <a:ln w="38100">
                              <a:noFill/>
                              <a:miter/>
                            </a:ln>
                          </p:spPr>
                        </p:pic>
                      </p:oleObj>
                    </mc:Fallback>
                  </mc:AlternateContent>
                </a:graphicData>
              </a:graphic>
            </p:graphicFrame>
            <p:graphicFrame>
              <p:nvGraphicFramePr>
                <p:cNvPr id="21" name="Object 56">
                  <a:extLst>
                    <a:ext uri="{FF2B5EF4-FFF2-40B4-BE49-F238E27FC236}">
                      <a16:creationId xmlns:a16="http://schemas.microsoft.com/office/drawing/2014/main" id="{603029E5-B663-4F05-9B22-9774AA2E5C59}"/>
                    </a:ext>
                  </a:extLst>
                </p:cNvPr>
                <p:cNvGraphicFramePr>
                  <a:graphicFrameLocks noChangeAspect="1"/>
                </p:cNvGraphicFramePr>
                <p:nvPr/>
              </p:nvGraphicFramePr>
              <p:xfrm>
                <a:off x="341" y="1344"/>
                <a:ext cx="5077" cy="312"/>
              </p:xfrm>
              <a:graphic>
                <a:graphicData uri="http://schemas.openxmlformats.org/presentationml/2006/ole">
                  <mc:AlternateContent xmlns:mc="http://schemas.openxmlformats.org/markup-compatibility/2006">
                    <mc:Choice xmlns:v="urn:schemas-microsoft-com:vml" Requires="v">
                      <p:oleObj spid="_x0000_s69651" r:id="rId9" imgW="3263900" imgH="203200" progId="Equation.DSMT4">
                        <p:embed/>
                      </p:oleObj>
                    </mc:Choice>
                    <mc:Fallback>
                      <p:oleObj r:id="rId9" imgW="3263900" imgH="203200" progId="Equation.DSMT4">
                        <p:embed/>
                        <p:pic>
                          <p:nvPicPr>
                            <p:cNvPr id="50218" name="Object 56"/>
                            <p:cNvPicPr/>
                            <p:nvPr/>
                          </p:nvPicPr>
                          <p:blipFill>
                            <a:blip r:embed="rId10"/>
                            <a:stretch>
                              <a:fillRect/>
                            </a:stretch>
                          </p:blipFill>
                          <p:spPr>
                            <a:xfrm>
                              <a:off x="341" y="1344"/>
                              <a:ext cx="5077" cy="312"/>
                            </a:xfrm>
                            <a:prstGeom prst="rect">
                              <a:avLst/>
                            </a:prstGeom>
                            <a:noFill/>
                            <a:ln w="38100">
                              <a:noFill/>
                              <a:miter/>
                            </a:ln>
                          </p:spPr>
                        </p:pic>
                      </p:oleObj>
                    </mc:Fallback>
                  </mc:AlternateContent>
                </a:graphicData>
              </a:graphic>
            </p:graphicFrame>
          </p:grpSp>
          <p:sp>
            <p:nvSpPr>
              <p:cNvPr id="17" name="Rectangle 57">
                <a:extLst>
                  <a:ext uri="{FF2B5EF4-FFF2-40B4-BE49-F238E27FC236}">
                    <a16:creationId xmlns:a16="http://schemas.microsoft.com/office/drawing/2014/main" id="{F56D29F0-13E4-4FB0-9AD7-9D29764A7F83}"/>
                  </a:ext>
                </a:extLst>
              </p:cNvPr>
              <p:cNvSpPr/>
              <p:nvPr/>
            </p:nvSpPr>
            <p:spPr>
              <a:xfrm>
                <a:off x="480" y="1699"/>
                <a:ext cx="372" cy="36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b="1" dirty="0">
                    <a:solidFill>
                      <a:schemeClr val="tx2"/>
                    </a:solidFill>
                    <a:latin typeface="宋体" panose="02010600030101010101" pitchFamily="2" charset="-122"/>
                  </a:rPr>
                  <a:t>即</a:t>
                </a:r>
              </a:p>
            </p:txBody>
          </p:sp>
          <p:graphicFrame>
            <p:nvGraphicFramePr>
              <p:cNvPr id="18" name="Object 58">
                <a:extLst>
                  <a:ext uri="{FF2B5EF4-FFF2-40B4-BE49-F238E27FC236}">
                    <a16:creationId xmlns:a16="http://schemas.microsoft.com/office/drawing/2014/main" id="{EBF6D16A-C987-49FB-9031-1586BEFB5A9A}"/>
                  </a:ext>
                </a:extLst>
              </p:cNvPr>
              <p:cNvGraphicFramePr>
                <a:graphicFrameLocks noChangeAspect="1"/>
              </p:cNvGraphicFramePr>
              <p:nvPr/>
            </p:nvGraphicFramePr>
            <p:xfrm>
              <a:off x="1010" y="1632"/>
              <a:ext cx="3882" cy="545"/>
            </p:xfrm>
            <a:graphic>
              <a:graphicData uri="http://schemas.openxmlformats.org/presentationml/2006/ole">
                <mc:AlternateContent xmlns:mc="http://schemas.openxmlformats.org/markup-compatibility/2006">
                  <mc:Choice xmlns:v="urn:schemas-microsoft-com:vml" Requires="v">
                    <p:oleObj spid="_x0000_s69652" r:id="rId11" imgW="2781300" imgH="393700" progId="Equation.DSMT4">
                      <p:embed/>
                    </p:oleObj>
                  </mc:Choice>
                  <mc:Fallback>
                    <p:oleObj r:id="rId11" imgW="2781300" imgH="393700" progId="Equation.DSMT4">
                      <p:embed/>
                      <p:pic>
                        <p:nvPicPr>
                          <p:cNvPr id="50215" name="Object 58"/>
                          <p:cNvPicPr/>
                          <p:nvPr/>
                        </p:nvPicPr>
                        <p:blipFill>
                          <a:blip r:embed="rId12"/>
                          <a:stretch>
                            <a:fillRect/>
                          </a:stretch>
                        </p:blipFill>
                        <p:spPr>
                          <a:xfrm>
                            <a:off x="1010" y="1632"/>
                            <a:ext cx="3882" cy="545"/>
                          </a:xfrm>
                          <a:prstGeom prst="rect">
                            <a:avLst/>
                          </a:prstGeom>
                          <a:noFill/>
                          <a:ln w="38100">
                            <a:noFill/>
                            <a:miter/>
                          </a:ln>
                        </p:spPr>
                      </p:pic>
                    </p:oleObj>
                  </mc:Fallback>
                </mc:AlternateContent>
              </a:graphicData>
            </a:graphic>
          </p:graphicFrame>
        </p:grpSp>
        <p:grpSp>
          <p:nvGrpSpPr>
            <p:cNvPr id="10" name="Group 59">
              <a:extLst>
                <a:ext uri="{FF2B5EF4-FFF2-40B4-BE49-F238E27FC236}">
                  <a16:creationId xmlns:a16="http://schemas.microsoft.com/office/drawing/2014/main" id="{0A63CEF1-2F97-47B4-8EF9-1BB319D582DD}"/>
                </a:ext>
              </a:extLst>
            </p:cNvPr>
            <p:cNvGrpSpPr/>
            <p:nvPr/>
          </p:nvGrpSpPr>
          <p:grpSpPr>
            <a:xfrm>
              <a:off x="480" y="2208"/>
              <a:ext cx="3812" cy="805"/>
              <a:chOff x="480" y="2208"/>
              <a:chExt cx="3812" cy="805"/>
            </a:xfrm>
          </p:grpSpPr>
          <p:sp>
            <p:nvSpPr>
              <p:cNvPr id="14" name="Rectangle 60">
                <a:extLst>
                  <a:ext uri="{FF2B5EF4-FFF2-40B4-BE49-F238E27FC236}">
                    <a16:creationId xmlns:a16="http://schemas.microsoft.com/office/drawing/2014/main" id="{DFE26B0F-70F4-4578-BD87-A374299F69A8}"/>
                  </a:ext>
                </a:extLst>
              </p:cNvPr>
              <p:cNvSpPr/>
              <p:nvPr/>
            </p:nvSpPr>
            <p:spPr>
              <a:xfrm>
                <a:off x="480" y="2371"/>
                <a:ext cx="502" cy="36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b="1" dirty="0">
                    <a:solidFill>
                      <a:schemeClr val="tx2"/>
                    </a:solidFill>
                    <a:latin typeface="宋体" panose="02010600030101010101" pitchFamily="2" charset="-122"/>
                  </a:rPr>
                  <a:t>有</a:t>
                </a:r>
                <a:r>
                  <a:rPr lang="zh-CN" altLang="en-US" b="1" dirty="0">
                    <a:latin typeface="宋体" panose="02010600030101010101" pitchFamily="2" charset="-122"/>
                  </a:rPr>
                  <a:t> </a:t>
                </a:r>
              </a:p>
            </p:txBody>
          </p:sp>
          <p:graphicFrame>
            <p:nvGraphicFramePr>
              <p:cNvPr id="15" name="Object 61">
                <a:extLst>
                  <a:ext uri="{FF2B5EF4-FFF2-40B4-BE49-F238E27FC236}">
                    <a16:creationId xmlns:a16="http://schemas.microsoft.com/office/drawing/2014/main" id="{4CE2E656-C8E5-4996-BF43-213EB92387CF}"/>
                  </a:ext>
                </a:extLst>
              </p:cNvPr>
              <p:cNvGraphicFramePr>
                <a:graphicFrameLocks noChangeAspect="1"/>
              </p:cNvGraphicFramePr>
              <p:nvPr/>
            </p:nvGraphicFramePr>
            <p:xfrm>
              <a:off x="1018" y="2208"/>
              <a:ext cx="3274" cy="805"/>
            </p:xfrm>
            <a:graphic>
              <a:graphicData uri="http://schemas.openxmlformats.org/presentationml/2006/ole">
                <mc:AlternateContent xmlns:mc="http://schemas.openxmlformats.org/markup-compatibility/2006">
                  <mc:Choice xmlns:v="urn:schemas-microsoft-com:vml" Requires="v">
                    <p:oleObj spid="_x0000_s69653" r:id="rId13" imgW="2362200" imgH="584200" progId="Equation.DSMT4">
                      <p:embed/>
                    </p:oleObj>
                  </mc:Choice>
                  <mc:Fallback>
                    <p:oleObj r:id="rId13" imgW="2362200" imgH="584200" progId="Equation.DSMT4">
                      <p:embed/>
                      <p:pic>
                        <p:nvPicPr>
                          <p:cNvPr id="50212" name="Object 61"/>
                          <p:cNvPicPr/>
                          <p:nvPr/>
                        </p:nvPicPr>
                        <p:blipFill>
                          <a:blip r:embed="rId14"/>
                          <a:stretch>
                            <a:fillRect/>
                          </a:stretch>
                        </p:blipFill>
                        <p:spPr>
                          <a:xfrm>
                            <a:off x="1018" y="2208"/>
                            <a:ext cx="3274" cy="805"/>
                          </a:xfrm>
                          <a:prstGeom prst="rect">
                            <a:avLst/>
                          </a:prstGeom>
                          <a:noFill/>
                          <a:ln w="38100">
                            <a:noFill/>
                            <a:miter/>
                          </a:ln>
                        </p:spPr>
                      </p:pic>
                    </p:oleObj>
                  </mc:Fallback>
                </mc:AlternateContent>
              </a:graphicData>
            </a:graphic>
          </p:graphicFrame>
        </p:grpSp>
        <p:grpSp>
          <p:nvGrpSpPr>
            <p:cNvPr id="11" name="Group 62">
              <a:extLst>
                <a:ext uri="{FF2B5EF4-FFF2-40B4-BE49-F238E27FC236}">
                  <a16:creationId xmlns:a16="http://schemas.microsoft.com/office/drawing/2014/main" id="{40CD3F6C-74BB-45A1-9D4C-F51CFF196B1C}"/>
                </a:ext>
              </a:extLst>
            </p:cNvPr>
            <p:cNvGrpSpPr/>
            <p:nvPr/>
          </p:nvGrpSpPr>
          <p:grpSpPr>
            <a:xfrm>
              <a:off x="478" y="3024"/>
              <a:ext cx="4499" cy="861"/>
              <a:chOff x="478" y="3024"/>
              <a:chExt cx="4499" cy="861"/>
            </a:xfrm>
          </p:grpSpPr>
          <p:sp>
            <p:nvSpPr>
              <p:cNvPr id="12" name="Rectangle 63">
                <a:extLst>
                  <a:ext uri="{FF2B5EF4-FFF2-40B4-BE49-F238E27FC236}">
                    <a16:creationId xmlns:a16="http://schemas.microsoft.com/office/drawing/2014/main" id="{3F650780-D8B5-4623-9302-2E1D2692AE4B}"/>
                  </a:ext>
                </a:extLst>
              </p:cNvPr>
              <p:cNvSpPr/>
              <p:nvPr/>
            </p:nvSpPr>
            <p:spPr>
              <a:xfrm>
                <a:off x="478" y="3053"/>
                <a:ext cx="1915" cy="36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b="1" dirty="0">
                    <a:solidFill>
                      <a:schemeClr val="tx2"/>
                    </a:solidFill>
                    <a:latin typeface="宋体" panose="02010600030101010101" pitchFamily="2" charset="-122"/>
                  </a:rPr>
                  <a:t>两边取正切，有</a:t>
                </a:r>
              </a:p>
            </p:txBody>
          </p:sp>
          <p:graphicFrame>
            <p:nvGraphicFramePr>
              <p:cNvPr id="13" name="Object 64">
                <a:extLst>
                  <a:ext uri="{FF2B5EF4-FFF2-40B4-BE49-F238E27FC236}">
                    <a16:creationId xmlns:a16="http://schemas.microsoft.com/office/drawing/2014/main" id="{7332F621-8334-4978-A910-7FBE5FF4BEDA}"/>
                  </a:ext>
                </a:extLst>
              </p:cNvPr>
              <p:cNvGraphicFramePr>
                <a:graphicFrameLocks noChangeAspect="1"/>
              </p:cNvGraphicFramePr>
              <p:nvPr/>
            </p:nvGraphicFramePr>
            <p:xfrm>
              <a:off x="2511" y="3024"/>
              <a:ext cx="2466" cy="861"/>
            </p:xfrm>
            <a:graphic>
              <a:graphicData uri="http://schemas.openxmlformats.org/presentationml/2006/ole">
                <mc:AlternateContent xmlns:mc="http://schemas.openxmlformats.org/markup-compatibility/2006">
                  <mc:Choice xmlns:v="urn:schemas-microsoft-com:vml" Requires="v">
                    <p:oleObj spid="_x0000_s69654" r:id="rId15" imgW="1663700" imgH="584200" progId="Equation.DSMT4">
                      <p:embed/>
                    </p:oleObj>
                  </mc:Choice>
                  <mc:Fallback>
                    <p:oleObj r:id="rId15" imgW="1663700" imgH="584200" progId="Equation.DSMT4">
                      <p:embed/>
                      <p:pic>
                        <p:nvPicPr>
                          <p:cNvPr id="50210" name="Object 64"/>
                          <p:cNvPicPr/>
                          <p:nvPr/>
                        </p:nvPicPr>
                        <p:blipFill>
                          <a:blip r:embed="rId16"/>
                          <a:stretch>
                            <a:fillRect/>
                          </a:stretch>
                        </p:blipFill>
                        <p:spPr>
                          <a:xfrm>
                            <a:off x="2511" y="3024"/>
                            <a:ext cx="2466" cy="861"/>
                          </a:xfrm>
                          <a:prstGeom prst="rect">
                            <a:avLst/>
                          </a:prstGeom>
                          <a:noFill/>
                          <a:ln w="38100">
                            <a:noFill/>
                            <a:miter/>
                          </a:ln>
                        </p:spPr>
                      </p:pic>
                    </p:oleObj>
                  </mc:Fallback>
                </mc:AlternateContent>
              </a:graphicData>
            </a:graphic>
          </p:graphicFrame>
        </p:grpSp>
      </p:grpSp>
    </p:spTree>
    <p:extLst>
      <p:ext uri="{BB962C8B-B14F-4D97-AF65-F5344CB8AC3E}">
        <p14:creationId xmlns:p14="http://schemas.microsoft.com/office/powerpoint/2010/main" val="2091476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eaLnBrk="1" hangingPunct="1">
              <a:spcBef>
                <a:spcPct val="0"/>
              </a:spcBef>
              <a:buNone/>
            </a:pPr>
            <a:fld id="{9A0DB2DC-4C9A-4742-B13C-FB6460FD3503}" type="slidenum">
              <a:rPr lang="zh-CN" altLang="en-US" sz="1400" b="1" dirty="0">
                <a:solidFill>
                  <a:srgbClr val="007A77"/>
                </a:solidFill>
                <a:latin typeface="Times New Roman" panose="02020603050405020304" pitchFamily="18" charset="0"/>
                <a:cs typeface="Times New Roman" panose="02020603050405020304" pitchFamily="18" charset="0"/>
              </a:rPr>
              <a:t>25</a:t>
            </a:fld>
            <a:endParaRPr lang="zh-CN" altLang="en-US" sz="1400" b="1" dirty="0">
              <a:solidFill>
                <a:srgbClr val="007A77"/>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1203" name="Rectangle 34"/>
          <p:cNvSpPr/>
          <p:nvPr/>
        </p:nvSpPr>
        <p:spPr>
          <a:xfrm>
            <a:off x="166688" y="549275"/>
            <a:ext cx="187960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chemeClr val="accent2"/>
                </a:solidFill>
                <a:latin typeface="Times New Roman" panose="02020603050405020304" pitchFamily="18" charset="0"/>
                <a:cs typeface="Times New Roman" panose="02020603050405020304" pitchFamily="18" charset="0"/>
              </a:rPr>
              <a:t>例</a:t>
            </a:r>
            <a:r>
              <a:rPr lang="en-US" altLang="zh-CN" b="1" dirty="0">
                <a:solidFill>
                  <a:schemeClr val="accent2"/>
                </a:solidFill>
                <a:latin typeface="Times New Roman" panose="02020603050405020304" pitchFamily="18" charset="0"/>
                <a:cs typeface="Times New Roman" panose="02020603050405020304" pitchFamily="18" charset="0"/>
              </a:rPr>
              <a:t>4.4 (</a:t>
            </a:r>
            <a:r>
              <a:rPr lang="zh-CN" altLang="en-US" b="1" dirty="0">
                <a:solidFill>
                  <a:schemeClr val="accent2"/>
                </a:solidFill>
                <a:latin typeface="Times New Roman" panose="02020603050405020304" pitchFamily="18" charset="0"/>
                <a:cs typeface="Times New Roman" panose="02020603050405020304" pitchFamily="18" charset="0"/>
              </a:rPr>
              <a:t>续</a:t>
            </a:r>
            <a:r>
              <a:rPr lang="en-US" altLang="zh-CN" b="1" dirty="0">
                <a:solidFill>
                  <a:schemeClr val="accent2"/>
                </a:solidFill>
                <a:latin typeface="Times New Roman" panose="02020603050405020304" pitchFamily="18" charset="0"/>
                <a:cs typeface="Times New Roman" panose="02020603050405020304" pitchFamily="18" charset="0"/>
              </a:rPr>
              <a:t>)</a:t>
            </a:r>
            <a:endParaRPr lang="zh-CN" altLang="en-US" b="1" dirty="0">
              <a:solidFill>
                <a:schemeClr val="accent2"/>
              </a:solidFill>
              <a:latin typeface="Times New Roman" panose="02020603050405020304" pitchFamily="18" charset="0"/>
              <a:ea typeface="Times New Roman" panose="02020603050405020304" pitchFamily="18" charset="0"/>
            </a:endParaRPr>
          </a:p>
        </p:txBody>
      </p:sp>
      <p:sp>
        <p:nvSpPr>
          <p:cNvPr id="48132" name="Rectangle 34"/>
          <p:cNvSpPr/>
          <p:nvPr/>
        </p:nvSpPr>
        <p:spPr>
          <a:xfrm>
            <a:off x="247650" y="1196975"/>
            <a:ext cx="8069263" cy="1066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chemeClr val="accent2"/>
                </a:solidFill>
                <a:latin typeface="Times New Roman" panose="02020603050405020304" pitchFamily="18" charset="0"/>
                <a:cs typeface="Times New Roman" panose="02020603050405020304" pitchFamily="18" charset="0"/>
              </a:rPr>
              <a:t>由此例可以推广到一般形式，可以证明：若系统的开环传递函数为</a:t>
            </a:r>
            <a:endParaRPr lang="zh-CN" altLang="en-US" b="1" dirty="0">
              <a:solidFill>
                <a:schemeClr val="accent2"/>
              </a:solidFill>
              <a:latin typeface="Times New Roman" panose="02020603050405020304" pitchFamily="18" charset="0"/>
              <a:ea typeface="Times New Roman" panose="02020603050405020304" pitchFamily="18" charset="0"/>
            </a:endParaRPr>
          </a:p>
        </p:txBody>
      </p:sp>
      <p:graphicFrame>
        <p:nvGraphicFramePr>
          <p:cNvPr id="48133" name="Object 5"/>
          <p:cNvGraphicFramePr>
            <a:graphicFrameLocks noChangeAspect="1"/>
          </p:cNvGraphicFramePr>
          <p:nvPr/>
        </p:nvGraphicFramePr>
        <p:xfrm>
          <a:off x="2627313" y="2276475"/>
          <a:ext cx="3671887" cy="906463"/>
        </p:xfrm>
        <a:graphic>
          <a:graphicData uri="http://schemas.openxmlformats.org/presentationml/2006/ole">
            <mc:AlternateContent xmlns:mc="http://schemas.openxmlformats.org/markup-compatibility/2006">
              <mc:Choice xmlns:v="urn:schemas-microsoft-com:vml" Requires="v">
                <p:oleObj spid="_x0000_s20487" r:id="rId3" imgW="1460500" imgH="381000" progId="Equation.DSMT4">
                  <p:embed/>
                </p:oleObj>
              </mc:Choice>
              <mc:Fallback>
                <p:oleObj r:id="rId3" imgW="1460500" imgH="381000" progId="Equation.DSMT4">
                  <p:embed/>
                  <p:pic>
                    <p:nvPicPr>
                      <p:cNvPr id="0" name="图片 3149"/>
                      <p:cNvPicPr/>
                      <p:nvPr/>
                    </p:nvPicPr>
                    <p:blipFill>
                      <a:blip r:embed="rId4"/>
                      <a:stretch>
                        <a:fillRect/>
                      </a:stretch>
                    </p:blipFill>
                    <p:spPr>
                      <a:xfrm>
                        <a:off x="2627313" y="2276475"/>
                        <a:ext cx="3671887" cy="906463"/>
                      </a:xfrm>
                      <a:prstGeom prst="rect">
                        <a:avLst/>
                      </a:prstGeom>
                      <a:noFill/>
                      <a:ln w="38100">
                        <a:noFill/>
                        <a:miter/>
                      </a:ln>
                    </p:spPr>
                  </p:pic>
                </p:oleObj>
              </mc:Fallback>
            </mc:AlternateContent>
          </a:graphicData>
        </a:graphic>
      </p:graphicFrame>
      <p:grpSp>
        <p:nvGrpSpPr>
          <p:cNvPr id="48136" name="Group 8"/>
          <p:cNvGrpSpPr/>
          <p:nvPr/>
        </p:nvGrpSpPr>
        <p:grpSpPr>
          <a:xfrm>
            <a:off x="400050" y="3284538"/>
            <a:ext cx="8069263" cy="1554162"/>
            <a:chOff x="252" y="2069"/>
            <a:chExt cx="5083" cy="979"/>
          </a:xfrm>
        </p:grpSpPr>
        <p:sp>
          <p:nvSpPr>
            <p:cNvPr id="51207" name="Rectangle 34"/>
            <p:cNvSpPr/>
            <p:nvPr/>
          </p:nvSpPr>
          <p:spPr>
            <a:xfrm>
              <a:off x="252" y="2069"/>
              <a:ext cx="5083" cy="97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chemeClr val="accent2"/>
                  </a:solidFill>
                  <a:latin typeface="Times New Roman" panose="02020603050405020304" pitchFamily="18" charset="0"/>
                  <a:cs typeface="Times New Roman" panose="02020603050405020304" pitchFamily="18" charset="0"/>
                </a:rPr>
                <a:t>且</a:t>
              </a:r>
              <a:r>
                <a:rPr lang="en-US" altLang="zh-CN" b="1" i="1" dirty="0">
                  <a:solidFill>
                    <a:schemeClr val="accent2"/>
                  </a:solidFill>
                  <a:latin typeface="Times New Roman" panose="02020603050405020304" pitchFamily="18" charset="0"/>
                  <a:cs typeface="Times New Roman" panose="02020603050405020304" pitchFamily="18" charset="0"/>
                </a:rPr>
                <a:t>z</a:t>
              </a:r>
              <a:r>
                <a:rPr lang="en-US" altLang="zh-CN" b="1" baseline="-25000" dirty="0">
                  <a:solidFill>
                    <a:schemeClr val="accent2"/>
                  </a:solidFill>
                  <a:latin typeface="Times New Roman" panose="02020603050405020304" pitchFamily="18" charset="0"/>
                  <a:cs typeface="Times New Roman" panose="02020603050405020304" pitchFamily="18" charset="0"/>
                </a:rPr>
                <a:t>1</a:t>
              </a:r>
              <a:r>
                <a:rPr lang="zh-CN" altLang="en-US" b="1" dirty="0">
                  <a:solidFill>
                    <a:schemeClr val="accent2"/>
                  </a:solidFill>
                  <a:latin typeface="Times New Roman" panose="02020603050405020304" pitchFamily="18" charset="0"/>
                  <a:cs typeface="Times New Roman" panose="02020603050405020304" pitchFamily="18" charset="0"/>
                </a:rPr>
                <a:t>大于</a:t>
              </a:r>
              <a:r>
                <a:rPr lang="en-US" altLang="zh-CN" b="1" i="1" dirty="0">
                  <a:solidFill>
                    <a:schemeClr val="accent2"/>
                  </a:solidFill>
                  <a:latin typeface="Times New Roman" panose="02020603050405020304" pitchFamily="18" charset="0"/>
                  <a:cs typeface="Times New Roman" panose="02020603050405020304" pitchFamily="18" charset="0"/>
                </a:rPr>
                <a:t>p</a:t>
              </a:r>
              <a:r>
                <a:rPr lang="en-US" altLang="zh-CN" b="1" baseline="-25000" dirty="0">
                  <a:solidFill>
                    <a:schemeClr val="accent2"/>
                  </a:solidFill>
                  <a:latin typeface="Times New Roman" panose="02020603050405020304" pitchFamily="18" charset="0"/>
                  <a:cs typeface="Times New Roman" panose="02020603050405020304" pitchFamily="18" charset="0"/>
                </a:rPr>
                <a:t>1</a:t>
              </a:r>
              <a:r>
                <a:rPr lang="zh-CN" altLang="en-US" b="1" dirty="0">
                  <a:solidFill>
                    <a:schemeClr val="accent2"/>
                  </a:solidFill>
                  <a:latin typeface="Times New Roman" panose="02020603050405020304" pitchFamily="18" charset="0"/>
                  <a:cs typeface="Times New Roman" panose="02020603050405020304" pitchFamily="18" charset="0"/>
                </a:rPr>
                <a:t>和</a:t>
              </a:r>
              <a:r>
                <a:rPr lang="en-US" altLang="zh-CN" b="1" i="1" dirty="0">
                  <a:solidFill>
                    <a:schemeClr val="accent2"/>
                  </a:solidFill>
                  <a:latin typeface="Times New Roman" panose="02020603050405020304" pitchFamily="18" charset="0"/>
                  <a:cs typeface="Times New Roman" panose="02020603050405020304" pitchFamily="18" charset="0"/>
                </a:rPr>
                <a:t>p</a:t>
              </a:r>
              <a:r>
                <a:rPr lang="en-US" altLang="zh-CN" b="1" baseline="-25000" dirty="0">
                  <a:solidFill>
                    <a:schemeClr val="accent2"/>
                  </a:solidFill>
                  <a:latin typeface="Times New Roman" panose="02020603050405020304" pitchFamily="18" charset="0"/>
                  <a:cs typeface="Times New Roman" panose="02020603050405020304" pitchFamily="18" charset="0"/>
                </a:rPr>
                <a:t>2</a:t>
              </a:r>
              <a:r>
                <a:rPr lang="zh-CN" altLang="en-US" b="1" dirty="0">
                  <a:solidFill>
                    <a:schemeClr val="accent2"/>
                  </a:solidFill>
                  <a:latin typeface="Times New Roman" panose="02020603050405020304" pitchFamily="18" charset="0"/>
                  <a:cs typeface="Times New Roman" panose="02020603050405020304" pitchFamily="18" charset="0"/>
                </a:rPr>
                <a:t>（即开环零点位于两开环极点之左），则系统根轨迹在复平面上为一个圆，其圆心在</a:t>
              </a:r>
              <a:r>
                <a:rPr lang="en-US" altLang="zh-CN" b="1" dirty="0">
                  <a:solidFill>
                    <a:schemeClr val="accent2"/>
                  </a:solidFill>
                  <a:latin typeface="Times New Roman" panose="02020603050405020304" pitchFamily="18" charset="0"/>
                  <a:cs typeface="Times New Roman" panose="02020603050405020304" pitchFamily="18" charset="0"/>
                </a:rPr>
                <a:t>-</a:t>
              </a:r>
              <a:r>
                <a:rPr lang="en-US" altLang="zh-CN" b="1" i="1" dirty="0">
                  <a:solidFill>
                    <a:schemeClr val="accent2"/>
                  </a:solidFill>
                  <a:latin typeface="Times New Roman" panose="02020603050405020304" pitchFamily="18" charset="0"/>
                  <a:cs typeface="Times New Roman" panose="02020603050405020304" pitchFamily="18" charset="0"/>
                </a:rPr>
                <a:t>z</a:t>
              </a:r>
              <a:r>
                <a:rPr lang="en-US" altLang="zh-CN" b="1" baseline="-25000" dirty="0">
                  <a:solidFill>
                    <a:schemeClr val="accent2"/>
                  </a:solidFill>
                  <a:latin typeface="Times New Roman" panose="02020603050405020304" pitchFamily="18" charset="0"/>
                  <a:cs typeface="Times New Roman" panose="02020603050405020304" pitchFamily="18" charset="0"/>
                </a:rPr>
                <a:t>1</a:t>
              </a:r>
              <a:r>
                <a:rPr lang="zh-CN" altLang="en-US" b="1" dirty="0">
                  <a:solidFill>
                    <a:schemeClr val="accent2"/>
                  </a:solidFill>
                  <a:latin typeface="Times New Roman" panose="02020603050405020304" pitchFamily="18" charset="0"/>
                  <a:cs typeface="Times New Roman" panose="02020603050405020304" pitchFamily="18" charset="0"/>
                </a:rPr>
                <a:t>，半径为</a:t>
              </a:r>
              <a:r>
                <a:rPr lang="zh-CN" altLang="en-US" b="1" dirty="0">
                  <a:solidFill>
                    <a:schemeClr val="tx2"/>
                  </a:solidFill>
                  <a:latin typeface="Times New Roman" panose="02020603050405020304" pitchFamily="18" charset="0"/>
                  <a:cs typeface="Times New Roman" panose="02020603050405020304" pitchFamily="18" charset="0"/>
                </a:rPr>
                <a:t>                     。</a:t>
              </a:r>
              <a:endParaRPr lang="zh-CN" altLang="en-US" b="1" dirty="0">
                <a:solidFill>
                  <a:schemeClr val="tx2"/>
                </a:solidFill>
                <a:latin typeface="Times New Roman" panose="02020603050405020304" pitchFamily="18" charset="0"/>
                <a:ea typeface="Times New Roman" panose="02020603050405020304" pitchFamily="18" charset="0"/>
              </a:endParaRPr>
            </a:p>
          </p:txBody>
        </p:sp>
        <p:graphicFrame>
          <p:nvGraphicFramePr>
            <p:cNvPr id="51208" name="Object 7"/>
            <p:cNvGraphicFramePr>
              <a:graphicFrameLocks noChangeAspect="1"/>
            </p:cNvGraphicFramePr>
            <p:nvPr/>
          </p:nvGraphicFramePr>
          <p:xfrm>
            <a:off x="3152" y="2713"/>
            <a:ext cx="1415" cy="309"/>
          </p:xfrm>
          <a:graphic>
            <a:graphicData uri="http://schemas.openxmlformats.org/presentationml/2006/ole">
              <mc:AlternateContent xmlns:mc="http://schemas.openxmlformats.org/markup-compatibility/2006">
                <mc:Choice xmlns:v="urn:schemas-microsoft-com:vml" Requires="v">
                  <p:oleObj spid="_x0000_s20488" r:id="rId5" imgW="991235" imgH="228600" progId="Equation.DSMT4">
                    <p:embed/>
                  </p:oleObj>
                </mc:Choice>
                <mc:Fallback>
                  <p:oleObj r:id="rId5" imgW="991235" imgH="228600" progId="Equation.DSMT4">
                    <p:embed/>
                    <p:pic>
                      <p:nvPicPr>
                        <p:cNvPr id="0" name="图片 3147"/>
                        <p:cNvPicPr/>
                        <p:nvPr/>
                      </p:nvPicPr>
                      <p:blipFill>
                        <a:blip r:embed="rId6"/>
                        <a:stretch>
                          <a:fillRect/>
                        </a:stretch>
                      </p:blipFill>
                      <p:spPr>
                        <a:xfrm>
                          <a:off x="3152" y="2713"/>
                          <a:ext cx="1415" cy="309"/>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132"/>
                                        </p:tgtEl>
                                        <p:attrNameLst>
                                          <p:attrName>style.visibility</p:attrName>
                                        </p:attrNameLst>
                                      </p:cBhvr>
                                      <p:to>
                                        <p:strVal val="visible"/>
                                      </p:to>
                                    </p:set>
                                    <p:animEffect transition="in" filter="fade">
                                      <p:cBhvr>
                                        <p:cTn id="7" dur="500"/>
                                        <p:tgtEl>
                                          <p:spTgt spid="48132"/>
                                        </p:tgtEl>
                                      </p:cBhvr>
                                    </p:animEffect>
                                  </p:childTnLst>
                                </p:cTn>
                              </p:par>
                              <p:par>
                                <p:cTn id="8" presetID="10" presetClass="entr" presetSubtype="0" fill="hold" nodeType="withEffect">
                                  <p:stCondLst>
                                    <p:cond delay="0"/>
                                  </p:stCondLst>
                                  <p:childTnLst>
                                    <p:set>
                                      <p:cBhvr>
                                        <p:cTn id="9" dur="1" fill="hold">
                                          <p:stCondLst>
                                            <p:cond delay="0"/>
                                          </p:stCondLst>
                                        </p:cTn>
                                        <p:tgtEl>
                                          <p:spTgt spid="48133"/>
                                        </p:tgtEl>
                                        <p:attrNameLst>
                                          <p:attrName>style.visibility</p:attrName>
                                        </p:attrNameLst>
                                      </p:cBhvr>
                                      <p:to>
                                        <p:strVal val="visible"/>
                                      </p:to>
                                    </p:set>
                                    <p:animEffect transition="in" filter="fade">
                                      <p:cBhvr>
                                        <p:cTn id="10" dur="500"/>
                                        <p:tgtEl>
                                          <p:spTgt spid="481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8136"/>
                                        </p:tgtEl>
                                        <p:attrNameLst>
                                          <p:attrName>style.visibility</p:attrName>
                                        </p:attrNameLst>
                                      </p:cBhvr>
                                      <p:to>
                                        <p:strVal val="visible"/>
                                      </p:to>
                                    </p:set>
                                    <p:animEffect transition="in" filter="fade">
                                      <p:cBhvr>
                                        <p:cTn id="15" dur="2000"/>
                                        <p:tgtEl>
                                          <p:spTgt spid="48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34"/>
          <p:cNvSpPr/>
          <p:nvPr/>
        </p:nvSpPr>
        <p:spPr>
          <a:xfrm>
            <a:off x="4356100" y="3284538"/>
            <a:ext cx="4392613" cy="22272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800" b="1" dirty="0">
                <a:solidFill>
                  <a:schemeClr val="accent2"/>
                </a:solidFill>
                <a:latin typeface="Times New Roman" panose="02020603050405020304" pitchFamily="18" charset="0"/>
                <a:cs typeface="Times New Roman" panose="02020603050405020304" pitchFamily="18" charset="0"/>
              </a:rPr>
              <a:t>1)</a:t>
            </a:r>
            <a:r>
              <a:rPr lang="zh-CN" altLang="en-US" sz="2800" b="1" dirty="0">
                <a:solidFill>
                  <a:schemeClr val="accent2"/>
                </a:solidFill>
                <a:latin typeface="Times New Roman" panose="02020603050405020304" pitchFamily="18" charset="0"/>
                <a:cs typeface="Times New Roman" panose="02020603050405020304" pitchFamily="18" charset="0"/>
              </a:rPr>
              <a:t>有</a:t>
            </a:r>
            <a:r>
              <a:rPr lang="en-US" altLang="zh-CN" sz="2800" b="1" dirty="0">
                <a:solidFill>
                  <a:schemeClr val="accent2"/>
                </a:solidFill>
                <a:latin typeface="Times New Roman" panose="02020603050405020304" pitchFamily="18" charset="0"/>
                <a:cs typeface="Times New Roman" panose="02020603050405020304" pitchFamily="18" charset="0"/>
              </a:rPr>
              <a:t>4</a:t>
            </a:r>
            <a:r>
              <a:rPr lang="zh-CN" altLang="en-US" sz="2800" b="1" dirty="0">
                <a:solidFill>
                  <a:schemeClr val="accent2"/>
                </a:solidFill>
                <a:latin typeface="Times New Roman" panose="02020603050405020304" pitchFamily="18" charset="0"/>
                <a:cs typeface="Times New Roman" panose="02020603050405020304" pitchFamily="18" charset="0"/>
              </a:rPr>
              <a:t>个开环极点，</a:t>
            </a:r>
            <a:r>
              <a:rPr lang="en-US" altLang="zh-CN" sz="2800" b="1" dirty="0">
                <a:solidFill>
                  <a:schemeClr val="accent2"/>
                </a:solidFill>
                <a:latin typeface="Times New Roman" panose="02020603050405020304" pitchFamily="18" charset="0"/>
                <a:cs typeface="Times New Roman" panose="02020603050405020304" pitchFamily="18" charset="0"/>
              </a:rPr>
              <a:t>1</a:t>
            </a:r>
            <a:r>
              <a:rPr lang="zh-CN" altLang="en-US" sz="2800" b="1" dirty="0">
                <a:solidFill>
                  <a:schemeClr val="accent2"/>
                </a:solidFill>
                <a:latin typeface="Times New Roman" panose="02020603050405020304" pitchFamily="18" charset="0"/>
                <a:cs typeface="Times New Roman" panose="02020603050405020304" pitchFamily="18" charset="0"/>
              </a:rPr>
              <a:t>个开环零点，故有</a:t>
            </a:r>
            <a:r>
              <a:rPr lang="en-US" altLang="zh-CN" sz="2800" b="1" dirty="0">
                <a:solidFill>
                  <a:schemeClr val="accent2"/>
                </a:solidFill>
                <a:latin typeface="Times New Roman" panose="02020603050405020304" pitchFamily="18" charset="0"/>
                <a:cs typeface="Times New Roman" panose="02020603050405020304" pitchFamily="18" charset="0"/>
              </a:rPr>
              <a:t>4</a:t>
            </a:r>
            <a:r>
              <a:rPr lang="zh-CN" altLang="en-US" sz="2800" b="1" dirty="0">
                <a:solidFill>
                  <a:schemeClr val="accent2"/>
                </a:solidFill>
                <a:latin typeface="Times New Roman" panose="02020603050405020304" pitchFamily="18" charset="0"/>
                <a:cs typeface="Times New Roman" panose="02020603050405020304" pitchFamily="18" charset="0"/>
              </a:rPr>
              <a:t>条根轨迹，分别起始于</a:t>
            </a:r>
            <a:r>
              <a:rPr lang="en-US" altLang="zh-CN" sz="2800" b="1" dirty="0">
                <a:solidFill>
                  <a:schemeClr val="accent2"/>
                </a:solidFill>
                <a:latin typeface="Times New Roman" panose="02020603050405020304" pitchFamily="18" charset="0"/>
                <a:cs typeface="Times New Roman" panose="02020603050405020304" pitchFamily="18" charset="0"/>
              </a:rPr>
              <a:t>0,-3,-1±j</a:t>
            </a:r>
            <a:r>
              <a:rPr lang="zh-CN" altLang="en-US" sz="2800" b="1" dirty="0">
                <a:solidFill>
                  <a:schemeClr val="accent2"/>
                </a:solidFill>
                <a:latin typeface="Times New Roman" panose="02020603050405020304" pitchFamily="18" charset="0"/>
                <a:cs typeface="Times New Roman" panose="02020603050405020304" pitchFamily="18" charset="0"/>
              </a:rPr>
              <a:t>；</a:t>
            </a:r>
            <a:r>
              <a:rPr lang="en-US" altLang="zh-CN" sz="2800" b="1" dirty="0">
                <a:solidFill>
                  <a:schemeClr val="accent2"/>
                </a:solidFill>
                <a:latin typeface="Times New Roman" panose="02020603050405020304" pitchFamily="18" charset="0"/>
                <a:cs typeface="Times New Roman" panose="02020603050405020304" pitchFamily="18" charset="0"/>
              </a:rPr>
              <a:t>1</a:t>
            </a:r>
            <a:r>
              <a:rPr lang="zh-CN" altLang="en-US" sz="2800" b="1" dirty="0">
                <a:solidFill>
                  <a:schemeClr val="accent2"/>
                </a:solidFill>
                <a:latin typeface="Times New Roman" panose="02020603050405020304" pitchFamily="18" charset="0"/>
                <a:cs typeface="Times New Roman" panose="02020603050405020304" pitchFamily="18" charset="0"/>
              </a:rPr>
              <a:t>条根轨迹终止于</a:t>
            </a:r>
            <a:r>
              <a:rPr lang="en-US" altLang="zh-CN" sz="2800" b="1" dirty="0">
                <a:solidFill>
                  <a:schemeClr val="accent2"/>
                </a:solidFill>
                <a:latin typeface="Times New Roman" panose="02020603050405020304" pitchFamily="18" charset="0"/>
                <a:cs typeface="Times New Roman" panose="02020603050405020304" pitchFamily="18" charset="0"/>
              </a:rPr>
              <a:t>-2</a:t>
            </a:r>
            <a:r>
              <a:rPr lang="zh-CN" altLang="en-US" sz="2800" b="1" dirty="0">
                <a:solidFill>
                  <a:schemeClr val="accent2"/>
                </a:solidFill>
                <a:latin typeface="Times New Roman" panose="02020603050405020304" pitchFamily="18" charset="0"/>
                <a:cs typeface="Times New Roman" panose="02020603050405020304" pitchFamily="18" charset="0"/>
              </a:rPr>
              <a:t>，另外</a:t>
            </a:r>
            <a:r>
              <a:rPr lang="en-US" altLang="zh-CN" sz="2800" b="1" dirty="0">
                <a:solidFill>
                  <a:schemeClr val="accent2"/>
                </a:solidFill>
                <a:latin typeface="Times New Roman" panose="02020603050405020304" pitchFamily="18" charset="0"/>
                <a:cs typeface="Times New Roman" panose="02020603050405020304" pitchFamily="18" charset="0"/>
              </a:rPr>
              <a:t>3</a:t>
            </a:r>
            <a:r>
              <a:rPr lang="zh-CN" altLang="en-US" sz="2800" b="1" dirty="0">
                <a:solidFill>
                  <a:schemeClr val="accent2"/>
                </a:solidFill>
                <a:latin typeface="Times New Roman" panose="02020603050405020304" pitchFamily="18" charset="0"/>
                <a:cs typeface="Times New Roman" panose="02020603050405020304" pitchFamily="18" charset="0"/>
              </a:rPr>
              <a:t>条根轨迹趋于无穷远。</a:t>
            </a:r>
            <a:endParaRPr lang="zh-CN" altLang="en-US" sz="2800" b="1" dirty="0">
              <a:solidFill>
                <a:schemeClr val="accent2"/>
              </a:solidFill>
              <a:latin typeface="Times New Roman" panose="02020603050405020304" pitchFamily="18" charset="0"/>
              <a:ea typeface="Times New Roman" panose="02020603050405020304" pitchFamily="18" charset="0"/>
            </a:endParaRPr>
          </a:p>
        </p:txBody>
      </p:sp>
      <p:sp>
        <p:nvSpPr>
          <p:cNvPr id="332803" name="Rectangle 34"/>
          <p:cNvSpPr/>
          <p:nvPr/>
        </p:nvSpPr>
        <p:spPr>
          <a:xfrm>
            <a:off x="4356100" y="5445125"/>
            <a:ext cx="4537075"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800" b="1" dirty="0">
                <a:solidFill>
                  <a:schemeClr val="accent2"/>
                </a:solidFill>
                <a:latin typeface="Times New Roman" panose="02020603050405020304" pitchFamily="18" charset="0"/>
                <a:cs typeface="Times New Roman" panose="02020603050405020304" pitchFamily="18" charset="0"/>
              </a:rPr>
              <a:t>2)</a:t>
            </a:r>
            <a:r>
              <a:rPr lang="zh-CN" altLang="en-US" sz="2800" b="1" dirty="0">
                <a:solidFill>
                  <a:schemeClr val="accent2"/>
                </a:solidFill>
                <a:latin typeface="Times New Roman" panose="02020603050405020304" pitchFamily="18" charset="0"/>
                <a:cs typeface="Times New Roman" panose="02020603050405020304" pitchFamily="18" charset="0"/>
              </a:rPr>
              <a:t>实轴上的轨迹分布在</a:t>
            </a:r>
            <a:r>
              <a:rPr lang="en-US" altLang="zh-CN" sz="2800" b="1" dirty="0">
                <a:solidFill>
                  <a:schemeClr val="accent2"/>
                </a:solidFill>
                <a:latin typeface="Times New Roman" panose="02020603050405020304" pitchFamily="18" charset="0"/>
                <a:cs typeface="Times New Roman" panose="02020603050405020304" pitchFamily="18" charset="0"/>
              </a:rPr>
              <a:t>0</a:t>
            </a:r>
            <a:r>
              <a:rPr lang="zh-CN" altLang="en-US" sz="2800" b="1" dirty="0">
                <a:solidFill>
                  <a:schemeClr val="accent2"/>
                </a:solidFill>
                <a:latin typeface="Times New Roman" panose="02020603050405020304" pitchFamily="18" charset="0"/>
                <a:cs typeface="Times New Roman" panose="02020603050405020304" pitchFamily="18" charset="0"/>
              </a:rPr>
              <a:t>～</a:t>
            </a:r>
            <a:r>
              <a:rPr lang="en-US" altLang="zh-CN" sz="2800" b="1" dirty="0">
                <a:solidFill>
                  <a:schemeClr val="accent2"/>
                </a:solidFill>
                <a:latin typeface="Times New Roman" panose="02020603050405020304" pitchFamily="18" charset="0"/>
                <a:cs typeface="Times New Roman" panose="02020603050405020304" pitchFamily="18" charset="0"/>
              </a:rPr>
              <a:t>-2</a:t>
            </a:r>
            <a:r>
              <a:rPr lang="zh-CN" altLang="en-US" sz="2800" b="1" dirty="0">
                <a:solidFill>
                  <a:schemeClr val="accent2"/>
                </a:solidFill>
                <a:latin typeface="Times New Roman" panose="02020603050405020304" pitchFamily="18" charset="0"/>
                <a:cs typeface="Times New Roman" panose="02020603050405020304" pitchFamily="18" charset="0"/>
              </a:rPr>
              <a:t>之间及</a:t>
            </a:r>
            <a:r>
              <a:rPr lang="en-US" altLang="zh-CN" sz="2800" b="1" dirty="0">
                <a:solidFill>
                  <a:schemeClr val="accent2"/>
                </a:solidFill>
                <a:latin typeface="Times New Roman" panose="02020603050405020304" pitchFamily="18" charset="0"/>
                <a:cs typeface="Times New Roman" panose="02020603050405020304" pitchFamily="18" charset="0"/>
              </a:rPr>
              <a:t>-3</a:t>
            </a:r>
            <a:r>
              <a:rPr lang="zh-CN" altLang="en-US" sz="2800" b="1" dirty="0">
                <a:solidFill>
                  <a:schemeClr val="accent2"/>
                </a:solidFill>
                <a:latin typeface="Times New Roman" panose="02020603050405020304" pitchFamily="18" charset="0"/>
                <a:cs typeface="Times New Roman" panose="02020603050405020304" pitchFamily="18" charset="0"/>
              </a:rPr>
              <a:t>～</a:t>
            </a:r>
            <a:r>
              <a:rPr lang="en-US" altLang="zh-CN" sz="2800" b="1" dirty="0">
                <a:solidFill>
                  <a:schemeClr val="accent2"/>
                </a:solidFill>
                <a:latin typeface="Times New Roman" panose="02020603050405020304" pitchFamily="18" charset="0"/>
                <a:cs typeface="Times New Roman" panose="02020603050405020304" pitchFamily="18" charset="0"/>
              </a:rPr>
              <a:t>-</a:t>
            </a:r>
            <a:r>
              <a:rPr lang="zh-CN" altLang="en-US" sz="2800" b="1" dirty="0">
                <a:solidFill>
                  <a:schemeClr val="accent2"/>
                </a:solidFill>
                <a:latin typeface="Times New Roman" panose="02020603050405020304" pitchFamily="18" charset="0"/>
                <a:cs typeface="Times New Roman" panose="02020603050405020304" pitchFamily="18" charset="0"/>
              </a:rPr>
              <a:t>∞之间。</a:t>
            </a:r>
            <a:endParaRPr lang="zh-CN" altLang="en-US" sz="2800" b="1" dirty="0">
              <a:solidFill>
                <a:schemeClr val="accent2"/>
              </a:solidFill>
              <a:latin typeface="Times New Roman" panose="02020603050405020304" pitchFamily="18" charset="0"/>
              <a:ea typeface="Times New Roman" panose="02020603050405020304" pitchFamily="18" charset="0"/>
            </a:endParaRPr>
          </a:p>
        </p:txBody>
      </p:sp>
      <p:grpSp>
        <p:nvGrpSpPr>
          <p:cNvPr id="332804" name="Group 4"/>
          <p:cNvGrpSpPr/>
          <p:nvPr/>
        </p:nvGrpSpPr>
        <p:grpSpPr>
          <a:xfrm>
            <a:off x="4427538" y="2655888"/>
            <a:ext cx="4392612" cy="3570287"/>
            <a:chOff x="0" y="0"/>
            <a:chExt cx="4392488" cy="3570127"/>
          </a:xfrm>
        </p:grpSpPr>
        <p:grpSp>
          <p:nvGrpSpPr>
            <p:cNvPr id="52297" name="Group 5"/>
            <p:cNvGrpSpPr/>
            <p:nvPr/>
          </p:nvGrpSpPr>
          <p:grpSpPr>
            <a:xfrm>
              <a:off x="0" y="0"/>
              <a:ext cx="4392488" cy="2232248"/>
              <a:chOff x="0" y="0"/>
              <a:chExt cx="4392488" cy="2232248"/>
            </a:xfrm>
          </p:grpSpPr>
          <p:sp>
            <p:nvSpPr>
              <p:cNvPr id="52299" name="Rectangle 34"/>
              <p:cNvSpPr/>
              <p:nvPr/>
            </p:nvSpPr>
            <p:spPr>
              <a:xfrm>
                <a:off x="0" y="0"/>
                <a:ext cx="4392488" cy="51916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800" b="1" dirty="0">
                    <a:solidFill>
                      <a:schemeClr val="accent2"/>
                    </a:solidFill>
                    <a:latin typeface="Times New Roman" panose="02020603050405020304" pitchFamily="18" charset="0"/>
                    <a:cs typeface="Times New Roman" panose="02020603050405020304" pitchFamily="18" charset="0"/>
                  </a:rPr>
                  <a:t>3)</a:t>
                </a:r>
                <a:r>
                  <a:rPr lang="zh-CN" altLang="en-US" sz="2800" b="1" dirty="0">
                    <a:solidFill>
                      <a:schemeClr val="accent2"/>
                    </a:solidFill>
                    <a:latin typeface="Times New Roman" panose="02020603050405020304" pitchFamily="18" charset="0"/>
                    <a:cs typeface="Times New Roman" panose="02020603050405020304" pitchFamily="18" charset="0"/>
                  </a:rPr>
                  <a:t>渐近线的条数为</a:t>
                </a:r>
                <a:r>
                  <a:rPr lang="en-US" altLang="zh-CN" sz="2800" b="1" dirty="0">
                    <a:solidFill>
                      <a:schemeClr val="accent2"/>
                    </a:solidFill>
                    <a:latin typeface="Times New Roman" panose="02020603050405020304" pitchFamily="18" charset="0"/>
                    <a:cs typeface="Times New Roman" panose="02020603050405020304" pitchFamily="18" charset="0"/>
                  </a:rPr>
                  <a:t>3,</a:t>
                </a:r>
                <a:r>
                  <a:rPr lang="zh-CN" altLang="en-US" sz="2800" b="1" dirty="0">
                    <a:solidFill>
                      <a:schemeClr val="accent2"/>
                    </a:solidFill>
                    <a:latin typeface="Times New Roman" panose="02020603050405020304" pitchFamily="18" charset="0"/>
                    <a:cs typeface="Times New Roman" panose="02020603050405020304" pitchFamily="18" charset="0"/>
                  </a:rPr>
                  <a:t>其交点</a:t>
                </a:r>
                <a:endParaRPr lang="zh-CN" altLang="en-US" sz="2800" b="1" dirty="0">
                  <a:solidFill>
                    <a:schemeClr val="accent2"/>
                  </a:solidFill>
                  <a:latin typeface="Times New Roman" panose="02020603050405020304" pitchFamily="18" charset="0"/>
                  <a:ea typeface="Times New Roman" panose="02020603050405020304" pitchFamily="18" charset="0"/>
                </a:endParaRPr>
              </a:p>
            </p:txBody>
          </p:sp>
          <p:graphicFrame>
            <p:nvGraphicFramePr>
              <p:cNvPr id="52300" name="Object 7"/>
              <p:cNvGraphicFramePr>
                <a:graphicFrameLocks noChangeAspect="1"/>
              </p:cNvGraphicFramePr>
              <p:nvPr/>
            </p:nvGraphicFramePr>
            <p:xfrm>
              <a:off x="443681" y="576064"/>
              <a:ext cx="3660775" cy="735012"/>
            </p:xfrm>
            <a:graphic>
              <a:graphicData uri="http://schemas.openxmlformats.org/presentationml/2006/ole">
                <mc:AlternateContent xmlns:mc="http://schemas.openxmlformats.org/markup-compatibility/2006">
                  <mc:Choice xmlns:v="urn:schemas-microsoft-com:vml" Requires="v">
                    <p:oleObj spid="_x0000_s21538" r:id="rId3" imgW="1613535" imgH="342900" progId="Equation.DSMT4">
                      <p:embed/>
                    </p:oleObj>
                  </mc:Choice>
                  <mc:Fallback>
                    <p:oleObj r:id="rId3" imgW="1613535" imgH="342900" progId="Equation.DSMT4">
                      <p:embed/>
                      <p:pic>
                        <p:nvPicPr>
                          <p:cNvPr id="0" name="图片 3152"/>
                          <p:cNvPicPr/>
                          <p:nvPr/>
                        </p:nvPicPr>
                        <p:blipFill>
                          <a:blip r:embed="rId4"/>
                          <a:stretch>
                            <a:fillRect/>
                          </a:stretch>
                        </p:blipFill>
                        <p:spPr>
                          <a:xfrm>
                            <a:off x="443681" y="576064"/>
                            <a:ext cx="3660775" cy="735012"/>
                          </a:xfrm>
                          <a:prstGeom prst="rect">
                            <a:avLst/>
                          </a:prstGeom>
                          <a:noFill/>
                          <a:ln w="38100">
                            <a:noFill/>
                            <a:miter/>
                          </a:ln>
                        </p:spPr>
                      </p:pic>
                    </p:oleObj>
                  </mc:Fallback>
                </mc:AlternateContent>
              </a:graphicData>
            </a:graphic>
          </p:graphicFrame>
          <p:sp>
            <p:nvSpPr>
              <p:cNvPr id="52301" name="Rectangle 34"/>
              <p:cNvSpPr/>
              <p:nvPr/>
            </p:nvSpPr>
            <p:spPr>
              <a:xfrm>
                <a:off x="360352" y="1276478"/>
                <a:ext cx="2352609" cy="51916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en-US" sz="2800" b="1" dirty="0">
                    <a:solidFill>
                      <a:schemeClr val="accent2"/>
                    </a:solidFill>
                    <a:latin typeface="Times New Roman" panose="02020603050405020304" pitchFamily="18" charset="0"/>
                    <a:cs typeface="Times New Roman" panose="02020603050405020304" pitchFamily="18" charset="0"/>
                  </a:rPr>
                  <a:t>渐近线的倾角</a:t>
                </a:r>
                <a:endParaRPr lang="zh-CN" altLang="en-US" sz="2800" b="1" dirty="0">
                  <a:solidFill>
                    <a:schemeClr val="accent2"/>
                  </a:solidFill>
                  <a:latin typeface="Times New Roman" panose="02020603050405020304" pitchFamily="18" charset="0"/>
                  <a:ea typeface="Times New Roman" panose="02020603050405020304" pitchFamily="18" charset="0"/>
                </a:endParaRPr>
              </a:p>
            </p:txBody>
          </p:sp>
          <p:graphicFrame>
            <p:nvGraphicFramePr>
              <p:cNvPr id="52302" name="Object 9"/>
              <p:cNvGraphicFramePr>
                <a:graphicFrameLocks noChangeAspect="1"/>
              </p:cNvGraphicFramePr>
              <p:nvPr/>
            </p:nvGraphicFramePr>
            <p:xfrm>
              <a:off x="1368152" y="1878235"/>
              <a:ext cx="1958975" cy="354013"/>
            </p:xfrm>
            <a:graphic>
              <a:graphicData uri="http://schemas.openxmlformats.org/presentationml/2006/ole">
                <mc:AlternateContent xmlns:mc="http://schemas.openxmlformats.org/markup-compatibility/2006">
                  <mc:Choice xmlns:v="urn:schemas-microsoft-com:vml" Requires="v">
                    <p:oleObj spid="_x0000_s21539" r:id="rId5" imgW="864235" imgH="165100" progId="Equation.DSMT4">
                      <p:embed/>
                    </p:oleObj>
                  </mc:Choice>
                  <mc:Fallback>
                    <p:oleObj r:id="rId5" imgW="864235" imgH="165100" progId="Equation.DSMT4">
                      <p:embed/>
                      <p:pic>
                        <p:nvPicPr>
                          <p:cNvPr id="0" name="图片 3153"/>
                          <p:cNvPicPr/>
                          <p:nvPr/>
                        </p:nvPicPr>
                        <p:blipFill>
                          <a:blip r:embed="rId6"/>
                          <a:stretch>
                            <a:fillRect/>
                          </a:stretch>
                        </p:blipFill>
                        <p:spPr>
                          <a:xfrm>
                            <a:off x="1368152" y="1878235"/>
                            <a:ext cx="1958975" cy="354013"/>
                          </a:xfrm>
                          <a:prstGeom prst="rect">
                            <a:avLst/>
                          </a:prstGeom>
                          <a:noFill/>
                          <a:ln w="38100">
                            <a:noFill/>
                            <a:miter/>
                          </a:ln>
                        </p:spPr>
                      </p:pic>
                    </p:oleObj>
                  </mc:Fallback>
                </mc:AlternateContent>
              </a:graphicData>
            </a:graphic>
          </p:graphicFrame>
        </p:grpSp>
        <p:sp>
          <p:nvSpPr>
            <p:cNvPr id="52298" name="Rectangle 34"/>
            <p:cNvSpPr/>
            <p:nvPr/>
          </p:nvSpPr>
          <p:spPr>
            <a:xfrm>
              <a:off x="0" y="2197001"/>
              <a:ext cx="4392488" cy="137312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800" b="1" dirty="0">
                  <a:solidFill>
                    <a:schemeClr val="accent2"/>
                  </a:solidFill>
                  <a:latin typeface="Times New Roman" panose="02020603050405020304" pitchFamily="18" charset="0"/>
                  <a:cs typeface="Times New Roman" panose="02020603050405020304" pitchFamily="18" charset="0"/>
                </a:rPr>
                <a:t>4)</a:t>
              </a:r>
              <a:r>
                <a:rPr lang="zh-CN" altLang="en-US" sz="2800" b="1" dirty="0">
                  <a:solidFill>
                    <a:schemeClr val="accent2"/>
                  </a:solidFill>
                  <a:latin typeface="Times New Roman" panose="02020603050405020304" pitchFamily="18" charset="0"/>
                  <a:cs typeface="Times New Roman" panose="02020603050405020304" pitchFamily="18" charset="0"/>
                </a:rPr>
                <a:t>由于实轴上为零点与极点间的根轨迹，故没有分离点及会合点。</a:t>
              </a:r>
              <a:endParaRPr lang="zh-CN" altLang="en-US" sz="2800" b="1" dirty="0">
                <a:solidFill>
                  <a:schemeClr val="accent2"/>
                </a:solidFill>
                <a:latin typeface="Times New Roman" panose="02020603050405020304" pitchFamily="18" charset="0"/>
                <a:ea typeface="Times New Roman" panose="02020603050405020304" pitchFamily="18" charset="0"/>
              </a:endParaRPr>
            </a:p>
          </p:txBody>
        </p:sp>
      </p:grpSp>
      <p:grpSp>
        <p:nvGrpSpPr>
          <p:cNvPr id="332811" name="Group 11"/>
          <p:cNvGrpSpPr/>
          <p:nvPr/>
        </p:nvGrpSpPr>
        <p:grpSpPr>
          <a:xfrm>
            <a:off x="4427538" y="2349500"/>
            <a:ext cx="4392612" cy="4113213"/>
            <a:chOff x="0" y="0"/>
            <a:chExt cx="4392488" cy="4114521"/>
          </a:xfrm>
        </p:grpSpPr>
        <p:graphicFrame>
          <p:nvGraphicFramePr>
            <p:cNvPr id="52287" name="Object 12"/>
            <p:cNvGraphicFramePr>
              <a:graphicFrameLocks noChangeAspect="1"/>
            </p:cNvGraphicFramePr>
            <p:nvPr/>
          </p:nvGraphicFramePr>
          <p:xfrm>
            <a:off x="214188" y="1080120"/>
            <a:ext cx="4178300" cy="436563"/>
          </p:xfrm>
          <a:graphic>
            <a:graphicData uri="http://schemas.openxmlformats.org/presentationml/2006/ole">
              <mc:AlternateContent xmlns:mc="http://schemas.openxmlformats.org/markup-compatibility/2006">
                <mc:Choice xmlns:v="urn:schemas-microsoft-com:vml" Requires="v">
                  <p:oleObj spid="_x0000_s21540" r:id="rId7" imgW="1842135" imgH="203200" progId="Equation.DSMT4">
                    <p:embed/>
                  </p:oleObj>
                </mc:Choice>
                <mc:Fallback>
                  <p:oleObj r:id="rId7" imgW="1842135" imgH="203200" progId="Equation.DSMT4">
                    <p:embed/>
                    <p:pic>
                      <p:nvPicPr>
                        <p:cNvPr id="0" name="图片 3143"/>
                        <p:cNvPicPr/>
                        <p:nvPr/>
                      </p:nvPicPr>
                      <p:blipFill>
                        <a:blip r:embed="rId8"/>
                        <a:stretch>
                          <a:fillRect/>
                        </a:stretch>
                      </p:blipFill>
                      <p:spPr>
                        <a:xfrm>
                          <a:off x="214188" y="1080120"/>
                          <a:ext cx="4178300" cy="436563"/>
                        </a:xfrm>
                        <a:prstGeom prst="rect">
                          <a:avLst/>
                        </a:prstGeom>
                        <a:noFill/>
                        <a:ln w="38100">
                          <a:noFill/>
                          <a:miter/>
                        </a:ln>
                      </p:spPr>
                    </p:pic>
                  </p:oleObj>
                </mc:Fallback>
              </mc:AlternateContent>
            </a:graphicData>
          </a:graphic>
        </p:graphicFrame>
        <p:sp>
          <p:nvSpPr>
            <p:cNvPr id="52288" name="Rectangle 34"/>
            <p:cNvSpPr/>
            <p:nvPr/>
          </p:nvSpPr>
          <p:spPr>
            <a:xfrm>
              <a:off x="0" y="0"/>
              <a:ext cx="4392488" cy="51927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800" b="1" dirty="0">
                  <a:solidFill>
                    <a:schemeClr val="accent2"/>
                  </a:solidFill>
                  <a:latin typeface="Times New Roman" panose="02020603050405020304" pitchFamily="18" charset="0"/>
                  <a:cs typeface="Times New Roman" panose="02020603050405020304" pitchFamily="18" charset="0"/>
                </a:rPr>
                <a:t>5)</a:t>
              </a:r>
              <a:r>
                <a:rPr lang="zh-CN" altLang="en-US" sz="2800" b="1" dirty="0">
                  <a:solidFill>
                    <a:schemeClr val="accent2"/>
                  </a:solidFill>
                  <a:latin typeface="Times New Roman" panose="02020603050405020304" pitchFamily="18" charset="0"/>
                  <a:cs typeface="Times New Roman" panose="02020603050405020304" pitchFamily="18" charset="0"/>
                </a:rPr>
                <a:t>求根轨迹与虚轴的交点</a:t>
              </a:r>
              <a:endParaRPr lang="zh-CN" altLang="en-US" sz="2800" b="1" dirty="0">
                <a:solidFill>
                  <a:schemeClr val="accent2"/>
                </a:solidFill>
                <a:latin typeface="Times New Roman" panose="02020603050405020304" pitchFamily="18" charset="0"/>
                <a:ea typeface="Times New Roman" panose="02020603050405020304" pitchFamily="18" charset="0"/>
              </a:endParaRPr>
            </a:p>
          </p:txBody>
        </p:sp>
        <p:grpSp>
          <p:nvGrpSpPr>
            <p:cNvPr id="52289" name="Group 14"/>
            <p:cNvGrpSpPr/>
            <p:nvPr/>
          </p:nvGrpSpPr>
          <p:grpSpPr>
            <a:xfrm>
              <a:off x="117500" y="523220"/>
              <a:ext cx="4130972" cy="518463"/>
              <a:chOff x="0" y="0"/>
              <a:chExt cx="4392488" cy="518463"/>
            </a:xfrm>
          </p:grpSpPr>
          <p:sp>
            <p:nvSpPr>
              <p:cNvPr id="52295" name="Rectangle 34"/>
              <p:cNvSpPr/>
              <p:nvPr/>
            </p:nvSpPr>
            <p:spPr>
              <a:xfrm>
                <a:off x="0" y="0"/>
                <a:ext cx="4392488" cy="5184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en-US" sz="2800" b="1" dirty="0">
                    <a:solidFill>
                      <a:schemeClr val="accent2"/>
                    </a:solidFill>
                    <a:latin typeface="Times New Roman" panose="02020603050405020304" pitchFamily="18" charset="0"/>
                    <a:cs typeface="Times New Roman" panose="02020603050405020304" pitchFamily="18" charset="0"/>
                  </a:rPr>
                  <a:t>令        代入特征方程，即</a:t>
                </a:r>
                <a:endParaRPr lang="zh-CN" altLang="en-US" sz="2800" b="1" dirty="0">
                  <a:solidFill>
                    <a:schemeClr val="accent2"/>
                  </a:solidFill>
                  <a:latin typeface="Times New Roman" panose="02020603050405020304" pitchFamily="18" charset="0"/>
                  <a:ea typeface="Times New Roman" panose="02020603050405020304" pitchFamily="18" charset="0"/>
                </a:endParaRPr>
              </a:p>
            </p:txBody>
          </p:sp>
          <p:graphicFrame>
            <p:nvGraphicFramePr>
              <p:cNvPr id="52296" name="Object 16"/>
              <p:cNvGraphicFramePr>
                <a:graphicFrameLocks noChangeAspect="1"/>
              </p:cNvGraphicFramePr>
              <p:nvPr/>
            </p:nvGraphicFramePr>
            <p:xfrm>
              <a:off x="411027" y="96837"/>
              <a:ext cx="892174" cy="381000"/>
            </p:xfrm>
            <a:graphic>
              <a:graphicData uri="http://schemas.openxmlformats.org/presentationml/2006/ole">
                <mc:AlternateContent xmlns:mc="http://schemas.openxmlformats.org/markup-compatibility/2006">
                  <mc:Choice xmlns:v="urn:schemas-microsoft-com:vml" Requires="v">
                    <p:oleObj spid="_x0000_s21541" r:id="rId9" imgW="394335" imgH="177800" progId="Equation.DSMT4">
                      <p:embed/>
                    </p:oleObj>
                  </mc:Choice>
                  <mc:Fallback>
                    <p:oleObj r:id="rId9" imgW="394335" imgH="177800" progId="Equation.DSMT4">
                      <p:embed/>
                      <p:pic>
                        <p:nvPicPr>
                          <p:cNvPr id="0" name="图片 3144"/>
                          <p:cNvPicPr/>
                          <p:nvPr/>
                        </p:nvPicPr>
                        <p:blipFill>
                          <a:blip r:embed="rId10"/>
                          <a:stretch>
                            <a:fillRect/>
                          </a:stretch>
                        </p:blipFill>
                        <p:spPr>
                          <a:xfrm>
                            <a:off x="411027" y="96837"/>
                            <a:ext cx="892174" cy="381000"/>
                          </a:xfrm>
                          <a:prstGeom prst="rect">
                            <a:avLst/>
                          </a:prstGeom>
                          <a:noFill/>
                          <a:ln w="38100">
                            <a:noFill/>
                            <a:miter/>
                          </a:ln>
                        </p:spPr>
                      </p:pic>
                    </p:oleObj>
                  </mc:Fallback>
                </mc:AlternateContent>
              </a:graphicData>
            </a:graphic>
          </p:graphicFrame>
        </p:grpSp>
        <p:sp>
          <p:nvSpPr>
            <p:cNvPr id="52290" name="Rectangle 34"/>
            <p:cNvSpPr/>
            <p:nvPr/>
          </p:nvSpPr>
          <p:spPr>
            <a:xfrm>
              <a:off x="215894" y="1440321"/>
              <a:ext cx="3889265" cy="94645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en-US" sz="2800" b="1" dirty="0">
                  <a:solidFill>
                    <a:schemeClr val="accent2"/>
                  </a:solidFill>
                  <a:latin typeface="Times New Roman" panose="02020603050405020304" pitchFamily="18" charset="0"/>
                  <a:cs typeface="Times New Roman" panose="02020603050405020304" pitchFamily="18" charset="0"/>
                </a:rPr>
                <a:t>再令其实部和虚部分别为零，整理后得</a:t>
              </a:r>
              <a:endParaRPr lang="zh-CN" altLang="en-US" sz="2800" b="1" dirty="0">
                <a:solidFill>
                  <a:schemeClr val="accent2"/>
                </a:solidFill>
                <a:latin typeface="Times New Roman" panose="02020603050405020304" pitchFamily="18" charset="0"/>
                <a:ea typeface="Times New Roman" panose="02020603050405020304" pitchFamily="18" charset="0"/>
              </a:endParaRPr>
            </a:p>
          </p:txBody>
        </p:sp>
        <p:graphicFrame>
          <p:nvGraphicFramePr>
            <p:cNvPr id="52291" name="Object 18"/>
            <p:cNvGraphicFramePr>
              <a:graphicFrameLocks noChangeAspect="1"/>
            </p:cNvGraphicFramePr>
            <p:nvPr/>
          </p:nvGraphicFramePr>
          <p:xfrm>
            <a:off x="1036587" y="2376264"/>
            <a:ext cx="2563813" cy="844550"/>
          </p:xfrm>
          <a:graphic>
            <a:graphicData uri="http://schemas.openxmlformats.org/presentationml/2006/ole">
              <mc:AlternateContent xmlns:mc="http://schemas.openxmlformats.org/markup-compatibility/2006">
                <mc:Choice xmlns:v="urn:schemas-microsoft-com:vml" Requires="v">
                  <p:oleObj spid="_x0000_s21542" r:id="rId11" imgW="1130935" imgH="393700" progId="Equation.DSMT4">
                    <p:embed/>
                  </p:oleObj>
                </mc:Choice>
                <mc:Fallback>
                  <p:oleObj r:id="rId11" imgW="1130935" imgH="393700" progId="Equation.DSMT4">
                    <p:embed/>
                    <p:pic>
                      <p:nvPicPr>
                        <p:cNvPr id="0" name="图片 3160"/>
                        <p:cNvPicPr/>
                        <p:nvPr/>
                      </p:nvPicPr>
                      <p:blipFill>
                        <a:blip r:embed="rId12"/>
                        <a:stretch>
                          <a:fillRect/>
                        </a:stretch>
                      </p:blipFill>
                      <p:spPr>
                        <a:xfrm>
                          <a:off x="1036587" y="2376264"/>
                          <a:ext cx="2563813" cy="844550"/>
                        </a:xfrm>
                        <a:prstGeom prst="rect">
                          <a:avLst/>
                        </a:prstGeom>
                        <a:noFill/>
                        <a:ln w="38100">
                          <a:noFill/>
                          <a:miter/>
                        </a:ln>
                      </p:spPr>
                    </p:pic>
                  </p:oleObj>
                </mc:Fallback>
              </mc:AlternateContent>
            </a:graphicData>
          </a:graphic>
        </p:graphicFrame>
        <p:grpSp>
          <p:nvGrpSpPr>
            <p:cNvPr id="52292" name="Group 19"/>
            <p:cNvGrpSpPr/>
            <p:nvPr/>
          </p:nvGrpSpPr>
          <p:grpSpPr>
            <a:xfrm>
              <a:off x="216024" y="3168352"/>
              <a:ext cx="4109392" cy="946169"/>
              <a:chOff x="0" y="0"/>
              <a:chExt cx="4109392" cy="946169"/>
            </a:xfrm>
          </p:grpSpPr>
          <p:sp>
            <p:nvSpPr>
              <p:cNvPr id="52293" name="Rectangle 34"/>
              <p:cNvSpPr/>
              <p:nvPr/>
            </p:nvSpPr>
            <p:spPr>
              <a:xfrm>
                <a:off x="0" y="0"/>
                <a:ext cx="4109392" cy="94616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chemeClr val="accent2"/>
                    </a:solidFill>
                    <a:latin typeface="Times New Roman" panose="02020603050405020304" pitchFamily="18" charset="0"/>
                    <a:cs typeface="Times New Roman" panose="02020603050405020304" pitchFamily="18" charset="0"/>
                  </a:rPr>
                  <a:t>解方程得到              ，此时</a:t>
                </a:r>
                <a:r>
                  <a:rPr lang="en-US" altLang="zh-CN" sz="2800" b="1" i="1" dirty="0">
                    <a:solidFill>
                      <a:schemeClr val="accent2"/>
                    </a:solidFill>
                    <a:latin typeface="Times New Roman" panose="02020603050405020304" pitchFamily="18" charset="0"/>
                    <a:cs typeface="Times New Roman" panose="02020603050405020304" pitchFamily="18" charset="0"/>
                  </a:rPr>
                  <a:t>K</a:t>
                </a:r>
                <a:r>
                  <a:rPr lang="en-US" altLang="zh-CN" sz="2800" b="1" dirty="0">
                    <a:solidFill>
                      <a:schemeClr val="accent2"/>
                    </a:solidFill>
                    <a:latin typeface="Times New Roman" panose="02020603050405020304" pitchFamily="18" charset="0"/>
                    <a:cs typeface="Times New Roman" panose="02020603050405020304" pitchFamily="18" charset="0"/>
                  </a:rPr>
                  <a:t>*=7</a:t>
                </a:r>
                <a:r>
                  <a:rPr lang="zh-CN" altLang="en-US" sz="2800" b="1" dirty="0">
                    <a:solidFill>
                      <a:schemeClr val="accent2"/>
                    </a:solidFill>
                    <a:latin typeface="Times New Roman" panose="02020603050405020304" pitchFamily="18" charset="0"/>
                    <a:cs typeface="Times New Roman" panose="02020603050405020304" pitchFamily="18" charset="0"/>
                  </a:rPr>
                  <a:t>。</a:t>
                </a:r>
                <a:endParaRPr lang="zh-CN" altLang="en-US" sz="2800" b="1" dirty="0">
                  <a:solidFill>
                    <a:schemeClr val="accent2"/>
                  </a:solidFill>
                  <a:latin typeface="Times New Roman" panose="02020603050405020304" pitchFamily="18" charset="0"/>
                  <a:ea typeface="Times New Roman" panose="02020603050405020304" pitchFamily="18" charset="0"/>
                </a:endParaRPr>
              </a:p>
            </p:txBody>
          </p:sp>
          <p:graphicFrame>
            <p:nvGraphicFramePr>
              <p:cNvPr id="52294" name="Object 21"/>
              <p:cNvGraphicFramePr>
                <a:graphicFrameLocks noChangeAspect="1"/>
              </p:cNvGraphicFramePr>
              <p:nvPr/>
            </p:nvGraphicFramePr>
            <p:xfrm>
              <a:off x="1893416" y="89405"/>
              <a:ext cx="1238250" cy="327025"/>
            </p:xfrm>
            <a:graphic>
              <a:graphicData uri="http://schemas.openxmlformats.org/presentationml/2006/ole">
                <mc:AlternateContent xmlns:mc="http://schemas.openxmlformats.org/markup-compatibility/2006">
                  <mc:Choice xmlns:v="urn:schemas-microsoft-com:vml" Requires="v">
                    <p:oleObj spid="_x0000_s21543" r:id="rId13" imgW="546100" imgH="152400" progId="Equation.DSMT4">
                      <p:embed/>
                    </p:oleObj>
                  </mc:Choice>
                  <mc:Fallback>
                    <p:oleObj r:id="rId13" imgW="546100" imgH="152400" progId="Equation.DSMT4">
                      <p:embed/>
                      <p:pic>
                        <p:nvPicPr>
                          <p:cNvPr id="0" name="图片 3155"/>
                          <p:cNvPicPr/>
                          <p:nvPr/>
                        </p:nvPicPr>
                        <p:blipFill>
                          <a:blip r:embed="rId14"/>
                          <a:stretch>
                            <a:fillRect/>
                          </a:stretch>
                        </p:blipFill>
                        <p:spPr>
                          <a:xfrm>
                            <a:off x="1893416" y="89405"/>
                            <a:ext cx="1238250" cy="327025"/>
                          </a:xfrm>
                          <a:prstGeom prst="rect">
                            <a:avLst/>
                          </a:prstGeom>
                          <a:noFill/>
                          <a:ln w="38100">
                            <a:noFill/>
                            <a:miter/>
                          </a:ln>
                        </p:spPr>
                      </p:pic>
                    </p:oleObj>
                  </mc:Fallback>
                </mc:AlternateContent>
              </a:graphicData>
            </a:graphic>
          </p:graphicFrame>
        </p:grpSp>
      </p:grpSp>
      <p:grpSp>
        <p:nvGrpSpPr>
          <p:cNvPr id="332822" name="Group 22"/>
          <p:cNvGrpSpPr/>
          <p:nvPr/>
        </p:nvGrpSpPr>
        <p:grpSpPr>
          <a:xfrm>
            <a:off x="4537075" y="2565400"/>
            <a:ext cx="4427538" cy="3954463"/>
            <a:chOff x="0" y="0"/>
            <a:chExt cx="4427984" cy="3954487"/>
          </a:xfrm>
        </p:grpSpPr>
        <p:sp>
          <p:nvSpPr>
            <p:cNvPr id="52284" name="Rectangle 34"/>
            <p:cNvSpPr/>
            <p:nvPr/>
          </p:nvSpPr>
          <p:spPr>
            <a:xfrm>
              <a:off x="34929" y="0"/>
              <a:ext cx="4393055" cy="137319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800" b="1" dirty="0">
                  <a:solidFill>
                    <a:schemeClr val="accent2"/>
                  </a:solidFill>
                  <a:latin typeface="Times New Roman" panose="02020603050405020304" pitchFamily="18" charset="0"/>
                  <a:cs typeface="Times New Roman" panose="02020603050405020304" pitchFamily="18" charset="0"/>
                </a:rPr>
                <a:t>6)</a:t>
              </a:r>
              <a:r>
                <a:rPr lang="zh-CN" altLang="en-US" sz="2800" b="1" dirty="0">
                  <a:solidFill>
                    <a:schemeClr val="accent2"/>
                  </a:solidFill>
                  <a:latin typeface="Times New Roman" panose="02020603050405020304" pitchFamily="18" charset="0"/>
                  <a:cs typeface="Times New Roman" panose="02020603050405020304" pitchFamily="18" charset="0"/>
                </a:rPr>
                <a:t>求复数极点的出射角</a:t>
              </a:r>
            </a:p>
            <a:p>
              <a:pPr marL="0" lvl="0" indent="0" algn="just" eaLnBrk="1" hangingPunct="1">
                <a:spcBef>
                  <a:spcPct val="0"/>
                </a:spcBef>
                <a:buNone/>
              </a:pPr>
              <a:r>
                <a:rPr lang="zh-CN" altLang="en-US" sz="2800" b="1" dirty="0">
                  <a:solidFill>
                    <a:schemeClr val="accent2"/>
                  </a:solidFill>
                  <a:latin typeface="Times New Roman" panose="02020603050405020304" pitchFamily="18" charset="0"/>
                  <a:cs typeface="Times New Roman" panose="02020603050405020304" pitchFamily="18" charset="0"/>
                </a:rPr>
                <a:t> 以复数极点</a:t>
              </a:r>
              <a:r>
                <a:rPr lang="en-US" altLang="zh-CN" sz="2800" b="1" dirty="0">
                  <a:solidFill>
                    <a:schemeClr val="accent2"/>
                  </a:solidFill>
                  <a:latin typeface="Times New Roman" panose="02020603050405020304" pitchFamily="18" charset="0"/>
                  <a:cs typeface="Times New Roman" panose="02020603050405020304" pitchFamily="18" charset="0"/>
                </a:rPr>
                <a:t>-</a:t>
              </a:r>
              <a:r>
                <a:rPr lang="en-US" altLang="zh-CN" sz="2800" b="1" i="1" dirty="0">
                  <a:solidFill>
                    <a:schemeClr val="accent2"/>
                  </a:solidFill>
                  <a:latin typeface="Times New Roman" panose="02020603050405020304" pitchFamily="18" charset="0"/>
                  <a:cs typeface="Times New Roman" panose="02020603050405020304" pitchFamily="18" charset="0"/>
                </a:rPr>
                <a:t>p</a:t>
              </a:r>
              <a:r>
                <a:rPr lang="en-US" altLang="zh-CN" sz="2800" b="1" baseline="-25000" dirty="0">
                  <a:solidFill>
                    <a:schemeClr val="accent2"/>
                  </a:solidFill>
                  <a:latin typeface="Times New Roman" panose="02020603050405020304" pitchFamily="18" charset="0"/>
                  <a:cs typeface="Times New Roman" panose="02020603050405020304" pitchFamily="18" charset="0"/>
                </a:rPr>
                <a:t>2</a:t>
              </a:r>
              <a:r>
                <a:rPr lang="en-US" altLang="zh-CN" sz="2800" b="1" dirty="0">
                  <a:solidFill>
                    <a:schemeClr val="accent2"/>
                  </a:solidFill>
                  <a:latin typeface="Times New Roman" panose="02020603050405020304" pitchFamily="18" charset="0"/>
                  <a:cs typeface="Times New Roman" panose="02020603050405020304" pitchFamily="18" charset="0"/>
                </a:rPr>
                <a:t>=-1+j1</a:t>
              </a:r>
              <a:r>
                <a:rPr lang="zh-CN" altLang="en-US" sz="2800" b="1" dirty="0">
                  <a:solidFill>
                    <a:schemeClr val="accent2"/>
                  </a:solidFill>
                  <a:latin typeface="Times New Roman" panose="02020603050405020304" pitchFamily="18" charset="0"/>
                  <a:cs typeface="Times New Roman" panose="02020603050405020304" pitchFamily="18" charset="0"/>
                </a:rPr>
                <a:t>为参</a:t>
              </a:r>
            </a:p>
            <a:p>
              <a:pPr marL="0" lvl="0" indent="0" algn="just" eaLnBrk="1" hangingPunct="1">
                <a:spcBef>
                  <a:spcPct val="0"/>
                </a:spcBef>
                <a:buNone/>
              </a:pPr>
              <a:r>
                <a:rPr lang="zh-CN" altLang="en-US" sz="2800" b="1" dirty="0">
                  <a:solidFill>
                    <a:schemeClr val="accent2"/>
                  </a:solidFill>
                  <a:latin typeface="Times New Roman" panose="02020603050405020304" pitchFamily="18" charset="0"/>
                  <a:cs typeface="Times New Roman" panose="02020603050405020304" pitchFamily="18" charset="0"/>
                </a:rPr>
                <a:t> 考极点，出射角应为</a:t>
              </a:r>
              <a:endParaRPr lang="zh-CN" altLang="en-US" sz="2800" b="1" dirty="0">
                <a:solidFill>
                  <a:schemeClr val="accent2"/>
                </a:solidFill>
                <a:latin typeface="Times New Roman" panose="02020603050405020304" pitchFamily="18" charset="0"/>
                <a:ea typeface="Times New Roman" panose="02020603050405020304" pitchFamily="18" charset="0"/>
              </a:endParaRPr>
            </a:p>
          </p:txBody>
        </p:sp>
        <p:graphicFrame>
          <p:nvGraphicFramePr>
            <p:cNvPr id="52285" name="Object 24"/>
            <p:cNvGraphicFramePr>
              <a:graphicFrameLocks noChangeAspect="1"/>
            </p:cNvGraphicFramePr>
            <p:nvPr/>
          </p:nvGraphicFramePr>
          <p:xfrm>
            <a:off x="144016" y="1296144"/>
            <a:ext cx="4033838" cy="1308100"/>
          </p:xfrm>
          <a:graphic>
            <a:graphicData uri="http://schemas.openxmlformats.org/presentationml/2006/ole">
              <mc:AlternateContent xmlns:mc="http://schemas.openxmlformats.org/markup-compatibility/2006">
                <mc:Choice xmlns:v="urn:schemas-microsoft-com:vml" Requires="v">
                  <p:oleObj spid="_x0000_s21544" r:id="rId15" imgW="1778000" imgH="609600" progId="Equation.DSMT4">
                    <p:embed/>
                  </p:oleObj>
                </mc:Choice>
                <mc:Fallback>
                  <p:oleObj r:id="rId15" imgW="1778000" imgH="609600" progId="Equation.DSMT4">
                    <p:embed/>
                    <p:pic>
                      <p:nvPicPr>
                        <p:cNvPr id="0" name="图片 3159"/>
                        <p:cNvPicPr/>
                        <p:nvPr/>
                      </p:nvPicPr>
                      <p:blipFill>
                        <a:blip r:embed="rId16"/>
                        <a:stretch>
                          <a:fillRect/>
                        </a:stretch>
                      </p:blipFill>
                      <p:spPr>
                        <a:xfrm>
                          <a:off x="144016" y="1296144"/>
                          <a:ext cx="4033838" cy="1308100"/>
                        </a:xfrm>
                        <a:prstGeom prst="rect">
                          <a:avLst/>
                        </a:prstGeom>
                        <a:noFill/>
                        <a:ln w="38100">
                          <a:noFill/>
                          <a:miter/>
                        </a:ln>
                      </p:spPr>
                    </p:pic>
                  </p:oleObj>
                </mc:Fallback>
              </mc:AlternateContent>
            </a:graphicData>
          </a:graphic>
        </p:graphicFrame>
        <p:sp>
          <p:nvSpPr>
            <p:cNvPr id="52286" name="Rectangle 34"/>
            <p:cNvSpPr/>
            <p:nvPr/>
          </p:nvSpPr>
          <p:spPr>
            <a:xfrm>
              <a:off x="0" y="2520966"/>
              <a:ext cx="4393055" cy="143352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en-US" sz="2800" b="1" dirty="0">
                  <a:solidFill>
                    <a:schemeClr val="accent2"/>
                  </a:solidFill>
                  <a:latin typeface="Times New Roman" panose="02020603050405020304" pitchFamily="18" charset="0"/>
                  <a:cs typeface="Times New Roman" panose="02020603050405020304" pitchFamily="18" charset="0"/>
                </a:rPr>
                <a:t>同理，由根轨迹关于实轴的对称性，极点</a:t>
              </a:r>
              <a:r>
                <a:rPr lang="en-US" altLang="zh-CN" b="1" dirty="0">
                  <a:solidFill>
                    <a:schemeClr val="accent2"/>
                  </a:solidFill>
                  <a:latin typeface="Times New Roman" panose="02020603050405020304" pitchFamily="18" charset="0"/>
                  <a:cs typeface="Times New Roman" panose="02020603050405020304" pitchFamily="18" charset="0"/>
                </a:rPr>
                <a:t>-</a:t>
              </a:r>
              <a:r>
                <a:rPr lang="en-US" altLang="zh-CN" b="1" i="1" dirty="0">
                  <a:solidFill>
                    <a:schemeClr val="accent2"/>
                  </a:solidFill>
                  <a:latin typeface="Times New Roman" panose="02020603050405020304" pitchFamily="18" charset="0"/>
                  <a:cs typeface="Times New Roman" panose="02020603050405020304" pitchFamily="18" charset="0"/>
                </a:rPr>
                <a:t>p</a:t>
              </a:r>
              <a:r>
                <a:rPr lang="en-US" altLang="zh-CN" b="1" baseline="-25000" dirty="0">
                  <a:solidFill>
                    <a:schemeClr val="accent2"/>
                  </a:solidFill>
                  <a:latin typeface="Times New Roman" panose="02020603050405020304" pitchFamily="18" charset="0"/>
                  <a:cs typeface="Times New Roman" panose="02020603050405020304" pitchFamily="18" charset="0"/>
                </a:rPr>
                <a:t>3</a:t>
              </a:r>
              <a:r>
                <a:rPr lang="zh-CN" altLang="en-US" sz="2800" b="1" dirty="0">
                  <a:solidFill>
                    <a:schemeClr val="accent2"/>
                  </a:solidFill>
                  <a:latin typeface="Times New Roman" panose="02020603050405020304" pitchFamily="18" charset="0"/>
                  <a:cs typeface="Times New Roman" panose="02020603050405020304" pitchFamily="18" charset="0"/>
                </a:rPr>
                <a:t>的出射角为</a:t>
              </a:r>
              <a:r>
                <a:rPr lang="en-US" altLang="zh-CN" sz="2800" b="1" dirty="0">
                  <a:solidFill>
                    <a:schemeClr val="accent2"/>
                  </a:solidFill>
                  <a:latin typeface="Times New Roman" panose="02020603050405020304" pitchFamily="18" charset="0"/>
                  <a:cs typeface="Times New Roman" panose="02020603050405020304" pitchFamily="18" charset="0"/>
                </a:rPr>
                <a:t>+26.6°</a:t>
              </a:r>
              <a:r>
                <a:rPr lang="zh-CN" altLang="en-US" sz="2800" b="1" dirty="0">
                  <a:solidFill>
                    <a:schemeClr val="accent2"/>
                  </a:solidFill>
                  <a:latin typeface="Times New Roman" panose="02020603050405020304" pitchFamily="18" charset="0"/>
                  <a:cs typeface="Times New Roman" panose="02020603050405020304" pitchFamily="18" charset="0"/>
                </a:rPr>
                <a:t>。</a:t>
              </a:r>
              <a:endParaRPr lang="zh-CN" altLang="en-US" sz="2800" b="1" dirty="0">
                <a:solidFill>
                  <a:schemeClr val="accent2"/>
                </a:solidFill>
                <a:latin typeface="Times New Roman" panose="02020603050405020304" pitchFamily="18" charset="0"/>
                <a:ea typeface="Times New Roman" panose="02020603050405020304" pitchFamily="18" charset="0"/>
              </a:endParaRPr>
            </a:p>
          </p:txBody>
        </p:sp>
      </p:grpSp>
      <p:sp>
        <p:nvSpPr>
          <p:cNvPr id="52231" name="灯片编号占位符 3"/>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eaLnBrk="1" hangingPunct="1">
              <a:spcBef>
                <a:spcPct val="0"/>
              </a:spcBef>
              <a:buNone/>
            </a:pPr>
            <a:fld id="{9A0DB2DC-4C9A-4742-B13C-FB6460FD3503}" type="slidenum">
              <a:rPr lang="zh-CN" altLang="en-US" sz="1400" b="1" dirty="0">
                <a:solidFill>
                  <a:schemeClr val="hlink"/>
                </a:solidFill>
              </a:rPr>
              <a:t>26</a:t>
            </a:fld>
            <a:endParaRPr lang="zh-CN" altLang="en-US" sz="1400" b="1" dirty="0">
              <a:solidFill>
                <a:schemeClr val="hlink"/>
              </a:solidFill>
            </a:endParaRPr>
          </a:p>
        </p:txBody>
      </p:sp>
      <p:grpSp>
        <p:nvGrpSpPr>
          <p:cNvPr id="332827" name="Group 27"/>
          <p:cNvGrpSpPr/>
          <p:nvPr/>
        </p:nvGrpSpPr>
        <p:grpSpPr>
          <a:xfrm>
            <a:off x="107950" y="404813"/>
            <a:ext cx="7123113" cy="1876425"/>
            <a:chOff x="0" y="0"/>
            <a:chExt cx="7123129" cy="1876157"/>
          </a:xfrm>
        </p:grpSpPr>
        <p:sp>
          <p:nvSpPr>
            <p:cNvPr id="52281" name="Rectangle 34"/>
            <p:cNvSpPr/>
            <p:nvPr/>
          </p:nvSpPr>
          <p:spPr>
            <a:xfrm>
              <a:off x="0" y="0"/>
              <a:ext cx="7123129" cy="57935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chemeClr val="accent2"/>
                  </a:solidFill>
                  <a:latin typeface="Times New Roman" panose="02020603050405020304" pitchFamily="18" charset="0"/>
                  <a:cs typeface="Times New Roman" panose="02020603050405020304" pitchFamily="18" charset="0"/>
                </a:rPr>
                <a:t>例</a:t>
              </a:r>
              <a:r>
                <a:rPr lang="en-US" altLang="zh-CN" b="1" dirty="0">
                  <a:solidFill>
                    <a:schemeClr val="accent2"/>
                  </a:solidFill>
                  <a:latin typeface="Times New Roman" panose="02020603050405020304" pitchFamily="18" charset="0"/>
                  <a:cs typeface="Times New Roman" panose="02020603050405020304" pitchFamily="18" charset="0"/>
                </a:rPr>
                <a:t>4.5 </a:t>
              </a:r>
              <a:r>
                <a:rPr lang="zh-CN" altLang="en-US" b="1" dirty="0">
                  <a:solidFill>
                    <a:schemeClr val="accent2"/>
                  </a:solidFill>
                  <a:latin typeface="宋体" panose="02010600030101010101" pitchFamily="2" charset="-122"/>
                </a:rPr>
                <a:t>若一控制系统的开环传递函数为</a:t>
              </a:r>
            </a:p>
          </p:txBody>
        </p:sp>
        <p:graphicFrame>
          <p:nvGraphicFramePr>
            <p:cNvPr id="52282" name="Object 29"/>
            <p:cNvGraphicFramePr>
              <a:graphicFrameLocks noChangeAspect="1"/>
            </p:cNvGraphicFramePr>
            <p:nvPr/>
          </p:nvGraphicFramePr>
          <p:xfrm>
            <a:off x="2461046" y="504056"/>
            <a:ext cx="3803650" cy="842963"/>
          </p:xfrm>
          <a:graphic>
            <a:graphicData uri="http://schemas.openxmlformats.org/presentationml/2006/ole">
              <mc:AlternateContent xmlns:mc="http://schemas.openxmlformats.org/markup-compatibility/2006">
                <mc:Choice xmlns:v="urn:schemas-microsoft-com:vml" Requires="v">
                  <p:oleObj spid="_x0000_s21545" r:id="rId17" imgW="1676400" imgH="393700" progId="Equation.DSMT4">
                    <p:embed/>
                  </p:oleObj>
                </mc:Choice>
                <mc:Fallback>
                  <p:oleObj r:id="rId17" imgW="1676400" imgH="393700" progId="Equation.DSMT4">
                    <p:embed/>
                    <p:pic>
                      <p:nvPicPr>
                        <p:cNvPr id="0" name="图片 3157"/>
                        <p:cNvPicPr/>
                        <p:nvPr/>
                      </p:nvPicPr>
                      <p:blipFill>
                        <a:blip r:embed="rId18"/>
                        <a:stretch>
                          <a:fillRect/>
                        </a:stretch>
                      </p:blipFill>
                      <p:spPr>
                        <a:xfrm>
                          <a:off x="2461046" y="504056"/>
                          <a:ext cx="3803650" cy="842963"/>
                        </a:xfrm>
                        <a:prstGeom prst="rect">
                          <a:avLst/>
                        </a:prstGeom>
                        <a:noFill/>
                        <a:ln w="38100">
                          <a:noFill/>
                          <a:miter/>
                        </a:ln>
                      </p:spPr>
                    </p:pic>
                  </p:oleObj>
                </mc:Fallback>
              </mc:AlternateContent>
            </a:graphicData>
          </a:graphic>
        </p:graphicFrame>
        <p:sp>
          <p:nvSpPr>
            <p:cNvPr id="52283" name="Rectangle 34"/>
            <p:cNvSpPr/>
            <p:nvPr/>
          </p:nvSpPr>
          <p:spPr>
            <a:xfrm>
              <a:off x="1439866" y="1296802"/>
              <a:ext cx="4654560" cy="57935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chemeClr val="accent2"/>
                  </a:solidFill>
                  <a:latin typeface="宋体" panose="02010600030101010101" pitchFamily="2" charset="-122"/>
                </a:rPr>
                <a:t>求该系统的闭环根轨迹。</a:t>
              </a:r>
            </a:p>
          </p:txBody>
        </p:sp>
      </p:grpSp>
      <p:sp>
        <p:nvSpPr>
          <p:cNvPr id="52233" name="Rectangle 4"/>
          <p:cNvSpPr/>
          <p:nvPr/>
        </p:nvSpPr>
        <p:spPr>
          <a:xfrm>
            <a:off x="0" y="-182562"/>
            <a:ext cx="184150" cy="36671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endParaRPr>
          </a:p>
        </p:txBody>
      </p:sp>
      <p:sp>
        <p:nvSpPr>
          <p:cNvPr id="332832" name="Rectangle 34"/>
          <p:cNvSpPr/>
          <p:nvPr/>
        </p:nvSpPr>
        <p:spPr>
          <a:xfrm>
            <a:off x="4284663" y="2349500"/>
            <a:ext cx="4391025"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en-US" sz="2800" b="1" dirty="0">
                <a:solidFill>
                  <a:schemeClr val="accent2"/>
                </a:solidFill>
                <a:latin typeface="宋体" panose="02010600030101010101" pitchFamily="2" charset="-122"/>
              </a:rPr>
              <a:t>解：根据根轨迹绘制规则，计算步骤为：</a:t>
            </a:r>
          </a:p>
        </p:txBody>
      </p:sp>
      <p:grpSp>
        <p:nvGrpSpPr>
          <p:cNvPr id="332833" name="Group 33"/>
          <p:cNvGrpSpPr/>
          <p:nvPr/>
        </p:nvGrpSpPr>
        <p:grpSpPr>
          <a:xfrm>
            <a:off x="395288" y="4560888"/>
            <a:ext cx="130175" cy="166687"/>
            <a:chOff x="1474" y="1480"/>
            <a:chExt cx="136" cy="136"/>
          </a:xfrm>
        </p:grpSpPr>
        <p:sp>
          <p:nvSpPr>
            <p:cNvPr id="52279" name="Line 34"/>
            <p:cNvSpPr/>
            <p:nvPr/>
          </p:nvSpPr>
          <p:spPr>
            <a:xfrm>
              <a:off x="1474" y="1480"/>
              <a:ext cx="136" cy="136"/>
            </a:xfrm>
            <a:prstGeom prst="line">
              <a:avLst/>
            </a:prstGeom>
            <a:ln w="38100" cap="flat" cmpd="sng">
              <a:solidFill>
                <a:schemeClr val="accent2"/>
              </a:solidFill>
              <a:prstDash val="solid"/>
              <a:headEnd type="none" w="med" len="med"/>
              <a:tailEnd type="none" w="med" len="med"/>
            </a:ln>
          </p:spPr>
        </p:sp>
        <p:sp>
          <p:nvSpPr>
            <p:cNvPr id="52280" name="Line 35"/>
            <p:cNvSpPr/>
            <p:nvPr/>
          </p:nvSpPr>
          <p:spPr>
            <a:xfrm flipH="1">
              <a:off x="1474" y="1480"/>
              <a:ext cx="136" cy="136"/>
            </a:xfrm>
            <a:prstGeom prst="line">
              <a:avLst/>
            </a:prstGeom>
            <a:ln w="38100" cap="flat" cmpd="sng">
              <a:solidFill>
                <a:schemeClr val="accent2"/>
              </a:solidFill>
              <a:prstDash val="solid"/>
              <a:headEnd type="none" w="med" len="med"/>
              <a:tailEnd type="none" w="med" len="med"/>
            </a:ln>
          </p:spPr>
        </p:sp>
      </p:grpSp>
      <p:grpSp>
        <p:nvGrpSpPr>
          <p:cNvPr id="332836" name="Group 36"/>
          <p:cNvGrpSpPr/>
          <p:nvPr/>
        </p:nvGrpSpPr>
        <p:grpSpPr>
          <a:xfrm>
            <a:off x="3032125" y="4560888"/>
            <a:ext cx="130175" cy="166687"/>
            <a:chOff x="1474" y="1480"/>
            <a:chExt cx="136" cy="136"/>
          </a:xfrm>
        </p:grpSpPr>
        <p:sp>
          <p:nvSpPr>
            <p:cNvPr id="52277" name="Line 37"/>
            <p:cNvSpPr/>
            <p:nvPr/>
          </p:nvSpPr>
          <p:spPr>
            <a:xfrm>
              <a:off x="1474" y="1480"/>
              <a:ext cx="136" cy="136"/>
            </a:xfrm>
            <a:prstGeom prst="line">
              <a:avLst/>
            </a:prstGeom>
            <a:ln w="38100" cap="flat" cmpd="sng">
              <a:solidFill>
                <a:schemeClr val="accent2"/>
              </a:solidFill>
              <a:prstDash val="solid"/>
              <a:headEnd type="none" w="med" len="med"/>
              <a:tailEnd type="none" w="med" len="med"/>
            </a:ln>
          </p:spPr>
        </p:sp>
        <p:sp>
          <p:nvSpPr>
            <p:cNvPr id="52278" name="Line 38"/>
            <p:cNvSpPr/>
            <p:nvPr/>
          </p:nvSpPr>
          <p:spPr>
            <a:xfrm flipH="1">
              <a:off x="1474" y="1480"/>
              <a:ext cx="136" cy="136"/>
            </a:xfrm>
            <a:prstGeom prst="line">
              <a:avLst/>
            </a:prstGeom>
            <a:ln w="38100" cap="flat" cmpd="sng">
              <a:solidFill>
                <a:schemeClr val="accent2"/>
              </a:solidFill>
              <a:prstDash val="solid"/>
              <a:headEnd type="none" w="med" len="med"/>
              <a:tailEnd type="none" w="med" len="med"/>
            </a:ln>
          </p:spPr>
        </p:sp>
      </p:grpSp>
      <p:sp>
        <p:nvSpPr>
          <p:cNvPr id="332839" name="Line 39"/>
          <p:cNvSpPr/>
          <p:nvPr/>
        </p:nvSpPr>
        <p:spPr>
          <a:xfrm flipV="1">
            <a:off x="2397125" y="2708275"/>
            <a:ext cx="1022350" cy="1893888"/>
          </a:xfrm>
          <a:prstGeom prst="line">
            <a:avLst/>
          </a:prstGeom>
          <a:ln w="38100" cap="flat" cmpd="sng">
            <a:solidFill>
              <a:schemeClr val="hlink"/>
            </a:solidFill>
            <a:prstDash val="dash"/>
            <a:headEnd type="none" w="med" len="med"/>
            <a:tailEnd type="none" w="med" len="med"/>
          </a:ln>
        </p:spPr>
      </p:sp>
      <p:sp>
        <p:nvSpPr>
          <p:cNvPr id="332840" name="Line 40"/>
          <p:cNvSpPr/>
          <p:nvPr/>
        </p:nvSpPr>
        <p:spPr>
          <a:xfrm>
            <a:off x="2411413" y="4652963"/>
            <a:ext cx="1008062" cy="1728787"/>
          </a:xfrm>
          <a:prstGeom prst="line">
            <a:avLst/>
          </a:prstGeom>
          <a:ln w="38100" cap="flat" cmpd="sng">
            <a:solidFill>
              <a:schemeClr val="hlink"/>
            </a:solidFill>
            <a:prstDash val="dash"/>
            <a:headEnd type="none" w="med" len="med"/>
            <a:tailEnd type="none" w="med" len="med"/>
          </a:ln>
        </p:spPr>
      </p:sp>
      <p:sp>
        <p:nvSpPr>
          <p:cNvPr id="332841" name="Text Box 41"/>
          <p:cNvSpPr txBox="1"/>
          <p:nvPr/>
        </p:nvSpPr>
        <p:spPr>
          <a:xfrm>
            <a:off x="1116013" y="3716338"/>
            <a:ext cx="1404937"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dirty="0">
                <a:solidFill>
                  <a:schemeClr val="accent2"/>
                </a:solidFill>
                <a:latin typeface="Times New Roman" panose="02020603050405020304" pitchFamily="18" charset="0"/>
              </a:rPr>
              <a:t>-</a:t>
            </a:r>
            <a:r>
              <a:rPr lang="en-US" altLang="zh-CN" sz="2000" i="1" dirty="0">
                <a:solidFill>
                  <a:schemeClr val="accent2"/>
                </a:solidFill>
                <a:latin typeface="Times New Roman" panose="02020603050405020304" pitchFamily="18" charset="0"/>
              </a:rPr>
              <a:t>p</a:t>
            </a:r>
            <a:r>
              <a:rPr lang="en-US" altLang="zh-CN" sz="2000" baseline="-25000" dirty="0">
                <a:solidFill>
                  <a:schemeClr val="accent2"/>
                </a:solidFill>
                <a:latin typeface="Times New Roman" panose="02020603050405020304" pitchFamily="18" charset="0"/>
              </a:rPr>
              <a:t>2</a:t>
            </a:r>
            <a:r>
              <a:rPr lang="en-US" altLang="zh-CN" sz="2000" dirty="0">
                <a:solidFill>
                  <a:schemeClr val="accent2"/>
                </a:solidFill>
                <a:latin typeface="Times New Roman" panose="02020603050405020304" pitchFamily="18" charset="0"/>
              </a:rPr>
              <a:t> =-1+</a:t>
            </a:r>
            <a:r>
              <a:rPr lang="en-US" altLang="zh-CN" sz="2000" i="1" dirty="0">
                <a:solidFill>
                  <a:schemeClr val="accent2"/>
                </a:solidFill>
                <a:latin typeface="Times New Roman" panose="02020603050405020304" pitchFamily="18" charset="0"/>
              </a:rPr>
              <a:t>j</a:t>
            </a:r>
            <a:r>
              <a:rPr lang="en-US" altLang="zh-CN" sz="2000" dirty="0">
                <a:solidFill>
                  <a:schemeClr val="accent2"/>
                </a:solidFill>
                <a:latin typeface="Times New Roman" panose="02020603050405020304" pitchFamily="18" charset="0"/>
              </a:rPr>
              <a:t>i</a:t>
            </a:r>
          </a:p>
        </p:txBody>
      </p:sp>
      <p:grpSp>
        <p:nvGrpSpPr>
          <p:cNvPr id="332842" name="Group 42"/>
          <p:cNvGrpSpPr/>
          <p:nvPr/>
        </p:nvGrpSpPr>
        <p:grpSpPr>
          <a:xfrm>
            <a:off x="179388" y="2708275"/>
            <a:ext cx="4176712" cy="3598863"/>
            <a:chOff x="113" y="1706"/>
            <a:chExt cx="2631" cy="2267"/>
          </a:xfrm>
        </p:grpSpPr>
        <p:sp>
          <p:nvSpPr>
            <p:cNvPr id="52267" name="Line 252"/>
            <p:cNvSpPr/>
            <p:nvPr/>
          </p:nvSpPr>
          <p:spPr>
            <a:xfrm flipV="1">
              <a:off x="1951" y="1796"/>
              <a:ext cx="0" cy="2177"/>
            </a:xfrm>
            <a:prstGeom prst="line">
              <a:avLst/>
            </a:prstGeom>
            <a:ln w="28575" cap="flat" cmpd="sng">
              <a:solidFill>
                <a:schemeClr val="tx2"/>
              </a:solidFill>
              <a:prstDash val="solid"/>
              <a:headEnd type="none" w="med" len="med"/>
              <a:tailEnd type="arrow" w="med" len="med"/>
            </a:ln>
          </p:spPr>
        </p:sp>
        <p:sp>
          <p:nvSpPr>
            <p:cNvPr id="52268" name="Line 251"/>
            <p:cNvSpPr/>
            <p:nvPr/>
          </p:nvSpPr>
          <p:spPr>
            <a:xfrm>
              <a:off x="114" y="2926"/>
              <a:ext cx="2612" cy="1"/>
            </a:xfrm>
            <a:prstGeom prst="line">
              <a:avLst/>
            </a:prstGeom>
            <a:ln w="28575" cap="flat" cmpd="sng">
              <a:solidFill>
                <a:schemeClr val="tx2"/>
              </a:solidFill>
              <a:prstDash val="solid"/>
              <a:headEnd type="none" w="med" len="med"/>
              <a:tailEnd type="arrow" w="med" len="med"/>
            </a:ln>
          </p:spPr>
        </p:sp>
        <p:graphicFrame>
          <p:nvGraphicFramePr>
            <p:cNvPr id="52269" name="Object 45"/>
            <p:cNvGraphicFramePr>
              <a:graphicFrameLocks noChangeAspect="1"/>
            </p:cNvGraphicFramePr>
            <p:nvPr/>
          </p:nvGraphicFramePr>
          <p:xfrm>
            <a:off x="2544" y="2963"/>
            <a:ext cx="200" cy="196"/>
          </p:xfrm>
          <a:graphic>
            <a:graphicData uri="http://schemas.openxmlformats.org/presentationml/2006/ole">
              <mc:AlternateContent xmlns:mc="http://schemas.openxmlformats.org/markup-compatibility/2006">
                <mc:Choice xmlns:v="urn:schemas-microsoft-com:vml" Requires="v">
                  <p:oleObj spid="_x0000_s21546" r:id="rId19" imgW="153035" imgH="140335" progId="Equation.DSMT4">
                    <p:embed/>
                  </p:oleObj>
                </mc:Choice>
                <mc:Fallback>
                  <p:oleObj r:id="rId19" imgW="153035" imgH="140335" progId="Equation.DSMT4">
                    <p:embed/>
                    <p:pic>
                      <p:nvPicPr>
                        <p:cNvPr id="0" name="图片 3158"/>
                        <p:cNvPicPr/>
                        <p:nvPr/>
                      </p:nvPicPr>
                      <p:blipFill>
                        <a:blip r:embed="rId20"/>
                        <a:stretch>
                          <a:fillRect/>
                        </a:stretch>
                      </p:blipFill>
                      <p:spPr>
                        <a:xfrm>
                          <a:off x="2544" y="2963"/>
                          <a:ext cx="200" cy="196"/>
                        </a:xfrm>
                        <a:prstGeom prst="rect">
                          <a:avLst/>
                        </a:prstGeom>
                        <a:noFill/>
                        <a:ln w="38100">
                          <a:noFill/>
                          <a:miter/>
                        </a:ln>
                      </p:spPr>
                    </p:pic>
                  </p:oleObj>
                </mc:Fallback>
              </mc:AlternateContent>
            </a:graphicData>
          </a:graphic>
        </p:graphicFrame>
        <p:graphicFrame>
          <p:nvGraphicFramePr>
            <p:cNvPr id="52270" name="Object 46"/>
            <p:cNvGraphicFramePr>
              <a:graphicFrameLocks noChangeAspect="1"/>
            </p:cNvGraphicFramePr>
            <p:nvPr/>
          </p:nvGraphicFramePr>
          <p:xfrm>
            <a:off x="1655" y="1706"/>
            <a:ext cx="231" cy="194"/>
          </p:xfrm>
          <a:graphic>
            <a:graphicData uri="http://schemas.openxmlformats.org/presentationml/2006/ole">
              <mc:AlternateContent xmlns:mc="http://schemas.openxmlformats.org/markup-compatibility/2006">
                <mc:Choice xmlns:v="urn:schemas-microsoft-com:vml" Requires="v">
                  <p:oleObj spid="_x0000_s21547" r:id="rId21" imgW="241935" imgH="191135" progId="Equation.3">
                    <p:embed/>
                  </p:oleObj>
                </mc:Choice>
                <mc:Fallback>
                  <p:oleObj r:id="rId21" imgW="241935" imgH="191135" progId="Equation.3">
                    <p:embed/>
                    <p:pic>
                      <p:nvPicPr>
                        <p:cNvPr id="0" name="图片 3154"/>
                        <p:cNvPicPr/>
                        <p:nvPr/>
                      </p:nvPicPr>
                      <p:blipFill>
                        <a:blip r:embed="rId22"/>
                        <a:stretch>
                          <a:fillRect/>
                        </a:stretch>
                      </p:blipFill>
                      <p:spPr>
                        <a:xfrm>
                          <a:off x="1655" y="1706"/>
                          <a:ext cx="231" cy="194"/>
                        </a:xfrm>
                        <a:prstGeom prst="rect">
                          <a:avLst/>
                        </a:prstGeom>
                        <a:noFill/>
                        <a:ln w="38100">
                          <a:noFill/>
                          <a:miter/>
                        </a:ln>
                      </p:spPr>
                    </p:pic>
                  </p:oleObj>
                </mc:Fallback>
              </mc:AlternateContent>
            </a:graphicData>
          </a:graphic>
        </p:graphicFrame>
        <p:sp>
          <p:nvSpPr>
            <p:cNvPr id="52271" name="Text Box 47"/>
            <p:cNvSpPr txBox="1"/>
            <p:nvPr/>
          </p:nvSpPr>
          <p:spPr>
            <a:xfrm>
              <a:off x="1962" y="2943"/>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dirty="0">
                  <a:solidFill>
                    <a:schemeClr val="accent2"/>
                  </a:solidFill>
                  <a:latin typeface="Times New Roman" panose="02020603050405020304" pitchFamily="18" charset="0"/>
                </a:rPr>
                <a:t>0</a:t>
              </a:r>
            </a:p>
          </p:txBody>
        </p:sp>
        <p:sp>
          <p:nvSpPr>
            <p:cNvPr id="52272" name="Text Box 48"/>
            <p:cNvSpPr txBox="1"/>
            <p:nvPr/>
          </p:nvSpPr>
          <p:spPr>
            <a:xfrm>
              <a:off x="746" y="2943"/>
              <a:ext cx="275"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dirty="0">
                  <a:solidFill>
                    <a:schemeClr val="accent2"/>
                  </a:solidFill>
                  <a:latin typeface="Times New Roman" panose="02020603050405020304" pitchFamily="18" charset="0"/>
                </a:rPr>
                <a:t>-2</a:t>
              </a:r>
            </a:p>
          </p:txBody>
        </p:sp>
        <p:sp>
          <p:nvSpPr>
            <p:cNvPr id="52273" name="Text Box 49"/>
            <p:cNvSpPr txBox="1"/>
            <p:nvPr/>
          </p:nvSpPr>
          <p:spPr>
            <a:xfrm>
              <a:off x="1349" y="2943"/>
              <a:ext cx="261"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dirty="0">
                  <a:solidFill>
                    <a:schemeClr val="accent2"/>
                  </a:solidFill>
                  <a:latin typeface="Times New Roman" panose="02020603050405020304" pitchFamily="18" charset="0"/>
                </a:rPr>
                <a:t>-1</a:t>
              </a:r>
            </a:p>
          </p:txBody>
        </p:sp>
        <p:sp>
          <p:nvSpPr>
            <p:cNvPr id="52274" name="Text Box 50"/>
            <p:cNvSpPr txBox="1"/>
            <p:nvPr/>
          </p:nvSpPr>
          <p:spPr>
            <a:xfrm>
              <a:off x="1979" y="3225"/>
              <a:ext cx="357"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dirty="0">
                  <a:solidFill>
                    <a:schemeClr val="accent2"/>
                  </a:solidFill>
                  <a:latin typeface="Times New Roman" panose="02020603050405020304" pitchFamily="18" charset="0"/>
                </a:rPr>
                <a:t>-1</a:t>
              </a:r>
            </a:p>
          </p:txBody>
        </p:sp>
        <p:sp>
          <p:nvSpPr>
            <p:cNvPr id="52275" name="Text Box 51"/>
            <p:cNvSpPr txBox="1"/>
            <p:nvPr/>
          </p:nvSpPr>
          <p:spPr>
            <a:xfrm>
              <a:off x="1947" y="2387"/>
              <a:ext cx="192"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dirty="0">
                  <a:solidFill>
                    <a:schemeClr val="accent2"/>
                  </a:solidFill>
                  <a:latin typeface="Times New Roman" panose="02020603050405020304" pitchFamily="18" charset="0"/>
                </a:rPr>
                <a:t>1</a:t>
              </a:r>
            </a:p>
          </p:txBody>
        </p:sp>
        <p:sp>
          <p:nvSpPr>
            <p:cNvPr id="52276" name="Text Box 52"/>
            <p:cNvSpPr txBox="1"/>
            <p:nvPr/>
          </p:nvSpPr>
          <p:spPr>
            <a:xfrm>
              <a:off x="113" y="2953"/>
              <a:ext cx="275"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en-US" altLang="zh-CN" sz="2000" dirty="0">
                <a:solidFill>
                  <a:schemeClr val="accent2"/>
                </a:solidFill>
                <a:latin typeface="Times New Roman" panose="02020603050405020304" pitchFamily="18" charset="0"/>
              </a:endParaRPr>
            </a:p>
          </p:txBody>
        </p:sp>
      </p:grpSp>
      <p:sp>
        <p:nvSpPr>
          <p:cNvPr id="332853" name="Oval 53"/>
          <p:cNvSpPr/>
          <p:nvPr/>
        </p:nvSpPr>
        <p:spPr>
          <a:xfrm>
            <a:off x="1331913" y="4579938"/>
            <a:ext cx="144462" cy="144462"/>
          </a:xfrm>
          <a:prstGeom prst="ellipse">
            <a:avLst/>
          </a:prstGeom>
          <a:solidFill>
            <a:schemeClr val="bg1"/>
          </a:solidFill>
          <a:ln w="34925" cap="flat" cmpd="sng">
            <a:solidFill>
              <a:schemeClr val="accent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grpSp>
        <p:nvGrpSpPr>
          <p:cNvPr id="332854" name="Group 54"/>
          <p:cNvGrpSpPr/>
          <p:nvPr/>
        </p:nvGrpSpPr>
        <p:grpSpPr>
          <a:xfrm>
            <a:off x="2268538" y="5278438"/>
            <a:ext cx="130175" cy="166687"/>
            <a:chOff x="1474" y="1480"/>
            <a:chExt cx="136" cy="136"/>
          </a:xfrm>
        </p:grpSpPr>
        <p:sp>
          <p:nvSpPr>
            <p:cNvPr id="52265" name="Line 55"/>
            <p:cNvSpPr/>
            <p:nvPr/>
          </p:nvSpPr>
          <p:spPr>
            <a:xfrm>
              <a:off x="1474" y="1480"/>
              <a:ext cx="136" cy="136"/>
            </a:xfrm>
            <a:prstGeom prst="line">
              <a:avLst/>
            </a:prstGeom>
            <a:ln w="38100" cap="flat" cmpd="sng">
              <a:solidFill>
                <a:schemeClr val="accent2"/>
              </a:solidFill>
              <a:prstDash val="solid"/>
              <a:headEnd type="none" w="med" len="med"/>
              <a:tailEnd type="none" w="med" len="med"/>
            </a:ln>
          </p:spPr>
        </p:sp>
        <p:sp>
          <p:nvSpPr>
            <p:cNvPr id="52266" name="Line 56"/>
            <p:cNvSpPr/>
            <p:nvPr/>
          </p:nvSpPr>
          <p:spPr>
            <a:xfrm flipH="1">
              <a:off x="1474" y="1480"/>
              <a:ext cx="136" cy="136"/>
            </a:xfrm>
            <a:prstGeom prst="line">
              <a:avLst/>
            </a:prstGeom>
            <a:ln w="38100" cap="flat" cmpd="sng">
              <a:solidFill>
                <a:schemeClr val="accent2"/>
              </a:solidFill>
              <a:prstDash val="solid"/>
              <a:headEnd type="none" w="med" len="med"/>
              <a:tailEnd type="none" w="med" len="med"/>
            </a:ln>
          </p:spPr>
        </p:sp>
      </p:grpSp>
      <p:grpSp>
        <p:nvGrpSpPr>
          <p:cNvPr id="332857" name="Group 57"/>
          <p:cNvGrpSpPr/>
          <p:nvPr/>
        </p:nvGrpSpPr>
        <p:grpSpPr>
          <a:xfrm>
            <a:off x="2268538" y="3910013"/>
            <a:ext cx="130175" cy="166687"/>
            <a:chOff x="1474" y="1480"/>
            <a:chExt cx="136" cy="136"/>
          </a:xfrm>
        </p:grpSpPr>
        <p:sp>
          <p:nvSpPr>
            <p:cNvPr id="52263" name="Line 58"/>
            <p:cNvSpPr/>
            <p:nvPr/>
          </p:nvSpPr>
          <p:spPr>
            <a:xfrm>
              <a:off x="1474" y="1480"/>
              <a:ext cx="136" cy="136"/>
            </a:xfrm>
            <a:prstGeom prst="line">
              <a:avLst/>
            </a:prstGeom>
            <a:ln w="38100" cap="flat" cmpd="sng">
              <a:solidFill>
                <a:schemeClr val="accent2"/>
              </a:solidFill>
              <a:prstDash val="solid"/>
              <a:headEnd type="none" w="med" len="med"/>
              <a:tailEnd type="none" w="med" len="med"/>
            </a:ln>
          </p:spPr>
        </p:sp>
        <p:sp>
          <p:nvSpPr>
            <p:cNvPr id="52264" name="Line 59"/>
            <p:cNvSpPr/>
            <p:nvPr/>
          </p:nvSpPr>
          <p:spPr>
            <a:xfrm flipH="1">
              <a:off x="1474" y="1480"/>
              <a:ext cx="136" cy="136"/>
            </a:xfrm>
            <a:prstGeom prst="line">
              <a:avLst/>
            </a:prstGeom>
            <a:ln w="38100" cap="flat" cmpd="sng">
              <a:solidFill>
                <a:schemeClr val="accent2"/>
              </a:solidFill>
              <a:prstDash val="solid"/>
              <a:headEnd type="none" w="med" len="med"/>
              <a:tailEnd type="none" w="med" len="med"/>
            </a:ln>
          </p:spPr>
        </p:sp>
      </p:grpSp>
      <p:sp>
        <p:nvSpPr>
          <p:cNvPr id="332860" name="Line 60"/>
          <p:cNvSpPr/>
          <p:nvPr/>
        </p:nvSpPr>
        <p:spPr>
          <a:xfrm>
            <a:off x="2306638" y="3986213"/>
            <a:ext cx="360362" cy="0"/>
          </a:xfrm>
          <a:prstGeom prst="line">
            <a:avLst/>
          </a:prstGeom>
          <a:ln w="28575" cap="flat" cmpd="sng">
            <a:solidFill>
              <a:srgbClr val="000000"/>
            </a:solidFill>
            <a:prstDash val="solid"/>
            <a:headEnd type="none" w="med" len="med"/>
            <a:tailEnd type="none" w="med" len="med"/>
          </a:ln>
        </p:spPr>
      </p:sp>
      <p:sp>
        <p:nvSpPr>
          <p:cNvPr id="332861" name="Line 61"/>
          <p:cNvSpPr/>
          <p:nvPr/>
        </p:nvSpPr>
        <p:spPr>
          <a:xfrm>
            <a:off x="2306638" y="3986213"/>
            <a:ext cx="215900" cy="431800"/>
          </a:xfrm>
          <a:prstGeom prst="line">
            <a:avLst/>
          </a:prstGeom>
          <a:ln w="28575" cap="flat" cmpd="sng">
            <a:solidFill>
              <a:srgbClr val="000000"/>
            </a:solidFill>
            <a:prstDash val="solid"/>
            <a:headEnd type="none" w="med" len="med"/>
            <a:tailEnd type="none" w="med" len="med"/>
          </a:ln>
        </p:spPr>
      </p:sp>
      <p:sp>
        <p:nvSpPr>
          <p:cNvPr id="332862" name="Freeform 62"/>
          <p:cNvSpPr/>
          <p:nvPr/>
        </p:nvSpPr>
        <p:spPr>
          <a:xfrm rot="-2316296">
            <a:off x="2339975" y="4076700"/>
            <a:ext cx="190500" cy="141288"/>
          </a:xfrm>
          <a:custGeom>
            <a:avLst/>
            <a:gdLst/>
            <a:ahLst/>
            <a:cxnLst>
              <a:cxn ang="0">
                <a:pos x="2147483646" y="0"/>
              </a:cxn>
              <a:cxn ang="0">
                <a:pos x="2147483646" y="2147483646"/>
              </a:cxn>
              <a:cxn ang="0">
                <a:pos x="2147483646" y="2147483646"/>
              </a:cxn>
            </a:cxnLst>
            <a:rect l="0" t="0" r="0" b="0"/>
            <a:pathLst>
              <a:path w="205" h="234">
                <a:moveTo>
                  <a:pt x="205" y="0"/>
                </a:moveTo>
                <a:cubicBezTo>
                  <a:pt x="174" y="75"/>
                  <a:pt x="144" y="151"/>
                  <a:pt x="114" y="181"/>
                </a:cubicBezTo>
                <a:cubicBezTo>
                  <a:pt x="84" y="211"/>
                  <a:pt x="0" y="234"/>
                  <a:pt x="23" y="181"/>
                </a:cubicBez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332863" name="Line 63"/>
          <p:cNvSpPr/>
          <p:nvPr/>
        </p:nvSpPr>
        <p:spPr>
          <a:xfrm>
            <a:off x="2339975" y="3573463"/>
            <a:ext cx="144463" cy="503237"/>
          </a:xfrm>
          <a:prstGeom prst="line">
            <a:avLst/>
          </a:prstGeom>
          <a:ln w="9525" cap="flat" cmpd="sng">
            <a:solidFill>
              <a:schemeClr val="tx1"/>
            </a:solidFill>
            <a:prstDash val="solid"/>
            <a:headEnd type="none" w="med" len="med"/>
            <a:tailEnd type="none" w="med" len="med"/>
          </a:ln>
        </p:spPr>
      </p:sp>
      <p:graphicFrame>
        <p:nvGraphicFramePr>
          <p:cNvPr id="332864" name="Object 64"/>
          <p:cNvGraphicFramePr>
            <a:graphicFrameLocks noChangeAspect="1"/>
          </p:cNvGraphicFramePr>
          <p:nvPr/>
        </p:nvGraphicFramePr>
        <p:xfrm>
          <a:off x="1835150" y="3213100"/>
          <a:ext cx="719138" cy="371475"/>
        </p:xfrm>
        <a:graphic>
          <a:graphicData uri="http://schemas.openxmlformats.org/presentationml/2006/ole">
            <mc:AlternateContent xmlns:mc="http://schemas.openxmlformats.org/markup-compatibility/2006">
              <mc:Choice xmlns:v="urn:schemas-microsoft-com:vml" Requires="v">
                <p:oleObj spid="_x0000_s21548" r:id="rId23" imgW="393700" imgH="203200" progId="Equation.DSMT4">
                  <p:embed/>
                </p:oleObj>
              </mc:Choice>
              <mc:Fallback>
                <p:oleObj r:id="rId23" imgW="393700" imgH="203200" progId="Equation.DSMT4">
                  <p:embed/>
                  <p:pic>
                    <p:nvPicPr>
                      <p:cNvPr id="0" name="图片 3162"/>
                      <p:cNvPicPr/>
                      <p:nvPr/>
                    </p:nvPicPr>
                    <p:blipFill>
                      <a:blip r:embed="rId24"/>
                      <a:stretch>
                        <a:fillRect/>
                      </a:stretch>
                    </p:blipFill>
                    <p:spPr>
                      <a:xfrm>
                        <a:off x="1835150" y="3213100"/>
                        <a:ext cx="719138" cy="371475"/>
                      </a:xfrm>
                      <a:prstGeom prst="rect">
                        <a:avLst/>
                      </a:prstGeom>
                      <a:noFill/>
                      <a:ln w="38100">
                        <a:noFill/>
                        <a:miter/>
                      </a:ln>
                    </p:spPr>
                  </p:pic>
                </p:oleObj>
              </mc:Fallback>
            </mc:AlternateContent>
          </a:graphicData>
        </a:graphic>
      </p:graphicFrame>
      <p:sp>
        <p:nvSpPr>
          <p:cNvPr id="332865" name="Text Box 65"/>
          <p:cNvSpPr txBox="1"/>
          <p:nvPr/>
        </p:nvSpPr>
        <p:spPr>
          <a:xfrm>
            <a:off x="1763713" y="5408613"/>
            <a:ext cx="1223962"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dirty="0">
                <a:solidFill>
                  <a:schemeClr val="accent2"/>
                </a:solidFill>
                <a:latin typeface="Times New Roman" panose="02020603050405020304" pitchFamily="18" charset="0"/>
              </a:rPr>
              <a:t>-</a:t>
            </a:r>
            <a:r>
              <a:rPr lang="en-US" altLang="zh-CN" sz="2000" i="1" dirty="0">
                <a:solidFill>
                  <a:schemeClr val="accent2"/>
                </a:solidFill>
                <a:latin typeface="Times New Roman" panose="02020603050405020304" pitchFamily="18" charset="0"/>
              </a:rPr>
              <a:t>p</a:t>
            </a:r>
            <a:r>
              <a:rPr lang="en-US" altLang="zh-CN" sz="2000" baseline="-25000" dirty="0">
                <a:solidFill>
                  <a:schemeClr val="accent2"/>
                </a:solidFill>
                <a:latin typeface="Times New Roman" panose="02020603050405020304" pitchFamily="18" charset="0"/>
              </a:rPr>
              <a:t>3</a:t>
            </a:r>
            <a:r>
              <a:rPr lang="en-US" altLang="zh-CN" sz="2000" dirty="0">
                <a:solidFill>
                  <a:schemeClr val="accent2"/>
                </a:solidFill>
                <a:latin typeface="Times New Roman" panose="02020603050405020304" pitchFamily="18" charset="0"/>
              </a:rPr>
              <a:t>=-1-</a:t>
            </a:r>
            <a:r>
              <a:rPr lang="en-US" altLang="zh-CN" sz="2000" i="1" dirty="0">
                <a:solidFill>
                  <a:schemeClr val="accent2"/>
                </a:solidFill>
                <a:latin typeface="Times New Roman" panose="02020603050405020304" pitchFamily="18" charset="0"/>
              </a:rPr>
              <a:t>j</a:t>
            </a:r>
            <a:r>
              <a:rPr lang="en-US" altLang="zh-CN" sz="2000" dirty="0">
                <a:solidFill>
                  <a:schemeClr val="accent2"/>
                </a:solidFill>
                <a:latin typeface="Times New Roman" panose="02020603050405020304" pitchFamily="18" charset="0"/>
              </a:rPr>
              <a:t>i</a:t>
            </a:r>
          </a:p>
        </p:txBody>
      </p:sp>
      <p:sp>
        <p:nvSpPr>
          <p:cNvPr id="332866" name="Text Box 66"/>
          <p:cNvSpPr txBox="1"/>
          <p:nvPr/>
        </p:nvSpPr>
        <p:spPr>
          <a:xfrm>
            <a:off x="3132138" y="3429000"/>
            <a:ext cx="104457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accent2"/>
                </a:solidFill>
                <a:latin typeface="Times New Roman" panose="02020603050405020304" pitchFamily="18" charset="0"/>
              </a:rPr>
              <a:t>1.61</a:t>
            </a:r>
          </a:p>
        </p:txBody>
      </p:sp>
      <p:sp>
        <p:nvSpPr>
          <p:cNvPr id="332867" name="Text Box 67"/>
          <p:cNvSpPr txBox="1"/>
          <p:nvPr/>
        </p:nvSpPr>
        <p:spPr>
          <a:xfrm>
            <a:off x="3132138" y="5445125"/>
            <a:ext cx="104457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accent2"/>
                </a:solidFill>
                <a:latin typeface="Times New Roman" panose="02020603050405020304" pitchFamily="18" charset="0"/>
              </a:rPr>
              <a:t>-1.61</a:t>
            </a:r>
          </a:p>
        </p:txBody>
      </p:sp>
      <p:sp>
        <p:nvSpPr>
          <p:cNvPr id="332868" name="Line 68"/>
          <p:cNvSpPr/>
          <p:nvPr/>
        </p:nvSpPr>
        <p:spPr>
          <a:xfrm flipH="1" flipV="1">
            <a:off x="73025" y="4640263"/>
            <a:ext cx="395288" cy="0"/>
          </a:xfrm>
          <a:prstGeom prst="line">
            <a:avLst/>
          </a:prstGeom>
          <a:ln w="57150" cap="flat" cmpd="sng">
            <a:solidFill>
              <a:srgbClr val="FF0000"/>
            </a:solidFill>
            <a:prstDash val="solid"/>
            <a:headEnd type="none" w="med" len="med"/>
            <a:tailEnd type="triangle" w="med" len="med"/>
          </a:ln>
        </p:spPr>
      </p:sp>
      <p:sp>
        <p:nvSpPr>
          <p:cNvPr id="332869" name="Line 69"/>
          <p:cNvSpPr/>
          <p:nvPr/>
        </p:nvSpPr>
        <p:spPr>
          <a:xfrm flipH="1">
            <a:off x="1476375" y="4627563"/>
            <a:ext cx="1582738" cy="12700"/>
          </a:xfrm>
          <a:prstGeom prst="line">
            <a:avLst/>
          </a:prstGeom>
          <a:ln w="57150" cap="flat" cmpd="sng">
            <a:solidFill>
              <a:srgbClr val="FF0000"/>
            </a:solidFill>
            <a:prstDash val="solid"/>
            <a:headEnd type="none" w="med" len="med"/>
            <a:tailEnd type="triangle" w="med" len="med"/>
          </a:ln>
        </p:spPr>
      </p:sp>
      <p:sp>
        <p:nvSpPr>
          <p:cNvPr id="332870" name="Text Box 70"/>
          <p:cNvSpPr txBox="1"/>
          <p:nvPr/>
        </p:nvSpPr>
        <p:spPr>
          <a:xfrm>
            <a:off x="3132138" y="4149725"/>
            <a:ext cx="1223962"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dirty="0">
                <a:solidFill>
                  <a:schemeClr val="accent2"/>
                </a:solidFill>
                <a:latin typeface="Times New Roman" panose="02020603050405020304" pitchFamily="18" charset="0"/>
              </a:rPr>
              <a:t>-</a:t>
            </a:r>
            <a:r>
              <a:rPr lang="en-US" altLang="zh-CN" sz="2000" i="1" dirty="0">
                <a:solidFill>
                  <a:schemeClr val="accent2"/>
                </a:solidFill>
                <a:latin typeface="Times New Roman" panose="02020603050405020304" pitchFamily="18" charset="0"/>
              </a:rPr>
              <a:t>p</a:t>
            </a:r>
            <a:r>
              <a:rPr lang="en-US" altLang="zh-CN" sz="2000" baseline="-25000" dirty="0">
                <a:solidFill>
                  <a:schemeClr val="accent2"/>
                </a:solidFill>
                <a:latin typeface="Times New Roman" panose="02020603050405020304" pitchFamily="18" charset="0"/>
              </a:rPr>
              <a:t>1</a:t>
            </a:r>
            <a:r>
              <a:rPr lang="en-US" altLang="zh-CN" sz="2000" dirty="0">
                <a:solidFill>
                  <a:schemeClr val="accent2"/>
                </a:solidFill>
                <a:latin typeface="Times New Roman" panose="02020603050405020304" pitchFamily="18" charset="0"/>
              </a:rPr>
              <a:t>=0</a:t>
            </a:r>
          </a:p>
        </p:txBody>
      </p:sp>
      <p:sp>
        <p:nvSpPr>
          <p:cNvPr id="332871" name="Rectangle 71"/>
          <p:cNvSpPr/>
          <p:nvPr/>
        </p:nvSpPr>
        <p:spPr>
          <a:xfrm>
            <a:off x="77788" y="4622800"/>
            <a:ext cx="8318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000" dirty="0">
                <a:solidFill>
                  <a:schemeClr val="accent2"/>
                </a:solidFill>
                <a:latin typeface="Times New Roman" panose="02020603050405020304" pitchFamily="18" charset="0"/>
              </a:rPr>
              <a:t>-</a:t>
            </a:r>
            <a:r>
              <a:rPr lang="en-US" altLang="zh-CN" sz="2000" i="1" dirty="0">
                <a:solidFill>
                  <a:schemeClr val="accent2"/>
                </a:solidFill>
                <a:latin typeface="Times New Roman" panose="02020603050405020304" pitchFamily="18" charset="0"/>
              </a:rPr>
              <a:t>p</a:t>
            </a:r>
            <a:r>
              <a:rPr lang="en-US" altLang="zh-CN" sz="2000" baseline="-25000" dirty="0">
                <a:solidFill>
                  <a:schemeClr val="accent2"/>
                </a:solidFill>
                <a:latin typeface="Times New Roman" panose="02020603050405020304" pitchFamily="18" charset="0"/>
              </a:rPr>
              <a:t>4</a:t>
            </a:r>
            <a:r>
              <a:rPr lang="en-US" altLang="zh-CN" sz="2000" dirty="0">
                <a:solidFill>
                  <a:schemeClr val="accent2"/>
                </a:solidFill>
                <a:latin typeface="Times New Roman" panose="02020603050405020304" pitchFamily="18" charset="0"/>
              </a:rPr>
              <a:t>=-3</a:t>
            </a:r>
          </a:p>
        </p:txBody>
      </p:sp>
      <p:sp>
        <p:nvSpPr>
          <p:cNvPr id="52256" name="Line 72"/>
          <p:cNvSpPr/>
          <p:nvPr/>
        </p:nvSpPr>
        <p:spPr>
          <a:xfrm>
            <a:off x="2843213" y="4221163"/>
            <a:ext cx="0" cy="0"/>
          </a:xfrm>
          <a:prstGeom prst="line">
            <a:avLst/>
          </a:prstGeom>
          <a:ln w="38100" cap="flat" cmpd="sng">
            <a:solidFill>
              <a:srgbClr val="FF0000"/>
            </a:solidFill>
            <a:prstDash val="solid"/>
            <a:headEnd type="none" w="med" len="med"/>
            <a:tailEnd type="none" w="med" len="med"/>
          </a:ln>
        </p:spPr>
      </p:sp>
      <p:grpSp>
        <p:nvGrpSpPr>
          <p:cNvPr id="332873" name="Group 73"/>
          <p:cNvGrpSpPr/>
          <p:nvPr/>
        </p:nvGrpSpPr>
        <p:grpSpPr>
          <a:xfrm>
            <a:off x="2339975" y="2863850"/>
            <a:ext cx="1103313" cy="1393825"/>
            <a:chOff x="1474" y="1804"/>
            <a:chExt cx="695" cy="878"/>
          </a:xfrm>
        </p:grpSpPr>
        <p:sp>
          <p:nvSpPr>
            <p:cNvPr id="52261" name="Freeform 74"/>
            <p:cNvSpPr/>
            <p:nvPr/>
          </p:nvSpPr>
          <p:spPr>
            <a:xfrm>
              <a:off x="1474" y="2478"/>
              <a:ext cx="317" cy="204"/>
            </a:xfrm>
            <a:custGeom>
              <a:avLst/>
              <a:gdLst/>
              <a:ahLst/>
              <a:cxnLst>
                <a:cxn ang="0">
                  <a:pos x="0" y="0"/>
                </a:cxn>
                <a:cxn ang="0">
                  <a:pos x="227" y="181"/>
                </a:cxn>
                <a:cxn ang="0">
                  <a:pos x="317" y="136"/>
                </a:cxn>
              </a:cxnLst>
              <a:rect l="0" t="0" r="0" b="0"/>
              <a:pathLst>
                <a:path w="317" h="204">
                  <a:moveTo>
                    <a:pt x="0" y="0"/>
                  </a:moveTo>
                  <a:cubicBezTo>
                    <a:pt x="87" y="79"/>
                    <a:pt x="174" y="158"/>
                    <a:pt x="227" y="181"/>
                  </a:cubicBezTo>
                  <a:cubicBezTo>
                    <a:pt x="280" y="204"/>
                    <a:pt x="298" y="170"/>
                    <a:pt x="317" y="136"/>
                  </a:cubicBez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sp>
          <p:nvSpPr>
            <p:cNvPr id="52262" name="Freeform 75"/>
            <p:cNvSpPr/>
            <p:nvPr/>
          </p:nvSpPr>
          <p:spPr>
            <a:xfrm>
              <a:off x="1791" y="1804"/>
              <a:ext cx="378" cy="810"/>
            </a:xfrm>
            <a:custGeom>
              <a:avLst/>
              <a:gdLst/>
              <a:ahLst/>
              <a:cxnLst>
                <a:cxn ang="0">
                  <a:pos x="0" y="810"/>
                </a:cxn>
                <a:cxn ang="0">
                  <a:pos x="318" y="129"/>
                </a:cxn>
                <a:cxn ang="0">
                  <a:pos x="363" y="38"/>
                </a:cxn>
              </a:cxnLst>
              <a:rect l="0" t="0" r="0" b="0"/>
              <a:pathLst>
                <a:path w="378" h="810">
                  <a:moveTo>
                    <a:pt x="0" y="810"/>
                  </a:moveTo>
                  <a:cubicBezTo>
                    <a:pt x="129" y="534"/>
                    <a:pt x="258" y="258"/>
                    <a:pt x="318" y="129"/>
                  </a:cubicBezTo>
                  <a:cubicBezTo>
                    <a:pt x="378" y="0"/>
                    <a:pt x="370" y="19"/>
                    <a:pt x="363" y="38"/>
                  </a:cubicBezTo>
                </a:path>
              </a:pathLst>
            </a:custGeom>
            <a:noFill/>
            <a:ln w="38100" cap="flat" cmpd="sng">
              <a:solidFill>
                <a:srgbClr val="FF0000">
                  <a:alpha val="100000"/>
                </a:srgbClr>
              </a:solidFill>
              <a:prstDash val="solid"/>
              <a:round/>
              <a:headEnd type="none" w="med" len="med"/>
              <a:tailEnd type="triangle" w="med" len="med"/>
            </a:ln>
          </p:spPr>
          <p:txBody>
            <a:bodyPr/>
            <a:lstStyle/>
            <a:p>
              <a:endParaRPr lang="zh-CN" altLang="en-US"/>
            </a:p>
          </p:txBody>
        </p:sp>
      </p:grpSp>
      <p:grpSp>
        <p:nvGrpSpPr>
          <p:cNvPr id="332876" name="Group 76"/>
          <p:cNvGrpSpPr/>
          <p:nvPr/>
        </p:nvGrpSpPr>
        <p:grpSpPr>
          <a:xfrm>
            <a:off x="2339975" y="5072063"/>
            <a:ext cx="1223963" cy="1309687"/>
            <a:chOff x="1474" y="3195"/>
            <a:chExt cx="771" cy="825"/>
          </a:xfrm>
        </p:grpSpPr>
        <p:sp>
          <p:nvSpPr>
            <p:cNvPr id="52259" name="Freeform 77"/>
            <p:cNvSpPr/>
            <p:nvPr/>
          </p:nvSpPr>
          <p:spPr>
            <a:xfrm>
              <a:off x="1474" y="3195"/>
              <a:ext cx="363" cy="190"/>
            </a:xfrm>
            <a:custGeom>
              <a:avLst/>
              <a:gdLst/>
              <a:ahLst/>
              <a:cxnLst>
                <a:cxn ang="0">
                  <a:pos x="0" y="190"/>
                </a:cxn>
                <a:cxn ang="0">
                  <a:pos x="227" y="8"/>
                </a:cxn>
                <a:cxn ang="0">
                  <a:pos x="363" y="144"/>
                </a:cxn>
              </a:cxnLst>
              <a:rect l="0" t="0" r="0" b="0"/>
              <a:pathLst>
                <a:path w="363" h="190">
                  <a:moveTo>
                    <a:pt x="0" y="190"/>
                  </a:moveTo>
                  <a:cubicBezTo>
                    <a:pt x="83" y="103"/>
                    <a:pt x="167" y="16"/>
                    <a:pt x="227" y="8"/>
                  </a:cubicBezTo>
                  <a:cubicBezTo>
                    <a:pt x="287" y="0"/>
                    <a:pt x="340" y="121"/>
                    <a:pt x="363" y="144"/>
                  </a:cubicBez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sp>
          <p:nvSpPr>
            <p:cNvPr id="52260" name="Freeform 78"/>
            <p:cNvSpPr/>
            <p:nvPr/>
          </p:nvSpPr>
          <p:spPr>
            <a:xfrm>
              <a:off x="1836" y="3340"/>
              <a:ext cx="409" cy="680"/>
            </a:xfrm>
            <a:custGeom>
              <a:avLst/>
              <a:gdLst/>
              <a:ahLst/>
              <a:cxnLst>
                <a:cxn ang="0">
                  <a:pos x="0" y="0"/>
                </a:cxn>
                <a:cxn ang="0">
                  <a:pos x="20994" y="680"/>
                </a:cxn>
              </a:cxnLst>
              <a:rect l="0" t="0" r="0" b="0"/>
              <a:pathLst>
                <a:path w="363" h="680">
                  <a:moveTo>
                    <a:pt x="0" y="0"/>
                  </a:moveTo>
                  <a:cubicBezTo>
                    <a:pt x="151" y="283"/>
                    <a:pt x="303" y="567"/>
                    <a:pt x="363" y="680"/>
                  </a:cubicBezTo>
                </a:path>
              </a:pathLst>
            </a:custGeom>
            <a:noFill/>
            <a:ln w="38100" cap="flat" cmpd="sng">
              <a:solidFill>
                <a:srgbClr val="FF0000">
                  <a:alpha val="100000"/>
                </a:srgbClr>
              </a:solidFill>
              <a:prstDash val="solid"/>
              <a:round/>
              <a:headEnd type="none" w="med" len="me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827"/>
                                        </p:tgtEl>
                                        <p:attrNameLst>
                                          <p:attrName>style.visibility</p:attrName>
                                        </p:attrNameLst>
                                      </p:cBhvr>
                                      <p:to>
                                        <p:strVal val="visible"/>
                                      </p:to>
                                    </p:set>
                                    <p:animEffect transition="in" filter="fade">
                                      <p:cBhvr>
                                        <p:cTn id="7" dur="500"/>
                                        <p:tgtEl>
                                          <p:spTgt spid="3328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2832"/>
                                        </p:tgtEl>
                                        <p:attrNameLst>
                                          <p:attrName>style.visibility</p:attrName>
                                        </p:attrNameLst>
                                      </p:cBhvr>
                                      <p:to>
                                        <p:strVal val="visible"/>
                                      </p:to>
                                    </p:set>
                                    <p:animEffect transition="in" filter="fade">
                                      <p:cBhvr>
                                        <p:cTn id="12" dur="500"/>
                                        <p:tgtEl>
                                          <p:spTgt spid="33283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32842"/>
                                        </p:tgtEl>
                                        <p:attrNameLst>
                                          <p:attrName>style.visibility</p:attrName>
                                        </p:attrNameLst>
                                      </p:cBhvr>
                                      <p:to>
                                        <p:strVal val="visible"/>
                                      </p:to>
                                    </p:set>
                                    <p:anim calcmode="lin" valueType="num">
                                      <p:cBhvr additive="base">
                                        <p:cTn id="17" dur="500" fill="hold"/>
                                        <p:tgtEl>
                                          <p:spTgt spid="332842"/>
                                        </p:tgtEl>
                                        <p:attrNameLst>
                                          <p:attrName>ppt_x</p:attrName>
                                        </p:attrNameLst>
                                      </p:cBhvr>
                                      <p:tavLst>
                                        <p:tav tm="0">
                                          <p:val>
                                            <p:strVal val="#ppt_x"/>
                                          </p:val>
                                        </p:tav>
                                        <p:tav tm="100000">
                                          <p:val>
                                            <p:strVal val="#ppt_x"/>
                                          </p:val>
                                        </p:tav>
                                      </p:tavLst>
                                    </p:anim>
                                    <p:anim calcmode="lin" valueType="num">
                                      <p:cBhvr additive="base">
                                        <p:cTn id="18" dur="500" fill="hold"/>
                                        <p:tgtEl>
                                          <p:spTgt spid="33284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32802"/>
                                        </p:tgtEl>
                                        <p:attrNameLst>
                                          <p:attrName>style.visibility</p:attrName>
                                        </p:attrNameLst>
                                      </p:cBhvr>
                                      <p:to>
                                        <p:strVal val="visible"/>
                                      </p:to>
                                    </p:set>
                                    <p:animEffect transition="in" filter="fade">
                                      <p:cBhvr>
                                        <p:cTn id="23" dur="500"/>
                                        <p:tgtEl>
                                          <p:spTgt spid="33280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32871"/>
                                        </p:tgtEl>
                                        <p:attrNameLst>
                                          <p:attrName>style.visibility</p:attrName>
                                        </p:attrNameLst>
                                      </p:cBhvr>
                                      <p:to>
                                        <p:strVal val="visible"/>
                                      </p:to>
                                    </p:set>
                                    <p:animEffect transition="in" filter="wipe(left)">
                                      <p:cBhvr>
                                        <p:cTn id="28" dur="500"/>
                                        <p:tgtEl>
                                          <p:spTgt spid="33287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32841"/>
                                        </p:tgtEl>
                                        <p:attrNameLst>
                                          <p:attrName>style.visibility</p:attrName>
                                        </p:attrNameLst>
                                      </p:cBhvr>
                                      <p:to>
                                        <p:strVal val="visible"/>
                                      </p:to>
                                    </p:set>
                                    <p:animEffect transition="in" filter="wipe(left)">
                                      <p:cBhvr>
                                        <p:cTn id="31" dur="500"/>
                                        <p:tgtEl>
                                          <p:spTgt spid="33284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32865"/>
                                        </p:tgtEl>
                                        <p:attrNameLst>
                                          <p:attrName>style.visibility</p:attrName>
                                        </p:attrNameLst>
                                      </p:cBhvr>
                                      <p:to>
                                        <p:strVal val="visible"/>
                                      </p:to>
                                    </p:set>
                                    <p:animEffect transition="in" filter="wipe(left)">
                                      <p:cBhvr>
                                        <p:cTn id="34" dur="500"/>
                                        <p:tgtEl>
                                          <p:spTgt spid="332865"/>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32870"/>
                                        </p:tgtEl>
                                        <p:attrNameLst>
                                          <p:attrName>style.visibility</p:attrName>
                                        </p:attrNameLst>
                                      </p:cBhvr>
                                      <p:to>
                                        <p:strVal val="visible"/>
                                      </p:to>
                                    </p:set>
                                    <p:animEffect transition="in" filter="wipe(left)">
                                      <p:cBhvr>
                                        <p:cTn id="37" dur="500"/>
                                        <p:tgtEl>
                                          <p:spTgt spid="332870"/>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4" fill="hold" nodeType="clickEffect">
                                  <p:stCondLst>
                                    <p:cond delay="0"/>
                                  </p:stCondLst>
                                  <p:childTnLst>
                                    <p:set>
                                      <p:cBhvr>
                                        <p:cTn id="41" dur="1" fill="hold">
                                          <p:stCondLst>
                                            <p:cond delay="0"/>
                                          </p:stCondLst>
                                        </p:cTn>
                                        <p:tgtEl>
                                          <p:spTgt spid="332857"/>
                                        </p:tgtEl>
                                        <p:attrNameLst>
                                          <p:attrName>style.visibility</p:attrName>
                                        </p:attrNameLst>
                                      </p:cBhvr>
                                      <p:to>
                                        <p:strVal val="visible"/>
                                      </p:to>
                                    </p:set>
                                    <p:animEffect transition="in" filter="wheel(4)">
                                      <p:cBhvr>
                                        <p:cTn id="42" dur="500"/>
                                        <p:tgtEl>
                                          <p:spTgt spid="332857"/>
                                        </p:tgtEl>
                                      </p:cBhvr>
                                    </p:animEffect>
                                  </p:childTnLst>
                                </p:cTn>
                              </p:par>
                              <p:par>
                                <p:cTn id="43" presetID="21" presetClass="entr" presetSubtype="4" fill="hold" nodeType="withEffect">
                                  <p:stCondLst>
                                    <p:cond delay="0"/>
                                  </p:stCondLst>
                                  <p:childTnLst>
                                    <p:set>
                                      <p:cBhvr>
                                        <p:cTn id="44" dur="1" fill="hold">
                                          <p:stCondLst>
                                            <p:cond delay="0"/>
                                          </p:stCondLst>
                                        </p:cTn>
                                        <p:tgtEl>
                                          <p:spTgt spid="332833"/>
                                        </p:tgtEl>
                                        <p:attrNameLst>
                                          <p:attrName>style.visibility</p:attrName>
                                        </p:attrNameLst>
                                      </p:cBhvr>
                                      <p:to>
                                        <p:strVal val="visible"/>
                                      </p:to>
                                    </p:set>
                                    <p:animEffect transition="in" filter="wheel(4)">
                                      <p:cBhvr>
                                        <p:cTn id="45" dur="500"/>
                                        <p:tgtEl>
                                          <p:spTgt spid="332833"/>
                                        </p:tgtEl>
                                      </p:cBhvr>
                                    </p:animEffect>
                                  </p:childTnLst>
                                </p:cTn>
                              </p:par>
                              <p:par>
                                <p:cTn id="46" presetID="21" presetClass="entr" presetSubtype="4" fill="hold" grpId="0" nodeType="withEffect">
                                  <p:stCondLst>
                                    <p:cond delay="0"/>
                                  </p:stCondLst>
                                  <p:childTnLst>
                                    <p:set>
                                      <p:cBhvr>
                                        <p:cTn id="47" dur="1" fill="hold">
                                          <p:stCondLst>
                                            <p:cond delay="0"/>
                                          </p:stCondLst>
                                        </p:cTn>
                                        <p:tgtEl>
                                          <p:spTgt spid="332853"/>
                                        </p:tgtEl>
                                        <p:attrNameLst>
                                          <p:attrName>style.visibility</p:attrName>
                                        </p:attrNameLst>
                                      </p:cBhvr>
                                      <p:to>
                                        <p:strVal val="visible"/>
                                      </p:to>
                                    </p:set>
                                    <p:animEffect transition="in" filter="wheel(4)">
                                      <p:cBhvr>
                                        <p:cTn id="48" dur="500"/>
                                        <p:tgtEl>
                                          <p:spTgt spid="332853"/>
                                        </p:tgtEl>
                                      </p:cBhvr>
                                    </p:animEffect>
                                  </p:childTnLst>
                                </p:cTn>
                              </p:par>
                              <p:par>
                                <p:cTn id="49" presetID="21" presetClass="entr" presetSubtype="4" fill="hold" nodeType="withEffect">
                                  <p:stCondLst>
                                    <p:cond delay="0"/>
                                  </p:stCondLst>
                                  <p:childTnLst>
                                    <p:set>
                                      <p:cBhvr>
                                        <p:cTn id="50" dur="1" fill="hold">
                                          <p:stCondLst>
                                            <p:cond delay="0"/>
                                          </p:stCondLst>
                                        </p:cTn>
                                        <p:tgtEl>
                                          <p:spTgt spid="332854"/>
                                        </p:tgtEl>
                                        <p:attrNameLst>
                                          <p:attrName>style.visibility</p:attrName>
                                        </p:attrNameLst>
                                      </p:cBhvr>
                                      <p:to>
                                        <p:strVal val="visible"/>
                                      </p:to>
                                    </p:set>
                                    <p:animEffect transition="in" filter="wheel(4)">
                                      <p:cBhvr>
                                        <p:cTn id="51" dur="500"/>
                                        <p:tgtEl>
                                          <p:spTgt spid="332854"/>
                                        </p:tgtEl>
                                      </p:cBhvr>
                                    </p:animEffect>
                                  </p:childTnLst>
                                </p:cTn>
                              </p:par>
                              <p:par>
                                <p:cTn id="52" presetID="21" presetClass="entr" presetSubtype="4" fill="hold" nodeType="withEffect">
                                  <p:stCondLst>
                                    <p:cond delay="0"/>
                                  </p:stCondLst>
                                  <p:childTnLst>
                                    <p:set>
                                      <p:cBhvr>
                                        <p:cTn id="53" dur="1" fill="hold">
                                          <p:stCondLst>
                                            <p:cond delay="0"/>
                                          </p:stCondLst>
                                        </p:cTn>
                                        <p:tgtEl>
                                          <p:spTgt spid="332836"/>
                                        </p:tgtEl>
                                        <p:attrNameLst>
                                          <p:attrName>style.visibility</p:attrName>
                                        </p:attrNameLst>
                                      </p:cBhvr>
                                      <p:to>
                                        <p:strVal val="visible"/>
                                      </p:to>
                                    </p:set>
                                    <p:animEffect transition="in" filter="wheel(4)">
                                      <p:cBhvr>
                                        <p:cTn id="54" dur="500"/>
                                        <p:tgtEl>
                                          <p:spTgt spid="33283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32803"/>
                                        </p:tgtEl>
                                        <p:attrNameLst>
                                          <p:attrName>style.visibility</p:attrName>
                                        </p:attrNameLst>
                                      </p:cBhvr>
                                      <p:to>
                                        <p:strVal val="visible"/>
                                      </p:to>
                                    </p:set>
                                    <p:animEffect transition="in" filter="fade">
                                      <p:cBhvr>
                                        <p:cTn id="59" dur="500"/>
                                        <p:tgtEl>
                                          <p:spTgt spid="33280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332869"/>
                                        </p:tgtEl>
                                        <p:attrNameLst>
                                          <p:attrName>style.visibility</p:attrName>
                                        </p:attrNameLst>
                                      </p:cBhvr>
                                      <p:to>
                                        <p:strVal val="visible"/>
                                      </p:to>
                                    </p:set>
                                    <p:animEffect transition="in" filter="wipe(right)">
                                      <p:cBhvr>
                                        <p:cTn id="64" dur="500"/>
                                        <p:tgtEl>
                                          <p:spTgt spid="332869"/>
                                        </p:tgtEl>
                                      </p:cBhvr>
                                    </p:animEffect>
                                  </p:childTnLst>
                                </p:cTn>
                              </p:par>
                              <p:par>
                                <p:cTn id="65" presetID="22" presetClass="entr" presetSubtype="2" fill="hold" nodeType="withEffect">
                                  <p:stCondLst>
                                    <p:cond delay="0"/>
                                  </p:stCondLst>
                                  <p:childTnLst>
                                    <p:set>
                                      <p:cBhvr>
                                        <p:cTn id="66" dur="1" fill="hold">
                                          <p:stCondLst>
                                            <p:cond delay="0"/>
                                          </p:stCondLst>
                                        </p:cTn>
                                        <p:tgtEl>
                                          <p:spTgt spid="332868"/>
                                        </p:tgtEl>
                                        <p:attrNameLst>
                                          <p:attrName>style.visibility</p:attrName>
                                        </p:attrNameLst>
                                      </p:cBhvr>
                                      <p:to>
                                        <p:strVal val="visible"/>
                                      </p:to>
                                    </p:set>
                                    <p:animEffect transition="in" filter="wipe(right)">
                                      <p:cBhvr>
                                        <p:cTn id="67" dur="500"/>
                                        <p:tgtEl>
                                          <p:spTgt spid="33286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32804"/>
                                        </p:tgtEl>
                                        <p:attrNameLst>
                                          <p:attrName>style.visibility</p:attrName>
                                        </p:attrNameLst>
                                      </p:cBhvr>
                                      <p:to>
                                        <p:strVal val="visible"/>
                                      </p:to>
                                    </p:set>
                                    <p:animEffect transition="in" filter="fade">
                                      <p:cBhvr>
                                        <p:cTn id="72" dur="500"/>
                                        <p:tgtEl>
                                          <p:spTgt spid="332804"/>
                                        </p:tgtEl>
                                      </p:cBhvr>
                                    </p:animEffect>
                                  </p:childTnLst>
                                </p:cTn>
                              </p:par>
                              <p:par>
                                <p:cTn id="73" presetID="10" presetClass="exit" presetSubtype="0" fill="hold" grpId="1" nodeType="withEffect">
                                  <p:stCondLst>
                                    <p:cond delay="0"/>
                                  </p:stCondLst>
                                  <p:childTnLst>
                                    <p:animEffect transition="out" filter="fade">
                                      <p:cBhvr>
                                        <p:cTn id="74" dur="500"/>
                                        <p:tgtEl>
                                          <p:spTgt spid="332832"/>
                                        </p:tgtEl>
                                      </p:cBhvr>
                                    </p:animEffect>
                                    <p:set>
                                      <p:cBhvr>
                                        <p:cTn id="75" dur="1" fill="hold">
                                          <p:stCondLst>
                                            <p:cond delay="499"/>
                                          </p:stCondLst>
                                        </p:cTn>
                                        <p:tgtEl>
                                          <p:spTgt spid="332832"/>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332802"/>
                                        </p:tgtEl>
                                      </p:cBhvr>
                                    </p:animEffect>
                                    <p:set>
                                      <p:cBhvr>
                                        <p:cTn id="78" dur="1" fill="hold">
                                          <p:stCondLst>
                                            <p:cond delay="499"/>
                                          </p:stCondLst>
                                        </p:cTn>
                                        <p:tgtEl>
                                          <p:spTgt spid="332802"/>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332803"/>
                                        </p:tgtEl>
                                      </p:cBhvr>
                                    </p:animEffect>
                                    <p:set>
                                      <p:cBhvr>
                                        <p:cTn id="81" dur="1" fill="hold">
                                          <p:stCondLst>
                                            <p:cond delay="499"/>
                                          </p:stCondLst>
                                        </p:cTn>
                                        <p:tgtEl>
                                          <p:spTgt spid="332803"/>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332839"/>
                                        </p:tgtEl>
                                        <p:attrNameLst>
                                          <p:attrName>style.visibility</p:attrName>
                                        </p:attrNameLst>
                                      </p:cBhvr>
                                      <p:to>
                                        <p:strVal val="visible"/>
                                      </p:to>
                                    </p:set>
                                    <p:animEffect transition="in" filter="wipe(left)">
                                      <p:cBhvr>
                                        <p:cTn id="86" dur="500"/>
                                        <p:tgtEl>
                                          <p:spTgt spid="332839"/>
                                        </p:tgtEl>
                                      </p:cBhvr>
                                    </p:animEffect>
                                  </p:childTnLst>
                                </p:cTn>
                              </p:par>
                              <p:par>
                                <p:cTn id="87" presetID="22" presetClass="entr" presetSubtype="8" fill="hold" nodeType="withEffect">
                                  <p:stCondLst>
                                    <p:cond delay="0"/>
                                  </p:stCondLst>
                                  <p:childTnLst>
                                    <p:set>
                                      <p:cBhvr>
                                        <p:cTn id="88" dur="1" fill="hold">
                                          <p:stCondLst>
                                            <p:cond delay="0"/>
                                          </p:stCondLst>
                                        </p:cTn>
                                        <p:tgtEl>
                                          <p:spTgt spid="332840"/>
                                        </p:tgtEl>
                                        <p:attrNameLst>
                                          <p:attrName>style.visibility</p:attrName>
                                        </p:attrNameLst>
                                      </p:cBhvr>
                                      <p:to>
                                        <p:strVal val="visible"/>
                                      </p:to>
                                    </p:set>
                                    <p:animEffect transition="in" filter="wipe(left)">
                                      <p:cBhvr>
                                        <p:cTn id="89" dur="500"/>
                                        <p:tgtEl>
                                          <p:spTgt spid="332840"/>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332811"/>
                                        </p:tgtEl>
                                        <p:attrNameLst>
                                          <p:attrName>style.visibility</p:attrName>
                                        </p:attrNameLst>
                                      </p:cBhvr>
                                      <p:to>
                                        <p:strVal val="visible"/>
                                      </p:to>
                                    </p:set>
                                    <p:animEffect transition="in" filter="fade">
                                      <p:cBhvr>
                                        <p:cTn id="94" dur="500"/>
                                        <p:tgtEl>
                                          <p:spTgt spid="332811"/>
                                        </p:tgtEl>
                                      </p:cBhvr>
                                    </p:animEffect>
                                  </p:childTnLst>
                                </p:cTn>
                              </p:par>
                              <p:par>
                                <p:cTn id="95" presetID="10" presetClass="exit" presetSubtype="0" fill="hold" nodeType="withEffect">
                                  <p:stCondLst>
                                    <p:cond delay="0"/>
                                  </p:stCondLst>
                                  <p:childTnLst>
                                    <p:animEffect transition="out" filter="fade">
                                      <p:cBhvr>
                                        <p:cTn id="96" dur="500"/>
                                        <p:tgtEl>
                                          <p:spTgt spid="332804"/>
                                        </p:tgtEl>
                                      </p:cBhvr>
                                    </p:animEffect>
                                    <p:set>
                                      <p:cBhvr>
                                        <p:cTn id="97" dur="1" fill="hold">
                                          <p:stCondLst>
                                            <p:cond delay="499"/>
                                          </p:stCondLst>
                                        </p:cTn>
                                        <p:tgtEl>
                                          <p:spTgt spid="332804"/>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 presetClass="entr" presetSubtype="8" fill="hold" grpId="0" nodeType="clickEffect">
                                  <p:stCondLst>
                                    <p:cond delay="0"/>
                                  </p:stCondLst>
                                  <p:childTnLst>
                                    <p:set>
                                      <p:cBhvr>
                                        <p:cTn id="101" dur="1" fill="hold">
                                          <p:stCondLst>
                                            <p:cond delay="0"/>
                                          </p:stCondLst>
                                        </p:cTn>
                                        <p:tgtEl>
                                          <p:spTgt spid="332866"/>
                                        </p:tgtEl>
                                        <p:attrNameLst>
                                          <p:attrName>style.visibility</p:attrName>
                                        </p:attrNameLst>
                                      </p:cBhvr>
                                      <p:to>
                                        <p:strVal val="visible"/>
                                      </p:to>
                                    </p:set>
                                    <p:anim calcmode="lin" valueType="num">
                                      <p:cBhvr additive="base">
                                        <p:cTn id="102" dur="500" fill="hold"/>
                                        <p:tgtEl>
                                          <p:spTgt spid="332866"/>
                                        </p:tgtEl>
                                        <p:attrNameLst>
                                          <p:attrName>ppt_x</p:attrName>
                                        </p:attrNameLst>
                                      </p:cBhvr>
                                      <p:tavLst>
                                        <p:tav tm="0">
                                          <p:val>
                                            <p:strVal val="0-#ppt_w/2"/>
                                          </p:val>
                                        </p:tav>
                                        <p:tav tm="100000">
                                          <p:val>
                                            <p:strVal val="#ppt_x"/>
                                          </p:val>
                                        </p:tav>
                                      </p:tavLst>
                                    </p:anim>
                                    <p:anim calcmode="lin" valueType="num">
                                      <p:cBhvr additive="base">
                                        <p:cTn id="103" dur="500" fill="hold"/>
                                        <p:tgtEl>
                                          <p:spTgt spid="332866"/>
                                        </p:tgtEl>
                                        <p:attrNameLst>
                                          <p:attrName>ppt_y</p:attrName>
                                        </p:attrNameLst>
                                      </p:cBhvr>
                                      <p:tavLst>
                                        <p:tav tm="0">
                                          <p:val>
                                            <p:strVal val="#ppt_y"/>
                                          </p:val>
                                        </p:tav>
                                        <p:tav tm="100000">
                                          <p:val>
                                            <p:strVal val="#ppt_y"/>
                                          </p:val>
                                        </p:tav>
                                      </p:tavLst>
                                    </p:anim>
                                  </p:childTnLst>
                                </p:cTn>
                              </p:par>
                              <p:par>
                                <p:cTn id="104" presetID="2" presetClass="entr" presetSubtype="8" fill="hold" grpId="0" nodeType="withEffect">
                                  <p:stCondLst>
                                    <p:cond delay="0"/>
                                  </p:stCondLst>
                                  <p:childTnLst>
                                    <p:set>
                                      <p:cBhvr>
                                        <p:cTn id="105" dur="1" fill="hold">
                                          <p:stCondLst>
                                            <p:cond delay="0"/>
                                          </p:stCondLst>
                                        </p:cTn>
                                        <p:tgtEl>
                                          <p:spTgt spid="332867"/>
                                        </p:tgtEl>
                                        <p:attrNameLst>
                                          <p:attrName>style.visibility</p:attrName>
                                        </p:attrNameLst>
                                      </p:cBhvr>
                                      <p:to>
                                        <p:strVal val="visible"/>
                                      </p:to>
                                    </p:set>
                                    <p:anim calcmode="lin" valueType="num">
                                      <p:cBhvr additive="base">
                                        <p:cTn id="106" dur="500" fill="hold"/>
                                        <p:tgtEl>
                                          <p:spTgt spid="332867"/>
                                        </p:tgtEl>
                                        <p:attrNameLst>
                                          <p:attrName>ppt_x</p:attrName>
                                        </p:attrNameLst>
                                      </p:cBhvr>
                                      <p:tavLst>
                                        <p:tav tm="0">
                                          <p:val>
                                            <p:strVal val="0-#ppt_w/2"/>
                                          </p:val>
                                        </p:tav>
                                        <p:tav tm="100000">
                                          <p:val>
                                            <p:strVal val="#ppt_x"/>
                                          </p:val>
                                        </p:tav>
                                      </p:tavLst>
                                    </p:anim>
                                    <p:anim calcmode="lin" valueType="num">
                                      <p:cBhvr additive="base">
                                        <p:cTn id="107" dur="500" fill="hold"/>
                                        <p:tgtEl>
                                          <p:spTgt spid="332867"/>
                                        </p:tgtEl>
                                        <p:attrNameLst>
                                          <p:attrName>ppt_y</p:attrName>
                                        </p:attrNameLst>
                                      </p:cBhvr>
                                      <p:tavLst>
                                        <p:tav tm="0">
                                          <p:val>
                                            <p:strVal val="#ppt_y"/>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332822"/>
                                        </p:tgtEl>
                                        <p:attrNameLst>
                                          <p:attrName>style.visibility</p:attrName>
                                        </p:attrNameLst>
                                      </p:cBhvr>
                                      <p:to>
                                        <p:strVal val="visible"/>
                                      </p:to>
                                    </p:set>
                                    <p:animEffect transition="in" filter="fade">
                                      <p:cBhvr>
                                        <p:cTn id="112" dur="500"/>
                                        <p:tgtEl>
                                          <p:spTgt spid="332822"/>
                                        </p:tgtEl>
                                      </p:cBhvr>
                                    </p:animEffect>
                                  </p:childTnLst>
                                </p:cTn>
                              </p:par>
                              <p:par>
                                <p:cTn id="113" presetID="10" presetClass="exit" presetSubtype="0" fill="hold" nodeType="withEffect">
                                  <p:stCondLst>
                                    <p:cond delay="0"/>
                                  </p:stCondLst>
                                  <p:childTnLst>
                                    <p:animEffect transition="out" filter="fade">
                                      <p:cBhvr>
                                        <p:cTn id="114" dur="500"/>
                                        <p:tgtEl>
                                          <p:spTgt spid="332811"/>
                                        </p:tgtEl>
                                      </p:cBhvr>
                                    </p:animEffect>
                                    <p:set>
                                      <p:cBhvr>
                                        <p:cTn id="115" dur="1" fill="hold">
                                          <p:stCondLst>
                                            <p:cond delay="499"/>
                                          </p:stCondLst>
                                        </p:cTn>
                                        <p:tgtEl>
                                          <p:spTgt spid="332811"/>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22" presetClass="entr" presetSubtype="2" fill="hold" nodeType="clickEffect">
                                  <p:stCondLst>
                                    <p:cond delay="0"/>
                                  </p:stCondLst>
                                  <p:childTnLst>
                                    <p:set>
                                      <p:cBhvr>
                                        <p:cTn id="119" dur="1" fill="hold">
                                          <p:stCondLst>
                                            <p:cond delay="0"/>
                                          </p:stCondLst>
                                        </p:cTn>
                                        <p:tgtEl>
                                          <p:spTgt spid="332860"/>
                                        </p:tgtEl>
                                        <p:attrNameLst>
                                          <p:attrName>style.visibility</p:attrName>
                                        </p:attrNameLst>
                                      </p:cBhvr>
                                      <p:to>
                                        <p:strVal val="visible"/>
                                      </p:to>
                                    </p:set>
                                    <p:animEffect transition="in" filter="wipe(right)">
                                      <p:cBhvr>
                                        <p:cTn id="120" dur="500"/>
                                        <p:tgtEl>
                                          <p:spTgt spid="332860"/>
                                        </p:tgtEl>
                                      </p:cBhvr>
                                    </p:animEffect>
                                  </p:childTnLst>
                                </p:cTn>
                              </p:par>
                              <p:par>
                                <p:cTn id="121" presetID="22" presetClass="entr" presetSubtype="2" fill="hold" nodeType="withEffect">
                                  <p:stCondLst>
                                    <p:cond delay="0"/>
                                  </p:stCondLst>
                                  <p:childTnLst>
                                    <p:set>
                                      <p:cBhvr>
                                        <p:cTn id="122" dur="1" fill="hold">
                                          <p:stCondLst>
                                            <p:cond delay="0"/>
                                          </p:stCondLst>
                                        </p:cTn>
                                        <p:tgtEl>
                                          <p:spTgt spid="332861"/>
                                        </p:tgtEl>
                                        <p:attrNameLst>
                                          <p:attrName>style.visibility</p:attrName>
                                        </p:attrNameLst>
                                      </p:cBhvr>
                                      <p:to>
                                        <p:strVal val="visible"/>
                                      </p:to>
                                    </p:set>
                                    <p:animEffect transition="in" filter="wipe(right)">
                                      <p:cBhvr>
                                        <p:cTn id="123" dur="500"/>
                                        <p:tgtEl>
                                          <p:spTgt spid="332861"/>
                                        </p:tgtEl>
                                      </p:cBhvr>
                                    </p:animEffect>
                                  </p:childTnLst>
                                </p:cTn>
                              </p:par>
                              <p:par>
                                <p:cTn id="124" presetID="22" presetClass="entr" presetSubtype="2" fill="hold" nodeType="withEffect">
                                  <p:stCondLst>
                                    <p:cond delay="0"/>
                                  </p:stCondLst>
                                  <p:childTnLst>
                                    <p:set>
                                      <p:cBhvr>
                                        <p:cTn id="125" dur="1" fill="hold">
                                          <p:stCondLst>
                                            <p:cond delay="0"/>
                                          </p:stCondLst>
                                        </p:cTn>
                                        <p:tgtEl>
                                          <p:spTgt spid="332863"/>
                                        </p:tgtEl>
                                        <p:attrNameLst>
                                          <p:attrName>style.visibility</p:attrName>
                                        </p:attrNameLst>
                                      </p:cBhvr>
                                      <p:to>
                                        <p:strVal val="visible"/>
                                      </p:to>
                                    </p:set>
                                    <p:animEffect transition="in" filter="wipe(right)">
                                      <p:cBhvr>
                                        <p:cTn id="126" dur="500"/>
                                        <p:tgtEl>
                                          <p:spTgt spid="332863"/>
                                        </p:tgtEl>
                                      </p:cBhvr>
                                    </p:animEffect>
                                  </p:childTnLst>
                                </p:cTn>
                              </p:par>
                              <p:par>
                                <p:cTn id="127" presetID="22" presetClass="entr" presetSubtype="2" fill="hold" nodeType="withEffect">
                                  <p:stCondLst>
                                    <p:cond delay="0"/>
                                  </p:stCondLst>
                                  <p:childTnLst>
                                    <p:set>
                                      <p:cBhvr>
                                        <p:cTn id="128" dur="1" fill="hold">
                                          <p:stCondLst>
                                            <p:cond delay="0"/>
                                          </p:stCondLst>
                                        </p:cTn>
                                        <p:tgtEl>
                                          <p:spTgt spid="332862"/>
                                        </p:tgtEl>
                                        <p:attrNameLst>
                                          <p:attrName>style.visibility</p:attrName>
                                        </p:attrNameLst>
                                      </p:cBhvr>
                                      <p:to>
                                        <p:strVal val="visible"/>
                                      </p:to>
                                    </p:set>
                                    <p:animEffect transition="in" filter="wipe(right)">
                                      <p:cBhvr>
                                        <p:cTn id="129" dur="500"/>
                                        <p:tgtEl>
                                          <p:spTgt spid="332862"/>
                                        </p:tgtEl>
                                      </p:cBhvr>
                                    </p:animEffect>
                                  </p:childTnLst>
                                </p:cTn>
                              </p:par>
                              <p:par>
                                <p:cTn id="130" presetID="22" presetClass="entr" presetSubtype="2" fill="hold" nodeType="withEffect">
                                  <p:stCondLst>
                                    <p:cond delay="0"/>
                                  </p:stCondLst>
                                  <p:childTnLst>
                                    <p:set>
                                      <p:cBhvr>
                                        <p:cTn id="131" dur="1" fill="hold">
                                          <p:stCondLst>
                                            <p:cond delay="0"/>
                                          </p:stCondLst>
                                        </p:cTn>
                                        <p:tgtEl>
                                          <p:spTgt spid="332864"/>
                                        </p:tgtEl>
                                        <p:attrNameLst>
                                          <p:attrName>style.visibility</p:attrName>
                                        </p:attrNameLst>
                                      </p:cBhvr>
                                      <p:to>
                                        <p:strVal val="visible"/>
                                      </p:to>
                                    </p:set>
                                    <p:animEffect transition="in" filter="wipe(right)">
                                      <p:cBhvr>
                                        <p:cTn id="132" dur="500"/>
                                        <p:tgtEl>
                                          <p:spTgt spid="332864"/>
                                        </p:tgtEl>
                                      </p:cBhvr>
                                    </p:animEffect>
                                  </p:childTnLst>
                                </p:cTn>
                              </p:par>
                              <p:par>
                                <p:cTn id="133" presetID="22" presetClass="entr" presetSubtype="8" fill="hold" nodeType="withEffect">
                                  <p:stCondLst>
                                    <p:cond delay="0"/>
                                  </p:stCondLst>
                                  <p:childTnLst>
                                    <p:set>
                                      <p:cBhvr>
                                        <p:cTn id="134" dur="1" fill="hold">
                                          <p:stCondLst>
                                            <p:cond delay="0"/>
                                          </p:stCondLst>
                                        </p:cTn>
                                        <p:tgtEl>
                                          <p:spTgt spid="332873"/>
                                        </p:tgtEl>
                                        <p:attrNameLst>
                                          <p:attrName>style.visibility</p:attrName>
                                        </p:attrNameLst>
                                      </p:cBhvr>
                                      <p:to>
                                        <p:strVal val="visible"/>
                                      </p:to>
                                    </p:set>
                                    <p:animEffect transition="in" filter="wipe(left)">
                                      <p:cBhvr>
                                        <p:cTn id="135" dur="500"/>
                                        <p:tgtEl>
                                          <p:spTgt spid="332873"/>
                                        </p:tgtEl>
                                      </p:cBhvr>
                                    </p:animEffect>
                                  </p:childTnLst>
                                </p:cTn>
                              </p:par>
                              <p:par>
                                <p:cTn id="136" presetID="22" presetClass="entr" presetSubtype="8" fill="hold" nodeType="withEffect">
                                  <p:stCondLst>
                                    <p:cond delay="0"/>
                                  </p:stCondLst>
                                  <p:childTnLst>
                                    <p:set>
                                      <p:cBhvr>
                                        <p:cTn id="137" dur="1" fill="hold">
                                          <p:stCondLst>
                                            <p:cond delay="0"/>
                                          </p:stCondLst>
                                        </p:cTn>
                                        <p:tgtEl>
                                          <p:spTgt spid="332876"/>
                                        </p:tgtEl>
                                        <p:attrNameLst>
                                          <p:attrName>style.visibility</p:attrName>
                                        </p:attrNameLst>
                                      </p:cBhvr>
                                      <p:to>
                                        <p:strVal val="visible"/>
                                      </p:to>
                                    </p:set>
                                    <p:animEffect transition="in" filter="wipe(left)">
                                      <p:cBhvr>
                                        <p:cTn id="138" dur="500"/>
                                        <p:tgtEl>
                                          <p:spTgt spid="332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2" grpId="0"/>
      <p:bldP spid="332802" grpId="1"/>
      <p:bldP spid="332803" grpId="0"/>
      <p:bldP spid="332803" grpId="1"/>
      <p:bldP spid="332832" grpId="0"/>
      <p:bldP spid="332832" grpId="1"/>
      <p:bldP spid="332841" grpId="0"/>
      <p:bldP spid="332853" grpId="0" animBg="1"/>
      <p:bldP spid="332865" grpId="0"/>
      <p:bldP spid="332866" grpId="0"/>
      <p:bldP spid="332867" grpId="0"/>
      <p:bldP spid="332870" grpId="0"/>
      <p:bldP spid="33287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8466" name="Object 2"/>
          <p:cNvGraphicFramePr>
            <a:graphicFrameLocks noChangeAspect="1"/>
          </p:cNvGraphicFramePr>
          <p:nvPr/>
        </p:nvGraphicFramePr>
        <p:xfrm>
          <a:off x="1219200" y="2224088"/>
          <a:ext cx="6207125" cy="519112"/>
        </p:xfrm>
        <a:graphic>
          <a:graphicData uri="http://schemas.openxmlformats.org/presentationml/2006/ole">
            <mc:AlternateContent xmlns:mc="http://schemas.openxmlformats.org/markup-compatibility/2006">
              <mc:Choice xmlns:v="urn:schemas-microsoft-com:vml" Requires="v">
                <p:oleObj spid="_x0000_s22556" r:id="rId3" imgW="2374900" imgH="203200" progId="Equation.3">
                  <p:embed/>
                </p:oleObj>
              </mc:Choice>
              <mc:Fallback>
                <p:oleObj r:id="rId3" imgW="2374900" imgH="203200" progId="Equation.3">
                  <p:embed/>
                  <p:pic>
                    <p:nvPicPr>
                      <p:cNvPr id="0" name="图片 3161"/>
                      <p:cNvPicPr/>
                      <p:nvPr/>
                    </p:nvPicPr>
                    <p:blipFill>
                      <a:blip r:embed="rId4"/>
                      <a:stretch>
                        <a:fillRect/>
                      </a:stretch>
                    </p:blipFill>
                    <p:spPr>
                      <a:xfrm>
                        <a:off x="1219200" y="2224088"/>
                        <a:ext cx="6207125" cy="519112"/>
                      </a:xfrm>
                      <a:prstGeom prst="rect">
                        <a:avLst/>
                      </a:prstGeom>
                      <a:noFill/>
                      <a:ln w="38100">
                        <a:noFill/>
                        <a:miter/>
                      </a:ln>
                    </p:spPr>
                  </p:pic>
                </p:oleObj>
              </mc:Fallback>
            </mc:AlternateContent>
          </a:graphicData>
        </a:graphic>
      </p:graphicFrame>
      <p:grpSp>
        <p:nvGrpSpPr>
          <p:cNvPr id="318467" name="Group 3"/>
          <p:cNvGrpSpPr/>
          <p:nvPr/>
        </p:nvGrpSpPr>
        <p:grpSpPr>
          <a:xfrm>
            <a:off x="228600" y="2667000"/>
            <a:ext cx="4724400" cy="3962400"/>
            <a:chOff x="144" y="1680"/>
            <a:chExt cx="2976" cy="2496"/>
          </a:xfrm>
        </p:grpSpPr>
        <p:sp>
          <p:nvSpPr>
            <p:cNvPr id="53304" name="Line 4"/>
            <p:cNvSpPr/>
            <p:nvPr/>
          </p:nvSpPr>
          <p:spPr>
            <a:xfrm flipV="1">
              <a:off x="2688" y="1728"/>
              <a:ext cx="0" cy="2448"/>
            </a:xfrm>
            <a:prstGeom prst="line">
              <a:avLst/>
            </a:prstGeom>
            <a:ln w="25400" cap="flat" cmpd="sng">
              <a:solidFill>
                <a:schemeClr val="tx2"/>
              </a:solidFill>
              <a:prstDash val="solid"/>
              <a:headEnd type="none" w="med" len="med"/>
              <a:tailEnd type="triangle" w="med" len="med"/>
            </a:ln>
          </p:spPr>
        </p:sp>
        <p:sp>
          <p:nvSpPr>
            <p:cNvPr id="53305" name="Line 5"/>
            <p:cNvSpPr/>
            <p:nvPr/>
          </p:nvSpPr>
          <p:spPr>
            <a:xfrm>
              <a:off x="144" y="2880"/>
              <a:ext cx="2736" cy="0"/>
            </a:xfrm>
            <a:prstGeom prst="line">
              <a:avLst/>
            </a:prstGeom>
            <a:ln w="25400" cap="flat" cmpd="sng">
              <a:solidFill>
                <a:schemeClr val="tx2"/>
              </a:solidFill>
              <a:prstDash val="solid"/>
              <a:headEnd type="none" w="med" len="med"/>
              <a:tailEnd type="triangle" w="med" len="med"/>
            </a:ln>
          </p:spPr>
        </p:sp>
        <p:graphicFrame>
          <p:nvGraphicFramePr>
            <p:cNvPr id="53306" name="Object 6"/>
            <p:cNvGraphicFramePr>
              <a:graphicFrameLocks noChangeAspect="1"/>
            </p:cNvGraphicFramePr>
            <p:nvPr/>
          </p:nvGraphicFramePr>
          <p:xfrm>
            <a:off x="2832" y="2672"/>
            <a:ext cx="288" cy="264"/>
          </p:xfrm>
          <a:graphic>
            <a:graphicData uri="http://schemas.openxmlformats.org/presentationml/2006/ole">
              <mc:AlternateContent xmlns:mc="http://schemas.openxmlformats.org/markup-compatibility/2006">
                <mc:Choice xmlns:v="urn:schemas-microsoft-com:vml" Requires="v">
                  <p:oleObj spid="_x0000_s22557" r:id="rId5" imgW="152400" imgH="139700" progId="Equation.3">
                    <p:embed/>
                  </p:oleObj>
                </mc:Choice>
                <mc:Fallback>
                  <p:oleObj r:id="rId5" imgW="152400" imgH="139700" progId="Equation.3">
                    <p:embed/>
                    <p:pic>
                      <p:nvPicPr>
                        <p:cNvPr id="0" name="图片 3164"/>
                        <p:cNvPicPr/>
                        <p:nvPr/>
                      </p:nvPicPr>
                      <p:blipFill>
                        <a:blip r:embed="rId6"/>
                        <a:stretch>
                          <a:fillRect/>
                        </a:stretch>
                      </p:blipFill>
                      <p:spPr>
                        <a:xfrm>
                          <a:off x="2832" y="2672"/>
                          <a:ext cx="288" cy="264"/>
                        </a:xfrm>
                        <a:prstGeom prst="rect">
                          <a:avLst/>
                        </a:prstGeom>
                        <a:noFill/>
                        <a:ln w="38100">
                          <a:noFill/>
                          <a:miter/>
                        </a:ln>
                      </p:spPr>
                    </p:pic>
                  </p:oleObj>
                </mc:Fallback>
              </mc:AlternateContent>
            </a:graphicData>
          </a:graphic>
        </p:graphicFrame>
        <p:graphicFrame>
          <p:nvGraphicFramePr>
            <p:cNvPr id="53307" name="Object 7"/>
            <p:cNvGraphicFramePr>
              <a:graphicFrameLocks noChangeAspect="1"/>
            </p:cNvGraphicFramePr>
            <p:nvPr/>
          </p:nvGraphicFramePr>
          <p:xfrm>
            <a:off x="2664" y="1680"/>
            <a:ext cx="456" cy="360"/>
          </p:xfrm>
          <a:graphic>
            <a:graphicData uri="http://schemas.openxmlformats.org/presentationml/2006/ole">
              <mc:AlternateContent xmlns:mc="http://schemas.openxmlformats.org/markup-compatibility/2006">
                <mc:Choice xmlns:v="urn:schemas-microsoft-com:vml" Requires="v">
                  <p:oleObj spid="_x0000_s22558" r:id="rId7" imgW="241300" imgH="190500" progId="Equation.3">
                    <p:embed/>
                  </p:oleObj>
                </mc:Choice>
                <mc:Fallback>
                  <p:oleObj r:id="rId7" imgW="241300" imgH="190500" progId="Equation.3">
                    <p:embed/>
                    <p:pic>
                      <p:nvPicPr>
                        <p:cNvPr id="0" name="图片 3163"/>
                        <p:cNvPicPr/>
                        <p:nvPr/>
                      </p:nvPicPr>
                      <p:blipFill>
                        <a:blip r:embed="rId8"/>
                        <a:stretch>
                          <a:fillRect/>
                        </a:stretch>
                      </p:blipFill>
                      <p:spPr>
                        <a:xfrm>
                          <a:off x="2664" y="1680"/>
                          <a:ext cx="456" cy="360"/>
                        </a:xfrm>
                        <a:prstGeom prst="rect">
                          <a:avLst/>
                        </a:prstGeom>
                        <a:noFill/>
                        <a:ln w="38100">
                          <a:noFill/>
                          <a:miter/>
                        </a:ln>
                      </p:spPr>
                    </p:pic>
                  </p:oleObj>
                </mc:Fallback>
              </mc:AlternateContent>
            </a:graphicData>
          </a:graphic>
        </p:graphicFrame>
      </p:grpSp>
      <p:grpSp>
        <p:nvGrpSpPr>
          <p:cNvPr id="318472" name="Group 8"/>
          <p:cNvGrpSpPr/>
          <p:nvPr/>
        </p:nvGrpSpPr>
        <p:grpSpPr>
          <a:xfrm>
            <a:off x="317500" y="4438650"/>
            <a:ext cx="4210050" cy="615950"/>
            <a:chOff x="240" y="2736"/>
            <a:chExt cx="2652" cy="388"/>
          </a:xfrm>
        </p:grpSpPr>
        <p:sp>
          <p:nvSpPr>
            <p:cNvPr id="53294" name="Line 9"/>
            <p:cNvSpPr/>
            <p:nvPr/>
          </p:nvSpPr>
          <p:spPr>
            <a:xfrm flipH="1">
              <a:off x="2640" y="2740"/>
              <a:ext cx="144" cy="144"/>
            </a:xfrm>
            <a:prstGeom prst="line">
              <a:avLst/>
            </a:prstGeom>
            <a:ln w="38100" cap="flat" cmpd="sng">
              <a:solidFill>
                <a:srgbClr val="0000CC"/>
              </a:solidFill>
              <a:prstDash val="solid"/>
              <a:headEnd type="none" w="med" len="med"/>
              <a:tailEnd type="none" w="med" len="med"/>
            </a:ln>
          </p:spPr>
        </p:sp>
        <p:sp>
          <p:nvSpPr>
            <p:cNvPr id="53295" name="Line 10"/>
            <p:cNvSpPr/>
            <p:nvPr/>
          </p:nvSpPr>
          <p:spPr>
            <a:xfrm rot="-5400000" flipH="1">
              <a:off x="2632" y="2742"/>
              <a:ext cx="144" cy="144"/>
            </a:xfrm>
            <a:prstGeom prst="line">
              <a:avLst/>
            </a:prstGeom>
            <a:ln w="38100" cap="flat" cmpd="sng">
              <a:solidFill>
                <a:srgbClr val="0000CC"/>
              </a:solidFill>
              <a:prstDash val="solid"/>
              <a:headEnd type="none" w="med" len="med"/>
              <a:tailEnd type="none" w="med" len="med"/>
            </a:ln>
          </p:spPr>
        </p:sp>
        <p:sp>
          <p:nvSpPr>
            <p:cNvPr id="53296" name="Line 11"/>
            <p:cNvSpPr/>
            <p:nvPr/>
          </p:nvSpPr>
          <p:spPr>
            <a:xfrm flipH="1">
              <a:off x="417" y="2736"/>
              <a:ext cx="144" cy="144"/>
            </a:xfrm>
            <a:prstGeom prst="line">
              <a:avLst/>
            </a:prstGeom>
            <a:ln w="38100" cap="flat" cmpd="sng">
              <a:solidFill>
                <a:srgbClr val="0000CC"/>
              </a:solidFill>
              <a:prstDash val="solid"/>
              <a:headEnd type="none" w="med" len="med"/>
              <a:tailEnd type="none" w="med" len="med"/>
            </a:ln>
          </p:spPr>
        </p:sp>
        <p:sp>
          <p:nvSpPr>
            <p:cNvPr id="53297" name="Line 12"/>
            <p:cNvSpPr/>
            <p:nvPr/>
          </p:nvSpPr>
          <p:spPr>
            <a:xfrm rot="-5400000" flipH="1">
              <a:off x="409" y="2738"/>
              <a:ext cx="144" cy="144"/>
            </a:xfrm>
            <a:prstGeom prst="line">
              <a:avLst/>
            </a:prstGeom>
            <a:ln w="38100" cap="flat" cmpd="sng">
              <a:solidFill>
                <a:srgbClr val="0000CC"/>
              </a:solidFill>
              <a:prstDash val="solid"/>
              <a:headEnd type="none" w="med" len="med"/>
              <a:tailEnd type="none" w="med" len="med"/>
            </a:ln>
          </p:spPr>
        </p:sp>
        <p:sp>
          <p:nvSpPr>
            <p:cNvPr id="53298" name="AutoShape 13"/>
            <p:cNvSpPr/>
            <p:nvPr/>
          </p:nvSpPr>
          <p:spPr>
            <a:xfrm>
              <a:off x="2362" y="2754"/>
              <a:ext cx="144" cy="144"/>
            </a:xfrm>
            <a:prstGeom prst="flowChartConnector">
              <a:avLst/>
            </a:prstGeom>
            <a:solidFill>
              <a:srgbClr val="FFFFFF"/>
            </a:solidFill>
            <a:ln w="15875" cap="flat" cmpd="sng">
              <a:solidFill>
                <a:srgbClr val="0000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sp>
          <p:nvSpPr>
            <p:cNvPr id="53299" name="Rectangle 14"/>
            <p:cNvSpPr/>
            <p:nvPr/>
          </p:nvSpPr>
          <p:spPr>
            <a:xfrm>
              <a:off x="240" y="2820"/>
              <a:ext cx="40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chemeClr val="tx2"/>
                  </a:solidFill>
                  <a:latin typeface="宋体" panose="02010600030101010101" pitchFamily="2" charset="-122"/>
                </a:rPr>
                <a:t>-10</a:t>
              </a:r>
            </a:p>
          </p:txBody>
        </p:sp>
        <p:sp>
          <p:nvSpPr>
            <p:cNvPr id="53300" name="Rectangle 15"/>
            <p:cNvSpPr/>
            <p:nvPr/>
          </p:nvSpPr>
          <p:spPr>
            <a:xfrm>
              <a:off x="2272" y="2836"/>
              <a:ext cx="310"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chemeClr val="tx2"/>
                  </a:solidFill>
                  <a:latin typeface="宋体" panose="02010600030101010101" pitchFamily="2" charset="-122"/>
                </a:rPr>
                <a:t>-1</a:t>
              </a:r>
            </a:p>
          </p:txBody>
        </p:sp>
        <p:sp>
          <p:nvSpPr>
            <p:cNvPr id="53301" name="Rectangle 16"/>
            <p:cNvSpPr/>
            <p:nvPr/>
          </p:nvSpPr>
          <p:spPr>
            <a:xfrm>
              <a:off x="2680" y="2836"/>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chemeClr val="tx2"/>
                  </a:solidFill>
                  <a:latin typeface="宋体" panose="02010600030101010101" pitchFamily="2" charset="-122"/>
                </a:rPr>
                <a:t>0</a:t>
              </a:r>
            </a:p>
          </p:txBody>
        </p:sp>
        <p:sp>
          <p:nvSpPr>
            <p:cNvPr id="53302" name="Line 17"/>
            <p:cNvSpPr/>
            <p:nvPr/>
          </p:nvSpPr>
          <p:spPr>
            <a:xfrm flipH="1">
              <a:off x="2672" y="2736"/>
              <a:ext cx="144" cy="144"/>
            </a:xfrm>
            <a:prstGeom prst="line">
              <a:avLst/>
            </a:prstGeom>
            <a:ln w="38100" cap="flat" cmpd="sng">
              <a:solidFill>
                <a:srgbClr val="0000CC"/>
              </a:solidFill>
              <a:prstDash val="solid"/>
              <a:headEnd type="none" w="med" len="med"/>
              <a:tailEnd type="none" w="med" len="med"/>
            </a:ln>
          </p:spPr>
        </p:sp>
        <p:sp>
          <p:nvSpPr>
            <p:cNvPr id="53303" name="Line 18"/>
            <p:cNvSpPr/>
            <p:nvPr/>
          </p:nvSpPr>
          <p:spPr>
            <a:xfrm rot="-5400000" flipH="1">
              <a:off x="2664" y="2738"/>
              <a:ext cx="144" cy="144"/>
            </a:xfrm>
            <a:prstGeom prst="line">
              <a:avLst/>
            </a:prstGeom>
            <a:ln w="38100" cap="flat" cmpd="sng">
              <a:solidFill>
                <a:srgbClr val="0000CC"/>
              </a:solidFill>
              <a:prstDash val="solid"/>
              <a:headEnd type="none" w="med" len="med"/>
              <a:tailEnd type="none" w="med" len="med"/>
            </a:ln>
          </p:spPr>
        </p:sp>
      </p:grpSp>
      <p:sp>
        <p:nvSpPr>
          <p:cNvPr id="318483" name="Rectangle 19"/>
          <p:cNvSpPr>
            <a:spLocks noChangeArrowheads="1"/>
          </p:cNvSpPr>
          <p:nvPr/>
        </p:nvSpPr>
        <p:spPr bwMode="auto">
          <a:xfrm>
            <a:off x="1316038" y="2173288"/>
            <a:ext cx="68722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dirty="0">
                <a:ln>
                  <a:noFill/>
                </a:ln>
                <a:solidFill>
                  <a:schemeClr val="accent6">
                    <a:lumMod val="75000"/>
                  </a:schemeClr>
                </a:solidFill>
                <a:effectLst/>
                <a:uLnTx/>
                <a:uFillTx/>
                <a:latin typeface="宋体" panose="02010600030101010101" pitchFamily="2" charset="-122"/>
                <a:ea typeface="宋体" panose="02010600030101010101" pitchFamily="2" charset="-122"/>
                <a:cs typeface="+mn-cs"/>
              </a:rPr>
              <a:t>实轴上的根轨迹位于</a:t>
            </a:r>
            <a:r>
              <a:rPr kumimoji="1" lang="en-US" altLang="zh-CN" sz="3200" b="0" i="0" u="none" strike="noStrike" kern="1200" cap="none" spc="0" normalizeH="0" baseline="0" noProof="0" dirty="0">
                <a:ln>
                  <a:noFill/>
                </a:ln>
                <a:solidFill>
                  <a:schemeClr val="tx1"/>
                </a:solidFill>
                <a:effectLst/>
                <a:uLnTx/>
                <a:uFillTx/>
                <a:latin typeface="Symbol" panose="05050102010706020507" pitchFamily="18" charset="2"/>
                <a:ea typeface="宋体" panose="02010600030101010101" pitchFamily="2" charset="-122"/>
                <a:cs typeface="Times New Roman" panose="02020603050405020304" pitchFamily="18" charset="0"/>
              </a:rPr>
              <a:t>-</a:t>
            </a:r>
            <a:r>
              <a:rPr kumimoji="1" lang="en-US" altLang="zh-CN" sz="3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3200" b="0" i="0" u="none" strike="noStrike" kern="1200" cap="none" spc="0" normalizeH="0" baseline="0" noProof="0" dirty="0">
                <a:ln>
                  <a:noFill/>
                </a:ln>
                <a:solidFill>
                  <a:schemeClr val="tx1"/>
                </a:solidFill>
                <a:effectLst/>
                <a:uLnTx/>
                <a:uFillTx/>
                <a:latin typeface="Symbol" panose="05050102010706020507" pitchFamily="18" charset="2"/>
                <a:ea typeface="宋体" panose="02010600030101010101" pitchFamily="2" charset="-122"/>
                <a:cs typeface="Times New Roman" panose="02020603050405020304" pitchFamily="18" charset="0"/>
              </a:rPr>
              <a:t>-</a:t>
            </a:r>
            <a:r>
              <a:rPr kumimoji="1" lang="en-US" altLang="zh-CN" sz="3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10</a:t>
            </a:r>
            <a:r>
              <a:rPr kumimoji="1" lang="zh-CN" altLang="en-US" sz="3200" b="1" i="0" u="none" strike="noStrike" kern="1200" cap="none" spc="0" normalizeH="0" baseline="0" noProof="0" dirty="0">
                <a:ln>
                  <a:noFill/>
                </a:ln>
                <a:solidFill>
                  <a:schemeClr val="accent6">
                    <a:lumMod val="75000"/>
                  </a:schemeClr>
                </a:solidFill>
                <a:effectLst/>
                <a:uLnTx/>
                <a:uFillTx/>
                <a:latin typeface="宋体" panose="02010600030101010101" pitchFamily="2" charset="-122"/>
                <a:ea typeface="宋体" panose="02010600030101010101" pitchFamily="2" charset="-122"/>
                <a:cs typeface="+mn-cs"/>
              </a:rPr>
              <a:t>之间</a:t>
            </a:r>
          </a:p>
        </p:txBody>
      </p:sp>
      <p:grpSp>
        <p:nvGrpSpPr>
          <p:cNvPr id="53254" name="Group 20"/>
          <p:cNvGrpSpPr/>
          <p:nvPr/>
        </p:nvGrpSpPr>
        <p:grpSpPr>
          <a:xfrm>
            <a:off x="457200" y="-12700"/>
            <a:ext cx="8435975" cy="2146300"/>
            <a:chOff x="288" y="-8"/>
            <a:chExt cx="5314" cy="1352"/>
          </a:xfrm>
        </p:grpSpPr>
        <p:sp>
          <p:nvSpPr>
            <p:cNvPr id="53291" name="Rectangle 21"/>
            <p:cNvSpPr/>
            <p:nvPr/>
          </p:nvSpPr>
          <p:spPr>
            <a:xfrm>
              <a:off x="385" y="584"/>
              <a:ext cx="5217" cy="76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chemeClr val="accent2"/>
                  </a:solidFill>
                  <a:latin typeface="Times New Roman" panose="02020603050405020304" pitchFamily="18" charset="0"/>
                  <a:cs typeface="Times New Roman" panose="02020603050405020304" pitchFamily="18" charset="0"/>
                </a:rPr>
                <a:t>研究以 </a:t>
              </a:r>
              <a:r>
                <a:rPr lang="en-US" altLang="zh-CN" sz="2800" b="1" i="1" dirty="0">
                  <a:solidFill>
                    <a:schemeClr val="accent2"/>
                  </a:solidFill>
                  <a:latin typeface="Times New Roman" panose="02020603050405020304" pitchFamily="18" charset="0"/>
                  <a:cs typeface="Times New Roman" panose="02020603050405020304" pitchFamily="18" charset="0"/>
                </a:rPr>
                <a:t>k</a:t>
              </a:r>
              <a:r>
                <a:rPr lang="zh-CN" altLang="en-US" sz="2800" b="1" i="1" baseline="30000" dirty="0">
                  <a:solidFill>
                    <a:schemeClr val="accent2"/>
                  </a:solidFill>
                  <a:latin typeface="Times New Roman" panose="02020603050405020304" pitchFamily="18" charset="0"/>
                  <a:cs typeface="Times New Roman" panose="02020603050405020304" pitchFamily="18" charset="0"/>
                </a:rPr>
                <a:t>*</a:t>
              </a:r>
              <a:r>
                <a:rPr lang="zh-CN" altLang="en-US" sz="2800" b="1" dirty="0">
                  <a:solidFill>
                    <a:schemeClr val="accent2"/>
                  </a:solidFill>
                  <a:latin typeface="Times New Roman" panose="02020603050405020304" pitchFamily="18" charset="0"/>
                  <a:cs typeface="Times New Roman" panose="02020603050405020304" pitchFamily="18" charset="0"/>
                </a:rPr>
                <a:t>为参变量，</a:t>
              </a:r>
              <a:r>
                <a:rPr lang="en-US" altLang="zh-CN" sz="2800" b="1" dirty="0">
                  <a:solidFill>
                    <a:schemeClr val="accent2"/>
                  </a:solidFill>
                  <a:latin typeface="Times New Roman" panose="02020603050405020304" pitchFamily="18" charset="0"/>
                  <a:cs typeface="Times New Roman" panose="02020603050405020304" pitchFamily="18" charset="0"/>
                </a:rPr>
                <a:t>a</a:t>
              </a:r>
              <a:r>
                <a:rPr lang="zh-CN" altLang="en-US" sz="2800" b="1" dirty="0">
                  <a:solidFill>
                    <a:schemeClr val="accent2"/>
                  </a:solidFill>
                  <a:latin typeface="Times New Roman" panose="02020603050405020304" pitchFamily="18" charset="0"/>
                  <a:cs typeface="Times New Roman" panose="02020603050405020304" pitchFamily="18" charset="0"/>
                </a:rPr>
                <a:t>取以下几个特殊值时系统的根轨迹：</a:t>
              </a:r>
              <a:r>
                <a:rPr lang="en-US" altLang="zh-CN" sz="2800" b="1" dirty="0">
                  <a:solidFill>
                    <a:schemeClr val="accent2"/>
                  </a:solidFill>
                  <a:latin typeface="Times New Roman" panose="02020603050405020304" pitchFamily="18" charset="0"/>
                  <a:cs typeface="Times New Roman" panose="02020603050405020304" pitchFamily="18" charset="0"/>
                </a:rPr>
                <a:t>① </a:t>
              </a:r>
              <a:r>
                <a:rPr lang="zh-CN" altLang="en-US" sz="2800" b="1" dirty="0">
                  <a:solidFill>
                    <a:schemeClr val="accent2"/>
                  </a:solidFill>
                  <a:latin typeface="Times New Roman" panose="02020603050405020304" pitchFamily="18" charset="0"/>
                  <a:cs typeface="Times New Roman" panose="02020603050405020304" pitchFamily="18" charset="0"/>
                </a:rPr>
                <a:t>当</a:t>
              </a:r>
              <a:r>
                <a:rPr lang="en-US" altLang="zh-CN" sz="2800" b="1" dirty="0">
                  <a:solidFill>
                    <a:schemeClr val="accent2"/>
                  </a:solidFill>
                  <a:latin typeface="Times New Roman" panose="02020603050405020304" pitchFamily="18" charset="0"/>
                  <a:cs typeface="Times New Roman" panose="02020603050405020304" pitchFamily="18" charset="0"/>
                </a:rPr>
                <a:t>a=10</a:t>
              </a:r>
              <a:r>
                <a:rPr lang="zh-CN" altLang="en-US" sz="2800" b="1" dirty="0">
                  <a:solidFill>
                    <a:schemeClr val="accent2"/>
                  </a:solidFill>
                  <a:latin typeface="Times New Roman" panose="02020603050405020304" pitchFamily="18" charset="0"/>
                  <a:cs typeface="Times New Roman" panose="02020603050405020304" pitchFamily="18" charset="0"/>
                </a:rPr>
                <a:t>和</a:t>
              </a:r>
              <a:r>
                <a:rPr lang="en-US" altLang="zh-CN" sz="2800" b="1" dirty="0">
                  <a:solidFill>
                    <a:schemeClr val="accent2"/>
                  </a:solidFill>
                  <a:latin typeface="Times New Roman" panose="02020603050405020304" pitchFamily="18" charset="0"/>
                  <a:cs typeface="Times New Roman" panose="02020603050405020304" pitchFamily="18" charset="0"/>
                </a:rPr>
                <a:t>a=3</a:t>
              </a:r>
              <a:r>
                <a:rPr lang="zh-CN" altLang="en-US" sz="2800" b="1" dirty="0">
                  <a:solidFill>
                    <a:schemeClr val="accent2"/>
                  </a:solidFill>
                  <a:latin typeface="Times New Roman" panose="02020603050405020304" pitchFamily="18" charset="0"/>
                  <a:cs typeface="Times New Roman" panose="02020603050405020304" pitchFamily="18" charset="0"/>
                </a:rPr>
                <a:t>时的根轨迹；</a:t>
              </a:r>
              <a:r>
                <a:rPr lang="en-US" altLang="zh-CN" sz="2800" b="1" dirty="0">
                  <a:solidFill>
                    <a:schemeClr val="accent2"/>
                  </a:solidFill>
                  <a:latin typeface="Times New Roman" panose="02020603050405020304" pitchFamily="18" charset="0"/>
                  <a:cs typeface="Times New Roman" panose="02020603050405020304" pitchFamily="18" charset="0"/>
                </a:rPr>
                <a:t>② </a:t>
              </a:r>
              <a:r>
                <a:rPr lang="zh-CN" altLang="en-US" sz="2800" b="1" dirty="0">
                  <a:solidFill>
                    <a:schemeClr val="accent2"/>
                  </a:solidFill>
                  <a:latin typeface="Times New Roman" panose="02020603050405020304" pitchFamily="18" charset="0"/>
                  <a:cs typeface="Times New Roman" panose="02020603050405020304" pitchFamily="18" charset="0"/>
                </a:rPr>
                <a:t>确定使根轨迹上仅有一个非零值分离点时</a:t>
              </a:r>
              <a:r>
                <a:rPr lang="en-US" altLang="zh-CN" sz="2800" b="1" dirty="0">
                  <a:solidFill>
                    <a:schemeClr val="accent2"/>
                  </a:solidFill>
                  <a:latin typeface="Times New Roman" panose="02020603050405020304" pitchFamily="18" charset="0"/>
                  <a:cs typeface="Times New Roman" panose="02020603050405020304" pitchFamily="18" charset="0"/>
                </a:rPr>
                <a:t>a</a:t>
              </a:r>
              <a:r>
                <a:rPr lang="zh-CN" altLang="en-US" sz="2800" b="1" dirty="0">
                  <a:solidFill>
                    <a:schemeClr val="accent2"/>
                  </a:solidFill>
                  <a:latin typeface="Times New Roman" panose="02020603050405020304" pitchFamily="18" charset="0"/>
                  <a:cs typeface="Times New Roman" panose="02020603050405020304" pitchFamily="18" charset="0"/>
                </a:rPr>
                <a:t>的数值。</a:t>
              </a:r>
              <a:endParaRPr lang="zh-CN" altLang="en-US" sz="2800" b="1" dirty="0">
                <a:solidFill>
                  <a:schemeClr val="accent2"/>
                </a:solidFill>
                <a:latin typeface="Times New Roman" panose="02020603050405020304" pitchFamily="18" charset="0"/>
                <a:ea typeface="Times New Roman" panose="02020603050405020304" pitchFamily="18" charset="0"/>
              </a:endParaRPr>
            </a:p>
          </p:txBody>
        </p:sp>
        <p:graphicFrame>
          <p:nvGraphicFramePr>
            <p:cNvPr id="53292" name="Object 23"/>
            <p:cNvGraphicFramePr>
              <a:graphicFrameLocks noChangeAspect="1"/>
            </p:cNvGraphicFramePr>
            <p:nvPr/>
          </p:nvGraphicFramePr>
          <p:xfrm>
            <a:off x="1344" y="232"/>
            <a:ext cx="2544" cy="384"/>
          </p:xfrm>
          <a:graphic>
            <a:graphicData uri="http://schemas.openxmlformats.org/presentationml/2006/ole">
              <mc:AlternateContent xmlns:mc="http://schemas.openxmlformats.org/markup-compatibility/2006">
                <mc:Choice xmlns:v="urn:schemas-microsoft-com:vml" Requires="v">
                  <p:oleObj spid="_x0000_s22559" r:id="rId9" imgW="1346200" imgH="203200" progId="Equation.3">
                    <p:embed/>
                  </p:oleObj>
                </mc:Choice>
                <mc:Fallback>
                  <p:oleObj r:id="rId9" imgW="1346200" imgH="203200" progId="Equation.3">
                    <p:embed/>
                    <p:pic>
                      <p:nvPicPr>
                        <p:cNvPr id="0" name="图片 3165"/>
                        <p:cNvPicPr/>
                        <p:nvPr/>
                      </p:nvPicPr>
                      <p:blipFill>
                        <a:blip r:embed="rId10"/>
                        <a:stretch>
                          <a:fillRect/>
                        </a:stretch>
                      </p:blipFill>
                      <p:spPr>
                        <a:xfrm>
                          <a:off x="1344" y="232"/>
                          <a:ext cx="2544" cy="384"/>
                        </a:xfrm>
                        <a:prstGeom prst="rect">
                          <a:avLst/>
                        </a:prstGeom>
                        <a:noFill/>
                        <a:ln w="38100">
                          <a:noFill/>
                          <a:miter/>
                        </a:ln>
                      </p:spPr>
                    </p:pic>
                  </p:oleObj>
                </mc:Fallback>
              </mc:AlternateContent>
            </a:graphicData>
          </a:graphic>
        </p:graphicFrame>
        <p:sp>
          <p:nvSpPr>
            <p:cNvPr id="53293" name="Rectangle 24"/>
            <p:cNvSpPr/>
            <p:nvPr/>
          </p:nvSpPr>
          <p:spPr>
            <a:xfrm>
              <a:off x="288" y="-8"/>
              <a:ext cx="4137" cy="36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chemeClr val="accent2"/>
                  </a:solidFill>
                  <a:latin typeface="Times New Roman" panose="02020603050405020304" pitchFamily="18" charset="0"/>
                  <a:cs typeface="Times New Roman" panose="02020603050405020304" pitchFamily="18" charset="0"/>
                </a:rPr>
                <a:t>例</a:t>
              </a:r>
              <a:r>
                <a:rPr lang="en-US" altLang="zh-CN" b="1" dirty="0">
                  <a:solidFill>
                    <a:schemeClr val="accent2"/>
                  </a:solidFill>
                  <a:latin typeface="Times New Roman" panose="02020603050405020304" pitchFamily="18" charset="0"/>
                  <a:cs typeface="Times New Roman" panose="02020603050405020304" pitchFamily="18" charset="0"/>
                </a:rPr>
                <a:t>4.6 </a:t>
              </a:r>
              <a:r>
                <a:rPr lang="zh-CN" altLang="en-US" b="1" dirty="0">
                  <a:solidFill>
                    <a:schemeClr val="accent2"/>
                  </a:solidFill>
                  <a:latin typeface="Times New Roman" panose="02020603050405020304" pitchFamily="18" charset="0"/>
                  <a:cs typeface="Times New Roman" panose="02020603050405020304" pitchFamily="18" charset="0"/>
                </a:rPr>
                <a:t>已知负反馈系统的特征方程为</a:t>
              </a:r>
              <a:endParaRPr lang="zh-CN" altLang="en-US" b="1" dirty="0">
                <a:solidFill>
                  <a:schemeClr val="accent2"/>
                </a:solidFill>
                <a:latin typeface="Times New Roman" panose="02020603050405020304" pitchFamily="18" charset="0"/>
                <a:ea typeface="Times New Roman" panose="02020603050405020304" pitchFamily="18" charset="0"/>
              </a:endParaRPr>
            </a:p>
          </p:txBody>
        </p:sp>
      </p:grpSp>
      <p:sp>
        <p:nvSpPr>
          <p:cNvPr id="318494" name="Line 30"/>
          <p:cNvSpPr/>
          <p:nvPr/>
        </p:nvSpPr>
        <p:spPr>
          <a:xfrm>
            <a:off x="762000" y="4572000"/>
            <a:ext cx="3048000" cy="0"/>
          </a:xfrm>
          <a:prstGeom prst="line">
            <a:avLst/>
          </a:prstGeom>
          <a:ln w="34925" cap="flat" cmpd="sng">
            <a:solidFill>
              <a:srgbClr val="FF0000"/>
            </a:solidFill>
            <a:prstDash val="solid"/>
            <a:headEnd type="none" w="med" len="med"/>
            <a:tailEnd type="none" w="med" len="med"/>
          </a:ln>
        </p:spPr>
      </p:sp>
      <p:grpSp>
        <p:nvGrpSpPr>
          <p:cNvPr id="318495" name="Group 31"/>
          <p:cNvGrpSpPr/>
          <p:nvPr/>
        </p:nvGrpSpPr>
        <p:grpSpPr>
          <a:xfrm>
            <a:off x="2711450" y="4165600"/>
            <a:ext cx="984250" cy="850900"/>
            <a:chOff x="1708" y="2624"/>
            <a:chExt cx="620" cy="536"/>
          </a:xfrm>
        </p:grpSpPr>
        <p:sp>
          <p:nvSpPr>
            <p:cNvPr id="53289" name="Rectangle 32"/>
            <p:cNvSpPr/>
            <p:nvPr/>
          </p:nvSpPr>
          <p:spPr>
            <a:xfrm>
              <a:off x="1708" y="2624"/>
              <a:ext cx="310"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chemeClr val="tx2"/>
                  </a:solidFill>
                  <a:latin typeface="宋体" panose="02010600030101010101" pitchFamily="2" charset="-122"/>
                </a:rPr>
                <a:t>-4</a:t>
              </a:r>
            </a:p>
          </p:txBody>
        </p:sp>
        <p:sp>
          <p:nvSpPr>
            <p:cNvPr id="53290" name="Rectangle 33"/>
            <p:cNvSpPr/>
            <p:nvPr/>
          </p:nvSpPr>
          <p:spPr>
            <a:xfrm>
              <a:off x="1824" y="2872"/>
              <a:ext cx="50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chemeClr val="tx2"/>
                  </a:solidFill>
                  <a:latin typeface="宋体" panose="02010600030101010101" pitchFamily="2" charset="-122"/>
                </a:rPr>
                <a:t>-2.5</a:t>
              </a:r>
            </a:p>
          </p:txBody>
        </p:sp>
      </p:grpSp>
      <p:grpSp>
        <p:nvGrpSpPr>
          <p:cNvPr id="318498" name="Group 34"/>
          <p:cNvGrpSpPr/>
          <p:nvPr/>
        </p:nvGrpSpPr>
        <p:grpSpPr>
          <a:xfrm>
            <a:off x="1828800" y="2895600"/>
            <a:ext cx="800100" cy="3429000"/>
            <a:chOff x="1152" y="1824"/>
            <a:chExt cx="504" cy="2160"/>
          </a:xfrm>
        </p:grpSpPr>
        <p:sp>
          <p:nvSpPr>
            <p:cNvPr id="53287" name="Line 35"/>
            <p:cNvSpPr/>
            <p:nvPr/>
          </p:nvSpPr>
          <p:spPr>
            <a:xfrm flipV="1">
              <a:off x="1632" y="1824"/>
              <a:ext cx="0" cy="2160"/>
            </a:xfrm>
            <a:prstGeom prst="line">
              <a:avLst/>
            </a:prstGeom>
            <a:ln w="44450" cap="flat" cmpd="sng">
              <a:solidFill>
                <a:schemeClr val="tx2"/>
              </a:solidFill>
              <a:prstDash val="sysDot"/>
              <a:headEnd type="none" w="med" len="med"/>
              <a:tailEnd type="none" w="med" len="med"/>
            </a:ln>
          </p:spPr>
        </p:sp>
        <p:sp>
          <p:nvSpPr>
            <p:cNvPr id="53288" name="Rectangle 36"/>
            <p:cNvSpPr/>
            <p:nvPr/>
          </p:nvSpPr>
          <p:spPr>
            <a:xfrm>
              <a:off x="1152" y="2832"/>
              <a:ext cx="50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chemeClr val="tx2"/>
                  </a:solidFill>
                  <a:latin typeface="宋体" panose="02010600030101010101" pitchFamily="2" charset="-122"/>
                </a:rPr>
                <a:t>-4.5</a:t>
              </a:r>
            </a:p>
          </p:txBody>
        </p:sp>
      </p:grpSp>
      <p:grpSp>
        <p:nvGrpSpPr>
          <p:cNvPr id="318501" name="Group 37"/>
          <p:cNvGrpSpPr/>
          <p:nvPr/>
        </p:nvGrpSpPr>
        <p:grpSpPr>
          <a:xfrm>
            <a:off x="1676400" y="2895600"/>
            <a:ext cx="2590800" cy="3352800"/>
            <a:chOff x="1056" y="1824"/>
            <a:chExt cx="1632" cy="2112"/>
          </a:xfrm>
        </p:grpSpPr>
        <p:grpSp>
          <p:nvGrpSpPr>
            <p:cNvPr id="53275" name="Group 38"/>
            <p:cNvGrpSpPr/>
            <p:nvPr/>
          </p:nvGrpSpPr>
          <p:grpSpPr>
            <a:xfrm>
              <a:off x="1056" y="1824"/>
              <a:ext cx="1632" cy="2112"/>
              <a:chOff x="2400" y="1829"/>
              <a:chExt cx="1632" cy="2112"/>
            </a:xfrm>
          </p:grpSpPr>
          <p:sp>
            <p:nvSpPr>
              <p:cNvPr id="53277" name="Freeform 39"/>
              <p:cNvSpPr/>
              <p:nvPr/>
            </p:nvSpPr>
            <p:spPr>
              <a:xfrm>
                <a:off x="3456" y="2820"/>
                <a:ext cx="576" cy="56"/>
              </a:xfrm>
              <a:custGeom>
                <a:avLst/>
                <a:gdLst/>
                <a:ahLst/>
                <a:cxnLst>
                  <a:cxn ang="0">
                    <a:pos x="576" y="56"/>
                  </a:cxn>
                  <a:cxn ang="0">
                    <a:pos x="384" y="8"/>
                  </a:cxn>
                  <a:cxn ang="0">
                    <a:pos x="96" y="8"/>
                  </a:cxn>
                  <a:cxn ang="0">
                    <a:pos x="0" y="56"/>
                  </a:cxn>
                </a:cxnLst>
                <a:rect l="0" t="0" r="0" b="0"/>
                <a:pathLst>
                  <a:path w="576" h="56">
                    <a:moveTo>
                      <a:pt x="576" y="56"/>
                    </a:moveTo>
                    <a:cubicBezTo>
                      <a:pt x="520" y="36"/>
                      <a:pt x="464" y="16"/>
                      <a:pt x="384" y="8"/>
                    </a:cubicBezTo>
                    <a:cubicBezTo>
                      <a:pt x="304" y="0"/>
                      <a:pt x="160" y="0"/>
                      <a:pt x="96" y="8"/>
                    </a:cubicBezTo>
                    <a:cubicBezTo>
                      <a:pt x="32" y="16"/>
                      <a:pt x="16" y="36"/>
                      <a:pt x="0" y="56"/>
                    </a:cubicBez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sp>
            <p:nvSpPr>
              <p:cNvPr id="53278" name="Freeform 40"/>
              <p:cNvSpPr/>
              <p:nvPr/>
            </p:nvSpPr>
            <p:spPr>
              <a:xfrm flipV="1">
                <a:off x="3436" y="2890"/>
                <a:ext cx="576" cy="56"/>
              </a:xfrm>
              <a:custGeom>
                <a:avLst/>
                <a:gdLst/>
                <a:ahLst/>
                <a:cxnLst>
                  <a:cxn ang="0">
                    <a:pos x="576" y="56"/>
                  </a:cxn>
                  <a:cxn ang="0">
                    <a:pos x="384" y="8"/>
                  </a:cxn>
                  <a:cxn ang="0">
                    <a:pos x="96" y="8"/>
                  </a:cxn>
                  <a:cxn ang="0">
                    <a:pos x="0" y="56"/>
                  </a:cxn>
                </a:cxnLst>
                <a:rect l="0" t="0" r="0" b="0"/>
                <a:pathLst>
                  <a:path w="576" h="56">
                    <a:moveTo>
                      <a:pt x="576" y="56"/>
                    </a:moveTo>
                    <a:cubicBezTo>
                      <a:pt x="520" y="36"/>
                      <a:pt x="464" y="16"/>
                      <a:pt x="384" y="8"/>
                    </a:cubicBezTo>
                    <a:cubicBezTo>
                      <a:pt x="304" y="0"/>
                      <a:pt x="160" y="0"/>
                      <a:pt x="96" y="8"/>
                    </a:cubicBezTo>
                    <a:cubicBezTo>
                      <a:pt x="32" y="16"/>
                      <a:pt x="16" y="36"/>
                      <a:pt x="0" y="56"/>
                    </a:cubicBez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sp>
            <p:nvSpPr>
              <p:cNvPr id="53279" name="Line 41"/>
              <p:cNvSpPr/>
              <p:nvPr/>
            </p:nvSpPr>
            <p:spPr>
              <a:xfrm>
                <a:off x="3536" y="2880"/>
                <a:ext cx="96" cy="0"/>
              </a:xfrm>
              <a:prstGeom prst="line">
                <a:avLst/>
              </a:prstGeom>
              <a:ln w="41275" cap="flat" cmpd="sng">
                <a:solidFill>
                  <a:srgbClr val="FF0000"/>
                </a:solidFill>
                <a:prstDash val="solid"/>
                <a:headEnd type="none" w="med" len="med"/>
                <a:tailEnd type="triangle" w="med" len="med"/>
              </a:ln>
            </p:spPr>
          </p:sp>
          <p:sp>
            <p:nvSpPr>
              <p:cNvPr id="53280" name="Line 42"/>
              <p:cNvSpPr/>
              <p:nvPr/>
            </p:nvSpPr>
            <p:spPr>
              <a:xfrm>
                <a:off x="2400" y="2879"/>
                <a:ext cx="144" cy="1"/>
              </a:xfrm>
              <a:prstGeom prst="line">
                <a:avLst/>
              </a:prstGeom>
              <a:ln w="41275" cap="flat" cmpd="sng">
                <a:solidFill>
                  <a:srgbClr val="FF0000"/>
                </a:solidFill>
                <a:prstDash val="solid"/>
                <a:headEnd type="none" w="med" len="med"/>
                <a:tailEnd type="triangle" w="med" len="med"/>
              </a:ln>
            </p:spPr>
          </p:sp>
          <p:sp>
            <p:nvSpPr>
              <p:cNvPr id="53281" name="Line 43"/>
              <p:cNvSpPr/>
              <p:nvPr/>
            </p:nvSpPr>
            <p:spPr>
              <a:xfrm flipH="1">
                <a:off x="3726" y="2820"/>
                <a:ext cx="96" cy="0"/>
              </a:xfrm>
              <a:prstGeom prst="line">
                <a:avLst/>
              </a:prstGeom>
              <a:ln w="41275" cap="flat" cmpd="sng">
                <a:solidFill>
                  <a:srgbClr val="FF0000"/>
                </a:solidFill>
                <a:prstDash val="solid"/>
                <a:headEnd type="none" w="med" len="med"/>
                <a:tailEnd type="triangle" w="med" len="med"/>
              </a:ln>
            </p:spPr>
          </p:sp>
          <p:sp>
            <p:nvSpPr>
              <p:cNvPr id="53282" name="Line 44"/>
              <p:cNvSpPr/>
              <p:nvPr/>
            </p:nvSpPr>
            <p:spPr>
              <a:xfrm flipH="1">
                <a:off x="3710" y="2944"/>
                <a:ext cx="96" cy="0"/>
              </a:xfrm>
              <a:prstGeom prst="line">
                <a:avLst/>
              </a:prstGeom>
              <a:ln w="41275" cap="flat" cmpd="sng">
                <a:solidFill>
                  <a:srgbClr val="FF0000"/>
                </a:solidFill>
                <a:prstDash val="solid"/>
                <a:headEnd type="none" w="med" len="med"/>
                <a:tailEnd type="triangle" w="med" len="med"/>
              </a:ln>
            </p:spPr>
          </p:sp>
          <p:sp>
            <p:nvSpPr>
              <p:cNvPr id="53283" name="Freeform 45"/>
              <p:cNvSpPr/>
              <p:nvPr/>
            </p:nvSpPr>
            <p:spPr>
              <a:xfrm>
                <a:off x="3006" y="1829"/>
                <a:ext cx="112" cy="1056"/>
              </a:xfrm>
              <a:custGeom>
                <a:avLst/>
                <a:gdLst/>
                <a:ahLst/>
                <a:cxnLst>
                  <a:cxn ang="0">
                    <a:pos x="104" y="1056"/>
                  </a:cxn>
                  <a:cxn ang="0">
                    <a:pos x="104" y="1008"/>
                  </a:cxn>
                  <a:cxn ang="0">
                    <a:pos x="56" y="816"/>
                  </a:cxn>
                  <a:cxn ang="0">
                    <a:pos x="8" y="576"/>
                  </a:cxn>
                  <a:cxn ang="0">
                    <a:pos x="8" y="288"/>
                  </a:cxn>
                  <a:cxn ang="0">
                    <a:pos x="8" y="0"/>
                  </a:cxn>
                </a:cxnLst>
                <a:rect l="0" t="0" r="0" b="0"/>
                <a:pathLst>
                  <a:path w="112" h="1056">
                    <a:moveTo>
                      <a:pt x="104" y="1056"/>
                    </a:moveTo>
                    <a:cubicBezTo>
                      <a:pt x="108" y="1052"/>
                      <a:pt x="112" y="1048"/>
                      <a:pt x="104" y="1008"/>
                    </a:cubicBezTo>
                    <a:cubicBezTo>
                      <a:pt x="96" y="968"/>
                      <a:pt x="72" y="888"/>
                      <a:pt x="56" y="816"/>
                    </a:cubicBezTo>
                    <a:cubicBezTo>
                      <a:pt x="40" y="744"/>
                      <a:pt x="16" y="664"/>
                      <a:pt x="8" y="576"/>
                    </a:cubicBezTo>
                    <a:cubicBezTo>
                      <a:pt x="0" y="488"/>
                      <a:pt x="8" y="384"/>
                      <a:pt x="8" y="288"/>
                    </a:cubicBezTo>
                    <a:cubicBezTo>
                      <a:pt x="8" y="192"/>
                      <a:pt x="8" y="96"/>
                      <a:pt x="8" y="0"/>
                    </a:cubicBez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sp>
            <p:nvSpPr>
              <p:cNvPr id="53284" name="Freeform 46"/>
              <p:cNvSpPr/>
              <p:nvPr/>
            </p:nvSpPr>
            <p:spPr>
              <a:xfrm flipV="1">
                <a:off x="3009" y="2885"/>
                <a:ext cx="112" cy="1056"/>
              </a:xfrm>
              <a:custGeom>
                <a:avLst/>
                <a:gdLst/>
                <a:ahLst/>
                <a:cxnLst>
                  <a:cxn ang="0">
                    <a:pos x="104" y="1056"/>
                  </a:cxn>
                  <a:cxn ang="0">
                    <a:pos x="104" y="1008"/>
                  </a:cxn>
                  <a:cxn ang="0">
                    <a:pos x="56" y="816"/>
                  </a:cxn>
                  <a:cxn ang="0">
                    <a:pos x="8" y="576"/>
                  </a:cxn>
                  <a:cxn ang="0">
                    <a:pos x="8" y="288"/>
                  </a:cxn>
                  <a:cxn ang="0">
                    <a:pos x="8" y="0"/>
                  </a:cxn>
                </a:cxnLst>
                <a:rect l="0" t="0" r="0" b="0"/>
                <a:pathLst>
                  <a:path w="112" h="1056">
                    <a:moveTo>
                      <a:pt x="104" y="1056"/>
                    </a:moveTo>
                    <a:cubicBezTo>
                      <a:pt x="108" y="1052"/>
                      <a:pt x="112" y="1048"/>
                      <a:pt x="104" y="1008"/>
                    </a:cubicBezTo>
                    <a:cubicBezTo>
                      <a:pt x="96" y="968"/>
                      <a:pt x="72" y="888"/>
                      <a:pt x="56" y="816"/>
                    </a:cubicBezTo>
                    <a:cubicBezTo>
                      <a:pt x="40" y="744"/>
                      <a:pt x="16" y="664"/>
                      <a:pt x="8" y="576"/>
                    </a:cubicBezTo>
                    <a:cubicBezTo>
                      <a:pt x="0" y="488"/>
                      <a:pt x="8" y="384"/>
                      <a:pt x="8" y="288"/>
                    </a:cubicBezTo>
                    <a:cubicBezTo>
                      <a:pt x="8" y="192"/>
                      <a:pt x="8" y="96"/>
                      <a:pt x="8" y="0"/>
                    </a:cubicBez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sp>
            <p:nvSpPr>
              <p:cNvPr id="53285" name="Line 47"/>
              <p:cNvSpPr/>
              <p:nvPr/>
            </p:nvSpPr>
            <p:spPr>
              <a:xfrm>
                <a:off x="3019" y="3504"/>
                <a:ext cx="0" cy="192"/>
              </a:xfrm>
              <a:prstGeom prst="line">
                <a:avLst/>
              </a:prstGeom>
              <a:ln w="15875" cap="flat" cmpd="sng">
                <a:solidFill>
                  <a:srgbClr val="FF0000"/>
                </a:solidFill>
                <a:prstDash val="solid"/>
                <a:headEnd type="none" w="med" len="med"/>
                <a:tailEnd type="triangle" w="med" len="med"/>
              </a:ln>
            </p:spPr>
          </p:sp>
          <p:sp>
            <p:nvSpPr>
              <p:cNvPr id="53286" name="Line 48"/>
              <p:cNvSpPr/>
              <p:nvPr/>
            </p:nvSpPr>
            <p:spPr>
              <a:xfrm flipV="1">
                <a:off x="3011" y="2087"/>
                <a:ext cx="0" cy="192"/>
              </a:xfrm>
              <a:prstGeom prst="line">
                <a:avLst/>
              </a:prstGeom>
              <a:ln w="41275" cap="flat" cmpd="sng">
                <a:solidFill>
                  <a:srgbClr val="FF0000"/>
                </a:solidFill>
                <a:prstDash val="solid"/>
                <a:headEnd type="none" w="med" len="med"/>
                <a:tailEnd type="triangle" w="med" len="med"/>
              </a:ln>
            </p:spPr>
          </p:sp>
        </p:grpSp>
        <p:sp>
          <p:nvSpPr>
            <p:cNvPr id="53276" name="Line 49"/>
            <p:cNvSpPr/>
            <p:nvPr/>
          </p:nvSpPr>
          <p:spPr>
            <a:xfrm>
              <a:off x="1675" y="3504"/>
              <a:ext cx="0" cy="192"/>
            </a:xfrm>
            <a:prstGeom prst="line">
              <a:avLst/>
            </a:prstGeom>
            <a:ln w="41275" cap="flat" cmpd="sng">
              <a:solidFill>
                <a:srgbClr val="FF0000"/>
              </a:solidFill>
              <a:prstDash val="solid"/>
              <a:headEnd type="none" w="med" len="med"/>
              <a:tailEnd type="triangle" w="med" len="med"/>
            </a:ln>
          </p:spPr>
        </p:sp>
      </p:grpSp>
      <p:grpSp>
        <p:nvGrpSpPr>
          <p:cNvPr id="318514" name="Group 50"/>
          <p:cNvGrpSpPr/>
          <p:nvPr/>
        </p:nvGrpSpPr>
        <p:grpSpPr>
          <a:xfrm>
            <a:off x="5159375" y="3086100"/>
            <a:ext cx="3582988" cy="2590800"/>
            <a:chOff x="384" y="-80"/>
            <a:chExt cx="2257" cy="1632"/>
          </a:xfrm>
        </p:grpSpPr>
        <p:sp>
          <p:nvSpPr>
            <p:cNvPr id="54295" name="Rectangle 51"/>
            <p:cNvSpPr>
              <a:spLocks noChangeArrowheads="1"/>
            </p:cNvSpPr>
            <p:nvPr/>
          </p:nvSpPr>
          <p:spPr bwMode="auto">
            <a:xfrm>
              <a:off x="384" y="669"/>
              <a:ext cx="21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accent6">
                      <a:lumMod val="75000"/>
                    </a:schemeClr>
                  </a:solidFill>
                  <a:effectLst/>
                  <a:uLnTx/>
                  <a:uFillTx/>
                  <a:latin typeface="宋体" panose="02010600030101010101" pitchFamily="2" charset="-122"/>
                  <a:ea typeface="宋体" panose="02010600030101010101" pitchFamily="2" charset="-122"/>
                  <a:cs typeface="+mn-cs"/>
                </a:rPr>
                <a:t>渐近线与实轴的夹角</a:t>
              </a:r>
            </a:p>
          </p:txBody>
        </p:sp>
        <p:graphicFrame>
          <p:nvGraphicFramePr>
            <p:cNvPr id="53272" name="Object 52"/>
            <p:cNvGraphicFramePr>
              <a:graphicFrameLocks noChangeAspect="1"/>
            </p:cNvGraphicFramePr>
            <p:nvPr/>
          </p:nvGraphicFramePr>
          <p:xfrm>
            <a:off x="457" y="978"/>
            <a:ext cx="2184" cy="574"/>
          </p:xfrm>
          <a:graphic>
            <a:graphicData uri="http://schemas.openxmlformats.org/presentationml/2006/ole">
              <mc:AlternateContent xmlns:mc="http://schemas.openxmlformats.org/markup-compatibility/2006">
                <mc:Choice xmlns:v="urn:schemas-microsoft-com:vml" Requires="v">
                  <p:oleObj spid="_x0000_s22560" r:id="rId11" imgW="1752600" imgH="431800" progId="Equation.DSMT4">
                    <p:embed/>
                  </p:oleObj>
                </mc:Choice>
                <mc:Fallback>
                  <p:oleObj r:id="rId11" imgW="1752600" imgH="431800" progId="Equation.DSMT4">
                    <p:embed/>
                    <p:pic>
                      <p:nvPicPr>
                        <p:cNvPr id="0" name="图片 3168"/>
                        <p:cNvPicPr/>
                        <p:nvPr/>
                      </p:nvPicPr>
                      <p:blipFill>
                        <a:blip r:embed="rId12"/>
                        <a:stretch>
                          <a:fillRect/>
                        </a:stretch>
                      </p:blipFill>
                      <p:spPr>
                        <a:xfrm>
                          <a:off x="457" y="978"/>
                          <a:ext cx="2184" cy="574"/>
                        </a:xfrm>
                        <a:prstGeom prst="rect">
                          <a:avLst/>
                        </a:prstGeom>
                        <a:noFill/>
                        <a:ln w="38100">
                          <a:noFill/>
                          <a:miter/>
                        </a:ln>
                      </p:spPr>
                    </p:pic>
                  </p:oleObj>
                </mc:Fallback>
              </mc:AlternateContent>
            </a:graphicData>
          </a:graphic>
        </p:graphicFrame>
        <p:sp>
          <p:nvSpPr>
            <p:cNvPr id="54297" name="Rectangle 53"/>
            <p:cNvSpPr>
              <a:spLocks noChangeArrowheads="1"/>
            </p:cNvSpPr>
            <p:nvPr/>
          </p:nvSpPr>
          <p:spPr bwMode="auto">
            <a:xfrm>
              <a:off x="392" y="-80"/>
              <a:ext cx="22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accent6">
                      <a:lumMod val="75000"/>
                    </a:schemeClr>
                  </a:solidFill>
                  <a:effectLst/>
                  <a:uLnTx/>
                  <a:uFillTx/>
                  <a:latin typeface="宋体" panose="02010600030101010101" pitchFamily="2" charset="-122"/>
                  <a:ea typeface="宋体" panose="02010600030101010101" pitchFamily="2" charset="-122"/>
                  <a:cs typeface="+mn-cs"/>
                </a:rPr>
                <a:t>渐近线与实轴的交点</a:t>
              </a:r>
            </a:p>
          </p:txBody>
        </p:sp>
        <p:graphicFrame>
          <p:nvGraphicFramePr>
            <p:cNvPr id="53274" name="Object 54"/>
            <p:cNvGraphicFramePr>
              <a:graphicFrameLocks noChangeAspect="1"/>
            </p:cNvGraphicFramePr>
            <p:nvPr/>
          </p:nvGraphicFramePr>
          <p:xfrm>
            <a:off x="692" y="208"/>
            <a:ext cx="1559" cy="508"/>
          </p:xfrm>
          <a:graphic>
            <a:graphicData uri="http://schemas.openxmlformats.org/presentationml/2006/ole">
              <mc:AlternateContent xmlns:mc="http://schemas.openxmlformats.org/markup-compatibility/2006">
                <mc:Choice xmlns:v="urn:schemas-microsoft-com:vml" Requires="v">
                  <p:oleObj spid="_x0000_s22561" r:id="rId13" imgW="1091565" imgH="355600" progId="Equation.DSMT4">
                    <p:embed/>
                  </p:oleObj>
                </mc:Choice>
                <mc:Fallback>
                  <p:oleObj r:id="rId13" imgW="1091565" imgH="355600" progId="Equation.DSMT4">
                    <p:embed/>
                    <p:pic>
                      <p:nvPicPr>
                        <p:cNvPr id="0" name="图片 3169"/>
                        <p:cNvPicPr/>
                        <p:nvPr/>
                      </p:nvPicPr>
                      <p:blipFill>
                        <a:blip r:embed="rId14"/>
                        <a:stretch>
                          <a:fillRect/>
                        </a:stretch>
                      </p:blipFill>
                      <p:spPr>
                        <a:xfrm>
                          <a:off x="692" y="208"/>
                          <a:ext cx="1559" cy="508"/>
                        </a:xfrm>
                        <a:prstGeom prst="rect">
                          <a:avLst/>
                        </a:prstGeom>
                        <a:noFill/>
                        <a:ln w="38100">
                          <a:noFill/>
                          <a:miter/>
                        </a:ln>
                      </p:spPr>
                    </p:pic>
                  </p:oleObj>
                </mc:Fallback>
              </mc:AlternateContent>
            </a:graphicData>
          </a:graphic>
        </p:graphicFrame>
      </p:grpSp>
      <p:grpSp>
        <p:nvGrpSpPr>
          <p:cNvPr id="318519" name="Group 55"/>
          <p:cNvGrpSpPr/>
          <p:nvPr/>
        </p:nvGrpSpPr>
        <p:grpSpPr>
          <a:xfrm>
            <a:off x="5440363" y="3151188"/>
            <a:ext cx="3278187" cy="2247900"/>
            <a:chOff x="288" y="664"/>
            <a:chExt cx="2065" cy="1416"/>
          </a:xfrm>
        </p:grpSpPr>
        <p:sp>
          <p:nvSpPr>
            <p:cNvPr id="54291" name="Rectangle 56"/>
            <p:cNvSpPr>
              <a:spLocks noChangeArrowheads="1"/>
            </p:cNvSpPr>
            <p:nvPr/>
          </p:nvSpPr>
          <p:spPr bwMode="auto">
            <a:xfrm>
              <a:off x="333" y="664"/>
              <a:ext cx="1923"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accent6">
                      <a:lumMod val="75000"/>
                    </a:schemeClr>
                  </a:solidFill>
                  <a:effectLst/>
                  <a:uLnTx/>
                  <a:uFillTx/>
                  <a:latin typeface="宋体" panose="02010600030101010101" pitchFamily="2" charset="-122"/>
                  <a:ea typeface="宋体" panose="02010600030101010101" pitchFamily="2" charset="-122"/>
                  <a:cs typeface="+mn-cs"/>
                </a:rPr>
                <a:t>求分离点、会合点</a:t>
              </a:r>
            </a:p>
          </p:txBody>
        </p:sp>
        <p:graphicFrame>
          <p:nvGraphicFramePr>
            <p:cNvPr id="53268" name="Object 57"/>
            <p:cNvGraphicFramePr>
              <a:graphicFrameLocks noChangeAspect="1"/>
            </p:cNvGraphicFramePr>
            <p:nvPr/>
          </p:nvGraphicFramePr>
          <p:xfrm>
            <a:off x="288" y="960"/>
            <a:ext cx="2065" cy="534"/>
          </p:xfrm>
          <a:graphic>
            <a:graphicData uri="http://schemas.openxmlformats.org/presentationml/2006/ole">
              <mc:AlternateContent xmlns:mc="http://schemas.openxmlformats.org/markup-compatibility/2006">
                <mc:Choice xmlns:v="urn:schemas-microsoft-com:vml" Requires="v">
                  <p:oleObj spid="_x0000_s22562" r:id="rId15" imgW="1396365" imgH="393700" progId="Equation.3">
                    <p:embed/>
                  </p:oleObj>
                </mc:Choice>
                <mc:Fallback>
                  <p:oleObj r:id="rId15" imgW="1396365" imgH="393700" progId="Equation.3">
                    <p:embed/>
                    <p:pic>
                      <p:nvPicPr>
                        <p:cNvPr id="0" name="图片 3173"/>
                        <p:cNvPicPr/>
                        <p:nvPr/>
                      </p:nvPicPr>
                      <p:blipFill>
                        <a:blip r:embed="rId16"/>
                        <a:stretch>
                          <a:fillRect/>
                        </a:stretch>
                      </p:blipFill>
                      <p:spPr>
                        <a:xfrm>
                          <a:off x="288" y="960"/>
                          <a:ext cx="2065" cy="534"/>
                        </a:xfrm>
                        <a:prstGeom prst="rect">
                          <a:avLst/>
                        </a:prstGeom>
                        <a:noFill/>
                        <a:ln w="38100">
                          <a:noFill/>
                          <a:miter/>
                        </a:ln>
                      </p:spPr>
                    </p:pic>
                  </p:oleObj>
                </mc:Fallback>
              </mc:AlternateContent>
            </a:graphicData>
          </a:graphic>
        </p:graphicFrame>
        <p:sp>
          <p:nvSpPr>
            <p:cNvPr id="54293" name="Rectangle 58"/>
            <p:cNvSpPr>
              <a:spLocks noChangeArrowheads="1"/>
            </p:cNvSpPr>
            <p:nvPr/>
          </p:nvSpPr>
          <p:spPr bwMode="auto">
            <a:xfrm>
              <a:off x="336" y="1488"/>
              <a:ext cx="10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chemeClr val="accent6">
                      <a:lumMod val="75000"/>
                    </a:schemeClr>
                  </a:solidFill>
                  <a:effectLst/>
                  <a:uLnTx/>
                  <a:uFillTx/>
                  <a:latin typeface="宋体" panose="02010600030101010101" pitchFamily="2" charset="-122"/>
                  <a:ea typeface="宋体" panose="02010600030101010101" pitchFamily="2" charset="-122"/>
                  <a:cs typeface="+mn-cs"/>
                </a:rPr>
                <a:t>解方程得</a:t>
              </a:r>
            </a:p>
          </p:txBody>
        </p:sp>
        <p:graphicFrame>
          <p:nvGraphicFramePr>
            <p:cNvPr id="53270" name="Object 59"/>
            <p:cNvGraphicFramePr>
              <a:graphicFrameLocks noChangeAspect="1"/>
            </p:cNvGraphicFramePr>
            <p:nvPr/>
          </p:nvGraphicFramePr>
          <p:xfrm>
            <a:off x="384" y="1744"/>
            <a:ext cx="1824" cy="336"/>
          </p:xfrm>
          <a:graphic>
            <a:graphicData uri="http://schemas.openxmlformats.org/presentationml/2006/ole">
              <mc:AlternateContent xmlns:mc="http://schemas.openxmlformats.org/markup-compatibility/2006">
                <mc:Choice xmlns:v="urn:schemas-microsoft-com:vml" Requires="v">
                  <p:oleObj spid="_x0000_s22563" r:id="rId17" imgW="1243965" imgH="215900" progId="Equation.3">
                    <p:embed/>
                  </p:oleObj>
                </mc:Choice>
                <mc:Fallback>
                  <p:oleObj r:id="rId17" imgW="1243965" imgH="215900" progId="Equation.3">
                    <p:embed/>
                    <p:pic>
                      <p:nvPicPr>
                        <p:cNvPr id="0" name="图片 3175"/>
                        <p:cNvPicPr/>
                        <p:nvPr/>
                      </p:nvPicPr>
                      <p:blipFill>
                        <a:blip r:embed="rId18"/>
                        <a:stretch>
                          <a:fillRect/>
                        </a:stretch>
                      </p:blipFill>
                      <p:spPr>
                        <a:xfrm>
                          <a:off x="384" y="1744"/>
                          <a:ext cx="1824" cy="336"/>
                        </a:xfrm>
                        <a:prstGeom prst="rect">
                          <a:avLst/>
                        </a:prstGeom>
                        <a:noFill/>
                        <a:ln w="38100">
                          <a:noFill/>
                          <a:miter/>
                        </a:ln>
                      </p:spPr>
                    </p:pic>
                  </p:oleObj>
                </mc:Fallback>
              </mc:AlternateContent>
            </a:graphicData>
          </a:graphic>
        </p:graphicFrame>
      </p:grpSp>
      <p:sp>
        <p:nvSpPr>
          <p:cNvPr id="53261" name="灯片编号占位符 3"/>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eaLnBrk="1" hangingPunct="1">
              <a:spcBef>
                <a:spcPct val="0"/>
              </a:spcBef>
              <a:buNone/>
            </a:pPr>
            <a:fld id="{9A0DB2DC-4C9A-4742-B13C-FB6460FD3503}" type="slidenum">
              <a:rPr lang="zh-CN" altLang="en-US" sz="1400" b="1" dirty="0">
                <a:solidFill>
                  <a:schemeClr val="hlink"/>
                </a:solidFill>
              </a:rPr>
              <a:t>27</a:t>
            </a:fld>
            <a:endParaRPr lang="zh-CN" altLang="en-US" sz="1400" b="1" dirty="0">
              <a:solidFill>
                <a:schemeClr val="hlink"/>
              </a:solidFill>
            </a:endParaRPr>
          </a:p>
        </p:txBody>
      </p:sp>
      <p:grpSp>
        <p:nvGrpSpPr>
          <p:cNvPr id="318489" name="Group 25"/>
          <p:cNvGrpSpPr/>
          <p:nvPr/>
        </p:nvGrpSpPr>
        <p:grpSpPr>
          <a:xfrm>
            <a:off x="588963" y="407988"/>
            <a:ext cx="7543800" cy="1752600"/>
            <a:chOff x="179" y="1361"/>
            <a:chExt cx="4752" cy="1104"/>
          </a:xfrm>
        </p:grpSpPr>
        <p:sp>
          <p:nvSpPr>
            <p:cNvPr id="53263" name="AutoShape 26"/>
            <p:cNvSpPr/>
            <p:nvPr/>
          </p:nvSpPr>
          <p:spPr>
            <a:xfrm>
              <a:off x="179" y="1361"/>
              <a:ext cx="4752" cy="1104"/>
            </a:xfrm>
            <a:prstGeom prst="flowChartProcess">
              <a:avLst/>
            </a:prstGeom>
            <a:solidFill>
              <a:srgbClr val="CCFFFF"/>
            </a:solidFill>
            <a:ln w="9525" cap="flat" cmpd="sng">
              <a:solidFill>
                <a:schemeClr val="bg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grpSp>
          <p:nvGrpSpPr>
            <p:cNvPr id="53264" name="Group 27"/>
            <p:cNvGrpSpPr/>
            <p:nvPr/>
          </p:nvGrpSpPr>
          <p:grpSpPr>
            <a:xfrm>
              <a:off x="336" y="1393"/>
              <a:ext cx="4560" cy="1007"/>
              <a:chOff x="336" y="2032"/>
              <a:chExt cx="4560" cy="1007"/>
            </a:xfrm>
          </p:grpSpPr>
          <p:sp>
            <p:nvSpPr>
              <p:cNvPr id="54289" name="Rectangle 28"/>
              <p:cNvSpPr>
                <a:spLocks noChangeArrowheads="1"/>
              </p:cNvSpPr>
              <p:nvPr/>
            </p:nvSpPr>
            <p:spPr bwMode="auto">
              <a:xfrm>
                <a:off x="336" y="2032"/>
                <a:ext cx="456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dirty="0">
                    <a:ln>
                      <a:noFill/>
                    </a:ln>
                    <a:solidFill>
                      <a:schemeClr val="accent6">
                        <a:lumMod val="75000"/>
                      </a:schemeClr>
                    </a:solidFill>
                    <a:effectLst/>
                    <a:uLnTx/>
                    <a:uFillTx/>
                    <a:latin typeface="宋体" panose="02010600030101010101" pitchFamily="2" charset="-122"/>
                    <a:ea typeface="宋体" panose="02010600030101010101" pitchFamily="2" charset="-122"/>
                    <a:cs typeface="+mn-cs"/>
                  </a:rPr>
                  <a:t>解：</a:t>
                </a:r>
                <a:r>
                  <a:rPr kumimoji="1" lang="en-US" altLang="zh-CN" sz="3200" b="1" i="0" u="none" strike="noStrike" kern="1200" cap="none" spc="0" normalizeH="0" baseline="0" noProof="0" dirty="0">
                    <a:ln>
                      <a:noFill/>
                    </a:ln>
                    <a:solidFill>
                      <a:schemeClr val="accent6">
                        <a:lumMod val="75000"/>
                      </a:schemeClr>
                    </a:solidFill>
                    <a:effectLst/>
                    <a:uLnTx/>
                    <a:uFillTx/>
                    <a:latin typeface="宋体" panose="02010600030101010101" pitchFamily="2" charset="-122"/>
                    <a:ea typeface="宋体" panose="02010600030101010101" pitchFamily="2" charset="-122"/>
                    <a:cs typeface="+mn-cs"/>
                  </a:rPr>
                  <a:t>①</a:t>
                </a:r>
                <a:r>
                  <a:rPr kumimoji="1" lang="zh-CN" altLang="en-US" sz="3200" b="1" i="0" u="none" strike="noStrike" kern="1200" cap="none" spc="0" normalizeH="0" baseline="0" noProof="0" dirty="0">
                    <a:ln>
                      <a:noFill/>
                    </a:ln>
                    <a:solidFill>
                      <a:schemeClr val="accent6">
                        <a:lumMod val="75000"/>
                      </a:schemeClr>
                    </a:solidFill>
                    <a:effectLst/>
                    <a:uLnTx/>
                    <a:uFillTx/>
                    <a:latin typeface="宋体" panose="02010600030101010101" pitchFamily="2" charset="-122"/>
                    <a:ea typeface="宋体" panose="02010600030101010101" pitchFamily="2" charset="-122"/>
                    <a:cs typeface="+mn-cs"/>
                  </a:rPr>
                  <a:t>当</a:t>
                </a:r>
                <a:r>
                  <a:rPr kumimoji="1" lang="en-US" altLang="zh-CN" sz="3200" b="0" i="0" u="none" strike="noStrike" kern="1200" cap="none" spc="0" normalizeH="0" baseline="0" noProof="0" dirty="0">
                    <a:ln>
                      <a:noFill/>
                    </a:ln>
                    <a:solidFill>
                      <a:schemeClr val="accent6">
                        <a:lumMod val="75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a=10</a:t>
                </a:r>
                <a:r>
                  <a:rPr kumimoji="1" lang="zh-CN" altLang="en-US" sz="3200" b="1" i="0" u="none" strike="noStrike" kern="1200" cap="none" spc="0" normalizeH="0" baseline="0" noProof="0" dirty="0">
                    <a:ln>
                      <a:noFill/>
                    </a:ln>
                    <a:solidFill>
                      <a:schemeClr val="accent6">
                        <a:lumMod val="75000"/>
                      </a:schemeClr>
                    </a:solidFill>
                    <a:effectLst/>
                    <a:uLnTx/>
                    <a:uFillTx/>
                    <a:latin typeface="宋体" panose="02010600030101010101" pitchFamily="2" charset="-122"/>
                    <a:ea typeface="宋体" panose="02010600030101010101" pitchFamily="2" charset="-122"/>
                    <a:cs typeface="+mn-cs"/>
                  </a:rPr>
                  <a:t>，系统的开环传递函数为 </a:t>
                </a:r>
              </a:p>
            </p:txBody>
          </p:sp>
          <p:graphicFrame>
            <p:nvGraphicFramePr>
              <p:cNvPr id="53266" name="Object 29"/>
              <p:cNvGraphicFramePr>
                <a:graphicFrameLocks noChangeAspect="1"/>
              </p:cNvGraphicFramePr>
              <p:nvPr/>
            </p:nvGraphicFramePr>
            <p:xfrm>
              <a:off x="1536" y="2368"/>
              <a:ext cx="2256" cy="671"/>
            </p:xfrm>
            <a:graphic>
              <a:graphicData uri="http://schemas.openxmlformats.org/presentationml/2006/ole">
                <mc:AlternateContent xmlns:mc="http://schemas.openxmlformats.org/markup-compatibility/2006">
                  <mc:Choice xmlns:v="urn:schemas-microsoft-com:vml" Requires="v">
                    <p:oleObj spid="_x0000_s22564" r:id="rId19" imgW="1396365" imgH="444500" progId="Equation.3">
                      <p:embed/>
                    </p:oleObj>
                  </mc:Choice>
                  <mc:Fallback>
                    <p:oleObj r:id="rId19" imgW="1396365" imgH="444500" progId="Equation.3">
                      <p:embed/>
                      <p:pic>
                        <p:nvPicPr>
                          <p:cNvPr id="0" name="图片 3172"/>
                          <p:cNvPicPr/>
                          <p:nvPr/>
                        </p:nvPicPr>
                        <p:blipFill>
                          <a:blip r:embed="rId20"/>
                          <a:stretch>
                            <a:fillRect/>
                          </a:stretch>
                        </p:blipFill>
                        <p:spPr>
                          <a:xfrm>
                            <a:off x="1536" y="2368"/>
                            <a:ext cx="2256" cy="671"/>
                          </a:xfrm>
                          <a:prstGeom prst="rect">
                            <a:avLst/>
                          </a:prstGeom>
                          <a:noFill/>
                          <a:ln w="38100">
                            <a:noFill/>
                            <a:miter/>
                          </a:ln>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8489"/>
                                        </p:tgtEl>
                                        <p:attrNameLst>
                                          <p:attrName>style.visibility</p:attrName>
                                        </p:attrNameLst>
                                      </p:cBhvr>
                                      <p:to>
                                        <p:strVal val="visible"/>
                                      </p:to>
                                    </p:set>
                                    <p:anim calcmode="lin" valueType="num">
                                      <p:cBhvr additive="base">
                                        <p:cTn id="7" dur="500" fill="hold"/>
                                        <p:tgtEl>
                                          <p:spTgt spid="318489"/>
                                        </p:tgtEl>
                                        <p:attrNameLst>
                                          <p:attrName>ppt_x</p:attrName>
                                        </p:attrNameLst>
                                      </p:cBhvr>
                                      <p:tavLst>
                                        <p:tav tm="0">
                                          <p:val>
                                            <p:strVal val="0-#ppt_w/2"/>
                                          </p:val>
                                        </p:tav>
                                        <p:tav tm="100000">
                                          <p:val>
                                            <p:strVal val="#ppt_x"/>
                                          </p:val>
                                        </p:tav>
                                      </p:tavLst>
                                    </p:anim>
                                    <p:anim calcmode="lin" valueType="num">
                                      <p:cBhvr additive="base">
                                        <p:cTn id="8" dur="500" fill="hold"/>
                                        <p:tgtEl>
                                          <p:spTgt spid="318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18467"/>
                                        </p:tgtEl>
                                        <p:attrNameLst>
                                          <p:attrName>style.visibility</p:attrName>
                                        </p:attrNameLst>
                                      </p:cBhvr>
                                      <p:to>
                                        <p:strVal val="visible"/>
                                      </p:to>
                                    </p:set>
                                    <p:anim calcmode="lin" valueType="num">
                                      <p:cBhvr additive="base">
                                        <p:cTn id="13" dur="500" fill="hold"/>
                                        <p:tgtEl>
                                          <p:spTgt spid="318467"/>
                                        </p:tgtEl>
                                        <p:attrNameLst>
                                          <p:attrName>ppt_x</p:attrName>
                                        </p:attrNameLst>
                                      </p:cBhvr>
                                      <p:tavLst>
                                        <p:tav tm="0">
                                          <p:val>
                                            <p:strVal val="0-#ppt_w/2"/>
                                          </p:val>
                                        </p:tav>
                                        <p:tav tm="100000">
                                          <p:val>
                                            <p:strVal val="#ppt_x"/>
                                          </p:val>
                                        </p:tav>
                                      </p:tavLst>
                                    </p:anim>
                                    <p:anim calcmode="lin" valueType="num">
                                      <p:cBhvr additive="base">
                                        <p:cTn id="14" dur="500" fill="hold"/>
                                        <p:tgtEl>
                                          <p:spTgt spid="31846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18466"/>
                                        </p:tgtEl>
                                        <p:attrNameLst>
                                          <p:attrName>style.visibility</p:attrName>
                                        </p:attrNameLst>
                                      </p:cBhvr>
                                      <p:to>
                                        <p:strVal val="visible"/>
                                      </p:to>
                                    </p:set>
                                    <p:anim calcmode="lin" valueType="num">
                                      <p:cBhvr additive="base">
                                        <p:cTn id="19" dur="500" fill="hold"/>
                                        <p:tgtEl>
                                          <p:spTgt spid="318466"/>
                                        </p:tgtEl>
                                        <p:attrNameLst>
                                          <p:attrName>ppt_x</p:attrName>
                                        </p:attrNameLst>
                                      </p:cBhvr>
                                      <p:tavLst>
                                        <p:tav tm="0">
                                          <p:val>
                                            <p:strVal val="0-#ppt_w/2"/>
                                          </p:val>
                                        </p:tav>
                                        <p:tav tm="100000">
                                          <p:val>
                                            <p:strVal val="#ppt_x"/>
                                          </p:val>
                                        </p:tav>
                                      </p:tavLst>
                                    </p:anim>
                                    <p:anim calcmode="lin" valueType="num">
                                      <p:cBhvr additive="base">
                                        <p:cTn id="20" dur="500" fill="hold"/>
                                        <p:tgtEl>
                                          <p:spTgt spid="31846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18466"/>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318472"/>
                                        </p:tgtEl>
                                        <p:attrNameLst>
                                          <p:attrName>style.visibility</p:attrName>
                                        </p:attrNameLst>
                                      </p:cBhvr>
                                      <p:to>
                                        <p:strVal val="visible"/>
                                      </p:to>
                                    </p:set>
                                    <p:animEffect transition="in" filter="barn(outVertical)">
                                      <p:cBhvr>
                                        <p:cTn id="25" dur="500"/>
                                        <p:tgtEl>
                                          <p:spTgt spid="31847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18483"/>
                                        </p:tgtEl>
                                        <p:attrNameLst>
                                          <p:attrName>style.visibility</p:attrName>
                                        </p:attrNameLst>
                                      </p:cBhvr>
                                      <p:to>
                                        <p:strVal val="visible"/>
                                      </p:to>
                                    </p:set>
                                    <p:anim calcmode="lin" valueType="num">
                                      <p:cBhvr additive="base">
                                        <p:cTn id="30" dur="500" fill="hold"/>
                                        <p:tgtEl>
                                          <p:spTgt spid="318483"/>
                                        </p:tgtEl>
                                        <p:attrNameLst>
                                          <p:attrName>ppt_x</p:attrName>
                                        </p:attrNameLst>
                                      </p:cBhvr>
                                      <p:tavLst>
                                        <p:tav tm="0">
                                          <p:val>
                                            <p:strVal val="0-#ppt_w/2"/>
                                          </p:val>
                                        </p:tav>
                                        <p:tav tm="100000">
                                          <p:val>
                                            <p:strVal val="#ppt_x"/>
                                          </p:val>
                                        </p:tav>
                                      </p:tavLst>
                                    </p:anim>
                                    <p:anim calcmode="lin" valueType="num">
                                      <p:cBhvr additive="base">
                                        <p:cTn id="31" dur="500" fill="hold"/>
                                        <p:tgtEl>
                                          <p:spTgt spid="31848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18483"/>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6" presetClass="entr" presetSubtype="37" fill="hold" nodeType="clickEffect">
                                  <p:stCondLst>
                                    <p:cond delay="0"/>
                                  </p:stCondLst>
                                  <p:childTnLst>
                                    <p:set>
                                      <p:cBhvr>
                                        <p:cTn id="35" dur="1" fill="hold">
                                          <p:stCondLst>
                                            <p:cond delay="0"/>
                                          </p:stCondLst>
                                        </p:cTn>
                                        <p:tgtEl>
                                          <p:spTgt spid="318494"/>
                                        </p:tgtEl>
                                        <p:attrNameLst>
                                          <p:attrName>style.visibility</p:attrName>
                                        </p:attrNameLst>
                                      </p:cBhvr>
                                      <p:to>
                                        <p:strVal val="visible"/>
                                      </p:to>
                                    </p:set>
                                    <p:animEffect transition="in" filter="barn(outVertical)">
                                      <p:cBhvr>
                                        <p:cTn id="36" dur="500"/>
                                        <p:tgtEl>
                                          <p:spTgt spid="31849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318514"/>
                                        </p:tgtEl>
                                        <p:attrNameLst>
                                          <p:attrName>style.visibility</p:attrName>
                                        </p:attrNameLst>
                                      </p:cBhvr>
                                      <p:to>
                                        <p:strVal val="visible"/>
                                      </p:to>
                                    </p:set>
                                    <p:anim calcmode="lin" valueType="num">
                                      <p:cBhvr additive="base">
                                        <p:cTn id="41" dur="500" fill="hold"/>
                                        <p:tgtEl>
                                          <p:spTgt spid="318514"/>
                                        </p:tgtEl>
                                        <p:attrNameLst>
                                          <p:attrName>ppt_x</p:attrName>
                                        </p:attrNameLst>
                                      </p:cBhvr>
                                      <p:tavLst>
                                        <p:tav tm="0">
                                          <p:val>
                                            <p:strVal val="0-#ppt_w/2"/>
                                          </p:val>
                                        </p:tav>
                                        <p:tav tm="100000">
                                          <p:val>
                                            <p:strVal val="#ppt_x"/>
                                          </p:val>
                                        </p:tav>
                                      </p:tavLst>
                                    </p:anim>
                                    <p:anim calcmode="lin" valueType="num">
                                      <p:cBhvr additive="base">
                                        <p:cTn id="42" dur="500" fill="hold"/>
                                        <p:tgtEl>
                                          <p:spTgt spid="31851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18514"/>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6" presetClass="entr" presetSubtype="42" fill="hold" nodeType="clickEffect">
                                  <p:stCondLst>
                                    <p:cond delay="0"/>
                                  </p:stCondLst>
                                  <p:childTnLst>
                                    <p:set>
                                      <p:cBhvr>
                                        <p:cTn id="46" dur="1" fill="hold">
                                          <p:stCondLst>
                                            <p:cond delay="0"/>
                                          </p:stCondLst>
                                        </p:cTn>
                                        <p:tgtEl>
                                          <p:spTgt spid="318498"/>
                                        </p:tgtEl>
                                        <p:attrNameLst>
                                          <p:attrName>style.visibility</p:attrName>
                                        </p:attrNameLst>
                                      </p:cBhvr>
                                      <p:to>
                                        <p:strVal val="visible"/>
                                      </p:to>
                                    </p:set>
                                    <p:animEffect transition="in" filter="barn(outHorizontal)">
                                      <p:cBhvr>
                                        <p:cTn id="47" dur="500"/>
                                        <p:tgtEl>
                                          <p:spTgt spid="318498"/>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nodeType="clickEffect">
                                  <p:stCondLst>
                                    <p:cond delay="0"/>
                                  </p:stCondLst>
                                  <p:childTnLst>
                                    <p:set>
                                      <p:cBhvr>
                                        <p:cTn id="51" dur="1" fill="hold">
                                          <p:stCondLst>
                                            <p:cond delay="0"/>
                                          </p:stCondLst>
                                        </p:cTn>
                                        <p:tgtEl>
                                          <p:spTgt spid="318519"/>
                                        </p:tgtEl>
                                        <p:attrNameLst>
                                          <p:attrName>style.visibility</p:attrName>
                                        </p:attrNameLst>
                                      </p:cBhvr>
                                      <p:to>
                                        <p:strVal val="visible"/>
                                      </p:to>
                                    </p:set>
                                    <p:anim calcmode="lin" valueType="num">
                                      <p:cBhvr additive="base">
                                        <p:cTn id="52" dur="500" fill="hold"/>
                                        <p:tgtEl>
                                          <p:spTgt spid="318519"/>
                                        </p:tgtEl>
                                        <p:attrNameLst>
                                          <p:attrName>ppt_x</p:attrName>
                                        </p:attrNameLst>
                                      </p:cBhvr>
                                      <p:tavLst>
                                        <p:tav tm="0">
                                          <p:val>
                                            <p:strVal val="0-#ppt_w/2"/>
                                          </p:val>
                                        </p:tav>
                                        <p:tav tm="100000">
                                          <p:val>
                                            <p:strVal val="#ppt_x"/>
                                          </p:val>
                                        </p:tav>
                                      </p:tavLst>
                                    </p:anim>
                                    <p:anim calcmode="lin" valueType="num">
                                      <p:cBhvr additive="base">
                                        <p:cTn id="53" dur="500" fill="hold"/>
                                        <p:tgtEl>
                                          <p:spTgt spid="31851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18519"/>
                                        </p:tgtEl>
                                        <p:attrNameLst>
                                          <p:attrName>style.visibility</p:attrName>
                                        </p:attrNameLst>
                                      </p:cBhvr>
                                      <p:to>
                                        <p:strVal val="hidden"/>
                                      </p:to>
                                    </p:set>
                                  </p:subTnLst>
                                </p:cTn>
                              </p:par>
                            </p:childTnLst>
                          </p:cTn>
                        </p:par>
                      </p:childTnLst>
                    </p:cTn>
                  </p:par>
                  <p:par>
                    <p:cTn id="54" fill="hold">
                      <p:stCondLst>
                        <p:cond delay="indefinite"/>
                      </p:stCondLst>
                      <p:childTnLst>
                        <p:par>
                          <p:cTn id="55" fill="hold">
                            <p:stCondLst>
                              <p:cond delay="0"/>
                            </p:stCondLst>
                            <p:childTnLst>
                              <p:par>
                                <p:cTn id="56" presetID="16" presetClass="entr" presetSubtype="42" fill="hold" nodeType="clickEffect">
                                  <p:stCondLst>
                                    <p:cond delay="0"/>
                                  </p:stCondLst>
                                  <p:childTnLst>
                                    <p:set>
                                      <p:cBhvr>
                                        <p:cTn id="57" dur="1" fill="hold">
                                          <p:stCondLst>
                                            <p:cond delay="0"/>
                                          </p:stCondLst>
                                        </p:cTn>
                                        <p:tgtEl>
                                          <p:spTgt spid="318495"/>
                                        </p:tgtEl>
                                        <p:attrNameLst>
                                          <p:attrName>style.visibility</p:attrName>
                                        </p:attrNameLst>
                                      </p:cBhvr>
                                      <p:to>
                                        <p:strVal val="visible"/>
                                      </p:to>
                                    </p:set>
                                    <p:animEffect transition="in" filter="barn(outHorizontal)">
                                      <p:cBhvr>
                                        <p:cTn id="58" dur="500"/>
                                        <p:tgtEl>
                                          <p:spTgt spid="318495"/>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42" fill="hold" nodeType="clickEffect">
                                  <p:stCondLst>
                                    <p:cond delay="0"/>
                                  </p:stCondLst>
                                  <p:childTnLst>
                                    <p:set>
                                      <p:cBhvr>
                                        <p:cTn id="62" dur="1" fill="hold">
                                          <p:stCondLst>
                                            <p:cond delay="0"/>
                                          </p:stCondLst>
                                        </p:cTn>
                                        <p:tgtEl>
                                          <p:spTgt spid="318501"/>
                                        </p:tgtEl>
                                        <p:attrNameLst>
                                          <p:attrName>style.visibility</p:attrName>
                                        </p:attrNameLst>
                                      </p:cBhvr>
                                      <p:to>
                                        <p:strVal val="visible"/>
                                      </p:to>
                                    </p:set>
                                    <p:animEffect transition="in" filter="barn(outHorizontal)">
                                      <p:cBhvr>
                                        <p:cTn id="63" dur="500"/>
                                        <p:tgtEl>
                                          <p:spTgt spid="318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8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4" name="Group 2"/>
          <p:cNvGrpSpPr/>
          <p:nvPr/>
        </p:nvGrpSpPr>
        <p:grpSpPr>
          <a:xfrm>
            <a:off x="571500" y="0"/>
            <a:ext cx="7848600" cy="1092200"/>
            <a:chOff x="360" y="0"/>
            <a:chExt cx="4944" cy="688"/>
          </a:xfrm>
        </p:grpSpPr>
        <p:sp>
          <p:nvSpPr>
            <p:cNvPr id="55335" name="Rectangle 3"/>
            <p:cNvSpPr>
              <a:spLocks noChangeArrowheads="1"/>
            </p:cNvSpPr>
            <p:nvPr/>
          </p:nvSpPr>
          <p:spPr bwMode="auto">
            <a:xfrm>
              <a:off x="360" y="124"/>
              <a:ext cx="2880"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dirty="0">
                  <a:ln>
                    <a:noFill/>
                  </a:ln>
                  <a:solidFill>
                    <a:schemeClr val="accent6">
                      <a:lumMod val="75000"/>
                    </a:schemeClr>
                  </a:solidFill>
                  <a:effectLst/>
                  <a:uLnTx/>
                  <a:uFillTx/>
                  <a:latin typeface="宋体" panose="02010600030101010101" pitchFamily="2" charset="-122"/>
                  <a:ea typeface="宋体" panose="02010600030101010101" pitchFamily="2" charset="-122"/>
                  <a:cs typeface="+mn-cs"/>
                </a:rPr>
                <a:t>当</a:t>
              </a:r>
              <a:r>
                <a:rPr kumimoji="1" lang="en-US" altLang="zh-CN" sz="3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a=3</a:t>
              </a:r>
              <a:r>
                <a:rPr kumimoji="1" lang="zh-CN" altLang="en-US" sz="3200" b="1" i="0" u="none" strike="noStrike" kern="1200" cap="none" spc="0" normalizeH="0" baseline="0" noProof="0" dirty="0">
                  <a:ln>
                    <a:noFill/>
                  </a:ln>
                  <a:solidFill>
                    <a:schemeClr val="accent6">
                      <a:lumMod val="75000"/>
                    </a:schemeClr>
                  </a:solidFill>
                  <a:effectLst/>
                  <a:uLnTx/>
                  <a:uFillTx/>
                  <a:latin typeface="宋体" panose="02010600030101010101" pitchFamily="2" charset="-122"/>
                  <a:ea typeface="宋体" panose="02010600030101010101" pitchFamily="2" charset="-122"/>
                  <a:cs typeface="+mn-cs"/>
                </a:rPr>
                <a:t>，开环传递函数为 </a:t>
              </a:r>
            </a:p>
          </p:txBody>
        </p:sp>
        <p:graphicFrame>
          <p:nvGraphicFramePr>
            <p:cNvPr id="54312" name="Object 4"/>
            <p:cNvGraphicFramePr>
              <a:graphicFrameLocks noChangeAspect="1"/>
            </p:cNvGraphicFramePr>
            <p:nvPr/>
          </p:nvGraphicFramePr>
          <p:xfrm>
            <a:off x="3096" y="0"/>
            <a:ext cx="2208" cy="688"/>
          </p:xfrm>
          <a:graphic>
            <a:graphicData uri="http://schemas.openxmlformats.org/presentationml/2006/ole">
              <mc:AlternateContent xmlns:mc="http://schemas.openxmlformats.org/markup-compatibility/2006">
                <mc:Choice xmlns:v="urn:schemas-microsoft-com:vml" Requires="v">
                  <p:oleObj spid="_x0000_s23577" r:id="rId3" imgW="1333500" imgH="444500" progId="Equation.3">
                    <p:embed/>
                  </p:oleObj>
                </mc:Choice>
                <mc:Fallback>
                  <p:oleObj r:id="rId3" imgW="1333500" imgH="444500" progId="Equation.3">
                    <p:embed/>
                    <p:pic>
                      <p:nvPicPr>
                        <p:cNvPr id="0" name="图片 3176"/>
                        <p:cNvPicPr/>
                        <p:nvPr/>
                      </p:nvPicPr>
                      <p:blipFill>
                        <a:blip r:embed="rId4"/>
                        <a:stretch>
                          <a:fillRect/>
                        </a:stretch>
                      </p:blipFill>
                      <p:spPr>
                        <a:xfrm>
                          <a:off x="3096" y="0"/>
                          <a:ext cx="2208" cy="688"/>
                        </a:xfrm>
                        <a:prstGeom prst="rect">
                          <a:avLst/>
                        </a:prstGeom>
                        <a:noFill/>
                        <a:ln w="38100">
                          <a:noFill/>
                          <a:miter/>
                        </a:ln>
                      </p:spPr>
                    </p:pic>
                  </p:oleObj>
                </mc:Fallback>
              </mc:AlternateContent>
            </a:graphicData>
          </a:graphic>
        </p:graphicFrame>
      </p:grpSp>
      <p:grpSp>
        <p:nvGrpSpPr>
          <p:cNvPr id="319493" name="Group 5"/>
          <p:cNvGrpSpPr/>
          <p:nvPr/>
        </p:nvGrpSpPr>
        <p:grpSpPr>
          <a:xfrm>
            <a:off x="5029200" y="2057400"/>
            <a:ext cx="4024313" cy="3863975"/>
            <a:chOff x="336" y="1514"/>
            <a:chExt cx="2535" cy="2434"/>
          </a:xfrm>
        </p:grpSpPr>
        <p:sp>
          <p:nvSpPr>
            <p:cNvPr id="55331" name="Rectangle 6"/>
            <p:cNvSpPr>
              <a:spLocks noChangeArrowheads="1"/>
            </p:cNvSpPr>
            <p:nvPr/>
          </p:nvSpPr>
          <p:spPr bwMode="auto">
            <a:xfrm>
              <a:off x="336" y="1514"/>
              <a:ext cx="2535"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dirty="0">
                  <a:ln>
                    <a:noFill/>
                  </a:ln>
                  <a:solidFill>
                    <a:schemeClr val="accent6">
                      <a:lumMod val="75000"/>
                    </a:schemeClr>
                  </a:solidFill>
                  <a:effectLst/>
                  <a:uLnTx/>
                  <a:uFillTx/>
                  <a:latin typeface="宋体" panose="02010600030101010101" pitchFamily="2" charset="-122"/>
                  <a:ea typeface="宋体" panose="02010600030101010101" pitchFamily="2" charset="-122"/>
                  <a:cs typeface="+mn-cs"/>
                </a:rPr>
                <a:t>渐近线与实轴的交点</a:t>
              </a:r>
            </a:p>
          </p:txBody>
        </p:sp>
        <p:graphicFrame>
          <p:nvGraphicFramePr>
            <p:cNvPr id="54308" name="Object 7"/>
            <p:cNvGraphicFramePr>
              <a:graphicFrameLocks noChangeAspect="1"/>
            </p:cNvGraphicFramePr>
            <p:nvPr/>
          </p:nvGraphicFramePr>
          <p:xfrm>
            <a:off x="790" y="1816"/>
            <a:ext cx="1540" cy="601"/>
          </p:xfrm>
          <a:graphic>
            <a:graphicData uri="http://schemas.openxmlformats.org/presentationml/2006/ole">
              <mc:AlternateContent xmlns:mc="http://schemas.openxmlformats.org/markup-compatibility/2006">
                <mc:Choice xmlns:v="urn:schemas-microsoft-com:vml" Requires="v">
                  <p:oleObj spid="_x0000_s23578" r:id="rId5" imgW="913765" imgH="355600" progId="Equation.DSMT4">
                    <p:embed/>
                  </p:oleObj>
                </mc:Choice>
                <mc:Fallback>
                  <p:oleObj r:id="rId5" imgW="913765" imgH="355600" progId="Equation.DSMT4">
                    <p:embed/>
                    <p:pic>
                      <p:nvPicPr>
                        <p:cNvPr id="0" name="图片 3166"/>
                        <p:cNvPicPr/>
                        <p:nvPr/>
                      </p:nvPicPr>
                      <p:blipFill>
                        <a:blip r:embed="rId6"/>
                        <a:stretch>
                          <a:fillRect/>
                        </a:stretch>
                      </p:blipFill>
                      <p:spPr>
                        <a:xfrm>
                          <a:off x="790" y="1816"/>
                          <a:ext cx="1540" cy="601"/>
                        </a:xfrm>
                        <a:prstGeom prst="rect">
                          <a:avLst/>
                        </a:prstGeom>
                        <a:noFill/>
                        <a:ln w="38100">
                          <a:noFill/>
                          <a:miter/>
                        </a:ln>
                      </p:spPr>
                    </p:pic>
                  </p:oleObj>
                </mc:Fallback>
              </mc:AlternateContent>
            </a:graphicData>
          </a:graphic>
        </p:graphicFrame>
        <p:sp>
          <p:nvSpPr>
            <p:cNvPr id="55333" name="Rectangle 8"/>
            <p:cNvSpPr>
              <a:spLocks noChangeArrowheads="1"/>
            </p:cNvSpPr>
            <p:nvPr/>
          </p:nvSpPr>
          <p:spPr bwMode="auto">
            <a:xfrm>
              <a:off x="336" y="2336"/>
              <a:ext cx="249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dirty="0">
                  <a:ln>
                    <a:noFill/>
                  </a:ln>
                  <a:solidFill>
                    <a:schemeClr val="accent6">
                      <a:lumMod val="75000"/>
                    </a:schemeClr>
                  </a:solidFill>
                  <a:effectLst/>
                  <a:uLnTx/>
                  <a:uFillTx/>
                  <a:latin typeface="宋体" panose="02010600030101010101" pitchFamily="2" charset="-122"/>
                  <a:ea typeface="宋体" panose="02010600030101010101" pitchFamily="2" charset="-122"/>
                  <a:cs typeface="+mn-cs"/>
                </a:rPr>
                <a:t>渐近线与实轴的夹角</a:t>
              </a:r>
            </a:p>
          </p:txBody>
        </p:sp>
        <p:graphicFrame>
          <p:nvGraphicFramePr>
            <p:cNvPr id="54310" name="Object 9"/>
            <p:cNvGraphicFramePr>
              <a:graphicFrameLocks noChangeAspect="1"/>
            </p:cNvGraphicFramePr>
            <p:nvPr/>
          </p:nvGraphicFramePr>
          <p:xfrm>
            <a:off x="878" y="2670"/>
            <a:ext cx="1585" cy="1278"/>
          </p:xfrm>
          <a:graphic>
            <a:graphicData uri="http://schemas.openxmlformats.org/presentationml/2006/ole">
              <mc:AlternateContent xmlns:mc="http://schemas.openxmlformats.org/markup-compatibility/2006">
                <mc:Choice xmlns:v="urn:schemas-microsoft-com:vml" Requires="v">
                  <p:oleObj spid="_x0000_s23579" r:id="rId7" imgW="977900" imgH="800100" progId="Equation.DSMT4">
                    <p:embed/>
                  </p:oleObj>
                </mc:Choice>
                <mc:Fallback>
                  <p:oleObj r:id="rId7" imgW="977900" imgH="800100" progId="Equation.DSMT4">
                    <p:embed/>
                    <p:pic>
                      <p:nvPicPr>
                        <p:cNvPr id="0" name="图片 3170"/>
                        <p:cNvPicPr/>
                        <p:nvPr/>
                      </p:nvPicPr>
                      <p:blipFill>
                        <a:blip r:embed="rId8"/>
                        <a:stretch>
                          <a:fillRect/>
                        </a:stretch>
                      </p:blipFill>
                      <p:spPr>
                        <a:xfrm>
                          <a:off x="878" y="2670"/>
                          <a:ext cx="1585" cy="1278"/>
                        </a:xfrm>
                        <a:prstGeom prst="rect">
                          <a:avLst/>
                        </a:prstGeom>
                        <a:noFill/>
                        <a:ln w="38100">
                          <a:noFill/>
                          <a:miter/>
                        </a:ln>
                      </p:spPr>
                    </p:pic>
                  </p:oleObj>
                </mc:Fallback>
              </mc:AlternateContent>
            </a:graphicData>
          </a:graphic>
        </p:graphicFrame>
      </p:grpSp>
      <p:graphicFrame>
        <p:nvGraphicFramePr>
          <p:cNvPr id="319498" name="Object 10"/>
          <p:cNvGraphicFramePr>
            <a:graphicFrameLocks noChangeAspect="1"/>
          </p:cNvGraphicFramePr>
          <p:nvPr/>
        </p:nvGraphicFramePr>
        <p:xfrm>
          <a:off x="1409700" y="1235075"/>
          <a:ext cx="6538913" cy="603250"/>
        </p:xfrm>
        <a:graphic>
          <a:graphicData uri="http://schemas.openxmlformats.org/presentationml/2006/ole">
            <mc:AlternateContent xmlns:mc="http://schemas.openxmlformats.org/markup-compatibility/2006">
              <mc:Choice xmlns:v="urn:schemas-microsoft-com:vml" Requires="v">
                <p:oleObj spid="_x0000_s23580" r:id="rId9" imgW="2336800" imgH="215900" progId="Equation.3">
                  <p:embed/>
                </p:oleObj>
              </mc:Choice>
              <mc:Fallback>
                <p:oleObj r:id="rId9" imgW="2336800" imgH="215900" progId="Equation.3">
                  <p:embed/>
                  <p:pic>
                    <p:nvPicPr>
                      <p:cNvPr id="0" name="图片 3174"/>
                      <p:cNvPicPr/>
                      <p:nvPr/>
                    </p:nvPicPr>
                    <p:blipFill>
                      <a:blip r:embed="rId10"/>
                      <a:stretch>
                        <a:fillRect/>
                      </a:stretch>
                    </p:blipFill>
                    <p:spPr>
                      <a:xfrm>
                        <a:off x="1409700" y="1235075"/>
                        <a:ext cx="6538913" cy="603250"/>
                      </a:xfrm>
                      <a:prstGeom prst="rect">
                        <a:avLst/>
                      </a:prstGeom>
                      <a:noFill/>
                      <a:ln w="38100">
                        <a:noFill/>
                        <a:miter/>
                      </a:ln>
                    </p:spPr>
                  </p:pic>
                </p:oleObj>
              </mc:Fallback>
            </mc:AlternateContent>
          </a:graphicData>
        </a:graphic>
      </p:graphicFrame>
      <p:grpSp>
        <p:nvGrpSpPr>
          <p:cNvPr id="319499" name="Group 11"/>
          <p:cNvGrpSpPr/>
          <p:nvPr/>
        </p:nvGrpSpPr>
        <p:grpSpPr>
          <a:xfrm>
            <a:off x="5292725" y="2117725"/>
            <a:ext cx="3276600" cy="2995613"/>
            <a:chOff x="265" y="0"/>
            <a:chExt cx="2064" cy="1887"/>
          </a:xfrm>
        </p:grpSpPr>
        <p:sp>
          <p:nvSpPr>
            <p:cNvPr id="55327" name="Rectangle 12"/>
            <p:cNvSpPr>
              <a:spLocks noChangeArrowheads="1"/>
            </p:cNvSpPr>
            <p:nvPr/>
          </p:nvSpPr>
          <p:spPr bwMode="auto">
            <a:xfrm>
              <a:off x="384" y="0"/>
              <a:ext cx="127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dirty="0">
                  <a:ln>
                    <a:noFill/>
                  </a:ln>
                  <a:solidFill>
                    <a:schemeClr val="accent6">
                      <a:lumMod val="75000"/>
                    </a:schemeClr>
                  </a:solidFill>
                  <a:effectLst/>
                  <a:uLnTx/>
                  <a:uFillTx/>
                  <a:latin typeface="宋体" panose="02010600030101010101" pitchFamily="2" charset="-122"/>
                  <a:ea typeface="宋体" panose="02010600030101010101" pitchFamily="2" charset="-122"/>
                  <a:cs typeface="+mn-cs"/>
                </a:rPr>
                <a:t>求分离点</a:t>
              </a:r>
              <a:endParaRPr kumimoji="1" lang="en-US" altLang="zh-CN" sz="3200" b="1" i="0" u="none" strike="noStrike" kern="1200" cap="none" spc="0" normalizeH="0" baseline="0" noProof="0" dirty="0">
                <a:ln>
                  <a:noFill/>
                </a:ln>
                <a:solidFill>
                  <a:schemeClr val="accent6">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3200" b="1" i="0" u="none" strike="noStrike" kern="1200" cap="none" spc="0" normalizeH="0" baseline="0" noProof="0" dirty="0">
                <a:ln>
                  <a:noFill/>
                </a:ln>
                <a:solidFill>
                  <a:schemeClr val="accent6">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3200" b="1" i="0" u="none" strike="noStrike" kern="1200" cap="none" spc="0" normalizeH="0" baseline="0" noProof="0" dirty="0">
                <a:ln>
                  <a:noFill/>
                </a:ln>
                <a:solidFill>
                  <a:schemeClr val="accent6">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dirty="0">
                  <a:ln>
                    <a:noFill/>
                  </a:ln>
                  <a:solidFill>
                    <a:schemeClr val="accent6">
                      <a:lumMod val="75000"/>
                    </a:schemeClr>
                  </a:solidFill>
                  <a:effectLst/>
                  <a:uLnTx/>
                  <a:uFillTx/>
                  <a:latin typeface="宋体" panose="02010600030101010101" pitchFamily="2" charset="-122"/>
                  <a:ea typeface="宋体" panose="02010600030101010101" pitchFamily="2" charset="-122"/>
                  <a:cs typeface="+mn-cs"/>
                </a:rPr>
                <a:t>解得：</a:t>
              </a:r>
              <a:endParaRPr kumimoji="1" lang="en-US" altLang="zh-CN" sz="3200" b="1" i="0" u="none" strike="noStrike" kern="1200" cap="none" spc="0" normalizeH="0" baseline="0" noProof="0" dirty="0">
                <a:ln>
                  <a:noFill/>
                </a:ln>
                <a:solidFill>
                  <a:schemeClr val="accent6">
                    <a:lumMod val="75000"/>
                  </a:schemeClr>
                </a:solidFill>
                <a:effectLst/>
                <a:uLnTx/>
                <a:uFillTx/>
                <a:latin typeface="宋体" panose="02010600030101010101" pitchFamily="2" charset="-122"/>
                <a:ea typeface="宋体" panose="02010600030101010101" pitchFamily="2" charset="-122"/>
                <a:cs typeface="+mn-cs"/>
              </a:endParaRPr>
            </a:p>
          </p:txBody>
        </p:sp>
        <p:graphicFrame>
          <p:nvGraphicFramePr>
            <p:cNvPr id="54304" name="Object 13"/>
            <p:cNvGraphicFramePr>
              <a:graphicFrameLocks noChangeAspect="1"/>
            </p:cNvGraphicFramePr>
            <p:nvPr/>
          </p:nvGraphicFramePr>
          <p:xfrm>
            <a:off x="288" y="336"/>
            <a:ext cx="1920" cy="572"/>
          </p:xfrm>
          <a:graphic>
            <a:graphicData uri="http://schemas.openxmlformats.org/presentationml/2006/ole">
              <mc:AlternateContent xmlns:mc="http://schemas.openxmlformats.org/markup-compatibility/2006">
                <mc:Choice xmlns:v="urn:schemas-microsoft-com:vml" Requires="v">
                  <p:oleObj spid="_x0000_s23581" r:id="rId11" imgW="1333500" imgH="393700" progId="Equation.3">
                    <p:embed/>
                  </p:oleObj>
                </mc:Choice>
                <mc:Fallback>
                  <p:oleObj r:id="rId11" imgW="1333500" imgH="393700" progId="Equation.3">
                    <p:embed/>
                    <p:pic>
                      <p:nvPicPr>
                        <p:cNvPr id="0" name="图片 3171"/>
                        <p:cNvPicPr/>
                        <p:nvPr/>
                      </p:nvPicPr>
                      <p:blipFill>
                        <a:blip r:embed="rId12"/>
                        <a:stretch>
                          <a:fillRect/>
                        </a:stretch>
                      </p:blipFill>
                      <p:spPr>
                        <a:xfrm>
                          <a:off x="288" y="336"/>
                          <a:ext cx="1920" cy="572"/>
                        </a:xfrm>
                        <a:prstGeom prst="rect">
                          <a:avLst/>
                        </a:prstGeom>
                        <a:noFill/>
                        <a:ln w="38100">
                          <a:noFill/>
                          <a:miter/>
                        </a:ln>
                      </p:spPr>
                    </p:pic>
                  </p:oleObj>
                </mc:Fallback>
              </mc:AlternateContent>
            </a:graphicData>
          </a:graphic>
        </p:graphicFrame>
        <p:graphicFrame>
          <p:nvGraphicFramePr>
            <p:cNvPr id="54305" name="Object 14"/>
            <p:cNvGraphicFramePr>
              <a:graphicFrameLocks noChangeAspect="1"/>
            </p:cNvGraphicFramePr>
            <p:nvPr/>
          </p:nvGraphicFramePr>
          <p:xfrm>
            <a:off x="448" y="1018"/>
            <a:ext cx="1508" cy="593"/>
          </p:xfrm>
          <a:graphic>
            <a:graphicData uri="http://schemas.openxmlformats.org/presentationml/2006/ole">
              <mc:AlternateContent xmlns:mc="http://schemas.openxmlformats.org/markup-compatibility/2006">
                <mc:Choice xmlns:v="urn:schemas-microsoft-com:vml" Requires="v">
                  <p:oleObj spid="_x0000_s23582" r:id="rId13" imgW="1028700" imgH="381000" progId="Equation.DSMT4">
                    <p:embed/>
                  </p:oleObj>
                </mc:Choice>
                <mc:Fallback>
                  <p:oleObj r:id="rId13" imgW="1028700" imgH="381000" progId="Equation.DSMT4">
                    <p:embed/>
                    <p:pic>
                      <p:nvPicPr>
                        <p:cNvPr id="0" name="图片 3167"/>
                        <p:cNvPicPr/>
                        <p:nvPr/>
                      </p:nvPicPr>
                      <p:blipFill>
                        <a:blip r:embed="rId14"/>
                        <a:stretch>
                          <a:fillRect/>
                        </a:stretch>
                      </p:blipFill>
                      <p:spPr>
                        <a:xfrm>
                          <a:off x="448" y="1018"/>
                          <a:ext cx="1508" cy="593"/>
                        </a:xfrm>
                        <a:prstGeom prst="rect">
                          <a:avLst/>
                        </a:prstGeom>
                        <a:noFill/>
                        <a:ln w="38100">
                          <a:noFill/>
                          <a:miter/>
                        </a:ln>
                      </p:spPr>
                    </p:pic>
                  </p:oleObj>
                </mc:Fallback>
              </mc:AlternateContent>
            </a:graphicData>
          </a:graphic>
        </p:graphicFrame>
        <p:sp>
          <p:nvSpPr>
            <p:cNvPr id="55330" name="Rectangle 15"/>
            <p:cNvSpPr>
              <a:spLocks noChangeArrowheads="1"/>
            </p:cNvSpPr>
            <p:nvPr/>
          </p:nvSpPr>
          <p:spPr bwMode="auto">
            <a:xfrm>
              <a:off x="265" y="1503"/>
              <a:ext cx="206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dirty="0">
                  <a:ln>
                    <a:noFill/>
                  </a:ln>
                  <a:solidFill>
                    <a:schemeClr val="accent6">
                      <a:lumMod val="75000"/>
                    </a:schemeClr>
                  </a:solidFill>
                  <a:effectLst/>
                  <a:uLnTx/>
                  <a:uFillTx/>
                  <a:latin typeface="宋体" panose="02010600030101010101" pitchFamily="2" charset="-122"/>
                  <a:ea typeface="宋体" panose="02010600030101010101" pitchFamily="2" charset="-122"/>
                  <a:cs typeface="+mn-cs"/>
                </a:rPr>
                <a:t>解为复数，舍去</a:t>
              </a:r>
              <a:r>
                <a:rPr kumimoji="1" lang="zh-CN" altLang="en-US" sz="32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1" lang="zh-CN" altLang="en-US" sz="32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p>
          </p:txBody>
        </p:sp>
      </p:grpSp>
      <p:sp>
        <p:nvSpPr>
          <p:cNvPr id="319504" name="Rectangle 16"/>
          <p:cNvSpPr>
            <a:spLocks noChangeArrowheads="1"/>
          </p:cNvSpPr>
          <p:nvPr/>
        </p:nvSpPr>
        <p:spPr bwMode="auto">
          <a:xfrm>
            <a:off x="1517650" y="1173163"/>
            <a:ext cx="59912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dirty="0">
                <a:ln>
                  <a:noFill/>
                </a:ln>
                <a:solidFill>
                  <a:schemeClr val="accent6">
                    <a:lumMod val="75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实轴上的根轨迹位于</a:t>
            </a:r>
            <a:r>
              <a:rPr kumimoji="1" lang="zh-CN" altLang="en-US" sz="3200" b="0" i="0" u="none" strike="noStrike" kern="1200" cap="none" spc="0" normalizeH="0" baseline="0" noProof="0" dirty="0">
                <a:ln>
                  <a:noFill/>
                </a:ln>
                <a:solidFill>
                  <a:schemeClr val="tx1"/>
                </a:solidFill>
                <a:effectLst/>
                <a:uLnTx/>
                <a:uFillTx/>
                <a:latin typeface="Symbol" panose="05050102010706020507" pitchFamily="18" charset="2"/>
                <a:ea typeface="宋体" panose="02010600030101010101" pitchFamily="2" charset="-122"/>
                <a:cs typeface="Times New Roman" panose="02020603050405020304" pitchFamily="18" charset="0"/>
              </a:rPr>
              <a:t>-</a:t>
            </a:r>
            <a:r>
              <a:rPr kumimoji="1" lang="zh-CN" altLang="en-US" sz="3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3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200" b="0" i="0" u="none" strike="noStrike" kern="1200" cap="none" spc="0" normalizeH="0" baseline="0" noProof="0" dirty="0">
                <a:ln>
                  <a:noFill/>
                </a:ln>
                <a:solidFill>
                  <a:schemeClr val="tx1"/>
                </a:solidFill>
                <a:effectLst/>
                <a:uLnTx/>
                <a:uFillTx/>
                <a:latin typeface="Symbol" panose="05050102010706020507" pitchFamily="18" charset="2"/>
                <a:ea typeface="宋体" panose="02010600030101010101" pitchFamily="2" charset="-122"/>
                <a:cs typeface="Times New Roman" panose="02020603050405020304" pitchFamily="18" charset="0"/>
              </a:rPr>
              <a:t>-</a:t>
            </a:r>
            <a:r>
              <a:rPr kumimoji="1" lang="en-US" altLang="zh-CN" sz="3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3200" b="1" i="0" u="none" strike="noStrike" kern="1200" cap="none" spc="0" normalizeH="0" baseline="0" noProof="0" dirty="0">
                <a:ln>
                  <a:noFill/>
                </a:ln>
                <a:solidFill>
                  <a:schemeClr val="accent6">
                    <a:lumMod val="75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之间</a:t>
            </a:r>
          </a:p>
        </p:txBody>
      </p:sp>
      <p:grpSp>
        <p:nvGrpSpPr>
          <p:cNvPr id="319505" name="Group 17"/>
          <p:cNvGrpSpPr/>
          <p:nvPr/>
        </p:nvGrpSpPr>
        <p:grpSpPr>
          <a:xfrm>
            <a:off x="685800" y="2197100"/>
            <a:ext cx="3614738" cy="3441700"/>
            <a:chOff x="432" y="1384"/>
            <a:chExt cx="2277" cy="2168"/>
          </a:xfrm>
        </p:grpSpPr>
        <p:sp>
          <p:nvSpPr>
            <p:cNvPr id="54299" name="Line 18"/>
            <p:cNvSpPr/>
            <p:nvPr/>
          </p:nvSpPr>
          <p:spPr>
            <a:xfrm>
              <a:off x="432" y="2496"/>
              <a:ext cx="2112" cy="0"/>
            </a:xfrm>
            <a:prstGeom prst="line">
              <a:avLst/>
            </a:prstGeom>
            <a:ln w="28575" cap="flat" cmpd="sng">
              <a:solidFill>
                <a:schemeClr val="tx2"/>
              </a:solidFill>
              <a:prstDash val="solid"/>
              <a:headEnd type="none" w="med" len="med"/>
              <a:tailEnd type="triangle" w="med" len="med"/>
            </a:ln>
          </p:spPr>
        </p:sp>
        <p:sp>
          <p:nvSpPr>
            <p:cNvPr id="54300" name="Line 19"/>
            <p:cNvSpPr/>
            <p:nvPr/>
          </p:nvSpPr>
          <p:spPr>
            <a:xfrm flipV="1">
              <a:off x="2136" y="1392"/>
              <a:ext cx="0" cy="2160"/>
            </a:xfrm>
            <a:prstGeom prst="line">
              <a:avLst/>
            </a:prstGeom>
            <a:ln w="28575" cap="flat" cmpd="sng">
              <a:solidFill>
                <a:schemeClr val="tx2"/>
              </a:solidFill>
              <a:prstDash val="solid"/>
              <a:headEnd type="none" w="med" len="med"/>
              <a:tailEnd type="triangle" w="med" len="med"/>
            </a:ln>
          </p:spPr>
        </p:sp>
        <p:graphicFrame>
          <p:nvGraphicFramePr>
            <p:cNvPr id="54301" name="Object 20"/>
            <p:cNvGraphicFramePr>
              <a:graphicFrameLocks noChangeAspect="1"/>
            </p:cNvGraphicFramePr>
            <p:nvPr/>
          </p:nvGraphicFramePr>
          <p:xfrm>
            <a:off x="2381" y="2205"/>
            <a:ext cx="328" cy="318"/>
          </p:xfrm>
          <a:graphic>
            <a:graphicData uri="http://schemas.openxmlformats.org/presentationml/2006/ole">
              <mc:AlternateContent xmlns:mc="http://schemas.openxmlformats.org/markup-compatibility/2006">
                <mc:Choice xmlns:v="urn:schemas-microsoft-com:vml" Requires="v">
                  <p:oleObj spid="_x0000_s23583" r:id="rId15" imgW="139700" imgH="127000" progId="Equation.DSMT4">
                    <p:embed/>
                  </p:oleObj>
                </mc:Choice>
                <mc:Fallback>
                  <p:oleObj r:id="rId15" imgW="139700" imgH="127000" progId="Equation.DSMT4">
                    <p:embed/>
                    <p:pic>
                      <p:nvPicPr>
                        <p:cNvPr id="0" name="图片 3178"/>
                        <p:cNvPicPr/>
                        <p:nvPr/>
                      </p:nvPicPr>
                      <p:blipFill>
                        <a:blip r:embed="rId16"/>
                        <a:stretch>
                          <a:fillRect/>
                        </a:stretch>
                      </p:blipFill>
                      <p:spPr>
                        <a:xfrm>
                          <a:off x="2381" y="2205"/>
                          <a:ext cx="328" cy="318"/>
                        </a:xfrm>
                        <a:prstGeom prst="rect">
                          <a:avLst/>
                        </a:prstGeom>
                        <a:noFill/>
                        <a:ln w="38100">
                          <a:noFill/>
                          <a:miter/>
                        </a:ln>
                      </p:spPr>
                    </p:pic>
                  </p:oleObj>
                </mc:Fallback>
              </mc:AlternateContent>
            </a:graphicData>
          </a:graphic>
        </p:graphicFrame>
        <p:graphicFrame>
          <p:nvGraphicFramePr>
            <p:cNvPr id="54302" name="Object 21"/>
            <p:cNvGraphicFramePr>
              <a:graphicFrameLocks noChangeAspect="1"/>
            </p:cNvGraphicFramePr>
            <p:nvPr/>
          </p:nvGraphicFramePr>
          <p:xfrm>
            <a:off x="2132" y="1384"/>
            <a:ext cx="456" cy="360"/>
          </p:xfrm>
          <a:graphic>
            <a:graphicData uri="http://schemas.openxmlformats.org/presentationml/2006/ole">
              <mc:AlternateContent xmlns:mc="http://schemas.openxmlformats.org/markup-compatibility/2006">
                <mc:Choice xmlns:v="urn:schemas-microsoft-com:vml" Requires="v">
                  <p:oleObj spid="_x0000_s23584" r:id="rId17" imgW="241300" imgH="190500" progId="Equation.3">
                    <p:embed/>
                  </p:oleObj>
                </mc:Choice>
                <mc:Fallback>
                  <p:oleObj r:id="rId17" imgW="241300" imgH="190500" progId="Equation.3">
                    <p:embed/>
                    <p:pic>
                      <p:nvPicPr>
                        <p:cNvPr id="0" name="图片 3177"/>
                        <p:cNvPicPr/>
                        <p:nvPr/>
                      </p:nvPicPr>
                      <p:blipFill>
                        <a:blip r:embed="rId18"/>
                        <a:stretch>
                          <a:fillRect/>
                        </a:stretch>
                      </p:blipFill>
                      <p:spPr>
                        <a:xfrm>
                          <a:off x="2132" y="1384"/>
                          <a:ext cx="456" cy="360"/>
                        </a:xfrm>
                        <a:prstGeom prst="rect">
                          <a:avLst/>
                        </a:prstGeom>
                        <a:noFill/>
                        <a:ln w="38100">
                          <a:noFill/>
                          <a:miter/>
                        </a:ln>
                      </p:spPr>
                    </p:pic>
                  </p:oleObj>
                </mc:Fallback>
              </mc:AlternateContent>
            </a:graphicData>
          </a:graphic>
        </p:graphicFrame>
      </p:grpSp>
      <p:grpSp>
        <p:nvGrpSpPr>
          <p:cNvPr id="319510" name="Group 22"/>
          <p:cNvGrpSpPr/>
          <p:nvPr/>
        </p:nvGrpSpPr>
        <p:grpSpPr>
          <a:xfrm>
            <a:off x="2832100" y="2286000"/>
            <a:ext cx="546100" cy="3340100"/>
            <a:chOff x="1784" y="1440"/>
            <a:chExt cx="344" cy="2104"/>
          </a:xfrm>
        </p:grpSpPr>
        <p:sp>
          <p:nvSpPr>
            <p:cNvPr id="54295" name="Freeform 23"/>
            <p:cNvSpPr/>
            <p:nvPr/>
          </p:nvSpPr>
          <p:spPr>
            <a:xfrm>
              <a:off x="1784" y="1440"/>
              <a:ext cx="344" cy="1056"/>
            </a:xfrm>
            <a:custGeom>
              <a:avLst/>
              <a:gdLst/>
              <a:ahLst/>
              <a:cxnLst>
                <a:cxn ang="0">
                  <a:pos x="4" y="1056"/>
                </a:cxn>
                <a:cxn ang="0">
                  <a:pos x="4" y="864"/>
                </a:cxn>
                <a:cxn ang="0">
                  <a:pos x="4" y="672"/>
                </a:cxn>
                <a:cxn ang="0">
                  <a:pos x="4" y="384"/>
                </a:cxn>
                <a:cxn ang="0">
                  <a:pos x="4" y="96"/>
                </a:cxn>
                <a:cxn ang="0">
                  <a:pos x="4" y="0"/>
                </a:cxn>
              </a:cxnLst>
              <a:rect l="0" t="0" r="0" b="0"/>
              <a:pathLst>
                <a:path w="392" h="1056">
                  <a:moveTo>
                    <a:pt x="392" y="1056"/>
                  </a:moveTo>
                  <a:cubicBezTo>
                    <a:pt x="364" y="992"/>
                    <a:pt x="336" y="928"/>
                    <a:pt x="296" y="864"/>
                  </a:cubicBezTo>
                  <a:cubicBezTo>
                    <a:pt x="256" y="800"/>
                    <a:pt x="192" y="752"/>
                    <a:pt x="152" y="672"/>
                  </a:cubicBezTo>
                  <a:cubicBezTo>
                    <a:pt x="112" y="592"/>
                    <a:pt x="80" y="480"/>
                    <a:pt x="56" y="384"/>
                  </a:cubicBezTo>
                  <a:cubicBezTo>
                    <a:pt x="32" y="288"/>
                    <a:pt x="16" y="160"/>
                    <a:pt x="8" y="96"/>
                  </a:cubicBezTo>
                  <a:cubicBezTo>
                    <a:pt x="0" y="32"/>
                    <a:pt x="8" y="16"/>
                    <a:pt x="8" y="0"/>
                  </a:cubicBezTo>
                </a:path>
              </a:pathLst>
            </a:custGeom>
            <a:noFill/>
            <a:ln w="31750" cap="flat" cmpd="sng">
              <a:solidFill>
                <a:srgbClr val="FF0000">
                  <a:alpha val="100000"/>
                </a:srgbClr>
              </a:solidFill>
              <a:prstDash val="solid"/>
              <a:round/>
              <a:headEnd type="none" w="med" len="med"/>
              <a:tailEnd type="none" w="med" len="med"/>
            </a:ln>
          </p:spPr>
          <p:txBody>
            <a:bodyPr/>
            <a:lstStyle/>
            <a:p>
              <a:endParaRPr lang="zh-CN" altLang="en-US"/>
            </a:p>
          </p:txBody>
        </p:sp>
        <p:sp>
          <p:nvSpPr>
            <p:cNvPr id="54296" name="Freeform 24"/>
            <p:cNvSpPr/>
            <p:nvPr/>
          </p:nvSpPr>
          <p:spPr>
            <a:xfrm flipV="1">
              <a:off x="1784" y="2488"/>
              <a:ext cx="344" cy="1056"/>
            </a:xfrm>
            <a:custGeom>
              <a:avLst/>
              <a:gdLst/>
              <a:ahLst/>
              <a:cxnLst>
                <a:cxn ang="0">
                  <a:pos x="4" y="1056"/>
                </a:cxn>
                <a:cxn ang="0">
                  <a:pos x="4" y="864"/>
                </a:cxn>
                <a:cxn ang="0">
                  <a:pos x="4" y="672"/>
                </a:cxn>
                <a:cxn ang="0">
                  <a:pos x="4" y="384"/>
                </a:cxn>
                <a:cxn ang="0">
                  <a:pos x="4" y="96"/>
                </a:cxn>
                <a:cxn ang="0">
                  <a:pos x="4" y="0"/>
                </a:cxn>
              </a:cxnLst>
              <a:rect l="0" t="0" r="0" b="0"/>
              <a:pathLst>
                <a:path w="392" h="1056">
                  <a:moveTo>
                    <a:pt x="392" y="1056"/>
                  </a:moveTo>
                  <a:cubicBezTo>
                    <a:pt x="364" y="992"/>
                    <a:pt x="336" y="928"/>
                    <a:pt x="296" y="864"/>
                  </a:cubicBezTo>
                  <a:cubicBezTo>
                    <a:pt x="256" y="800"/>
                    <a:pt x="192" y="752"/>
                    <a:pt x="152" y="672"/>
                  </a:cubicBezTo>
                  <a:cubicBezTo>
                    <a:pt x="112" y="592"/>
                    <a:pt x="80" y="480"/>
                    <a:pt x="56" y="384"/>
                  </a:cubicBezTo>
                  <a:cubicBezTo>
                    <a:pt x="32" y="288"/>
                    <a:pt x="16" y="160"/>
                    <a:pt x="8" y="96"/>
                  </a:cubicBezTo>
                  <a:cubicBezTo>
                    <a:pt x="0" y="32"/>
                    <a:pt x="8" y="16"/>
                    <a:pt x="8" y="0"/>
                  </a:cubicBezTo>
                </a:path>
              </a:pathLst>
            </a:custGeom>
            <a:noFill/>
            <a:ln w="31750" cap="flat" cmpd="sng">
              <a:solidFill>
                <a:srgbClr val="FF0000">
                  <a:alpha val="100000"/>
                </a:srgbClr>
              </a:solidFill>
              <a:prstDash val="solid"/>
              <a:round/>
              <a:headEnd type="none" w="med" len="med"/>
              <a:tailEnd type="none" w="med" len="med"/>
            </a:ln>
          </p:spPr>
          <p:txBody>
            <a:bodyPr/>
            <a:lstStyle/>
            <a:p>
              <a:endParaRPr lang="zh-CN" altLang="en-US"/>
            </a:p>
          </p:txBody>
        </p:sp>
        <p:sp>
          <p:nvSpPr>
            <p:cNvPr id="54297" name="Line 25"/>
            <p:cNvSpPr/>
            <p:nvPr/>
          </p:nvSpPr>
          <p:spPr>
            <a:xfrm flipH="1" flipV="1">
              <a:off x="1824" y="1776"/>
              <a:ext cx="48" cy="192"/>
            </a:xfrm>
            <a:prstGeom prst="line">
              <a:avLst/>
            </a:prstGeom>
            <a:ln w="41275" cap="flat" cmpd="sng">
              <a:solidFill>
                <a:srgbClr val="FF0000"/>
              </a:solidFill>
              <a:prstDash val="solid"/>
              <a:headEnd type="none" w="med" len="med"/>
              <a:tailEnd type="triangle" w="med" len="med"/>
            </a:ln>
          </p:spPr>
        </p:sp>
        <p:sp>
          <p:nvSpPr>
            <p:cNvPr id="54298" name="Line 26"/>
            <p:cNvSpPr/>
            <p:nvPr/>
          </p:nvSpPr>
          <p:spPr>
            <a:xfrm flipH="1">
              <a:off x="1800" y="3120"/>
              <a:ext cx="48" cy="192"/>
            </a:xfrm>
            <a:prstGeom prst="line">
              <a:avLst/>
            </a:prstGeom>
            <a:ln w="41275" cap="flat" cmpd="sng">
              <a:solidFill>
                <a:srgbClr val="FF0000"/>
              </a:solidFill>
              <a:prstDash val="solid"/>
              <a:headEnd type="none" w="med" len="med"/>
              <a:tailEnd type="triangle" w="med" len="med"/>
            </a:ln>
          </p:spPr>
        </p:sp>
      </p:grpSp>
      <p:sp>
        <p:nvSpPr>
          <p:cNvPr id="319515" name="Line 27"/>
          <p:cNvSpPr/>
          <p:nvPr/>
        </p:nvSpPr>
        <p:spPr>
          <a:xfrm>
            <a:off x="1524000" y="3962400"/>
            <a:ext cx="1143000" cy="0"/>
          </a:xfrm>
          <a:prstGeom prst="line">
            <a:avLst/>
          </a:prstGeom>
          <a:ln w="34925" cap="flat" cmpd="sng">
            <a:solidFill>
              <a:srgbClr val="FF0000"/>
            </a:solidFill>
            <a:prstDash val="solid"/>
            <a:headEnd type="none" w="med" len="med"/>
            <a:tailEnd type="triangle" w="med" len="med"/>
          </a:ln>
        </p:spPr>
      </p:sp>
      <p:grpSp>
        <p:nvGrpSpPr>
          <p:cNvPr id="319516" name="Group 28"/>
          <p:cNvGrpSpPr/>
          <p:nvPr/>
        </p:nvGrpSpPr>
        <p:grpSpPr>
          <a:xfrm>
            <a:off x="1219200" y="3873500"/>
            <a:ext cx="2470150" cy="546100"/>
            <a:chOff x="768" y="2440"/>
            <a:chExt cx="1556" cy="344"/>
          </a:xfrm>
        </p:grpSpPr>
        <p:sp>
          <p:nvSpPr>
            <p:cNvPr id="54285" name="Line 29"/>
            <p:cNvSpPr/>
            <p:nvPr/>
          </p:nvSpPr>
          <p:spPr>
            <a:xfrm flipH="1">
              <a:off x="888" y="2448"/>
              <a:ext cx="96" cy="96"/>
            </a:xfrm>
            <a:prstGeom prst="line">
              <a:avLst/>
            </a:prstGeom>
            <a:ln w="44450" cap="flat" cmpd="sng">
              <a:solidFill>
                <a:srgbClr val="0000CC"/>
              </a:solidFill>
              <a:prstDash val="solid"/>
              <a:headEnd type="none" w="med" len="med"/>
              <a:tailEnd type="none" w="med" len="med"/>
            </a:ln>
          </p:spPr>
        </p:sp>
        <p:sp>
          <p:nvSpPr>
            <p:cNvPr id="54286" name="Line 30"/>
            <p:cNvSpPr/>
            <p:nvPr/>
          </p:nvSpPr>
          <p:spPr>
            <a:xfrm rot="-5400000" flipH="1">
              <a:off x="888" y="2448"/>
              <a:ext cx="96" cy="96"/>
            </a:xfrm>
            <a:prstGeom prst="line">
              <a:avLst/>
            </a:prstGeom>
            <a:ln w="44450" cap="flat" cmpd="sng">
              <a:solidFill>
                <a:srgbClr val="0000CC"/>
              </a:solidFill>
              <a:prstDash val="solid"/>
              <a:headEnd type="none" w="med" len="med"/>
              <a:tailEnd type="none" w="med" len="med"/>
            </a:ln>
          </p:spPr>
        </p:sp>
        <p:sp>
          <p:nvSpPr>
            <p:cNvPr id="54287" name="AutoShape 31"/>
            <p:cNvSpPr/>
            <p:nvPr/>
          </p:nvSpPr>
          <p:spPr>
            <a:xfrm>
              <a:off x="1680" y="2448"/>
              <a:ext cx="96" cy="96"/>
            </a:xfrm>
            <a:prstGeom prst="flowChartConnector">
              <a:avLst/>
            </a:prstGeom>
            <a:solidFill>
              <a:srgbClr val="FFFFFF"/>
            </a:solidFill>
            <a:ln w="31750" cap="flat" cmpd="sng">
              <a:solidFill>
                <a:srgbClr val="0000CC"/>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sp>
          <p:nvSpPr>
            <p:cNvPr id="54288" name="Rectangle 32"/>
            <p:cNvSpPr/>
            <p:nvPr/>
          </p:nvSpPr>
          <p:spPr>
            <a:xfrm>
              <a:off x="768" y="2496"/>
              <a:ext cx="310"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chemeClr val="tx2"/>
                  </a:solidFill>
                  <a:latin typeface="宋体" panose="02010600030101010101" pitchFamily="2" charset="-122"/>
                </a:rPr>
                <a:t>-3</a:t>
              </a:r>
            </a:p>
          </p:txBody>
        </p:sp>
        <p:sp>
          <p:nvSpPr>
            <p:cNvPr id="54289" name="Rectangle 33"/>
            <p:cNvSpPr/>
            <p:nvPr/>
          </p:nvSpPr>
          <p:spPr>
            <a:xfrm>
              <a:off x="1572" y="2488"/>
              <a:ext cx="310"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chemeClr val="tx2"/>
                  </a:solidFill>
                  <a:latin typeface="宋体" panose="02010600030101010101" pitchFamily="2" charset="-122"/>
                </a:rPr>
                <a:t>-1</a:t>
              </a:r>
            </a:p>
          </p:txBody>
        </p:sp>
        <p:sp>
          <p:nvSpPr>
            <p:cNvPr id="54290" name="Rectangle 34"/>
            <p:cNvSpPr/>
            <p:nvPr/>
          </p:nvSpPr>
          <p:spPr>
            <a:xfrm>
              <a:off x="2112" y="2456"/>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chemeClr val="tx2"/>
                  </a:solidFill>
                  <a:latin typeface="宋体" panose="02010600030101010101" pitchFamily="2" charset="-122"/>
                </a:rPr>
                <a:t>0</a:t>
              </a:r>
            </a:p>
          </p:txBody>
        </p:sp>
        <p:sp>
          <p:nvSpPr>
            <p:cNvPr id="54291" name="Line 35"/>
            <p:cNvSpPr/>
            <p:nvPr/>
          </p:nvSpPr>
          <p:spPr>
            <a:xfrm flipH="1">
              <a:off x="2080" y="2440"/>
              <a:ext cx="96" cy="96"/>
            </a:xfrm>
            <a:prstGeom prst="line">
              <a:avLst/>
            </a:prstGeom>
            <a:ln w="44450" cap="flat" cmpd="sng">
              <a:solidFill>
                <a:srgbClr val="0000CC"/>
              </a:solidFill>
              <a:prstDash val="solid"/>
              <a:headEnd type="none" w="med" len="med"/>
              <a:tailEnd type="none" w="med" len="med"/>
            </a:ln>
          </p:spPr>
        </p:sp>
        <p:sp>
          <p:nvSpPr>
            <p:cNvPr id="54292" name="Line 36"/>
            <p:cNvSpPr/>
            <p:nvPr/>
          </p:nvSpPr>
          <p:spPr>
            <a:xfrm rot="-5400000" flipH="1">
              <a:off x="2080" y="2440"/>
              <a:ext cx="96" cy="96"/>
            </a:xfrm>
            <a:prstGeom prst="line">
              <a:avLst/>
            </a:prstGeom>
            <a:ln w="44450" cap="flat" cmpd="sng">
              <a:solidFill>
                <a:srgbClr val="0000CC"/>
              </a:solidFill>
              <a:prstDash val="solid"/>
              <a:headEnd type="none" w="med" len="med"/>
              <a:tailEnd type="none" w="med" len="med"/>
            </a:ln>
          </p:spPr>
        </p:sp>
        <p:sp>
          <p:nvSpPr>
            <p:cNvPr id="54293" name="Line 37"/>
            <p:cNvSpPr/>
            <p:nvPr/>
          </p:nvSpPr>
          <p:spPr>
            <a:xfrm flipH="1">
              <a:off x="2128" y="2440"/>
              <a:ext cx="96" cy="96"/>
            </a:xfrm>
            <a:prstGeom prst="line">
              <a:avLst/>
            </a:prstGeom>
            <a:ln w="44450" cap="flat" cmpd="sng">
              <a:solidFill>
                <a:srgbClr val="0000CC"/>
              </a:solidFill>
              <a:prstDash val="solid"/>
              <a:headEnd type="none" w="med" len="med"/>
              <a:tailEnd type="none" w="med" len="med"/>
            </a:ln>
          </p:spPr>
        </p:sp>
        <p:sp>
          <p:nvSpPr>
            <p:cNvPr id="54294" name="Line 38"/>
            <p:cNvSpPr/>
            <p:nvPr/>
          </p:nvSpPr>
          <p:spPr>
            <a:xfrm rot="-5400000" flipH="1">
              <a:off x="2128" y="2440"/>
              <a:ext cx="96" cy="96"/>
            </a:xfrm>
            <a:prstGeom prst="line">
              <a:avLst/>
            </a:prstGeom>
            <a:ln w="44450" cap="flat" cmpd="sng">
              <a:solidFill>
                <a:srgbClr val="0000CC"/>
              </a:solidFill>
              <a:prstDash val="solid"/>
              <a:headEnd type="none" w="med" len="med"/>
              <a:tailEnd type="none" w="med" len="med"/>
            </a:ln>
          </p:spPr>
        </p:sp>
      </p:grpSp>
      <p:sp>
        <p:nvSpPr>
          <p:cNvPr id="319527" name="Line 39"/>
          <p:cNvSpPr/>
          <p:nvPr/>
        </p:nvSpPr>
        <p:spPr>
          <a:xfrm flipV="1">
            <a:off x="2743200" y="2222500"/>
            <a:ext cx="0" cy="3429000"/>
          </a:xfrm>
          <a:prstGeom prst="line">
            <a:avLst/>
          </a:prstGeom>
          <a:ln w="34925" cap="flat" cmpd="sng">
            <a:solidFill>
              <a:srgbClr val="000000"/>
            </a:solidFill>
            <a:prstDash val="sysDot"/>
            <a:headEnd type="none" w="med" len="med"/>
            <a:tailEnd type="none" w="med" len="med"/>
          </a:ln>
        </p:spPr>
      </p:sp>
      <p:sp>
        <p:nvSpPr>
          <p:cNvPr id="54284" name="灯片编号占位符 3"/>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eaLnBrk="1" hangingPunct="1">
              <a:spcBef>
                <a:spcPct val="0"/>
              </a:spcBef>
              <a:buNone/>
            </a:pPr>
            <a:fld id="{9A0DB2DC-4C9A-4742-B13C-FB6460FD3503}" type="slidenum">
              <a:rPr lang="zh-CN" altLang="en-US" sz="1400" b="1" dirty="0">
                <a:solidFill>
                  <a:schemeClr val="hlink"/>
                </a:solidFill>
              </a:rPr>
              <a:t>28</a:t>
            </a:fld>
            <a:endParaRPr lang="zh-CN" altLang="en-US" sz="1400" b="1" dirty="0">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9505"/>
                                        </p:tgtEl>
                                        <p:attrNameLst>
                                          <p:attrName>style.visibility</p:attrName>
                                        </p:attrNameLst>
                                      </p:cBhvr>
                                      <p:to>
                                        <p:strVal val="visible"/>
                                      </p:to>
                                    </p:set>
                                    <p:anim calcmode="lin" valueType="num">
                                      <p:cBhvr additive="base">
                                        <p:cTn id="7" dur="500" fill="hold"/>
                                        <p:tgtEl>
                                          <p:spTgt spid="319505"/>
                                        </p:tgtEl>
                                        <p:attrNameLst>
                                          <p:attrName>ppt_x</p:attrName>
                                        </p:attrNameLst>
                                      </p:cBhvr>
                                      <p:tavLst>
                                        <p:tav tm="0">
                                          <p:val>
                                            <p:strVal val="0-#ppt_w/2"/>
                                          </p:val>
                                        </p:tav>
                                        <p:tav tm="100000">
                                          <p:val>
                                            <p:strVal val="#ppt_x"/>
                                          </p:val>
                                        </p:tav>
                                      </p:tavLst>
                                    </p:anim>
                                    <p:anim calcmode="lin" valueType="num">
                                      <p:cBhvr additive="base">
                                        <p:cTn id="8" dur="500" fill="hold"/>
                                        <p:tgtEl>
                                          <p:spTgt spid="31950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19498"/>
                                        </p:tgtEl>
                                        <p:attrNameLst>
                                          <p:attrName>style.visibility</p:attrName>
                                        </p:attrNameLst>
                                      </p:cBhvr>
                                      <p:to>
                                        <p:strVal val="visible"/>
                                      </p:to>
                                    </p:set>
                                    <p:anim calcmode="lin" valueType="num">
                                      <p:cBhvr additive="base">
                                        <p:cTn id="13" dur="500" fill="hold"/>
                                        <p:tgtEl>
                                          <p:spTgt spid="319498"/>
                                        </p:tgtEl>
                                        <p:attrNameLst>
                                          <p:attrName>ppt_x</p:attrName>
                                        </p:attrNameLst>
                                      </p:cBhvr>
                                      <p:tavLst>
                                        <p:tav tm="0">
                                          <p:val>
                                            <p:strVal val="0-#ppt_w/2"/>
                                          </p:val>
                                        </p:tav>
                                        <p:tav tm="100000">
                                          <p:val>
                                            <p:strVal val="#ppt_x"/>
                                          </p:val>
                                        </p:tav>
                                      </p:tavLst>
                                    </p:anim>
                                    <p:anim calcmode="lin" valueType="num">
                                      <p:cBhvr additive="base">
                                        <p:cTn id="14" dur="500" fill="hold"/>
                                        <p:tgtEl>
                                          <p:spTgt spid="31949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1949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19516"/>
                                        </p:tgtEl>
                                        <p:attrNameLst>
                                          <p:attrName>style.visibility</p:attrName>
                                        </p:attrNameLst>
                                      </p:cBhvr>
                                      <p:to>
                                        <p:strVal val="visible"/>
                                      </p:to>
                                    </p:set>
                                    <p:animEffect transition="in" filter="wipe(left)">
                                      <p:cBhvr>
                                        <p:cTn id="19" dur="500"/>
                                        <p:tgtEl>
                                          <p:spTgt spid="3195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19504"/>
                                        </p:tgtEl>
                                        <p:attrNameLst>
                                          <p:attrName>style.visibility</p:attrName>
                                        </p:attrNameLst>
                                      </p:cBhvr>
                                      <p:to>
                                        <p:strVal val="visible"/>
                                      </p:to>
                                    </p:set>
                                    <p:anim calcmode="lin" valueType="num">
                                      <p:cBhvr additive="base">
                                        <p:cTn id="24" dur="500" fill="hold"/>
                                        <p:tgtEl>
                                          <p:spTgt spid="319504"/>
                                        </p:tgtEl>
                                        <p:attrNameLst>
                                          <p:attrName>ppt_x</p:attrName>
                                        </p:attrNameLst>
                                      </p:cBhvr>
                                      <p:tavLst>
                                        <p:tav tm="0">
                                          <p:val>
                                            <p:strVal val="0-#ppt_w/2"/>
                                          </p:val>
                                        </p:tav>
                                        <p:tav tm="100000">
                                          <p:val>
                                            <p:strVal val="#ppt_x"/>
                                          </p:val>
                                        </p:tav>
                                      </p:tavLst>
                                    </p:anim>
                                    <p:anim calcmode="lin" valueType="num">
                                      <p:cBhvr additive="base">
                                        <p:cTn id="25" dur="500" fill="hold"/>
                                        <p:tgtEl>
                                          <p:spTgt spid="31950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19504"/>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19515"/>
                                        </p:tgtEl>
                                        <p:attrNameLst>
                                          <p:attrName>style.visibility</p:attrName>
                                        </p:attrNameLst>
                                      </p:cBhvr>
                                      <p:to>
                                        <p:strVal val="visible"/>
                                      </p:to>
                                    </p:set>
                                    <p:animEffect transition="in" filter="wipe(left)">
                                      <p:cBhvr>
                                        <p:cTn id="30" dur="500"/>
                                        <p:tgtEl>
                                          <p:spTgt spid="319515"/>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319493"/>
                                        </p:tgtEl>
                                        <p:attrNameLst>
                                          <p:attrName>style.visibility</p:attrName>
                                        </p:attrNameLst>
                                      </p:cBhvr>
                                      <p:to>
                                        <p:strVal val="visible"/>
                                      </p:to>
                                    </p:set>
                                    <p:anim calcmode="lin" valueType="num">
                                      <p:cBhvr additive="base">
                                        <p:cTn id="35" dur="500" fill="hold"/>
                                        <p:tgtEl>
                                          <p:spTgt spid="319493"/>
                                        </p:tgtEl>
                                        <p:attrNameLst>
                                          <p:attrName>ppt_x</p:attrName>
                                        </p:attrNameLst>
                                      </p:cBhvr>
                                      <p:tavLst>
                                        <p:tav tm="0">
                                          <p:val>
                                            <p:strVal val="0-#ppt_w/2"/>
                                          </p:val>
                                        </p:tav>
                                        <p:tav tm="100000">
                                          <p:val>
                                            <p:strVal val="#ppt_x"/>
                                          </p:val>
                                        </p:tav>
                                      </p:tavLst>
                                    </p:anim>
                                    <p:anim calcmode="lin" valueType="num">
                                      <p:cBhvr additive="base">
                                        <p:cTn id="36" dur="500" fill="hold"/>
                                        <p:tgtEl>
                                          <p:spTgt spid="31949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19493"/>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6" presetClass="entr" presetSubtype="42" fill="hold" nodeType="clickEffect">
                                  <p:stCondLst>
                                    <p:cond delay="0"/>
                                  </p:stCondLst>
                                  <p:childTnLst>
                                    <p:set>
                                      <p:cBhvr>
                                        <p:cTn id="40" dur="1" fill="hold">
                                          <p:stCondLst>
                                            <p:cond delay="0"/>
                                          </p:stCondLst>
                                        </p:cTn>
                                        <p:tgtEl>
                                          <p:spTgt spid="319527"/>
                                        </p:tgtEl>
                                        <p:attrNameLst>
                                          <p:attrName>style.visibility</p:attrName>
                                        </p:attrNameLst>
                                      </p:cBhvr>
                                      <p:to>
                                        <p:strVal val="visible"/>
                                      </p:to>
                                    </p:set>
                                    <p:animEffect transition="in" filter="barn(outHorizontal)">
                                      <p:cBhvr>
                                        <p:cTn id="41" dur="500"/>
                                        <p:tgtEl>
                                          <p:spTgt spid="319527"/>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319499"/>
                                        </p:tgtEl>
                                        <p:attrNameLst>
                                          <p:attrName>style.visibility</p:attrName>
                                        </p:attrNameLst>
                                      </p:cBhvr>
                                      <p:to>
                                        <p:strVal val="visible"/>
                                      </p:to>
                                    </p:set>
                                    <p:anim calcmode="lin" valueType="num">
                                      <p:cBhvr additive="base">
                                        <p:cTn id="46" dur="500" fill="hold"/>
                                        <p:tgtEl>
                                          <p:spTgt spid="319499"/>
                                        </p:tgtEl>
                                        <p:attrNameLst>
                                          <p:attrName>ppt_x</p:attrName>
                                        </p:attrNameLst>
                                      </p:cBhvr>
                                      <p:tavLst>
                                        <p:tav tm="0">
                                          <p:val>
                                            <p:strVal val="0-#ppt_w/2"/>
                                          </p:val>
                                        </p:tav>
                                        <p:tav tm="100000">
                                          <p:val>
                                            <p:strVal val="#ppt_x"/>
                                          </p:val>
                                        </p:tav>
                                      </p:tavLst>
                                    </p:anim>
                                    <p:anim calcmode="lin" valueType="num">
                                      <p:cBhvr additive="base">
                                        <p:cTn id="47" dur="500" fill="hold"/>
                                        <p:tgtEl>
                                          <p:spTgt spid="31949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19499"/>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16" presetClass="entr" presetSubtype="42" fill="hold" nodeType="clickEffect">
                                  <p:stCondLst>
                                    <p:cond delay="0"/>
                                  </p:stCondLst>
                                  <p:childTnLst>
                                    <p:set>
                                      <p:cBhvr>
                                        <p:cTn id="51" dur="1" fill="hold">
                                          <p:stCondLst>
                                            <p:cond delay="0"/>
                                          </p:stCondLst>
                                        </p:cTn>
                                        <p:tgtEl>
                                          <p:spTgt spid="319510"/>
                                        </p:tgtEl>
                                        <p:attrNameLst>
                                          <p:attrName>style.visibility</p:attrName>
                                        </p:attrNameLst>
                                      </p:cBhvr>
                                      <p:to>
                                        <p:strVal val="visible"/>
                                      </p:to>
                                    </p:set>
                                    <p:animEffect transition="in" filter="barn(outHorizontal)">
                                      <p:cBhvr>
                                        <p:cTn id="52" dur="500"/>
                                        <p:tgtEl>
                                          <p:spTgt spid="319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50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8" name="Group 2"/>
          <p:cNvGrpSpPr/>
          <p:nvPr/>
        </p:nvGrpSpPr>
        <p:grpSpPr>
          <a:xfrm>
            <a:off x="703263" y="476250"/>
            <a:ext cx="7281862" cy="1973263"/>
            <a:chOff x="176" y="-94"/>
            <a:chExt cx="4587" cy="1243"/>
          </a:xfrm>
        </p:grpSpPr>
        <p:sp>
          <p:nvSpPr>
            <p:cNvPr id="56359" name="Rectangle 3"/>
            <p:cNvSpPr>
              <a:spLocks noChangeArrowheads="1"/>
            </p:cNvSpPr>
            <p:nvPr/>
          </p:nvSpPr>
          <p:spPr bwMode="auto">
            <a:xfrm>
              <a:off x="176" y="-94"/>
              <a:ext cx="4587"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1200" cap="none" spc="0" normalizeH="0" baseline="0" noProof="0" dirty="0">
                  <a:ln>
                    <a:noFill/>
                  </a:ln>
                  <a:solidFill>
                    <a:schemeClr val="accent6">
                      <a:lumMod val="75000"/>
                    </a:schemeClr>
                  </a:solidFill>
                  <a:effectLst/>
                  <a:uLnTx/>
                  <a:uFillTx/>
                  <a:latin typeface="宋体" panose="02010600030101010101" pitchFamily="2" charset="-122"/>
                  <a:ea typeface="宋体" panose="02010600030101010101" pitchFamily="2" charset="-122"/>
                  <a:cs typeface="+mn-cs"/>
                </a:rPr>
                <a:t>②</a:t>
              </a:r>
              <a:r>
                <a:rPr kumimoji="1" lang="zh-CN" altLang="en-US" sz="3200" b="1" i="0" u="none" strike="noStrike" kern="1200" cap="none" spc="0" normalizeH="0" baseline="0" noProof="0" dirty="0">
                  <a:ln>
                    <a:noFill/>
                  </a:ln>
                  <a:solidFill>
                    <a:schemeClr val="accent6">
                      <a:lumMod val="75000"/>
                    </a:schemeClr>
                  </a:solidFill>
                  <a:effectLst/>
                  <a:uLnTx/>
                  <a:uFillTx/>
                  <a:latin typeface="宋体" panose="02010600030101010101" pitchFamily="2" charset="-122"/>
                  <a:ea typeface="宋体" panose="02010600030101010101" pitchFamily="2" charset="-122"/>
                  <a:cs typeface="+mn-cs"/>
                </a:rPr>
                <a:t>求仅有一个分离点时的值</a:t>
              </a:r>
              <a:endParaRPr kumimoji="1" lang="en-US" altLang="zh-CN" sz="32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32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80000"/>
                </a:lnSpc>
                <a:spcBef>
                  <a:spcPct val="0"/>
                </a:spcBef>
                <a:spcAft>
                  <a:spcPct val="0"/>
                </a:spcAft>
                <a:buClrTx/>
                <a:buSzTx/>
                <a:buFontTx/>
                <a:buNone/>
                <a:defRPr/>
              </a:pPr>
              <a:endParaRPr kumimoji="1" lang="en-US" altLang="zh-CN" sz="32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dirty="0">
                  <a:ln>
                    <a:noFill/>
                  </a:ln>
                  <a:solidFill>
                    <a:schemeClr val="accent6">
                      <a:lumMod val="75000"/>
                    </a:schemeClr>
                  </a:solidFill>
                  <a:effectLst/>
                  <a:uLnTx/>
                  <a:uFillTx/>
                  <a:latin typeface="宋体" panose="02010600030101010101" pitchFamily="2" charset="-122"/>
                  <a:ea typeface="宋体" panose="02010600030101010101" pitchFamily="2" charset="-122"/>
                  <a:cs typeface="+mn-cs"/>
                </a:rPr>
                <a:t>即</a:t>
              </a:r>
              <a:r>
                <a:rPr kumimoji="1" lang="zh-CN" altLang="en-US" sz="32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a:t>
              </a:r>
              <a:r>
                <a:rPr kumimoji="1" lang="zh-CN" altLang="en-US" sz="3200" b="1" i="0" u="none" strike="noStrike" kern="1200" cap="none" spc="0" normalizeH="0" baseline="0" noProof="0" dirty="0">
                  <a:ln>
                    <a:noFill/>
                  </a:ln>
                  <a:solidFill>
                    <a:schemeClr val="accent6">
                      <a:lumMod val="75000"/>
                    </a:schemeClr>
                  </a:solidFill>
                  <a:effectLst/>
                  <a:uLnTx/>
                  <a:uFillTx/>
                  <a:latin typeface="宋体" panose="02010600030101010101" pitchFamily="2" charset="-122"/>
                  <a:ea typeface="宋体" panose="02010600030101010101" pitchFamily="2" charset="-122"/>
                  <a:cs typeface="+mn-cs"/>
                </a:rPr>
                <a:t>有重根时的  值 </a:t>
              </a:r>
            </a:p>
          </p:txBody>
        </p:sp>
        <p:graphicFrame>
          <p:nvGraphicFramePr>
            <p:cNvPr id="55336" name="Object 4"/>
            <p:cNvGraphicFramePr>
              <a:graphicFrameLocks noChangeAspect="1"/>
            </p:cNvGraphicFramePr>
            <p:nvPr/>
          </p:nvGraphicFramePr>
          <p:xfrm>
            <a:off x="616" y="808"/>
            <a:ext cx="2160" cy="341"/>
          </p:xfrm>
          <a:graphic>
            <a:graphicData uri="http://schemas.openxmlformats.org/presentationml/2006/ole">
              <mc:AlternateContent xmlns:mc="http://schemas.openxmlformats.org/markup-compatibility/2006">
                <mc:Choice xmlns:v="urn:schemas-microsoft-com:vml" Requires="v">
                  <p:oleObj spid="_x0000_s24607" r:id="rId3" imgW="1447800" imgH="228600" progId="Equation.3">
                    <p:embed/>
                  </p:oleObj>
                </mc:Choice>
                <mc:Fallback>
                  <p:oleObj r:id="rId3" imgW="1447800" imgH="228600" progId="Equation.3">
                    <p:embed/>
                    <p:pic>
                      <p:nvPicPr>
                        <p:cNvPr id="0" name="图片 3179"/>
                        <p:cNvPicPr/>
                        <p:nvPr/>
                      </p:nvPicPr>
                      <p:blipFill>
                        <a:blip r:embed="rId4"/>
                        <a:stretch>
                          <a:fillRect/>
                        </a:stretch>
                      </p:blipFill>
                      <p:spPr>
                        <a:xfrm>
                          <a:off x="616" y="808"/>
                          <a:ext cx="2160" cy="341"/>
                        </a:xfrm>
                        <a:prstGeom prst="rect">
                          <a:avLst/>
                        </a:prstGeom>
                        <a:noFill/>
                        <a:ln w="38100">
                          <a:noFill/>
                          <a:miter/>
                        </a:ln>
                      </p:spPr>
                    </p:pic>
                  </p:oleObj>
                </mc:Fallback>
              </mc:AlternateContent>
            </a:graphicData>
          </a:graphic>
        </p:graphicFrame>
        <p:graphicFrame>
          <p:nvGraphicFramePr>
            <p:cNvPr id="55337" name="Object 5"/>
            <p:cNvGraphicFramePr>
              <a:graphicFrameLocks noChangeAspect="1"/>
            </p:cNvGraphicFramePr>
            <p:nvPr/>
          </p:nvGraphicFramePr>
          <p:xfrm>
            <a:off x="4105" y="837"/>
            <a:ext cx="250" cy="288"/>
          </p:xfrm>
          <a:graphic>
            <a:graphicData uri="http://schemas.openxmlformats.org/presentationml/2006/ole">
              <mc:AlternateContent xmlns:mc="http://schemas.openxmlformats.org/markup-compatibility/2006">
                <mc:Choice xmlns:v="urn:schemas-microsoft-com:vml" Requires="v">
                  <p:oleObj spid="_x0000_s24608" r:id="rId5" imgW="127000" imgH="139700" progId="Equation.3">
                    <p:embed/>
                  </p:oleObj>
                </mc:Choice>
                <mc:Fallback>
                  <p:oleObj r:id="rId5" imgW="127000" imgH="139700" progId="Equation.3">
                    <p:embed/>
                    <p:pic>
                      <p:nvPicPr>
                        <p:cNvPr id="0" name="图片 3180"/>
                        <p:cNvPicPr/>
                        <p:nvPr/>
                      </p:nvPicPr>
                      <p:blipFill>
                        <a:blip r:embed="rId6"/>
                        <a:stretch>
                          <a:fillRect/>
                        </a:stretch>
                      </p:blipFill>
                      <p:spPr>
                        <a:xfrm>
                          <a:off x="4105" y="837"/>
                          <a:ext cx="250" cy="288"/>
                        </a:xfrm>
                        <a:prstGeom prst="rect">
                          <a:avLst/>
                        </a:prstGeom>
                        <a:noFill/>
                        <a:ln w="38100">
                          <a:noFill/>
                          <a:miter/>
                        </a:ln>
                      </p:spPr>
                    </p:pic>
                  </p:oleObj>
                </mc:Fallback>
              </mc:AlternateContent>
            </a:graphicData>
          </a:graphic>
        </p:graphicFrame>
      </p:grpSp>
      <p:graphicFrame>
        <p:nvGraphicFramePr>
          <p:cNvPr id="320518" name="Object 6"/>
          <p:cNvGraphicFramePr>
            <a:graphicFrameLocks noChangeAspect="1"/>
          </p:cNvGraphicFramePr>
          <p:nvPr/>
        </p:nvGraphicFramePr>
        <p:xfrm>
          <a:off x="1295400" y="2460625"/>
          <a:ext cx="5181600" cy="1276350"/>
        </p:xfrm>
        <a:graphic>
          <a:graphicData uri="http://schemas.openxmlformats.org/presentationml/2006/ole">
            <mc:AlternateContent xmlns:mc="http://schemas.openxmlformats.org/markup-compatibility/2006">
              <mc:Choice xmlns:v="urn:schemas-microsoft-com:vml" Requires="v">
                <p:oleObj spid="_x0000_s24609" r:id="rId7" imgW="1892300" imgH="469900" progId="Equation.3">
                  <p:embed/>
                </p:oleObj>
              </mc:Choice>
              <mc:Fallback>
                <p:oleObj r:id="rId7" imgW="1892300" imgH="469900" progId="Equation.3">
                  <p:embed/>
                  <p:pic>
                    <p:nvPicPr>
                      <p:cNvPr id="0" name="图片 3185"/>
                      <p:cNvPicPr/>
                      <p:nvPr/>
                    </p:nvPicPr>
                    <p:blipFill>
                      <a:blip r:embed="rId8"/>
                      <a:stretch>
                        <a:fillRect/>
                      </a:stretch>
                    </p:blipFill>
                    <p:spPr>
                      <a:xfrm>
                        <a:off x="1295400" y="2460625"/>
                        <a:ext cx="5181600" cy="1276350"/>
                      </a:xfrm>
                      <a:prstGeom prst="rect">
                        <a:avLst/>
                      </a:prstGeom>
                      <a:noFill/>
                      <a:ln w="38100">
                        <a:noFill/>
                        <a:miter/>
                      </a:ln>
                    </p:spPr>
                  </p:pic>
                </p:oleObj>
              </mc:Fallback>
            </mc:AlternateContent>
          </a:graphicData>
        </a:graphic>
      </p:graphicFrame>
      <p:grpSp>
        <p:nvGrpSpPr>
          <p:cNvPr id="320519" name="Group 7"/>
          <p:cNvGrpSpPr/>
          <p:nvPr/>
        </p:nvGrpSpPr>
        <p:grpSpPr>
          <a:xfrm>
            <a:off x="4343400" y="2720975"/>
            <a:ext cx="4508500" cy="4475163"/>
            <a:chOff x="1960" y="720"/>
            <a:chExt cx="2840" cy="2819"/>
          </a:xfrm>
        </p:grpSpPr>
        <p:sp>
          <p:nvSpPr>
            <p:cNvPr id="55331" name="Line 8"/>
            <p:cNvSpPr/>
            <p:nvPr/>
          </p:nvSpPr>
          <p:spPr>
            <a:xfrm>
              <a:off x="1960" y="2143"/>
              <a:ext cx="2768" cy="1"/>
            </a:xfrm>
            <a:prstGeom prst="line">
              <a:avLst/>
            </a:prstGeom>
            <a:ln w="28575" cap="flat" cmpd="sng">
              <a:solidFill>
                <a:srgbClr val="000000"/>
              </a:solidFill>
              <a:prstDash val="solid"/>
              <a:headEnd type="none" w="med" len="med"/>
              <a:tailEnd type="triangle" w="med" len="med"/>
            </a:ln>
          </p:spPr>
        </p:sp>
        <p:sp>
          <p:nvSpPr>
            <p:cNvPr id="55332" name="Line 9"/>
            <p:cNvSpPr/>
            <p:nvPr/>
          </p:nvSpPr>
          <p:spPr>
            <a:xfrm flipV="1">
              <a:off x="4095" y="736"/>
              <a:ext cx="1" cy="2803"/>
            </a:xfrm>
            <a:prstGeom prst="line">
              <a:avLst/>
            </a:prstGeom>
            <a:ln w="28575" cap="flat" cmpd="sng">
              <a:solidFill>
                <a:srgbClr val="000000"/>
              </a:solidFill>
              <a:prstDash val="solid"/>
              <a:headEnd type="none" w="med" len="med"/>
              <a:tailEnd type="triangle" w="med" len="med"/>
            </a:ln>
          </p:spPr>
        </p:sp>
        <p:graphicFrame>
          <p:nvGraphicFramePr>
            <p:cNvPr id="55333" name="Object 10"/>
            <p:cNvGraphicFramePr>
              <a:graphicFrameLocks noChangeAspect="1"/>
            </p:cNvGraphicFramePr>
            <p:nvPr/>
          </p:nvGraphicFramePr>
          <p:xfrm>
            <a:off x="4512" y="1896"/>
            <a:ext cx="288" cy="264"/>
          </p:xfrm>
          <a:graphic>
            <a:graphicData uri="http://schemas.openxmlformats.org/presentationml/2006/ole">
              <mc:AlternateContent xmlns:mc="http://schemas.openxmlformats.org/markup-compatibility/2006">
                <mc:Choice xmlns:v="urn:schemas-microsoft-com:vml" Requires="v">
                  <p:oleObj spid="_x0000_s24610" r:id="rId9" imgW="152400" imgH="139700" progId="Equation.3">
                    <p:embed/>
                  </p:oleObj>
                </mc:Choice>
                <mc:Fallback>
                  <p:oleObj r:id="rId9" imgW="152400" imgH="139700" progId="Equation.3">
                    <p:embed/>
                    <p:pic>
                      <p:nvPicPr>
                        <p:cNvPr id="0" name="图片 3186"/>
                        <p:cNvPicPr/>
                        <p:nvPr/>
                      </p:nvPicPr>
                      <p:blipFill>
                        <a:blip r:embed="rId10"/>
                        <a:stretch>
                          <a:fillRect/>
                        </a:stretch>
                      </p:blipFill>
                      <p:spPr>
                        <a:xfrm>
                          <a:off x="4512" y="1896"/>
                          <a:ext cx="288" cy="264"/>
                        </a:xfrm>
                        <a:prstGeom prst="rect">
                          <a:avLst/>
                        </a:prstGeom>
                        <a:noFill/>
                        <a:ln w="38100">
                          <a:noFill/>
                          <a:miter/>
                        </a:ln>
                      </p:spPr>
                    </p:pic>
                  </p:oleObj>
                </mc:Fallback>
              </mc:AlternateContent>
            </a:graphicData>
          </a:graphic>
        </p:graphicFrame>
        <p:graphicFrame>
          <p:nvGraphicFramePr>
            <p:cNvPr id="55334" name="Object 11"/>
            <p:cNvGraphicFramePr>
              <a:graphicFrameLocks noChangeAspect="1"/>
            </p:cNvGraphicFramePr>
            <p:nvPr/>
          </p:nvGraphicFramePr>
          <p:xfrm>
            <a:off x="4080" y="720"/>
            <a:ext cx="480" cy="379"/>
          </p:xfrm>
          <a:graphic>
            <a:graphicData uri="http://schemas.openxmlformats.org/presentationml/2006/ole">
              <mc:AlternateContent xmlns:mc="http://schemas.openxmlformats.org/markup-compatibility/2006">
                <mc:Choice xmlns:v="urn:schemas-microsoft-com:vml" Requires="v">
                  <p:oleObj spid="_x0000_s24611" r:id="rId11" imgW="241300" imgH="190500" progId="Equation.3">
                    <p:embed/>
                  </p:oleObj>
                </mc:Choice>
                <mc:Fallback>
                  <p:oleObj r:id="rId11" imgW="241300" imgH="190500" progId="Equation.3">
                    <p:embed/>
                    <p:pic>
                      <p:nvPicPr>
                        <p:cNvPr id="0" name="图片 3182"/>
                        <p:cNvPicPr/>
                        <p:nvPr/>
                      </p:nvPicPr>
                      <p:blipFill>
                        <a:blip r:embed="rId12"/>
                        <a:stretch>
                          <a:fillRect/>
                        </a:stretch>
                      </p:blipFill>
                      <p:spPr>
                        <a:xfrm>
                          <a:off x="4080" y="720"/>
                          <a:ext cx="480" cy="379"/>
                        </a:xfrm>
                        <a:prstGeom prst="rect">
                          <a:avLst/>
                        </a:prstGeom>
                        <a:noFill/>
                        <a:ln w="38100">
                          <a:noFill/>
                          <a:miter/>
                        </a:ln>
                      </p:spPr>
                    </p:pic>
                  </p:oleObj>
                </mc:Fallback>
              </mc:AlternateContent>
            </a:graphicData>
          </a:graphic>
        </p:graphicFrame>
      </p:grpSp>
      <p:grpSp>
        <p:nvGrpSpPr>
          <p:cNvPr id="320524" name="Group 12"/>
          <p:cNvGrpSpPr/>
          <p:nvPr/>
        </p:nvGrpSpPr>
        <p:grpSpPr>
          <a:xfrm>
            <a:off x="4508500" y="4892675"/>
            <a:ext cx="3460750" cy="571500"/>
            <a:chOff x="2064" y="2088"/>
            <a:chExt cx="2180" cy="360"/>
          </a:xfrm>
        </p:grpSpPr>
        <p:sp>
          <p:nvSpPr>
            <p:cNvPr id="55322" name="Rectangle 13"/>
            <p:cNvSpPr/>
            <p:nvPr/>
          </p:nvSpPr>
          <p:spPr>
            <a:xfrm>
              <a:off x="2064" y="2192"/>
              <a:ext cx="173" cy="23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rgbClr val="000000"/>
                  </a:solidFill>
                  <a:latin typeface="Helvetica" charset="0"/>
                </a:rPr>
                <a:t>-</a:t>
              </a:r>
              <a:r>
                <a:rPr lang="en-US" altLang="zh-CN" sz="2400" b="1" dirty="0">
                  <a:solidFill>
                    <a:srgbClr val="000000"/>
                  </a:solidFill>
                  <a:latin typeface="Helvetica" charset="0"/>
                </a:rPr>
                <a:t>9</a:t>
              </a:r>
              <a:endParaRPr lang="zh-CN" altLang="en-US" sz="2400" b="1" dirty="0">
                <a:latin typeface="宋体" panose="02010600030101010101" pitchFamily="2" charset="-122"/>
              </a:endParaRPr>
            </a:p>
          </p:txBody>
        </p:sp>
        <p:sp>
          <p:nvSpPr>
            <p:cNvPr id="55323" name="Rectangle 14"/>
            <p:cNvSpPr/>
            <p:nvPr/>
          </p:nvSpPr>
          <p:spPr>
            <a:xfrm>
              <a:off x="2940" y="2192"/>
              <a:ext cx="160"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rgbClr val="000000"/>
                  </a:solidFill>
                  <a:latin typeface="Helvetica" charset="0"/>
                </a:rPr>
                <a:t>-5</a:t>
              </a:r>
              <a:endParaRPr lang="zh-CN" altLang="en-US" sz="2400" b="1" dirty="0">
                <a:latin typeface="宋体" panose="02010600030101010101" pitchFamily="2" charset="-122"/>
              </a:endParaRPr>
            </a:p>
          </p:txBody>
        </p:sp>
        <p:sp>
          <p:nvSpPr>
            <p:cNvPr id="55324" name="Rectangle 15"/>
            <p:cNvSpPr/>
            <p:nvPr/>
          </p:nvSpPr>
          <p:spPr>
            <a:xfrm>
              <a:off x="4148" y="2160"/>
              <a:ext cx="96"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rgbClr val="000000"/>
                  </a:solidFill>
                  <a:latin typeface="Helvetica" charset="0"/>
                </a:rPr>
                <a:t>0</a:t>
              </a:r>
              <a:endParaRPr lang="zh-CN" altLang="en-US" sz="2400" b="1" dirty="0">
                <a:latin typeface="宋体" panose="02010600030101010101" pitchFamily="2" charset="-122"/>
              </a:endParaRPr>
            </a:p>
          </p:txBody>
        </p:sp>
        <p:sp>
          <p:nvSpPr>
            <p:cNvPr id="55325" name="Line 17"/>
            <p:cNvSpPr/>
            <p:nvPr/>
          </p:nvSpPr>
          <p:spPr>
            <a:xfrm>
              <a:off x="4042" y="2102"/>
              <a:ext cx="106" cy="88"/>
            </a:xfrm>
            <a:prstGeom prst="line">
              <a:avLst/>
            </a:prstGeom>
            <a:ln w="38100" cap="flat" cmpd="sng">
              <a:solidFill>
                <a:srgbClr val="0000FF"/>
              </a:solidFill>
              <a:prstDash val="solid"/>
              <a:headEnd type="none" w="med" len="med"/>
              <a:tailEnd type="none" w="med" len="med"/>
            </a:ln>
          </p:spPr>
        </p:sp>
        <p:sp>
          <p:nvSpPr>
            <p:cNvPr id="55326" name="Line 18"/>
            <p:cNvSpPr/>
            <p:nvPr/>
          </p:nvSpPr>
          <p:spPr>
            <a:xfrm flipH="1">
              <a:off x="4042" y="2088"/>
              <a:ext cx="106" cy="102"/>
            </a:xfrm>
            <a:prstGeom prst="line">
              <a:avLst/>
            </a:prstGeom>
            <a:ln w="38100" cap="flat" cmpd="sng">
              <a:solidFill>
                <a:srgbClr val="0000FF"/>
              </a:solidFill>
              <a:prstDash val="solid"/>
              <a:headEnd type="none" w="med" len="med"/>
              <a:tailEnd type="none" w="med" len="med"/>
            </a:ln>
          </p:spPr>
        </p:sp>
        <p:sp>
          <p:nvSpPr>
            <p:cNvPr id="55327" name="Line 19"/>
            <p:cNvSpPr/>
            <p:nvPr/>
          </p:nvSpPr>
          <p:spPr>
            <a:xfrm>
              <a:off x="2110" y="2102"/>
              <a:ext cx="106" cy="88"/>
            </a:xfrm>
            <a:prstGeom prst="line">
              <a:avLst/>
            </a:prstGeom>
            <a:ln w="38100" cap="flat" cmpd="sng">
              <a:solidFill>
                <a:srgbClr val="0000FF"/>
              </a:solidFill>
              <a:prstDash val="solid"/>
              <a:headEnd type="none" w="med" len="med"/>
              <a:tailEnd type="none" w="med" len="med"/>
            </a:ln>
          </p:spPr>
        </p:sp>
        <p:sp>
          <p:nvSpPr>
            <p:cNvPr id="55328" name="Line 20"/>
            <p:cNvSpPr/>
            <p:nvPr/>
          </p:nvSpPr>
          <p:spPr>
            <a:xfrm flipH="1">
              <a:off x="2110" y="2088"/>
              <a:ext cx="106" cy="102"/>
            </a:xfrm>
            <a:prstGeom prst="line">
              <a:avLst/>
            </a:prstGeom>
            <a:ln w="38100" cap="flat" cmpd="sng">
              <a:solidFill>
                <a:srgbClr val="0000FF"/>
              </a:solidFill>
              <a:prstDash val="solid"/>
              <a:headEnd type="none" w="med" len="med"/>
              <a:tailEnd type="none" w="med" len="med"/>
            </a:ln>
          </p:spPr>
        </p:sp>
        <p:sp>
          <p:nvSpPr>
            <p:cNvPr id="55329" name="Oval 16"/>
            <p:cNvSpPr/>
            <p:nvPr/>
          </p:nvSpPr>
          <p:spPr>
            <a:xfrm>
              <a:off x="3822" y="2097"/>
              <a:ext cx="112" cy="104"/>
            </a:xfrm>
            <a:prstGeom prst="ellipse">
              <a:avLst/>
            </a:prstGeom>
            <a:solidFill>
              <a:srgbClr val="FFFFFF"/>
            </a:solidFill>
            <a:ln w="34925" cap="flat" cmpd="sng">
              <a:solidFill>
                <a:srgbClr val="0000FF"/>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sp>
          <p:nvSpPr>
            <p:cNvPr id="55330" name="Rectangle 14"/>
            <p:cNvSpPr/>
            <p:nvPr/>
          </p:nvSpPr>
          <p:spPr>
            <a:xfrm>
              <a:off x="3405" y="2215"/>
              <a:ext cx="173" cy="23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rgbClr val="000000"/>
                  </a:solidFill>
                  <a:latin typeface="Helvetica" charset="0"/>
                </a:rPr>
                <a:t>-</a:t>
              </a:r>
              <a:r>
                <a:rPr lang="en-US" altLang="zh-CN" sz="2400" b="1" dirty="0">
                  <a:solidFill>
                    <a:srgbClr val="000000"/>
                  </a:solidFill>
                  <a:latin typeface="Helvetica" charset="0"/>
                </a:rPr>
                <a:t>3</a:t>
              </a:r>
              <a:endParaRPr lang="zh-CN" altLang="en-US" sz="2400" b="1" dirty="0">
                <a:latin typeface="宋体" panose="02010600030101010101" pitchFamily="2" charset="-122"/>
              </a:endParaRPr>
            </a:p>
          </p:txBody>
        </p:sp>
      </p:grpSp>
      <p:grpSp>
        <p:nvGrpSpPr>
          <p:cNvPr id="320533" name="Group 21"/>
          <p:cNvGrpSpPr/>
          <p:nvPr/>
        </p:nvGrpSpPr>
        <p:grpSpPr>
          <a:xfrm>
            <a:off x="4678363" y="3267075"/>
            <a:ext cx="3054350" cy="3416300"/>
            <a:chOff x="2171" y="1061"/>
            <a:chExt cx="1924" cy="2152"/>
          </a:xfrm>
        </p:grpSpPr>
        <p:sp>
          <p:nvSpPr>
            <p:cNvPr id="55313" name="Freeform 22"/>
            <p:cNvSpPr/>
            <p:nvPr/>
          </p:nvSpPr>
          <p:spPr>
            <a:xfrm>
              <a:off x="3449" y="1934"/>
              <a:ext cx="646" cy="209"/>
            </a:xfrm>
            <a:custGeom>
              <a:avLst/>
              <a:gdLst/>
              <a:ahLst/>
              <a:cxnLst>
                <a:cxn ang="0">
                  <a:pos x="646" y="209"/>
                </a:cxn>
                <a:cxn ang="0">
                  <a:pos x="646" y="197"/>
                </a:cxn>
                <a:cxn ang="0">
                  <a:pos x="633" y="186"/>
                </a:cxn>
                <a:cxn ang="0">
                  <a:pos x="633" y="163"/>
                </a:cxn>
                <a:cxn ang="0">
                  <a:pos x="621" y="128"/>
                </a:cxn>
                <a:cxn ang="0">
                  <a:pos x="584" y="69"/>
                </a:cxn>
                <a:cxn ang="0">
                  <a:pos x="497" y="23"/>
                </a:cxn>
                <a:cxn ang="0">
                  <a:pos x="385" y="0"/>
                </a:cxn>
                <a:cxn ang="0">
                  <a:pos x="298" y="0"/>
                </a:cxn>
                <a:cxn ang="0">
                  <a:pos x="224" y="23"/>
                </a:cxn>
                <a:cxn ang="0">
                  <a:pos x="100" y="93"/>
                </a:cxn>
                <a:cxn ang="0">
                  <a:pos x="0" y="197"/>
                </a:cxn>
                <a:cxn ang="0">
                  <a:pos x="149" y="209"/>
                </a:cxn>
                <a:cxn ang="0">
                  <a:pos x="261" y="209"/>
                </a:cxn>
                <a:cxn ang="0">
                  <a:pos x="298" y="209"/>
                </a:cxn>
                <a:cxn ang="0">
                  <a:pos x="336" y="209"/>
                </a:cxn>
                <a:cxn ang="0">
                  <a:pos x="360" y="209"/>
                </a:cxn>
                <a:cxn ang="0">
                  <a:pos x="385" y="209"/>
                </a:cxn>
                <a:cxn ang="0">
                  <a:pos x="422" y="209"/>
                </a:cxn>
              </a:cxnLst>
              <a:rect l="0" t="0" r="0" b="0"/>
              <a:pathLst>
                <a:path w="646" h="209">
                  <a:moveTo>
                    <a:pt x="646" y="209"/>
                  </a:moveTo>
                  <a:lnTo>
                    <a:pt x="646" y="197"/>
                  </a:lnTo>
                  <a:lnTo>
                    <a:pt x="633" y="186"/>
                  </a:lnTo>
                  <a:lnTo>
                    <a:pt x="633" y="163"/>
                  </a:lnTo>
                  <a:lnTo>
                    <a:pt x="621" y="128"/>
                  </a:lnTo>
                  <a:lnTo>
                    <a:pt x="584" y="69"/>
                  </a:lnTo>
                  <a:lnTo>
                    <a:pt x="497" y="23"/>
                  </a:lnTo>
                  <a:lnTo>
                    <a:pt x="385" y="0"/>
                  </a:lnTo>
                  <a:lnTo>
                    <a:pt x="298" y="0"/>
                  </a:lnTo>
                  <a:lnTo>
                    <a:pt x="224" y="23"/>
                  </a:lnTo>
                  <a:lnTo>
                    <a:pt x="100" y="93"/>
                  </a:lnTo>
                  <a:lnTo>
                    <a:pt x="0" y="197"/>
                  </a:lnTo>
                  <a:lnTo>
                    <a:pt x="149" y="209"/>
                  </a:lnTo>
                  <a:lnTo>
                    <a:pt x="261" y="209"/>
                  </a:lnTo>
                  <a:lnTo>
                    <a:pt x="298" y="209"/>
                  </a:lnTo>
                  <a:lnTo>
                    <a:pt x="336" y="209"/>
                  </a:lnTo>
                  <a:lnTo>
                    <a:pt x="360" y="209"/>
                  </a:lnTo>
                  <a:lnTo>
                    <a:pt x="385" y="209"/>
                  </a:lnTo>
                  <a:lnTo>
                    <a:pt x="422" y="209"/>
                  </a:lnTo>
                </a:path>
              </a:pathLst>
            </a:custGeom>
            <a:noFill/>
            <a:ln w="28575" cap="flat" cmpd="sng">
              <a:solidFill>
                <a:srgbClr val="FF0000">
                  <a:alpha val="100000"/>
                </a:srgbClr>
              </a:solidFill>
              <a:prstDash val="solid"/>
              <a:round/>
              <a:headEnd type="none" w="med" len="med"/>
              <a:tailEnd type="none" w="med" len="med"/>
            </a:ln>
          </p:spPr>
          <p:txBody>
            <a:bodyPr/>
            <a:lstStyle/>
            <a:p>
              <a:endParaRPr lang="zh-CN" altLang="en-US"/>
            </a:p>
          </p:txBody>
        </p:sp>
        <p:sp>
          <p:nvSpPr>
            <p:cNvPr id="55314" name="Freeform 23"/>
            <p:cNvSpPr/>
            <p:nvPr/>
          </p:nvSpPr>
          <p:spPr>
            <a:xfrm>
              <a:off x="3251" y="2143"/>
              <a:ext cx="844" cy="1070"/>
            </a:xfrm>
            <a:custGeom>
              <a:avLst/>
              <a:gdLst/>
              <a:ahLst/>
              <a:cxnLst>
                <a:cxn ang="0">
                  <a:pos x="844" y="0"/>
                </a:cxn>
                <a:cxn ang="0">
                  <a:pos x="831" y="12"/>
                </a:cxn>
                <a:cxn ang="0">
                  <a:pos x="831" y="35"/>
                </a:cxn>
                <a:cxn ang="0">
                  <a:pos x="819" y="70"/>
                </a:cxn>
                <a:cxn ang="0">
                  <a:pos x="782" y="128"/>
                </a:cxn>
                <a:cxn ang="0">
                  <a:pos x="695" y="174"/>
                </a:cxn>
                <a:cxn ang="0">
                  <a:pos x="583" y="198"/>
                </a:cxn>
                <a:cxn ang="0">
                  <a:pos x="496" y="198"/>
                </a:cxn>
                <a:cxn ang="0">
                  <a:pos x="422" y="174"/>
                </a:cxn>
                <a:cxn ang="0">
                  <a:pos x="298" y="105"/>
                </a:cxn>
                <a:cxn ang="0">
                  <a:pos x="198" y="0"/>
                </a:cxn>
                <a:cxn ang="0">
                  <a:pos x="124" y="140"/>
                </a:cxn>
                <a:cxn ang="0">
                  <a:pos x="74" y="326"/>
                </a:cxn>
                <a:cxn ang="0">
                  <a:pos x="49" y="430"/>
                </a:cxn>
                <a:cxn ang="0">
                  <a:pos x="37" y="570"/>
                </a:cxn>
                <a:cxn ang="0">
                  <a:pos x="12" y="768"/>
                </a:cxn>
                <a:cxn ang="0">
                  <a:pos x="0" y="1070"/>
                </a:cxn>
              </a:cxnLst>
              <a:rect l="0" t="0" r="0" b="0"/>
              <a:pathLst>
                <a:path w="844" h="1070">
                  <a:moveTo>
                    <a:pt x="844" y="0"/>
                  </a:moveTo>
                  <a:lnTo>
                    <a:pt x="831" y="12"/>
                  </a:lnTo>
                  <a:lnTo>
                    <a:pt x="831" y="35"/>
                  </a:lnTo>
                  <a:lnTo>
                    <a:pt x="819" y="70"/>
                  </a:lnTo>
                  <a:lnTo>
                    <a:pt x="782" y="128"/>
                  </a:lnTo>
                  <a:lnTo>
                    <a:pt x="695" y="174"/>
                  </a:lnTo>
                  <a:lnTo>
                    <a:pt x="583" y="198"/>
                  </a:lnTo>
                  <a:lnTo>
                    <a:pt x="496" y="198"/>
                  </a:lnTo>
                  <a:lnTo>
                    <a:pt x="422" y="174"/>
                  </a:lnTo>
                  <a:lnTo>
                    <a:pt x="298" y="105"/>
                  </a:lnTo>
                  <a:lnTo>
                    <a:pt x="198" y="0"/>
                  </a:lnTo>
                  <a:lnTo>
                    <a:pt x="124" y="140"/>
                  </a:lnTo>
                  <a:lnTo>
                    <a:pt x="74" y="326"/>
                  </a:lnTo>
                  <a:lnTo>
                    <a:pt x="49" y="430"/>
                  </a:lnTo>
                  <a:lnTo>
                    <a:pt x="37" y="570"/>
                  </a:lnTo>
                  <a:lnTo>
                    <a:pt x="12" y="768"/>
                  </a:lnTo>
                  <a:lnTo>
                    <a:pt x="0" y="1070"/>
                  </a:lnTo>
                </a:path>
              </a:pathLst>
            </a:custGeom>
            <a:noFill/>
            <a:ln w="28575" cap="flat" cmpd="sng">
              <a:solidFill>
                <a:srgbClr val="FF0000">
                  <a:alpha val="100000"/>
                </a:srgbClr>
              </a:solidFill>
              <a:prstDash val="solid"/>
              <a:round/>
              <a:headEnd type="none" w="med" len="med"/>
              <a:tailEnd type="none" w="med" len="med"/>
            </a:ln>
          </p:spPr>
          <p:txBody>
            <a:bodyPr/>
            <a:lstStyle/>
            <a:p>
              <a:endParaRPr lang="zh-CN" altLang="en-US"/>
            </a:p>
          </p:txBody>
        </p:sp>
        <p:sp>
          <p:nvSpPr>
            <p:cNvPr id="55315" name="Freeform 24"/>
            <p:cNvSpPr/>
            <p:nvPr/>
          </p:nvSpPr>
          <p:spPr>
            <a:xfrm>
              <a:off x="2171" y="1061"/>
              <a:ext cx="1278" cy="1082"/>
            </a:xfrm>
            <a:custGeom>
              <a:avLst/>
              <a:gdLst/>
              <a:ahLst/>
              <a:cxnLst>
                <a:cxn ang="0">
                  <a:pos x="0" y="1082"/>
                </a:cxn>
                <a:cxn ang="0">
                  <a:pos x="12" y="1082"/>
                </a:cxn>
                <a:cxn ang="0">
                  <a:pos x="37" y="1082"/>
                </a:cxn>
                <a:cxn ang="0">
                  <a:pos x="124" y="1082"/>
                </a:cxn>
                <a:cxn ang="0">
                  <a:pos x="285" y="1082"/>
                </a:cxn>
                <a:cxn ang="0">
                  <a:pos x="496" y="1082"/>
                </a:cxn>
                <a:cxn ang="0">
                  <a:pos x="695" y="1082"/>
                </a:cxn>
                <a:cxn ang="0">
                  <a:pos x="819" y="1082"/>
                </a:cxn>
                <a:cxn ang="0">
                  <a:pos x="1080" y="1082"/>
                </a:cxn>
                <a:cxn ang="0">
                  <a:pos x="1278" y="1082"/>
                </a:cxn>
                <a:cxn ang="0">
                  <a:pos x="1204" y="931"/>
                </a:cxn>
                <a:cxn ang="0">
                  <a:pos x="1154" y="745"/>
                </a:cxn>
                <a:cxn ang="0">
                  <a:pos x="1129" y="640"/>
                </a:cxn>
                <a:cxn ang="0">
                  <a:pos x="1117" y="501"/>
                </a:cxn>
                <a:cxn ang="0">
                  <a:pos x="1092" y="303"/>
                </a:cxn>
                <a:cxn ang="0">
                  <a:pos x="1080" y="0"/>
                </a:cxn>
              </a:cxnLst>
              <a:rect l="0" t="0" r="0" b="0"/>
              <a:pathLst>
                <a:path w="1278" h="1082">
                  <a:moveTo>
                    <a:pt x="0" y="1082"/>
                  </a:moveTo>
                  <a:lnTo>
                    <a:pt x="12" y="1082"/>
                  </a:lnTo>
                  <a:lnTo>
                    <a:pt x="37" y="1082"/>
                  </a:lnTo>
                  <a:lnTo>
                    <a:pt x="124" y="1082"/>
                  </a:lnTo>
                  <a:lnTo>
                    <a:pt x="285" y="1082"/>
                  </a:lnTo>
                  <a:lnTo>
                    <a:pt x="496" y="1082"/>
                  </a:lnTo>
                  <a:lnTo>
                    <a:pt x="695" y="1082"/>
                  </a:lnTo>
                  <a:lnTo>
                    <a:pt x="819" y="1082"/>
                  </a:lnTo>
                  <a:lnTo>
                    <a:pt x="1080" y="1082"/>
                  </a:lnTo>
                  <a:lnTo>
                    <a:pt x="1278" y="1082"/>
                  </a:lnTo>
                  <a:lnTo>
                    <a:pt x="1204" y="931"/>
                  </a:lnTo>
                  <a:lnTo>
                    <a:pt x="1154" y="745"/>
                  </a:lnTo>
                  <a:lnTo>
                    <a:pt x="1129" y="640"/>
                  </a:lnTo>
                  <a:lnTo>
                    <a:pt x="1117" y="501"/>
                  </a:lnTo>
                  <a:lnTo>
                    <a:pt x="1092" y="303"/>
                  </a:lnTo>
                  <a:lnTo>
                    <a:pt x="1080" y="0"/>
                  </a:lnTo>
                </a:path>
              </a:pathLst>
            </a:custGeom>
            <a:noFill/>
            <a:ln w="28575" cap="flat" cmpd="sng">
              <a:solidFill>
                <a:srgbClr val="FF0000">
                  <a:alpha val="100000"/>
                </a:srgbClr>
              </a:solidFill>
              <a:prstDash val="solid"/>
              <a:round/>
              <a:headEnd type="none" w="med" len="med"/>
              <a:tailEnd type="none" w="med" len="med"/>
            </a:ln>
          </p:spPr>
          <p:txBody>
            <a:bodyPr/>
            <a:lstStyle/>
            <a:p>
              <a:endParaRPr lang="zh-CN" altLang="en-US"/>
            </a:p>
          </p:txBody>
        </p:sp>
        <p:sp>
          <p:nvSpPr>
            <p:cNvPr id="55316" name="Line 25"/>
            <p:cNvSpPr/>
            <p:nvPr/>
          </p:nvSpPr>
          <p:spPr>
            <a:xfrm>
              <a:off x="2694" y="2136"/>
              <a:ext cx="90" cy="8"/>
            </a:xfrm>
            <a:prstGeom prst="line">
              <a:avLst/>
            </a:prstGeom>
            <a:ln w="41275" cap="flat" cmpd="sng">
              <a:solidFill>
                <a:srgbClr val="FF0000"/>
              </a:solidFill>
              <a:prstDash val="solid"/>
              <a:headEnd type="none" w="med" len="med"/>
              <a:tailEnd type="triangle" w="med" len="med"/>
            </a:ln>
          </p:spPr>
        </p:sp>
        <p:sp>
          <p:nvSpPr>
            <p:cNvPr id="55317" name="Line 26"/>
            <p:cNvSpPr/>
            <p:nvPr/>
          </p:nvSpPr>
          <p:spPr>
            <a:xfrm flipV="1">
              <a:off x="3449" y="2144"/>
              <a:ext cx="239" cy="2"/>
            </a:xfrm>
            <a:prstGeom prst="line">
              <a:avLst/>
            </a:prstGeom>
            <a:ln w="41275" cap="flat" cmpd="sng">
              <a:solidFill>
                <a:srgbClr val="FF0000"/>
              </a:solidFill>
              <a:prstDash val="solid"/>
              <a:headEnd type="none" w="med" len="med"/>
              <a:tailEnd type="triangle" w="med" len="med"/>
            </a:ln>
          </p:spPr>
        </p:sp>
        <p:sp>
          <p:nvSpPr>
            <p:cNvPr id="55318" name="Line 27"/>
            <p:cNvSpPr/>
            <p:nvPr/>
          </p:nvSpPr>
          <p:spPr>
            <a:xfrm flipH="1" flipV="1">
              <a:off x="3248" y="1264"/>
              <a:ext cx="24" cy="144"/>
            </a:xfrm>
            <a:prstGeom prst="line">
              <a:avLst/>
            </a:prstGeom>
            <a:ln w="41275" cap="flat" cmpd="sng">
              <a:solidFill>
                <a:srgbClr val="FF0000"/>
              </a:solidFill>
              <a:prstDash val="solid"/>
              <a:headEnd type="none" w="med" len="med"/>
              <a:tailEnd type="triangle" w="med" len="med"/>
            </a:ln>
          </p:spPr>
        </p:sp>
        <p:sp>
          <p:nvSpPr>
            <p:cNvPr id="55319" name="Line 28"/>
            <p:cNvSpPr/>
            <p:nvPr/>
          </p:nvSpPr>
          <p:spPr>
            <a:xfrm flipH="1">
              <a:off x="3248" y="2944"/>
              <a:ext cx="12" cy="80"/>
            </a:xfrm>
            <a:prstGeom prst="line">
              <a:avLst/>
            </a:prstGeom>
            <a:ln w="41275" cap="flat" cmpd="sng">
              <a:solidFill>
                <a:srgbClr val="FF0000"/>
              </a:solidFill>
              <a:prstDash val="solid"/>
              <a:headEnd type="none" w="med" len="med"/>
              <a:tailEnd type="triangle" w="med" len="med"/>
            </a:ln>
          </p:spPr>
        </p:sp>
        <p:sp>
          <p:nvSpPr>
            <p:cNvPr id="55320" name="Line 29"/>
            <p:cNvSpPr/>
            <p:nvPr/>
          </p:nvSpPr>
          <p:spPr>
            <a:xfrm flipH="1">
              <a:off x="3744" y="1928"/>
              <a:ext cx="96" cy="0"/>
            </a:xfrm>
            <a:prstGeom prst="line">
              <a:avLst/>
            </a:prstGeom>
            <a:ln w="41275" cap="flat" cmpd="sng">
              <a:solidFill>
                <a:srgbClr val="FF0000"/>
              </a:solidFill>
              <a:prstDash val="solid"/>
              <a:headEnd type="none" w="med" len="med"/>
              <a:tailEnd type="triangle" w="med" len="med"/>
            </a:ln>
          </p:spPr>
        </p:sp>
        <p:sp>
          <p:nvSpPr>
            <p:cNvPr id="55321" name="Line 30"/>
            <p:cNvSpPr/>
            <p:nvPr/>
          </p:nvSpPr>
          <p:spPr>
            <a:xfrm flipH="1">
              <a:off x="3744" y="2336"/>
              <a:ext cx="96" cy="0"/>
            </a:xfrm>
            <a:prstGeom prst="line">
              <a:avLst/>
            </a:prstGeom>
            <a:ln w="41275" cap="flat" cmpd="sng">
              <a:solidFill>
                <a:srgbClr val="FF0000"/>
              </a:solidFill>
              <a:prstDash val="solid"/>
              <a:headEnd type="none" w="med" len="med"/>
              <a:tailEnd type="triangle" w="med" len="med"/>
            </a:ln>
          </p:spPr>
        </p:sp>
      </p:grpSp>
      <p:grpSp>
        <p:nvGrpSpPr>
          <p:cNvPr id="320543" name="Group 31"/>
          <p:cNvGrpSpPr/>
          <p:nvPr/>
        </p:nvGrpSpPr>
        <p:grpSpPr>
          <a:xfrm>
            <a:off x="508000" y="3635375"/>
            <a:ext cx="4064000" cy="2279650"/>
            <a:chOff x="320" y="1824"/>
            <a:chExt cx="2560" cy="1436"/>
          </a:xfrm>
        </p:grpSpPr>
        <p:sp>
          <p:nvSpPr>
            <p:cNvPr id="56333" name="Rectangle 32"/>
            <p:cNvSpPr>
              <a:spLocks noChangeArrowheads="1"/>
            </p:cNvSpPr>
            <p:nvPr/>
          </p:nvSpPr>
          <p:spPr bwMode="auto">
            <a:xfrm>
              <a:off x="336" y="1824"/>
              <a:ext cx="25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dirty="0">
                  <a:ln>
                    <a:noFill/>
                  </a:ln>
                  <a:solidFill>
                    <a:schemeClr val="accent6">
                      <a:lumMod val="75000"/>
                    </a:schemeClr>
                  </a:solidFill>
                  <a:effectLst/>
                  <a:uLnTx/>
                  <a:uFillTx/>
                  <a:latin typeface="宋体" panose="02010600030101010101" pitchFamily="2" charset="-122"/>
                  <a:ea typeface="宋体" panose="02010600030101010101" pitchFamily="2" charset="-122"/>
                  <a:cs typeface="+mn-cs"/>
                </a:rPr>
                <a:t>若方程有重根，则有</a:t>
              </a:r>
              <a:endParaRPr kumimoji="1" lang="en-US" altLang="zh-CN" sz="3200" b="1" i="0" u="none" strike="noStrike" kern="1200" cap="none" spc="0" normalizeH="0" baseline="0" noProof="0" dirty="0">
                <a:ln>
                  <a:noFill/>
                </a:ln>
                <a:solidFill>
                  <a:schemeClr val="accent6">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400" b="1" i="0" u="none" strike="noStrike" kern="1200" cap="none" spc="0" normalizeH="0" baseline="0" noProof="0" dirty="0">
                <a:ln>
                  <a:noFill/>
                </a:ln>
                <a:solidFill>
                  <a:schemeClr val="accent6">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2400" b="1" i="0" u="none" strike="noStrike" kern="1200" cap="none" spc="0" normalizeH="0" baseline="0" noProof="0" dirty="0">
                <a:ln>
                  <a:noFill/>
                </a:ln>
                <a:solidFill>
                  <a:schemeClr val="accent6">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accent6">
                      <a:lumMod val="75000"/>
                    </a:schemeClr>
                  </a:solidFill>
                  <a:effectLst/>
                  <a:uLnTx/>
                  <a:uFillTx/>
                  <a:latin typeface="宋体" panose="02010600030101010101" pitchFamily="2" charset="-122"/>
                  <a:ea typeface="宋体" panose="02010600030101010101" pitchFamily="2" charset="-122"/>
                  <a:cs typeface="+mn-cs"/>
                </a:rPr>
                <a:t>  </a:t>
              </a:r>
              <a:r>
                <a:rPr kumimoji="1" lang="zh-CN" altLang="en-US" sz="3200" b="1" i="0" u="none" strike="noStrike" kern="1200" cap="none" spc="0" normalizeH="0" baseline="0" noProof="0" dirty="0">
                  <a:ln>
                    <a:noFill/>
                  </a:ln>
                  <a:solidFill>
                    <a:schemeClr val="accent6">
                      <a:lumMod val="75000"/>
                    </a:schemeClr>
                  </a:solidFill>
                  <a:effectLst/>
                  <a:uLnTx/>
                  <a:uFillTx/>
                  <a:latin typeface="宋体" panose="02010600030101010101" pitchFamily="2" charset="-122"/>
                  <a:ea typeface="宋体" panose="02010600030101010101" pitchFamily="2" charset="-122"/>
                  <a:cs typeface="+mn-cs"/>
                </a:rPr>
                <a:t>即</a:t>
              </a:r>
              <a:r>
                <a:rPr kumimoji="1" lang="zh-CN" altLang="en-US" sz="2400" b="1" i="0" u="none" strike="noStrike" kern="1200" cap="none" spc="0" normalizeH="0" baseline="0" noProof="0" dirty="0">
                  <a:ln>
                    <a:noFill/>
                  </a:ln>
                  <a:solidFill>
                    <a:schemeClr val="accent6">
                      <a:lumMod val="75000"/>
                    </a:schemeClr>
                  </a:solidFill>
                  <a:effectLst/>
                  <a:uLnTx/>
                  <a:uFillTx/>
                  <a:latin typeface="宋体" panose="02010600030101010101" pitchFamily="2" charset="-122"/>
                  <a:ea typeface="宋体" panose="02010600030101010101" pitchFamily="2" charset="-122"/>
                  <a:cs typeface="+mn-cs"/>
                </a:rPr>
                <a:t> </a:t>
              </a:r>
            </a:p>
          </p:txBody>
        </p:sp>
        <p:graphicFrame>
          <p:nvGraphicFramePr>
            <p:cNvPr id="55310" name="Object 33"/>
            <p:cNvGraphicFramePr>
              <a:graphicFrameLocks noChangeAspect="1"/>
            </p:cNvGraphicFramePr>
            <p:nvPr/>
          </p:nvGraphicFramePr>
          <p:xfrm>
            <a:off x="432" y="2174"/>
            <a:ext cx="2016" cy="418"/>
          </p:xfrm>
          <a:graphic>
            <a:graphicData uri="http://schemas.openxmlformats.org/presentationml/2006/ole">
              <mc:AlternateContent xmlns:mc="http://schemas.openxmlformats.org/markup-compatibility/2006">
                <mc:Choice xmlns:v="urn:schemas-microsoft-com:vml" Requires="v">
                  <p:oleObj spid="_x0000_s24612" r:id="rId13" imgW="1104900" imgH="228600" progId="Equation.DSMT4">
                    <p:embed/>
                  </p:oleObj>
                </mc:Choice>
                <mc:Fallback>
                  <p:oleObj r:id="rId13" imgW="1104900" imgH="228600" progId="Equation.DSMT4">
                    <p:embed/>
                    <p:pic>
                      <p:nvPicPr>
                        <p:cNvPr id="0" name="图片 3183"/>
                        <p:cNvPicPr/>
                        <p:nvPr/>
                      </p:nvPicPr>
                      <p:blipFill>
                        <a:blip r:embed="rId14"/>
                        <a:stretch>
                          <a:fillRect/>
                        </a:stretch>
                      </p:blipFill>
                      <p:spPr>
                        <a:xfrm>
                          <a:off x="432" y="2174"/>
                          <a:ext cx="2016" cy="418"/>
                        </a:xfrm>
                        <a:prstGeom prst="rect">
                          <a:avLst/>
                        </a:prstGeom>
                        <a:noFill/>
                        <a:ln w="38100">
                          <a:noFill/>
                          <a:miter/>
                        </a:ln>
                      </p:spPr>
                    </p:pic>
                  </p:oleObj>
                </mc:Fallback>
              </mc:AlternateContent>
            </a:graphicData>
          </a:graphic>
        </p:graphicFrame>
        <p:graphicFrame>
          <p:nvGraphicFramePr>
            <p:cNvPr id="55311" name="Object 34"/>
            <p:cNvGraphicFramePr>
              <a:graphicFrameLocks noChangeAspect="1"/>
            </p:cNvGraphicFramePr>
            <p:nvPr/>
          </p:nvGraphicFramePr>
          <p:xfrm>
            <a:off x="847" y="2622"/>
            <a:ext cx="1158" cy="265"/>
          </p:xfrm>
          <a:graphic>
            <a:graphicData uri="http://schemas.openxmlformats.org/presentationml/2006/ole">
              <mc:AlternateContent xmlns:mc="http://schemas.openxmlformats.org/markup-compatibility/2006">
                <mc:Choice xmlns:v="urn:schemas-microsoft-com:vml" Requires="v">
                  <p:oleObj spid="_x0000_s24613" r:id="rId15" imgW="723900" imgH="165100" progId="Equation.DSMT4">
                    <p:embed/>
                  </p:oleObj>
                </mc:Choice>
                <mc:Fallback>
                  <p:oleObj r:id="rId15" imgW="723900" imgH="165100" progId="Equation.DSMT4">
                    <p:embed/>
                    <p:pic>
                      <p:nvPicPr>
                        <p:cNvPr id="0" name="图片 3181"/>
                        <p:cNvPicPr/>
                        <p:nvPr/>
                      </p:nvPicPr>
                      <p:blipFill>
                        <a:blip r:embed="rId16"/>
                        <a:stretch>
                          <a:fillRect/>
                        </a:stretch>
                      </p:blipFill>
                      <p:spPr>
                        <a:xfrm>
                          <a:off x="847" y="2622"/>
                          <a:ext cx="1158" cy="265"/>
                        </a:xfrm>
                        <a:prstGeom prst="rect">
                          <a:avLst/>
                        </a:prstGeom>
                        <a:noFill/>
                        <a:ln w="38100">
                          <a:noFill/>
                          <a:miter/>
                        </a:ln>
                      </p:spPr>
                    </p:pic>
                  </p:oleObj>
                </mc:Fallback>
              </mc:AlternateContent>
            </a:graphicData>
          </a:graphic>
        </p:graphicFrame>
        <p:graphicFrame>
          <p:nvGraphicFramePr>
            <p:cNvPr id="55312" name="Object 35"/>
            <p:cNvGraphicFramePr>
              <a:graphicFrameLocks noChangeAspect="1"/>
            </p:cNvGraphicFramePr>
            <p:nvPr/>
          </p:nvGraphicFramePr>
          <p:xfrm>
            <a:off x="320" y="2982"/>
            <a:ext cx="476" cy="278"/>
          </p:xfrm>
          <a:graphic>
            <a:graphicData uri="http://schemas.openxmlformats.org/presentationml/2006/ole">
              <mc:AlternateContent xmlns:mc="http://schemas.openxmlformats.org/markup-compatibility/2006">
                <mc:Choice xmlns:v="urn:schemas-microsoft-com:vml" Requires="v">
                  <p:oleObj spid="_x0000_s24614" r:id="rId17" imgW="292100" imgH="165100" progId="Equation.DSMT4">
                    <p:embed/>
                  </p:oleObj>
                </mc:Choice>
                <mc:Fallback>
                  <p:oleObj r:id="rId17" imgW="292100" imgH="165100" progId="Equation.DSMT4">
                    <p:embed/>
                    <p:pic>
                      <p:nvPicPr>
                        <p:cNvPr id="0" name="图片 3184"/>
                        <p:cNvPicPr/>
                        <p:nvPr/>
                      </p:nvPicPr>
                      <p:blipFill>
                        <a:blip r:embed="rId18"/>
                        <a:stretch>
                          <a:fillRect/>
                        </a:stretch>
                      </p:blipFill>
                      <p:spPr>
                        <a:xfrm>
                          <a:off x="320" y="2982"/>
                          <a:ext cx="476" cy="278"/>
                        </a:xfrm>
                        <a:prstGeom prst="rect">
                          <a:avLst/>
                        </a:prstGeom>
                        <a:noFill/>
                        <a:ln w="38100">
                          <a:noFill/>
                          <a:miter/>
                        </a:ln>
                      </p:spPr>
                    </p:pic>
                  </p:oleObj>
                </mc:Fallback>
              </mc:AlternateContent>
            </a:graphicData>
          </a:graphic>
        </p:graphicFrame>
      </p:grpSp>
      <p:sp>
        <p:nvSpPr>
          <p:cNvPr id="55304" name="灯片编号占位符 3"/>
          <p:cNvSpPr txBox="1">
            <a:spLocks noGrp="1"/>
          </p:cNvSpPr>
          <p:nvPr/>
        </p:nvSpPr>
        <p:spPr>
          <a:xfrm>
            <a:off x="6540500" y="6192838"/>
            <a:ext cx="2289175" cy="47625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eaLnBrk="1" hangingPunct="1">
              <a:spcBef>
                <a:spcPct val="0"/>
              </a:spcBef>
              <a:buNone/>
            </a:pPr>
            <a:fld id="{9A0DB2DC-4C9A-4742-B13C-FB6460FD3503}" type="slidenum">
              <a:rPr lang="zh-CN" altLang="en-US" sz="1400" b="1" dirty="0">
                <a:solidFill>
                  <a:schemeClr val="hlink"/>
                </a:solidFill>
              </a:rPr>
              <a:t>29</a:t>
            </a:fld>
            <a:endParaRPr lang="zh-CN" altLang="en-US" sz="1400" b="1" dirty="0">
              <a:solidFill>
                <a:schemeClr val="hlink"/>
              </a:solidFill>
            </a:endParaRPr>
          </a:p>
        </p:txBody>
      </p:sp>
      <p:sp>
        <p:nvSpPr>
          <p:cNvPr id="38" name="Rectangle 14"/>
          <p:cNvSpPr/>
          <p:nvPr/>
        </p:nvSpPr>
        <p:spPr>
          <a:xfrm>
            <a:off x="7219950" y="5095875"/>
            <a:ext cx="274638" cy="36988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rgbClr val="000000"/>
                </a:solidFill>
                <a:latin typeface="Helvetica" charset="0"/>
              </a:rPr>
              <a:t>-</a:t>
            </a:r>
            <a:r>
              <a:rPr lang="en-US" altLang="zh-CN" sz="2400" b="1" dirty="0">
                <a:solidFill>
                  <a:srgbClr val="000000"/>
                </a:solidFill>
                <a:latin typeface="Helvetica" charset="0"/>
              </a:rPr>
              <a:t>1</a:t>
            </a:r>
            <a:endParaRPr lang="zh-CN" altLang="en-US" sz="2400" b="1" dirty="0">
              <a:latin typeface="宋体" panose="02010600030101010101" pitchFamily="2" charset="-122"/>
            </a:endParaRPr>
          </a:p>
        </p:txBody>
      </p:sp>
      <p:graphicFrame>
        <p:nvGraphicFramePr>
          <p:cNvPr id="55306" name="Object 13"/>
          <p:cNvGraphicFramePr>
            <a:graphicFrameLocks noChangeAspect="1"/>
          </p:cNvGraphicFramePr>
          <p:nvPr/>
        </p:nvGraphicFramePr>
        <p:xfrm>
          <a:off x="2339975" y="981075"/>
          <a:ext cx="2740025" cy="868363"/>
        </p:xfrm>
        <a:graphic>
          <a:graphicData uri="http://schemas.openxmlformats.org/presentationml/2006/ole">
            <mc:AlternateContent xmlns:mc="http://schemas.openxmlformats.org/markup-compatibility/2006">
              <mc:Choice xmlns:v="urn:schemas-microsoft-com:vml" Requires="v">
                <p:oleObj spid="_x0000_s24615" r:id="rId19" imgW="1129665" imgH="355600" progId="Equation.DSMT4">
                  <p:embed/>
                </p:oleObj>
              </mc:Choice>
              <mc:Fallback>
                <p:oleObj r:id="rId19" imgW="1129665" imgH="355600" progId="Equation.DSMT4">
                  <p:embed/>
                  <p:pic>
                    <p:nvPicPr>
                      <p:cNvPr id="0" name="图片 3188"/>
                      <p:cNvPicPr/>
                      <p:nvPr/>
                    </p:nvPicPr>
                    <p:blipFill>
                      <a:blip r:embed="rId20"/>
                      <a:stretch>
                        <a:fillRect/>
                      </a:stretch>
                    </p:blipFill>
                    <p:spPr>
                      <a:xfrm>
                        <a:off x="2339975" y="981075"/>
                        <a:ext cx="2740025" cy="868363"/>
                      </a:xfrm>
                      <a:prstGeom prst="rect">
                        <a:avLst/>
                      </a:prstGeom>
                      <a:noFill/>
                      <a:ln w="38100">
                        <a:noFill/>
                        <a:miter/>
                      </a:ln>
                    </p:spPr>
                  </p:pic>
                </p:oleObj>
              </mc:Fallback>
            </mc:AlternateContent>
          </a:graphicData>
        </a:graphic>
      </p:graphicFrame>
      <p:graphicFrame>
        <p:nvGraphicFramePr>
          <p:cNvPr id="55307" name="Object 35"/>
          <p:cNvGraphicFramePr>
            <a:graphicFrameLocks noChangeAspect="1"/>
          </p:cNvGraphicFramePr>
          <p:nvPr/>
        </p:nvGraphicFramePr>
        <p:xfrm>
          <a:off x="657225" y="5943600"/>
          <a:ext cx="822325" cy="441325"/>
        </p:xfrm>
        <a:graphic>
          <a:graphicData uri="http://schemas.openxmlformats.org/presentationml/2006/ole">
            <mc:AlternateContent xmlns:mc="http://schemas.openxmlformats.org/markup-compatibility/2006">
              <mc:Choice xmlns:v="urn:schemas-microsoft-com:vml" Requires="v">
                <p:oleObj spid="_x0000_s24616" r:id="rId21" imgW="316865" imgH="165100" progId="Equation.DSMT4">
                  <p:embed/>
                </p:oleObj>
              </mc:Choice>
              <mc:Fallback>
                <p:oleObj r:id="rId21" imgW="316865" imgH="165100" progId="Equation.DSMT4">
                  <p:embed/>
                  <p:pic>
                    <p:nvPicPr>
                      <p:cNvPr id="0" name="图片 3193"/>
                      <p:cNvPicPr/>
                      <p:nvPr/>
                    </p:nvPicPr>
                    <p:blipFill>
                      <a:blip r:embed="rId22"/>
                      <a:stretch>
                        <a:fillRect/>
                      </a:stretch>
                    </p:blipFill>
                    <p:spPr>
                      <a:xfrm>
                        <a:off x="657225" y="5943600"/>
                        <a:ext cx="822325" cy="441325"/>
                      </a:xfrm>
                      <a:prstGeom prst="rect">
                        <a:avLst/>
                      </a:prstGeom>
                      <a:noFill/>
                      <a:ln w="38100">
                        <a:noFill/>
                        <a:miter/>
                      </a:ln>
                    </p:spPr>
                  </p:pic>
                </p:oleObj>
              </mc:Fallback>
            </mc:AlternateContent>
          </a:graphicData>
        </a:graphic>
      </p:graphicFrame>
      <p:sp>
        <p:nvSpPr>
          <p:cNvPr id="2" name="文本框 1"/>
          <p:cNvSpPr txBox="1">
            <a:spLocks noChangeArrowheads="1"/>
          </p:cNvSpPr>
          <p:nvPr/>
        </p:nvSpPr>
        <p:spPr bwMode="auto">
          <a:xfrm>
            <a:off x="150813" y="5368925"/>
            <a:ext cx="451485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32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宋体" panose="02010600030101010101" pitchFamily="2" charset="-122"/>
                <a:cs typeface="+mn-cs"/>
              </a:rPr>
              <a:t>时，零极点对消</a:t>
            </a:r>
            <a:r>
              <a:rPr kumimoji="0" lang="zh-CN" altLang="en-US" sz="3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32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宋体" panose="02010600030101010101" pitchFamily="2" charset="-122"/>
                <a:cs typeface="+mn-cs"/>
              </a:rPr>
              <a:t>故</a:t>
            </a:r>
            <a:r>
              <a:rPr kumimoji="0" lang="zh-CN" altLang="en-US" sz="3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32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宋体" panose="02010600030101010101" pitchFamily="2" charset="-122"/>
                <a:cs typeface="+mn-cs"/>
              </a:rPr>
              <a:t>为所求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0518"/>
                                        </p:tgtEl>
                                        <p:attrNameLst>
                                          <p:attrName>style.visibility</p:attrName>
                                        </p:attrNameLst>
                                      </p:cBhvr>
                                      <p:to>
                                        <p:strVal val="visible"/>
                                      </p:to>
                                    </p:set>
                                    <p:anim calcmode="lin" valueType="num">
                                      <p:cBhvr additive="base">
                                        <p:cTn id="7" dur="500" fill="hold"/>
                                        <p:tgtEl>
                                          <p:spTgt spid="320518"/>
                                        </p:tgtEl>
                                        <p:attrNameLst>
                                          <p:attrName>ppt_x</p:attrName>
                                        </p:attrNameLst>
                                      </p:cBhvr>
                                      <p:tavLst>
                                        <p:tav tm="0">
                                          <p:val>
                                            <p:strVal val="0-#ppt_w/2"/>
                                          </p:val>
                                        </p:tav>
                                        <p:tav tm="100000">
                                          <p:val>
                                            <p:strVal val="#ppt_x"/>
                                          </p:val>
                                        </p:tav>
                                      </p:tavLst>
                                    </p:anim>
                                    <p:anim calcmode="lin" valueType="num">
                                      <p:cBhvr additive="base">
                                        <p:cTn id="8" dur="500" fill="hold"/>
                                        <p:tgtEl>
                                          <p:spTgt spid="3205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0543"/>
                                        </p:tgtEl>
                                        <p:attrNameLst>
                                          <p:attrName>style.visibility</p:attrName>
                                        </p:attrNameLst>
                                      </p:cBhvr>
                                      <p:to>
                                        <p:strVal val="visible"/>
                                      </p:to>
                                    </p:set>
                                    <p:anim calcmode="lin" valueType="num">
                                      <p:cBhvr additive="base">
                                        <p:cTn id="13" dur="500" fill="hold"/>
                                        <p:tgtEl>
                                          <p:spTgt spid="320543"/>
                                        </p:tgtEl>
                                        <p:attrNameLst>
                                          <p:attrName>ppt_x</p:attrName>
                                        </p:attrNameLst>
                                      </p:cBhvr>
                                      <p:tavLst>
                                        <p:tav tm="0">
                                          <p:val>
                                            <p:strVal val="0-#ppt_w/2"/>
                                          </p:val>
                                        </p:tav>
                                        <p:tav tm="100000">
                                          <p:val>
                                            <p:strVal val="#ppt_x"/>
                                          </p:val>
                                        </p:tav>
                                      </p:tavLst>
                                    </p:anim>
                                    <p:anim calcmode="lin" valueType="num">
                                      <p:cBhvr additive="base">
                                        <p:cTn id="14" dur="500" fill="hold"/>
                                        <p:tgtEl>
                                          <p:spTgt spid="320543"/>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55307"/>
                                        </p:tgtEl>
                                        <p:attrNameLst>
                                          <p:attrName>style.visibility</p:attrName>
                                        </p:attrNameLst>
                                      </p:cBhvr>
                                      <p:to>
                                        <p:strVal val="visible"/>
                                      </p:to>
                                    </p:set>
                                    <p:anim calcmode="lin" valueType="num">
                                      <p:cBhvr additive="base">
                                        <p:cTn id="21" dur="500" fill="hold"/>
                                        <p:tgtEl>
                                          <p:spTgt spid="55307"/>
                                        </p:tgtEl>
                                        <p:attrNameLst>
                                          <p:attrName>ppt_x</p:attrName>
                                        </p:attrNameLst>
                                      </p:cBhvr>
                                      <p:tavLst>
                                        <p:tav tm="0">
                                          <p:val>
                                            <p:strVal val="0-#ppt_w/2"/>
                                          </p:val>
                                        </p:tav>
                                        <p:tav tm="100000">
                                          <p:val>
                                            <p:strVal val="#ppt_x"/>
                                          </p:val>
                                        </p:tav>
                                      </p:tavLst>
                                    </p:anim>
                                    <p:anim calcmode="lin" valueType="num">
                                      <p:cBhvr additive="base">
                                        <p:cTn id="22" dur="500" fill="hold"/>
                                        <p:tgtEl>
                                          <p:spTgt spid="55307"/>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20519"/>
                                        </p:tgtEl>
                                        <p:attrNameLst>
                                          <p:attrName>style.visibility</p:attrName>
                                        </p:attrNameLst>
                                      </p:cBhvr>
                                      <p:to>
                                        <p:strVal val="visible"/>
                                      </p:to>
                                    </p:set>
                                    <p:anim calcmode="lin" valueType="num">
                                      <p:cBhvr additive="base">
                                        <p:cTn id="27" dur="500" fill="hold"/>
                                        <p:tgtEl>
                                          <p:spTgt spid="320519"/>
                                        </p:tgtEl>
                                        <p:attrNameLst>
                                          <p:attrName>ppt_x</p:attrName>
                                        </p:attrNameLst>
                                      </p:cBhvr>
                                      <p:tavLst>
                                        <p:tav tm="0">
                                          <p:val>
                                            <p:strVal val="#ppt_x"/>
                                          </p:val>
                                        </p:tav>
                                        <p:tav tm="100000">
                                          <p:val>
                                            <p:strVal val="#ppt_x"/>
                                          </p:val>
                                        </p:tav>
                                      </p:tavLst>
                                    </p:anim>
                                    <p:anim calcmode="lin" valueType="num">
                                      <p:cBhvr additive="base">
                                        <p:cTn id="28" dur="500" fill="hold"/>
                                        <p:tgtEl>
                                          <p:spTgt spid="32051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20524"/>
                                        </p:tgtEl>
                                        <p:attrNameLst>
                                          <p:attrName>style.visibility</p:attrName>
                                        </p:attrNameLst>
                                      </p:cBhvr>
                                      <p:to>
                                        <p:strVal val="visible"/>
                                      </p:to>
                                    </p:set>
                                    <p:animEffect transition="in" filter="wipe(left)">
                                      <p:cBhvr>
                                        <p:cTn id="33" dur="500"/>
                                        <p:tgtEl>
                                          <p:spTgt spid="32052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wipe(down)">
                                      <p:cBhvr>
                                        <p:cTn id="36" dur="500"/>
                                        <p:tgtEl>
                                          <p:spTgt spid="38"/>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42" fill="hold" nodeType="clickEffect">
                                  <p:stCondLst>
                                    <p:cond delay="0"/>
                                  </p:stCondLst>
                                  <p:childTnLst>
                                    <p:set>
                                      <p:cBhvr>
                                        <p:cTn id="40" dur="1" fill="hold">
                                          <p:stCondLst>
                                            <p:cond delay="0"/>
                                          </p:stCondLst>
                                        </p:cTn>
                                        <p:tgtEl>
                                          <p:spTgt spid="320533"/>
                                        </p:tgtEl>
                                        <p:attrNameLst>
                                          <p:attrName>style.visibility</p:attrName>
                                        </p:attrNameLst>
                                      </p:cBhvr>
                                      <p:to>
                                        <p:strVal val="visible"/>
                                      </p:to>
                                    </p:set>
                                    <p:animEffect transition="in" filter="barn(outHorizontal)">
                                      <p:cBhvr>
                                        <p:cTn id="41" dur="500"/>
                                        <p:tgtEl>
                                          <p:spTgt spid="320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dirty="0"/>
              <a:t>3</a:t>
            </a:fld>
            <a:endParaRPr lang="zh-CN" altLang="en-US" sz="1400" dirty="0"/>
          </a:p>
        </p:txBody>
      </p:sp>
      <p:grpSp>
        <p:nvGrpSpPr>
          <p:cNvPr id="20483" name="Group 3"/>
          <p:cNvGrpSpPr/>
          <p:nvPr/>
        </p:nvGrpSpPr>
        <p:grpSpPr>
          <a:xfrm>
            <a:off x="373063" y="2738438"/>
            <a:ext cx="8302625" cy="1116012"/>
            <a:chOff x="0" y="-47"/>
            <a:chExt cx="5262" cy="747"/>
          </a:xfrm>
        </p:grpSpPr>
        <p:sp>
          <p:nvSpPr>
            <p:cNvPr id="20484" name="Rectangle 4"/>
            <p:cNvSpPr>
              <a:spLocks noChangeArrowheads="1"/>
            </p:cNvSpPr>
            <p:nvPr/>
          </p:nvSpPr>
          <p:spPr bwMode="auto">
            <a:xfrm>
              <a:off x="0" y="192"/>
              <a:ext cx="33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defRPr/>
              </a:pPr>
              <a:r>
                <a:rPr kumimoji="0" lang="zh-CN" altLang="en-US" sz="30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系统的闭环传递函数为:</a:t>
              </a:r>
            </a:p>
            <a:p>
              <a:pPr marL="342900" marR="0" lvl="0" indent="-3429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defRPr/>
              </a:pPr>
              <a:endParaRPr kumimoji="0" lang="zh-CN" altLang="en-US" sz="30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defRPr/>
              </a:pPr>
              <a:endParaRPr kumimoji="0" lang="zh-CN" altLang="en-US" sz="36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defRPr/>
              </a:pPr>
              <a:endPar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graphicFrame>
          <p:nvGraphicFramePr>
            <p:cNvPr id="20494" name="Object 5"/>
            <p:cNvGraphicFramePr>
              <a:graphicFrameLocks noChangeAspect="1"/>
            </p:cNvGraphicFramePr>
            <p:nvPr/>
          </p:nvGraphicFramePr>
          <p:xfrm>
            <a:off x="2712" y="-47"/>
            <a:ext cx="2550" cy="747"/>
          </p:xfrm>
          <a:graphic>
            <a:graphicData uri="http://schemas.openxmlformats.org/presentationml/2006/ole">
              <mc:AlternateContent xmlns:mc="http://schemas.openxmlformats.org/markup-compatibility/2006">
                <mc:Choice xmlns:v="urn:schemas-microsoft-com:vml" Requires="v">
                  <p:oleObj spid="_x0000_s4106" r:id="rId4" imgW="1638300" imgH="508000" progId="Equation.DSMT4">
                    <p:embed/>
                  </p:oleObj>
                </mc:Choice>
                <mc:Fallback>
                  <p:oleObj r:id="rId4" imgW="1638300" imgH="508000" progId="Equation.DSMT4">
                    <p:embed/>
                    <p:pic>
                      <p:nvPicPr>
                        <p:cNvPr id="0" name="图片 3080"/>
                        <p:cNvPicPr/>
                        <p:nvPr/>
                      </p:nvPicPr>
                      <p:blipFill>
                        <a:blip r:embed="rId5"/>
                        <a:stretch>
                          <a:fillRect/>
                        </a:stretch>
                      </p:blipFill>
                      <p:spPr>
                        <a:xfrm>
                          <a:off x="2712" y="-47"/>
                          <a:ext cx="2550" cy="747"/>
                        </a:xfrm>
                        <a:prstGeom prst="rect">
                          <a:avLst/>
                        </a:prstGeom>
                        <a:noFill/>
                        <a:ln w="38100">
                          <a:noFill/>
                          <a:miter/>
                        </a:ln>
                      </p:spPr>
                    </p:pic>
                  </p:oleObj>
                </mc:Fallback>
              </mc:AlternateContent>
            </a:graphicData>
          </a:graphic>
        </p:graphicFrame>
      </p:grpSp>
      <p:grpSp>
        <p:nvGrpSpPr>
          <p:cNvPr id="20486" name="Group 6"/>
          <p:cNvGrpSpPr/>
          <p:nvPr/>
        </p:nvGrpSpPr>
        <p:grpSpPr>
          <a:xfrm>
            <a:off x="403225" y="3906838"/>
            <a:ext cx="7834313" cy="700087"/>
            <a:chOff x="0" y="-35"/>
            <a:chExt cx="4935" cy="441"/>
          </a:xfrm>
        </p:grpSpPr>
        <p:sp>
          <p:nvSpPr>
            <p:cNvPr id="2" name="Rectangle 7"/>
            <p:cNvSpPr>
              <a:spLocks noChangeArrowheads="1"/>
            </p:cNvSpPr>
            <p:nvPr/>
          </p:nvSpPr>
          <p:spPr bwMode="auto">
            <a:xfrm>
              <a:off x="0" y="48"/>
              <a:ext cx="316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1" fontAlgn="base" latinLnBrk="0" hangingPunct="1">
                <a:lnSpc>
                  <a:spcPct val="90000"/>
                </a:lnSpc>
                <a:spcBef>
                  <a:spcPct val="20000"/>
                </a:spcBef>
                <a:spcAft>
                  <a:spcPct val="0"/>
                </a:spcAft>
                <a:buClr>
                  <a:schemeClr val="tx2"/>
                </a:buClr>
                <a:buSzPct val="75000"/>
                <a:buFont typeface="Wingdings" panose="05000000000000000000" pitchFamily="2" charset="2"/>
                <a:buNone/>
                <a:defRPr/>
              </a:pPr>
              <a:r>
                <a:rPr kumimoji="0" lang="zh-CN" altLang="en-US" sz="3000" b="1"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rPr>
                <a:t>系统特征方程为:</a:t>
              </a:r>
            </a:p>
            <a:p>
              <a:pPr marL="342900" marR="0" lvl="0" indent="-342900" algn="l" defTabSz="914400" rtl="0" eaLnBrk="1" fontAlgn="base" latinLnBrk="0" hangingPunct="1">
                <a:lnSpc>
                  <a:spcPct val="90000"/>
                </a:lnSpc>
                <a:spcBef>
                  <a:spcPct val="20000"/>
                </a:spcBef>
                <a:spcAft>
                  <a:spcPct val="0"/>
                </a:spcAft>
                <a:buClr>
                  <a:schemeClr val="tx2"/>
                </a:buClr>
                <a:buSzPct val="75000"/>
                <a:buFont typeface="Wingdings" panose="05000000000000000000" pitchFamily="2" charset="2"/>
                <a:buNone/>
                <a:defRPr/>
              </a:pPr>
              <a:endParaRPr kumimoji="0" lang="en-US" altLang="zh-CN" sz="3000" b="1" i="0" u="none" strike="noStrike" kern="1200" cap="none" spc="0" normalizeH="0" baseline="0" noProof="0">
                <a:ln>
                  <a:noFill/>
                </a:ln>
                <a:solidFill>
                  <a:schemeClr val="tx2"/>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75000"/>
                <a:buFont typeface="Wingdings" panose="05000000000000000000" pitchFamily="2" charset="2"/>
                <a:buNone/>
                <a:defRPr/>
              </a:pPr>
              <a:endParaRPr kumimoji="0" lang="zh-CN" altLang="en-US" sz="30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graphicFrame>
          <p:nvGraphicFramePr>
            <p:cNvPr id="20492" name="Object 8"/>
            <p:cNvGraphicFramePr>
              <a:graphicFrameLocks noChangeAspect="1"/>
            </p:cNvGraphicFramePr>
            <p:nvPr/>
          </p:nvGraphicFramePr>
          <p:xfrm>
            <a:off x="2592" y="-35"/>
            <a:ext cx="2343" cy="441"/>
          </p:xfrm>
          <a:graphic>
            <a:graphicData uri="http://schemas.openxmlformats.org/presentationml/2006/ole">
              <mc:AlternateContent xmlns:mc="http://schemas.openxmlformats.org/markup-compatibility/2006">
                <mc:Choice xmlns:v="urn:schemas-microsoft-com:vml" Requires="v">
                  <p:oleObj spid="_x0000_s4107" r:id="rId6" imgW="1269365" imgH="241300" progId="Equation.DSMT4">
                    <p:embed/>
                  </p:oleObj>
                </mc:Choice>
                <mc:Fallback>
                  <p:oleObj r:id="rId6" imgW="1269365" imgH="241300" progId="Equation.DSMT4">
                    <p:embed/>
                    <p:pic>
                      <p:nvPicPr>
                        <p:cNvPr id="0" name="图片 3082"/>
                        <p:cNvPicPr/>
                        <p:nvPr/>
                      </p:nvPicPr>
                      <p:blipFill>
                        <a:blip r:embed="rId7"/>
                        <a:stretch>
                          <a:fillRect/>
                        </a:stretch>
                      </p:blipFill>
                      <p:spPr>
                        <a:xfrm>
                          <a:off x="2592" y="-35"/>
                          <a:ext cx="2343" cy="441"/>
                        </a:xfrm>
                        <a:prstGeom prst="rect">
                          <a:avLst/>
                        </a:prstGeom>
                        <a:noFill/>
                        <a:ln w="38100">
                          <a:noFill/>
                          <a:miter/>
                        </a:ln>
                      </p:spPr>
                    </p:pic>
                  </p:oleObj>
                </mc:Fallback>
              </mc:AlternateContent>
            </a:graphicData>
          </a:graphic>
        </p:graphicFrame>
      </p:grpSp>
      <p:grpSp>
        <p:nvGrpSpPr>
          <p:cNvPr id="20489" name="Group 9"/>
          <p:cNvGrpSpPr/>
          <p:nvPr/>
        </p:nvGrpSpPr>
        <p:grpSpPr>
          <a:xfrm>
            <a:off x="457200" y="4819650"/>
            <a:ext cx="7820025" cy="1782763"/>
            <a:chOff x="0" y="-108"/>
            <a:chExt cx="5336" cy="1123"/>
          </a:xfrm>
        </p:grpSpPr>
        <p:sp>
          <p:nvSpPr>
            <p:cNvPr id="3" name="Rectangle 10"/>
            <p:cNvSpPr/>
            <p:nvPr/>
          </p:nvSpPr>
          <p:spPr>
            <a:xfrm>
              <a:off x="0" y="72"/>
              <a:ext cx="3888" cy="288"/>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342900" lvl="0" indent="-342900" eaLnBrk="1" hangingPunct="1">
                <a:lnSpc>
                  <a:spcPct val="90000"/>
                </a:lnSpc>
                <a:buClr>
                  <a:schemeClr val="accent2"/>
                </a:buClr>
                <a:buSzPct val="80000"/>
                <a:buNone/>
              </a:pPr>
              <a:r>
                <a:rPr lang="zh-CN" altLang="en-US" sz="3000" b="1" dirty="0">
                  <a:solidFill>
                    <a:schemeClr val="tx2"/>
                  </a:solidFill>
                  <a:latin typeface="宋体" panose="02010600030101010101" pitchFamily="2" charset="-122"/>
                </a:rPr>
                <a:t>解方程得闭环特征根为:</a:t>
              </a:r>
            </a:p>
            <a:p>
              <a:pPr marL="342900" lvl="0" indent="-342900" eaLnBrk="1" hangingPunct="1">
                <a:lnSpc>
                  <a:spcPct val="90000"/>
                </a:lnSpc>
                <a:buClr>
                  <a:schemeClr val="accent2"/>
                </a:buClr>
                <a:buSzPct val="80000"/>
                <a:buNone/>
              </a:pPr>
              <a:endParaRPr lang="zh-CN" altLang="en-US" sz="3000" b="1" dirty="0">
                <a:solidFill>
                  <a:schemeClr val="tx2"/>
                </a:solidFill>
                <a:latin typeface="宋体" panose="02010600030101010101" pitchFamily="2" charset="-122"/>
              </a:endParaRPr>
            </a:p>
          </p:txBody>
        </p:sp>
        <p:graphicFrame>
          <p:nvGraphicFramePr>
            <p:cNvPr id="20490" name="Object 11"/>
            <p:cNvGraphicFramePr>
              <a:graphicFrameLocks noChangeAspect="1"/>
            </p:cNvGraphicFramePr>
            <p:nvPr/>
          </p:nvGraphicFramePr>
          <p:xfrm>
            <a:off x="2863" y="-108"/>
            <a:ext cx="2473" cy="1123"/>
          </p:xfrm>
          <a:graphic>
            <a:graphicData uri="http://schemas.openxmlformats.org/presentationml/2006/ole">
              <mc:AlternateContent xmlns:mc="http://schemas.openxmlformats.org/markup-compatibility/2006">
                <mc:Choice xmlns:v="urn:schemas-microsoft-com:vml" Requires="v">
                  <p:oleObj spid="_x0000_s4108" r:id="rId8" imgW="1459865" imgH="660400" progId="Equation.DSMT4">
                    <p:embed/>
                  </p:oleObj>
                </mc:Choice>
                <mc:Fallback>
                  <p:oleObj r:id="rId8" imgW="1459865" imgH="660400" progId="Equation.DSMT4">
                    <p:embed/>
                    <p:pic>
                      <p:nvPicPr>
                        <p:cNvPr id="0" name="图片 3081"/>
                        <p:cNvPicPr/>
                        <p:nvPr/>
                      </p:nvPicPr>
                      <p:blipFill>
                        <a:blip r:embed="rId9"/>
                        <a:stretch>
                          <a:fillRect/>
                        </a:stretch>
                      </p:blipFill>
                      <p:spPr>
                        <a:xfrm>
                          <a:off x="2863" y="-108"/>
                          <a:ext cx="2473" cy="1123"/>
                        </a:xfrm>
                        <a:prstGeom prst="rect">
                          <a:avLst/>
                        </a:prstGeom>
                        <a:noFill/>
                        <a:ln w="38100">
                          <a:noFill/>
                          <a:miter/>
                        </a:ln>
                      </p:spPr>
                    </p:pic>
                  </p:oleObj>
                </mc:Fallback>
              </mc:AlternateContent>
            </a:graphicData>
          </a:graphic>
        </p:graphicFrame>
      </p:grpSp>
      <p:sp>
        <p:nvSpPr>
          <p:cNvPr id="13" name="Rectangle 4"/>
          <p:cNvSpPr>
            <a:spLocks noChangeArrowheads="1"/>
          </p:cNvSpPr>
          <p:nvPr/>
        </p:nvSpPr>
        <p:spPr bwMode="auto">
          <a:xfrm>
            <a:off x="1476375" y="115888"/>
            <a:ext cx="62944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defRPr/>
            </a:pPr>
            <a:r>
              <a:rPr kumimoji="0" lang="zh-CN" altLang="en-US" sz="30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一个具有单位反馈的控制系统如图</a:t>
            </a:r>
          </a:p>
          <a:p>
            <a:pPr marL="342900" marR="0" lvl="0" indent="-3429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defRPr/>
            </a:pPr>
            <a:endParaRPr kumimoji="0" lang="zh-CN" altLang="en-US" sz="30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defRPr/>
            </a:pPr>
            <a:endParaRPr kumimoji="0" lang="zh-CN" altLang="en-US" sz="36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defRPr/>
            </a:pPr>
            <a:endPar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endParaRPr>
          </a:p>
        </p:txBody>
      </p:sp>
      <p:pic>
        <p:nvPicPr>
          <p:cNvPr id="20487" name="Picture 14"/>
          <p:cNvPicPr>
            <a:picLocks noChangeAspect="1"/>
          </p:cNvPicPr>
          <p:nvPr/>
        </p:nvPicPr>
        <p:blipFill>
          <a:blip r:embed="rId10"/>
          <a:stretch>
            <a:fillRect/>
          </a:stretch>
        </p:blipFill>
        <p:spPr>
          <a:xfrm>
            <a:off x="1862138" y="692150"/>
            <a:ext cx="5524500" cy="1990725"/>
          </a:xfrm>
          <a:prstGeom prst="rect">
            <a:avLst/>
          </a:prstGeom>
          <a:noFill/>
          <a:ln w="9525">
            <a:noFill/>
          </a:ln>
        </p:spPr>
      </p:pic>
      <p:sp>
        <p:nvSpPr>
          <p:cNvPr id="20488" name="灯片编号占位符 2"/>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3</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0-#ppt_w/2"/>
                                          </p:val>
                                        </p:tav>
                                        <p:tav tm="100000">
                                          <p:val>
                                            <p:strVal val="#ppt_x"/>
                                          </p:val>
                                        </p:tav>
                                      </p:tavLst>
                                    </p:anim>
                                    <p:anim calcmode="lin" valueType="num">
                                      <p:cBhvr additive="base">
                                        <p:cTn id="8" dur="500" fill="hold"/>
                                        <p:tgtEl>
                                          <p:spTgt spid="204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486"/>
                                        </p:tgtEl>
                                        <p:attrNameLst>
                                          <p:attrName>style.visibility</p:attrName>
                                        </p:attrNameLst>
                                      </p:cBhvr>
                                      <p:to>
                                        <p:strVal val="visible"/>
                                      </p:to>
                                    </p:set>
                                    <p:anim calcmode="lin" valueType="num">
                                      <p:cBhvr additive="base">
                                        <p:cTn id="13" dur="500" fill="hold"/>
                                        <p:tgtEl>
                                          <p:spTgt spid="20486"/>
                                        </p:tgtEl>
                                        <p:attrNameLst>
                                          <p:attrName>ppt_x</p:attrName>
                                        </p:attrNameLst>
                                      </p:cBhvr>
                                      <p:tavLst>
                                        <p:tav tm="0">
                                          <p:val>
                                            <p:strVal val="0-#ppt_w/2"/>
                                          </p:val>
                                        </p:tav>
                                        <p:tav tm="100000">
                                          <p:val>
                                            <p:strVal val="#ppt_x"/>
                                          </p:val>
                                        </p:tav>
                                      </p:tavLst>
                                    </p:anim>
                                    <p:anim calcmode="lin" valueType="num">
                                      <p:cBhvr additive="base">
                                        <p:cTn id="14" dur="500" fill="hold"/>
                                        <p:tgtEl>
                                          <p:spTgt spid="2048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0489"/>
                                        </p:tgtEl>
                                        <p:attrNameLst>
                                          <p:attrName>style.visibility</p:attrName>
                                        </p:attrNameLst>
                                      </p:cBhvr>
                                      <p:to>
                                        <p:strVal val="visible"/>
                                      </p:to>
                                    </p:set>
                                    <p:anim calcmode="lin" valueType="num">
                                      <p:cBhvr additive="base">
                                        <p:cTn id="19" dur="500" fill="hold"/>
                                        <p:tgtEl>
                                          <p:spTgt spid="20489"/>
                                        </p:tgtEl>
                                        <p:attrNameLst>
                                          <p:attrName>ppt_x</p:attrName>
                                        </p:attrNameLst>
                                      </p:cBhvr>
                                      <p:tavLst>
                                        <p:tav tm="0">
                                          <p:val>
                                            <p:strVal val="0-#ppt_w/2"/>
                                          </p:val>
                                        </p:tav>
                                        <p:tav tm="100000">
                                          <p:val>
                                            <p:strVal val="#ppt_x"/>
                                          </p:val>
                                        </p:tav>
                                      </p:tavLst>
                                    </p:anim>
                                    <p:anim calcmode="lin" valueType="num">
                                      <p:cBhvr additive="base">
                                        <p:cTn id="20" dur="500" fill="hold"/>
                                        <p:tgtEl>
                                          <p:spTgt spid="204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074" name="Object 2"/>
          <p:cNvGraphicFramePr>
            <a:graphicFrameLocks noChangeAspect="1"/>
          </p:cNvGraphicFramePr>
          <p:nvPr/>
        </p:nvGraphicFramePr>
        <p:xfrm>
          <a:off x="190500" y="2492375"/>
          <a:ext cx="4086225" cy="4002088"/>
        </p:xfrm>
        <a:graphic>
          <a:graphicData uri="http://schemas.openxmlformats.org/presentationml/2006/ole">
            <mc:AlternateContent xmlns:mc="http://schemas.openxmlformats.org/markup-compatibility/2006">
              <mc:Choice xmlns:v="urn:schemas-microsoft-com:vml" Requires="v">
                <p:oleObj spid="_x0000_s25640" r:id="rId3" imgW="4627880" imgH="3577590" progId="Visio.Drawing.11">
                  <p:embed/>
                </p:oleObj>
              </mc:Choice>
              <mc:Fallback>
                <p:oleObj r:id="rId3" imgW="4627880" imgH="3577590" progId="Visio.Drawing.11">
                  <p:embed/>
                  <p:pic>
                    <p:nvPicPr>
                      <p:cNvPr id="0" name="图片 3189"/>
                      <p:cNvPicPr/>
                      <p:nvPr/>
                    </p:nvPicPr>
                    <p:blipFill>
                      <a:blip r:embed="rId4"/>
                      <a:stretch>
                        <a:fillRect/>
                      </a:stretch>
                    </p:blipFill>
                    <p:spPr>
                      <a:xfrm>
                        <a:off x="190500" y="2492375"/>
                        <a:ext cx="4086225" cy="4002088"/>
                      </a:xfrm>
                      <a:prstGeom prst="rect">
                        <a:avLst/>
                      </a:prstGeom>
                      <a:noFill/>
                      <a:ln w="38100">
                        <a:noFill/>
                        <a:miter/>
                      </a:ln>
                    </p:spPr>
                  </p:pic>
                </p:oleObj>
              </mc:Fallback>
            </mc:AlternateContent>
          </a:graphicData>
        </a:graphic>
      </p:graphicFrame>
      <p:grpSp>
        <p:nvGrpSpPr>
          <p:cNvPr id="131075" name="Group 3"/>
          <p:cNvGrpSpPr/>
          <p:nvPr/>
        </p:nvGrpSpPr>
        <p:grpSpPr>
          <a:xfrm>
            <a:off x="4356100" y="2727325"/>
            <a:ext cx="4392613" cy="2933700"/>
            <a:chOff x="0" y="0"/>
            <a:chExt cx="4392488" cy="2933167"/>
          </a:xfrm>
        </p:grpSpPr>
        <p:sp>
          <p:nvSpPr>
            <p:cNvPr id="56394" name="Rectangle 34"/>
            <p:cNvSpPr/>
            <p:nvPr/>
          </p:nvSpPr>
          <p:spPr>
            <a:xfrm>
              <a:off x="0" y="0"/>
              <a:ext cx="4392488" cy="51901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800" b="1" dirty="0">
                  <a:solidFill>
                    <a:schemeClr val="accent2"/>
                  </a:solidFill>
                  <a:latin typeface="Times New Roman" panose="02020603050405020304" pitchFamily="18" charset="0"/>
                  <a:cs typeface="Times New Roman" panose="02020603050405020304" pitchFamily="18" charset="0"/>
                </a:rPr>
                <a:t>4)</a:t>
              </a:r>
              <a:r>
                <a:rPr lang="zh-CN" altLang="en-US" sz="2800" b="1" dirty="0">
                  <a:solidFill>
                    <a:schemeClr val="accent2"/>
                  </a:solidFill>
                  <a:latin typeface="Times New Roman" panose="02020603050405020304" pitchFamily="18" charset="0"/>
                  <a:cs typeface="Times New Roman" panose="02020603050405020304" pitchFamily="18" charset="0"/>
                </a:rPr>
                <a:t>渐近线与实轴的交点</a:t>
              </a:r>
              <a:endParaRPr lang="zh-CN" altLang="en-US" sz="2800" b="1" dirty="0">
                <a:solidFill>
                  <a:schemeClr val="accent2"/>
                </a:solidFill>
                <a:latin typeface="Times New Roman" panose="02020603050405020304" pitchFamily="18" charset="0"/>
                <a:ea typeface="Times New Roman" panose="02020603050405020304" pitchFamily="18" charset="0"/>
              </a:endParaRPr>
            </a:p>
          </p:txBody>
        </p:sp>
        <p:graphicFrame>
          <p:nvGraphicFramePr>
            <p:cNvPr id="56395" name="Object 5"/>
            <p:cNvGraphicFramePr>
              <a:graphicFrameLocks noChangeAspect="1"/>
            </p:cNvGraphicFramePr>
            <p:nvPr/>
          </p:nvGraphicFramePr>
          <p:xfrm>
            <a:off x="415479" y="575954"/>
            <a:ext cx="3719512" cy="735012"/>
          </p:xfrm>
          <a:graphic>
            <a:graphicData uri="http://schemas.openxmlformats.org/presentationml/2006/ole">
              <mc:AlternateContent xmlns:mc="http://schemas.openxmlformats.org/markup-compatibility/2006">
                <mc:Choice xmlns:v="urn:schemas-microsoft-com:vml" Requires="v">
                  <p:oleObj spid="_x0000_s25641" r:id="rId5" imgW="1638300" imgH="342900" progId="Equation.DSMT4">
                    <p:embed/>
                  </p:oleObj>
                </mc:Choice>
                <mc:Fallback>
                  <p:oleObj r:id="rId5" imgW="1638300" imgH="342900" progId="Equation.DSMT4">
                    <p:embed/>
                    <p:pic>
                      <p:nvPicPr>
                        <p:cNvPr id="0" name="图片 3190"/>
                        <p:cNvPicPr/>
                        <p:nvPr/>
                      </p:nvPicPr>
                      <p:blipFill>
                        <a:blip r:embed="rId6"/>
                        <a:stretch>
                          <a:fillRect/>
                        </a:stretch>
                      </p:blipFill>
                      <p:spPr>
                        <a:xfrm>
                          <a:off x="415479" y="575954"/>
                          <a:ext cx="3719512" cy="735012"/>
                        </a:xfrm>
                        <a:prstGeom prst="rect">
                          <a:avLst/>
                        </a:prstGeom>
                        <a:noFill/>
                        <a:ln w="38100">
                          <a:noFill/>
                          <a:miter/>
                        </a:ln>
                      </p:spPr>
                    </p:pic>
                  </p:oleObj>
                </mc:Fallback>
              </mc:AlternateContent>
            </a:graphicData>
          </a:graphic>
        </p:graphicFrame>
        <p:sp>
          <p:nvSpPr>
            <p:cNvPr id="56396" name="Rectangle 34"/>
            <p:cNvSpPr/>
            <p:nvPr/>
          </p:nvSpPr>
          <p:spPr>
            <a:xfrm>
              <a:off x="360352" y="1277705"/>
              <a:ext cx="3744807" cy="51901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en-US" sz="2800" b="1" dirty="0">
                  <a:solidFill>
                    <a:schemeClr val="accent2"/>
                  </a:solidFill>
                  <a:latin typeface="Times New Roman" panose="02020603050405020304" pitchFamily="18" charset="0"/>
                  <a:cs typeface="Times New Roman" panose="02020603050405020304" pitchFamily="18" charset="0"/>
                </a:rPr>
                <a:t>渐近线与实轴的夹角</a:t>
              </a:r>
              <a:endParaRPr lang="zh-CN" altLang="en-US" sz="2800" b="1" dirty="0">
                <a:solidFill>
                  <a:schemeClr val="accent2"/>
                </a:solidFill>
                <a:latin typeface="Times New Roman" panose="02020603050405020304" pitchFamily="18" charset="0"/>
                <a:ea typeface="Times New Roman" panose="02020603050405020304" pitchFamily="18" charset="0"/>
              </a:endParaRPr>
            </a:p>
          </p:txBody>
        </p:sp>
        <p:graphicFrame>
          <p:nvGraphicFramePr>
            <p:cNvPr id="56397" name="Object 7"/>
            <p:cNvGraphicFramePr>
              <a:graphicFrameLocks noChangeAspect="1"/>
            </p:cNvGraphicFramePr>
            <p:nvPr/>
          </p:nvGraphicFramePr>
          <p:xfrm>
            <a:off x="445467" y="1709205"/>
            <a:ext cx="3082925" cy="1223962"/>
          </p:xfrm>
          <a:graphic>
            <a:graphicData uri="http://schemas.openxmlformats.org/presentationml/2006/ole">
              <mc:AlternateContent xmlns:mc="http://schemas.openxmlformats.org/markup-compatibility/2006">
                <mc:Choice xmlns:v="urn:schemas-microsoft-com:vml" Requires="v">
                  <p:oleObj spid="_x0000_s25642" r:id="rId7" imgW="1359535" imgH="571500" progId="Equation.DSMT4">
                    <p:embed/>
                  </p:oleObj>
                </mc:Choice>
                <mc:Fallback>
                  <p:oleObj r:id="rId7" imgW="1359535" imgH="571500" progId="Equation.DSMT4">
                    <p:embed/>
                    <p:pic>
                      <p:nvPicPr>
                        <p:cNvPr id="0" name="图片 3192"/>
                        <p:cNvPicPr/>
                        <p:nvPr/>
                      </p:nvPicPr>
                      <p:blipFill>
                        <a:blip r:embed="rId8"/>
                        <a:stretch>
                          <a:fillRect/>
                        </a:stretch>
                      </p:blipFill>
                      <p:spPr>
                        <a:xfrm>
                          <a:off x="445467" y="1709205"/>
                          <a:ext cx="3082925" cy="1223962"/>
                        </a:xfrm>
                        <a:prstGeom prst="rect">
                          <a:avLst/>
                        </a:prstGeom>
                        <a:noFill/>
                        <a:ln w="38100">
                          <a:noFill/>
                          <a:miter/>
                        </a:ln>
                      </p:spPr>
                    </p:pic>
                  </p:oleObj>
                </mc:Fallback>
              </mc:AlternateContent>
            </a:graphicData>
          </a:graphic>
        </p:graphicFrame>
      </p:grpSp>
      <p:grpSp>
        <p:nvGrpSpPr>
          <p:cNvPr id="131080" name="Group 8"/>
          <p:cNvGrpSpPr/>
          <p:nvPr/>
        </p:nvGrpSpPr>
        <p:grpSpPr>
          <a:xfrm>
            <a:off x="4211638" y="2265363"/>
            <a:ext cx="4552950" cy="4592637"/>
            <a:chOff x="0" y="0"/>
            <a:chExt cx="4552057" cy="4591243"/>
          </a:xfrm>
        </p:grpSpPr>
        <p:grpSp>
          <p:nvGrpSpPr>
            <p:cNvPr id="56379" name="Group 9"/>
            <p:cNvGrpSpPr/>
            <p:nvPr/>
          </p:nvGrpSpPr>
          <p:grpSpPr>
            <a:xfrm>
              <a:off x="0" y="0"/>
              <a:ext cx="4552057" cy="4591243"/>
              <a:chOff x="0" y="0"/>
              <a:chExt cx="4552057" cy="4591243"/>
            </a:xfrm>
          </p:grpSpPr>
          <p:grpSp>
            <p:nvGrpSpPr>
              <p:cNvPr id="56381" name="Group 10"/>
              <p:cNvGrpSpPr/>
              <p:nvPr/>
            </p:nvGrpSpPr>
            <p:grpSpPr>
              <a:xfrm>
                <a:off x="0" y="0"/>
                <a:ext cx="4485728" cy="4591243"/>
                <a:chOff x="0" y="0"/>
                <a:chExt cx="4485728" cy="4591243"/>
              </a:xfrm>
            </p:grpSpPr>
            <p:graphicFrame>
              <p:nvGraphicFramePr>
                <p:cNvPr id="56384" name="Object 11"/>
                <p:cNvGraphicFramePr>
                  <a:graphicFrameLocks noChangeAspect="1"/>
                </p:cNvGraphicFramePr>
                <p:nvPr/>
              </p:nvGraphicFramePr>
              <p:xfrm>
                <a:off x="625475" y="1079599"/>
                <a:ext cx="3543300" cy="436562"/>
              </p:xfrm>
              <a:graphic>
                <a:graphicData uri="http://schemas.openxmlformats.org/presentationml/2006/ole">
                  <mc:AlternateContent xmlns:mc="http://schemas.openxmlformats.org/markup-compatibility/2006">
                    <mc:Choice xmlns:v="urn:schemas-microsoft-com:vml" Requires="v">
                      <p:oleObj spid="_x0000_s25643" r:id="rId9" imgW="1562735" imgH="203200" progId="Equation.DSMT4">
                        <p:embed/>
                      </p:oleObj>
                    </mc:Choice>
                    <mc:Fallback>
                      <p:oleObj r:id="rId9" imgW="1562735" imgH="203200" progId="Equation.DSMT4">
                        <p:embed/>
                        <p:pic>
                          <p:nvPicPr>
                            <p:cNvPr id="0" name="图片 3194"/>
                            <p:cNvPicPr/>
                            <p:nvPr/>
                          </p:nvPicPr>
                          <p:blipFill>
                            <a:blip r:embed="rId10"/>
                            <a:stretch>
                              <a:fillRect/>
                            </a:stretch>
                          </p:blipFill>
                          <p:spPr>
                            <a:xfrm>
                              <a:off x="625475" y="1079599"/>
                              <a:ext cx="3543300" cy="436562"/>
                            </a:xfrm>
                            <a:prstGeom prst="rect">
                              <a:avLst/>
                            </a:prstGeom>
                            <a:noFill/>
                            <a:ln w="38100">
                              <a:noFill/>
                              <a:miter/>
                            </a:ln>
                          </p:spPr>
                        </p:pic>
                      </p:oleObj>
                    </mc:Fallback>
                  </mc:AlternateContent>
                </a:graphicData>
              </a:graphic>
            </p:graphicFrame>
            <p:sp>
              <p:nvSpPr>
                <p:cNvPr id="56385" name="Rectangle 34"/>
                <p:cNvSpPr/>
                <p:nvPr/>
              </p:nvSpPr>
              <p:spPr>
                <a:xfrm>
                  <a:off x="93651" y="0"/>
                  <a:ext cx="4392077" cy="51895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800" b="1" dirty="0">
                      <a:solidFill>
                        <a:schemeClr val="accent2"/>
                      </a:solidFill>
                      <a:latin typeface="Times New Roman" panose="02020603050405020304" pitchFamily="18" charset="0"/>
                      <a:cs typeface="Times New Roman" panose="02020603050405020304" pitchFamily="18" charset="0"/>
                    </a:rPr>
                    <a:t>5)</a:t>
                  </a:r>
                  <a:r>
                    <a:rPr lang="zh-CN" altLang="en-US" sz="2800" b="1" dirty="0">
                      <a:solidFill>
                        <a:schemeClr val="accent2"/>
                      </a:solidFill>
                      <a:latin typeface="Times New Roman" panose="02020603050405020304" pitchFamily="18" charset="0"/>
                      <a:cs typeface="Times New Roman" panose="02020603050405020304" pitchFamily="18" charset="0"/>
                    </a:rPr>
                    <a:t>求根轨迹与虚轴的交点</a:t>
                  </a:r>
                  <a:endParaRPr lang="zh-CN" altLang="en-US" sz="2800" b="1" dirty="0">
                    <a:solidFill>
                      <a:schemeClr val="accent2"/>
                    </a:solidFill>
                    <a:latin typeface="Times New Roman" panose="02020603050405020304" pitchFamily="18" charset="0"/>
                    <a:ea typeface="Times New Roman" panose="02020603050405020304" pitchFamily="18" charset="0"/>
                  </a:endParaRPr>
                </a:p>
              </p:txBody>
            </p:sp>
            <p:grpSp>
              <p:nvGrpSpPr>
                <p:cNvPr id="56386" name="Group 13"/>
                <p:cNvGrpSpPr/>
                <p:nvPr/>
              </p:nvGrpSpPr>
              <p:grpSpPr>
                <a:xfrm>
                  <a:off x="210740" y="523220"/>
                  <a:ext cx="4130972" cy="520039"/>
                  <a:chOff x="0" y="0"/>
                  <a:chExt cx="4392488" cy="520039"/>
                </a:xfrm>
              </p:grpSpPr>
              <p:sp>
                <p:nvSpPr>
                  <p:cNvPr id="56392" name="Rectangle 34"/>
                  <p:cNvSpPr/>
                  <p:nvPr/>
                </p:nvSpPr>
                <p:spPr>
                  <a:xfrm>
                    <a:off x="0" y="0"/>
                    <a:ext cx="4392488" cy="52003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en-US" sz="2800" b="1" dirty="0">
                        <a:solidFill>
                          <a:schemeClr val="accent2"/>
                        </a:solidFill>
                        <a:latin typeface="Times New Roman" panose="02020603050405020304" pitchFamily="18" charset="0"/>
                        <a:cs typeface="Times New Roman" panose="02020603050405020304" pitchFamily="18" charset="0"/>
                      </a:rPr>
                      <a:t>令        代入特征方程，即</a:t>
                    </a:r>
                    <a:endParaRPr lang="zh-CN" altLang="en-US" sz="2800" b="1" dirty="0">
                      <a:solidFill>
                        <a:schemeClr val="accent2"/>
                      </a:solidFill>
                      <a:latin typeface="Times New Roman" panose="02020603050405020304" pitchFamily="18" charset="0"/>
                      <a:ea typeface="Times New Roman" panose="02020603050405020304" pitchFamily="18" charset="0"/>
                    </a:endParaRPr>
                  </a:p>
                </p:txBody>
              </p:sp>
              <p:graphicFrame>
                <p:nvGraphicFramePr>
                  <p:cNvPr id="56393" name="Object 15"/>
                  <p:cNvGraphicFramePr>
                    <a:graphicFrameLocks noChangeAspect="1"/>
                  </p:cNvGraphicFramePr>
                  <p:nvPr/>
                </p:nvGraphicFramePr>
                <p:xfrm>
                  <a:off x="411027" y="96837"/>
                  <a:ext cx="892174" cy="381000"/>
                </p:xfrm>
                <a:graphic>
                  <a:graphicData uri="http://schemas.openxmlformats.org/presentationml/2006/ole">
                    <mc:AlternateContent xmlns:mc="http://schemas.openxmlformats.org/markup-compatibility/2006">
                      <mc:Choice xmlns:v="urn:schemas-microsoft-com:vml" Requires="v">
                        <p:oleObj spid="_x0000_s25644" r:id="rId11" imgW="394335" imgH="177800" progId="Equation.DSMT4">
                          <p:embed/>
                        </p:oleObj>
                      </mc:Choice>
                      <mc:Fallback>
                        <p:oleObj r:id="rId11" imgW="394335" imgH="177800" progId="Equation.DSMT4">
                          <p:embed/>
                          <p:pic>
                            <p:nvPicPr>
                              <p:cNvPr id="0" name="图片 3191"/>
                              <p:cNvPicPr/>
                              <p:nvPr/>
                            </p:nvPicPr>
                            <p:blipFill>
                              <a:blip r:embed="rId12"/>
                              <a:stretch>
                                <a:fillRect/>
                              </a:stretch>
                            </p:blipFill>
                            <p:spPr>
                              <a:xfrm>
                                <a:off x="411027" y="96837"/>
                                <a:ext cx="892174" cy="381000"/>
                              </a:xfrm>
                              <a:prstGeom prst="rect">
                                <a:avLst/>
                              </a:prstGeom>
                              <a:noFill/>
                              <a:ln w="38100">
                                <a:noFill/>
                                <a:miter/>
                              </a:ln>
                            </p:spPr>
                          </p:pic>
                        </p:oleObj>
                      </mc:Fallback>
                    </mc:AlternateContent>
                  </a:graphicData>
                </a:graphic>
              </p:graphicFrame>
            </p:grpSp>
            <p:sp>
              <p:nvSpPr>
                <p:cNvPr id="56387" name="Rectangle 34"/>
                <p:cNvSpPr/>
                <p:nvPr/>
              </p:nvSpPr>
              <p:spPr>
                <a:xfrm>
                  <a:off x="0" y="1606061"/>
                  <a:ext cx="482541" cy="51895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en-US" sz="2800" b="1" dirty="0">
                      <a:solidFill>
                        <a:schemeClr val="accent2"/>
                      </a:solidFill>
                      <a:latin typeface="Times New Roman" panose="02020603050405020304" pitchFamily="18" charset="0"/>
                      <a:cs typeface="Times New Roman" panose="02020603050405020304" pitchFamily="18" charset="0"/>
                    </a:rPr>
                    <a:t>得</a:t>
                  </a:r>
                  <a:endParaRPr lang="zh-CN" altLang="en-US" sz="2800" b="1" dirty="0">
                    <a:solidFill>
                      <a:schemeClr val="accent2"/>
                    </a:solidFill>
                    <a:latin typeface="Times New Roman" panose="02020603050405020304" pitchFamily="18" charset="0"/>
                    <a:ea typeface="Times New Roman" panose="02020603050405020304" pitchFamily="18" charset="0"/>
                  </a:endParaRPr>
                </a:p>
              </p:txBody>
            </p:sp>
            <p:graphicFrame>
              <p:nvGraphicFramePr>
                <p:cNvPr id="56388" name="Object 17"/>
                <p:cNvGraphicFramePr>
                  <a:graphicFrameLocks noChangeAspect="1"/>
                </p:cNvGraphicFramePr>
                <p:nvPr/>
              </p:nvGraphicFramePr>
              <p:xfrm>
                <a:off x="1245943" y="3227995"/>
                <a:ext cx="2331581" cy="844294"/>
              </p:xfrm>
              <a:graphic>
                <a:graphicData uri="http://schemas.openxmlformats.org/presentationml/2006/ole">
                  <mc:AlternateContent xmlns:mc="http://schemas.openxmlformats.org/markup-compatibility/2006">
                    <mc:Choice xmlns:v="urn:schemas-microsoft-com:vml" Requires="v">
                      <p:oleObj spid="_x0000_s25645" r:id="rId13" imgW="1028065" imgH="393700" progId="Equation.DSMT4">
                        <p:embed/>
                      </p:oleObj>
                    </mc:Choice>
                    <mc:Fallback>
                      <p:oleObj r:id="rId13" imgW="1028065" imgH="393700" progId="Equation.DSMT4">
                        <p:embed/>
                        <p:pic>
                          <p:nvPicPr>
                            <p:cNvPr id="0" name="图片 3195"/>
                            <p:cNvPicPr/>
                            <p:nvPr/>
                          </p:nvPicPr>
                          <p:blipFill>
                            <a:blip r:embed="rId14"/>
                            <a:stretch>
                              <a:fillRect/>
                            </a:stretch>
                          </p:blipFill>
                          <p:spPr>
                            <a:xfrm>
                              <a:off x="1245943" y="3227995"/>
                              <a:ext cx="2331581" cy="844294"/>
                            </a:xfrm>
                            <a:prstGeom prst="rect">
                              <a:avLst/>
                            </a:prstGeom>
                            <a:noFill/>
                            <a:ln w="38100">
                              <a:noFill/>
                              <a:miter/>
                            </a:ln>
                          </p:spPr>
                        </p:pic>
                      </p:oleObj>
                    </mc:Fallback>
                  </mc:AlternateContent>
                </a:graphicData>
              </a:graphic>
            </p:graphicFrame>
            <p:grpSp>
              <p:nvGrpSpPr>
                <p:cNvPr id="56389" name="Group 18"/>
                <p:cNvGrpSpPr/>
                <p:nvPr/>
              </p:nvGrpSpPr>
              <p:grpSpPr>
                <a:xfrm>
                  <a:off x="0" y="4072780"/>
                  <a:ext cx="4413076" cy="518463"/>
                  <a:chOff x="0" y="0"/>
                  <a:chExt cx="4413076" cy="518463"/>
                </a:xfrm>
              </p:grpSpPr>
              <p:sp>
                <p:nvSpPr>
                  <p:cNvPr id="56390" name="Rectangle 34"/>
                  <p:cNvSpPr/>
                  <p:nvPr/>
                </p:nvSpPr>
                <p:spPr>
                  <a:xfrm>
                    <a:off x="0" y="0"/>
                    <a:ext cx="4413076" cy="5184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chemeClr val="accent2"/>
                        </a:solidFill>
                        <a:latin typeface="Times New Roman" panose="02020603050405020304" pitchFamily="18" charset="0"/>
                        <a:cs typeface="Times New Roman" panose="02020603050405020304" pitchFamily="18" charset="0"/>
                      </a:rPr>
                      <a:t>解方程得到</a:t>
                    </a:r>
                    <a:endParaRPr lang="zh-CN" altLang="en-US" sz="2800" b="1" dirty="0">
                      <a:solidFill>
                        <a:schemeClr val="accent2"/>
                      </a:solidFill>
                      <a:latin typeface="Times New Roman" panose="02020603050405020304" pitchFamily="18" charset="0"/>
                      <a:ea typeface="Times New Roman" panose="02020603050405020304" pitchFamily="18" charset="0"/>
                    </a:endParaRPr>
                  </a:p>
                </p:txBody>
              </p:sp>
              <p:graphicFrame>
                <p:nvGraphicFramePr>
                  <p:cNvPr id="56391" name="Object 20"/>
                  <p:cNvGraphicFramePr>
                    <a:graphicFrameLocks noChangeAspect="1"/>
                  </p:cNvGraphicFramePr>
                  <p:nvPr/>
                </p:nvGraphicFramePr>
                <p:xfrm>
                  <a:off x="1901527" y="105619"/>
                  <a:ext cx="1266825" cy="327025"/>
                </p:xfrm>
                <a:graphic>
                  <a:graphicData uri="http://schemas.openxmlformats.org/presentationml/2006/ole">
                    <mc:AlternateContent xmlns:mc="http://schemas.openxmlformats.org/markup-compatibility/2006">
                      <mc:Choice xmlns:v="urn:schemas-microsoft-com:vml" Requires="v">
                        <p:oleObj spid="_x0000_s25646" r:id="rId15" imgW="559435" imgH="152400" progId="Equation.DSMT4">
                          <p:embed/>
                        </p:oleObj>
                      </mc:Choice>
                      <mc:Fallback>
                        <p:oleObj r:id="rId15" imgW="559435" imgH="152400" progId="Equation.DSMT4">
                          <p:embed/>
                          <p:pic>
                            <p:nvPicPr>
                              <p:cNvPr id="0" name="图片 3198"/>
                              <p:cNvPicPr/>
                              <p:nvPr/>
                            </p:nvPicPr>
                            <p:blipFill>
                              <a:blip r:embed="rId16"/>
                              <a:stretch>
                                <a:fillRect/>
                              </a:stretch>
                            </p:blipFill>
                            <p:spPr>
                              <a:xfrm>
                                <a:off x="1901527" y="105619"/>
                                <a:ext cx="1266825" cy="327025"/>
                              </a:xfrm>
                              <a:prstGeom prst="rect">
                                <a:avLst/>
                              </a:prstGeom>
                              <a:noFill/>
                              <a:ln w="38100">
                                <a:noFill/>
                                <a:miter/>
                              </a:ln>
                            </p:spPr>
                          </p:pic>
                        </p:oleObj>
                      </mc:Fallback>
                    </mc:AlternateContent>
                  </a:graphicData>
                </a:graphic>
              </p:graphicFrame>
            </p:grpSp>
          </p:grpSp>
          <p:graphicFrame>
            <p:nvGraphicFramePr>
              <p:cNvPr id="56382" name="Object 21"/>
              <p:cNvGraphicFramePr>
                <a:graphicFrameLocks noChangeAspect="1"/>
              </p:cNvGraphicFramePr>
              <p:nvPr/>
            </p:nvGraphicFramePr>
            <p:xfrm>
              <a:off x="288032" y="1624508"/>
              <a:ext cx="4264025" cy="1255713"/>
            </p:xfrm>
            <a:graphic>
              <a:graphicData uri="http://schemas.openxmlformats.org/presentationml/2006/ole">
                <mc:AlternateContent xmlns:mc="http://schemas.openxmlformats.org/markup-compatibility/2006">
                  <mc:Choice xmlns:v="urn:schemas-microsoft-com:vml" Requires="v">
                    <p:oleObj spid="_x0000_s25647" r:id="rId17" imgW="1880235" imgH="584200" progId="Equation.DSMT4">
                      <p:embed/>
                    </p:oleObj>
                  </mc:Choice>
                  <mc:Fallback>
                    <p:oleObj r:id="rId17" imgW="1880235" imgH="584200" progId="Equation.DSMT4">
                      <p:embed/>
                      <p:pic>
                        <p:nvPicPr>
                          <p:cNvPr id="0" name="图片 3197"/>
                          <p:cNvPicPr/>
                          <p:nvPr/>
                        </p:nvPicPr>
                        <p:blipFill>
                          <a:blip r:embed="rId18"/>
                          <a:stretch>
                            <a:fillRect/>
                          </a:stretch>
                        </p:blipFill>
                        <p:spPr>
                          <a:xfrm>
                            <a:off x="288032" y="1624508"/>
                            <a:ext cx="4264025" cy="1255713"/>
                          </a:xfrm>
                          <a:prstGeom prst="rect">
                            <a:avLst/>
                          </a:prstGeom>
                          <a:noFill/>
                          <a:ln w="38100">
                            <a:noFill/>
                            <a:miter/>
                          </a:ln>
                        </p:spPr>
                      </p:pic>
                    </p:oleObj>
                  </mc:Fallback>
                </mc:AlternateContent>
              </a:graphicData>
            </a:graphic>
          </p:graphicFrame>
          <p:sp>
            <p:nvSpPr>
              <p:cNvPr id="56383" name="Rectangle 34"/>
              <p:cNvSpPr/>
              <p:nvPr/>
            </p:nvSpPr>
            <p:spPr>
              <a:xfrm>
                <a:off x="0" y="2829653"/>
                <a:ext cx="4528249" cy="51895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en-US" sz="2800" b="1" dirty="0">
                    <a:solidFill>
                      <a:schemeClr val="accent2"/>
                    </a:solidFill>
                    <a:latin typeface="Times New Roman" panose="02020603050405020304" pitchFamily="18" charset="0"/>
                    <a:cs typeface="Times New Roman" panose="02020603050405020304" pitchFamily="18" charset="0"/>
                  </a:rPr>
                  <a:t>令上式实部和虚部分别为零</a:t>
                </a:r>
                <a:endParaRPr lang="zh-CN" altLang="en-US" sz="2800" b="1" dirty="0">
                  <a:solidFill>
                    <a:schemeClr val="accent2"/>
                  </a:solidFill>
                  <a:latin typeface="Times New Roman" panose="02020603050405020304" pitchFamily="18" charset="0"/>
                  <a:ea typeface="Times New Roman" panose="02020603050405020304" pitchFamily="18" charset="0"/>
                </a:endParaRPr>
              </a:p>
            </p:txBody>
          </p:sp>
        </p:grpSp>
        <p:graphicFrame>
          <p:nvGraphicFramePr>
            <p:cNvPr id="56380" name="Object 23"/>
            <p:cNvGraphicFramePr>
              <a:graphicFrameLocks noChangeAspect="1"/>
            </p:cNvGraphicFramePr>
            <p:nvPr/>
          </p:nvGraphicFramePr>
          <p:xfrm>
            <a:off x="3161556" y="4169628"/>
            <a:ext cx="1179512" cy="354012"/>
          </p:xfrm>
          <a:graphic>
            <a:graphicData uri="http://schemas.openxmlformats.org/presentationml/2006/ole">
              <mc:AlternateContent xmlns:mc="http://schemas.openxmlformats.org/markup-compatibility/2006">
                <mc:Choice xmlns:v="urn:schemas-microsoft-com:vml" Requires="v">
                  <p:oleObj spid="_x0000_s25648" r:id="rId19" imgW="521335" imgH="165100" progId="Equation.DSMT4">
                    <p:embed/>
                  </p:oleObj>
                </mc:Choice>
                <mc:Fallback>
                  <p:oleObj r:id="rId19" imgW="521335" imgH="165100" progId="Equation.DSMT4">
                    <p:embed/>
                    <p:pic>
                      <p:nvPicPr>
                        <p:cNvPr id="0" name="图片 3196"/>
                        <p:cNvPicPr/>
                        <p:nvPr/>
                      </p:nvPicPr>
                      <p:blipFill>
                        <a:blip r:embed="rId20"/>
                        <a:stretch>
                          <a:fillRect/>
                        </a:stretch>
                      </p:blipFill>
                      <p:spPr>
                        <a:xfrm>
                          <a:off x="3161556" y="4169628"/>
                          <a:ext cx="1179512" cy="354012"/>
                        </a:xfrm>
                        <a:prstGeom prst="rect">
                          <a:avLst/>
                        </a:prstGeom>
                        <a:noFill/>
                        <a:ln w="38100">
                          <a:noFill/>
                          <a:miter/>
                        </a:ln>
                      </p:spPr>
                    </p:pic>
                  </p:oleObj>
                </mc:Fallback>
              </mc:AlternateContent>
            </a:graphicData>
          </a:graphic>
        </p:graphicFrame>
      </p:grpSp>
      <p:sp>
        <p:nvSpPr>
          <p:cNvPr id="56325" name="灯片编号占位符 3"/>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eaLnBrk="1" hangingPunct="1">
              <a:spcBef>
                <a:spcPct val="0"/>
              </a:spcBef>
              <a:buNone/>
            </a:pPr>
            <a:fld id="{9A0DB2DC-4C9A-4742-B13C-FB6460FD3503}" type="slidenum">
              <a:rPr lang="zh-CN" altLang="en-US" sz="1400" b="1" dirty="0">
                <a:solidFill>
                  <a:schemeClr val="hlink"/>
                </a:solidFill>
              </a:rPr>
              <a:t>30</a:t>
            </a:fld>
            <a:endParaRPr lang="zh-CN" altLang="en-US" sz="1400" b="1" dirty="0">
              <a:solidFill>
                <a:schemeClr val="hlink"/>
              </a:solidFill>
            </a:endParaRPr>
          </a:p>
        </p:txBody>
      </p:sp>
      <p:grpSp>
        <p:nvGrpSpPr>
          <p:cNvPr id="131097" name="Group 25"/>
          <p:cNvGrpSpPr/>
          <p:nvPr/>
        </p:nvGrpSpPr>
        <p:grpSpPr>
          <a:xfrm>
            <a:off x="107950" y="404813"/>
            <a:ext cx="6572250" cy="1876425"/>
            <a:chOff x="0" y="0"/>
            <a:chExt cx="6572348" cy="1876157"/>
          </a:xfrm>
        </p:grpSpPr>
        <p:sp>
          <p:nvSpPr>
            <p:cNvPr id="56376" name="Rectangle 34"/>
            <p:cNvSpPr/>
            <p:nvPr/>
          </p:nvSpPr>
          <p:spPr>
            <a:xfrm>
              <a:off x="0" y="0"/>
              <a:ext cx="5899238" cy="57935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chemeClr val="accent2"/>
                  </a:solidFill>
                  <a:latin typeface="Times New Roman" panose="02020603050405020304" pitchFamily="18" charset="0"/>
                  <a:cs typeface="Times New Roman" panose="02020603050405020304" pitchFamily="18" charset="0"/>
                </a:rPr>
                <a:t>例</a:t>
              </a:r>
              <a:r>
                <a:rPr lang="en-US" altLang="zh-CN" b="1" dirty="0">
                  <a:solidFill>
                    <a:schemeClr val="accent2"/>
                  </a:solidFill>
                  <a:latin typeface="Times New Roman" panose="02020603050405020304" pitchFamily="18" charset="0"/>
                  <a:cs typeface="Times New Roman" panose="02020603050405020304" pitchFamily="18" charset="0"/>
                </a:rPr>
                <a:t>4.7 </a:t>
              </a:r>
              <a:r>
                <a:rPr lang="zh-CN" altLang="en-US" b="1" dirty="0">
                  <a:solidFill>
                    <a:schemeClr val="accent2"/>
                  </a:solidFill>
                  <a:latin typeface="Times New Roman" panose="02020603050405020304" pitchFamily="18" charset="0"/>
                  <a:cs typeface="Times New Roman" panose="02020603050405020304" pitchFamily="18" charset="0"/>
                </a:rPr>
                <a:t>某系统</a:t>
              </a:r>
              <a:r>
                <a:rPr lang="zh-CN" altLang="en-US" b="1" dirty="0">
                  <a:solidFill>
                    <a:schemeClr val="accent2"/>
                  </a:solidFill>
                  <a:latin typeface="宋体" panose="02010600030101010101" pitchFamily="2" charset="-122"/>
                </a:rPr>
                <a:t>的开环传递函数为</a:t>
              </a:r>
            </a:p>
          </p:txBody>
        </p:sp>
        <p:graphicFrame>
          <p:nvGraphicFramePr>
            <p:cNvPr id="56377" name="Object 27"/>
            <p:cNvGraphicFramePr>
              <a:graphicFrameLocks noChangeAspect="1"/>
            </p:cNvGraphicFramePr>
            <p:nvPr/>
          </p:nvGraphicFramePr>
          <p:xfrm>
            <a:off x="2375346" y="503386"/>
            <a:ext cx="3975100" cy="842963"/>
          </p:xfrm>
          <a:graphic>
            <a:graphicData uri="http://schemas.openxmlformats.org/presentationml/2006/ole">
              <mc:AlternateContent xmlns:mc="http://schemas.openxmlformats.org/markup-compatibility/2006">
                <mc:Choice xmlns:v="urn:schemas-microsoft-com:vml" Requires="v">
                  <p:oleObj spid="_x0000_s25649" r:id="rId21" imgW="1753235" imgH="393700" progId="Equation.DSMT4">
                    <p:embed/>
                  </p:oleObj>
                </mc:Choice>
                <mc:Fallback>
                  <p:oleObj r:id="rId21" imgW="1753235" imgH="393700" progId="Equation.DSMT4">
                    <p:embed/>
                    <p:pic>
                      <p:nvPicPr>
                        <p:cNvPr id="0" name="图片 3187"/>
                        <p:cNvPicPr/>
                        <p:nvPr/>
                      </p:nvPicPr>
                      <p:blipFill>
                        <a:blip r:embed="rId22"/>
                        <a:stretch>
                          <a:fillRect/>
                        </a:stretch>
                      </p:blipFill>
                      <p:spPr>
                        <a:xfrm>
                          <a:off x="2375346" y="503386"/>
                          <a:ext cx="3975100" cy="842963"/>
                        </a:xfrm>
                        <a:prstGeom prst="rect">
                          <a:avLst/>
                        </a:prstGeom>
                        <a:noFill/>
                        <a:ln w="38100">
                          <a:noFill/>
                          <a:miter/>
                        </a:ln>
                      </p:spPr>
                    </p:pic>
                  </p:oleObj>
                </mc:Fallback>
              </mc:AlternateContent>
            </a:graphicData>
          </a:graphic>
        </p:graphicFrame>
        <p:sp>
          <p:nvSpPr>
            <p:cNvPr id="56378" name="Rectangle 34"/>
            <p:cNvSpPr/>
            <p:nvPr/>
          </p:nvSpPr>
          <p:spPr>
            <a:xfrm>
              <a:off x="1104917" y="1296802"/>
              <a:ext cx="5467431" cy="57935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chemeClr val="accent2"/>
                  </a:solidFill>
                  <a:latin typeface="宋体" panose="02010600030101010101" pitchFamily="2" charset="-122"/>
                </a:rPr>
                <a:t>绘制该控制系统的根轨迹图。</a:t>
              </a:r>
            </a:p>
          </p:txBody>
        </p:sp>
      </p:grpSp>
      <p:sp>
        <p:nvSpPr>
          <p:cNvPr id="56327" name="Rectangle 4"/>
          <p:cNvSpPr/>
          <p:nvPr/>
        </p:nvSpPr>
        <p:spPr>
          <a:xfrm>
            <a:off x="0" y="-182562"/>
            <a:ext cx="184150" cy="36671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endParaRPr>
          </a:p>
        </p:txBody>
      </p:sp>
      <p:sp>
        <p:nvSpPr>
          <p:cNvPr id="131102" name="Rectangle 34"/>
          <p:cNvSpPr/>
          <p:nvPr/>
        </p:nvSpPr>
        <p:spPr>
          <a:xfrm>
            <a:off x="4284663" y="2349500"/>
            <a:ext cx="4391025"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en-US" sz="2800" b="1" dirty="0">
                <a:solidFill>
                  <a:schemeClr val="accent2"/>
                </a:solidFill>
                <a:latin typeface="宋体" panose="02010600030101010101" pitchFamily="2" charset="-122"/>
              </a:rPr>
              <a:t>解：根据根轨迹绘制规则，计算步骤为：</a:t>
            </a:r>
          </a:p>
        </p:txBody>
      </p:sp>
      <p:sp>
        <p:nvSpPr>
          <p:cNvPr id="131103" name="Rectangle 34"/>
          <p:cNvSpPr/>
          <p:nvPr/>
        </p:nvSpPr>
        <p:spPr>
          <a:xfrm>
            <a:off x="4305300" y="3189288"/>
            <a:ext cx="4537075" cy="23479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800" b="1" dirty="0">
                <a:solidFill>
                  <a:schemeClr val="accent2"/>
                </a:solidFill>
                <a:latin typeface="Times New Roman" panose="02020603050405020304" pitchFamily="18" charset="0"/>
                <a:cs typeface="Times New Roman" panose="02020603050405020304" pitchFamily="18" charset="0"/>
              </a:rPr>
              <a:t>1)</a:t>
            </a:r>
            <a:r>
              <a:rPr lang="en-US" altLang="zh-CN" sz="2800" b="1" i="1" dirty="0">
                <a:solidFill>
                  <a:schemeClr val="accent2"/>
                </a:solidFill>
                <a:latin typeface="Times New Roman" panose="02020603050405020304" pitchFamily="18" charset="0"/>
                <a:cs typeface="Times New Roman" panose="02020603050405020304" pitchFamily="18" charset="0"/>
              </a:rPr>
              <a:t>n</a:t>
            </a:r>
            <a:r>
              <a:rPr lang="en-US" altLang="zh-CN" sz="2800" b="1" dirty="0">
                <a:solidFill>
                  <a:schemeClr val="accent2"/>
                </a:solidFill>
                <a:latin typeface="Times New Roman" panose="02020603050405020304" pitchFamily="18" charset="0"/>
                <a:cs typeface="Times New Roman" panose="02020603050405020304" pitchFamily="18" charset="0"/>
              </a:rPr>
              <a:t>=4,</a:t>
            </a:r>
            <a:r>
              <a:rPr lang="zh-CN" altLang="en-US" sz="2800" b="1" dirty="0">
                <a:solidFill>
                  <a:schemeClr val="accent2"/>
                </a:solidFill>
                <a:latin typeface="Times New Roman" panose="02020603050405020304" pitchFamily="18" charset="0"/>
                <a:cs typeface="Times New Roman" panose="02020603050405020304" pitchFamily="18" charset="0"/>
              </a:rPr>
              <a:t>即开环极点分别为     </a:t>
            </a:r>
            <a:r>
              <a:rPr lang="en-US" altLang="zh-CN" b="1" dirty="0">
                <a:solidFill>
                  <a:schemeClr val="accent2"/>
                </a:solidFill>
                <a:latin typeface="Times New Roman" panose="02020603050405020304" pitchFamily="18" charset="0"/>
                <a:cs typeface="Times New Roman" panose="02020603050405020304" pitchFamily="18" charset="0"/>
              </a:rPr>
              <a:t>-</a:t>
            </a:r>
            <a:r>
              <a:rPr lang="en-US" altLang="zh-CN" sz="2800" b="1" i="1" dirty="0">
                <a:solidFill>
                  <a:schemeClr val="accent2"/>
                </a:solidFill>
                <a:latin typeface="Times New Roman" panose="02020603050405020304" pitchFamily="18" charset="0"/>
                <a:cs typeface="Times New Roman" panose="02020603050405020304" pitchFamily="18" charset="0"/>
              </a:rPr>
              <a:t>p</a:t>
            </a:r>
            <a:r>
              <a:rPr lang="en-US" altLang="zh-CN" sz="2800" b="1" baseline="-25000" dirty="0">
                <a:solidFill>
                  <a:schemeClr val="accent2"/>
                </a:solidFill>
                <a:latin typeface="Times New Roman" panose="02020603050405020304" pitchFamily="18" charset="0"/>
                <a:cs typeface="Times New Roman" panose="02020603050405020304" pitchFamily="18" charset="0"/>
              </a:rPr>
              <a:t>1</a:t>
            </a:r>
            <a:r>
              <a:rPr lang="en-US" altLang="zh-CN" sz="2800" b="1" dirty="0">
                <a:solidFill>
                  <a:schemeClr val="accent2"/>
                </a:solidFill>
                <a:latin typeface="Times New Roman" panose="02020603050405020304" pitchFamily="18" charset="0"/>
                <a:cs typeface="Times New Roman" panose="02020603050405020304" pitchFamily="18" charset="0"/>
              </a:rPr>
              <a:t>=0, </a:t>
            </a:r>
            <a:r>
              <a:rPr lang="en-US" altLang="zh-CN" sz="2800" b="1" dirty="0">
                <a:solidFill>
                  <a:schemeClr val="accent2"/>
                </a:solidFill>
              </a:rPr>
              <a:t>-</a:t>
            </a:r>
            <a:r>
              <a:rPr lang="en-US" altLang="zh-CN" sz="2800" b="1" i="1" dirty="0">
                <a:solidFill>
                  <a:schemeClr val="accent2"/>
                </a:solidFill>
                <a:latin typeface="Times New Roman" panose="02020603050405020304" pitchFamily="18" charset="0"/>
                <a:cs typeface="Times New Roman" panose="02020603050405020304" pitchFamily="18" charset="0"/>
              </a:rPr>
              <a:t>p</a:t>
            </a:r>
            <a:r>
              <a:rPr lang="en-US" altLang="zh-CN" sz="2800" b="1" baseline="-25000" dirty="0">
                <a:solidFill>
                  <a:schemeClr val="accent2"/>
                </a:solidFill>
                <a:latin typeface="Times New Roman" panose="02020603050405020304" pitchFamily="18" charset="0"/>
                <a:cs typeface="Times New Roman" panose="02020603050405020304" pitchFamily="18" charset="0"/>
              </a:rPr>
              <a:t>2</a:t>
            </a:r>
            <a:r>
              <a:rPr lang="en-US" altLang="zh-CN" sz="2800" b="1" dirty="0">
                <a:solidFill>
                  <a:schemeClr val="accent2"/>
                </a:solidFill>
                <a:latin typeface="Times New Roman" panose="02020603050405020304" pitchFamily="18" charset="0"/>
                <a:cs typeface="Times New Roman" panose="02020603050405020304" pitchFamily="18" charset="0"/>
              </a:rPr>
              <a:t>=</a:t>
            </a:r>
            <a:r>
              <a:rPr lang="en-US" altLang="zh-CN" b="1" dirty="0">
                <a:solidFill>
                  <a:schemeClr val="accent2"/>
                </a:solidFill>
              </a:rPr>
              <a:t>-</a:t>
            </a:r>
            <a:r>
              <a:rPr lang="en-US" altLang="zh-CN" sz="2800" b="1" dirty="0">
                <a:solidFill>
                  <a:schemeClr val="accent2"/>
                </a:solidFill>
                <a:latin typeface="Times New Roman" panose="02020603050405020304" pitchFamily="18" charset="0"/>
                <a:cs typeface="Times New Roman" panose="02020603050405020304" pitchFamily="18" charset="0"/>
              </a:rPr>
              <a:t>4, </a:t>
            </a:r>
            <a:r>
              <a:rPr lang="en-US" altLang="zh-CN" b="1" dirty="0">
                <a:solidFill>
                  <a:schemeClr val="accent2"/>
                </a:solidFill>
              </a:rPr>
              <a:t>-</a:t>
            </a:r>
            <a:r>
              <a:rPr lang="en-US" altLang="zh-CN" sz="2800" b="1" i="1" dirty="0">
                <a:solidFill>
                  <a:schemeClr val="accent2"/>
                </a:solidFill>
                <a:latin typeface="Times New Roman" panose="02020603050405020304" pitchFamily="18" charset="0"/>
                <a:cs typeface="Times New Roman" panose="02020603050405020304" pitchFamily="18" charset="0"/>
              </a:rPr>
              <a:t>p</a:t>
            </a:r>
            <a:r>
              <a:rPr lang="en-US" altLang="zh-CN" sz="2800" b="1" baseline="-25000" dirty="0">
                <a:solidFill>
                  <a:schemeClr val="accent2"/>
                </a:solidFill>
                <a:latin typeface="Times New Roman" panose="02020603050405020304" pitchFamily="18" charset="0"/>
                <a:cs typeface="Times New Roman" panose="02020603050405020304" pitchFamily="18" charset="0"/>
              </a:rPr>
              <a:t>3</a:t>
            </a:r>
            <a:r>
              <a:rPr lang="en-US" altLang="zh-CN" sz="2800" b="1" dirty="0">
                <a:solidFill>
                  <a:schemeClr val="accent2"/>
                </a:solidFill>
                <a:latin typeface="Times New Roman" panose="02020603050405020304" pitchFamily="18" charset="0"/>
                <a:cs typeface="Times New Roman" panose="02020603050405020304" pitchFamily="18" charset="0"/>
              </a:rPr>
              <a:t>=</a:t>
            </a:r>
            <a:r>
              <a:rPr lang="en-US" altLang="zh-CN" b="1" dirty="0">
                <a:solidFill>
                  <a:schemeClr val="accent2"/>
                </a:solidFill>
              </a:rPr>
              <a:t>-</a:t>
            </a:r>
            <a:r>
              <a:rPr lang="en-US" altLang="zh-CN" sz="2800" b="1" dirty="0">
                <a:solidFill>
                  <a:schemeClr val="accent2"/>
                </a:solidFill>
                <a:latin typeface="Times New Roman" panose="02020603050405020304" pitchFamily="18" charset="0"/>
                <a:cs typeface="Times New Roman" panose="02020603050405020304" pitchFamily="18" charset="0"/>
              </a:rPr>
              <a:t>2+j4,               </a:t>
            </a:r>
            <a:r>
              <a:rPr lang="en-US" altLang="zh-CN" b="1" dirty="0">
                <a:solidFill>
                  <a:schemeClr val="accent2"/>
                </a:solidFill>
                <a:latin typeface="Times New Roman" panose="02020603050405020304" pitchFamily="18" charset="0"/>
                <a:cs typeface="Times New Roman" panose="02020603050405020304" pitchFamily="18" charset="0"/>
              </a:rPr>
              <a:t>-</a:t>
            </a:r>
            <a:r>
              <a:rPr lang="en-US" altLang="zh-CN" sz="2800" b="1" i="1" dirty="0">
                <a:solidFill>
                  <a:schemeClr val="accent2"/>
                </a:solidFill>
                <a:latin typeface="Times New Roman" panose="02020603050405020304" pitchFamily="18" charset="0"/>
                <a:cs typeface="Times New Roman" panose="02020603050405020304" pitchFamily="18" charset="0"/>
              </a:rPr>
              <a:t>p</a:t>
            </a:r>
            <a:r>
              <a:rPr lang="en-US" altLang="zh-CN" sz="2800" b="1" baseline="-25000" dirty="0">
                <a:solidFill>
                  <a:schemeClr val="accent2"/>
                </a:solidFill>
                <a:latin typeface="Times New Roman" panose="02020603050405020304" pitchFamily="18" charset="0"/>
                <a:cs typeface="Times New Roman" panose="02020603050405020304" pitchFamily="18" charset="0"/>
              </a:rPr>
              <a:t>4</a:t>
            </a:r>
            <a:r>
              <a:rPr lang="en-US" altLang="zh-CN" sz="2800" b="1" dirty="0">
                <a:solidFill>
                  <a:schemeClr val="accent2"/>
                </a:solidFill>
                <a:latin typeface="Times New Roman" panose="02020603050405020304" pitchFamily="18" charset="0"/>
                <a:cs typeface="Times New Roman" panose="02020603050405020304" pitchFamily="18" charset="0"/>
              </a:rPr>
              <a:t>=</a:t>
            </a:r>
            <a:r>
              <a:rPr lang="en-US" altLang="zh-CN" b="1" dirty="0">
                <a:solidFill>
                  <a:schemeClr val="accent2"/>
                </a:solidFill>
              </a:rPr>
              <a:t>-</a:t>
            </a:r>
            <a:r>
              <a:rPr lang="en-US" altLang="zh-CN" sz="2800" b="1" dirty="0">
                <a:solidFill>
                  <a:schemeClr val="accent2"/>
                </a:solidFill>
                <a:latin typeface="Times New Roman" panose="02020603050405020304" pitchFamily="18" charset="0"/>
                <a:cs typeface="Times New Roman" panose="02020603050405020304" pitchFamily="18" charset="0"/>
              </a:rPr>
              <a:t>2</a:t>
            </a:r>
            <a:r>
              <a:rPr lang="en-US" altLang="zh-CN" sz="2800" b="1" dirty="0">
                <a:solidFill>
                  <a:schemeClr val="accent2"/>
                </a:solidFill>
              </a:rPr>
              <a:t>-</a:t>
            </a:r>
            <a:r>
              <a:rPr lang="en-US" altLang="zh-CN" sz="2800" b="1" dirty="0">
                <a:solidFill>
                  <a:schemeClr val="accent2"/>
                </a:solidFill>
                <a:latin typeface="Times New Roman" panose="02020603050405020304" pitchFamily="18" charset="0"/>
                <a:cs typeface="Times New Roman" panose="02020603050405020304" pitchFamily="18" charset="0"/>
              </a:rPr>
              <a:t>j4,</a:t>
            </a:r>
          </a:p>
          <a:p>
            <a:pPr marL="0" lvl="0" indent="0" algn="just" eaLnBrk="1" hangingPunct="1">
              <a:spcBef>
                <a:spcPct val="0"/>
              </a:spcBef>
              <a:buNone/>
            </a:pPr>
            <a:r>
              <a:rPr lang="en-US" altLang="zh-CN" sz="2800" b="1" i="1" dirty="0">
                <a:solidFill>
                  <a:schemeClr val="accent2"/>
                </a:solidFill>
                <a:latin typeface="Times New Roman" panose="02020603050405020304" pitchFamily="18" charset="0"/>
                <a:cs typeface="Times New Roman" panose="02020603050405020304" pitchFamily="18" charset="0"/>
              </a:rPr>
              <a:t>m</a:t>
            </a:r>
            <a:r>
              <a:rPr lang="en-US" altLang="zh-CN" sz="2800" b="1" dirty="0">
                <a:solidFill>
                  <a:schemeClr val="accent2"/>
                </a:solidFill>
                <a:latin typeface="Times New Roman" panose="02020603050405020304" pitchFamily="18" charset="0"/>
                <a:cs typeface="Times New Roman" panose="02020603050405020304" pitchFamily="18" charset="0"/>
              </a:rPr>
              <a:t>=0</a:t>
            </a:r>
            <a:r>
              <a:rPr lang="zh-CN" altLang="en-US" sz="2800" b="1" dirty="0">
                <a:solidFill>
                  <a:schemeClr val="accent2"/>
                </a:solidFill>
                <a:latin typeface="Times New Roman" panose="02020603050405020304" pitchFamily="18" charset="0"/>
                <a:cs typeface="Times New Roman" panose="02020603050405020304" pitchFamily="18" charset="0"/>
              </a:rPr>
              <a:t>。故有</a:t>
            </a:r>
            <a:r>
              <a:rPr lang="en-US" altLang="zh-CN" sz="2800" b="1" dirty="0">
                <a:solidFill>
                  <a:schemeClr val="accent2"/>
                </a:solidFill>
                <a:latin typeface="Times New Roman" panose="02020603050405020304" pitchFamily="18" charset="0"/>
                <a:cs typeface="Times New Roman" panose="02020603050405020304" pitchFamily="18" charset="0"/>
              </a:rPr>
              <a:t>4</a:t>
            </a:r>
            <a:r>
              <a:rPr lang="zh-CN" altLang="en-US" sz="2800" b="1" dirty="0">
                <a:solidFill>
                  <a:schemeClr val="accent2"/>
                </a:solidFill>
                <a:latin typeface="Times New Roman" panose="02020603050405020304" pitchFamily="18" charset="0"/>
                <a:cs typeface="Times New Roman" panose="02020603050405020304" pitchFamily="18" charset="0"/>
              </a:rPr>
              <a:t>条根轨迹，均趋于无穷远处。</a:t>
            </a:r>
            <a:endParaRPr lang="zh-CN" altLang="en-US" sz="2800" b="1" dirty="0">
              <a:solidFill>
                <a:schemeClr val="accent2"/>
              </a:solidFill>
              <a:latin typeface="Times New Roman" panose="02020603050405020304" pitchFamily="18" charset="0"/>
              <a:ea typeface="Times New Roman" panose="02020603050405020304" pitchFamily="18" charset="0"/>
            </a:endParaRPr>
          </a:p>
        </p:txBody>
      </p:sp>
      <p:sp>
        <p:nvSpPr>
          <p:cNvPr id="131104" name="Rectangle 34"/>
          <p:cNvSpPr/>
          <p:nvPr/>
        </p:nvSpPr>
        <p:spPr>
          <a:xfrm>
            <a:off x="4427538" y="5507038"/>
            <a:ext cx="4537075" cy="10064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800" b="1" dirty="0">
                <a:solidFill>
                  <a:schemeClr val="accent2"/>
                </a:solidFill>
                <a:latin typeface="Times New Roman" panose="02020603050405020304" pitchFamily="18" charset="0"/>
                <a:cs typeface="Times New Roman" panose="02020603050405020304" pitchFamily="18" charset="0"/>
              </a:rPr>
              <a:t>2)</a:t>
            </a:r>
            <a:r>
              <a:rPr lang="zh-CN" altLang="en-US" sz="2800" b="1" dirty="0">
                <a:solidFill>
                  <a:schemeClr val="accent2"/>
                </a:solidFill>
                <a:latin typeface="Times New Roman" panose="02020603050405020304" pitchFamily="18" charset="0"/>
                <a:cs typeface="Times New Roman" panose="02020603050405020304" pitchFamily="18" charset="0"/>
              </a:rPr>
              <a:t>实轴上的轨迹分布在</a:t>
            </a:r>
            <a:r>
              <a:rPr lang="en-US" altLang="zh-CN" sz="2800" b="1" dirty="0">
                <a:solidFill>
                  <a:schemeClr val="accent2"/>
                </a:solidFill>
                <a:latin typeface="Times New Roman" panose="02020603050405020304" pitchFamily="18" charset="0"/>
                <a:cs typeface="Times New Roman" panose="02020603050405020304" pitchFamily="18" charset="0"/>
              </a:rPr>
              <a:t>0~</a:t>
            </a:r>
            <a:r>
              <a:rPr lang="en-US" altLang="zh-CN" b="1" dirty="0">
                <a:solidFill>
                  <a:schemeClr val="accent2"/>
                </a:solidFill>
                <a:latin typeface="Times New Roman" panose="02020603050405020304" pitchFamily="18" charset="0"/>
                <a:cs typeface="Times New Roman" panose="02020603050405020304" pitchFamily="18" charset="0"/>
              </a:rPr>
              <a:t>-</a:t>
            </a:r>
            <a:r>
              <a:rPr lang="en-US" altLang="zh-CN" sz="2800" b="1" dirty="0">
                <a:solidFill>
                  <a:schemeClr val="accent2"/>
                </a:solidFill>
                <a:latin typeface="Times New Roman" panose="02020603050405020304" pitchFamily="18" charset="0"/>
                <a:cs typeface="Times New Roman" panose="02020603050405020304" pitchFamily="18" charset="0"/>
              </a:rPr>
              <a:t>4</a:t>
            </a:r>
            <a:r>
              <a:rPr lang="zh-CN" altLang="en-US" sz="2800" b="1" dirty="0">
                <a:solidFill>
                  <a:schemeClr val="accent2"/>
                </a:solidFill>
                <a:latin typeface="Times New Roman" panose="02020603050405020304" pitchFamily="18" charset="0"/>
                <a:cs typeface="Times New Roman" panose="02020603050405020304" pitchFamily="18" charset="0"/>
              </a:rPr>
              <a:t>之间。</a:t>
            </a:r>
            <a:endParaRPr lang="zh-CN" altLang="en-US" sz="2800" b="1" dirty="0">
              <a:solidFill>
                <a:schemeClr val="accent2"/>
              </a:solidFill>
              <a:latin typeface="Times New Roman" panose="02020603050405020304" pitchFamily="18" charset="0"/>
              <a:ea typeface="Times New Roman" panose="02020603050405020304" pitchFamily="18" charset="0"/>
            </a:endParaRPr>
          </a:p>
        </p:txBody>
      </p:sp>
      <p:grpSp>
        <p:nvGrpSpPr>
          <p:cNvPr id="131105" name="Group 33"/>
          <p:cNvGrpSpPr/>
          <p:nvPr/>
        </p:nvGrpSpPr>
        <p:grpSpPr>
          <a:xfrm>
            <a:off x="4427538" y="2482850"/>
            <a:ext cx="4419600" cy="3228975"/>
            <a:chOff x="9968" y="0"/>
            <a:chExt cx="4418016" cy="3229247"/>
          </a:xfrm>
        </p:grpSpPr>
        <p:sp>
          <p:nvSpPr>
            <p:cNvPr id="56373" name="Rectangle 34"/>
            <p:cNvSpPr/>
            <p:nvPr/>
          </p:nvSpPr>
          <p:spPr>
            <a:xfrm>
              <a:off x="34916" y="0"/>
              <a:ext cx="4393068" cy="94623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800" b="1" dirty="0">
                  <a:solidFill>
                    <a:schemeClr val="accent2"/>
                  </a:solidFill>
                  <a:latin typeface="Times New Roman" panose="02020603050405020304" pitchFamily="18" charset="0"/>
                  <a:cs typeface="Times New Roman" panose="02020603050405020304" pitchFamily="18" charset="0"/>
                </a:rPr>
                <a:t>6)</a:t>
              </a:r>
              <a:r>
                <a:rPr lang="zh-CN" altLang="en-US" sz="2800" b="1" dirty="0">
                  <a:solidFill>
                    <a:schemeClr val="accent2"/>
                  </a:solidFill>
                  <a:latin typeface="Times New Roman" panose="02020603050405020304" pitchFamily="18" charset="0"/>
                  <a:cs typeface="Times New Roman" panose="02020603050405020304" pitchFamily="18" charset="0"/>
                </a:rPr>
                <a:t>求复数极点的出射角</a:t>
              </a:r>
            </a:p>
            <a:p>
              <a:pPr marL="0" lvl="0" indent="0" algn="just" eaLnBrk="1" hangingPunct="1">
                <a:spcBef>
                  <a:spcPct val="0"/>
                </a:spcBef>
                <a:buNone/>
              </a:pPr>
              <a:r>
                <a:rPr lang="zh-CN" altLang="en-US" sz="2800" b="1" dirty="0">
                  <a:solidFill>
                    <a:schemeClr val="accent2"/>
                  </a:solidFill>
                  <a:latin typeface="Times New Roman" panose="02020603050405020304" pitchFamily="18" charset="0"/>
                  <a:cs typeface="Times New Roman" panose="02020603050405020304" pitchFamily="18" charset="0"/>
                </a:rPr>
                <a:t> 复数极点</a:t>
              </a:r>
              <a:r>
                <a:rPr lang="en-US" altLang="zh-CN" sz="2800" b="1" dirty="0">
                  <a:solidFill>
                    <a:schemeClr val="accent2"/>
                  </a:solidFill>
                  <a:latin typeface="Times New Roman" panose="02020603050405020304" pitchFamily="18" charset="0"/>
                  <a:cs typeface="Times New Roman" panose="02020603050405020304" pitchFamily="18" charset="0"/>
                </a:rPr>
                <a:t>-2+j4</a:t>
              </a:r>
              <a:r>
                <a:rPr lang="zh-CN" altLang="en-US" sz="2800" b="1" dirty="0">
                  <a:solidFill>
                    <a:schemeClr val="accent2"/>
                  </a:solidFill>
                  <a:latin typeface="Times New Roman" panose="02020603050405020304" pitchFamily="18" charset="0"/>
                  <a:cs typeface="Times New Roman" panose="02020603050405020304" pitchFamily="18" charset="0"/>
                </a:rPr>
                <a:t>的出射角</a:t>
              </a:r>
              <a:endParaRPr lang="zh-CN" altLang="en-US" sz="2800" b="1" dirty="0">
                <a:solidFill>
                  <a:schemeClr val="accent2"/>
                </a:solidFill>
                <a:latin typeface="Times New Roman" panose="02020603050405020304" pitchFamily="18" charset="0"/>
                <a:ea typeface="Times New Roman" panose="02020603050405020304" pitchFamily="18" charset="0"/>
              </a:endParaRPr>
            </a:p>
          </p:txBody>
        </p:sp>
        <p:graphicFrame>
          <p:nvGraphicFramePr>
            <p:cNvPr id="56374" name="Object 35"/>
            <p:cNvGraphicFramePr>
              <a:graphicFrameLocks noChangeAspect="1"/>
            </p:cNvGraphicFramePr>
            <p:nvPr/>
          </p:nvGraphicFramePr>
          <p:xfrm>
            <a:off x="971600" y="1008112"/>
            <a:ext cx="2449512" cy="844550"/>
          </p:xfrm>
          <a:graphic>
            <a:graphicData uri="http://schemas.openxmlformats.org/presentationml/2006/ole">
              <mc:AlternateContent xmlns:mc="http://schemas.openxmlformats.org/markup-compatibility/2006">
                <mc:Choice xmlns:v="urn:schemas-microsoft-com:vml" Requires="v">
                  <p:oleObj spid="_x0000_s25650" r:id="rId23" imgW="1080135" imgH="393700" progId="Equation.DSMT4">
                    <p:embed/>
                  </p:oleObj>
                </mc:Choice>
                <mc:Fallback>
                  <p:oleObj r:id="rId23" imgW="1080135" imgH="393700" progId="Equation.DSMT4">
                    <p:embed/>
                    <p:pic>
                      <p:nvPicPr>
                        <p:cNvPr id="0" name="图片 3201"/>
                        <p:cNvPicPr/>
                        <p:nvPr/>
                      </p:nvPicPr>
                      <p:blipFill>
                        <a:blip r:embed="rId24"/>
                        <a:stretch>
                          <a:fillRect/>
                        </a:stretch>
                      </p:blipFill>
                      <p:spPr>
                        <a:xfrm>
                          <a:off x="971600" y="1008112"/>
                          <a:ext cx="2449512" cy="844550"/>
                        </a:xfrm>
                        <a:prstGeom prst="rect">
                          <a:avLst/>
                        </a:prstGeom>
                        <a:noFill/>
                        <a:ln w="38100">
                          <a:noFill/>
                          <a:miter/>
                        </a:ln>
                      </p:spPr>
                    </p:pic>
                  </p:oleObj>
                </mc:Fallback>
              </mc:AlternateContent>
            </a:graphicData>
          </a:graphic>
        </p:graphicFrame>
        <p:sp>
          <p:nvSpPr>
            <p:cNvPr id="56375" name="Rectangle 34"/>
            <p:cNvSpPr/>
            <p:nvPr/>
          </p:nvSpPr>
          <p:spPr>
            <a:xfrm>
              <a:off x="9968" y="1855944"/>
              <a:ext cx="4393067" cy="137330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en-US" sz="2800" b="1" dirty="0">
                  <a:solidFill>
                    <a:schemeClr val="accent2"/>
                  </a:solidFill>
                  <a:latin typeface="Times New Roman" panose="02020603050405020304" pitchFamily="18" charset="0"/>
                  <a:cs typeface="Times New Roman" panose="02020603050405020304" pitchFamily="18" charset="0"/>
                </a:rPr>
                <a:t>同理，由根轨迹关于实轴的对称性，绘制出系统的根轨迹。</a:t>
              </a:r>
              <a:endParaRPr lang="zh-CN" altLang="en-US" sz="2800" b="1" dirty="0">
                <a:solidFill>
                  <a:schemeClr val="accent2"/>
                </a:solidFill>
                <a:latin typeface="Times New Roman" panose="02020603050405020304" pitchFamily="18" charset="0"/>
                <a:ea typeface="Times New Roman" panose="02020603050405020304" pitchFamily="18" charset="0"/>
              </a:endParaRPr>
            </a:p>
          </p:txBody>
        </p:sp>
      </p:grpSp>
      <p:grpSp>
        <p:nvGrpSpPr>
          <p:cNvPr id="131109" name="Group 37"/>
          <p:cNvGrpSpPr/>
          <p:nvPr/>
        </p:nvGrpSpPr>
        <p:grpSpPr>
          <a:xfrm>
            <a:off x="4227513" y="2863850"/>
            <a:ext cx="4392612" cy="2673350"/>
            <a:chOff x="2789" y="2018"/>
            <a:chExt cx="2767" cy="1684"/>
          </a:xfrm>
        </p:grpSpPr>
        <p:sp>
          <p:nvSpPr>
            <p:cNvPr id="56369" name="Rectangle 34"/>
            <p:cNvSpPr/>
            <p:nvPr/>
          </p:nvSpPr>
          <p:spPr>
            <a:xfrm>
              <a:off x="2789" y="2018"/>
              <a:ext cx="2767" cy="59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800" b="1" dirty="0">
                  <a:solidFill>
                    <a:schemeClr val="accent2"/>
                  </a:solidFill>
                  <a:latin typeface="Times New Roman" panose="02020603050405020304" pitchFamily="18" charset="0"/>
                  <a:cs typeface="Times New Roman" panose="02020603050405020304" pitchFamily="18" charset="0"/>
                </a:rPr>
                <a:t>3)</a:t>
              </a:r>
              <a:r>
                <a:rPr lang="zh-CN" altLang="en-US" sz="2800" b="1" dirty="0">
                  <a:solidFill>
                    <a:schemeClr val="accent2"/>
                  </a:solidFill>
                  <a:latin typeface="Times New Roman" panose="02020603050405020304" pitchFamily="18" charset="0"/>
                  <a:cs typeface="Times New Roman" panose="02020603050405020304" pitchFamily="18" charset="0"/>
                </a:rPr>
                <a:t>求分离点，对特征方程求导，有</a:t>
              </a:r>
              <a:endParaRPr lang="zh-CN" altLang="en-US" sz="2800" b="1" dirty="0">
                <a:solidFill>
                  <a:schemeClr val="accent2"/>
                </a:solidFill>
                <a:latin typeface="Times New Roman" panose="02020603050405020304" pitchFamily="18" charset="0"/>
                <a:ea typeface="Times New Roman" panose="02020603050405020304" pitchFamily="18" charset="0"/>
              </a:endParaRPr>
            </a:p>
          </p:txBody>
        </p:sp>
        <p:graphicFrame>
          <p:nvGraphicFramePr>
            <p:cNvPr id="56370" name="Object 39"/>
            <p:cNvGraphicFramePr>
              <a:graphicFrameLocks noChangeAspect="1"/>
            </p:cNvGraphicFramePr>
            <p:nvPr/>
          </p:nvGraphicFramePr>
          <p:xfrm>
            <a:off x="3387" y="2555"/>
            <a:ext cx="1671" cy="240"/>
          </p:xfrm>
          <a:graphic>
            <a:graphicData uri="http://schemas.openxmlformats.org/presentationml/2006/ole">
              <mc:AlternateContent xmlns:mc="http://schemas.openxmlformats.org/markup-compatibility/2006">
                <mc:Choice xmlns:v="urn:schemas-microsoft-com:vml" Requires="v">
                  <p:oleObj spid="_x0000_s25651" r:id="rId25" imgW="1169035" imgH="177800" progId="Equation.DSMT4">
                    <p:embed/>
                  </p:oleObj>
                </mc:Choice>
                <mc:Fallback>
                  <p:oleObj r:id="rId25" imgW="1169035" imgH="177800" progId="Equation.DSMT4">
                    <p:embed/>
                    <p:pic>
                      <p:nvPicPr>
                        <p:cNvPr id="0" name="图片 3200"/>
                        <p:cNvPicPr/>
                        <p:nvPr/>
                      </p:nvPicPr>
                      <p:blipFill>
                        <a:blip r:embed="rId26"/>
                        <a:stretch>
                          <a:fillRect/>
                        </a:stretch>
                      </p:blipFill>
                      <p:spPr>
                        <a:xfrm>
                          <a:off x="3387" y="2555"/>
                          <a:ext cx="1671" cy="240"/>
                        </a:xfrm>
                        <a:prstGeom prst="rect">
                          <a:avLst/>
                        </a:prstGeom>
                        <a:noFill/>
                        <a:ln w="38100">
                          <a:noFill/>
                          <a:miter/>
                        </a:ln>
                      </p:spPr>
                    </p:pic>
                  </p:oleObj>
                </mc:Fallback>
              </mc:AlternateContent>
            </a:graphicData>
          </a:graphic>
        </p:graphicFrame>
        <p:sp>
          <p:nvSpPr>
            <p:cNvPr id="56371" name="Rectangle 34"/>
            <p:cNvSpPr/>
            <p:nvPr/>
          </p:nvSpPr>
          <p:spPr>
            <a:xfrm>
              <a:off x="2829" y="2740"/>
              <a:ext cx="494"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en-US" sz="2800" b="1" dirty="0">
                  <a:solidFill>
                    <a:schemeClr val="accent2"/>
                  </a:solidFill>
                  <a:latin typeface="Times New Roman" panose="02020603050405020304" pitchFamily="18" charset="0"/>
                  <a:cs typeface="Times New Roman" panose="02020603050405020304" pitchFamily="18" charset="0"/>
                </a:rPr>
                <a:t>得</a:t>
              </a:r>
              <a:endParaRPr lang="zh-CN" altLang="en-US" sz="2800" b="1" dirty="0">
                <a:solidFill>
                  <a:schemeClr val="accent2"/>
                </a:solidFill>
                <a:latin typeface="Times New Roman" panose="02020603050405020304" pitchFamily="18" charset="0"/>
                <a:ea typeface="Times New Roman" panose="02020603050405020304" pitchFamily="18" charset="0"/>
              </a:endParaRPr>
            </a:p>
          </p:txBody>
        </p:sp>
        <p:graphicFrame>
          <p:nvGraphicFramePr>
            <p:cNvPr id="56372" name="Object 41"/>
            <p:cNvGraphicFramePr>
              <a:graphicFrameLocks noChangeAspect="1"/>
            </p:cNvGraphicFramePr>
            <p:nvPr/>
          </p:nvGraphicFramePr>
          <p:xfrm>
            <a:off x="3555" y="2931"/>
            <a:ext cx="1216" cy="771"/>
          </p:xfrm>
          <a:graphic>
            <a:graphicData uri="http://schemas.openxmlformats.org/presentationml/2006/ole">
              <mc:AlternateContent xmlns:mc="http://schemas.openxmlformats.org/markup-compatibility/2006">
                <mc:Choice xmlns:v="urn:schemas-microsoft-com:vml" Requires="v">
                  <p:oleObj spid="_x0000_s25652" r:id="rId27" imgW="851535" imgH="571500" progId="Equation.DSMT4">
                    <p:embed/>
                  </p:oleObj>
                </mc:Choice>
                <mc:Fallback>
                  <p:oleObj r:id="rId27" imgW="851535" imgH="571500" progId="Equation.DSMT4">
                    <p:embed/>
                    <p:pic>
                      <p:nvPicPr>
                        <p:cNvPr id="0" name="图片 3199"/>
                        <p:cNvPicPr/>
                        <p:nvPr/>
                      </p:nvPicPr>
                      <p:blipFill>
                        <a:blip r:embed="rId28"/>
                        <a:stretch>
                          <a:fillRect/>
                        </a:stretch>
                      </p:blipFill>
                      <p:spPr>
                        <a:xfrm>
                          <a:off x="3555" y="2931"/>
                          <a:ext cx="1216" cy="771"/>
                        </a:xfrm>
                        <a:prstGeom prst="rect">
                          <a:avLst/>
                        </a:prstGeom>
                        <a:noFill/>
                        <a:ln w="38100">
                          <a:noFill/>
                          <a:miter/>
                        </a:ln>
                      </p:spPr>
                    </p:pic>
                  </p:oleObj>
                </mc:Fallback>
              </mc:AlternateContent>
            </a:graphicData>
          </a:graphic>
        </p:graphicFrame>
      </p:grpSp>
      <p:grpSp>
        <p:nvGrpSpPr>
          <p:cNvPr id="131114" name="Group 42"/>
          <p:cNvGrpSpPr/>
          <p:nvPr/>
        </p:nvGrpSpPr>
        <p:grpSpPr>
          <a:xfrm>
            <a:off x="1042988" y="4545013"/>
            <a:ext cx="215900" cy="203200"/>
            <a:chOff x="3334" y="2931"/>
            <a:chExt cx="181" cy="181"/>
          </a:xfrm>
        </p:grpSpPr>
        <p:sp>
          <p:nvSpPr>
            <p:cNvPr id="56367" name="Line 56"/>
            <p:cNvSpPr/>
            <p:nvPr/>
          </p:nvSpPr>
          <p:spPr>
            <a:xfrm flipV="1">
              <a:off x="3334" y="2931"/>
              <a:ext cx="181" cy="181"/>
            </a:xfrm>
            <a:prstGeom prst="line">
              <a:avLst/>
            </a:prstGeom>
            <a:ln w="44450" cap="flat" cmpd="sng">
              <a:solidFill>
                <a:srgbClr val="3366FF"/>
              </a:solidFill>
              <a:prstDash val="solid"/>
              <a:headEnd type="none" w="med" len="med"/>
              <a:tailEnd type="none" w="med" len="med"/>
            </a:ln>
          </p:spPr>
        </p:sp>
        <p:sp>
          <p:nvSpPr>
            <p:cNvPr id="56368" name="Line 57"/>
            <p:cNvSpPr/>
            <p:nvPr/>
          </p:nvSpPr>
          <p:spPr>
            <a:xfrm>
              <a:off x="3334" y="2931"/>
              <a:ext cx="181" cy="181"/>
            </a:xfrm>
            <a:prstGeom prst="line">
              <a:avLst/>
            </a:prstGeom>
            <a:ln w="44450" cap="flat" cmpd="sng">
              <a:solidFill>
                <a:srgbClr val="3366FF"/>
              </a:solidFill>
              <a:prstDash val="solid"/>
              <a:headEnd type="none" w="med" len="med"/>
              <a:tailEnd type="none" w="med" len="med"/>
            </a:ln>
          </p:spPr>
        </p:sp>
      </p:grpSp>
      <p:grpSp>
        <p:nvGrpSpPr>
          <p:cNvPr id="131117" name="Group 45"/>
          <p:cNvGrpSpPr/>
          <p:nvPr/>
        </p:nvGrpSpPr>
        <p:grpSpPr>
          <a:xfrm>
            <a:off x="3184525" y="4545013"/>
            <a:ext cx="238125" cy="227012"/>
            <a:chOff x="3334" y="2931"/>
            <a:chExt cx="181" cy="181"/>
          </a:xfrm>
        </p:grpSpPr>
        <p:sp>
          <p:nvSpPr>
            <p:cNvPr id="56365" name="Line 56"/>
            <p:cNvSpPr/>
            <p:nvPr/>
          </p:nvSpPr>
          <p:spPr>
            <a:xfrm flipV="1">
              <a:off x="3334" y="2931"/>
              <a:ext cx="181" cy="181"/>
            </a:xfrm>
            <a:prstGeom prst="line">
              <a:avLst/>
            </a:prstGeom>
            <a:ln w="44450" cap="flat" cmpd="sng">
              <a:solidFill>
                <a:srgbClr val="3366FF"/>
              </a:solidFill>
              <a:prstDash val="solid"/>
              <a:headEnd type="none" w="med" len="med"/>
              <a:tailEnd type="none" w="med" len="med"/>
            </a:ln>
          </p:spPr>
        </p:sp>
        <p:sp>
          <p:nvSpPr>
            <p:cNvPr id="56366" name="Line 57"/>
            <p:cNvSpPr/>
            <p:nvPr/>
          </p:nvSpPr>
          <p:spPr>
            <a:xfrm>
              <a:off x="3334" y="2931"/>
              <a:ext cx="181" cy="181"/>
            </a:xfrm>
            <a:prstGeom prst="line">
              <a:avLst/>
            </a:prstGeom>
            <a:ln w="44450" cap="flat" cmpd="sng">
              <a:solidFill>
                <a:srgbClr val="3366FF"/>
              </a:solidFill>
              <a:prstDash val="solid"/>
              <a:headEnd type="none" w="med" len="med"/>
              <a:tailEnd type="none" w="med" len="med"/>
            </a:ln>
          </p:spPr>
        </p:sp>
      </p:grpSp>
      <p:grpSp>
        <p:nvGrpSpPr>
          <p:cNvPr id="131120" name="Group 48"/>
          <p:cNvGrpSpPr/>
          <p:nvPr/>
        </p:nvGrpSpPr>
        <p:grpSpPr>
          <a:xfrm>
            <a:off x="2124075" y="3068638"/>
            <a:ext cx="215900" cy="214312"/>
            <a:chOff x="3334" y="2931"/>
            <a:chExt cx="181" cy="181"/>
          </a:xfrm>
        </p:grpSpPr>
        <p:sp>
          <p:nvSpPr>
            <p:cNvPr id="56363" name="Line 56"/>
            <p:cNvSpPr/>
            <p:nvPr/>
          </p:nvSpPr>
          <p:spPr>
            <a:xfrm flipV="1">
              <a:off x="3334" y="2931"/>
              <a:ext cx="181" cy="181"/>
            </a:xfrm>
            <a:prstGeom prst="line">
              <a:avLst/>
            </a:prstGeom>
            <a:ln w="44450" cap="flat" cmpd="sng">
              <a:solidFill>
                <a:srgbClr val="3366FF"/>
              </a:solidFill>
              <a:prstDash val="solid"/>
              <a:headEnd type="none" w="med" len="med"/>
              <a:tailEnd type="none" w="med" len="med"/>
            </a:ln>
          </p:spPr>
        </p:sp>
        <p:sp>
          <p:nvSpPr>
            <p:cNvPr id="56364" name="Line 57"/>
            <p:cNvSpPr/>
            <p:nvPr/>
          </p:nvSpPr>
          <p:spPr>
            <a:xfrm>
              <a:off x="3334" y="2931"/>
              <a:ext cx="181" cy="181"/>
            </a:xfrm>
            <a:prstGeom prst="line">
              <a:avLst/>
            </a:prstGeom>
            <a:ln w="44450" cap="flat" cmpd="sng">
              <a:solidFill>
                <a:srgbClr val="3366FF"/>
              </a:solidFill>
              <a:prstDash val="solid"/>
              <a:headEnd type="none" w="med" len="med"/>
              <a:tailEnd type="none" w="med" len="med"/>
            </a:ln>
          </p:spPr>
        </p:sp>
      </p:grpSp>
      <p:grpSp>
        <p:nvGrpSpPr>
          <p:cNvPr id="131123" name="Group 51"/>
          <p:cNvGrpSpPr/>
          <p:nvPr/>
        </p:nvGrpSpPr>
        <p:grpSpPr>
          <a:xfrm>
            <a:off x="2124075" y="5876925"/>
            <a:ext cx="215900" cy="215900"/>
            <a:chOff x="3334" y="2931"/>
            <a:chExt cx="181" cy="181"/>
          </a:xfrm>
        </p:grpSpPr>
        <p:sp>
          <p:nvSpPr>
            <p:cNvPr id="56361" name="Line 56"/>
            <p:cNvSpPr/>
            <p:nvPr/>
          </p:nvSpPr>
          <p:spPr>
            <a:xfrm flipV="1">
              <a:off x="3334" y="2931"/>
              <a:ext cx="181" cy="181"/>
            </a:xfrm>
            <a:prstGeom prst="line">
              <a:avLst/>
            </a:prstGeom>
            <a:ln w="44450" cap="flat" cmpd="sng">
              <a:solidFill>
                <a:srgbClr val="3366FF"/>
              </a:solidFill>
              <a:prstDash val="solid"/>
              <a:headEnd type="none" w="med" len="med"/>
              <a:tailEnd type="none" w="med" len="med"/>
            </a:ln>
          </p:spPr>
        </p:sp>
        <p:sp>
          <p:nvSpPr>
            <p:cNvPr id="56362" name="Line 57"/>
            <p:cNvSpPr/>
            <p:nvPr/>
          </p:nvSpPr>
          <p:spPr>
            <a:xfrm>
              <a:off x="3334" y="2931"/>
              <a:ext cx="181" cy="181"/>
            </a:xfrm>
            <a:prstGeom prst="line">
              <a:avLst/>
            </a:prstGeom>
            <a:ln w="44450" cap="flat" cmpd="sng">
              <a:solidFill>
                <a:srgbClr val="3366FF"/>
              </a:solidFill>
              <a:prstDash val="solid"/>
              <a:headEnd type="none" w="med" len="med"/>
              <a:tailEnd type="none" w="med" len="med"/>
            </a:ln>
          </p:spPr>
        </p:sp>
      </p:grpSp>
      <p:grpSp>
        <p:nvGrpSpPr>
          <p:cNvPr id="131126" name="Group 54"/>
          <p:cNvGrpSpPr/>
          <p:nvPr/>
        </p:nvGrpSpPr>
        <p:grpSpPr>
          <a:xfrm>
            <a:off x="1187450" y="4652963"/>
            <a:ext cx="2124075" cy="161925"/>
            <a:chOff x="748" y="2931"/>
            <a:chExt cx="1428" cy="122"/>
          </a:xfrm>
        </p:grpSpPr>
        <p:grpSp>
          <p:nvGrpSpPr>
            <p:cNvPr id="56355" name="Group 55"/>
            <p:cNvGrpSpPr/>
            <p:nvPr/>
          </p:nvGrpSpPr>
          <p:grpSpPr>
            <a:xfrm>
              <a:off x="748" y="2931"/>
              <a:ext cx="771" cy="91"/>
              <a:chOff x="703" y="3249"/>
              <a:chExt cx="590" cy="0"/>
            </a:xfrm>
          </p:grpSpPr>
          <p:sp>
            <p:nvSpPr>
              <p:cNvPr id="56359" name="Line 56"/>
              <p:cNvSpPr/>
              <p:nvPr/>
            </p:nvSpPr>
            <p:spPr>
              <a:xfrm>
                <a:off x="703" y="3249"/>
                <a:ext cx="317" cy="0"/>
              </a:xfrm>
              <a:prstGeom prst="line">
                <a:avLst/>
              </a:prstGeom>
              <a:ln w="38100" cap="flat" cmpd="sng">
                <a:solidFill>
                  <a:srgbClr val="FF0000"/>
                </a:solidFill>
                <a:prstDash val="solid"/>
                <a:headEnd type="none" w="med" len="med"/>
                <a:tailEnd type="stealth" w="lg" len="lg"/>
              </a:ln>
            </p:spPr>
          </p:sp>
          <p:sp>
            <p:nvSpPr>
              <p:cNvPr id="56360" name="Line 57"/>
              <p:cNvSpPr/>
              <p:nvPr/>
            </p:nvSpPr>
            <p:spPr>
              <a:xfrm>
                <a:off x="975" y="3249"/>
                <a:ext cx="318" cy="0"/>
              </a:xfrm>
              <a:prstGeom prst="line">
                <a:avLst/>
              </a:prstGeom>
              <a:ln w="38100" cap="flat" cmpd="sng">
                <a:solidFill>
                  <a:srgbClr val="FF0000"/>
                </a:solidFill>
                <a:prstDash val="solid"/>
                <a:headEnd type="none" w="med" len="med"/>
                <a:tailEnd type="none" w="med" len="med"/>
              </a:ln>
            </p:spPr>
          </p:sp>
        </p:grpSp>
        <p:grpSp>
          <p:nvGrpSpPr>
            <p:cNvPr id="56356" name="Group 58"/>
            <p:cNvGrpSpPr/>
            <p:nvPr/>
          </p:nvGrpSpPr>
          <p:grpSpPr>
            <a:xfrm flipH="1">
              <a:off x="1404" y="2931"/>
              <a:ext cx="772" cy="122"/>
              <a:chOff x="703" y="3249"/>
              <a:chExt cx="590" cy="0"/>
            </a:xfrm>
          </p:grpSpPr>
          <p:sp>
            <p:nvSpPr>
              <p:cNvPr id="56357" name="Line 59"/>
              <p:cNvSpPr/>
              <p:nvPr/>
            </p:nvSpPr>
            <p:spPr>
              <a:xfrm>
                <a:off x="703" y="3249"/>
                <a:ext cx="317" cy="0"/>
              </a:xfrm>
              <a:prstGeom prst="line">
                <a:avLst/>
              </a:prstGeom>
              <a:ln w="38100" cap="flat" cmpd="sng">
                <a:solidFill>
                  <a:srgbClr val="FF0000"/>
                </a:solidFill>
                <a:prstDash val="solid"/>
                <a:headEnd type="none" w="med" len="med"/>
                <a:tailEnd type="stealth" w="lg" len="lg"/>
              </a:ln>
            </p:spPr>
          </p:sp>
          <p:sp>
            <p:nvSpPr>
              <p:cNvPr id="56358" name="Line 60"/>
              <p:cNvSpPr/>
              <p:nvPr/>
            </p:nvSpPr>
            <p:spPr>
              <a:xfrm>
                <a:off x="975" y="3249"/>
                <a:ext cx="318" cy="0"/>
              </a:xfrm>
              <a:prstGeom prst="line">
                <a:avLst/>
              </a:prstGeom>
              <a:ln w="38100" cap="flat" cmpd="sng">
                <a:solidFill>
                  <a:srgbClr val="FF0000"/>
                </a:solidFill>
                <a:prstDash val="solid"/>
                <a:headEnd type="none" w="med" len="med"/>
                <a:tailEnd type="none" w="med" len="med"/>
              </a:ln>
            </p:spPr>
          </p:sp>
        </p:grpSp>
      </p:grpSp>
      <p:grpSp>
        <p:nvGrpSpPr>
          <p:cNvPr id="131133" name="Group 61"/>
          <p:cNvGrpSpPr/>
          <p:nvPr/>
        </p:nvGrpSpPr>
        <p:grpSpPr>
          <a:xfrm>
            <a:off x="2235200" y="3213100"/>
            <a:ext cx="142875" cy="1439863"/>
            <a:chOff x="1429" y="2069"/>
            <a:chExt cx="0" cy="817"/>
          </a:xfrm>
        </p:grpSpPr>
        <p:sp>
          <p:nvSpPr>
            <p:cNvPr id="56353" name="Line 62"/>
            <p:cNvSpPr/>
            <p:nvPr/>
          </p:nvSpPr>
          <p:spPr>
            <a:xfrm flipV="1">
              <a:off x="1429" y="2387"/>
              <a:ext cx="0" cy="499"/>
            </a:xfrm>
            <a:prstGeom prst="line">
              <a:avLst/>
            </a:prstGeom>
            <a:ln w="38100" cap="flat" cmpd="sng">
              <a:solidFill>
                <a:srgbClr val="FF0000"/>
              </a:solidFill>
              <a:prstDash val="solid"/>
              <a:headEnd type="none" w="med" len="med"/>
              <a:tailEnd type="stealth" w="lg" len="lg"/>
            </a:ln>
          </p:spPr>
        </p:sp>
        <p:sp>
          <p:nvSpPr>
            <p:cNvPr id="56354" name="Line 63"/>
            <p:cNvSpPr/>
            <p:nvPr/>
          </p:nvSpPr>
          <p:spPr>
            <a:xfrm>
              <a:off x="1429" y="2069"/>
              <a:ext cx="0" cy="317"/>
            </a:xfrm>
            <a:prstGeom prst="line">
              <a:avLst/>
            </a:prstGeom>
            <a:ln w="38100" cap="flat" cmpd="sng">
              <a:solidFill>
                <a:srgbClr val="FF0000"/>
              </a:solidFill>
              <a:prstDash val="solid"/>
              <a:headEnd type="none" w="med" len="med"/>
              <a:tailEnd type="stealth" w="lg" len="lg"/>
            </a:ln>
          </p:spPr>
        </p:sp>
      </p:grpSp>
      <p:grpSp>
        <p:nvGrpSpPr>
          <p:cNvPr id="131136" name="Group 64"/>
          <p:cNvGrpSpPr/>
          <p:nvPr/>
        </p:nvGrpSpPr>
        <p:grpSpPr>
          <a:xfrm>
            <a:off x="2228850" y="4652963"/>
            <a:ext cx="0" cy="1296987"/>
            <a:chOff x="1429" y="2931"/>
            <a:chExt cx="0" cy="817"/>
          </a:xfrm>
        </p:grpSpPr>
        <p:sp>
          <p:nvSpPr>
            <p:cNvPr id="56351" name="Line 65"/>
            <p:cNvSpPr/>
            <p:nvPr/>
          </p:nvSpPr>
          <p:spPr>
            <a:xfrm flipV="1">
              <a:off x="1429" y="3430"/>
              <a:ext cx="0" cy="318"/>
            </a:xfrm>
            <a:prstGeom prst="line">
              <a:avLst/>
            </a:prstGeom>
            <a:ln w="38100" cap="flat" cmpd="sng">
              <a:solidFill>
                <a:srgbClr val="FF0000"/>
              </a:solidFill>
              <a:prstDash val="solid"/>
              <a:headEnd type="none" w="med" len="med"/>
              <a:tailEnd type="stealth" w="lg" len="lg"/>
            </a:ln>
          </p:spPr>
        </p:sp>
        <p:sp>
          <p:nvSpPr>
            <p:cNvPr id="56352" name="Line 66"/>
            <p:cNvSpPr/>
            <p:nvPr/>
          </p:nvSpPr>
          <p:spPr>
            <a:xfrm>
              <a:off x="1429" y="2931"/>
              <a:ext cx="0" cy="499"/>
            </a:xfrm>
            <a:prstGeom prst="line">
              <a:avLst/>
            </a:prstGeom>
            <a:ln w="38100" cap="flat" cmpd="sng">
              <a:solidFill>
                <a:srgbClr val="FF0000"/>
              </a:solidFill>
              <a:prstDash val="solid"/>
              <a:headEnd type="none" w="med" len="med"/>
              <a:tailEnd type="stealth" w="lg" len="lg"/>
            </a:ln>
          </p:spPr>
        </p:sp>
      </p:grpSp>
      <p:sp>
        <p:nvSpPr>
          <p:cNvPr id="131139" name="Line 67"/>
          <p:cNvSpPr/>
          <p:nvPr/>
        </p:nvSpPr>
        <p:spPr>
          <a:xfrm>
            <a:off x="395288" y="2997200"/>
            <a:ext cx="3529012" cy="3095625"/>
          </a:xfrm>
          <a:prstGeom prst="line">
            <a:avLst/>
          </a:prstGeom>
          <a:ln w="19050" cap="flat" cmpd="sng">
            <a:solidFill>
              <a:srgbClr val="000000"/>
            </a:solidFill>
            <a:prstDash val="lgDash"/>
            <a:headEnd type="none" w="med" len="med"/>
            <a:tailEnd type="none" w="med" len="med"/>
          </a:ln>
        </p:spPr>
      </p:sp>
      <p:sp>
        <p:nvSpPr>
          <p:cNvPr id="131140" name="Line 68"/>
          <p:cNvSpPr/>
          <p:nvPr/>
        </p:nvSpPr>
        <p:spPr>
          <a:xfrm flipV="1">
            <a:off x="395288" y="2997200"/>
            <a:ext cx="3816350" cy="3095625"/>
          </a:xfrm>
          <a:prstGeom prst="line">
            <a:avLst/>
          </a:prstGeom>
          <a:ln w="19050" cap="flat" cmpd="sng">
            <a:solidFill>
              <a:srgbClr val="000000"/>
            </a:solidFill>
            <a:prstDash val="lgDash"/>
            <a:headEnd type="none" w="med" len="med"/>
            <a:tailEnd type="none" w="med" len="med"/>
          </a:ln>
        </p:spPr>
      </p:sp>
      <p:sp>
        <p:nvSpPr>
          <p:cNvPr id="131141" name="Arc 69"/>
          <p:cNvSpPr/>
          <p:nvPr/>
        </p:nvSpPr>
        <p:spPr>
          <a:xfrm>
            <a:off x="2268538" y="5445125"/>
            <a:ext cx="1366837" cy="1944688"/>
          </a:xfrm>
          <a:custGeom>
            <a:avLst/>
            <a:gdLst/>
            <a:ahLst/>
            <a:cxnLst>
              <a:cxn ang="0">
                <a:pos x="0" y="0"/>
              </a:cxn>
              <a:cxn ang="0">
                <a:pos x="2147483646" y="2147483646"/>
              </a:cxn>
              <a:cxn ang="0">
                <a:pos x="0" y="2147483646"/>
              </a:cxn>
            </a:cxnLst>
            <a:rect l="0" t="0" r="0" b="0"/>
            <a:pathLst>
              <a:path w="16374" h="21600" fill="none">
                <a:moveTo>
                  <a:pt x="-1" y="0"/>
                </a:moveTo>
                <a:cubicBezTo>
                  <a:pt x="6291" y="0"/>
                  <a:pt x="12270" y="2743"/>
                  <a:pt x="16374" y="7512"/>
                </a:cubicBezTo>
              </a:path>
              <a:path w="16374" h="21600" stroke="0">
                <a:moveTo>
                  <a:pt x="-1" y="0"/>
                </a:moveTo>
                <a:cubicBezTo>
                  <a:pt x="6291" y="0"/>
                  <a:pt x="12270" y="2743"/>
                  <a:pt x="16374" y="7512"/>
                </a:cubicBezTo>
                <a:lnTo>
                  <a:pt x="0" y="21600"/>
                </a:lnTo>
                <a:lnTo>
                  <a:pt x="-1" y="0"/>
                </a:lnTo>
                <a:close/>
              </a:path>
            </a:pathLst>
          </a:custGeom>
          <a:noFill/>
          <a:ln w="38100" cap="flat" cmpd="sng">
            <a:solidFill>
              <a:srgbClr val="FF0000">
                <a:alpha val="100000"/>
              </a:srgbClr>
            </a:solidFill>
            <a:prstDash val="solid"/>
            <a:round/>
            <a:headEnd type="none" w="med" len="med"/>
            <a:tailEnd type="stealth" w="lg" len="lg"/>
          </a:ln>
        </p:spPr>
        <p:txBody>
          <a:bodyPr/>
          <a:lstStyle/>
          <a:p>
            <a:endParaRPr lang="zh-CN" altLang="en-US"/>
          </a:p>
        </p:txBody>
      </p:sp>
      <p:sp>
        <p:nvSpPr>
          <p:cNvPr id="131142" name="Arc 70"/>
          <p:cNvSpPr/>
          <p:nvPr/>
        </p:nvSpPr>
        <p:spPr>
          <a:xfrm flipV="1">
            <a:off x="2268538" y="2205038"/>
            <a:ext cx="1223962" cy="1573212"/>
          </a:xfrm>
          <a:custGeom>
            <a:avLst/>
            <a:gdLst/>
            <a:ahLst/>
            <a:cxnLst>
              <a:cxn ang="0">
                <a:pos x="0" y="0"/>
              </a:cxn>
              <a:cxn ang="0">
                <a:pos x="2147483646" y="2147483646"/>
              </a:cxn>
              <a:cxn ang="0">
                <a:pos x="0" y="2147483646"/>
              </a:cxn>
            </a:cxnLst>
            <a:rect l="0" t="0" r="0" b="0"/>
            <a:pathLst>
              <a:path w="16303" h="21600" fill="none">
                <a:moveTo>
                  <a:pt x="-1" y="0"/>
                </a:moveTo>
                <a:cubicBezTo>
                  <a:pt x="6253" y="0"/>
                  <a:pt x="12200" y="2710"/>
                  <a:pt x="16302" y="7430"/>
                </a:cubicBezTo>
              </a:path>
              <a:path w="16303" h="21600" stroke="0">
                <a:moveTo>
                  <a:pt x="-1" y="0"/>
                </a:moveTo>
                <a:cubicBezTo>
                  <a:pt x="6253" y="0"/>
                  <a:pt x="12200" y="2710"/>
                  <a:pt x="16302" y="7430"/>
                </a:cubicBezTo>
                <a:lnTo>
                  <a:pt x="0" y="21600"/>
                </a:lnTo>
                <a:lnTo>
                  <a:pt x="-1" y="0"/>
                </a:lnTo>
                <a:close/>
              </a:path>
            </a:pathLst>
          </a:custGeom>
          <a:noFill/>
          <a:ln w="38100" cap="flat" cmpd="sng">
            <a:solidFill>
              <a:srgbClr val="FF0000">
                <a:alpha val="100000"/>
              </a:srgbClr>
            </a:solidFill>
            <a:prstDash val="solid"/>
            <a:round/>
            <a:headEnd type="none" w="med" len="med"/>
            <a:tailEnd type="stealth" w="lg" len="lg"/>
          </a:ln>
        </p:spPr>
        <p:txBody>
          <a:bodyPr/>
          <a:lstStyle/>
          <a:p>
            <a:endParaRPr lang="zh-CN" altLang="en-US"/>
          </a:p>
        </p:txBody>
      </p:sp>
      <p:sp>
        <p:nvSpPr>
          <p:cNvPr id="131143" name="Arc 71"/>
          <p:cNvSpPr/>
          <p:nvPr/>
        </p:nvSpPr>
        <p:spPr>
          <a:xfrm flipH="1" flipV="1">
            <a:off x="900113" y="2420938"/>
            <a:ext cx="1397000" cy="1368425"/>
          </a:xfrm>
          <a:custGeom>
            <a:avLst/>
            <a:gdLst/>
            <a:ahLst/>
            <a:cxnLst>
              <a:cxn ang="0">
                <a:pos x="0" y="0"/>
              </a:cxn>
              <a:cxn ang="0">
                <a:pos x="2147483646" y="2147483646"/>
              </a:cxn>
              <a:cxn ang="0">
                <a:pos x="0" y="2147483646"/>
              </a:cxn>
            </a:cxnLst>
            <a:rect l="0" t="0" r="0" b="0"/>
            <a:pathLst>
              <a:path w="18359" h="21600" fill="none">
                <a:moveTo>
                  <a:pt x="-1" y="0"/>
                </a:moveTo>
                <a:cubicBezTo>
                  <a:pt x="7475" y="0"/>
                  <a:pt x="14420" y="3865"/>
                  <a:pt x="18359" y="10219"/>
                </a:cubicBezTo>
              </a:path>
              <a:path w="18359" h="21600" stroke="0">
                <a:moveTo>
                  <a:pt x="-1" y="0"/>
                </a:moveTo>
                <a:cubicBezTo>
                  <a:pt x="7475" y="0"/>
                  <a:pt x="14420" y="3865"/>
                  <a:pt x="18359" y="10219"/>
                </a:cubicBezTo>
                <a:lnTo>
                  <a:pt x="0" y="21600"/>
                </a:lnTo>
                <a:lnTo>
                  <a:pt x="-1" y="0"/>
                </a:lnTo>
                <a:close/>
              </a:path>
            </a:pathLst>
          </a:custGeom>
          <a:noFill/>
          <a:ln w="38100" cap="flat" cmpd="sng">
            <a:solidFill>
              <a:srgbClr val="FF0000">
                <a:alpha val="100000"/>
              </a:srgbClr>
            </a:solidFill>
            <a:prstDash val="solid"/>
            <a:round/>
            <a:headEnd type="none" w="med" len="med"/>
            <a:tailEnd type="stealth" w="lg" len="lg"/>
          </a:ln>
        </p:spPr>
        <p:txBody>
          <a:bodyPr/>
          <a:lstStyle/>
          <a:p>
            <a:endParaRPr lang="zh-CN" altLang="en-US"/>
          </a:p>
        </p:txBody>
      </p:sp>
      <p:sp>
        <p:nvSpPr>
          <p:cNvPr id="131144" name="Arc 72"/>
          <p:cNvSpPr/>
          <p:nvPr/>
        </p:nvSpPr>
        <p:spPr>
          <a:xfrm flipH="1">
            <a:off x="827088" y="5445125"/>
            <a:ext cx="1441450" cy="1079500"/>
          </a:xfrm>
          <a:custGeom>
            <a:avLst/>
            <a:gdLst/>
            <a:ahLst/>
            <a:cxnLst>
              <a:cxn ang="0">
                <a:pos x="0" y="0"/>
              </a:cxn>
              <a:cxn ang="0">
                <a:pos x="2147483646" y="2147483646"/>
              </a:cxn>
              <a:cxn ang="0">
                <a:pos x="0" y="2147483646"/>
              </a:cxn>
            </a:cxnLst>
            <a:rect l="0" t="0" r="0" b="0"/>
            <a:pathLst>
              <a:path w="20008" h="21600" fill="none">
                <a:moveTo>
                  <a:pt x="-1" y="0"/>
                </a:moveTo>
                <a:cubicBezTo>
                  <a:pt x="8786" y="0"/>
                  <a:pt x="16696" y="5321"/>
                  <a:pt x="20007" y="13460"/>
                </a:cubicBezTo>
              </a:path>
              <a:path w="20008" h="21600" stroke="0">
                <a:moveTo>
                  <a:pt x="-1" y="0"/>
                </a:moveTo>
                <a:cubicBezTo>
                  <a:pt x="8786" y="0"/>
                  <a:pt x="16696" y="5321"/>
                  <a:pt x="20007" y="13460"/>
                </a:cubicBezTo>
                <a:lnTo>
                  <a:pt x="0" y="21600"/>
                </a:lnTo>
                <a:lnTo>
                  <a:pt x="-1" y="0"/>
                </a:lnTo>
                <a:close/>
              </a:path>
            </a:pathLst>
          </a:custGeom>
          <a:noFill/>
          <a:ln w="38100" cap="flat" cmpd="sng">
            <a:solidFill>
              <a:srgbClr val="FF0000">
                <a:alpha val="100000"/>
              </a:srgbClr>
            </a:solidFill>
            <a:prstDash val="solid"/>
            <a:round/>
            <a:headEnd type="none" w="med" len="med"/>
            <a:tailEnd type="stealth" w="lg" len="lg"/>
          </a:ln>
        </p:spPr>
        <p:txBody>
          <a:bodyPr/>
          <a:lstStyle/>
          <a:p>
            <a:endParaRPr lang="zh-CN" altLang="en-US"/>
          </a:p>
        </p:txBody>
      </p:sp>
      <p:sp>
        <p:nvSpPr>
          <p:cNvPr id="131146" name="Oval 239"/>
          <p:cNvSpPr/>
          <p:nvPr/>
        </p:nvSpPr>
        <p:spPr>
          <a:xfrm>
            <a:off x="2178050" y="5373688"/>
            <a:ext cx="90488" cy="95250"/>
          </a:xfrm>
          <a:prstGeom prst="ellipse">
            <a:avLst/>
          </a:prstGeom>
          <a:solidFill>
            <a:srgbClr val="FFCC00"/>
          </a:solidFill>
          <a:ln w="19050" cap="rnd" cmpd="sng">
            <a:solidFill>
              <a:srgbClr val="FF6600"/>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sp>
        <p:nvSpPr>
          <p:cNvPr id="131147" name="Oval 239"/>
          <p:cNvSpPr/>
          <p:nvPr/>
        </p:nvSpPr>
        <p:spPr>
          <a:xfrm>
            <a:off x="2195513" y="3716338"/>
            <a:ext cx="90487" cy="95250"/>
          </a:xfrm>
          <a:prstGeom prst="ellipse">
            <a:avLst/>
          </a:prstGeom>
          <a:solidFill>
            <a:srgbClr val="FFCC00"/>
          </a:solidFill>
          <a:ln w="19050" cap="rnd" cmpd="sng">
            <a:solidFill>
              <a:srgbClr val="FF6600"/>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sp>
        <p:nvSpPr>
          <p:cNvPr id="131148" name="Oval 239"/>
          <p:cNvSpPr/>
          <p:nvPr/>
        </p:nvSpPr>
        <p:spPr>
          <a:xfrm>
            <a:off x="2195513" y="4581525"/>
            <a:ext cx="90487" cy="95250"/>
          </a:xfrm>
          <a:prstGeom prst="ellipse">
            <a:avLst/>
          </a:prstGeom>
          <a:solidFill>
            <a:srgbClr val="FFCC00"/>
          </a:solidFill>
          <a:ln w="19050" cap="rnd" cmpd="sng">
            <a:solidFill>
              <a:srgbClr val="FF6600"/>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sp>
        <p:nvSpPr>
          <p:cNvPr id="131149" name="Text Box 77"/>
          <p:cNvSpPr txBox="1"/>
          <p:nvPr/>
        </p:nvSpPr>
        <p:spPr>
          <a:xfrm>
            <a:off x="2763838" y="3284538"/>
            <a:ext cx="584200" cy="3667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latin typeface="Times New Roman" panose="02020603050405020304" pitchFamily="18" charset="0"/>
              </a:rPr>
              <a:t>3.16</a:t>
            </a:r>
          </a:p>
        </p:txBody>
      </p:sp>
      <p:sp>
        <p:nvSpPr>
          <p:cNvPr id="131151" name="Text Box 79"/>
          <p:cNvSpPr txBox="1"/>
          <p:nvPr/>
        </p:nvSpPr>
        <p:spPr>
          <a:xfrm>
            <a:off x="2687638" y="5589588"/>
            <a:ext cx="660400" cy="3667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latin typeface="Times New Roman" panose="02020603050405020304" pitchFamily="18" charset="0"/>
              </a:rPr>
              <a:t>-3.16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1097"/>
                                        </p:tgtEl>
                                        <p:attrNameLst>
                                          <p:attrName>style.visibility</p:attrName>
                                        </p:attrNameLst>
                                      </p:cBhvr>
                                      <p:to>
                                        <p:strVal val="visible"/>
                                      </p:to>
                                    </p:set>
                                    <p:animEffect transition="in" filter="fade">
                                      <p:cBhvr>
                                        <p:cTn id="7" dur="500"/>
                                        <p:tgtEl>
                                          <p:spTgt spid="1310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1102"/>
                                        </p:tgtEl>
                                        <p:attrNameLst>
                                          <p:attrName>style.visibility</p:attrName>
                                        </p:attrNameLst>
                                      </p:cBhvr>
                                      <p:to>
                                        <p:strVal val="visible"/>
                                      </p:to>
                                    </p:set>
                                    <p:animEffect transition="in" filter="fade">
                                      <p:cBhvr>
                                        <p:cTn id="12" dur="500"/>
                                        <p:tgtEl>
                                          <p:spTgt spid="1311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1103"/>
                                        </p:tgtEl>
                                        <p:attrNameLst>
                                          <p:attrName>style.visibility</p:attrName>
                                        </p:attrNameLst>
                                      </p:cBhvr>
                                      <p:to>
                                        <p:strVal val="visible"/>
                                      </p:to>
                                    </p:set>
                                    <p:animEffect transition="in" filter="fade">
                                      <p:cBhvr>
                                        <p:cTn id="17" dur="500"/>
                                        <p:tgtEl>
                                          <p:spTgt spid="131103"/>
                                        </p:tgtEl>
                                      </p:cBhvr>
                                    </p:animEffect>
                                  </p:childTnLst>
                                </p:cTn>
                              </p:par>
                              <p:par>
                                <p:cTn id="18" presetID="1" presetClass="entr" presetSubtype="0" fill="hold" nodeType="withEffect">
                                  <p:stCondLst>
                                    <p:cond delay="0"/>
                                  </p:stCondLst>
                                  <p:childTnLst>
                                    <p:set>
                                      <p:cBhvr>
                                        <p:cTn id="19" dur="1" fill="hold">
                                          <p:stCondLst>
                                            <p:cond delay="0"/>
                                          </p:stCondLst>
                                        </p:cTn>
                                        <p:tgtEl>
                                          <p:spTgt spid="13107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1120"/>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31117"/>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31114"/>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31123"/>
                                        </p:tgtEl>
                                        <p:attrNameLst>
                                          <p:attrName>style.visibility</p:attrName>
                                        </p:attrNameLst>
                                      </p:cBhvr>
                                      <p:to>
                                        <p:strVal val="visible"/>
                                      </p:to>
                                    </p:set>
                                  </p:childTnLst>
                                </p:cTn>
                              </p:par>
                              <p:par>
                                <p:cTn id="30" presetID="10" presetClass="entr" presetSubtype="0" fill="hold" grpId="0" nodeType="withEffect">
                                  <p:stCondLst>
                                    <p:cond delay="0"/>
                                  </p:stCondLst>
                                  <p:childTnLst>
                                    <p:set>
                                      <p:cBhvr>
                                        <p:cTn id="31" dur="1" fill="hold">
                                          <p:stCondLst>
                                            <p:cond delay="0"/>
                                          </p:stCondLst>
                                        </p:cTn>
                                        <p:tgtEl>
                                          <p:spTgt spid="131104"/>
                                        </p:tgtEl>
                                        <p:attrNameLst>
                                          <p:attrName>style.visibility</p:attrName>
                                        </p:attrNameLst>
                                      </p:cBhvr>
                                      <p:to>
                                        <p:strVal val="visible"/>
                                      </p:to>
                                    </p:set>
                                    <p:animEffect transition="in" filter="fade">
                                      <p:cBhvr>
                                        <p:cTn id="32" dur="500"/>
                                        <p:tgtEl>
                                          <p:spTgt spid="13110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31126"/>
                                        </p:tgtEl>
                                        <p:attrNameLst>
                                          <p:attrName>style.visibility</p:attrName>
                                        </p:attrNameLst>
                                      </p:cBhvr>
                                      <p:to>
                                        <p:strVal val="visible"/>
                                      </p:to>
                                    </p:set>
                                    <p:animEffect transition="in" filter="box(in)">
                                      <p:cBhvr>
                                        <p:cTn id="37" dur="500"/>
                                        <p:tgtEl>
                                          <p:spTgt spid="1311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1109"/>
                                        </p:tgtEl>
                                        <p:attrNameLst>
                                          <p:attrName>style.visibility</p:attrName>
                                        </p:attrNameLst>
                                      </p:cBhvr>
                                      <p:to>
                                        <p:strVal val="visible"/>
                                      </p:to>
                                    </p:set>
                                    <p:animEffect transition="in" filter="fade">
                                      <p:cBhvr>
                                        <p:cTn id="42" dur="500"/>
                                        <p:tgtEl>
                                          <p:spTgt spid="131109"/>
                                        </p:tgtEl>
                                      </p:cBhvr>
                                    </p:animEffect>
                                  </p:childTnLst>
                                </p:cTn>
                              </p:par>
                              <p:par>
                                <p:cTn id="43" presetID="10" presetClass="exit" presetSubtype="0" fill="hold" grpId="1" nodeType="withEffect">
                                  <p:stCondLst>
                                    <p:cond delay="0"/>
                                  </p:stCondLst>
                                  <p:childTnLst>
                                    <p:animEffect transition="out" filter="fade">
                                      <p:cBhvr>
                                        <p:cTn id="44" dur="500"/>
                                        <p:tgtEl>
                                          <p:spTgt spid="131102"/>
                                        </p:tgtEl>
                                      </p:cBhvr>
                                    </p:animEffect>
                                    <p:set>
                                      <p:cBhvr>
                                        <p:cTn id="45" dur="1" fill="hold">
                                          <p:stCondLst>
                                            <p:cond delay="499"/>
                                          </p:stCondLst>
                                        </p:cTn>
                                        <p:tgtEl>
                                          <p:spTgt spid="131102"/>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31103"/>
                                        </p:tgtEl>
                                      </p:cBhvr>
                                    </p:animEffect>
                                    <p:set>
                                      <p:cBhvr>
                                        <p:cTn id="48" dur="1" fill="hold">
                                          <p:stCondLst>
                                            <p:cond delay="499"/>
                                          </p:stCondLst>
                                        </p:cTn>
                                        <p:tgtEl>
                                          <p:spTgt spid="131103"/>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31104"/>
                                        </p:tgtEl>
                                      </p:cBhvr>
                                    </p:animEffect>
                                    <p:set>
                                      <p:cBhvr>
                                        <p:cTn id="51" dur="1" fill="hold">
                                          <p:stCondLst>
                                            <p:cond delay="499"/>
                                          </p:stCondLst>
                                        </p:cTn>
                                        <p:tgtEl>
                                          <p:spTgt spid="131104"/>
                                        </p:tgtEl>
                                        <p:attrNameLst>
                                          <p:attrName>style.visibility</p:attrName>
                                        </p:attrNameLst>
                                      </p:cBhvr>
                                      <p:to>
                                        <p:strVal val="hidden"/>
                                      </p:to>
                                    </p:set>
                                  </p:childTnLst>
                                </p:cTn>
                              </p:par>
                              <p:par>
                                <p:cTn id="52" presetID="23" presetClass="entr" presetSubtype="16" fill="hold" grpId="0" nodeType="withEffect">
                                  <p:stCondLst>
                                    <p:cond delay="0"/>
                                  </p:stCondLst>
                                  <p:childTnLst>
                                    <p:set>
                                      <p:cBhvr>
                                        <p:cTn id="53" dur="1" fill="hold">
                                          <p:stCondLst>
                                            <p:cond delay="0"/>
                                          </p:stCondLst>
                                        </p:cTn>
                                        <p:tgtEl>
                                          <p:spTgt spid="131146"/>
                                        </p:tgtEl>
                                        <p:attrNameLst>
                                          <p:attrName>style.visibility</p:attrName>
                                        </p:attrNameLst>
                                      </p:cBhvr>
                                      <p:to>
                                        <p:strVal val="visible"/>
                                      </p:to>
                                    </p:set>
                                    <p:anim calcmode="lin" valueType="num">
                                      <p:cBhvr>
                                        <p:cTn id="54" dur="500" fill="hold"/>
                                        <p:tgtEl>
                                          <p:spTgt spid="131146"/>
                                        </p:tgtEl>
                                        <p:attrNameLst>
                                          <p:attrName>ppt_w</p:attrName>
                                        </p:attrNameLst>
                                      </p:cBhvr>
                                      <p:tavLst>
                                        <p:tav tm="0">
                                          <p:val>
                                            <p:fltVal val="0"/>
                                          </p:val>
                                        </p:tav>
                                        <p:tav tm="100000">
                                          <p:val>
                                            <p:strVal val="#ppt_w"/>
                                          </p:val>
                                        </p:tav>
                                      </p:tavLst>
                                    </p:anim>
                                    <p:anim calcmode="lin" valueType="num">
                                      <p:cBhvr>
                                        <p:cTn id="55" dur="500" fill="hold"/>
                                        <p:tgtEl>
                                          <p:spTgt spid="131146"/>
                                        </p:tgtEl>
                                        <p:attrNameLst>
                                          <p:attrName>ppt_h</p:attrName>
                                        </p:attrNameLst>
                                      </p:cBhvr>
                                      <p:tavLst>
                                        <p:tav tm="0">
                                          <p:val>
                                            <p:fltVal val="0"/>
                                          </p:val>
                                        </p:tav>
                                        <p:tav tm="100000">
                                          <p:val>
                                            <p:strVal val="#ppt_h"/>
                                          </p:val>
                                        </p:tav>
                                      </p:tavLst>
                                    </p:anim>
                                  </p:childTnLst>
                                </p:cTn>
                              </p:par>
                              <p:par>
                                <p:cTn id="56" presetID="23" presetClass="entr" presetSubtype="16" fill="hold" grpId="0" nodeType="withEffect">
                                  <p:stCondLst>
                                    <p:cond delay="0"/>
                                  </p:stCondLst>
                                  <p:childTnLst>
                                    <p:set>
                                      <p:cBhvr>
                                        <p:cTn id="57" dur="1" fill="hold">
                                          <p:stCondLst>
                                            <p:cond delay="0"/>
                                          </p:stCondLst>
                                        </p:cTn>
                                        <p:tgtEl>
                                          <p:spTgt spid="131147"/>
                                        </p:tgtEl>
                                        <p:attrNameLst>
                                          <p:attrName>style.visibility</p:attrName>
                                        </p:attrNameLst>
                                      </p:cBhvr>
                                      <p:to>
                                        <p:strVal val="visible"/>
                                      </p:to>
                                    </p:set>
                                    <p:anim calcmode="lin" valueType="num">
                                      <p:cBhvr>
                                        <p:cTn id="58" dur="500" fill="hold"/>
                                        <p:tgtEl>
                                          <p:spTgt spid="131147"/>
                                        </p:tgtEl>
                                        <p:attrNameLst>
                                          <p:attrName>ppt_w</p:attrName>
                                        </p:attrNameLst>
                                      </p:cBhvr>
                                      <p:tavLst>
                                        <p:tav tm="0">
                                          <p:val>
                                            <p:fltVal val="0"/>
                                          </p:val>
                                        </p:tav>
                                        <p:tav tm="100000">
                                          <p:val>
                                            <p:strVal val="#ppt_w"/>
                                          </p:val>
                                        </p:tav>
                                      </p:tavLst>
                                    </p:anim>
                                    <p:anim calcmode="lin" valueType="num">
                                      <p:cBhvr>
                                        <p:cTn id="59" dur="500" fill="hold"/>
                                        <p:tgtEl>
                                          <p:spTgt spid="131147"/>
                                        </p:tgtEl>
                                        <p:attrNameLst>
                                          <p:attrName>ppt_h</p:attrName>
                                        </p:attrNameLst>
                                      </p:cBhvr>
                                      <p:tavLst>
                                        <p:tav tm="0">
                                          <p:val>
                                            <p:fltVal val="0"/>
                                          </p:val>
                                        </p:tav>
                                        <p:tav tm="100000">
                                          <p:val>
                                            <p:strVal val="#ppt_h"/>
                                          </p:val>
                                        </p:tav>
                                      </p:tavLst>
                                    </p:anim>
                                  </p:childTnLst>
                                </p:cTn>
                              </p:par>
                              <p:par>
                                <p:cTn id="60" presetID="23" presetClass="entr" presetSubtype="16" fill="hold" grpId="0" nodeType="withEffect">
                                  <p:stCondLst>
                                    <p:cond delay="0"/>
                                  </p:stCondLst>
                                  <p:childTnLst>
                                    <p:set>
                                      <p:cBhvr>
                                        <p:cTn id="61" dur="1" fill="hold">
                                          <p:stCondLst>
                                            <p:cond delay="0"/>
                                          </p:stCondLst>
                                        </p:cTn>
                                        <p:tgtEl>
                                          <p:spTgt spid="131148"/>
                                        </p:tgtEl>
                                        <p:attrNameLst>
                                          <p:attrName>style.visibility</p:attrName>
                                        </p:attrNameLst>
                                      </p:cBhvr>
                                      <p:to>
                                        <p:strVal val="visible"/>
                                      </p:to>
                                    </p:set>
                                    <p:anim calcmode="lin" valueType="num">
                                      <p:cBhvr>
                                        <p:cTn id="62" dur="500" fill="hold"/>
                                        <p:tgtEl>
                                          <p:spTgt spid="131148"/>
                                        </p:tgtEl>
                                        <p:attrNameLst>
                                          <p:attrName>ppt_w</p:attrName>
                                        </p:attrNameLst>
                                      </p:cBhvr>
                                      <p:tavLst>
                                        <p:tav tm="0">
                                          <p:val>
                                            <p:fltVal val="0"/>
                                          </p:val>
                                        </p:tav>
                                        <p:tav tm="100000">
                                          <p:val>
                                            <p:strVal val="#ppt_w"/>
                                          </p:val>
                                        </p:tav>
                                      </p:tavLst>
                                    </p:anim>
                                    <p:anim calcmode="lin" valueType="num">
                                      <p:cBhvr>
                                        <p:cTn id="63" dur="500" fill="hold"/>
                                        <p:tgtEl>
                                          <p:spTgt spid="131148"/>
                                        </p:tgtEl>
                                        <p:attrNameLst>
                                          <p:attrName>ppt_h</p:attrName>
                                        </p:attrNameLst>
                                      </p:cBhvr>
                                      <p:tavLst>
                                        <p:tav tm="0">
                                          <p:val>
                                            <p:fltVal val="0"/>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31075"/>
                                        </p:tgtEl>
                                        <p:attrNameLst>
                                          <p:attrName>style.visibility</p:attrName>
                                        </p:attrNameLst>
                                      </p:cBhvr>
                                      <p:to>
                                        <p:strVal val="visible"/>
                                      </p:to>
                                    </p:set>
                                    <p:animEffect transition="in" filter="fade">
                                      <p:cBhvr>
                                        <p:cTn id="68" dur="500"/>
                                        <p:tgtEl>
                                          <p:spTgt spid="131075"/>
                                        </p:tgtEl>
                                      </p:cBhvr>
                                    </p:animEffect>
                                  </p:childTnLst>
                                </p:cTn>
                              </p:par>
                              <p:par>
                                <p:cTn id="69" presetID="1" presetClass="exit" presetSubtype="0" fill="hold" nodeType="withEffect">
                                  <p:stCondLst>
                                    <p:cond delay="0"/>
                                  </p:stCondLst>
                                  <p:childTnLst>
                                    <p:set>
                                      <p:cBhvr>
                                        <p:cTn id="70" dur="1" fill="hold">
                                          <p:stCondLst>
                                            <p:cond delay="0"/>
                                          </p:stCondLst>
                                        </p:cTn>
                                        <p:tgtEl>
                                          <p:spTgt spid="131109"/>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31139"/>
                                        </p:tgtEl>
                                        <p:attrNameLst>
                                          <p:attrName>style.visibility</p:attrName>
                                        </p:attrNameLst>
                                      </p:cBhvr>
                                      <p:to>
                                        <p:strVal val="visible"/>
                                      </p:to>
                                    </p:set>
                                    <p:animEffect transition="in" filter="wipe(down)">
                                      <p:cBhvr>
                                        <p:cTn id="75" dur="500"/>
                                        <p:tgtEl>
                                          <p:spTgt spid="131139"/>
                                        </p:tgtEl>
                                      </p:cBhvr>
                                    </p:animEffect>
                                  </p:childTnLst>
                                </p:cTn>
                              </p:par>
                              <p:par>
                                <p:cTn id="76" presetID="22" presetClass="entr" presetSubtype="4" fill="hold" nodeType="withEffect">
                                  <p:stCondLst>
                                    <p:cond delay="0"/>
                                  </p:stCondLst>
                                  <p:childTnLst>
                                    <p:set>
                                      <p:cBhvr>
                                        <p:cTn id="77" dur="1" fill="hold">
                                          <p:stCondLst>
                                            <p:cond delay="0"/>
                                          </p:stCondLst>
                                        </p:cTn>
                                        <p:tgtEl>
                                          <p:spTgt spid="131140"/>
                                        </p:tgtEl>
                                        <p:attrNameLst>
                                          <p:attrName>style.visibility</p:attrName>
                                        </p:attrNameLst>
                                      </p:cBhvr>
                                      <p:to>
                                        <p:strVal val="visible"/>
                                      </p:to>
                                    </p:set>
                                    <p:animEffect transition="in" filter="wipe(down)">
                                      <p:cBhvr>
                                        <p:cTn id="78" dur="500"/>
                                        <p:tgtEl>
                                          <p:spTgt spid="13114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31080"/>
                                        </p:tgtEl>
                                        <p:attrNameLst>
                                          <p:attrName>style.visibility</p:attrName>
                                        </p:attrNameLst>
                                      </p:cBhvr>
                                      <p:to>
                                        <p:strVal val="visible"/>
                                      </p:to>
                                    </p:set>
                                    <p:animEffect transition="in" filter="fade">
                                      <p:cBhvr>
                                        <p:cTn id="83" dur="500"/>
                                        <p:tgtEl>
                                          <p:spTgt spid="131080"/>
                                        </p:tgtEl>
                                      </p:cBhvr>
                                    </p:animEffect>
                                  </p:childTnLst>
                                </p:cTn>
                              </p:par>
                              <p:par>
                                <p:cTn id="84" presetID="10" presetClass="exit" presetSubtype="0" fill="hold" nodeType="withEffect">
                                  <p:stCondLst>
                                    <p:cond delay="0"/>
                                  </p:stCondLst>
                                  <p:childTnLst>
                                    <p:animEffect transition="out" filter="fade">
                                      <p:cBhvr>
                                        <p:cTn id="85" dur="500"/>
                                        <p:tgtEl>
                                          <p:spTgt spid="131075"/>
                                        </p:tgtEl>
                                      </p:cBhvr>
                                    </p:animEffect>
                                    <p:set>
                                      <p:cBhvr>
                                        <p:cTn id="86" dur="1" fill="hold">
                                          <p:stCondLst>
                                            <p:cond delay="499"/>
                                          </p:stCondLst>
                                        </p:cTn>
                                        <p:tgtEl>
                                          <p:spTgt spid="131075"/>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131149"/>
                                        </p:tgtEl>
                                        <p:attrNameLst>
                                          <p:attrName>style.visibility</p:attrName>
                                        </p:attrNameLst>
                                      </p:cBhvr>
                                      <p:to>
                                        <p:strVal val="visible"/>
                                      </p:to>
                                    </p:set>
                                    <p:animEffect transition="in" filter="wipe(down)">
                                      <p:cBhvr>
                                        <p:cTn id="91" dur="500"/>
                                        <p:tgtEl>
                                          <p:spTgt spid="131149"/>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31151"/>
                                        </p:tgtEl>
                                        <p:attrNameLst>
                                          <p:attrName>style.visibility</p:attrName>
                                        </p:attrNameLst>
                                      </p:cBhvr>
                                      <p:to>
                                        <p:strVal val="visible"/>
                                      </p:to>
                                    </p:set>
                                    <p:animEffect transition="in" filter="wipe(down)">
                                      <p:cBhvr>
                                        <p:cTn id="94" dur="500"/>
                                        <p:tgtEl>
                                          <p:spTgt spid="131151"/>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131105"/>
                                        </p:tgtEl>
                                        <p:attrNameLst>
                                          <p:attrName>style.visibility</p:attrName>
                                        </p:attrNameLst>
                                      </p:cBhvr>
                                      <p:to>
                                        <p:strVal val="visible"/>
                                      </p:to>
                                    </p:set>
                                    <p:animEffect transition="in" filter="fade">
                                      <p:cBhvr>
                                        <p:cTn id="99" dur="500"/>
                                        <p:tgtEl>
                                          <p:spTgt spid="131105"/>
                                        </p:tgtEl>
                                      </p:cBhvr>
                                    </p:animEffect>
                                  </p:childTnLst>
                                </p:cTn>
                              </p:par>
                              <p:par>
                                <p:cTn id="100" presetID="10" presetClass="exit" presetSubtype="0" fill="hold" nodeType="withEffect">
                                  <p:stCondLst>
                                    <p:cond delay="0"/>
                                  </p:stCondLst>
                                  <p:childTnLst>
                                    <p:animEffect transition="out" filter="fade">
                                      <p:cBhvr>
                                        <p:cTn id="101" dur="500"/>
                                        <p:tgtEl>
                                          <p:spTgt spid="131080"/>
                                        </p:tgtEl>
                                      </p:cBhvr>
                                    </p:animEffect>
                                    <p:set>
                                      <p:cBhvr>
                                        <p:cTn id="102" dur="1" fill="hold">
                                          <p:stCondLst>
                                            <p:cond delay="499"/>
                                          </p:stCondLst>
                                        </p:cTn>
                                        <p:tgtEl>
                                          <p:spTgt spid="131080"/>
                                        </p:tgtEl>
                                        <p:attrNameLst>
                                          <p:attrName>style.visibility</p:attrName>
                                        </p:attrNameLst>
                                      </p:cBhvr>
                                      <p:to>
                                        <p:strVal val="hidden"/>
                                      </p:to>
                                    </p:set>
                                  </p:childTnLst>
                                </p:cTn>
                              </p:par>
                            </p:childTnLst>
                          </p:cTn>
                        </p:par>
                        <p:par>
                          <p:cTn id="103" fill="hold">
                            <p:stCondLst>
                              <p:cond delay="500"/>
                            </p:stCondLst>
                            <p:childTnLst>
                              <p:par>
                                <p:cTn id="104" presetID="4" presetClass="entr" presetSubtype="16" fill="hold" nodeType="afterEffect">
                                  <p:stCondLst>
                                    <p:cond delay="1000"/>
                                  </p:stCondLst>
                                  <p:childTnLst>
                                    <p:set>
                                      <p:cBhvr>
                                        <p:cTn id="105" dur="1" fill="hold">
                                          <p:stCondLst>
                                            <p:cond delay="0"/>
                                          </p:stCondLst>
                                        </p:cTn>
                                        <p:tgtEl>
                                          <p:spTgt spid="131133"/>
                                        </p:tgtEl>
                                        <p:attrNameLst>
                                          <p:attrName>style.visibility</p:attrName>
                                        </p:attrNameLst>
                                      </p:cBhvr>
                                      <p:to>
                                        <p:strVal val="visible"/>
                                      </p:to>
                                    </p:set>
                                    <p:animEffect transition="in" filter="box(in)">
                                      <p:cBhvr>
                                        <p:cTn id="106" dur="500"/>
                                        <p:tgtEl>
                                          <p:spTgt spid="131133"/>
                                        </p:tgtEl>
                                      </p:cBhvr>
                                    </p:animEffect>
                                  </p:childTnLst>
                                </p:cTn>
                              </p:par>
                              <p:par>
                                <p:cTn id="107" presetID="4" presetClass="entr" presetSubtype="16" fill="hold" nodeType="withEffect">
                                  <p:stCondLst>
                                    <p:cond delay="1000"/>
                                  </p:stCondLst>
                                  <p:childTnLst>
                                    <p:set>
                                      <p:cBhvr>
                                        <p:cTn id="108" dur="1" fill="hold">
                                          <p:stCondLst>
                                            <p:cond delay="0"/>
                                          </p:stCondLst>
                                        </p:cTn>
                                        <p:tgtEl>
                                          <p:spTgt spid="131136"/>
                                        </p:tgtEl>
                                        <p:attrNameLst>
                                          <p:attrName>style.visibility</p:attrName>
                                        </p:attrNameLst>
                                      </p:cBhvr>
                                      <p:to>
                                        <p:strVal val="visible"/>
                                      </p:to>
                                    </p:set>
                                    <p:animEffect transition="in" filter="box(in)">
                                      <p:cBhvr>
                                        <p:cTn id="109" dur="500"/>
                                        <p:tgtEl>
                                          <p:spTgt spid="131136"/>
                                        </p:tgtEl>
                                      </p:cBhvr>
                                    </p:animEffect>
                                  </p:childTnLst>
                                </p:cTn>
                              </p:par>
                            </p:childTnLst>
                          </p:cTn>
                        </p:par>
                        <p:par>
                          <p:cTn id="110" fill="hold">
                            <p:stCondLst>
                              <p:cond delay="2000"/>
                            </p:stCondLst>
                            <p:childTnLst>
                              <p:par>
                                <p:cTn id="111" presetID="22" presetClass="entr" presetSubtype="8" fill="hold" nodeType="afterEffect">
                                  <p:stCondLst>
                                    <p:cond delay="1000"/>
                                  </p:stCondLst>
                                  <p:childTnLst>
                                    <p:set>
                                      <p:cBhvr>
                                        <p:cTn id="112" dur="1" fill="hold">
                                          <p:stCondLst>
                                            <p:cond delay="0"/>
                                          </p:stCondLst>
                                        </p:cTn>
                                        <p:tgtEl>
                                          <p:spTgt spid="131142"/>
                                        </p:tgtEl>
                                        <p:attrNameLst>
                                          <p:attrName>style.visibility</p:attrName>
                                        </p:attrNameLst>
                                      </p:cBhvr>
                                      <p:to>
                                        <p:strVal val="visible"/>
                                      </p:to>
                                    </p:set>
                                    <p:animEffect transition="in" filter="wipe(left)">
                                      <p:cBhvr>
                                        <p:cTn id="113" dur="500"/>
                                        <p:tgtEl>
                                          <p:spTgt spid="131142"/>
                                        </p:tgtEl>
                                      </p:cBhvr>
                                    </p:animEffect>
                                  </p:childTnLst>
                                </p:cTn>
                              </p:par>
                              <p:par>
                                <p:cTn id="114" presetID="22" presetClass="entr" presetSubtype="2" fill="hold" nodeType="withEffect">
                                  <p:stCondLst>
                                    <p:cond delay="1000"/>
                                  </p:stCondLst>
                                  <p:childTnLst>
                                    <p:set>
                                      <p:cBhvr>
                                        <p:cTn id="115" dur="1" fill="hold">
                                          <p:stCondLst>
                                            <p:cond delay="0"/>
                                          </p:stCondLst>
                                        </p:cTn>
                                        <p:tgtEl>
                                          <p:spTgt spid="131143"/>
                                        </p:tgtEl>
                                        <p:attrNameLst>
                                          <p:attrName>style.visibility</p:attrName>
                                        </p:attrNameLst>
                                      </p:cBhvr>
                                      <p:to>
                                        <p:strVal val="visible"/>
                                      </p:to>
                                    </p:set>
                                    <p:animEffect transition="in" filter="wipe(right)">
                                      <p:cBhvr>
                                        <p:cTn id="116" dur="500"/>
                                        <p:tgtEl>
                                          <p:spTgt spid="131143"/>
                                        </p:tgtEl>
                                      </p:cBhvr>
                                    </p:animEffect>
                                  </p:childTnLst>
                                </p:cTn>
                              </p:par>
                            </p:childTnLst>
                          </p:cTn>
                        </p:par>
                        <p:par>
                          <p:cTn id="117" fill="hold">
                            <p:stCondLst>
                              <p:cond delay="3500"/>
                            </p:stCondLst>
                            <p:childTnLst>
                              <p:par>
                                <p:cTn id="118" presetID="22" presetClass="entr" presetSubtype="8" fill="hold" nodeType="afterEffect">
                                  <p:stCondLst>
                                    <p:cond delay="0"/>
                                  </p:stCondLst>
                                  <p:childTnLst>
                                    <p:set>
                                      <p:cBhvr>
                                        <p:cTn id="119" dur="1" fill="hold">
                                          <p:stCondLst>
                                            <p:cond delay="0"/>
                                          </p:stCondLst>
                                        </p:cTn>
                                        <p:tgtEl>
                                          <p:spTgt spid="131141"/>
                                        </p:tgtEl>
                                        <p:attrNameLst>
                                          <p:attrName>style.visibility</p:attrName>
                                        </p:attrNameLst>
                                      </p:cBhvr>
                                      <p:to>
                                        <p:strVal val="visible"/>
                                      </p:to>
                                    </p:set>
                                    <p:animEffect transition="in" filter="wipe(left)">
                                      <p:cBhvr>
                                        <p:cTn id="120" dur="500"/>
                                        <p:tgtEl>
                                          <p:spTgt spid="131141"/>
                                        </p:tgtEl>
                                      </p:cBhvr>
                                    </p:animEffect>
                                  </p:childTnLst>
                                </p:cTn>
                              </p:par>
                              <p:par>
                                <p:cTn id="121" presetID="22" presetClass="entr" presetSubtype="2" fill="hold" nodeType="withEffect">
                                  <p:stCondLst>
                                    <p:cond delay="0"/>
                                  </p:stCondLst>
                                  <p:childTnLst>
                                    <p:set>
                                      <p:cBhvr>
                                        <p:cTn id="122" dur="1" fill="hold">
                                          <p:stCondLst>
                                            <p:cond delay="0"/>
                                          </p:stCondLst>
                                        </p:cTn>
                                        <p:tgtEl>
                                          <p:spTgt spid="131144"/>
                                        </p:tgtEl>
                                        <p:attrNameLst>
                                          <p:attrName>style.visibility</p:attrName>
                                        </p:attrNameLst>
                                      </p:cBhvr>
                                      <p:to>
                                        <p:strVal val="visible"/>
                                      </p:to>
                                    </p:set>
                                    <p:animEffect transition="in" filter="wipe(right)">
                                      <p:cBhvr>
                                        <p:cTn id="123" dur="500"/>
                                        <p:tgtEl>
                                          <p:spTgt spid="131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02" grpId="0"/>
      <p:bldP spid="131102" grpId="1"/>
      <p:bldP spid="131103" grpId="0"/>
      <p:bldP spid="131103" grpId="1"/>
      <p:bldP spid="131104" grpId="0"/>
      <p:bldP spid="131104" grpId="1"/>
      <p:bldP spid="131146" grpId="0" animBg="1"/>
      <p:bldP spid="131147" grpId="0" animBg="1"/>
      <p:bldP spid="131148" grpId="0" animBg="1"/>
      <p:bldP spid="131149" grpId="0"/>
      <p:bldP spid="13115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5106" name="Object 2"/>
          <p:cNvGraphicFramePr>
            <a:graphicFrameLocks noGrp="1" noChangeAspect="1"/>
          </p:cNvGraphicFramePr>
          <p:nvPr>
            <p:ph sz="half" idx="1"/>
          </p:nvPr>
        </p:nvGraphicFramePr>
        <p:xfrm>
          <a:off x="255588" y="4184650"/>
          <a:ext cx="8540750" cy="2268538"/>
        </p:xfrm>
        <a:graphic>
          <a:graphicData uri="http://schemas.openxmlformats.org/presentationml/2006/ole">
            <mc:AlternateContent xmlns:mc="http://schemas.openxmlformats.org/markup-compatibility/2006">
              <mc:Choice xmlns:v="urn:schemas-microsoft-com:vml" Requires="v">
                <p:oleObj spid="_x0000_s26631" r:id="rId3" imgW="8173720" imgH="2173605" progId="Visio.Drawing.11">
                  <p:embed/>
                </p:oleObj>
              </mc:Choice>
              <mc:Fallback>
                <p:oleObj r:id="rId3" imgW="8173720" imgH="2173605" progId="Visio.Drawing.11">
                  <p:embed/>
                  <p:pic>
                    <p:nvPicPr>
                      <p:cNvPr id="0" name="图片 3202"/>
                      <p:cNvPicPr/>
                      <p:nvPr/>
                    </p:nvPicPr>
                    <p:blipFill>
                      <a:blip r:embed="rId4"/>
                      <a:srcRect/>
                      <a:stretch>
                        <a:fillRect/>
                      </a:stretch>
                    </p:blipFill>
                    <p:spPr>
                      <a:xfrm>
                        <a:off x="255588" y="4184650"/>
                        <a:ext cx="8540750" cy="2268538"/>
                      </a:xfrm>
                      <a:prstGeom prst="rect">
                        <a:avLst/>
                      </a:prstGeom>
                      <a:noFill/>
                      <a:ln w="38100">
                        <a:miter/>
                      </a:ln>
                    </p:spPr>
                  </p:pic>
                </p:oleObj>
              </mc:Fallback>
            </mc:AlternateContent>
          </a:graphicData>
        </a:graphic>
      </p:graphicFrame>
      <p:grpSp>
        <p:nvGrpSpPr>
          <p:cNvPr id="57347" name="Group 4"/>
          <p:cNvGrpSpPr/>
          <p:nvPr/>
        </p:nvGrpSpPr>
        <p:grpSpPr>
          <a:xfrm>
            <a:off x="179388" y="333375"/>
            <a:ext cx="8929687" cy="1582738"/>
            <a:chOff x="0" y="0"/>
            <a:chExt cx="8929728" cy="1583230"/>
          </a:xfrm>
        </p:grpSpPr>
        <p:sp>
          <p:nvSpPr>
            <p:cNvPr id="57372" name="Rectangle 34"/>
            <p:cNvSpPr/>
            <p:nvPr/>
          </p:nvSpPr>
          <p:spPr>
            <a:xfrm>
              <a:off x="0" y="0"/>
              <a:ext cx="5899554" cy="57935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rgbClr val="003399"/>
                  </a:solidFill>
                  <a:latin typeface="宋体" panose="02010600030101010101" pitchFamily="2" charset="-122"/>
                </a:rPr>
                <a:t>例</a:t>
              </a:r>
              <a:r>
                <a:rPr lang="en-US" altLang="zh-CN" b="1" dirty="0">
                  <a:solidFill>
                    <a:srgbClr val="003399"/>
                  </a:solidFill>
                  <a:latin typeface="Times New Roman" panose="02020603050405020304" pitchFamily="18" charset="0"/>
                  <a:cs typeface="Times New Roman" panose="02020603050405020304" pitchFamily="18" charset="0"/>
                </a:rPr>
                <a:t>4.8 </a:t>
              </a:r>
              <a:r>
                <a:rPr lang="zh-CN" altLang="en-US" b="1" dirty="0">
                  <a:solidFill>
                    <a:srgbClr val="003399"/>
                  </a:solidFill>
                  <a:latin typeface="宋体" panose="02010600030101010101" pitchFamily="2" charset="-122"/>
                </a:rPr>
                <a:t>某系统的开环传递函数为</a:t>
              </a:r>
            </a:p>
          </p:txBody>
        </p:sp>
        <p:graphicFrame>
          <p:nvGraphicFramePr>
            <p:cNvPr id="57373" name="Object 6"/>
            <p:cNvGraphicFramePr>
              <a:graphicFrameLocks noChangeAspect="1"/>
            </p:cNvGraphicFramePr>
            <p:nvPr/>
          </p:nvGraphicFramePr>
          <p:xfrm>
            <a:off x="72137" y="655145"/>
            <a:ext cx="4320869" cy="928085"/>
          </p:xfrm>
          <a:graphic>
            <a:graphicData uri="http://schemas.openxmlformats.org/presentationml/2006/ole">
              <mc:AlternateContent xmlns:mc="http://schemas.openxmlformats.org/markup-compatibility/2006">
                <mc:Choice xmlns:v="urn:schemas-microsoft-com:vml" Requires="v">
                  <p:oleObj spid="_x0000_s26632" r:id="rId5" imgW="1892935" imgH="393700" progId="Equation.DSMT4">
                    <p:embed/>
                  </p:oleObj>
                </mc:Choice>
                <mc:Fallback>
                  <p:oleObj r:id="rId5" imgW="1892935" imgH="393700" progId="Equation.DSMT4">
                    <p:embed/>
                    <p:pic>
                      <p:nvPicPr>
                        <p:cNvPr id="0" name="图片 3156"/>
                        <p:cNvPicPr/>
                        <p:nvPr/>
                      </p:nvPicPr>
                      <p:blipFill>
                        <a:blip r:embed="rId6"/>
                        <a:stretch>
                          <a:fillRect/>
                        </a:stretch>
                      </p:blipFill>
                      <p:spPr>
                        <a:xfrm>
                          <a:off x="72137" y="655145"/>
                          <a:ext cx="4320869" cy="928085"/>
                        </a:xfrm>
                        <a:prstGeom prst="rect">
                          <a:avLst/>
                        </a:prstGeom>
                        <a:noFill/>
                        <a:ln w="38100">
                          <a:noFill/>
                          <a:miter/>
                        </a:ln>
                      </p:spPr>
                    </p:pic>
                  </p:oleObj>
                </mc:Fallback>
              </mc:AlternateContent>
            </a:graphicData>
          </a:graphic>
        </p:graphicFrame>
        <p:sp>
          <p:nvSpPr>
            <p:cNvPr id="57374" name="Rectangle 34"/>
            <p:cNvSpPr/>
            <p:nvPr/>
          </p:nvSpPr>
          <p:spPr>
            <a:xfrm>
              <a:off x="4441683" y="714952"/>
              <a:ext cx="4488045" cy="57935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rgbClr val="003399"/>
                  </a:solidFill>
                  <a:latin typeface="宋体" panose="02010600030101010101" pitchFamily="2" charset="-122"/>
                </a:rPr>
                <a:t>绘制该系统的根轨迹图。</a:t>
              </a:r>
            </a:p>
          </p:txBody>
        </p:sp>
      </p:grpSp>
      <p:sp>
        <p:nvSpPr>
          <p:cNvPr id="175112" name="Rectangle 34"/>
          <p:cNvSpPr/>
          <p:nvPr/>
        </p:nvSpPr>
        <p:spPr>
          <a:xfrm>
            <a:off x="468313" y="2546350"/>
            <a:ext cx="8718550" cy="1800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rgbClr val="003399"/>
                </a:solidFill>
                <a:latin typeface="Times New Roman" panose="02020603050405020304" pitchFamily="18" charset="0"/>
                <a:cs typeface="Times New Roman" panose="02020603050405020304" pitchFamily="18" charset="0"/>
              </a:rPr>
              <a:t>1)</a:t>
            </a:r>
            <a:r>
              <a:rPr lang="zh-CN" altLang="en-US" sz="2800" b="1" dirty="0">
                <a:solidFill>
                  <a:srgbClr val="003399"/>
                </a:solidFill>
                <a:latin typeface="Times New Roman" panose="02020603050405020304" pitchFamily="18" charset="0"/>
                <a:cs typeface="Times New Roman" panose="02020603050405020304" pitchFamily="18" charset="0"/>
              </a:rPr>
              <a:t> 开环极点为</a:t>
            </a:r>
            <a:r>
              <a:rPr lang="en-US" altLang="zh-CN" sz="2800" b="1" dirty="0">
                <a:solidFill>
                  <a:srgbClr val="003399"/>
                </a:solidFill>
                <a:latin typeface="Times New Roman" panose="02020603050405020304" pitchFamily="18" charset="0"/>
                <a:cs typeface="Times New Roman" panose="02020603050405020304" pitchFamily="18" charset="0"/>
              </a:rPr>
              <a:t>0, 0, -5, -20</a:t>
            </a:r>
            <a:r>
              <a:rPr lang="zh-CN" altLang="en-US" sz="2800" b="1" dirty="0">
                <a:solidFill>
                  <a:srgbClr val="003399"/>
                </a:solidFill>
                <a:latin typeface="Times New Roman" panose="02020603050405020304" pitchFamily="18" charset="0"/>
                <a:cs typeface="Times New Roman" panose="02020603050405020304" pitchFamily="18" charset="0"/>
              </a:rPr>
              <a:t>和</a:t>
            </a:r>
            <a:r>
              <a:rPr lang="en-US" altLang="zh-CN" sz="2800" b="1" dirty="0">
                <a:solidFill>
                  <a:srgbClr val="003399"/>
                </a:solidFill>
                <a:latin typeface="Times New Roman" panose="02020603050405020304" pitchFamily="18" charset="0"/>
                <a:cs typeface="Times New Roman" panose="02020603050405020304" pitchFamily="18" charset="0"/>
              </a:rPr>
              <a:t>-50</a:t>
            </a:r>
            <a:r>
              <a:rPr lang="zh-CN" altLang="en-US" sz="2800" b="1" dirty="0">
                <a:solidFill>
                  <a:srgbClr val="003399"/>
                </a:solidFill>
                <a:latin typeface="Times New Roman" panose="02020603050405020304" pitchFamily="18" charset="0"/>
                <a:cs typeface="Times New Roman" panose="02020603050405020304" pitchFamily="18" charset="0"/>
              </a:rPr>
              <a:t>。开环零点为</a:t>
            </a:r>
            <a:r>
              <a:rPr lang="en-US" altLang="zh-CN" sz="2800" b="1" dirty="0">
                <a:solidFill>
                  <a:srgbClr val="003399"/>
                </a:solidFill>
                <a:latin typeface="Times New Roman" panose="02020603050405020304" pitchFamily="18" charset="0"/>
                <a:cs typeface="Times New Roman" panose="02020603050405020304" pitchFamily="18" charset="0"/>
              </a:rPr>
              <a:t>-0.125</a:t>
            </a:r>
            <a:r>
              <a:rPr lang="zh-CN" altLang="en-US" sz="2800" b="1" dirty="0">
                <a:solidFill>
                  <a:srgbClr val="003399"/>
                </a:solidFill>
                <a:latin typeface="Times New Roman" panose="02020603050405020304" pitchFamily="18" charset="0"/>
                <a:cs typeface="Times New Roman" panose="02020603050405020304" pitchFamily="18" charset="0"/>
              </a:rPr>
              <a:t>，</a:t>
            </a:r>
          </a:p>
          <a:p>
            <a:pPr marL="0" lvl="0" indent="0" eaLnBrk="1" hangingPunct="1">
              <a:spcBef>
                <a:spcPct val="0"/>
              </a:spcBef>
              <a:buNone/>
            </a:pPr>
            <a:r>
              <a:rPr lang="zh-CN" altLang="en-US" sz="2800" b="1" dirty="0">
                <a:solidFill>
                  <a:srgbClr val="003399"/>
                </a:solidFill>
                <a:latin typeface="Times New Roman" panose="02020603050405020304" pitchFamily="18" charset="0"/>
                <a:cs typeface="Times New Roman" panose="02020603050405020304" pitchFamily="18" charset="0"/>
              </a:rPr>
              <a:t>根轨迹共有</a:t>
            </a:r>
            <a:r>
              <a:rPr lang="en-US" altLang="zh-CN" sz="2800" b="1" dirty="0">
                <a:solidFill>
                  <a:srgbClr val="003399"/>
                </a:solidFill>
                <a:latin typeface="Times New Roman" panose="02020603050405020304" pitchFamily="18" charset="0"/>
                <a:cs typeface="Times New Roman" panose="02020603050405020304" pitchFamily="18" charset="0"/>
              </a:rPr>
              <a:t>5</a:t>
            </a:r>
            <a:r>
              <a:rPr lang="zh-CN" altLang="en-US" sz="2800" b="1" dirty="0">
                <a:solidFill>
                  <a:srgbClr val="003399"/>
                </a:solidFill>
                <a:latin typeface="Times New Roman" panose="02020603050405020304" pitchFamily="18" charset="0"/>
                <a:cs typeface="Times New Roman" panose="02020603050405020304" pitchFamily="18" charset="0"/>
              </a:rPr>
              <a:t>条分支，分别起于</a:t>
            </a:r>
            <a:r>
              <a:rPr lang="en-US" altLang="zh-CN" sz="2800" b="1" dirty="0">
                <a:solidFill>
                  <a:srgbClr val="003399"/>
                </a:solidFill>
                <a:latin typeface="Times New Roman" panose="02020603050405020304" pitchFamily="18" charset="0"/>
                <a:cs typeface="Times New Roman" panose="02020603050405020304" pitchFamily="18" charset="0"/>
              </a:rPr>
              <a:t>5</a:t>
            </a:r>
            <a:r>
              <a:rPr lang="zh-CN" altLang="en-US" sz="2800" b="1" dirty="0">
                <a:solidFill>
                  <a:srgbClr val="003399"/>
                </a:solidFill>
                <a:latin typeface="Times New Roman" panose="02020603050405020304" pitchFamily="18" charset="0"/>
                <a:cs typeface="Times New Roman" panose="02020603050405020304" pitchFamily="18" charset="0"/>
              </a:rPr>
              <a:t>个开环极点，</a:t>
            </a:r>
            <a:r>
              <a:rPr lang="en-US" altLang="zh-CN" sz="2800" b="1" dirty="0">
                <a:solidFill>
                  <a:srgbClr val="003399"/>
                </a:solidFill>
                <a:latin typeface="Times New Roman" panose="02020603050405020304" pitchFamily="18" charset="0"/>
                <a:cs typeface="Times New Roman" panose="02020603050405020304" pitchFamily="18" charset="0"/>
              </a:rPr>
              <a:t>1</a:t>
            </a:r>
            <a:r>
              <a:rPr lang="zh-CN" altLang="en-US" sz="2800" b="1" dirty="0">
                <a:solidFill>
                  <a:srgbClr val="003399"/>
                </a:solidFill>
                <a:latin typeface="Times New Roman" panose="02020603050405020304" pitchFamily="18" charset="0"/>
                <a:cs typeface="Times New Roman" panose="02020603050405020304" pitchFamily="18" charset="0"/>
              </a:rPr>
              <a:t>条终</a:t>
            </a:r>
          </a:p>
          <a:p>
            <a:pPr marL="0" lvl="0" indent="0" eaLnBrk="1" hangingPunct="1">
              <a:spcBef>
                <a:spcPct val="0"/>
              </a:spcBef>
              <a:buNone/>
            </a:pPr>
            <a:r>
              <a:rPr lang="zh-CN" altLang="en-US" sz="2800" b="1" dirty="0">
                <a:solidFill>
                  <a:srgbClr val="003399"/>
                </a:solidFill>
                <a:latin typeface="Times New Roman" panose="02020603050405020304" pitchFamily="18" charset="0"/>
                <a:cs typeface="Times New Roman" panose="02020603050405020304" pitchFamily="18" charset="0"/>
              </a:rPr>
              <a:t>于零点</a:t>
            </a:r>
            <a:r>
              <a:rPr lang="en-US" altLang="zh-CN" sz="2800" b="1" dirty="0">
                <a:solidFill>
                  <a:srgbClr val="003399"/>
                </a:solidFill>
                <a:latin typeface="Times New Roman" panose="02020603050405020304" pitchFamily="18" charset="0"/>
                <a:cs typeface="Times New Roman" panose="02020603050405020304" pitchFamily="18" charset="0"/>
              </a:rPr>
              <a:t>-0.125</a:t>
            </a:r>
            <a:r>
              <a:rPr lang="zh-CN" altLang="en-US" sz="2800" b="1" dirty="0">
                <a:solidFill>
                  <a:srgbClr val="003399"/>
                </a:solidFill>
                <a:latin typeface="Times New Roman" panose="02020603050405020304" pitchFamily="18" charset="0"/>
                <a:cs typeface="Times New Roman" panose="02020603050405020304" pitchFamily="18" charset="0"/>
              </a:rPr>
              <a:t>，另外</a:t>
            </a:r>
            <a:r>
              <a:rPr lang="en-US" altLang="zh-CN" sz="2800" b="1" dirty="0">
                <a:solidFill>
                  <a:srgbClr val="003399"/>
                </a:solidFill>
                <a:latin typeface="Times New Roman" panose="02020603050405020304" pitchFamily="18" charset="0"/>
                <a:cs typeface="Times New Roman" panose="02020603050405020304" pitchFamily="18" charset="0"/>
              </a:rPr>
              <a:t>4</a:t>
            </a:r>
            <a:r>
              <a:rPr lang="zh-CN" altLang="en-US" sz="2800" b="1" dirty="0">
                <a:solidFill>
                  <a:srgbClr val="003399"/>
                </a:solidFill>
                <a:latin typeface="Times New Roman" panose="02020603050405020304" pitchFamily="18" charset="0"/>
                <a:cs typeface="Times New Roman" panose="02020603050405020304" pitchFamily="18" charset="0"/>
              </a:rPr>
              <a:t>条趋于无穷远点。</a:t>
            </a:r>
          </a:p>
          <a:p>
            <a:pPr marL="0" lvl="0" indent="0" eaLnBrk="1" hangingPunct="1">
              <a:spcBef>
                <a:spcPct val="0"/>
              </a:spcBef>
              <a:buNone/>
            </a:pPr>
            <a:r>
              <a:rPr lang="en-US" altLang="zh-CN" sz="2800" b="1" dirty="0">
                <a:solidFill>
                  <a:srgbClr val="003399"/>
                </a:solidFill>
                <a:latin typeface="Times New Roman" panose="02020603050405020304" pitchFamily="18" charset="0"/>
                <a:cs typeface="Times New Roman" panose="02020603050405020304" pitchFamily="18" charset="0"/>
              </a:rPr>
              <a:t>2)</a:t>
            </a:r>
            <a:r>
              <a:rPr lang="zh-CN" altLang="en-US" sz="2800" b="1" dirty="0">
                <a:solidFill>
                  <a:srgbClr val="003399"/>
                </a:solidFill>
                <a:latin typeface="Times New Roman" panose="02020603050405020304" pitchFamily="18" charset="0"/>
                <a:cs typeface="Times New Roman" panose="02020603050405020304" pitchFamily="18" charset="0"/>
              </a:rPr>
              <a:t>实轴上的轨迹分布于</a:t>
            </a:r>
            <a:r>
              <a:rPr lang="en-US" altLang="zh-CN" sz="2800" b="1" dirty="0">
                <a:solidFill>
                  <a:srgbClr val="003399"/>
                </a:solidFill>
                <a:latin typeface="Times New Roman" panose="02020603050405020304" pitchFamily="18" charset="0"/>
                <a:cs typeface="Times New Roman" panose="02020603050405020304" pitchFamily="18" charset="0"/>
              </a:rPr>
              <a:t>-0.125</a:t>
            </a:r>
            <a:r>
              <a:rPr lang="zh-CN" altLang="en-US" sz="2800" b="1" dirty="0">
                <a:solidFill>
                  <a:srgbClr val="003399"/>
                </a:solidFill>
                <a:latin typeface="Times New Roman" panose="02020603050405020304" pitchFamily="18" charset="0"/>
                <a:cs typeface="Times New Roman" panose="02020603050405020304" pitchFamily="18" charset="0"/>
              </a:rPr>
              <a:t>～</a:t>
            </a:r>
            <a:r>
              <a:rPr lang="en-US" altLang="zh-CN" sz="2800" b="1" dirty="0">
                <a:solidFill>
                  <a:srgbClr val="003399"/>
                </a:solidFill>
                <a:latin typeface="Times New Roman" panose="02020603050405020304" pitchFamily="18" charset="0"/>
                <a:cs typeface="Times New Roman" panose="02020603050405020304" pitchFamily="18" charset="0"/>
              </a:rPr>
              <a:t>-5</a:t>
            </a:r>
            <a:r>
              <a:rPr lang="zh-CN" altLang="en-US" sz="2800" b="1" dirty="0">
                <a:solidFill>
                  <a:srgbClr val="003399"/>
                </a:solidFill>
                <a:latin typeface="Times New Roman" panose="02020603050405020304" pitchFamily="18" charset="0"/>
                <a:cs typeface="Times New Roman" panose="02020603050405020304" pitchFamily="18" charset="0"/>
              </a:rPr>
              <a:t>之间和</a:t>
            </a:r>
            <a:r>
              <a:rPr lang="en-US" altLang="zh-CN" sz="2800" b="1" dirty="0">
                <a:solidFill>
                  <a:srgbClr val="003399"/>
                </a:solidFill>
                <a:latin typeface="Times New Roman" panose="02020603050405020304" pitchFamily="18" charset="0"/>
                <a:cs typeface="Times New Roman" panose="02020603050405020304" pitchFamily="18" charset="0"/>
              </a:rPr>
              <a:t>-20</a:t>
            </a:r>
            <a:r>
              <a:rPr lang="zh-CN" altLang="en-US" sz="2800" b="1" dirty="0">
                <a:solidFill>
                  <a:srgbClr val="003399"/>
                </a:solidFill>
                <a:latin typeface="Times New Roman" panose="02020603050405020304" pitchFamily="18" charset="0"/>
                <a:cs typeface="Times New Roman" panose="02020603050405020304" pitchFamily="18" charset="0"/>
              </a:rPr>
              <a:t>～</a:t>
            </a:r>
            <a:r>
              <a:rPr lang="en-US" altLang="zh-CN" sz="2800" b="1" dirty="0">
                <a:solidFill>
                  <a:srgbClr val="003399"/>
                </a:solidFill>
                <a:latin typeface="Times New Roman" panose="02020603050405020304" pitchFamily="18" charset="0"/>
                <a:cs typeface="Times New Roman" panose="02020603050405020304" pitchFamily="18" charset="0"/>
              </a:rPr>
              <a:t>-50</a:t>
            </a:r>
            <a:r>
              <a:rPr lang="zh-CN" altLang="en-US" sz="2800" b="1" dirty="0">
                <a:solidFill>
                  <a:srgbClr val="003399"/>
                </a:solidFill>
                <a:latin typeface="Times New Roman" panose="02020603050405020304" pitchFamily="18" charset="0"/>
                <a:cs typeface="Times New Roman" panose="02020603050405020304" pitchFamily="18" charset="0"/>
              </a:rPr>
              <a:t>之间。</a:t>
            </a:r>
            <a:endParaRPr lang="zh-CN" altLang="en-US" sz="2800" b="1" dirty="0">
              <a:solidFill>
                <a:srgbClr val="003399"/>
              </a:solidFill>
              <a:latin typeface="Times New Roman" panose="02020603050405020304" pitchFamily="18" charset="0"/>
              <a:ea typeface="Times New Roman" panose="02020603050405020304" pitchFamily="18" charset="0"/>
            </a:endParaRPr>
          </a:p>
        </p:txBody>
      </p:sp>
      <p:sp>
        <p:nvSpPr>
          <p:cNvPr id="175113" name="Rectangle 34"/>
          <p:cNvSpPr/>
          <p:nvPr/>
        </p:nvSpPr>
        <p:spPr>
          <a:xfrm>
            <a:off x="0" y="2133600"/>
            <a:ext cx="4392613"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en-US" sz="2800" b="1" dirty="0">
                <a:solidFill>
                  <a:srgbClr val="003399"/>
                </a:solidFill>
                <a:latin typeface="宋体" panose="02010600030101010101" pitchFamily="2" charset="-122"/>
              </a:rPr>
              <a:t>解：根据题意有：</a:t>
            </a:r>
          </a:p>
        </p:txBody>
      </p:sp>
      <p:grpSp>
        <p:nvGrpSpPr>
          <p:cNvPr id="175114" name="Group 10"/>
          <p:cNvGrpSpPr/>
          <p:nvPr/>
        </p:nvGrpSpPr>
        <p:grpSpPr>
          <a:xfrm>
            <a:off x="755650" y="5264150"/>
            <a:ext cx="287338" cy="252413"/>
            <a:chOff x="3334" y="2931"/>
            <a:chExt cx="181" cy="181"/>
          </a:xfrm>
        </p:grpSpPr>
        <p:sp>
          <p:nvSpPr>
            <p:cNvPr id="57370" name="Line 56"/>
            <p:cNvSpPr/>
            <p:nvPr/>
          </p:nvSpPr>
          <p:spPr>
            <a:xfrm flipV="1">
              <a:off x="3334" y="2931"/>
              <a:ext cx="181" cy="181"/>
            </a:xfrm>
            <a:prstGeom prst="line">
              <a:avLst/>
            </a:prstGeom>
            <a:ln w="44450" cap="flat" cmpd="sng">
              <a:solidFill>
                <a:srgbClr val="3366FF"/>
              </a:solidFill>
              <a:prstDash val="solid"/>
              <a:headEnd type="none" w="med" len="med"/>
              <a:tailEnd type="none" w="med" len="med"/>
            </a:ln>
          </p:spPr>
        </p:sp>
        <p:sp>
          <p:nvSpPr>
            <p:cNvPr id="57371" name="Line 57"/>
            <p:cNvSpPr/>
            <p:nvPr/>
          </p:nvSpPr>
          <p:spPr>
            <a:xfrm>
              <a:off x="3334" y="2931"/>
              <a:ext cx="181" cy="181"/>
            </a:xfrm>
            <a:prstGeom prst="line">
              <a:avLst/>
            </a:prstGeom>
            <a:ln w="44450" cap="flat" cmpd="sng">
              <a:solidFill>
                <a:srgbClr val="3366FF"/>
              </a:solidFill>
              <a:prstDash val="solid"/>
              <a:headEnd type="none" w="med" len="med"/>
              <a:tailEnd type="none" w="med" len="med"/>
            </a:ln>
          </p:spPr>
        </p:sp>
      </p:grpSp>
      <p:grpSp>
        <p:nvGrpSpPr>
          <p:cNvPr id="175117" name="Group 13"/>
          <p:cNvGrpSpPr/>
          <p:nvPr/>
        </p:nvGrpSpPr>
        <p:grpSpPr>
          <a:xfrm>
            <a:off x="3635375" y="5264150"/>
            <a:ext cx="287338" cy="252413"/>
            <a:chOff x="3334" y="2931"/>
            <a:chExt cx="181" cy="181"/>
          </a:xfrm>
        </p:grpSpPr>
        <p:sp>
          <p:nvSpPr>
            <p:cNvPr id="57368" name="Line 56"/>
            <p:cNvSpPr/>
            <p:nvPr/>
          </p:nvSpPr>
          <p:spPr>
            <a:xfrm flipV="1">
              <a:off x="3334" y="2931"/>
              <a:ext cx="181" cy="181"/>
            </a:xfrm>
            <a:prstGeom prst="line">
              <a:avLst/>
            </a:prstGeom>
            <a:ln w="44450" cap="flat" cmpd="sng">
              <a:solidFill>
                <a:srgbClr val="3366FF"/>
              </a:solidFill>
              <a:prstDash val="solid"/>
              <a:headEnd type="none" w="med" len="med"/>
              <a:tailEnd type="none" w="med" len="med"/>
            </a:ln>
          </p:spPr>
        </p:sp>
        <p:sp>
          <p:nvSpPr>
            <p:cNvPr id="57369" name="Line 57"/>
            <p:cNvSpPr/>
            <p:nvPr/>
          </p:nvSpPr>
          <p:spPr>
            <a:xfrm>
              <a:off x="3334" y="2931"/>
              <a:ext cx="181" cy="181"/>
            </a:xfrm>
            <a:prstGeom prst="line">
              <a:avLst/>
            </a:prstGeom>
            <a:ln w="44450" cap="flat" cmpd="sng">
              <a:solidFill>
                <a:srgbClr val="3366FF"/>
              </a:solidFill>
              <a:prstDash val="solid"/>
              <a:headEnd type="none" w="med" len="med"/>
              <a:tailEnd type="none" w="med" len="med"/>
            </a:ln>
          </p:spPr>
        </p:sp>
      </p:grpSp>
      <p:grpSp>
        <p:nvGrpSpPr>
          <p:cNvPr id="175120" name="Group 16"/>
          <p:cNvGrpSpPr/>
          <p:nvPr/>
        </p:nvGrpSpPr>
        <p:grpSpPr>
          <a:xfrm>
            <a:off x="5724525" y="5229225"/>
            <a:ext cx="287338" cy="252413"/>
            <a:chOff x="3334" y="2931"/>
            <a:chExt cx="181" cy="181"/>
          </a:xfrm>
        </p:grpSpPr>
        <p:sp>
          <p:nvSpPr>
            <p:cNvPr id="57366" name="Line 56"/>
            <p:cNvSpPr/>
            <p:nvPr/>
          </p:nvSpPr>
          <p:spPr>
            <a:xfrm flipV="1">
              <a:off x="3334" y="2931"/>
              <a:ext cx="181" cy="181"/>
            </a:xfrm>
            <a:prstGeom prst="line">
              <a:avLst/>
            </a:prstGeom>
            <a:ln w="44450" cap="flat" cmpd="sng">
              <a:solidFill>
                <a:srgbClr val="3366FF"/>
              </a:solidFill>
              <a:prstDash val="solid"/>
              <a:headEnd type="none" w="med" len="med"/>
              <a:tailEnd type="none" w="med" len="med"/>
            </a:ln>
          </p:spPr>
        </p:sp>
        <p:sp>
          <p:nvSpPr>
            <p:cNvPr id="57367" name="Line 57"/>
            <p:cNvSpPr/>
            <p:nvPr/>
          </p:nvSpPr>
          <p:spPr>
            <a:xfrm>
              <a:off x="3334" y="2931"/>
              <a:ext cx="181" cy="181"/>
            </a:xfrm>
            <a:prstGeom prst="line">
              <a:avLst/>
            </a:prstGeom>
            <a:ln w="44450" cap="flat" cmpd="sng">
              <a:solidFill>
                <a:srgbClr val="3366FF"/>
              </a:solidFill>
              <a:prstDash val="solid"/>
              <a:headEnd type="none" w="med" len="med"/>
              <a:tailEnd type="none" w="med" len="med"/>
            </a:ln>
          </p:spPr>
        </p:sp>
      </p:grpSp>
      <p:grpSp>
        <p:nvGrpSpPr>
          <p:cNvPr id="175123" name="Group 19"/>
          <p:cNvGrpSpPr/>
          <p:nvPr/>
        </p:nvGrpSpPr>
        <p:grpSpPr>
          <a:xfrm>
            <a:off x="7164388" y="5229225"/>
            <a:ext cx="287337" cy="252413"/>
            <a:chOff x="3334" y="2931"/>
            <a:chExt cx="181" cy="181"/>
          </a:xfrm>
        </p:grpSpPr>
        <p:sp>
          <p:nvSpPr>
            <p:cNvPr id="57364" name="Line 56"/>
            <p:cNvSpPr/>
            <p:nvPr/>
          </p:nvSpPr>
          <p:spPr>
            <a:xfrm flipV="1">
              <a:off x="3334" y="2931"/>
              <a:ext cx="181" cy="181"/>
            </a:xfrm>
            <a:prstGeom prst="line">
              <a:avLst/>
            </a:prstGeom>
            <a:ln w="44450" cap="flat" cmpd="sng">
              <a:solidFill>
                <a:srgbClr val="3366FF"/>
              </a:solidFill>
              <a:prstDash val="solid"/>
              <a:headEnd type="none" w="med" len="med"/>
              <a:tailEnd type="none" w="med" len="med"/>
            </a:ln>
          </p:spPr>
        </p:sp>
        <p:sp>
          <p:nvSpPr>
            <p:cNvPr id="57365" name="Line 57"/>
            <p:cNvSpPr/>
            <p:nvPr/>
          </p:nvSpPr>
          <p:spPr>
            <a:xfrm>
              <a:off x="3334" y="2931"/>
              <a:ext cx="181" cy="181"/>
            </a:xfrm>
            <a:prstGeom prst="line">
              <a:avLst/>
            </a:prstGeom>
            <a:ln w="44450" cap="flat" cmpd="sng">
              <a:solidFill>
                <a:srgbClr val="3366FF"/>
              </a:solidFill>
              <a:prstDash val="solid"/>
              <a:headEnd type="none" w="med" len="med"/>
              <a:tailEnd type="none" w="med" len="med"/>
            </a:ln>
          </p:spPr>
        </p:sp>
      </p:grpSp>
      <p:sp>
        <p:nvSpPr>
          <p:cNvPr id="175127" name="Line 23"/>
          <p:cNvSpPr/>
          <p:nvPr/>
        </p:nvSpPr>
        <p:spPr>
          <a:xfrm>
            <a:off x="900113" y="5373688"/>
            <a:ext cx="2879725" cy="0"/>
          </a:xfrm>
          <a:prstGeom prst="line">
            <a:avLst/>
          </a:prstGeom>
          <a:ln w="38100" cap="flat" cmpd="sng">
            <a:solidFill>
              <a:srgbClr val="FF0000"/>
            </a:solidFill>
            <a:prstDash val="solid"/>
            <a:headEnd type="none" w="med" len="med"/>
            <a:tailEnd type="none" w="med" len="med"/>
          </a:ln>
        </p:spPr>
      </p:sp>
      <p:sp>
        <p:nvSpPr>
          <p:cNvPr id="175129" name="Line 25"/>
          <p:cNvSpPr/>
          <p:nvPr/>
        </p:nvSpPr>
        <p:spPr>
          <a:xfrm>
            <a:off x="5867400" y="5373688"/>
            <a:ext cx="1079500" cy="0"/>
          </a:xfrm>
          <a:prstGeom prst="line">
            <a:avLst/>
          </a:prstGeom>
          <a:ln w="38100" cap="flat" cmpd="sng">
            <a:solidFill>
              <a:srgbClr val="FF0000"/>
            </a:solidFill>
            <a:prstDash val="solid"/>
            <a:headEnd type="none" w="med" len="med"/>
            <a:tailEnd type="none" w="med" len="med"/>
          </a:ln>
        </p:spPr>
      </p:sp>
      <p:sp>
        <p:nvSpPr>
          <p:cNvPr id="175130" name="Line 26"/>
          <p:cNvSpPr/>
          <p:nvPr/>
        </p:nvSpPr>
        <p:spPr>
          <a:xfrm>
            <a:off x="1116013" y="5373688"/>
            <a:ext cx="1079500" cy="0"/>
          </a:xfrm>
          <a:prstGeom prst="line">
            <a:avLst/>
          </a:prstGeom>
          <a:ln w="38100" cap="flat" cmpd="sng">
            <a:solidFill>
              <a:srgbClr val="FF0000"/>
            </a:solidFill>
            <a:prstDash val="solid"/>
            <a:headEnd type="none" w="med" len="med"/>
            <a:tailEnd type="triangle" w="lg" len="lg"/>
          </a:ln>
        </p:spPr>
      </p:sp>
      <p:sp>
        <p:nvSpPr>
          <p:cNvPr id="175131" name="Line 27"/>
          <p:cNvSpPr/>
          <p:nvPr/>
        </p:nvSpPr>
        <p:spPr>
          <a:xfrm rot="10800000">
            <a:off x="2339975" y="5373688"/>
            <a:ext cx="1079500" cy="0"/>
          </a:xfrm>
          <a:prstGeom prst="line">
            <a:avLst/>
          </a:prstGeom>
          <a:ln w="38100" cap="flat" cmpd="sng">
            <a:solidFill>
              <a:srgbClr val="FF0000"/>
            </a:solidFill>
            <a:prstDash val="solid"/>
            <a:headEnd type="none" w="med" len="med"/>
            <a:tailEnd type="triangle" w="lg" len="lg"/>
          </a:ln>
        </p:spPr>
      </p:sp>
      <p:sp>
        <p:nvSpPr>
          <p:cNvPr id="175134" name="Line 30"/>
          <p:cNvSpPr/>
          <p:nvPr/>
        </p:nvSpPr>
        <p:spPr>
          <a:xfrm flipV="1">
            <a:off x="6515100" y="5373688"/>
            <a:ext cx="288925" cy="11112"/>
          </a:xfrm>
          <a:prstGeom prst="line">
            <a:avLst/>
          </a:prstGeom>
          <a:ln w="38100" cap="flat" cmpd="sng">
            <a:solidFill>
              <a:srgbClr val="FF0000"/>
            </a:solidFill>
            <a:prstDash val="solid"/>
            <a:headEnd type="none" w="med" len="med"/>
            <a:tailEnd type="triangle" w="lg" len="lg"/>
          </a:ln>
        </p:spPr>
      </p:sp>
      <p:sp>
        <p:nvSpPr>
          <p:cNvPr id="57359" name="灯片编号占位符 3"/>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eaLnBrk="1" hangingPunct="1">
              <a:spcBef>
                <a:spcPct val="0"/>
              </a:spcBef>
              <a:buNone/>
            </a:pPr>
            <a:fld id="{9A0DB2DC-4C9A-4742-B13C-FB6460FD3503}" type="slidenum">
              <a:rPr lang="zh-CN" altLang="en-US" sz="1400" b="1" dirty="0">
                <a:solidFill>
                  <a:schemeClr val="hlink"/>
                </a:solidFill>
              </a:rPr>
              <a:t>31</a:t>
            </a:fld>
            <a:endParaRPr lang="zh-CN" altLang="en-US" sz="1400" b="1" dirty="0">
              <a:solidFill>
                <a:schemeClr val="hlink"/>
              </a:solidFill>
            </a:endParaRPr>
          </a:p>
        </p:txBody>
      </p:sp>
      <p:sp>
        <p:nvSpPr>
          <p:cNvPr id="175138" name="Oval 34"/>
          <p:cNvSpPr/>
          <p:nvPr/>
        </p:nvSpPr>
        <p:spPr>
          <a:xfrm>
            <a:off x="6948488" y="5300663"/>
            <a:ext cx="144462" cy="144462"/>
          </a:xfrm>
          <a:prstGeom prst="ellipse">
            <a:avLst/>
          </a:prstGeom>
          <a:noFill/>
          <a:ln w="25400" cap="flat" cmpd="sng">
            <a:solidFill>
              <a:srgbClr val="0000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grpSp>
        <p:nvGrpSpPr>
          <p:cNvPr id="28" name="Group 19"/>
          <p:cNvGrpSpPr/>
          <p:nvPr/>
        </p:nvGrpSpPr>
        <p:grpSpPr>
          <a:xfrm>
            <a:off x="7231063" y="5230813"/>
            <a:ext cx="287337" cy="254000"/>
            <a:chOff x="3334" y="2931"/>
            <a:chExt cx="181" cy="181"/>
          </a:xfrm>
        </p:grpSpPr>
        <p:sp>
          <p:nvSpPr>
            <p:cNvPr id="57362" name="Line 56"/>
            <p:cNvSpPr/>
            <p:nvPr/>
          </p:nvSpPr>
          <p:spPr>
            <a:xfrm flipV="1">
              <a:off x="3334" y="2931"/>
              <a:ext cx="181" cy="181"/>
            </a:xfrm>
            <a:prstGeom prst="line">
              <a:avLst/>
            </a:prstGeom>
            <a:ln w="44450" cap="flat" cmpd="sng">
              <a:solidFill>
                <a:srgbClr val="3366FF"/>
              </a:solidFill>
              <a:prstDash val="solid"/>
              <a:headEnd type="none" w="med" len="med"/>
              <a:tailEnd type="none" w="med" len="med"/>
            </a:ln>
          </p:spPr>
        </p:sp>
        <p:sp>
          <p:nvSpPr>
            <p:cNvPr id="57363" name="Line 57"/>
            <p:cNvSpPr/>
            <p:nvPr/>
          </p:nvSpPr>
          <p:spPr>
            <a:xfrm>
              <a:off x="3334" y="2931"/>
              <a:ext cx="181" cy="181"/>
            </a:xfrm>
            <a:prstGeom prst="line">
              <a:avLst/>
            </a:prstGeom>
            <a:ln w="44450" cap="flat" cmpd="sng">
              <a:solidFill>
                <a:srgbClr val="3366FF"/>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5113"/>
                                        </p:tgtEl>
                                        <p:attrNameLst>
                                          <p:attrName>style.visibility</p:attrName>
                                        </p:attrNameLst>
                                      </p:cBhvr>
                                      <p:to>
                                        <p:strVal val="visible"/>
                                      </p:to>
                                    </p:set>
                                    <p:animEffect transition="in" filter="wipe(left)">
                                      <p:cBhvr>
                                        <p:cTn id="7" dur="500"/>
                                        <p:tgtEl>
                                          <p:spTgt spid="1751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5112">
                                            <p:txEl>
                                              <p:pRg st="0" end="0"/>
                                            </p:txEl>
                                          </p:spTgt>
                                        </p:tgtEl>
                                        <p:attrNameLst>
                                          <p:attrName>style.visibility</p:attrName>
                                        </p:attrNameLst>
                                      </p:cBhvr>
                                      <p:to>
                                        <p:strVal val="visible"/>
                                      </p:to>
                                    </p:set>
                                    <p:animEffect transition="in" filter="wipe(left)">
                                      <p:cBhvr>
                                        <p:cTn id="12" dur="500"/>
                                        <p:tgtEl>
                                          <p:spTgt spid="175112">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75112">
                                            <p:txEl>
                                              <p:pRg st="1" end="1"/>
                                            </p:txEl>
                                          </p:spTgt>
                                        </p:tgtEl>
                                        <p:attrNameLst>
                                          <p:attrName>style.visibility</p:attrName>
                                        </p:attrNameLst>
                                      </p:cBhvr>
                                      <p:to>
                                        <p:strVal val="visible"/>
                                      </p:to>
                                    </p:set>
                                    <p:animEffect transition="in" filter="wipe(left)">
                                      <p:cBhvr>
                                        <p:cTn id="15" dur="500"/>
                                        <p:tgtEl>
                                          <p:spTgt spid="175112">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5112">
                                            <p:txEl>
                                              <p:pRg st="2" end="2"/>
                                            </p:txEl>
                                          </p:spTgt>
                                        </p:tgtEl>
                                        <p:attrNameLst>
                                          <p:attrName>style.visibility</p:attrName>
                                        </p:attrNameLst>
                                      </p:cBhvr>
                                      <p:to>
                                        <p:strVal val="visible"/>
                                      </p:to>
                                    </p:set>
                                    <p:animEffect transition="in" filter="wipe(left)">
                                      <p:cBhvr>
                                        <p:cTn id="18" dur="500"/>
                                        <p:tgtEl>
                                          <p:spTgt spid="175112">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75106"/>
                                        </p:tgtEl>
                                        <p:attrNameLst>
                                          <p:attrName>style.visibility</p:attrName>
                                        </p:attrNameLst>
                                      </p:cBhvr>
                                      <p:to>
                                        <p:strVal val="visible"/>
                                      </p:to>
                                    </p:set>
                                    <p:animEffect transition="in" filter="wipe(left)">
                                      <p:cBhvr>
                                        <p:cTn id="23" dur="500"/>
                                        <p:tgtEl>
                                          <p:spTgt spid="17510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75117"/>
                                        </p:tgtEl>
                                        <p:attrNameLst>
                                          <p:attrName>style.visibility</p:attrName>
                                        </p:attrNameLst>
                                      </p:cBhvr>
                                      <p:to>
                                        <p:strVal val="visible"/>
                                      </p:to>
                                    </p:set>
                                    <p:animEffect transition="in" filter="wipe(left)">
                                      <p:cBhvr>
                                        <p:cTn id="28" dur="500"/>
                                        <p:tgtEl>
                                          <p:spTgt spid="175117"/>
                                        </p:tgtEl>
                                      </p:cBhvr>
                                    </p:animEffect>
                                  </p:childTnLst>
                                </p:cTn>
                              </p:par>
                              <p:par>
                                <p:cTn id="29" presetID="22" presetClass="entr" presetSubtype="8" fill="hold" nodeType="withEffect">
                                  <p:stCondLst>
                                    <p:cond delay="0"/>
                                  </p:stCondLst>
                                  <p:childTnLst>
                                    <p:set>
                                      <p:cBhvr>
                                        <p:cTn id="30" dur="1" fill="hold">
                                          <p:stCondLst>
                                            <p:cond delay="0"/>
                                          </p:stCondLst>
                                        </p:cTn>
                                        <p:tgtEl>
                                          <p:spTgt spid="175120"/>
                                        </p:tgtEl>
                                        <p:attrNameLst>
                                          <p:attrName>style.visibility</p:attrName>
                                        </p:attrNameLst>
                                      </p:cBhvr>
                                      <p:to>
                                        <p:strVal val="visible"/>
                                      </p:to>
                                    </p:set>
                                    <p:animEffect transition="in" filter="wipe(left)">
                                      <p:cBhvr>
                                        <p:cTn id="31" dur="500"/>
                                        <p:tgtEl>
                                          <p:spTgt spid="175120"/>
                                        </p:tgtEl>
                                      </p:cBhvr>
                                    </p:animEffect>
                                  </p:childTnLst>
                                </p:cTn>
                              </p:par>
                              <p:par>
                                <p:cTn id="32" presetID="22" presetClass="entr" presetSubtype="8" fill="hold" nodeType="withEffect">
                                  <p:stCondLst>
                                    <p:cond delay="0"/>
                                  </p:stCondLst>
                                  <p:childTnLst>
                                    <p:set>
                                      <p:cBhvr>
                                        <p:cTn id="33" dur="1" fill="hold">
                                          <p:stCondLst>
                                            <p:cond delay="0"/>
                                          </p:stCondLst>
                                        </p:cTn>
                                        <p:tgtEl>
                                          <p:spTgt spid="175123"/>
                                        </p:tgtEl>
                                        <p:attrNameLst>
                                          <p:attrName>style.visibility</p:attrName>
                                        </p:attrNameLst>
                                      </p:cBhvr>
                                      <p:to>
                                        <p:strVal val="visible"/>
                                      </p:to>
                                    </p:set>
                                    <p:animEffect transition="in" filter="wipe(left)">
                                      <p:cBhvr>
                                        <p:cTn id="34" dur="500"/>
                                        <p:tgtEl>
                                          <p:spTgt spid="175123"/>
                                        </p:tgtEl>
                                      </p:cBhvr>
                                    </p:animEffect>
                                  </p:childTnLst>
                                </p:cTn>
                              </p:par>
                              <p:par>
                                <p:cTn id="35" presetID="22" presetClass="entr" presetSubtype="8" fill="hold" nodeType="withEffect">
                                  <p:stCondLst>
                                    <p:cond delay="0"/>
                                  </p:stCondLst>
                                  <p:childTnLst>
                                    <p:set>
                                      <p:cBhvr>
                                        <p:cTn id="36" dur="1" fill="hold">
                                          <p:stCondLst>
                                            <p:cond delay="0"/>
                                          </p:stCondLst>
                                        </p:cTn>
                                        <p:tgtEl>
                                          <p:spTgt spid="175114"/>
                                        </p:tgtEl>
                                        <p:attrNameLst>
                                          <p:attrName>style.visibility</p:attrName>
                                        </p:attrNameLst>
                                      </p:cBhvr>
                                      <p:to>
                                        <p:strVal val="visible"/>
                                      </p:to>
                                    </p:set>
                                    <p:animEffect transition="in" filter="wipe(left)">
                                      <p:cBhvr>
                                        <p:cTn id="37" dur="500"/>
                                        <p:tgtEl>
                                          <p:spTgt spid="175114"/>
                                        </p:tgtEl>
                                      </p:cBhvr>
                                    </p:animEffect>
                                  </p:childTnLst>
                                </p:cTn>
                              </p:par>
                              <p:par>
                                <p:cTn id="38" presetID="22" presetClass="entr" presetSubtype="8" fill="hold"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left)">
                                      <p:cBhvr>
                                        <p:cTn id="40" dur="500"/>
                                        <p:tgtEl>
                                          <p:spTgt spid="2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75138"/>
                                        </p:tgtEl>
                                        <p:attrNameLst>
                                          <p:attrName>style.visibility</p:attrName>
                                        </p:attrNameLst>
                                      </p:cBhvr>
                                      <p:to>
                                        <p:strVal val="visible"/>
                                      </p:to>
                                    </p:set>
                                    <p:animEffect transition="in" filter="wipe(down)">
                                      <p:cBhvr>
                                        <p:cTn id="43" dur="500"/>
                                        <p:tgtEl>
                                          <p:spTgt spid="17513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75112">
                                            <p:txEl>
                                              <p:pRg st="3" end="3"/>
                                            </p:txEl>
                                          </p:spTgt>
                                        </p:tgtEl>
                                        <p:attrNameLst>
                                          <p:attrName>style.visibility</p:attrName>
                                        </p:attrNameLst>
                                      </p:cBhvr>
                                      <p:to>
                                        <p:strVal val="visible"/>
                                      </p:to>
                                    </p:set>
                                    <p:animEffect transition="in" filter="wipe(left)">
                                      <p:cBhvr>
                                        <p:cTn id="48" dur="500"/>
                                        <p:tgtEl>
                                          <p:spTgt spid="175112">
                                            <p:txEl>
                                              <p:pRg st="3" end="3"/>
                                            </p:txEl>
                                          </p:spTgt>
                                        </p:tgtEl>
                                      </p:cBhvr>
                                    </p:animEffect>
                                  </p:childTnLst>
                                </p:cTn>
                              </p:par>
                              <p:par>
                                <p:cTn id="49" presetID="22" presetClass="entr" presetSubtype="8" fill="hold" nodeType="withEffect">
                                  <p:stCondLst>
                                    <p:cond delay="0"/>
                                  </p:stCondLst>
                                  <p:childTnLst>
                                    <p:set>
                                      <p:cBhvr>
                                        <p:cTn id="50" dur="1" fill="hold">
                                          <p:stCondLst>
                                            <p:cond delay="0"/>
                                          </p:stCondLst>
                                        </p:cTn>
                                        <p:tgtEl>
                                          <p:spTgt spid="175127"/>
                                        </p:tgtEl>
                                        <p:attrNameLst>
                                          <p:attrName>style.visibility</p:attrName>
                                        </p:attrNameLst>
                                      </p:cBhvr>
                                      <p:to>
                                        <p:strVal val="visible"/>
                                      </p:to>
                                    </p:set>
                                    <p:animEffect transition="in" filter="wipe(left)">
                                      <p:cBhvr>
                                        <p:cTn id="51" dur="500"/>
                                        <p:tgtEl>
                                          <p:spTgt spid="175127"/>
                                        </p:tgtEl>
                                      </p:cBhvr>
                                    </p:animEffect>
                                  </p:childTnLst>
                                </p:cTn>
                              </p:par>
                              <p:par>
                                <p:cTn id="52" presetID="22" presetClass="entr" presetSubtype="4" fill="hold" nodeType="withEffect">
                                  <p:stCondLst>
                                    <p:cond delay="0"/>
                                  </p:stCondLst>
                                  <p:childTnLst>
                                    <p:set>
                                      <p:cBhvr>
                                        <p:cTn id="53" dur="1" fill="hold">
                                          <p:stCondLst>
                                            <p:cond delay="0"/>
                                          </p:stCondLst>
                                        </p:cTn>
                                        <p:tgtEl>
                                          <p:spTgt spid="175131"/>
                                        </p:tgtEl>
                                        <p:attrNameLst>
                                          <p:attrName>style.visibility</p:attrName>
                                        </p:attrNameLst>
                                      </p:cBhvr>
                                      <p:to>
                                        <p:strVal val="visible"/>
                                      </p:to>
                                    </p:set>
                                    <p:animEffect transition="in" filter="wipe(down)">
                                      <p:cBhvr>
                                        <p:cTn id="54" dur="500"/>
                                        <p:tgtEl>
                                          <p:spTgt spid="175131"/>
                                        </p:tgtEl>
                                      </p:cBhvr>
                                    </p:animEffect>
                                  </p:childTnLst>
                                </p:cTn>
                              </p:par>
                              <p:par>
                                <p:cTn id="55" presetID="22" presetClass="entr" presetSubtype="2" fill="hold" nodeType="withEffect">
                                  <p:stCondLst>
                                    <p:cond delay="0"/>
                                  </p:stCondLst>
                                  <p:childTnLst>
                                    <p:set>
                                      <p:cBhvr>
                                        <p:cTn id="56" dur="1" fill="hold">
                                          <p:stCondLst>
                                            <p:cond delay="0"/>
                                          </p:stCondLst>
                                        </p:cTn>
                                        <p:tgtEl>
                                          <p:spTgt spid="175131"/>
                                        </p:tgtEl>
                                        <p:attrNameLst>
                                          <p:attrName>style.visibility</p:attrName>
                                        </p:attrNameLst>
                                      </p:cBhvr>
                                      <p:to>
                                        <p:strVal val="visible"/>
                                      </p:to>
                                    </p:set>
                                    <p:animEffect transition="in" filter="wipe(right)">
                                      <p:cBhvr>
                                        <p:cTn id="57" dur="500"/>
                                        <p:tgtEl>
                                          <p:spTgt spid="175131"/>
                                        </p:tgtEl>
                                      </p:cBhvr>
                                    </p:animEffect>
                                  </p:childTnLst>
                                </p:cTn>
                              </p:par>
                              <p:par>
                                <p:cTn id="58" presetID="22" presetClass="entr" presetSubtype="8" fill="hold" nodeType="withEffect">
                                  <p:stCondLst>
                                    <p:cond delay="0"/>
                                  </p:stCondLst>
                                  <p:childTnLst>
                                    <p:set>
                                      <p:cBhvr>
                                        <p:cTn id="59" dur="1" fill="hold">
                                          <p:stCondLst>
                                            <p:cond delay="0"/>
                                          </p:stCondLst>
                                        </p:cTn>
                                        <p:tgtEl>
                                          <p:spTgt spid="175129"/>
                                        </p:tgtEl>
                                        <p:attrNameLst>
                                          <p:attrName>style.visibility</p:attrName>
                                        </p:attrNameLst>
                                      </p:cBhvr>
                                      <p:to>
                                        <p:strVal val="visible"/>
                                      </p:to>
                                    </p:set>
                                    <p:animEffect transition="in" filter="wipe(left)">
                                      <p:cBhvr>
                                        <p:cTn id="60" dur="500"/>
                                        <p:tgtEl>
                                          <p:spTgt spid="175129"/>
                                        </p:tgtEl>
                                      </p:cBhvr>
                                    </p:animEffect>
                                  </p:childTnLst>
                                </p:cTn>
                              </p:par>
                              <p:par>
                                <p:cTn id="61" presetID="22" presetClass="entr" presetSubtype="8" fill="hold" nodeType="withEffect">
                                  <p:stCondLst>
                                    <p:cond delay="0"/>
                                  </p:stCondLst>
                                  <p:childTnLst>
                                    <p:set>
                                      <p:cBhvr>
                                        <p:cTn id="62" dur="1" fill="hold">
                                          <p:stCondLst>
                                            <p:cond delay="0"/>
                                          </p:stCondLst>
                                        </p:cTn>
                                        <p:tgtEl>
                                          <p:spTgt spid="175130"/>
                                        </p:tgtEl>
                                        <p:attrNameLst>
                                          <p:attrName>style.visibility</p:attrName>
                                        </p:attrNameLst>
                                      </p:cBhvr>
                                      <p:to>
                                        <p:strVal val="visible"/>
                                      </p:to>
                                    </p:set>
                                    <p:animEffect transition="in" filter="wipe(left)">
                                      <p:cBhvr>
                                        <p:cTn id="63" dur="500"/>
                                        <p:tgtEl>
                                          <p:spTgt spid="175130"/>
                                        </p:tgtEl>
                                      </p:cBhvr>
                                    </p:animEffect>
                                  </p:childTnLst>
                                </p:cTn>
                              </p:par>
                              <p:par>
                                <p:cTn id="64" presetID="22" presetClass="entr" presetSubtype="8" fill="hold" nodeType="withEffect">
                                  <p:stCondLst>
                                    <p:cond delay="0"/>
                                  </p:stCondLst>
                                  <p:childTnLst>
                                    <p:set>
                                      <p:cBhvr>
                                        <p:cTn id="65" dur="1" fill="hold">
                                          <p:stCondLst>
                                            <p:cond delay="0"/>
                                          </p:stCondLst>
                                        </p:cTn>
                                        <p:tgtEl>
                                          <p:spTgt spid="175131"/>
                                        </p:tgtEl>
                                        <p:attrNameLst>
                                          <p:attrName>style.visibility</p:attrName>
                                        </p:attrNameLst>
                                      </p:cBhvr>
                                      <p:to>
                                        <p:strVal val="visible"/>
                                      </p:to>
                                    </p:set>
                                    <p:animEffect transition="in" filter="wipe(left)">
                                      <p:cBhvr>
                                        <p:cTn id="66" dur="500"/>
                                        <p:tgtEl>
                                          <p:spTgt spid="175131"/>
                                        </p:tgtEl>
                                      </p:cBhvr>
                                    </p:animEffect>
                                  </p:childTnLst>
                                </p:cTn>
                              </p:par>
                              <p:par>
                                <p:cTn id="67" presetID="22" presetClass="entr" presetSubtype="8" fill="hold" nodeType="withEffect">
                                  <p:stCondLst>
                                    <p:cond delay="0"/>
                                  </p:stCondLst>
                                  <p:childTnLst>
                                    <p:set>
                                      <p:cBhvr>
                                        <p:cTn id="68" dur="1" fill="hold">
                                          <p:stCondLst>
                                            <p:cond delay="0"/>
                                          </p:stCondLst>
                                        </p:cTn>
                                        <p:tgtEl>
                                          <p:spTgt spid="175134"/>
                                        </p:tgtEl>
                                        <p:attrNameLst>
                                          <p:attrName>style.visibility</p:attrName>
                                        </p:attrNameLst>
                                      </p:cBhvr>
                                      <p:to>
                                        <p:strVal val="visible"/>
                                      </p:to>
                                    </p:set>
                                    <p:animEffect transition="in" filter="wipe(left)">
                                      <p:cBhvr>
                                        <p:cTn id="69" dur="500"/>
                                        <p:tgtEl>
                                          <p:spTgt spid="175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2" grpId="0" build="allAtOnce"/>
      <p:bldP spid="175113" grpId="0"/>
      <p:bldP spid="17513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Group 46"/>
          <p:cNvGrpSpPr/>
          <p:nvPr/>
        </p:nvGrpSpPr>
        <p:grpSpPr>
          <a:xfrm>
            <a:off x="7226300" y="5229225"/>
            <a:ext cx="287338" cy="252413"/>
            <a:chOff x="3334" y="2931"/>
            <a:chExt cx="181" cy="181"/>
          </a:xfrm>
        </p:grpSpPr>
        <p:sp>
          <p:nvSpPr>
            <p:cNvPr id="58404" name="Line 56"/>
            <p:cNvSpPr/>
            <p:nvPr/>
          </p:nvSpPr>
          <p:spPr>
            <a:xfrm flipV="1">
              <a:off x="3334" y="2931"/>
              <a:ext cx="181" cy="181"/>
            </a:xfrm>
            <a:prstGeom prst="line">
              <a:avLst/>
            </a:prstGeom>
            <a:ln w="44450" cap="flat" cmpd="sng">
              <a:solidFill>
                <a:srgbClr val="3366FF"/>
              </a:solidFill>
              <a:prstDash val="solid"/>
              <a:headEnd type="none" w="med" len="med"/>
              <a:tailEnd type="none" w="med" len="med"/>
            </a:ln>
          </p:spPr>
        </p:sp>
        <p:sp>
          <p:nvSpPr>
            <p:cNvPr id="58405" name="Line 57"/>
            <p:cNvSpPr/>
            <p:nvPr/>
          </p:nvSpPr>
          <p:spPr>
            <a:xfrm>
              <a:off x="3334" y="2931"/>
              <a:ext cx="181" cy="181"/>
            </a:xfrm>
            <a:prstGeom prst="line">
              <a:avLst/>
            </a:prstGeom>
            <a:ln w="44450" cap="flat" cmpd="sng">
              <a:solidFill>
                <a:srgbClr val="3366FF"/>
              </a:solidFill>
              <a:prstDash val="solid"/>
              <a:headEnd type="none" w="med" len="med"/>
              <a:tailEnd type="none" w="med" len="med"/>
            </a:ln>
          </p:spPr>
        </p:sp>
      </p:grpSp>
      <p:graphicFrame>
        <p:nvGraphicFramePr>
          <p:cNvPr id="58371" name="Object 36"/>
          <p:cNvGraphicFramePr>
            <a:graphicFrameLocks noChangeAspect="1"/>
          </p:cNvGraphicFramePr>
          <p:nvPr/>
        </p:nvGraphicFramePr>
        <p:xfrm>
          <a:off x="250825" y="4184650"/>
          <a:ext cx="8540750" cy="2268538"/>
        </p:xfrm>
        <a:graphic>
          <a:graphicData uri="http://schemas.openxmlformats.org/presentationml/2006/ole">
            <mc:AlternateContent xmlns:mc="http://schemas.openxmlformats.org/markup-compatibility/2006">
              <mc:Choice xmlns:v="urn:schemas-microsoft-com:vml" Requires="v">
                <p:oleObj spid="_x0000_s27658" r:id="rId3" imgW="12941300" imgH="3441700" progId="Visio.Drawing.11">
                  <p:embed/>
                </p:oleObj>
              </mc:Choice>
              <mc:Fallback>
                <p:oleObj r:id="rId3" imgW="12941300" imgH="3441700" progId="Visio.Drawing.11">
                  <p:embed/>
                  <p:pic>
                    <p:nvPicPr>
                      <p:cNvPr id="0" name="图片 3215"/>
                      <p:cNvPicPr/>
                      <p:nvPr/>
                    </p:nvPicPr>
                    <p:blipFill>
                      <a:blip r:embed="rId4"/>
                      <a:stretch>
                        <a:fillRect/>
                      </a:stretch>
                    </p:blipFill>
                    <p:spPr>
                      <a:xfrm>
                        <a:off x="250825" y="4184650"/>
                        <a:ext cx="8540750" cy="2268538"/>
                      </a:xfrm>
                      <a:prstGeom prst="rect">
                        <a:avLst/>
                      </a:prstGeom>
                      <a:noFill/>
                      <a:ln w="38100">
                        <a:noFill/>
                        <a:miter/>
                      </a:ln>
                    </p:spPr>
                  </p:pic>
                </p:oleObj>
              </mc:Fallback>
            </mc:AlternateContent>
          </a:graphicData>
        </a:graphic>
      </p:graphicFrame>
      <p:grpSp>
        <p:nvGrpSpPr>
          <p:cNvPr id="58372" name="Group 2"/>
          <p:cNvGrpSpPr/>
          <p:nvPr/>
        </p:nvGrpSpPr>
        <p:grpSpPr>
          <a:xfrm>
            <a:off x="179388" y="333375"/>
            <a:ext cx="6508750" cy="1881188"/>
            <a:chOff x="0" y="0"/>
            <a:chExt cx="6509196" cy="1881493"/>
          </a:xfrm>
        </p:grpSpPr>
        <p:sp>
          <p:nvSpPr>
            <p:cNvPr id="58401" name="Rectangle 34"/>
            <p:cNvSpPr/>
            <p:nvPr/>
          </p:nvSpPr>
          <p:spPr>
            <a:xfrm>
              <a:off x="0" y="0"/>
              <a:ext cx="5899554" cy="57935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rgbClr val="003399"/>
                  </a:solidFill>
                  <a:latin typeface="宋体" panose="02010600030101010101" pitchFamily="2" charset="-122"/>
                </a:rPr>
                <a:t>例</a:t>
              </a:r>
              <a:r>
                <a:rPr lang="en-US" altLang="zh-CN" b="1" dirty="0">
                  <a:solidFill>
                    <a:srgbClr val="003399"/>
                  </a:solidFill>
                  <a:latin typeface="Times New Roman" panose="02020603050405020304" pitchFamily="18" charset="0"/>
                  <a:cs typeface="Times New Roman" panose="02020603050405020304" pitchFamily="18" charset="0"/>
                </a:rPr>
                <a:t>4.8 </a:t>
              </a:r>
              <a:r>
                <a:rPr lang="zh-CN" altLang="en-US" b="1" dirty="0">
                  <a:solidFill>
                    <a:srgbClr val="003399"/>
                  </a:solidFill>
                  <a:latin typeface="宋体" panose="02010600030101010101" pitchFamily="2" charset="-122"/>
                </a:rPr>
                <a:t>某系统的开环传递函数为</a:t>
              </a:r>
            </a:p>
          </p:txBody>
        </p:sp>
        <p:graphicFrame>
          <p:nvGraphicFramePr>
            <p:cNvPr id="58402" name="Object 4"/>
            <p:cNvGraphicFramePr>
              <a:graphicFrameLocks noChangeAspect="1"/>
            </p:cNvGraphicFramePr>
            <p:nvPr/>
          </p:nvGraphicFramePr>
          <p:xfrm>
            <a:off x="2218184" y="503386"/>
            <a:ext cx="4291012" cy="842963"/>
          </p:xfrm>
          <a:graphic>
            <a:graphicData uri="http://schemas.openxmlformats.org/presentationml/2006/ole">
              <mc:AlternateContent xmlns:mc="http://schemas.openxmlformats.org/markup-compatibility/2006">
                <mc:Choice xmlns:v="urn:schemas-microsoft-com:vml" Requires="v">
                  <p:oleObj spid="_x0000_s27659" r:id="rId5" imgW="1892935" imgH="393700" progId="Equation.DSMT4">
                    <p:embed/>
                  </p:oleObj>
                </mc:Choice>
                <mc:Fallback>
                  <p:oleObj r:id="rId5" imgW="1892935" imgH="393700" progId="Equation.DSMT4">
                    <p:embed/>
                    <p:pic>
                      <p:nvPicPr>
                        <p:cNvPr id="0" name="图片 3217"/>
                        <p:cNvPicPr/>
                        <p:nvPr/>
                      </p:nvPicPr>
                      <p:blipFill>
                        <a:blip r:embed="rId6"/>
                        <a:stretch>
                          <a:fillRect/>
                        </a:stretch>
                      </p:blipFill>
                      <p:spPr>
                        <a:xfrm>
                          <a:off x="2218184" y="503386"/>
                          <a:ext cx="4291012" cy="842963"/>
                        </a:xfrm>
                        <a:prstGeom prst="rect">
                          <a:avLst/>
                        </a:prstGeom>
                        <a:noFill/>
                        <a:ln w="38100">
                          <a:noFill/>
                          <a:miter/>
                        </a:ln>
                      </p:spPr>
                    </p:pic>
                  </p:oleObj>
                </mc:Fallback>
              </mc:AlternateContent>
            </a:graphicData>
          </a:graphic>
        </p:graphicFrame>
        <p:sp>
          <p:nvSpPr>
            <p:cNvPr id="58403" name="Rectangle 34"/>
            <p:cNvSpPr/>
            <p:nvPr/>
          </p:nvSpPr>
          <p:spPr>
            <a:xfrm>
              <a:off x="1104976" y="1296802"/>
              <a:ext cx="4716679" cy="58469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rgbClr val="003399"/>
                  </a:solidFill>
                  <a:latin typeface="宋体" panose="02010600030101010101" pitchFamily="2" charset="-122"/>
                </a:rPr>
                <a:t>绘制该系统的根轨迹图。</a:t>
              </a:r>
            </a:p>
          </p:txBody>
        </p:sp>
      </p:grpSp>
      <p:sp>
        <p:nvSpPr>
          <p:cNvPr id="176135" name="Rectangle 34"/>
          <p:cNvSpPr/>
          <p:nvPr/>
        </p:nvSpPr>
        <p:spPr>
          <a:xfrm>
            <a:off x="1042988" y="2189163"/>
            <a:ext cx="6327775" cy="523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800" b="1" dirty="0">
                <a:solidFill>
                  <a:srgbClr val="003399"/>
                </a:solidFill>
                <a:latin typeface="Times New Roman" panose="02020603050405020304" pitchFamily="18" charset="0"/>
                <a:cs typeface="Times New Roman" panose="02020603050405020304" pitchFamily="18" charset="0"/>
              </a:rPr>
              <a:t>3)</a:t>
            </a:r>
            <a:r>
              <a:rPr lang="zh-CN" altLang="en-US" sz="2800" b="1" dirty="0">
                <a:solidFill>
                  <a:srgbClr val="003399"/>
                </a:solidFill>
                <a:latin typeface="Times New Roman" panose="02020603050405020304" pitchFamily="18" charset="0"/>
                <a:cs typeface="Times New Roman" panose="02020603050405020304" pitchFamily="18" charset="0"/>
              </a:rPr>
              <a:t>渐近线。因为</a:t>
            </a:r>
            <a:r>
              <a:rPr lang="en-US" altLang="zh-CN" sz="2800" b="1" dirty="0">
                <a:solidFill>
                  <a:srgbClr val="003399"/>
                </a:solidFill>
                <a:latin typeface="Times New Roman" panose="02020603050405020304" pitchFamily="18" charset="0"/>
                <a:cs typeface="Times New Roman" panose="02020603050405020304" pitchFamily="18" charset="0"/>
              </a:rPr>
              <a:t>n-m=4</a:t>
            </a:r>
            <a:r>
              <a:rPr lang="zh-CN" altLang="en-US" sz="2800" b="1" dirty="0">
                <a:solidFill>
                  <a:srgbClr val="003399"/>
                </a:solidFill>
                <a:latin typeface="Times New Roman" panose="02020603050405020304" pitchFamily="18" charset="0"/>
                <a:cs typeface="Times New Roman" panose="02020603050405020304" pitchFamily="18" charset="0"/>
              </a:rPr>
              <a:t>，故有</a:t>
            </a:r>
            <a:r>
              <a:rPr lang="en-US" altLang="zh-CN" sz="2800" b="1" dirty="0">
                <a:solidFill>
                  <a:srgbClr val="003399"/>
                </a:solidFill>
                <a:latin typeface="Times New Roman" panose="02020603050405020304" pitchFamily="18" charset="0"/>
                <a:cs typeface="Times New Roman" panose="02020603050405020304" pitchFamily="18" charset="0"/>
              </a:rPr>
              <a:t>4</a:t>
            </a:r>
            <a:r>
              <a:rPr lang="zh-CN" altLang="en-US" sz="2800" b="1" dirty="0">
                <a:solidFill>
                  <a:srgbClr val="003399"/>
                </a:solidFill>
                <a:latin typeface="Times New Roman" panose="02020603050405020304" pitchFamily="18" charset="0"/>
                <a:cs typeface="Times New Roman" panose="02020603050405020304" pitchFamily="18" charset="0"/>
              </a:rPr>
              <a:t>条渐近线。</a:t>
            </a:r>
            <a:endParaRPr lang="zh-CN" altLang="en-US" sz="2800" b="1" dirty="0">
              <a:solidFill>
                <a:srgbClr val="003399"/>
              </a:solidFill>
              <a:latin typeface="Times New Roman" panose="02020603050405020304" pitchFamily="18" charset="0"/>
              <a:ea typeface="Times New Roman" panose="02020603050405020304" pitchFamily="18" charset="0"/>
            </a:endParaRPr>
          </a:p>
        </p:txBody>
      </p:sp>
      <p:graphicFrame>
        <p:nvGraphicFramePr>
          <p:cNvPr id="176136" name="Object 8"/>
          <p:cNvGraphicFramePr>
            <a:graphicFrameLocks noChangeAspect="1"/>
          </p:cNvGraphicFramePr>
          <p:nvPr/>
        </p:nvGraphicFramePr>
        <p:xfrm>
          <a:off x="2555875" y="2725738"/>
          <a:ext cx="4116388" cy="1495425"/>
        </p:xfrm>
        <a:graphic>
          <a:graphicData uri="http://schemas.openxmlformats.org/presentationml/2006/ole">
            <mc:AlternateContent xmlns:mc="http://schemas.openxmlformats.org/markup-compatibility/2006">
              <mc:Choice xmlns:v="urn:schemas-microsoft-com:vml" Requires="v">
                <p:oleObj spid="_x0000_s27660" r:id="rId7" imgW="1816735" imgH="698500" progId="Equation.DSMT4">
                  <p:embed/>
                </p:oleObj>
              </mc:Choice>
              <mc:Fallback>
                <p:oleObj r:id="rId7" imgW="1816735" imgH="698500" progId="Equation.DSMT4">
                  <p:embed/>
                  <p:pic>
                    <p:nvPicPr>
                      <p:cNvPr id="0" name="图片 3216"/>
                      <p:cNvPicPr/>
                      <p:nvPr/>
                    </p:nvPicPr>
                    <p:blipFill>
                      <a:blip r:embed="rId8"/>
                      <a:stretch>
                        <a:fillRect/>
                      </a:stretch>
                    </p:blipFill>
                    <p:spPr>
                      <a:xfrm>
                        <a:off x="2555875" y="2725738"/>
                        <a:ext cx="4116388" cy="1495425"/>
                      </a:xfrm>
                      <a:prstGeom prst="rect">
                        <a:avLst/>
                      </a:prstGeom>
                      <a:noFill/>
                      <a:ln w="38100">
                        <a:noFill/>
                        <a:miter/>
                      </a:ln>
                    </p:spPr>
                  </p:pic>
                </p:oleObj>
              </mc:Fallback>
            </mc:AlternateContent>
          </a:graphicData>
        </a:graphic>
      </p:graphicFrame>
      <p:sp>
        <p:nvSpPr>
          <p:cNvPr id="58375" name="Rectangle 34"/>
          <p:cNvSpPr/>
          <p:nvPr/>
        </p:nvSpPr>
        <p:spPr>
          <a:xfrm>
            <a:off x="1042988" y="4005263"/>
            <a:ext cx="632777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endParaRPr lang="zh-CN" altLang="en-US" sz="2000" b="1" dirty="0">
              <a:solidFill>
                <a:schemeClr val="accent2"/>
              </a:solidFill>
              <a:latin typeface="Times New Roman" panose="02020603050405020304" pitchFamily="18" charset="0"/>
              <a:ea typeface="Times New Roman" panose="02020603050405020304" pitchFamily="18" charset="0"/>
            </a:endParaRPr>
          </a:p>
        </p:txBody>
      </p:sp>
      <p:sp>
        <p:nvSpPr>
          <p:cNvPr id="176151" name="Line 23"/>
          <p:cNvSpPr/>
          <p:nvPr/>
        </p:nvSpPr>
        <p:spPr>
          <a:xfrm>
            <a:off x="3059113" y="3959225"/>
            <a:ext cx="2376487" cy="2565400"/>
          </a:xfrm>
          <a:prstGeom prst="line">
            <a:avLst/>
          </a:prstGeom>
          <a:ln w="28575" cap="flat" cmpd="sng">
            <a:solidFill>
              <a:srgbClr val="800080"/>
            </a:solidFill>
            <a:prstDash val="dash"/>
            <a:headEnd type="none" w="med" len="med"/>
            <a:tailEnd type="none" w="med" len="med"/>
          </a:ln>
        </p:spPr>
      </p:sp>
      <p:sp>
        <p:nvSpPr>
          <p:cNvPr id="176152" name="Line 24"/>
          <p:cNvSpPr/>
          <p:nvPr/>
        </p:nvSpPr>
        <p:spPr>
          <a:xfrm flipV="1">
            <a:off x="3059113" y="4032250"/>
            <a:ext cx="2592387" cy="2565400"/>
          </a:xfrm>
          <a:prstGeom prst="line">
            <a:avLst/>
          </a:prstGeom>
          <a:ln w="28575" cap="flat" cmpd="sng">
            <a:solidFill>
              <a:srgbClr val="800080"/>
            </a:solidFill>
            <a:prstDash val="lgDash"/>
            <a:headEnd type="none" w="med" len="med"/>
            <a:tailEnd type="none" w="med" len="med"/>
          </a:ln>
        </p:spPr>
      </p:sp>
      <p:sp>
        <p:nvSpPr>
          <p:cNvPr id="58378" name="灯片编号占位符 3"/>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eaLnBrk="1" hangingPunct="1">
              <a:spcBef>
                <a:spcPct val="0"/>
              </a:spcBef>
              <a:buNone/>
            </a:pPr>
            <a:fld id="{9A0DB2DC-4C9A-4742-B13C-FB6460FD3503}" type="slidenum">
              <a:rPr lang="zh-CN" altLang="en-US" sz="1400" b="1" dirty="0">
                <a:solidFill>
                  <a:schemeClr val="hlink"/>
                </a:solidFill>
              </a:rPr>
              <a:t>32</a:t>
            </a:fld>
            <a:endParaRPr lang="zh-CN" altLang="en-US" sz="1400" b="1" dirty="0">
              <a:solidFill>
                <a:schemeClr val="hlink"/>
              </a:solidFill>
            </a:endParaRPr>
          </a:p>
        </p:txBody>
      </p:sp>
      <p:grpSp>
        <p:nvGrpSpPr>
          <p:cNvPr id="58379" name="Group 37"/>
          <p:cNvGrpSpPr/>
          <p:nvPr/>
        </p:nvGrpSpPr>
        <p:grpSpPr>
          <a:xfrm>
            <a:off x="755650" y="5264150"/>
            <a:ext cx="287338" cy="252413"/>
            <a:chOff x="3334" y="2931"/>
            <a:chExt cx="181" cy="181"/>
          </a:xfrm>
        </p:grpSpPr>
        <p:sp>
          <p:nvSpPr>
            <p:cNvPr id="58399" name="Line 56"/>
            <p:cNvSpPr/>
            <p:nvPr/>
          </p:nvSpPr>
          <p:spPr>
            <a:xfrm flipV="1">
              <a:off x="3334" y="2931"/>
              <a:ext cx="181" cy="181"/>
            </a:xfrm>
            <a:prstGeom prst="line">
              <a:avLst/>
            </a:prstGeom>
            <a:ln w="44450" cap="flat" cmpd="sng">
              <a:solidFill>
                <a:srgbClr val="3366FF"/>
              </a:solidFill>
              <a:prstDash val="solid"/>
              <a:headEnd type="none" w="med" len="med"/>
              <a:tailEnd type="none" w="med" len="med"/>
            </a:ln>
          </p:spPr>
        </p:sp>
        <p:sp>
          <p:nvSpPr>
            <p:cNvPr id="58400" name="Line 57"/>
            <p:cNvSpPr/>
            <p:nvPr/>
          </p:nvSpPr>
          <p:spPr>
            <a:xfrm>
              <a:off x="3334" y="2931"/>
              <a:ext cx="181" cy="181"/>
            </a:xfrm>
            <a:prstGeom prst="line">
              <a:avLst/>
            </a:prstGeom>
            <a:ln w="44450" cap="flat" cmpd="sng">
              <a:solidFill>
                <a:srgbClr val="3366FF"/>
              </a:solidFill>
              <a:prstDash val="solid"/>
              <a:headEnd type="none" w="med" len="med"/>
              <a:tailEnd type="none" w="med" len="med"/>
            </a:ln>
          </p:spPr>
        </p:sp>
      </p:grpSp>
      <p:grpSp>
        <p:nvGrpSpPr>
          <p:cNvPr id="58380" name="Group 40"/>
          <p:cNvGrpSpPr/>
          <p:nvPr/>
        </p:nvGrpSpPr>
        <p:grpSpPr>
          <a:xfrm>
            <a:off x="3635375" y="5264150"/>
            <a:ext cx="287338" cy="252413"/>
            <a:chOff x="3334" y="2931"/>
            <a:chExt cx="181" cy="181"/>
          </a:xfrm>
        </p:grpSpPr>
        <p:sp>
          <p:nvSpPr>
            <p:cNvPr id="58397" name="Line 56"/>
            <p:cNvSpPr/>
            <p:nvPr/>
          </p:nvSpPr>
          <p:spPr>
            <a:xfrm flipV="1">
              <a:off x="3334" y="2931"/>
              <a:ext cx="181" cy="181"/>
            </a:xfrm>
            <a:prstGeom prst="line">
              <a:avLst/>
            </a:prstGeom>
            <a:ln w="44450" cap="flat" cmpd="sng">
              <a:solidFill>
                <a:srgbClr val="3366FF"/>
              </a:solidFill>
              <a:prstDash val="solid"/>
              <a:headEnd type="none" w="med" len="med"/>
              <a:tailEnd type="none" w="med" len="med"/>
            </a:ln>
          </p:spPr>
        </p:sp>
        <p:sp>
          <p:nvSpPr>
            <p:cNvPr id="58398" name="Line 57"/>
            <p:cNvSpPr/>
            <p:nvPr/>
          </p:nvSpPr>
          <p:spPr>
            <a:xfrm>
              <a:off x="3334" y="2931"/>
              <a:ext cx="181" cy="181"/>
            </a:xfrm>
            <a:prstGeom prst="line">
              <a:avLst/>
            </a:prstGeom>
            <a:ln w="44450" cap="flat" cmpd="sng">
              <a:solidFill>
                <a:srgbClr val="3366FF"/>
              </a:solidFill>
              <a:prstDash val="solid"/>
              <a:headEnd type="none" w="med" len="med"/>
              <a:tailEnd type="none" w="med" len="med"/>
            </a:ln>
          </p:spPr>
        </p:sp>
      </p:grpSp>
      <p:grpSp>
        <p:nvGrpSpPr>
          <p:cNvPr id="58381" name="Group 43"/>
          <p:cNvGrpSpPr/>
          <p:nvPr/>
        </p:nvGrpSpPr>
        <p:grpSpPr>
          <a:xfrm>
            <a:off x="5724525" y="5229225"/>
            <a:ext cx="287338" cy="252413"/>
            <a:chOff x="3334" y="2931"/>
            <a:chExt cx="181" cy="181"/>
          </a:xfrm>
        </p:grpSpPr>
        <p:sp>
          <p:nvSpPr>
            <p:cNvPr id="58395" name="Line 56"/>
            <p:cNvSpPr/>
            <p:nvPr/>
          </p:nvSpPr>
          <p:spPr>
            <a:xfrm flipV="1">
              <a:off x="3334" y="2931"/>
              <a:ext cx="181" cy="181"/>
            </a:xfrm>
            <a:prstGeom prst="line">
              <a:avLst/>
            </a:prstGeom>
            <a:ln w="44450" cap="flat" cmpd="sng">
              <a:solidFill>
                <a:srgbClr val="3366FF"/>
              </a:solidFill>
              <a:prstDash val="solid"/>
              <a:headEnd type="none" w="med" len="med"/>
              <a:tailEnd type="none" w="med" len="med"/>
            </a:ln>
          </p:spPr>
        </p:sp>
        <p:sp>
          <p:nvSpPr>
            <p:cNvPr id="58396" name="Line 57"/>
            <p:cNvSpPr/>
            <p:nvPr/>
          </p:nvSpPr>
          <p:spPr>
            <a:xfrm>
              <a:off x="3334" y="2931"/>
              <a:ext cx="181" cy="181"/>
            </a:xfrm>
            <a:prstGeom prst="line">
              <a:avLst/>
            </a:prstGeom>
            <a:ln w="44450" cap="flat" cmpd="sng">
              <a:solidFill>
                <a:srgbClr val="3366FF"/>
              </a:solidFill>
              <a:prstDash val="solid"/>
              <a:headEnd type="none" w="med" len="med"/>
              <a:tailEnd type="none" w="med" len="med"/>
            </a:ln>
          </p:spPr>
        </p:sp>
      </p:grpSp>
      <p:grpSp>
        <p:nvGrpSpPr>
          <p:cNvPr id="58382" name="Group 46"/>
          <p:cNvGrpSpPr/>
          <p:nvPr/>
        </p:nvGrpSpPr>
        <p:grpSpPr>
          <a:xfrm>
            <a:off x="7164388" y="5229225"/>
            <a:ext cx="287337" cy="252413"/>
            <a:chOff x="3334" y="2931"/>
            <a:chExt cx="181" cy="181"/>
          </a:xfrm>
        </p:grpSpPr>
        <p:sp>
          <p:nvSpPr>
            <p:cNvPr id="58393" name="Line 56"/>
            <p:cNvSpPr/>
            <p:nvPr/>
          </p:nvSpPr>
          <p:spPr>
            <a:xfrm flipV="1">
              <a:off x="3334" y="2931"/>
              <a:ext cx="181" cy="181"/>
            </a:xfrm>
            <a:prstGeom prst="line">
              <a:avLst/>
            </a:prstGeom>
            <a:ln w="44450" cap="flat" cmpd="sng">
              <a:solidFill>
                <a:srgbClr val="3366FF"/>
              </a:solidFill>
              <a:prstDash val="solid"/>
              <a:headEnd type="none" w="med" len="med"/>
              <a:tailEnd type="none" w="med" len="med"/>
            </a:ln>
          </p:spPr>
        </p:sp>
        <p:sp>
          <p:nvSpPr>
            <p:cNvPr id="58394" name="Line 57"/>
            <p:cNvSpPr/>
            <p:nvPr/>
          </p:nvSpPr>
          <p:spPr>
            <a:xfrm>
              <a:off x="3334" y="2931"/>
              <a:ext cx="181" cy="181"/>
            </a:xfrm>
            <a:prstGeom prst="line">
              <a:avLst/>
            </a:prstGeom>
            <a:ln w="44450" cap="flat" cmpd="sng">
              <a:solidFill>
                <a:srgbClr val="3366FF"/>
              </a:solidFill>
              <a:prstDash val="solid"/>
              <a:headEnd type="none" w="med" len="med"/>
              <a:tailEnd type="none" w="med" len="med"/>
            </a:ln>
          </p:spPr>
        </p:sp>
      </p:grpSp>
      <p:sp>
        <p:nvSpPr>
          <p:cNvPr id="58383" name="Line 49"/>
          <p:cNvSpPr/>
          <p:nvPr/>
        </p:nvSpPr>
        <p:spPr>
          <a:xfrm>
            <a:off x="900113" y="5373688"/>
            <a:ext cx="2879725" cy="0"/>
          </a:xfrm>
          <a:prstGeom prst="line">
            <a:avLst/>
          </a:prstGeom>
          <a:ln w="38100" cap="flat" cmpd="sng">
            <a:solidFill>
              <a:srgbClr val="FF0000"/>
            </a:solidFill>
            <a:prstDash val="solid"/>
            <a:headEnd type="none" w="med" len="med"/>
            <a:tailEnd type="none" w="med" len="med"/>
          </a:ln>
        </p:spPr>
      </p:sp>
      <p:sp>
        <p:nvSpPr>
          <p:cNvPr id="58384" name="Line 50"/>
          <p:cNvSpPr/>
          <p:nvPr/>
        </p:nvSpPr>
        <p:spPr>
          <a:xfrm>
            <a:off x="5867400" y="5373688"/>
            <a:ext cx="1079500" cy="0"/>
          </a:xfrm>
          <a:prstGeom prst="line">
            <a:avLst/>
          </a:prstGeom>
          <a:ln w="38100" cap="flat" cmpd="sng">
            <a:solidFill>
              <a:srgbClr val="FF0000"/>
            </a:solidFill>
            <a:prstDash val="solid"/>
            <a:headEnd type="none" w="med" len="med"/>
            <a:tailEnd type="none" w="med" len="med"/>
          </a:ln>
        </p:spPr>
      </p:sp>
      <p:sp>
        <p:nvSpPr>
          <p:cNvPr id="58385" name="Line 51"/>
          <p:cNvSpPr/>
          <p:nvPr/>
        </p:nvSpPr>
        <p:spPr>
          <a:xfrm>
            <a:off x="1116013" y="5373688"/>
            <a:ext cx="1079500" cy="0"/>
          </a:xfrm>
          <a:prstGeom prst="line">
            <a:avLst/>
          </a:prstGeom>
          <a:ln w="38100" cap="flat" cmpd="sng">
            <a:solidFill>
              <a:srgbClr val="FF0000"/>
            </a:solidFill>
            <a:prstDash val="solid"/>
            <a:headEnd type="none" w="med" len="med"/>
            <a:tailEnd type="triangle" w="lg" len="lg"/>
          </a:ln>
        </p:spPr>
      </p:sp>
      <p:sp>
        <p:nvSpPr>
          <p:cNvPr id="58386" name="Line 52"/>
          <p:cNvSpPr/>
          <p:nvPr/>
        </p:nvSpPr>
        <p:spPr>
          <a:xfrm rot="10800000">
            <a:off x="2339975" y="5373688"/>
            <a:ext cx="1079500" cy="0"/>
          </a:xfrm>
          <a:prstGeom prst="line">
            <a:avLst/>
          </a:prstGeom>
          <a:ln w="38100" cap="flat" cmpd="sng">
            <a:solidFill>
              <a:srgbClr val="FF0000"/>
            </a:solidFill>
            <a:prstDash val="solid"/>
            <a:headEnd type="none" w="med" len="med"/>
            <a:tailEnd type="triangle" w="lg" len="lg"/>
          </a:ln>
        </p:spPr>
      </p:sp>
      <p:sp>
        <p:nvSpPr>
          <p:cNvPr id="58387" name="Line 53"/>
          <p:cNvSpPr/>
          <p:nvPr/>
        </p:nvSpPr>
        <p:spPr>
          <a:xfrm flipV="1">
            <a:off x="6515100" y="5373688"/>
            <a:ext cx="288925" cy="11112"/>
          </a:xfrm>
          <a:prstGeom prst="line">
            <a:avLst/>
          </a:prstGeom>
          <a:ln w="38100" cap="flat" cmpd="sng">
            <a:solidFill>
              <a:srgbClr val="FF0000"/>
            </a:solidFill>
            <a:prstDash val="solid"/>
            <a:headEnd type="none" w="med" len="med"/>
            <a:tailEnd type="triangle" w="lg" len="lg"/>
          </a:ln>
        </p:spPr>
      </p:sp>
      <p:sp>
        <p:nvSpPr>
          <p:cNvPr id="58388" name="灯片编号占位符 3"/>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eaLnBrk="1" hangingPunct="1">
              <a:spcBef>
                <a:spcPct val="0"/>
              </a:spcBef>
              <a:buNone/>
            </a:pPr>
            <a:fld id="{9A0DB2DC-4C9A-4742-B13C-FB6460FD3503}" type="slidenum">
              <a:rPr lang="zh-CN" altLang="en-US" sz="1400" b="1" dirty="0">
                <a:solidFill>
                  <a:schemeClr val="hlink"/>
                </a:solidFill>
              </a:rPr>
              <a:t>32</a:t>
            </a:fld>
            <a:endParaRPr lang="zh-CN" altLang="en-US" sz="1400" b="1" dirty="0">
              <a:solidFill>
                <a:schemeClr val="hlink"/>
              </a:solidFill>
            </a:endParaRPr>
          </a:p>
        </p:txBody>
      </p:sp>
      <p:sp>
        <p:nvSpPr>
          <p:cNvPr id="58389" name="Oval 55"/>
          <p:cNvSpPr/>
          <p:nvPr/>
        </p:nvSpPr>
        <p:spPr>
          <a:xfrm>
            <a:off x="6948488" y="5300663"/>
            <a:ext cx="144462" cy="144462"/>
          </a:xfrm>
          <a:prstGeom prst="ellipse">
            <a:avLst/>
          </a:prstGeom>
          <a:noFill/>
          <a:ln w="25400" cap="flat" cmpd="sng">
            <a:solidFill>
              <a:srgbClr val="0000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grpSp>
        <p:nvGrpSpPr>
          <p:cNvPr id="176153" name="Group 25"/>
          <p:cNvGrpSpPr/>
          <p:nvPr/>
        </p:nvGrpSpPr>
        <p:grpSpPr>
          <a:xfrm>
            <a:off x="976313" y="1916113"/>
            <a:ext cx="7273925" cy="3600450"/>
            <a:chOff x="0" y="0"/>
            <a:chExt cx="5040" cy="2677"/>
          </a:xfrm>
        </p:grpSpPr>
        <p:sp>
          <p:nvSpPr>
            <p:cNvPr id="58391" name="AutoShape 45"/>
            <p:cNvSpPr/>
            <p:nvPr/>
          </p:nvSpPr>
          <p:spPr>
            <a:xfrm>
              <a:off x="0" y="6"/>
              <a:ext cx="5040" cy="2671"/>
            </a:xfrm>
            <a:prstGeom prst="flowChartProcess">
              <a:avLst/>
            </a:prstGeom>
            <a:solidFill>
              <a:srgbClr val="CCFFFF"/>
            </a:solidFill>
            <a:ln w="9525" cap="flat" cmpd="sng">
              <a:solidFill>
                <a:schemeClr val="bg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b="1" dirty="0">
                <a:solidFill>
                  <a:schemeClr val="accent2"/>
                </a:solidFill>
              </a:endParaRPr>
            </a:p>
          </p:txBody>
        </p:sp>
        <p:sp>
          <p:nvSpPr>
            <p:cNvPr id="58392" name="Rectangle 11"/>
            <p:cNvSpPr/>
            <p:nvPr/>
          </p:nvSpPr>
          <p:spPr>
            <a:xfrm>
              <a:off x="0" y="0"/>
              <a:ext cx="5040" cy="2632"/>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en-US" b="1" dirty="0">
                  <a:solidFill>
                    <a:srgbClr val="003399"/>
                  </a:solidFill>
                  <a:latin typeface="Times New Roman" panose="02020603050405020304" pitchFamily="18" charset="0"/>
                  <a:cs typeface="Times New Roman" panose="02020603050405020304" pitchFamily="18" charset="0"/>
                </a:rPr>
                <a:t>在该系统中，开环零点</a:t>
              </a:r>
              <a:r>
                <a:rPr lang="en-US" altLang="zh-CN" b="1" dirty="0">
                  <a:solidFill>
                    <a:srgbClr val="003399"/>
                  </a:solidFill>
                  <a:latin typeface="Times New Roman" panose="02020603050405020304" pitchFamily="18" charset="0"/>
                  <a:cs typeface="Times New Roman" panose="02020603050405020304" pitchFamily="18" charset="0"/>
                </a:rPr>
                <a:t>-0.125</a:t>
              </a:r>
              <a:r>
                <a:rPr lang="zh-CN" altLang="en-US" b="1" dirty="0">
                  <a:solidFill>
                    <a:srgbClr val="003399"/>
                  </a:solidFill>
                  <a:latin typeface="Times New Roman" panose="02020603050405020304" pitchFamily="18" charset="0"/>
                  <a:cs typeface="Times New Roman" panose="02020603050405020304" pitchFamily="18" charset="0"/>
                </a:rPr>
                <a:t>和开环极点</a:t>
              </a:r>
              <a:r>
                <a:rPr lang="en-US" altLang="zh-CN" b="1" dirty="0">
                  <a:solidFill>
                    <a:srgbClr val="003399"/>
                  </a:solidFill>
                  <a:latin typeface="Times New Roman" panose="02020603050405020304" pitchFamily="18" charset="0"/>
                  <a:cs typeface="Times New Roman" panose="02020603050405020304" pitchFamily="18" charset="0"/>
                </a:rPr>
                <a:t>0</a:t>
              </a:r>
              <a:r>
                <a:rPr lang="zh-CN" altLang="en-US" b="1" dirty="0">
                  <a:solidFill>
                    <a:srgbClr val="003399"/>
                  </a:solidFill>
                  <a:latin typeface="Times New Roman" panose="02020603050405020304" pitchFamily="18" charset="0"/>
                  <a:cs typeface="Times New Roman" panose="02020603050405020304" pitchFamily="18" charset="0"/>
                </a:rPr>
                <a:t>之间相距很近，而与其它开环极点间的距离相距很远。因此可做如下近似处理：在绘制原点附近的根轨迹时，略去远离原点极点的影响。在绘制远离原点的根轨迹时，略去原点附近的一对零极点的影响。</a:t>
              </a:r>
              <a:endParaRPr lang="zh-CN" altLang="en-US" b="1" dirty="0">
                <a:solidFill>
                  <a:srgbClr val="003399"/>
                </a:solidFill>
                <a:latin typeface="Times New Roman" panose="02020603050405020304" pitchFamily="18" charset="0"/>
                <a:ea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6135"/>
                                        </p:tgtEl>
                                        <p:attrNameLst>
                                          <p:attrName>style.visibility</p:attrName>
                                        </p:attrNameLst>
                                      </p:cBhvr>
                                      <p:to>
                                        <p:strVal val="visible"/>
                                      </p:to>
                                    </p:set>
                                    <p:animEffect transition="in" filter="blinds(horizontal)">
                                      <p:cBhvr>
                                        <p:cTn id="7" dur="500"/>
                                        <p:tgtEl>
                                          <p:spTgt spid="1761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6136"/>
                                        </p:tgtEl>
                                        <p:attrNameLst>
                                          <p:attrName>style.visibility</p:attrName>
                                        </p:attrNameLst>
                                      </p:cBhvr>
                                      <p:to>
                                        <p:strVal val="visible"/>
                                      </p:to>
                                    </p:set>
                                    <p:animEffect transition="in" filter="blinds(horizontal)">
                                      <p:cBhvr>
                                        <p:cTn id="12" dur="500"/>
                                        <p:tgtEl>
                                          <p:spTgt spid="1761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6151"/>
                                        </p:tgtEl>
                                        <p:attrNameLst>
                                          <p:attrName>style.visibility</p:attrName>
                                        </p:attrNameLst>
                                      </p:cBhvr>
                                      <p:to>
                                        <p:strVal val="visible"/>
                                      </p:to>
                                    </p:set>
                                    <p:animEffect transition="in" filter="wipe(left)">
                                      <p:cBhvr>
                                        <p:cTn id="17" dur="500"/>
                                        <p:tgtEl>
                                          <p:spTgt spid="176151"/>
                                        </p:tgtEl>
                                      </p:cBhvr>
                                    </p:animEffect>
                                  </p:childTnLst>
                                </p:cTn>
                              </p:par>
                              <p:par>
                                <p:cTn id="18" presetID="22" presetClass="entr" presetSubtype="8" fill="hold" nodeType="withEffect">
                                  <p:stCondLst>
                                    <p:cond delay="0"/>
                                  </p:stCondLst>
                                  <p:childTnLst>
                                    <p:set>
                                      <p:cBhvr>
                                        <p:cTn id="19" dur="1" fill="hold">
                                          <p:stCondLst>
                                            <p:cond delay="0"/>
                                          </p:stCondLst>
                                        </p:cTn>
                                        <p:tgtEl>
                                          <p:spTgt spid="176152"/>
                                        </p:tgtEl>
                                        <p:attrNameLst>
                                          <p:attrName>style.visibility</p:attrName>
                                        </p:attrNameLst>
                                      </p:cBhvr>
                                      <p:to>
                                        <p:strVal val="visible"/>
                                      </p:to>
                                    </p:set>
                                    <p:animEffect transition="in" filter="wipe(left)">
                                      <p:cBhvr>
                                        <p:cTn id="20" dur="500"/>
                                        <p:tgtEl>
                                          <p:spTgt spid="17615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76153"/>
                                        </p:tgtEl>
                                        <p:attrNameLst>
                                          <p:attrName>style.visibility</p:attrName>
                                        </p:attrNameLst>
                                      </p:cBhvr>
                                      <p:to>
                                        <p:strVal val="visible"/>
                                      </p:to>
                                    </p:set>
                                    <p:animEffect transition="in" filter="wipe(left)">
                                      <p:cBhvr>
                                        <p:cTn id="25" dur="500"/>
                                        <p:tgtEl>
                                          <p:spTgt spid="176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71" name="Rectangle 34"/>
          <p:cNvSpPr/>
          <p:nvPr/>
        </p:nvSpPr>
        <p:spPr>
          <a:xfrm>
            <a:off x="323850" y="2781300"/>
            <a:ext cx="8580438" cy="13731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3399"/>
                </a:solidFill>
                <a:latin typeface="宋体" panose="02010600030101010101" pitchFamily="2" charset="-122"/>
              </a:rPr>
              <a:t>实轴上</a:t>
            </a:r>
            <a:r>
              <a:rPr lang="zh-CN" altLang="en-US" sz="2800" b="1" dirty="0">
                <a:solidFill>
                  <a:srgbClr val="003399"/>
                </a:solidFill>
                <a:latin typeface="Times New Roman" panose="02020603050405020304" pitchFamily="18" charset="0"/>
              </a:rPr>
              <a:t>根轨迹在</a:t>
            </a:r>
            <a:r>
              <a:rPr lang="en-US" altLang="zh-CN" sz="2800" b="1" dirty="0">
                <a:solidFill>
                  <a:srgbClr val="003399"/>
                </a:solidFill>
                <a:latin typeface="Times New Roman" panose="02020603050405020304" pitchFamily="18" charset="0"/>
              </a:rPr>
              <a:t>-0.125</a:t>
            </a:r>
            <a:r>
              <a:rPr lang="zh-CN" altLang="en-US" sz="2800" b="1" dirty="0">
                <a:solidFill>
                  <a:srgbClr val="003399"/>
                </a:solidFill>
                <a:latin typeface="Times New Roman" panose="02020603050405020304" pitchFamily="18" charset="0"/>
              </a:rPr>
              <a:t>的左侧，一定有会合点。原点处为二重极点，会合角为</a:t>
            </a:r>
            <a:r>
              <a:rPr lang="en-US" altLang="zh-CN" sz="2800" b="1" dirty="0">
                <a:solidFill>
                  <a:srgbClr val="003399"/>
                </a:solidFill>
                <a:latin typeface="Times New Roman" panose="02020603050405020304" pitchFamily="18" charset="0"/>
              </a:rPr>
              <a:t>±90°</a:t>
            </a:r>
            <a:r>
              <a:rPr lang="zh-CN" altLang="en-US" sz="2800" b="1" dirty="0">
                <a:solidFill>
                  <a:srgbClr val="003399"/>
                </a:solidFill>
                <a:latin typeface="Times New Roman" panose="02020603050405020304" pitchFamily="18" charset="0"/>
              </a:rPr>
              <a:t>。</a:t>
            </a:r>
          </a:p>
          <a:p>
            <a:pPr marL="0" lvl="0" indent="0" eaLnBrk="1" hangingPunct="1">
              <a:spcBef>
                <a:spcPct val="0"/>
              </a:spcBef>
              <a:buNone/>
            </a:pPr>
            <a:r>
              <a:rPr lang="zh-CN" altLang="en-US" sz="2800" b="1" dirty="0">
                <a:solidFill>
                  <a:srgbClr val="003399"/>
                </a:solidFill>
                <a:latin typeface="Times New Roman" panose="02020603050405020304" pitchFamily="18" charset="0"/>
              </a:rPr>
              <a:t>令                                   ，整理得</a:t>
            </a:r>
          </a:p>
        </p:txBody>
      </p:sp>
      <p:graphicFrame>
        <p:nvGraphicFramePr>
          <p:cNvPr id="177172" name="Object 20"/>
          <p:cNvGraphicFramePr>
            <a:graphicFrameLocks noChangeAspect="1"/>
          </p:cNvGraphicFramePr>
          <p:nvPr/>
        </p:nvGraphicFramePr>
        <p:xfrm>
          <a:off x="755650" y="3716338"/>
          <a:ext cx="3167063" cy="527050"/>
        </p:xfrm>
        <a:graphic>
          <a:graphicData uri="http://schemas.openxmlformats.org/presentationml/2006/ole">
            <mc:AlternateContent xmlns:mc="http://schemas.openxmlformats.org/markup-compatibility/2006">
              <mc:Choice xmlns:v="urn:schemas-microsoft-com:vml" Requires="v">
                <p:oleObj spid="_x0000_s28685" r:id="rId3" imgW="1080135" imgH="190500" progId="Equation.DSMT4">
                  <p:embed/>
                </p:oleObj>
              </mc:Choice>
              <mc:Fallback>
                <p:oleObj r:id="rId3" imgW="1080135" imgH="190500" progId="Equation.DSMT4">
                  <p:embed/>
                  <p:pic>
                    <p:nvPicPr>
                      <p:cNvPr id="0" name="图片 3220"/>
                      <p:cNvPicPr/>
                      <p:nvPr/>
                    </p:nvPicPr>
                    <p:blipFill>
                      <a:blip r:embed="rId4"/>
                      <a:stretch>
                        <a:fillRect/>
                      </a:stretch>
                    </p:blipFill>
                    <p:spPr>
                      <a:xfrm>
                        <a:off x="755650" y="3716338"/>
                        <a:ext cx="3167063" cy="527050"/>
                      </a:xfrm>
                      <a:prstGeom prst="rect">
                        <a:avLst/>
                      </a:prstGeom>
                      <a:noFill/>
                      <a:ln w="38100">
                        <a:noFill/>
                        <a:miter/>
                      </a:ln>
                    </p:spPr>
                  </p:pic>
                </p:oleObj>
              </mc:Fallback>
            </mc:AlternateContent>
          </a:graphicData>
        </a:graphic>
      </p:graphicFrame>
      <p:graphicFrame>
        <p:nvGraphicFramePr>
          <p:cNvPr id="177173" name="Object 21"/>
          <p:cNvGraphicFramePr>
            <a:graphicFrameLocks noChangeAspect="1"/>
          </p:cNvGraphicFramePr>
          <p:nvPr/>
        </p:nvGraphicFramePr>
        <p:xfrm>
          <a:off x="3995738" y="4746625"/>
          <a:ext cx="2746375" cy="2111375"/>
        </p:xfrm>
        <a:graphic>
          <a:graphicData uri="http://schemas.openxmlformats.org/presentationml/2006/ole">
            <mc:AlternateContent xmlns:mc="http://schemas.openxmlformats.org/markup-compatibility/2006">
              <mc:Choice xmlns:v="urn:schemas-microsoft-com:vml" Requires="v">
                <p:oleObj spid="_x0000_s28686" r:id="rId5" imgW="3721100" imgH="2806700" progId="Visio.Drawing.11">
                  <p:embed/>
                </p:oleObj>
              </mc:Choice>
              <mc:Fallback>
                <p:oleObj r:id="rId5" imgW="3721100" imgH="2806700" progId="Visio.Drawing.11">
                  <p:embed/>
                  <p:pic>
                    <p:nvPicPr>
                      <p:cNvPr id="0" name="图片 3218"/>
                      <p:cNvPicPr/>
                      <p:nvPr/>
                    </p:nvPicPr>
                    <p:blipFill>
                      <a:blip r:embed="rId6"/>
                      <a:stretch>
                        <a:fillRect/>
                      </a:stretch>
                    </p:blipFill>
                    <p:spPr>
                      <a:xfrm>
                        <a:off x="3995738" y="4746625"/>
                        <a:ext cx="2746375" cy="2111375"/>
                      </a:xfrm>
                      <a:prstGeom prst="rect">
                        <a:avLst/>
                      </a:prstGeom>
                      <a:noFill/>
                      <a:ln w="38100">
                        <a:noFill/>
                        <a:miter/>
                      </a:ln>
                    </p:spPr>
                  </p:pic>
                </p:oleObj>
              </mc:Fallback>
            </mc:AlternateContent>
          </a:graphicData>
        </a:graphic>
      </p:graphicFrame>
      <p:sp>
        <p:nvSpPr>
          <p:cNvPr id="177154" name="Rectangle 34"/>
          <p:cNvSpPr/>
          <p:nvPr/>
        </p:nvSpPr>
        <p:spPr>
          <a:xfrm>
            <a:off x="323850" y="687388"/>
            <a:ext cx="8570913" cy="13731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800" b="1" dirty="0">
                <a:solidFill>
                  <a:srgbClr val="003399"/>
                </a:solidFill>
                <a:latin typeface="宋体" panose="02010600030101010101" pitchFamily="2" charset="-122"/>
              </a:rPr>
              <a:t>4)</a:t>
            </a:r>
            <a:r>
              <a:rPr lang="zh-CN" altLang="en-US" sz="2800" b="1" dirty="0">
                <a:solidFill>
                  <a:srgbClr val="003399"/>
                </a:solidFill>
                <a:latin typeface="宋体" panose="02010600030101010101" pitchFamily="2" charset="-122"/>
              </a:rPr>
              <a:t> 实轴上的分离点及会合点。</a:t>
            </a:r>
            <a:endParaRPr lang="en-US" altLang="zh-CN" sz="2800" b="1" dirty="0">
              <a:solidFill>
                <a:srgbClr val="003399"/>
              </a:solidFill>
              <a:latin typeface="宋体" panose="02010600030101010101" pitchFamily="2" charset="-122"/>
            </a:endParaRPr>
          </a:p>
          <a:p>
            <a:pPr marL="0" lvl="0" indent="0" eaLnBrk="1" hangingPunct="1">
              <a:spcBef>
                <a:spcPct val="0"/>
              </a:spcBef>
              <a:buNone/>
            </a:pPr>
            <a:r>
              <a:rPr lang="en-US" altLang="zh-CN" sz="2800" b="1" dirty="0">
                <a:solidFill>
                  <a:srgbClr val="003399"/>
                </a:solidFill>
                <a:latin typeface="宋体" panose="02010600030101010101" pitchFamily="2" charset="-122"/>
              </a:rPr>
              <a:t>(1)</a:t>
            </a:r>
            <a:r>
              <a:rPr lang="zh-CN" altLang="en-US" sz="2800" b="1" dirty="0">
                <a:solidFill>
                  <a:srgbClr val="003399"/>
                </a:solidFill>
                <a:latin typeface="宋体" panose="02010600030101010101" pitchFamily="2" charset="-122"/>
              </a:rPr>
              <a:t>求原点附近的根轨迹和会合点</a:t>
            </a:r>
            <a:r>
              <a:rPr lang="en-US" altLang="zh-CN" sz="2800" b="1" dirty="0">
                <a:solidFill>
                  <a:srgbClr val="003399"/>
                </a:solidFill>
                <a:latin typeface="宋体" panose="02010600030101010101" pitchFamily="2" charset="-122"/>
              </a:rPr>
              <a:t>,</a:t>
            </a:r>
            <a:r>
              <a:rPr lang="zh-CN" altLang="en-US" sz="2800" b="1" dirty="0">
                <a:solidFill>
                  <a:srgbClr val="003399"/>
                </a:solidFill>
                <a:latin typeface="宋体" panose="02010600030101010101" pitchFamily="2" charset="-122"/>
              </a:rPr>
              <a:t>略去远离原点的极点，传递函数简化为</a:t>
            </a:r>
          </a:p>
        </p:txBody>
      </p:sp>
      <p:graphicFrame>
        <p:nvGraphicFramePr>
          <p:cNvPr id="177155" name="Object 3"/>
          <p:cNvGraphicFramePr>
            <a:graphicFrameLocks noChangeAspect="1"/>
          </p:cNvGraphicFramePr>
          <p:nvPr/>
        </p:nvGraphicFramePr>
        <p:xfrm>
          <a:off x="2700338" y="1920875"/>
          <a:ext cx="3455987" cy="860425"/>
        </p:xfrm>
        <a:graphic>
          <a:graphicData uri="http://schemas.openxmlformats.org/presentationml/2006/ole">
            <mc:AlternateContent xmlns:mc="http://schemas.openxmlformats.org/markup-compatibility/2006">
              <mc:Choice xmlns:v="urn:schemas-microsoft-com:vml" Requires="v">
                <p:oleObj spid="_x0000_s28687" r:id="rId7" imgW="1398270" imgH="368935" progId="Equation.DSMT4">
                  <p:embed/>
                </p:oleObj>
              </mc:Choice>
              <mc:Fallback>
                <p:oleObj r:id="rId7" imgW="1398270" imgH="368935" progId="Equation.DSMT4">
                  <p:embed/>
                  <p:pic>
                    <p:nvPicPr>
                      <p:cNvPr id="0" name="图片 3219"/>
                      <p:cNvPicPr/>
                      <p:nvPr/>
                    </p:nvPicPr>
                    <p:blipFill>
                      <a:blip r:embed="rId8"/>
                      <a:stretch>
                        <a:fillRect/>
                      </a:stretch>
                    </p:blipFill>
                    <p:spPr>
                      <a:xfrm>
                        <a:off x="2700338" y="1920875"/>
                        <a:ext cx="3455987" cy="860425"/>
                      </a:xfrm>
                      <a:prstGeom prst="rect">
                        <a:avLst/>
                      </a:prstGeom>
                      <a:noFill/>
                      <a:ln w="38100">
                        <a:noFill/>
                        <a:miter/>
                      </a:ln>
                    </p:spPr>
                  </p:pic>
                </p:oleObj>
              </mc:Fallback>
            </mc:AlternateContent>
          </a:graphicData>
        </a:graphic>
      </p:graphicFrame>
      <p:graphicFrame>
        <p:nvGraphicFramePr>
          <p:cNvPr id="177156" name="Object 4"/>
          <p:cNvGraphicFramePr>
            <a:graphicFrameLocks noChangeAspect="1"/>
          </p:cNvGraphicFramePr>
          <p:nvPr/>
        </p:nvGraphicFramePr>
        <p:xfrm>
          <a:off x="5364163" y="3595688"/>
          <a:ext cx="3455987" cy="585787"/>
        </p:xfrm>
        <a:graphic>
          <a:graphicData uri="http://schemas.openxmlformats.org/presentationml/2006/ole">
            <mc:AlternateContent xmlns:mc="http://schemas.openxmlformats.org/markup-compatibility/2006">
              <mc:Choice xmlns:v="urn:schemas-microsoft-com:vml" Requires="v">
                <p:oleObj spid="_x0000_s28688" r:id="rId9" imgW="1130935" imgH="203200" progId="Equation.DSMT4">
                  <p:embed/>
                </p:oleObj>
              </mc:Choice>
              <mc:Fallback>
                <p:oleObj r:id="rId9" imgW="1130935" imgH="203200" progId="Equation.DSMT4">
                  <p:embed/>
                  <p:pic>
                    <p:nvPicPr>
                      <p:cNvPr id="0" name="图片 3221"/>
                      <p:cNvPicPr/>
                      <p:nvPr/>
                    </p:nvPicPr>
                    <p:blipFill>
                      <a:blip r:embed="rId10"/>
                      <a:stretch>
                        <a:fillRect/>
                      </a:stretch>
                    </p:blipFill>
                    <p:spPr>
                      <a:xfrm>
                        <a:off x="5364163" y="3595688"/>
                        <a:ext cx="3455987" cy="585787"/>
                      </a:xfrm>
                      <a:prstGeom prst="rect">
                        <a:avLst/>
                      </a:prstGeom>
                      <a:noFill/>
                      <a:ln w="38100">
                        <a:noFill/>
                        <a:miter/>
                      </a:ln>
                    </p:spPr>
                  </p:pic>
                </p:oleObj>
              </mc:Fallback>
            </mc:AlternateContent>
          </a:graphicData>
        </a:graphic>
      </p:graphicFrame>
      <p:sp>
        <p:nvSpPr>
          <p:cNvPr id="177157" name="Rectangle 34"/>
          <p:cNvSpPr/>
          <p:nvPr/>
        </p:nvSpPr>
        <p:spPr>
          <a:xfrm>
            <a:off x="393700" y="4221163"/>
            <a:ext cx="8570913"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3399"/>
                </a:solidFill>
                <a:latin typeface="宋体" panose="02010600030101010101" pitchFamily="2" charset="-122"/>
              </a:rPr>
              <a:t>解得</a:t>
            </a:r>
            <a:r>
              <a:rPr lang="en-US" altLang="zh-CN" sz="2800" b="1" i="1" dirty="0">
                <a:solidFill>
                  <a:srgbClr val="003399"/>
                </a:solidFill>
                <a:latin typeface="Times New Roman" panose="02020603050405020304" pitchFamily="18" charset="0"/>
                <a:cs typeface="Times New Roman" panose="02020603050405020304" pitchFamily="18" charset="0"/>
              </a:rPr>
              <a:t>s</a:t>
            </a:r>
            <a:r>
              <a:rPr lang="en-US" altLang="zh-CN" sz="2800" b="1" baseline="-25000" dirty="0">
                <a:solidFill>
                  <a:srgbClr val="003399"/>
                </a:solidFill>
                <a:latin typeface="Times New Roman" panose="02020603050405020304" pitchFamily="18" charset="0"/>
                <a:cs typeface="Times New Roman" panose="02020603050405020304" pitchFamily="18" charset="0"/>
              </a:rPr>
              <a:t>1</a:t>
            </a:r>
            <a:r>
              <a:rPr lang="en-US" altLang="zh-CN" sz="2800" b="1" dirty="0">
                <a:solidFill>
                  <a:srgbClr val="003399"/>
                </a:solidFill>
                <a:latin typeface="Times New Roman" panose="02020603050405020304" pitchFamily="18" charset="0"/>
                <a:cs typeface="Times New Roman" panose="02020603050405020304" pitchFamily="18" charset="0"/>
              </a:rPr>
              <a:t>=-0.25</a:t>
            </a:r>
            <a:r>
              <a:rPr lang="zh-CN" altLang="en-US" sz="2800" b="1" dirty="0">
                <a:solidFill>
                  <a:srgbClr val="003399"/>
                </a:solidFill>
                <a:latin typeface="Times New Roman" panose="02020603050405020304" pitchFamily="18" charset="0"/>
                <a:cs typeface="Times New Roman" panose="02020603050405020304" pitchFamily="18" charset="0"/>
              </a:rPr>
              <a:t> </a:t>
            </a:r>
            <a:r>
              <a:rPr lang="en-US" altLang="zh-CN" sz="2800" b="1" dirty="0">
                <a:solidFill>
                  <a:srgbClr val="003399"/>
                </a:solidFill>
                <a:latin typeface="Times New Roman" panose="02020603050405020304" pitchFamily="18" charset="0"/>
                <a:cs typeface="Times New Roman" panose="02020603050405020304" pitchFamily="18" charset="0"/>
              </a:rPr>
              <a:t>(</a:t>
            </a:r>
            <a:r>
              <a:rPr lang="zh-CN" altLang="en-US" sz="2800" b="1" dirty="0">
                <a:solidFill>
                  <a:srgbClr val="003399"/>
                </a:solidFill>
                <a:latin typeface="宋体" panose="02010600030101010101" pitchFamily="2" charset="-122"/>
              </a:rPr>
              <a:t>会合点</a:t>
            </a:r>
            <a:r>
              <a:rPr lang="en-US" altLang="zh-CN" sz="2800" b="1" dirty="0">
                <a:solidFill>
                  <a:srgbClr val="003399"/>
                </a:solidFill>
                <a:latin typeface="宋体" panose="02010600030101010101" pitchFamily="2" charset="-122"/>
              </a:rPr>
              <a:t>)</a:t>
            </a:r>
            <a:r>
              <a:rPr lang="zh-CN" altLang="en-US" sz="2800" b="1" dirty="0">
                <a:solidFill>
                  <a:srgbClr val="003399"/>
                </a:solidFill>
                <a:latin typeface="宋体" panose="02010600030101010101" pitchFamily="2" charset="-122"/>
              </a:rPr>
              <a:t>；</a:t>
            </a:r>
            <a:r>
              <a:rPr lang="en-US" altLang="zh-CN" sz="2800" b="1" i="1" dirty="0">
                <a:solidFill>
                  <a:srgbClr val="003399"/>
                </a:solidFill>
                <a:latin typeface="Times New Roman" panose="02020603050405020304" pitchFamily="18" charset="0"/>
                <a:cs typeface="Times New Roman" panose="02020603050405020304" pitchFamily="18" charset="0"/>
              </a:rPr>
              <a:t>s</a:t>
            </a:r>
            <a:r>
              <a:rPr lang="en-US" altLang="zh-CN" sz="2800" b="1" baseline="-25000" dirty="0">
                <a:solidFill>
                  <a:srgbClr val="003399"/>
                </a:solidFill>
                <a:latin typeface="Times New Roman" panose="02020603050405020304" pitchFamily="18" charset="0"/>
                <a:cs typeface="Times New Roman" panose="02020603050405020304" pitchFamily="18" charset="0"/>
              </a:rPr>
              <a:t>2</a:t>
            </a:r>
            <a:r>
              <a:rPr lang="en-US" altLang="zh-CN" sz="2800" b="1" dirty="0">
                <a:solidFill>
                  <a:srgbClr val="003399"/>
                </a:solidFill>
                <a:latin typeface="Times New Roman" panose="02020603050405020304" pitchFamily="18" charset="0"/>
                <a:cs typeface="Times New Roman" panose="02020603050405020304" pitchFamily="18" charset="0"/>
              </a:rPr>
              <a:t>=0</a:t>
            </a:r>
            <a:r>
              <a:rPr lang="en-US" altLang="zh-CN" sz="2800" b="1" dirty="0">
                <a:solidFill>
                  <a:srgbClr val="003399"/>
                </a:solidFill>
                <a:latin typeface="宋体" panose="02010600030101010101" pitchFamily="2" charset="-122"/>
              </a:rPr>
              <a:t>(</a:t>
            </a:r>
            <a:r>
              <a:rPr lang="zh-CN" altLang="en-US" sz="2800" b="1" dirty="0">
                <a:solidFill>
                  <a:srgbClr val="003399"/>
                </a:solidFill>
                <a:latin typeface="宋体" panose="02010600030101010101" pitchFamily="2" charset="-122"/>
              </a:rPr>
              <a:t>重极点的分离点</a:t>
            </a:r>
            <a:r>
              <a:rPr lang="en-US" altLang="zh-CN" sz="2800" b="1" dirty="0">
                <a:solidFill>
                  <a:srgbClr val="003399"/>
                </a:solidFill>
                <a:latin typeface="宋体" panose="02010600030101010101" pitchFamily="2" charset="-122"/>
              </a:rPr>
              <a:t>)</a:t>
            </a:r>
            <a:r>
              <a:rPr lang="zh-CN" altLang="en-US" sz="2800" b="1" dirty="0">
                <a:solidFill>
                  <a:srgbClr val="003399"/>
                </a:solidFill>
                <a:latin typeface="宋体" panose="02010600030101010101" pitchFamily="2" charset="-122"/>
              </a:rPr>
              <a:t>。原点附近的根轨迹如下</a:t>
            </a:r>
            <a:r>
              <a:rPr lang="en-US" altLang="zh-CN" sz="2800" b="1" dirty="0">
                <a:solidFill>
                  <a:srgbClr val="003399"/>
                </a:solidFill>
                <a:latin typeface="宋体" panose="02010600030101010101" pitchFamily="2" charset="-122"/>
              </a:rPr>
              <a:t>:</a:t>
            </a:r>
          </a:p>
        </p:txBody>
      </p:sp>
      <p:sp>
        <p:nvSpPr>
          <p:cNvPr id="59401" name="灯片编号占位符 3"/>
          <p:cNvSpPr txBox="1">
            <a:spLocks noGrp="1"/>
          </p:cNvSpPr>
          <p:nvPr/>
        </p:nvSpPr>
        <p:spPr>
          <a:xfrm>
            <a:off x="6588125" y="6237288"/>
            <a:ext cx="2289175" cy="47625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eaLnBrk="1" hangingPunct="1">
              <a:spcBef>
                <a:spcPct val="0"/>
              </a:spcBef>
              <a:buNone/>
            </a:pPr>
            <a:fld id="{9A0DB2DC-4C9A-4742-B13C-FB6460FD3503}" type="slidenum">
              <a:rPr lang="zh-CN" altLang="en-US" sz="1400" b="1" dirty="0">
                <a:solidFill>
                  <a:srgbClr val="007A77"/>
                </a:solidFill>
              </a:rPr>
              <a:t>33</a:t>
            </a:fld>
            <a:endParaRPr lang="zh-CN" altLang="en-US" sz="1400" b="1" dirty="0">
              <a:solidFill>
                <a:srgbClr val="007A77"/>
              </a:solidFill>
            </a:endParaRPr>
          </a:p>
        </p:txBody>
      </p:sp>
      <p:sp>
        <p:nvSpPr>
          <p:cNvPr id="59402" name="Rectangle 34"/>
          <p:cNvSpPr/>
          <p:nvPr/>
        </p:nvSpPr>
        <p:spPr>
          <a:xfrm>
            <a:off x="323850" y="41275"/>
            <a:ext cx="1624013" cy="584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rgbClr val="003399"/>
                </a:solidFill>
                <a:latin typeface="宋体" panose="02010600030101010101" pitchFamily="2" charset="-122"/>
              </a:rPr>
              <a:t>例</a:t>
            </a:r>
            <a:r>
              <a:rPr lang="en-US" altLang="zh-CN" b="1" dirty="0">
                <a:solidFill>
                  <a:srgbClr val="003399"/>
                </a:solidFill>
                <a:latin typeface="Times New Roman" panose="02020603050405020304" pitchFamily="18" charset="0"/>
                <a:cs typeface="Times New Roman" panose="02020603050405020304" pitchFamily="18" charset="0"/>
              </a:rPr>
              <a:t>4.8 </a:t>
            </a:r>
            <a:r>
              <a:rPr lang="zh-CN" altLang="en-US" b="1" dirty="0">
                <a:solidFill>
                  <a:srgbClr val="003399"/>
                </a:solidFill>
                <a:latin typeface="宋体" panose="02010600030101010101" pitchFamily="2" charset="-122"/>
              </a:rPr>
              <a:t>续</a:t>
            </a:r>
          </a:p>
        </p:txBody>
      </p:sp>
      <p:sp>
        <p:nvSpPr>
          <p:cNvPr id="59403" name="Rectangle 4"/>
          <p:cNvSpPr/>
          <p:nvPr/>
        </p:nvSpPr>
        <p:spPr>
          <a:xfrm>
            <a:off x="0" y="-153987"/>
            <a:ext cx="184150" cy="36671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7A77"/>
              </a:solidFill>
            </a:endParaRPr>
          </a:p>
        </p:txBody>
      </p:sp>
      <p:sp>
        <p:nvSpPr>
          <p:cNvPr id="177165" name="Line 13"/>
          <p:cNvSpPr/>
          <p:nvPr/>
        </p:nvSpPr>
        <p:spPr>
          <a:xfrm>
            <a:off x="4140200" y="5876925"/>
            <a:ext cx="1065213" cy="1588"/>
          </a:xfrm>
          <a:prstGeom prst="line">
            <a:avLst/>
          </a:prstGeom>
          <a:ln w="38100" cap="flat" cmpd="sng">
            <a:solidFill>
              <a:srgbClr val="FF0000"/>
            </a:solidFill>
            <a:prstDash val="solid"/>
            <a:headEnd type="none" w="med" len="med"/>
            <a:tailEnd type="stealth" w="lg" len="lg"/>
          </a:ln>
        </p:spPr>
      </p:sp>
      <p:grpSp>
        <p:nvGrpSpPr>
          <p:cNvPr id="177166" name="Group 14"/>
          <p:cNvGrpSpPr/>
          <p:nvPr/>
        </p:nvGrpSpPr>
        <p:grpSpPr>
          <a:xfrm>
            <a:off x="4427538" y="5127625"/>
            <a:ext cx="1566862" cy="1512888"/>
            <a:chOff x="3787" y="2886"/>
            <a:chExt cx="1088" cy="1088"/>
          </a:xfrm>
        </p:grpSpPr>
        <p:sp>
          <p:nvSpPr>
            <p:cNvPr id="59410" name="Oval 15"/>
            <p:cNvSpPr/>
            <p:nvPr/>
          </p:nvSpPr>
          <p:spPr>
            <a:xfrm>
              <a:off x="3787" y="2886"/>
              <a:ext cx="1088" cy="1088"/>
            </a:xfrm>
            <a:prstGeom prst="ellipse">
              <a:avLst/>
            </a:prstGeom>
            <a:noFill/>
            <a:ln w="38100"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sp>
          <p:nvSpPr>
            <p:cNvPr id="59411" name="Line 16"/>
            <p:cNvSpPr/>
            <p:nvPr/>
          </p:nvSpPr>
          <p:spPr>
            <a:xfrm>
              <a:off x="4195" y="2886"/>
              <a:ext cx="136" cy="0"/>
            </a:xfrm>
            <a:prstGeom prst="line">
              <a:avLst/>
            </a:prstGeom>
            <a:ln w="38100" cap="flat" cmpd="sng">
              <a:solidFill>
                <a:srgbClr val="FF0000"/>
              </a:solidFill>
              <a:prstDash val="solid"/>
              <a:headEnd type="stealth" w="lg" len="lg"/>
              <a:tailEnd type="none" w="med" len="med"/>
            </a:ln>
          </p:spPr>
        </p:sp>
        <p:sp>
          <p:nvSpPr>
            <p:cNvPr id="59412" name="Line 17"/>
            <p:cNvSpPr/>
            <p:nvPr/>
          </p:nvSpPr>
          <p:spPr>
            <a:xfrm>
              <a:off x="4195" y="3967"/>
              <a:ext cx="136" cy="0"/>
            </a:xfrm>
            <a:prstGeom prst="line">
              <a:avLst/>
            </a:prstGeom>
            <a:ln w="38100" cap="flat" cmpd="sng">
              <a:solidFill>
                <a:srgbClr val="FF0000"/>
              </a:solidFill>
              <a:prstDash val="solid"/>
              <a:headEnd type="stealth" w="lg" len="lg"/>
              <a:tailEnd type="none" w="med" len="med"/>
            </a:ln>
          </p:spPr>
        </p:sp>
      </p:grpSp>
      <p:sp>
        <p:nvSpPr>
          <p:cNvPr id="177174" name="Line 22"/>
          <p:cNvSpPr/>
          <p:nvPr/>
        </p:nvSpPr>
        <p:spPr>
          <a:xfrm flipH="1" flipV="1">
            <a:off x="4211638" y="5589588"/>
            <a:ext cx="215900" cy="287337"/>
          </a:xfrm>
          <a:prstGeom prst="line">
            <a:avLst/>
          </a:prstGeom>
          <a:ln w="9525" cap="flat" cmpd="sng">
            <a:solidFill>
              <a:schemeClr val="tx1"/>
            </a:solidFill>
            <a:prstDash val="solid"/>
            <a:headEnd type="none" w="med" len="med"/>
            <a:tailEnd type="none" w="med" len="med"/>
          </a:ln>
        </p:spPr>
      </p:sp>
      <p:sp>
        <p:nvSpPr>
          <p:cNvPr id="177175" name="Text Box 23"/>
          <p:cNvSpPr txBox="1"/>
          <p:nvPr/>
        </p:nvSpPr>
        <p:spPr>
          <a:xfrm>
            <a:off x="3708400" y="5300663"/>
            <a:ext cx="576263" cy="2746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200" b="1" dirty="0"/>
              <a:t>-0.25</a:t>
            </a:r>
          </a:p>
        </p:txBody>
      </p:sp>
      <p:sp>
        <p:nvSpPr>
          <p:cNvPr id="177164" name="Line 12"/>
          <p:cNvSpPr/>
          <p:nvPr/>
        </p:nvSpPr>
        <p:spPr>
          <a:xfrm flipH="1">
            <a:off x="3851275" y="5876925"/>
            <a:ext cx="522288" cy="1588"/>
          </a:xfrm>
          <a:prstGeom prst="line">
            <a:avLst/>
          </a:prstGeom>
          <a:ln w="38100" cap="flat" cmpd="sng">
            <a:solidFill>
              <a:srgbClr val="FF0000"/>
            </a:solidFill>
            <a:prstDash val="solid"/>
            <a:headEnd type="none" w="med" len="med"/>
            <a:tailEnd type="stealth" w="lg" len="lg"/>
          </a:ln>
        </p:spPr>
      </p:sp>
      <p:sp>
        <p:nvSpPr>
          <p:cNvPr id="177176" name="Oval 239"/>
          <p:cNvSpPr/>
          <p:nvPr/>
        </p:nvSpPr>
        <p:spPr>
          <a:xfrm>
            <a:off x="4410075" y="5805488"/>
            <a:ext cx="90488" cy="95250"/>
          </a:xfrm>
          <a:prstGeom prst="ellipse">
            <a:avLst/>
          </a:prstGeom>
          <a:solidFill>
            <a:srgbClr val="FF9900"/>
          </a:solidFill>
          <a:ln w="19050" cap="rnd" cmpd="sng">
            <a:solidFill>
              <a:srgbClr val="FF6600"/>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7154"/>
                                        </p:tgtEl>
                                        <p:attrNameLst>
                                          <p:attrName>style.visibility</p:attrName>
                                        </p:attrNameLst>
                                      </p:cBhvr>
                                      <p:to>
                                        <p:strVal val="visible"/>
                                      </p:to>
                                    </p:set>
                                    <p:animEffect transition="in" filter="wipe(left)">
                                      <p:cBhvr>
                                        <p:cTn id="7" dur="500"/>
                                        <p:tgtEl>
                                          <p:spTgt spid="177154"/>
                                        </p:tgtEl>
                                      </p:cBhvr>
                                    </p:animEffect>
                                  </p:childTnLst>
                                </p:cTn>
                              </p:par>
                              <p:par>
                                <p:cTn id="8" presetID="22" presetClass="entr" presetSubtype="8" fill="hold" nodeType="withEffect">
                                  <p:stCondLst>
                                    <p:cond delay="0"/>
                                  </p:stCondLst>
                                  <p:childTnLst>
                                    <p:set>
                                      <p:cBhvr>
                                        <p:cTn id="9" dur="1" fill="hold">
                                          <p:stCondLst>
                                            <p:cond delay="0"/>
                                          </p:stCondLst>
                                        </p:cTn>
                                        <p:tgtEl>
                                          <p:spTgt spid="177155"/>
                                        </p:tgtEl>
                                        <p:attrNameLst>
                                          <p:attrName>style.visibility</p:attrName>
                                        </p:attrNameLst>
                                      </p:cBhvr>
                                      <p:to>
                                        <p:strVal val="visible"/>
                                      </p:to>
                                    </p:set>
                                    <p:animEffect transition="in" filter="wipe(left)">
                                      <p:cBhvr>
                                        <p:cTn id="10" dur="500"/>
                                        <p:tgtEl>
                                          <p:spTgt spid="17715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77171">
                                            <p:txEl>
                                              <p:pRg st="0" end="0"/>
                                            </p:txEl>
                                          </p:spTgt>
                                        </p:tgtEl>
                                        <p:attrNameLst>
                                          <p:attrName>style.visibility</p:attrName>
                                        </p:attrNameLst>
                                      </p:cBhvr>
                                      <p:to>
                                        <p:strVal val="visible"/>
                                      </p:to>
                                    </p:set>
                                    <p:animEffect transition="in" filter="wipe(left)">
                                      <p:cBhvr>
                                        <p:cTn id="15" dur="500"/>
                                        <p:tgtEl>
                                          <p:spTgt spid="17717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77173"/>
                                        </p:tgtEl>
                                        <p:attrNameLst>
                                          <p:attrName>style.visibility</p:attrName>
                                        </p:attrNameLst>
                                      </p:cBhvr>
                                      <p:to>
                                        <p:strVal val="visible"/>
                                      </p:to>
                                    </p:set>
                                    <p:animEffect transition="in" filter="wipe(left)">
                                      <p:cBhvr>
                                        <p:cTn id="20" dur="500"/>
                                        <p:tgtEl>
                                          <p:spTgt spid="177173"/>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77165"/>
                                        </p:tgtEl>
                                        <p:attrNameLst>
                                          <p:attrName>style.visibility</p:attrName>
                                        </p:attrNameLst>
                                      </p:cBhvr>
                                      <p:to>
                                        <p:strVal val="visible"/>
                                      </p:to>
                                    </p:set>
                                    <p:animEffect transition="in" filter="wipe(left)">
                                      <p:cBhvr>
                                        <p:cTn id="24" dur="500"/>
                                        <p:tgtEl>
                                          <p:spTgt spid="17716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77156"/>
                                        </p:tgtEl>
                                        <p:attrNameLst>
                                          <p:attrName>style.visibility</p:attrName>
                                        </p:attrNameLst>
                                      </p:cBhvr>
                                      <p:to>
                                        <p:strVal val="visible"/>
                                      </p:to>
                                    </p:set>
                                    <p:animEffect transition="in" filter="wipe(left)">
                                      <p:cBhvr>
                                        <p:cTn id="29" dur="500"/>
                                        <p:tgtEl>
                                          <p:spTgt spid="177156"/>
                                        </p:tgtEl>
                                      </p:cBhvr>
                                    </p:animEffect>
                                  </p:childTnLst>
                                </p:cTn>
                              </p:par>
                              <p:par>
                                <p:cTn id="30" presetID="22" presetClass="entr" presetSubtype="8" fill="hold" nodeType="withEffect">
                                  <p:stCondLst>
                                    <p:cond delay="0"/>
                                  </p:stCondLst>
                                  <p:childTnLst>
                                    <p:set>
                                      <p:cBhvr>
                                        <p:cTn id="31" dur="1" fill="hold">
                                          <p:stCondLst>
                                            <p:cond delay="0"/>
                                          </p:stCondLst>
                                        </p:cTn>
                                        <p:tgtEl>
                                          <p:spTgt spid="177172"/>
                                        </p:tgtEl>
                                        <p:attrNameLst>
                                          <p:attrName>style.visibility</p:attrName>
                                        </p:attrNameLst>
                                      </p:cBhvr>
                                      <p:to>
                                        <p:strVal val="visible"/>
                                      </p:to>
                                    </p:set>
                                    <p:animEffect transition="in" filter="wipe(left)">
                                      <p:cBhvr>
                                        <p:cTn id="32" dur="500"/>
                                        <p:tgtEl>
                                          <p:spTgt spid="177172"/>
                                        </p:tgtEl>
                                      </p:cBhvr>
                                    </p:animEffect>
                                  </p:childTnLst>
                                </p:cTn>
                              </p:par>
                              <p:par>
                                <p:cTn id="33" presetID="22" presetClass="entr" presetSubtype="8" fill="hold" nodeType="withEffect">
                                  <p:stCondLst>
                                    <p:cond delay="0"/>
                                  </p:stCondLst>
                                  <p:childTnLst>
                                    <p:set>
                                      <p:cBhvr>
                                        <p:cTn id="34" dur="1" fill="hold">
                                          <p:stCondLst>
                                            <p:cond delay="0"/>
                                          </p:stCondLst>
                                        </p:cTn>
                                        <p:tgtEl>
                                          <p:spTgt spid="177171">
                                            <p:txEl>
                                              <p:pRg st="1" end="1"/>
                                            </p:txEl>
                                          </p:spTgt>
                                        </p:tgtEl>
                                        <p:attrNameLst>
                                          <p:attrName>style.visibility</p:attrName>
                                        </p:attrNameLst>
                                      </p:cBhvr>
                                      <p:to>
                                        <p:strVal val="visible"/>
                                      </p:to>
                                    </p:set>
                                    <p:animEffect transition="in" filter="wipe(left)">
                                      <p:cBhvr>
                                        <p:cTn id="35" dur="500"/>
                                        <p:tgtEl>
                                          <p:spTgt spid="177171">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77157"/>
                                        </p:tgtEl>
                                        <p:attrNameLst>
                                          <p:attrName>style.visibility</p:attrName>
                                        </p:attrNameLst>
                                      </p:cBhvr>
                                      <p:to>
                                        <p:strVal val="visible"/>
                                      </p:to>
                                    </p:set>
                                    <p:animEffect transition="in" filter="wipe(left)">
                                      <p:cBhvr>
                                        <p:cTn id="40" dur="500"/>
                                        <p:tgtEl>
                                          <p:spTgt spid="17715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77174"/>
                                        </p:tgtEl>
                                        <p:attrNameLst>
                                          <p:attrName>style.visibility</p:attrName>
                                        </p:attrNameLst>
                                      </p:cBhvr>
                                      <p:to>
                                        <p:strVal val="visible"/>
                                      </p:to>
                                    </p:set>
                                    <p:animEffect transition="in" filter="wipe(down)">
                                      <p:cBhvr>
                                        <p:cTn id="45" dur="500"/>
                                        <p:tgtEl>
                                          <p:spTgt spid="177174"/>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77175"/>
                                        </p:tgtEl>
                                        <p:attrNameLst>
                                          <p:attrName>style.visibility</p:attrName>
                                        </p:attrNameLst>
                                      </p:cBhvr>
                                      <p:to>
                                        <p:strVal val="visible"/>
                                      </p:to>
                                    </p:set>
                                    <p:animEffect transition="in" filter="wipe(down)">
                                      <p:cBhvr>
                                        <p:cTn id="48" dur="500"/>
                                        <p:tgtEl>
                                          <p:spTgt spid="177175"/>
                                        </p:tgtEl>
                                      </p:cBhvr>
                                    </p:animEffect>
                                  </p:childTnLst>
                                </p:cTn>
                              </p:par>
                              <p:par>
                                <p:cTn id="49" presetID="23" presetClass="entr" presetSubtype="16" fill="hold" grpId="0" nodeType="withEffect">
                                  <p:stCondLst>
                                    <p:cond delay="0"/>
                                  </p:stCondLst>
                                  <p:childTnLst>
                                    <p:set>
                                      <p:cBhvr>
                                        <p:cTn id="50" dur="1" fill="hold">
                                          <p:stCondLst>
                                            <p:cond delay="0"/>
                                          </p:stCondLst>
                                        </p:cTn>
                                        <p:tgtEl>
                                          <p:spTgt spid="177176"/>
                                        </p:tgtEl>
                                        <p:attrNameLst>
                                          <p:attrName>style.visibility</p:attrName>
                                        </p:attrNameLst>
                                      </p:cBhvr>
                                      <p:to>
                                        <p:strVal val="visible"/>
                                      </p:to>
                                    </p:set>
                                    <p:anim calcmode="lin" valueType="num">
                                      <p:cBhvr>
                                        <p:cTn id="51" dur="500" fill="hold"/>
                                        <p:tgtEl>
                                          <p:spTgt spid="177176"/>
                                        </p:tgtEl>
                                        <p:attrNameLst>
                                          <p:attrName>ppt_w</p:attrName>
                                        </p:attrNameLst>
                                      </p:cBhvr>
                                      <p:tavLst>
                                        <p:tav tm="0">
                                          <p:val>
                                            <p:fltVal val="0"/>
                                          </p:val>
                                        </p:tav>
                                        <p:tav tm="100000">
                                          <p:val>
                                            <p:strVal val="#ppt_w"/>
                                          </p:val>
                                        </p:tav>
                                      </p:tavLst>
                                    </p:anim>
                                    <p:anim calcmode="lin" valueType="num">
                                      <p:cBhvr>
                                        <p:cTn id="52" dur="500" fill="hold"/>
                                        <p:tgtEl>
                                          <p:spTgt spid="177176"/>
                                        </p:tgtEl>
                                        <p:attrNameLst>
                                          <p:attrName>ppt_h</p:attrName>
                                        </p:attrNameLst>
                                      </p:cBhvr>
                                      <p:tavLst>
                                        <p:tav tm="0">
                                          <p:val>
                                            <p:fltVal val="0"/>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177166"/>
                                        </p:tgtEl>
                                        <p:attrNameLst>
                                          <p:attrName>style.visibility</p:attrName>
                                        </p:attrNameLst>
                                      </p:cBhvr>
                                      <p:to>
                                        <p:strVal val="visible"/>
                                      </p:to>
                                    </p:set>
                                    <p:animEffect transition="in" filter="wipe(right)">
                                      <p:cBhvr>
                                        <p:cTn id="57" dur="500"/>
                                        <p:tgtEl>
                                          <p:spTgt spid="177166"/>
                                        </p:tgtEl>
                                      </p:cBhvr>
                                    </p:animEffect>
                                  </p:childTnLst>
                                </p:cTn>
                              </p:par>
                              <p:par>
                                <p:cTn id="58" presetID="22" presetClass="entr" presetSubtype="2" fill="hold" nodeType="withEffect">
                                  <p:stCondLst>
                                    <p:cond delay="0"/>
                                  </p:stCondLst>
                                  <p:childTnLst>
                                    <p:set>
                                      <p:cBhvr>
                                        <p:cTn id="59" dur="1" fill="hold">
                                          <p:stCondLst>
                                            <p:cond delay="0"/>
                                          </p:stCondLst>
                                        </p:cTn>
                                        <p:tgtEl>
                                          <p:spTgt spid="177164"/>
                                        </p:tgtEl>
                                        <p:attrNameLst>
                                          <p:attrName>style.visibility</p:attrName>
                                        </p:attrNameLst>
                                      </p:cBhvr>
                                      <p:to>
                                        <p:strVal val="visible"/>
                                      </p:to>
                                    </p:set>
                                    <p:animEffect transition="in" filter="wipe(right)">
                                      <p:cBhvr>
                                        <p:cTn id="60" dur="500"/>
                                        <p:tgtEl>
                                          <p:spTgt spid="177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4" grpId="0"/>
      <p:bldP spid="177157" grpId="0"/>
      <p:bldP spid="177175" grpId="0"/>
      <p:bldP spid="17717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8205" name="Object 29"/>
          <p:cNvGraphicFramePr>
            <a:graphicFrameLocks noChangeAspect="1"/>
          </p:cNvGraphicFramePr>
          <p:nvPr/>
        </p:nvGraphicFramePr>
        <p:xfrm>
          <a:off x="-128587" y="4149725"/>
          <a:ext cx="6750050" cy="2836863"/>
        </p:xfrm>
        <a:graphic>
          <a:graphicData uri="http://schemas.openxmlformats.org/presentationml/2006/ole">
            <mc:AlternateContent xmlns:mc="http://schemas.openxmlformats.org/markup-compatibility/2006">
              <mc:Choice xmlns:v="urn:schemas-microsoft-com:vml" Requires="v">
                <p:oleObj spid="_x0000_s29709" r:id="rId3" imgW="5654675" imgH="2310130" progId="Visio.Drawing.11">
                  <p:embed/>
                </p:oleObj>
              </mc:Choice>
              <mc:Fallback>
                <p:oleObj r:id="rId3" imgW="5654675" imgH="2310130" progId="Visio.Drawing.11">
                  <p:embed/>
                  <p:pic>
                    <p:nvPicPr>
                      <p:cNvPr id="0" name="图片 3225"/>
                      <p:cNvPicPr/>
                      <p:nvPr/>
                    </p:nvPicPr>
                    <p:blipFill>
                      <a:blip r:embed="rId4"/>
                      <a:stretch>
                        <a:fillRect/>
                      </a:stretch>
                    </p:blipFill>
                    <p:spPr>
                      <a:xfrm>
                        <a:off x="-128587" y="4149725"/>
                        <a:ext cx="6750050" cy="2836863"/>
                      </a:xfrm>
                      <a:prstGeom prst="rect">
                        <a:avLst/>
                      </a:prstGeom>
                      <a:noFill/>
                      <a:ln w="38100">
                        <a:noFill/>
                        <a:miter/>
                      </a:ln>
                    </p:spPr>
                  </p:pic>
                </p:oleObj>
              </mc:Fallback>
            </mc:AlternateContent>
          </a:graphicData>
        </a:graphic>
      </p:graphicFrame>
      <p:sp>
        <p:nvSpPr>
          <p:cNvPr id="178178" name="Rectangle 34"/>
          <p:cNvSpPr/>
          <p:nvPr/>
        </p:nvSpPr>
        <p:spPr>
          <a:xfrm>
            <a:off x="250825" y="692150"/>
            <a:ext cx="8893175" cy="13731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rgbClr val="003399"/>
                </a:solidFill>
                <a:latin typeface="宋体" panose="02010600030101010101" pitchFamily="2" charset="-122"/>
              </a:rPr>
              <a:t>(2)</a:t>
            </a:r>
            <a:r>
              <a:rPr lang="zh-CN" altLang="en-US" sz="2800" b="1" dirty="0">
                <a:solidFill>
                  <a:srgbClr val="003399"/>
                </a:solidFill>
                <a:latin typeface="宋体" panose="02010600030101010101" pitchFamily="2" charset="-122"/>
              </a:rPr>
              <a:t>求远离原点的根轨迹和分离点：略去原点附近的一对开环零、极点（即</a:t>
            </a:r>
            <a:r>
              <a:rPr lang="en-US" altLang="zh-CN" sz="2800" b="1" dirty="0">
                <a:solidFill>
                  <a:srgbClr val="003399"/>
                </a:solidFill>
                <a:latin typeface="宋体" panose="02010600030101010101" pitchFamily="2" charset="-122"/>
              </a:rPr>
              <a:t>(-0.125,0)</a:t>
            </a:r>
            <a:r>
              <a:rPr lang="zh-CN" altLang="en-US" sz="2800" b="1" dirty="0">
                <a:solidFill>
                  <a:srgbClr val="003399"/>
                </a:solidFill>
                <a:latin typeface="宋体" panose="02010600030101010101" pitchFamily="2" charset="-122"/>
              </a:rPr>
              <a:t>零点和</a:t>
            </a:r>
            <a:r>
              <a:rPr lang="en-US" altLang="zh-CN" sz="2800" b="1" dirty="0">
                <a:solidFill>
                  <a:srgbClr val="003399"/>
                </a:solidFill>
                <a:latin typeface="宋体" panose="02010600030101010101" pitchFamily="2" charset="-122"/>
              </a:rPr>
              <a:t>(0,0)</a:t>
            </a:r>
            <a:r>
              <a:rPr lang="zh-CN" altLang="en-US" sz="2800" b="1" dirty="0">
                <a:solidFill>
                  <a:srgbClr val="003399"/>
                </a:solidFill>
                <a:latin typeface="宋体" panose="02010600030101010101" pitchFamily="2" charset="-122"/>
              </a:rPr>
              <a:t>极点），传递函数简化为</a:t>
            </a:r>
          </a:p>
        </p:txBody>
      </p:sp>
      <p:graphicFrame>
        <p:nvGraphicFramePr>
          <p:cNvPr id="178179" name="Object 3"/>
          <p:cNvGraphicFramePr>
            <a:graphicFrameLocks noChangeAspect="1"/>
          </p:cNvGraphicFramePr>
          <p:nvPr/>
        </p:nvGraphicFramePr>
        <p:xfrm>
          <a:off x="2051050" y="1844675"/>
          <a:ext cx="4826000" cy="976313"/>
        </p:xfrm>
        <a:graphic>
          <a:graphicData uri="http://schemas.openxmlformats.org/presentationml/2006/ole">
            <mc:AlternateContent xmlns:mc="http://schemas.openxmlformats.org/markup-compatibility/2006">
              <mc:Choice xmlns:v="urn:schemas-microsoft-com:vml" Requires="v">
                <p:oleObj spid="_x0000_s29710" r:id="rId5" imgW="1842135" imgH="393700" progId="Equation.DSMT4">
                  <p:embed/>
                </p:oleObj>
              </mc:Choice>
              <mc:Fallback>
                <p:oleObj r:id="rId5" imgW="1842135" imgH="393700" progId="Equation.DSMT4">
                  <p:embed/>
                  <p:pic>
                    <p:nvPicPr>
                      <p:cNvPr id="0" name="图片 3223"/>
                      <p:cNvPicPr/>
                      <p:nvPr/>
                    </p:nvPicPr>
                    <p:blipFill>
                      <a:blip r:embed="rId6"/>
                      <a:stretch>
                        <a:fillRect/>
                      </a:stretch>
                    </p:blipFill>
                    <p:spPr>
                      <a:xfrm>
                        <a:off x="2051050" y="1844675"/>
                        <a:ext cx="4826000" cy="976313"/>
                      </a:xfrm>
                      <a:prstGeom prst="rect">
                        <a:avLst/>
                      </a:prstGeom>
                      <a:noFill/>
                      <a:ln w="38100">
                        <a:noFill/>
                        <a:miter/>
                      </a:ln>
                    </p:spPr>
                  </p:pic>
                </p:oleObj>
              </mc:Fallback>
            </mc:AlternateContent>
          </a:graphicData>
        </a:graphic>
      </p:graphicFrame>
      <p:grpSp>
        <p:nvGrpSpPr>
          <p:cNvPr id="178235" name="Group 59"/>
          <p:cNvGrpSpPr/>
          <p:nvPr/>
        </p:nvGrpSpPr>
        <p:grpSpPr>
          <a:xfrm>
            <a:off x="179388" y="2852738"/>
            <a:ext cx="8786812" cy="547687"/>
            <a:chOff x="113" y="1797"/>
            <a:chExt cx="5535" cy="345"/>
          </a:xfrm>
        </p:grpSpPr>
        <p:sp>
          <p:nvSpPr>
            <p:cNvPr id="60452" name="Rectangle 34"/>
            <p:cNvSpPr/>
            <p:nvPr/>
          </p:nvSpPr>
          <p:spPr>
            <a:xfrm>
              <a:off x="113" y="1797"/>
              <a:ext cx="5405"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000" b="1" dirty="0">
                  <a:solidFill>
                    <a:srgbClr val="003399"/>
                  </a:solidFill>
                  <a:latin typeface="宋体" panose="02010600030101010101" pitchFamily="2" charset="-122"/>
                </a:rPr>
                <a:t> </a:t>
              </a:r>
              <a:r>
                <a:rPr lang="zh-CN" altLang="en-US" sz="2800" b="1" dirty="0">
                  <a:solidFill>
                    <a:srgbClr val="003399"/>
                  </a:solidFill>
                  <a:latin typeface="宋体" panose="02010600030101010101" pitchFamily="2" charset="-122"/>
                </a:rPr>
                <a:t>令                </a:t>
              </a:r>
              <a:r>
                <a:rPr lang="en-US" altLang="zh-CN" sz="2800" b="1" dirty="0">
                  <a:solidFill>
                    <a:srgbClr val="003399"/>
                  </a:solidFill>
                  <a:latin typeface="宋体" panose="02010600030101010101" pitchFamily="2" charset="-122"/>
                </a:rPr>
                <a:t>,</a:t>
              </a:r>
              <a:r>
                <a:rPr lang="zh-CN" altLang="en-US" sz="2800" b="1" dirty="0">
                  <a:solidFill>
                    <a:srgbClr val="003399"/>
                  </a:solidFill>
                  <a:latin typeface="宋体" panose="02010600030101010101" pitchFamily="2" charset="-122"/>
                </a:rPr>
                <a:t>整理得</a:t>
              </a:r>
            </a:p>
          </p:txBody>
        </p:sp>
        <p:graphicFrame>
          <p:nvGraphicFramePr>
            <p:cNvPr id="60453" name="Object 5"/>
            <p:cNvGraphicFramePr>
              <a:graphicFrameLocks noChangeAspect="1"/>
            </p:cNvGraphicFramePr>
            <p:nvPr/>
          </p:nvGraphicFramePr>
          <p:xfrm>
            <a:off x="476" y="1842"/>
            <a:ext cx="1801" cy="300"/>
          </p:xfrm>
          <a:graphic>
            <a:graphicData uri="http://schemas.openxmlformats.org/presentationml/2006/ole">
              <mc:AlternateContent xmlns:mc="http://schemas.openxmlformats.org/markup-compatibility/2006">
                <mc:Choice xmlns:v="urn:schemas-microsoft-com:vml" Requires="v">
                  <p:oleObj spid="_x0000_s29711" r:id="rId7" imgW="1080135" imgH="190500" progId="Equation.DSMT4">
                    <p:embed/>
                  </p:oleObj>
                </mc:Choice>
                <mc:Fallback>
                  <p:oleObj r:id="rId7" imgW="1080135" imgH="190500" progId="Equation.DSMT4">
                    <p:embed/>
                    <p:pic>
                      <p:nvPicPr>
                        <p:cNvPr id="0" name="图片 3224"/>
                        <p:cNvPicPr/>
                        <p:nvPr/>
                      </p:nvPicPr>
                      <p:blipFill>
                        <a:blip r:embed="rId8"/>
                        <a:stretch>
                          <a:fillRect/>
                        </a:stretch>
                      </p:blipFill>
                      <p:spPr>
                        <a:xfrm>
                          <a:off x="476" y="1842"/>
                          <a:ext cx="1801" cy="300"/>
                        </a:xfrm>
                        <a:prstGeom prst="rect">
                          <a:avLst/>
                        </a:prstGeom>
                        <a:noFill/>
                        <a:ln w="38100">
                          <a:noFill/>
                          <a:miter/>
                        </a:ln>
                      </p:spPr>
                    </p:pic>
                  </p:oleObj>
                </mc:Fallback>
              </mc:AlternateContent>
            </a:graphicData>
          </a:graphic>
        </p:graphicFrame>
        <p:graphicFrame>
          <p:nvGraphicFramePr>
            <p:cNvPr id="60454" name="Object 6"/>
            <p:cNvGraphicFramePr>
              <a:graphicFrameLocks noChangeAspect="1"/>
            </p:cNvGraphicFramePr>
            <p:nvPr/>
          </p:nvGraphicFramePr>
          <p:xfrm>
            <a:off x="3061" y="1797"/>
            <a:ext cx="2587" cy="277"/>
          </p:xfrm>
          <a:graphic>
            <a:graphicData uri="http://schemas.openxmlformats.org/presentationml/2006/ole">
              <mc:AlternateContent xmlns:mc="http://schemas.openxmlformats.org/markup-compatibility/2006">
                <mc:Choice xmlns:v="urn:schemas-microsoft-com:vml" Requires="v">
                  <p:oleObj spid="_x0000_s29712" r:id="rId9" imgW="1574800" imgH="177800" progId="Equation.DSMT4">
                    <p:embed/>
                  </p:oleObj>
                </mc:Choice>
                <mc:Fallback>
                  <p:oleObj r:id="rId9" imgW="1574800" imgH="177800" progId="Equation.DSMT4">
                    <p:embed/>
                    <p:pic>
                      <p:nvPicPr>
                        <p:cNvPr id="0" name="图片 3222"/>
                        <p:cNvPicPr/>
                        <p:nvPr/>
                      </p:nvPicPr>
                      <p:blipFill>
                        <a:blip r:embed="rId10"/>
                        <a:stretch>
                          <a:fillRect/>
                        </a:stretch>
                      </p:blipFill>
                      <p:spPr>
                        <a:xfrm>
                          <a:off x="3061" y="1797"/>
                          <a:ext cx="2587" cy="277"/>
                        </a:xfrm>
                        <a:prstGeom prst="rect">
                          <a:avLst/>
                        </a:prstGeom>
                        <a:noFill/>
                        <a:ln w="38100">
                          <a:noFill/>
                          <a:miter/>
                        </a:ln>
                      </p:spPr>
                    </p:pic>
                  </p:oleObj>
                </mc:Fallback>
              </mc:AlternateContent>
            </a:graphicData>
          </a:graphic>
        </p:graphicFrame>
      </p:grpSp>
      <p:sp>
        <p:nvSpPr>
          <p:cNvPr id="178183" name="Rectangle 34"/>
          <p:cNvSpPr/>
          <p:nvPr/>
        </p:nvSpPr>
        <p:spPr>
          <a:xfrm>
            <a:off x="250825" y="3357563"/>
            <a:ext cx="8893175"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3399"/>
                </a:solidFill>
                <a:latin typeface="宋体" panose="02010600030101010101" pitchFamily="2" charset="-122"/>
              </a:rPr>
              <a:t>解此方程，并舍去无意义根，得</a:t>
            </a:r>
            <a:r>
              <a:rPr lang="en-US" altLang="zh-CN" sz="2800" b="1" dirty="0">
                <a:solidFill>
                  <a:srgbClr val="003399"/>
                </a:solidFill>
                <a:latin typeface="Times New Roman" panose="02020603050405020304" pitchFamily="18" charset="0"/>
              </a:rPr>
              <a:t>2</a:t>
            </a:r>
            <a:r>
              <a:rPr lang="zh-CN" altLang="en-US" sz="2800" b="1" dirty="0">
                <a:solidFill>
                  <a:srgbClr val="003399"/>
                </a:solidFill>
                <a:latin typeface="宋体" panose="02010600030101010101" pitchFamily="2" charset="-122"/>
              </a:rPr>
              <a:t>个分离点为</a:t>
            </a:r>
            <a:r>
              <a:rPr lang="en-US" altLang="zh-CN" sz="2800" b="1" i="1" dirty="0">
                <a:solidFill>
                  <a:srgbClr val="003399"/>
                </a:solidFill>
                <a:latin typeface="Times New Roman" panose="02020603050405020304" pitchFamily="18" charset="0"/>
                <a:cs typeface="Times New Roman" panose="02020603050405020304" pitchFamily="18" charset="0"/>
              </a:rPr>
              <a:t>s</a:t>
            </a:r>
            <a:r>
              <a:rPr lang="en-US" altLang="zh-CN" sz="2800" b="1" baseline="-25000" dirty="0">
                <a:solidFill>
                  <a:srgbClr val="003399"/>
                </a:solidFill>
                <a:latin typeface="Times New Roman" panose="02020603050405020304" pitchFamily="18" charset="0"/>
                <a:cs typeface="Times New Roman" panose="02020603050405020304" pitchFamily="18" charset="0"/>
              </a:rPr>
              <a:t>1</a:t>
            </a:r>
            <a:r>
              <a:rPr lang="en-US" altLang="zh-CN" sz="2800" b="1" dirty="0">
                <a:solidFill>
                  <a:srgbClr val="003399"/>
                </a:solidFill>
                <a:latin typeface="Times New Roman" panose="02020603050405020304" pitchFamily="18" charset="0"/>
                <a:cs typeface="Times New Roman" panose="02020603050405020304" pitchFamily="18" charset="0"/>
              </a:rPr>
              <a:t>=-2.26</a:t>
            </a:r>
            <a:r>
              <a:rPr lang="zh-CN" altLang="en-US" sz="2800" b="1" dirty="0">
                <a:solidFill>
                  <a:srgbClr val="003399"/>
                </a:solidFill>
                <a:latin typeface="Times New Roman" panose="02020603050405020304" pitchFamily="18" charset="0"/>
                <a:cs typeface="Times New Roman" panose="02020603050405020304" pitchFamily="18" charset="0"/>
              </a:rPr>
              <a:t> </a:t>
            </a:r>
            <a:r>
              <a:rPr lang="zh-CN" altLang="en-US" sz="2800" b="1" dirty="0">
                <a:solidFill>
                  <a:srgbClr val="003399"/>
                </a:solidFill>
                <a:latin typeface="宋体" panose="02010600030101010101" pitchFamily="2" charset="-122"/>
              </a:rPr>
              <a:t>，</a:t>
            </a:r>
            <a:r>
              <a:rPr lang="en-US" altLang="zh-CN" sz="2800" b="1" i="1" dirty="0">
                <a:solidFill>
                  <a:srgbClr val="003399"/>
                </a:solidFill>
                <a:latin typeface="Times New Roman" panose="02020603050405020304" pitchFamily="18" charset="0"/>
                <a:cs typeface="Times New Roman" panose="02020603050405020304" pitchFamily="18" charset="0"/>
              </a:rPr>
              <a:t>s</a:t>
            </a:r>
            <a:r>
              <a:rPr lang="en-US" altLang="zh-CN" sz="2800" b="1" baseline="-25000" dirty="0">
                <a:solidFill>
                  <a:srgbClr val="003399"/>
                </a:solidFill>
                <a:latin typeface="Times New Roman" panose="02020603050405020304" pitchFamily="18" charset="0"/>
                <a:cs typeface="Times New Roman" panose="02020603050405020304" pitchFamily="18" charset="0"/>
              </a:rPr>
              <a:t>2</a:t>
            </a:r>
            <a:r>
              <a:rPr lang="en-US" altLang="zh-CN" sz="2800" b="1" dirty="0">
                <a:solidFill>
                  <a:srgbClr val="003399"/>
                </a:solidFill>
                <a:latin typeface="Times New Roman" panose="02020603050405020304" pitchFamily="18" charset="0"/>
                <a:cs typeface="Times New Roman" panose="02020603050405020304" pitchFamily="18" charset="0"/>
              </a:rPr>
              <a:t>=-40.3</a:t>
            </a:r>
            <a:r>
              <a:rPr lang="zh-CN" altLang="en-US" sz="2800" b="1" dirty="0">
                <a:solidFill>
                  <a:srgbClr val="003399"/>
                </a:solidFill>
                <a:latin typeface="宋体" panose="02010600030101010101" pitchFamily="2" charset="-122"/>
              </a:rPr>
              <a:t>。分离点的分离角恒为</a:t>
            </a:r>
            <a:r>
              <a:rPr lang="en-US" altLang="zh-CN" sz="2800" b="1" dirty="0">
                <a:solidFill>
                  <a:srgbClr val="003399"/>
                </a:solidFill>
                <a:latin typeface="宋体" panose="02010600030101010101" pitchFamily="2" charset="-122"/>
              </a:rPr>
              <a:t>±90°</a:t>
            </a:r>
            <a:r>
              <a:rPr lang="zh-CN" altLang="en-US" sz="2800" b="1" dirty="0">
                <a:solidFill>
                  <a:srgbClr val="003399"/>
                </a:solidFill>
                <a:latin typeface="宋体" panose="02010600030101010101" pitchFamily="2" charset="-122"/>
              </a:rPr>
              <a:t>。</a:t>
            </a:r>
          </a:p>
        </p:txBody>
      </p:sp>
      <p:sp>
        <p:nvSpPr>
          <p:cNvPr id="60423" name="灯片编号占位符 3"/>
          <p:cNvSpPr txBox="1">
            <a:spLocks noGrp="1"/>
          </p:cNvSpPr>
          <p:nvPr/>
        </p:nvSpPr>
        <p:spPr>
          <a:xfrm>
            <a:off x="6659563" y="6237288"/>
            <a:ext cx="2289175" cy="47625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eaLnBrk="1" hangingPunct="1">
              <a:spcBef>
                <a:spcPct val="0"/>
              </a:spcBef>
              <a:buNone/>
            </a:pPr>
            <a:fld id="{9A0DB2DC-4C9A-4742-B13C-FB6460FD3503}" type="slidenum">
              <a:rPr lang="zh-CN" altLang="en-US" sz="1400" b="1" dirty="0">
                <a:solidFill>
                  <a:srgbClr val="007A77"/>
                </a:solidFill>
              </a:rPr>
              <a:t>34</a:t>
            </a:fld>
            <a:endParaRPr lang="zh-CN" altLang="en-US" sz="1400" b="1" dirty="0">
              <a:solidFill>
                <a:srgbClr val="007A77"/>
              </a:solidFill>
            </a:endParaRPr>
          </a:p>
        </p:txBody>
      </p:sp>
      <p:sp>
        <p:nvSpPr>
          <p:cNvPr id="60424" name="Rectangle 34"/>
          <p:cNvSpPr/>
          <p:nvPr/>
        </p:nvSpPr>
        <p:spPr>
          <a:xfrm>
            <a:off x="179388" y="112713"/>
            <a:ext cx="1624012" cy="584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rgbClr val="003399"/>
                </a:solidFill>
                <a:latin typeface="Times New Roman" panose="02020603050405020304" pitchFamily="18" charset="0"/>
                <a:cs typeface="Times New Roman" panose="02020603050405020304" pitchFamily="18" charset="0"/>
              </a:rPr>
              <a:t>例</a:t>
            </a:r>
            <a:r>
              <a:rPr lang="en-US" altLang="zh-CN" b="1" dirty="0">
                <a:solidFill>
                  <a:srgbClr val="003399"/>
                </a:solidFill>
                <a:latin typeface="Times New Roman" panose="02020603050405020304" pitchFamily="18" charset="0"/>
                <a:cs typeface="Times New Roman" panose="02020603050405020304" pitchFamily="18" charset="0"/>
              </a:rPr>
              <a:t>4.8 </a:t>
            </a:r>
            <a:r>
              <a:rPr lang="zh-CN" altLang="en-US" b="1" dirty="0">
                <a:solidFill>
                  <a:srgbClr val="003399"/>
                </a:solidFill>
                <a:latin typeface="Times New Roman" panose="02020603050405020304" pitchFamily="18" charset="0"/>
                <a:cs typeface="Times New Roman" panose="02020603050405020304" pitchFamily="18" charset="0"/>
              </a:rPr>
              <a:t>续</a:t>
            </a:r>
            <a:endParaRPr lang="zh-CN" altLang="en-US" b="1" dirty="0">
              <a:solidFill>
                <a:srgbClr val="003399"/>
              </a:solidFill>
              <a:latin typeface="Times New Roman" panose="02020603050405020304" pitchFamily="18" charset="0"/>
              <a:ea typeface="Times New Roman" panose="02020603050405020304" pitchFamily="18" charset="0"/>
            </a:endParaRPr>
          </a:p>
        </p:txBody>
      </p:sp>
      <p:sp>
        <p:nvSpPr>
          <p:cNvPr id="60425" name="Rectangle 4"/>
          <p:cNvSpPr/>
          <p:nvPr/>
        </p:nvSpPr>
        <p:spPr>
          <a:xfrm>
            <a:off x="0" y="-182562"/>
            <a:ext cx="184150" cy="36671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7A77"/>
              </a:solidFill>
            </a:endParaRPr>
          </a:p>
        </p:txBody>
      </p:sp>
      <p:grpSp>
        <p:nvGrpSpPr>
          <p:cNvPr id="178206" name="Group 30"/>
          <p:cNvGrpSpPr/>
          <p:nvPr/>
        </p:nvGrpSpPr>
        <p:grpSpPr>
          <a:xfrm>
            <a:off x="179388" y="5440363"/>
            <a:ext cx="287337" cy="287337"/>
            <a:chOff x="3334" y="2931"/>
            <a:chExt cx="181" cy="181"/>
          </a:xfrm>
        </p:grpSpPr>
        <p:sp>
          <p:nvSpPr>
            <p:cNvPr id="60450" name="Line 56"/>
            <p:cNvSpPr/>
            <p:nvPr/>
          </p:nvSpPr>
          <p:spPr>
            <a:xfrm flipV="1">
              <a:off x="3334" y="2931"/>
              <a:ext cx="181" cy="181"/>
            </a:xfrm>
            <a:prstGeom prst="line">
              <a:avLst/>
            </a:prstGeom>
            <a:ln w="44450" cap="flat" cmpd="sng">
              <a:solidFill>
                <a:srgbClr val="3366FF"/>
              </a:solidFill>
              <a:prstDash val="solid"/>
              <a:headEnd type="none" w="med" len="med"/>
              <a:tailEnd type="none" w="med" len="med"/>
            </a:ln>
          </p:spPr>
        </p:sp>
        <p:sp>
          <p:nvSpPr>
            <p:cNvPr id="60451" name="Line 57"/>
            <p:cNvSpPr/>
            <p:nvPr/>
          </p:nvSpPr>
          <p:spPr>
            <a:xfrm>
              <a:off x="3334" y="2931"/>
              <a:ext cx="181" cy="181"/>
            </a:xfrm>
            <a:prstGeom prst="line">
              <a:avLst/>
            </a:prstGeom>
            <a:ln w="44450" cap="flat" cmpd="sng">
              <a:solidFill>
                <a:srgbClr val="3366FF"/>
              </a:solidFill>
              <a:prstDash val="solid"/>
              <a:headEnd type="none" w="med" len="med"/>
              <a:tailEnd type="none" w="med" len="med"/>
            </a:ln>
          </p:spPr>
        </p:sp>
      </p:grpSp>
      <p:grpSp>
        <p:nvGrpSpPr>
          <p:cNvPr id="178212" name="Group 36"/>
          <p:cNvGrpSpPr/>
          <p:nvPr/>
        </p:nvGrpSpPr>
        <p:grpSpPr>
          <a:xfrm>
            <a:off x="4787900" y="5445125"/>
            <a:ext cx="287338" cy="287338"/>
            <a:chOff x="3334" y="2931"/>
            <a:chExt cx="181" cy="181"/>
          </a:xfrm>
        </p:grpSpPr>
        <p:sp>
          <p:nvSpPr>
            <p:cNvPr id="60448" name="Line 56"/>
            <p:cNvSpPr/>
            <p:nvPr/>
          </p:nvSpPr>
          <p:spPr>
            <a:xfrm flipV="1">
              <a:off x="3334" y="2931"/>
              <a:ext cx="181" cy="181"/>
            </a:xfrm>
            <a:prstGeom prst="line">
              <a:avLst/>
            </a:prstGeom>
            <a:ln w="44450" cap="flat" cmpd="sng">
              <a:solidFill>
                <a:srgbClr val="3366FF"/>
              </a:solidFill>
              <a:prstDash val="solid"/>
              <a:headEnd type="none" w="med" len="med"/>
              <a:tailEnd type="none" w="med" len="med"/>
            </a:ln>
          </p:spPr>
        </p:sp>
        <p:sp>
          <p:nvSpPr>
            <p:cNvPr id="60449" name="Line 57"/>
            <p:cNvSpPr/>
            <p:nvPr/>
          </p:nvSpPr>
          <p:spPr>
            <a:xfrm>
              <a:off x="3334" y="2931"/>
              <a:ext cx="181" cy="181"/>
            </a:xfrm>
            <a:prstGeom prst="line">
              <a:avLst/>
            </a:prstGeom>
            <a:ln w="44450" cap="flat" cmpd="sng">
              <a:solidFill>
                <a:srgbClr val="3366FF"/>
              </a:solidFill>
              <a:prstDash val="solid"/>
              <a:headEnd type="none" w="med" len="med"/>
              <a:tailEnd type="none" w="med" len="med"/>
            </a:ln>
          </p:spPr>
        </p:sp>
      </p:grpSp>
      <p:sp>
        <p:nvSpPr>
          <p:cNvPr id="178215" name="Line 39"/>
          <p:cNvSpPr/>
          <p:nvPr/>
        </p:nvSpPr>
        <p:spPr>
          <a:xfrm>
            <a:off x="4932363" y="5589588"/>
            <a:ext cx="260350" cy="11112"/>
          </a:xfrm>
          <a:prstGeom prst="line">
            <a:avLst/>
          </a:prstGeom>
          <a:ln w="38100" cap="flat" cmpd="sng">
            <a:solidFill>
              <a:srgbClr val="FF0000"/>
            </a:solidFill>
            <a:prstDash val="solid"/>
            <a:headEnd type="none" w="med" len="med"/>
            <a:tailEnd type="stealth" w="lg" len="lg"/>
          </a:ln>
        </p:spPr>
      </p:sp>
      <p:sp>
        <p:nvSpPr>
          <p:cNvPr id="178216" name="Line 40"/>
          <p:cNvSpPr/>
          <p:nvPr/>
        </p:nvSpPr>
        <p:spPr>
          <a:xfrm>
            <a:off x="5208588" y="5589588"/>
            <a:ext cx="288925" cy="0"/>
          </a:xfrm>
          <a:prstGeom prst="line">
            <a:avLst/>
          </a:prstGeom>
          <a:ln w="38100" cap="flat" cmpd="sng">
            <a:solidFill>
              <a:srgbClr val="FF0000"/>
            </a:solidFill>
            <a:prstDash val="solid"/>
            <a:headEnd type="stealth" w="lg" len="lg"/>
            <a:tailEnd type="none" w="med" len="med"/>
          </a:ln>
        </p:spPr>
      </p:sp>
      <p:grpSp>
        <p:nvGrpSpPr>
          <p:cNvPr id="178217" name="Group 41"/>
          <p:cNvGrpSpPr/>
          <p:nvPr/>
        </p:nvGrpSpPr>
        <p:grpSpPr>
          <a:xfrm>
            <a:off x="5364163" y="5445125"/>
            <a:ext cx="287337" cy="287338"/>
            <a:chOff x="3334" y="2931"/>
            <a:chExt cx="181" cy="181"/>
          </a:xfrm>
        </p:grpSpPr>
        <p:sp>
          <p:nvSpPr>
            <p:cNvPr id="60446" name="Line 56"/>
            <p:cNvSpPr/>
            <p:nvPr/>
          </p:nvSpPr>
          <p:spPr>
            <a:xfrm flipV="1">
              <a:off x="3334" y="2931"/>
              <a:ext cx="181" cy="181"/>
            </a:xfrm>
            <a:prstGeom prst="line">
              <a:avLst/>
            </a:prstGeom>
            <a:ln w="44450" cap="flat" cmpd="sng">
              <a:solidFill>
                <a:srgbClr val="3366FF"/>
              </a:solidFill>
              <a:prstDash val="solid"/>
              <a:headEnd type="none" w="med" len="med"/>
              <a:tailEnd type="none" w="med" len="med"/>
            </a:ln>
          </p:spPr>
        </p:sp>
        <p:sp>
          <p:nvSpPr>
            <p:cNvPr id="60447" name="Line 57"/>
            <p:cNvSpPr/>
            <p:nvPr/>
          </p:nvSpPr>
          <p:spPr>
            <a:xfrm>
              <a:off x="3334" y="2931"/>
              <a:ext cx="181" cy="181"/>
            </a:xfrm>
            <a:prstGeom prst="line">
              <a:avLst/>
            </a:prstGeom>
            <a:ln w="44450" cap="flat" cmpd="sng">
              <a:solidFill>
                <a:srgbClr val="3366FF"/>
              </a:solidFill>
              <a:prstDash val="solid"/>
              <a:headEnd type="none" w="med" len="med"/>
              <a:tailEnd type="none" w="med" len="med"/>
            </a:ln>
          </p:spPr>
        </p:sp>
      </p:grpSp>
      <p:sp>
        <p:nvSpPr>
          <p:cNvPr id="178220" name="Arc 44"/>
          <p:cNvSpPr/>
          <p:nvPr/>
        </p:nvSpPr>
        <p:spPr>
          <a:xfrm flipH="1" flipV="1">
            <a:off x="5208588" y="5530850"/>
            <a:ext cx="1223962" cy="960438"/>
          </a:xfrm>
          <a:custGeom>
            <a:avLst/>
            <a:gdLst/>
            <a:ahLst/>
            <a:cxnLst>
              <a:cxn ang="0">
                <a:pos x="2147483646" y="0"/>
              </a:cxn>
              <a:cxn ang="0">
                <a:pos x="2147483646" y="2147483646"/>
              </a:cxn>
              <a:cxn ang="0">
                <a:pos x="0" y="2147483646"/>
              </a:cxn>
            </a:cxnLst>
            <a:rect l="0" t="0" r="0" b="0"/>
            <a:pathLst>
              <a:path w="21550" h="16061" fill="none">
                <a:moveTo>
                  <a:pt x="14443" y="-1"/>
                </a:moveTo>
                <a:cubicBezTo>
                  <a:pt x="18618" y="3754"/>
                  <a:pt x="21167" y="8987"/>
                  <a:pt x="21549" y="14590"/>
                </a:cubicBezTo>
              </a:path>
              <a:path w="21550" h="16061" stroke="0">
                <a:moveTo>
                  <a:pt x="14443" y="-1"/>
                </a:moveTo>
                <a:cubicBezTo>
                  <a:pt x="18618" y="3754"/>
                  <a:pt x="21167" y="8987"/>
                  <a:pt x="21549" y="14590"/>
                </a:cubicBezTo>
                <a:lnTo>
                  <a:pt x="0" y="16061"/>
                </a:lnTo>
                <a:lnTo>
                  <a:pt x="14443" y="-1"/>
                </a:lnTo>
                <a:close/>
              </a:path>
            </a:pathLst>
          </a:custGeom>
          <a:noFill/>
          <a:ln w="38100" cap="flat" cmpd="sng">
            <a:solidFill>
              <a:srgbClr val="FF0000">
                <a:alpha val="100000"/>
              </a:srgbClr>
            </a:solidFill>
            <a:prstDash val="solid"/>
            <a:round/>
            <a:headEnd type="stealth" w="lg" len="lg"/>
            <a:tailEnd type="none" w="lg" len="lg"/>
          </a:ln>
        </p:spPr>
        <p:txBody>
          <a:bodyPr/>
          <a:lstStyle/>
          <a:p>
            <a:endParaRPr lang="zh-CN" altLang="en-US"/>
          </a:p>
        </p:txBody>
      </p:sp>
      <p:sp>
        <p:nvSpPr>
          <p:cNvPr id="178221" name="Arc 45"/>
          <p:cNvSpPr/>
          <p:nvPr/>
        </p:nvSpPr>
        <p:spPr>
          <a:xfrm flipH="1">
            <a:off x="5208588" y="4692650"/>
            <a:ext cx="649287" cy="885825"/>
          </a:xfrm>
          <a:custGeom>
            <a:avLst/>
            <a:gdLst/>
            <a:ahLst/>
            <a:cxnLst>
              <a:cxn ang="0">
                <a:pos x="2147483646" y="0"/>
              </a:cxn>
              <a:cxn ang="0">
                <a:pos x="2147483646" y="2147483646"/>
              </a:cxn>
              <a:cxn ang="0">
                <a:pos x="0" y="2147483646"/>
              </a:cxn>
            </a:cxnLst>
            <a:rect l="0" t="0" r="0" b="0"/>
            <a:pathLst>
              <a:path w="21600" h="20268" fill="none">
                <a:moveTo>
                  <a:pt x="7468" y="0"/>
                </a:moveTo>
                <a:cubicBezTo>
                  <a:pt x="15959" y="3129"/>
                  <a:pt x="21600" y="11219"/>
                  <a:pt x="21600" y="20268"/>
                </a:cubicBezTo>
              </a:path>
              <a:path w="21600" h="20268" stroke="0">
                <a:moveTo>
                  <a:pt x="7468" y="0"/>
                </a:moveTo>
                <a:cubicBezTo>
                  <a:pt x="15959" y="3129"/>
                  <a:pt x="21600" y="11219"/>
                  <a:pt x="21600" y="20268"/>
                </a:cubicBezTo>
                <a:lnTo>
                  <a:pt x="0" y="20268"/>
                </a:lnTo>
                <a:lnTo>
                  <a:pt x="7468" y="0"/>
                </a:lnTo>
                <a:close/>
              </a:path>
            </a:pathLst>
          </a:custGeom>
          <a:noFill/>
          <a:ln w="38100" cap="flat" cmpd="sng">
            <a:solidFill>
              <a:srgbClr val="FF0000">
                <a:alpha val="100000"/>
              </a:srgbClr>
            </a:solidFill>
            <a:prstDash val="solid"/>
            <a:round/>
            <a:headEnd type="stealth" w="lg" len="lg"/>
            <a:tailEnd type="none" w="med" len="med"/>
          </a:ln>
        </p:spPr>
        <p:txBody>
          <a:bodyPr/>
          <a:lstStyle/>
          <a:p>
            <a:endParaRPr lang="zh-CN" altLang="en-US"/>
          </a:p>
        </p:txBody>
      </p:sp>
      <p:sp>
        <p:nvSpPr>
          <p:cNvPr id="178222" name="Line 46"/>
          <p:cNvSpPr/>
          <p:nvPr/>
        </p:nvSpPr>
        <p:spPr>
          <a:xfrm>
            <a:off x="2268538" y="4492625"/>
            <a:ext cx="2374900" cy="2160588"/>
          </a:xfrm>
          <a:prstGeom prst="line">
            <a:avLst/>
          </a:prstGeom>
          <a:ln w="19050" cap="flat" cmpd="sng">
            <a:solidFill>
              <a:srgbClr val="000000"/>
            </a:solidFill>
            <a:prstDash val="lgDash"/>
            <a:headEnd type="none" w="med" len="med"/>
            <a:tailEnd type="none" w="med" len="med"/>
          </a:ln>
        </p:spPr>
      </p:sp>
      <p:sp>
        <p:nvSpPr>
          <p:cNvPr id="178223" name="Line 47"/>
          <p:cNvSpPr/>
          <p:nvPr/>
        </p:nvSpPr>
        <p:spPr>
          <a:xfrm flipV="1">
            <a:off x="2411413" y="4454525"/>
            <a:ext cx="2159000" cy="2232025"/>
          </a:xfrm>
          <a:prstGeom prst="line">
            <a:avLst/>
          </a:prstGeom>
          <a:ln w="19050" cap="flat" cmpd="sng">
            <a:solidFill>
              <a:srgbClr val="000000"/>
            </a:solidFill>
            <a:prstDash val="lgDash"/>
            <a:headEnd type="none" w="med" len="med"/>
            <a:tailEnd type="none" w="med" len="med"/>
          </a:ln>
        </p:spPr>
      </p:sp>
      <p:sp>
        <p:nvSpPr>
          <p:cNvPr id="178224" name="Line 48"/>
          <p:cNvSpPr/>
          <p:nvPr/>
        </p:nvSpPr>
        <p:spPr>
          <a:xfrm>
            <a:off x="323850" y="5583238"/>
            <a:ext cx="719138" cy="0"/>
          </a:xfrm>
          <a:prstGeom prst="line">
            <a:avLst/>
          </a:prstGeom>
          <a:ln w="38100" cap="flat" cmpd="sng">
            <a:solidFill>
              <a:srgbClr val="FF0000"/>
            </a:solidFill>
            <a:prstDash val="solid"/>
            <a:headEnd type="none" w="med" len="med"/>
            <a:tailEnd type="stealth" w="lg" len="lg"/>
          </a:ln>
        </p:spPr>
      </p:sp>
      <p:sp>
        <p:nvSpPr>
          <p:cNvPr id="178225" name="Line 49"/>
          <p:cNvSpPr/>
          <p:nvPr/>
        </p:nvSpPr>
        <p:spPr>
          <a:xfrm flipH="1" flipV="1">
            <a:off x="1042988" y="5583238"/>
            <a:ext cx="2233612" cy="6350"/>
          </a:xfrm>
          <a:prstGeom prst="line">
            <a:avLst/>
          </a:prstGeom>
          <a:ln w="38100" cap="flat" cmpd="sng">
            <a:solidFill>
              <a:srgbClr val="FF0000"/>
            </a:solidFill>
            <a:prstDash val="solid"/>
            <a:headEnd type="none" w="med" len="med"/>
            <a:tailEnd type="stealth" w="lg" len="lg"/>
          </a:ln>
        </p:spPr>
      </p:sp>
      <p:sp>
        <p:nvSpPr>
          <p:cNvPr id="178226" name="Arc 50"/>
          <p:cNvSpPr/>
          <p:nvPr/>
        </p:nvSpPr>
        <p:spPr>
          <a:xfrm flipV="1">
            <a:off x="684213" y="5572125"/>
            <a:ext cx="360362" cy="917575"/>
          </a:xfrm>
          <a:custGeom>
            <a:avLst/>
            <a:gdLst/>
            <a:ahLst/>
            <a:cxnLst>
              <a:cxn ang="0">
                <a:pos x="2147483646" y="0"/>
              </a:cxn>
              <a:cxn ang="0">
                <a:pos x="2147483646" y="2147483646"/>
              </a:cxn>
              <a:cxn ang="0">
                <a:pos x="0" y="2147483646"/>
              </a:cxn>
            </a:cxnLst>
            <a:rect l="0" t="0" r="0" b="0"/>
            <a:pathLst>
              <a:path w="21600" h="20793" fill="none">
                <a:moveTo>
                  <a:pt x="9226" y="-1"/>
                </a:moveTo>
                <a:cubicBezTo>
                  <a:pt x="16781" y="3568"/>
                  <a:pt x="21600" y="11174"/>
                  <a:pt x="21600" y="19530"/>
                </a:cubicBezTo>
                <a:cubicBezTo>
                  <a:pt x="21600" y="19951"/>
                  <a:pt x="21587" y="20372"/>
                  <a:pt x="21563" y="20793"/>
                </a:cubicBezTo>
              </a:path>
              <a:path w="21600" h="20793" stroke="0">
                <a:moveTo>
                  <a:pt x="9226" y="-1"/>
                </a:moveTo>
                <a:cubicBezTo>
                  <a:pt x="16781" y="3568"/>
                  <a:pt x="21600" y="11174"/>
                  <a:pt x="21600" y="19530"/>
                </a:cubicBezTo>
                <a:cubicBezTo>
                  <a:pt x="21600" y="19951"/>
                  <a:pt x="21587" y="20372"/>
                  <a:pt x="21563" y="20793"/>
                </a:cubicBezTo>
                <a:lnTo>
                  <a:pt x="0" y="19530"/>
                </a:lnTo>
                <a:lnTo>
                  <a:pt x="9226" y="-1"/>
                </a:lnTo>
                <a:close/>
              </a:path>
            </a:pathLst>
          </a:custGeom>
          <a:noFill/>
          <a:ln w="38100" cap="flat" cmpd="sng">
            <a:solidFill>
              <a:srgbClr val="FF0000">
                <a:alpha val="100000"/>
              </a:srgbClr>
            </a:solidFill>
            <a:prstDash val="solid"/>
            <a:round/>
            <a:headEnd type="stealth" w="lg" len="lg"/>
            <a:tailEnd type="none" w="lg" len="lg"/>
          </a:ln>
        </p:spPr>
        <p:txBody>
          <a:bodyPr/>
          <a:lstStyle/>
          <a:p>
            <a:endParaRPr lang="zh-CN" altLang="en-US"/>
          </a:p>
        </p:txBody>
      </p:sp>
      <p:sp>
        <p:nvSpPr>
          <p:cNvPr id="178227" name="Arc 51"/>
          <p:cNvSpPr/>
          <p:nvPr/>
        </p:nvSpPr>
        <p:spPr>
          <a:xfrm>
            <a:off x="755650" y="4575175"/>
            <a:ext cx="287338" cy="1003300"/>
          </a:xfrm>
          <a:custGeom>
            <a:avLst/>
            <a:gdLst/>
            <a:ahLst/>
            <a:cxnLst>
              <a:cxn ang="0">
                <a:pos x="2147483646" y="0"/>
              </a:cxn>
              <a:cxn ang="0">
                <a:pos x="2147483646" y="2147483646"/>
              </a:cxn>
              <a:cxn ang="0">
                <a:pos x="0" y="2147483646"/>
              </a:cxn>
            </a:cxnLst>
            <a:rect l="0" t="0" r="0" b="0"/>
            <a:pathLst>
              <a:path w="21600" h="21489" fill="none">
                <a:moveTo>
                  <a:pt x="2185" y="-1"/>
                </a:moveTo>
                <a:cubicBezTo>
                  <a:pt x="13211" y="1120"/>
                  <a:pt x="21600" y="10405"/>
                  <a:pt x="21600" y="21489"/>
                </a:cubicBezTo>
              </a:path>
              <a:path w="21600" h="21489" stroke="0">
                <a:moveTo>
                  <a:pt x="2185" y="-1"/>
                </a:moveTo>
                <a:cubicBezTo>
                  <a:pt x="13211" y="1120"/>
                  <a:pt x="21600" y="10405"/>
                  <a:pt x="21600" y="21489"/>
                </a:cubicBezTo>
                <a:lnTo>
                  <a:pt x="0" y="21489"/>
                </a:lnTo>
                <a:lnTo>
                  <a:pt x="2185" y="-1"/>
                </a:lnTo>
                <a:close/>
              </a:path>
            </a:pathLst>
          </a:custGeom>
          <a:noFill/>
          <a:ln w="38100" cap="flat" cmpd="sng">
            <a:solidFill>
              <a:srgbClr val="FF0000">
                <a:alpha val="100000"/>
              </a:srgbClr>
            </a:solidFill>
            <a:prstDash val="solid"/>
            <a:round/>
            <a:headEnd type="stealth" w="lg" len="lg"/>
            <a:tailEnd type="none" w="lg" len="lg"/>
          </a:ln>
        </p:spPr>
        <p:txBody>
          <a:bodyPr/>
          <a:lstStyle/>
          <a:p>
            <a:endParaRPr lang="zh-CN" altLang="en-US"/>
          </a:p>
        </p:txBody>
      </p:sp>
      <p:sp>
        <p:nvSpPr>
          <p:cNvPr id="178229" name="Rectangle 53"/>
          <p:cNvSpPr/>
          <p:nvPr/>
        </p:nvSpPr>
        <p:spPr>
          <a:xfrm>
            <a:off x="1042988" y="5876925"/>
            <a:ext cx="433387" cy="288925"/>
          </a:xfrm>
          <a:prstGeom prst="rect">
            <a:avLst/>
          </a:prstGeom>
          <a:noFill/>
          <a:ln w="28575" cap="flat" cmpd="sng">
            <a:solidFill>
              <a:srgbClr val="FF6600"/>
            </a:solidFill>
            <a:prstDash val="dash"/>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latin typeface="Times New Roman" panose="02020603050405020304" pitchFamily="18" charset="0"/>
              </a:rPr>
              <a:t>-40.3</a:t>
            </a:r>
          </a:p>
        </p:txBody>
      </p:sp>
      <p:sp>
        <p:nvSpPr>
          <p:cNvPr id="178230" name="Rectangle 54"/>
          <p:cNvSpPr/>
          <p:nvPr/>
        </p:nvSpPr>
        <p:spPr>
          <a:xfrm>
            <a:off x="4643438" y="5084763"/>
            <a:ext cx="433387" cy="349250"/>
          </a:xfrm>
          <a:prstGeom prst="rect">
            <a:avLst/>
          </a:prstGeom>
          <a:noFill/>
          <a:ln w="28575" cap="flat" cmpd="sng">
            <a:solidFill>
              <a:srgbClr val="FF6600"/>
            </a:solidFill>
            <a:prstDash val="dash"/>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dirty="0">
                <a:latin typeface="Times New Roman" panose="02020603050405020304" pitchFamily="18" charset="0"/>
              </a:rPr>
              <a:t>-2.26</a:t>
            </a:r>
          </a:p>
        </p:txBody>
      </p:sp>
      <p:grpSp>
        <p:nvGrpSpPr>
          <p:cNvPr id="178232" name="Group 56"/>
          <p:cNvGrpSpPr/>
          <p:nvPr/>
        </p:nvGrpSpPr>
        <p:grpSpPr>
          <a:xfrm>
            <a:off x="3154363" y="5429250"/>
            <a:ext cx="287337" cy="287338"/>
            <a:chOff x="3334" y="2931"/>
            <a:chExt cx="181" cy="181"/>
          </a:xfrm>
        </p:grpSpPr>
        <p:sp>
          <p:nvSpPr>
            <p:cNvPr id="60444" name="Line 56"/>
            <p:cNvSpPr/>
            <p:nvPr/>
          </p:nvSpPr>
          <p:spPr>
            <a:xfrm flipV="1">
              <a:off x="3334" y="2931"/>
              <a:ext cx="181" cy="181"/>
            </a:xfrm>
            <a:prstGeom prst="line">
              <a:avLst/>
            </a:prstGeom>
            <a:ln w="44450" cap="flat" cmpd="sng">
              <a:solidFill>
                <a:srgbClr val="3366FF"/>
              </a:solidFill>
              <a:prstDash val="solid"/>
              <a:headEnd type="none" w="med" len="med"/>
              <a:tailEnd type="none" w="med" len="med"/>
            </a:ln>
          </p:spPr>
        </p:sp>
        <p:sp>
          <p:nvSpPr>
            <p:cNvPr id="60445" name="Line 57"/>
            <p:cNvSpPr/>
            <p:nvPr/>
          </p:nvSpPr>
          <p:spPr>
            <a:xfrm>
              <a:off x="3334" y="2931"/>
              <a:ext cx="181" cy="181"/>
            </a:xfrm>
            <a:prstGeom prst="line">
              <a:avLst/>
            </a:prstGeom>
            <a:ln w="44450" cap="flat" cmpd="sng">
              <a:solidFill>
                <a:srgbClr val="3366FF"/>
              </a:solidFill>
              <a:prstDash val="solid"/>
              <a:headEnd type="none" w="med" len="med"/>
              <a:tailEnd type="none" w="med" len="med"/>
            </a:ln>
          </p:spPr>
        </p:sp>
      </p:grpSp>
      <p:sp>
        <p:nvSpPr>
          <p:cNvPr id="178236" name="Oval 239"/>
          <p:cNvSpPr/>
          <p:nvPr/>
        </p:nvSpPr>
        <p:spPr>
          <a:xfrm>
            <a:off x="971550" y="5516563"/>
            <a:ext cx="90488" cy="95250"/>
          </a:xfrm>
          <a:prstGeom prst="ellipse">
            <a:avLst/>
          </a:prstGeom>
          <a:solidFill>
            <a:srgbClr val="FFCC00"/>
          </a:solidFill>
          <a:ln w="19050" cap="rnd" cmpd="sng">
            <a:solidFill>
              <a:srgbClr val="FF6600"/>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sp>
        <p:nvSpPr>
          <p:cNvPr id="178237" name="Oval 239"/>
          <p:cNvSpPr/>
          <p:nvPr/>
        </p:nvSpPr>
        <p:spPr>
          <a:xfrm>
            <a:off x="5148263" y="5516563"/>
            <a:ext cx="90487" cy="95250"/>
          </a:xfrm>
          <a:prstGeom prst="ellipse">
            <a:avLst/>
          </a:prstGeom>
          <a:solidFill>
            <a:srgbClr val="FFCC00"/>
          </a:solidFill>
          <a:ln w="19050" cap="rnd" cmpd="sng">
            <a:solidFill>
              <a:srgbClr val="FF6600"/>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8178">
                                            <p:txEl>
                                              <p:pRg st="0" end="0"/>
                                            </p:txEl>
                                          </p:spTgt>
                                        </p:tgtEl>
                                        <p:attrNameLst>
                                          <p:attrName>style.visibility</p:attrName>
                                        </p:attrNameLst>
                                      </p:cBhvr>
                                      <p:to>
                                        <p:strVal val="visible"/>
                                      </p:to>
                                    </p:set>
                                    <p:animEffect transition="in" filter="wipe(up)">
                                      <p:cBhvr>
                                        <p:cTn id="7" dur="500"/>
                                        <p:tgtEl>
                                          <p:spTgt spid="178178">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78179"/>
                                        </p:tgtEl>
                                        <p:attrNameLst>
                                          <p:attrName>style.visibility</p:attrName>
                                        </p:attrNameLst>
                                      </p:cBhvr>
                                      <p:to>
                                        <p:strVal val="visible"/>
                                      </p:to>
                                    </p:set>
                                    <p:animEffect transition="in" filter="wipe(up)">
                                      <p:cBhvr>
                                        <p:cTn id="10" dur="500"/>
                                        <p:tgtEl>
                                          <p:spTgt spid="17817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78205"/>
                                        </p:tgtEl>
                                        <p:attrNameLst>
                                          <p:attrName>style.visibility</p:attrName>
                                        </p:attrNameLst>
                                      </p:cBhvr>
                                      <p:to>
                                        <p:strVal val="visible"/>
                                      </p:to>
                                    </p:set>
                                    <p:animEffect transition="in" filter="wipe(down)">
                                      <p:cBhvr>
                                        <p:cTn id="15" dur="500"/>
                                        <p:tgtEl>
                                          <p:spTgt spid="178205"/>
                                        </p:tgtEl>
                                      </p:cBhvr>
                                    </p:animEffect>
                                  </p:childTnLst>
                                </p:cTn>
                              </p:par>
                              <p:par>
                                <p:cTn id="16" presetID="22" presetClass="entr" presetSubtype="4" fill="hold" nodeType="withEffect">
                                  <p:stCondLst>
                                    <p:cond delay="0"/>
                                  </p:stCondLst>
                                  <p:childTnLst>
                                    <p:set>
                                      <p:cBhvr>
                                        <p:cTn id="17" dur="1" fill="hold">
                                          <p:stCondLst>
                                            <p:cond delay="0"/>
                                          </p:stCondLst>
                                        </p:cTn>
                                        <p:tgtEl>
                                          <p:spTgt spid="178206"/>
                                        </p:tgtEl>
                                        <p:attrNameLst>
                                          <p:attrName>style.visibility</p:attrName>
                                        </p:attrNameLst>
                                      </p:cBhvr>
                                      <p:to>
                                        <p:strVal val="visible"/>
                                      </p:to>
                                    </p:set>
                                    <p:animEffect transition="in" filter="wipe(down)">
                                      <p:cBhvr>
                                        <p:cTn id="18" dur="500"/>
                                        <p:tgtEl>
                                          <p:spTgt spid="178206"/>
                                        </p:tgtEl>
                                      </p:cBhvr>
                                    </p:animEffect>
                                  </p:childTnLst>
                                </p:cTn>
                              </p:par>
                              <p:par>
                                <p:cTn id="19" presetID="22" presetClass="entr" presetSubtype="4" fill="hold" nodeType="withEffect">
                                  <p:stCondLst>
                                    <p:cond delay="0"/>
                                  </p:stCondLst>
                                  <p:childTnLst>
                                    <p:set>
                                      <p:cBhvr>
                                        <p:cTn id="20" dur="1" fill="hold">
                                          <p:stCondLst>
                                            <p:cond delay="0"/>
                                          </p:stCondLst>
                                        </p:cTn>
                                        <p:tgtEl>
                                          <p:spTgt spid="178232"/>
                                        </p:tgtEl>
                                        <p:attrNameLst>
                                          <p:attrName>style.visibility</p:attrName>
                                        </p:attrNameLst>
                                      </p:cBhvr>
                                      <p:to>
                                        <p:strVal val="visible"/>
                                      </p:to>
                                    </p:set>
                                    <p:animEffect transition="in" filter="wipe(down)">
                                      <p:cBhvr>
                                        <p:cTn id="21" dur="500"/>
                                        <p:tgtEl>
                                          <p:spTgt spid="178232"/>
                                        </p:tgtEl>
                                      </p:cBhvr>
                                    </p:animEffect>
                                  </p:childTnLst>
                                </p:cTn>
                              </p:par>
                              <p:par>
                                <p:cTn id="22" presetID="22" presetClass="entr" presetSubtype="4" fill="hold" nodeType="withEffect">
                                  <p:stCondLst>
                                    <p:cond delay="0"/>
                                  </p:stCondLst>
                                  <p:childTnLst>
                                    <p:set>
                                      <p:cBhvr>
                                        <p:cTn id="23" dur="1" fill="hold">
                                          <p:stCondLst>
                                            <p:cond delay="0"/>
                                          </p:stCondLst>
                                        </p:cTn>
                                        <p:tgtEl>
                                          <p:spTgt spid="178217"/>
                                        </p:tgtEl>
                                        <p:attrNameLst>
                                          <p:attrName>style.visibility</p:attrName>
                                        </p:attrNameLst>
                                      </p:cBhvr>
                                      <p:to>
                                        <p:strVal val="visible"/>
                                      </p:to>
                                    </p:set>
                                    <p:animEffect transition="in" filter="wipe(down)">
                                      <p:cBhvr>
                                        <p:cTn id="24" dur="500"/>
                                        <p:tgtEl>
                                          <p:spTgt spid="178217"/>
                                        </p:tgtEl>
                                      </p:cBhvr>
                                    </p:animEffect>
                                  </p:childTnLst>
                                </p:cTn>
                              </p:par>
                              <p:par>
                                <p:cTn id="25" presetID="22" presetClass="entr" presetSubtype="4" fill="hold" nodeType="withEffect">
                                  <p:stCondLst>
                                    <p:cond delay="0"/>
                                  </p:stCondLst>
                                  <p:childTnLst>
                                    <p:set>
                                      <p:cBhvr>
                                        <p:cTn id="26" dur="1" fill="hold">
                                          <p:stCondLst>
                                            <p:cond delay="0"/>
                                          </p:stCondLst>
                                        </p:cTn>
                                        <p:tgtEl>
                                          <p:spTgt spid="178212"/>
                                        </p:tgtEl>
                                        <p:attrNameLst>
                                          <p:attrName>style.visibility</p:attrName>
                                        </p:attrNameLst>
                                      </p:cBhvr>
                                      <p:to>
                                        <p:strVal val="visible"/>
                                      </p:to>
                                    </p:set>
                                    <p:animEffect transition="in" filter="wipe(down)">
                                      <p:cBhvr>
                                        <p:cTn id="27" dur="500"/>
                                        <p:tgtEl>
                                          <p:spTgt spid="1782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8235"/>
                                        </p:tgtEl>
                                        <p:attrNameLst>
                                          <p:attrName>style.visibility</p:attrName>
                                        </p:attrNameLst>
                                      </p:cBhvr>
                                      <p:to>
                                        <p:strVal val="visible"/>
                                      </p:to>
                                    </p:set>
                                    <p:animEffect transition="in" filter="wipe(left)">
                                      <p:cBhvr>
                                        <p:cTn id="32" dur="500"/>
                                        <p:tgtEl>
                                          <p:spTgt spid="1782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78183"/>
                                        </p:tgtEl>
                                        <p:attrNameLst>
                                          <p:attrName>style.visibility</p:attrName>
                                        </p:attrNameLst>
                                      </p:cBhvr>
                                      <p:to>
                                        <p:strVal val="visible"/>
                                      </p:to>
                                    </p:set>
                                    <p:animEffect transition="in" filter="wipe(up)">
                                      <p:cBhvr>
                                        <p:cTn id="37" dur="500"/>
                                        <p:tgtEl>
                                          <p:spTgt spid="178183"/>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78229"/>
                                        </p:tgtEl>
                                        <p:attrNameLst>
                                          <p:attrName>style.visibility</p:attrName>
                                        </p:attrNameLst>
                                      </p:cBhvr>
                                      <p:to>
                                        <p:strVal val="visible"/>
                                      </p:to>
                                    </p:set>
                                    <p:anim calcmode="lin" valueType="num">
                                      <p:cBhvr>
                                        <p:cTn id="42" dur="1000" fill="hold"/>
                                        <p:tgtEl>
                                          <p:spTgt spid="178229"/>
                                        </p:tgtEl>
                                        <p:attrNameLst>
                                          <p:attrName>ppt_w</p:attrName>
                                        </p:attrNameLst>
                                      </p:cBhvr>
                                      <p:tavLst>
                                        <p:tav tm="0">
                                          <p:val>
                                            <p:fltVal val="0"/>
                                          </p:val>
                                        </p:tav>
                                        <p:tav tm="100000">
                                          <p:val>
                                            <p:strVal val="#ppt_w"/>
                                          </p:val>
                                        </p:tav>
                                      </p:tavLst>
                                    </p:anim>
                                    <p:anim calcmode="lin" valueType="num">
                                      <p:cBhvr>
                                        <p:cTn id="43" dur="1000" fill="hold"/>
                                        <p:tgtEl>
                                          <p:spTgt spid="178229"/>
                                        </p:tgtEl>
                                        <p:attrNameLst>
                                          <p:attrName>ppt_h</p:attrName>
                                        </p:attrNameLst>
                                      </p:cBhvr>
                                      <p:tavLst>
                                        <p:tav tm="0">
                                          <p:val>
                                            <p:fltVal val="0"/>
                                          </p:val>
                                        </p:tav>
                                        <p:tav tm="100000">
                                          <p:val>
                                            <p:strVal val="#ppt_h"/>
                                          </p:val>
                                        </p:tav>
                                      </p:tavLst>
                                    </p:anim>
                                    <p:animEffect transition="in" filter="fade">
                                      <p:cBhvr>
                                        <p:cTn id="44" dur="1000"/>
                                        <p:tgtEl>
                                          <p:spTgt spid="17822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78230"/>
                                        </p:tgtEl>
                                        <p:attrNameLst>
                                          <p:attrName>style.visibility</p:attrName>
                                        </p:attrNameLst>
                                      </p:cBhvr>
                                      <p:to>
                                        <p:strVal val="visible"/>
                                      </p:to>
                                    </p:set>
                                    <p:anim calcmode="lin" valueType="num">
                                      <p:cBhvr>
                                        <p:cTn id="47" dur="1000" fill="hold"/>
                                        <p:tgtEl>
                                          <p:spTgt spid="178230"/>
                                        </p:tgtEl>
                                        <p:attrNameLst>
                                          <p:attrName>ppt_w</p:attrName>
                                        </p:attrNameLst>
                                      </p:cBhvr>
                                      <p:tavLst>
                                        <p:tav tm="0">
                                          <p:val>
                                            <p:fltVal val="0"/>
                                          </p:val>
                                        </p:tav>
                                        <p:tav tm="100000">
                                          <p:val>
                                            <p:strVal val="#ppt_w"/>
                                          </p:val>
                                        </p:tav>
                                      </p:tavLst>
                                    </p:anim>
                                    <p:anim calcmode="lin" valueType="num">
                                      <p:cBhvr>
                                        <p:cTn id="48" dur="1000" fill="hold"/>
                                        <p:tgtEl>
                                          <p:spTgt spid="178230"/>
                                        </p:tgtEl>
                                        <p:attrNameLst>
                                          <p:attrName>ppt_h</p:attrName>
                                        </p:attrNameLst>
                                      </p:cBhvr>
                                      <p:tavLst>
                                        <p:tav tm="0">
                                          <p:val>
                                            <p:fltVal val="0"/>
                                          </p:val>
                                        </p:tav>
                                        <p:tav tm="100000">
                                          <p:val>
                                            <p:strVal val="#ppt_h"/>
                                          </p:val>
                                        </p:tav>
                                      </p:tavLst>
                                    </p:anim>
                                    <p:animEffect transition="in" filter="fade">
                                      <p:cBhvr>
                                        <p:cTn id="49" dur="1000"/>
                                        <p:tgtEl>
                                          <p:spTgt spid="178230"/>
                                        </p:tgtEl>
                                      </p:cBhvr>
                                    </p:animEffect>
                                  </p:childTnLst>
                                </p:cTn>
                              </p:par>
                              <p:par>
                                <p:cTn id="50" presetID="23" presetClass="entr" presetSubtype="16" fill="hold" grpId="0" nodeType="withEffect">
                                  <p:stCondLst>
                                    <p:cond delay="0"/>
                                  </p:stCondLst>
                                  <p:childTnLst>
                                    <p:set>
                                      <p:cBhvr>
                                        <p:cTn id="51" dur="1" fill="hold">
                                          <p:stCondLst>
                                            <p:cond delay="0"/>
                                          </p:stCondLst>
                                        </p:cTn>
                                        <p:tgtEl>
                                          <p:spTgt spid="178237"/>
                                        </p:tgtEl>
                                        <p:attrNameLst>
                                          <p:attrName>style.visibility</p:attrName>
                                        </p:attrNameLst>
                                      </p:cBhvr>
                                      <p:to>
                                        <p:strVal val="visible"/>
                                      </p:to>
                                    </p:set>
                                    <p:anim calcmode="lin" valueType="num">
                                      <p:cBhvr>
                                        <p:cTn id="52" dur="500" fill="hold"/>
                                        <p:tgtEl>
                                          <p:spTgt spid="178237"/>
                                        </p:tgtEl>
                                        <p:attrNameLst>
                                          <p:attrName>ppt_w</p:attrName>
                                        </p:attrNameLst>
                                      </p:cBhvr>
                                      <p:tavLst>
                                        <p:tav tm="0">
                                          <p:val>
                                            <p:fltVal val="0"/>
                                          </p:val>
                                        </p:tav>
                                        <p:tav tm="100000">
                                          <p:val>
                                            <p:strVal val="#ppt_w"/>
                                          </p:val>
                                        </p:tav>
                                      </p:tavLst>
                                    </p:anim>
                                    <p:anim calcmode="lin" valueType="num">
                                      <p:cBhvr>
                                        <p:cTn id="53" dur="500" fill="hold"/>
                                        <p:tgtEl>
                                          <p:spTgt spid="178237"/>
                                        </p:tgtEl>
                                        <p:attrNameLst>
                                          <p:attrName>ppt_h</p:attrName>
                                        </p:attrNameLst>
                                      </p:cBhvr>
                                      <p:tavLst>
                                        <p:tav tm="0">
                                          <p:val>
                                            <p:fltVal val="0"/>
                                          </p:val>
                                        </p:tav>
                                        <p:tav tm="100000">
                                          <p:val>
                                            <p:strVal val="#ppt_h"/>
                                          </p:val>
                                        </p:tav>
                                      </p:tavLst>
                                    </p:anim>
                                  </p:childTnLst>
                                </p:cTn>
                              </p:par>
                              <p:par>
                                <p:cTn id="54" presetID="23" presetClass="entr" presetSubtype="16" fill="hold" grpId="0" nodeType="withEffect">
                                  <p:stCondLst>
                                    <p:cond delay="0"/>
                                  </p:stCondLst>
                                  <p:childTnLst>
                                    <p:set>
                                      <p:cBhvr>
                                        <p:cTn id="55" dur="1" fill="hold">
                                          <p:stCondLst>
                                            <p:cond delay="0"/>
                                          </p:stCondLst>
                                        </p:cTn>
                                        <p:tgtEl>
                                          <p:spTgt spid="178236"/>
                                        </p:tgtEl>
                                        <p:attrNameLst>
                                          <p:attrName>style.visibility</p:attrName>
                                        </p:attrNameLst>
                                      </p:cBhvr>
                                      <p:to>
                                        <p:strVal val="visible"/>
                                      </p:to>
                                    </p:set>
                                    <p:anim calcmode="lin" valueType="num">
                                      <p:cBhvr>
                                        <p:cTn id="56" dur="500" fill="hold"/>
                                        <p:tgtEl>
                                          <p:spTgt spid="178236"/>
                                        </p:tgtEl>
                                        <p:attrNameLst>
                                          <p:attrName>ppt_w</p:attrName>
                                        </p:attrNameLst>
                                      </p:cBhvr>
                                      <p:tavLst>
                                        <p:tav tm="0">
                                          <p:val>
                                            <p:fltVal val="0"/>
                                          </p:val>
                                        </p:tav>
                                        <p:tav tm="100000">
                                          <p:val>
                                            <p:strVal val="#ppt_w"/>
                                          </p:val>
                                        </p:tav>
                                      </p:tavLst>
                                    </p:anim>
                                    <p:anim calcmode="lin" valueType="num">
                                      <p:cBhvr>
                                        <p:cTn id="57" dur="500" fill="hold"/>
                                        <p:tgtEl>
                                          <p:spTgt spid="178236"/>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178222"/>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78223"/>
                                        </p:tgtEl>
                                        <p:attrNameLst>
                                          <p:attrName>style.visibility</p:attrName>
                                        </p:attrNameLst>
                                      </p:cBhvr>
                                      <p:to>
                                        <p:strVal val="visible"/>
                                      </p:to>
                                    </p:set>
                                  </p:childTnLst>
                                </p:cTn>
                              </p:par>
                              <p:par>
                                <p:cTn id="64" presetID="22" presetClass="entr" presetSubtype="8" fill="hold" nodeType="withEffect">
                                  <p:stCondLst>
                                    <p:cond delay="0"/>
                                  </p:stCondLst>
                                  <p:childTnLst>
                                    <p:set>
                                      <p:cBhvr>
                                        <p:cTn id="65" dur="1" fill="hold">
                                          <p:stCondLst>
                                            <p:cond delay="0"/>
                                          </p:stCondLst>
                                        </p:cTn>
                                        <p:tgtEl>
                                          <p:spTgt spid="178215"/>
                                        </p:tgtEl>
                                        <p:attrNameLst>
                                          <p:attrName>style.visibility</p:attrName>
                                        </p:attrNameLst>
                                      </p:cBhvr>
                                      <p:to>
                                        <p:strVal val="visible"/>
                                      </p:to>
                                    </p:set>
                                    <p:animEffect transition="in" filter="wipe(left)">
                                      <p:cBhvr>
                                        <p:cTn id="66" dur="500"/>
                                        <p:tgtEl>
                                          <p:spTgt spid="178215"/>
                                        </p:tgtEl>
                                      </p:cBhvr>
                                    </p:animEffect>
                                  </p:childTnLst>
                                </p:cTn>
                              </p:par>
                              <p:par>
                                <p:cTn id="67" presetID="22" presetClass="entr" presetSubtype="2" fill="hold" nodeType="withEffect">
                                  <p:stCondLst>
                                    <p:cond delay="0"/>
                                  </p:stCondLst>
                                  <p:childTnLst>
                                    <p:set>
                                      <p:cBhvr>
                                        <p:cTn id="68" dur="1" fill="hold">
                                          <p:stCondLst>
                                            <p:cond delay="0"/>
                                          </p:stCondLst>
                                        </p:cTn>
                                        <p:tgtEl>
                                          <p:spTgt spid="178216"/>
                                        </p:tgtEl>
                                        <p:attrNameLst>
                                          <p:attrName>style.visibility</p:attrName>
                                        </p:attrNameLst>
                                      </p:cBhvr>
                                      <p:to>
                                        <p:strVal val="visible"/>
                                      </p:to>
                                    </p:set>
                                    <p:animEffect transition="in" filter="wipe(right)">
                                      <p:cBhvr>
                                        <p:cTn id="69" dur="500"/>
                                        <p:tgtEl>
                                          <p:spTgt spid="178216"/>
                                        </p:tgtEl>
                                      </p:cBhvr>
                                    </p:animEffect>
                                  </p:childTnLst>
                                </p:cTn>
                              </p:par>
                              <p:par>
                                <p:cTn id="70" presetID="22" presetClass="entr" presetSubtype="4" fill="hold" nodeType="withEffect">
                                  <p:stCondLst>
                                    <p:cond delay="0"/>
                                  </p:stCondLst>
                                  <p:childTnLst>
                                    <p:set>
                                      <p:cBhvr>
                                        <p:cTn id="71" dur="1" fill="hold">
                                          <p:stCondLst>
                                            <p:cond delay="0"/>
                                          </p:stCondLst>
                                        </p:cTn>
                                        <p:tgtEl>
                                          <p:spTgt spid="178221"/>
                                        </p:tgtEl>
                                        <p:attrNameLst>
                                          <p:attrName>style.visibility</p:attrName>
                                        </p:attrNameLst>
                                      </p:cBhvr>
                                      <p:to>
                                        <p:strVal val="visible"/>
                                      </p:to>
                                    </p:set>
                                    <p:animEffect transition="in" filter="wipe(down)">
                                      <p:cBhvr>
                                        <p:cTn id="72" dur="500"/>
                                        <p:tgtEl>
                                          <p:spTgt spid="178221"/>
                                        </p:tgtEl>
                                      </p:cBhvr>
                                    </p:animEffect>
                                  </p:childTnLst>
                                </p:cTn>
                              </p:par>
                              <p:par>
                                <p:cTn id="73" presetID="22" presetClass="entr" presetSubtype="1" fill="hold" nodeType="withEffect">
                                  <p:stCondLst>
                                    <p:cond delay="0"/>
                                  </p:stCondLst>
                                  <p:childTnLst>
                                    <p:set>
                                      <p:cBhvr>
                                        <p:cTn id="74" dur="1" fill="hold">
                                          <p:stCondLst>
                                            <p:cond delay="0"/>
                                          </p:stCondLst>
                                        </p:cTn>
                                        <p:tgtEl>
                                          <p:spTgt spid="178220"/>
                                        </p:tgtEl>
                                        <p:attrNameLst>
                                          <p:attrName>style.visibility</p:attrName>
                                        </p:attrNameLst>
                                      </p:cBhvr>
                                      <p:to>
                                        <p:strVal val="visible"/>
                                      </p:to>
                                    </p:set>
                                    <p:animEffect transition="in" filter="wipe(up)">
                                      <p:cBhvr>
                                        <p:cTn id="75" dur="500"/>
                                        <p:tgtEl>
                                          <p:spTgt spid="178220"/>
                                        </p:tgtEl>
                                      </p:cBhvr>
                                    </p:animEffect>
                                  </p:childTnLst>
                                </p:cTn>
                              </p:par>
                              <p:par>
                                <p:cTn id="76" presetID="22" presetClass="entr" presetSubtype="2" fill="hold" nodeType="withEffect">
                                  <p:stCondLst>
                                    <p:cond delay="0"/>
                                  </p:stCondLst>
                                  <p:childTnLst>
                                    <p:set>
                                      <p:cBhvr>
                                        <p:cTn id="77" dur="1" fill="hold">
                                          <p:stCondLst>
                                            <p:cond delay="0"/>
                                          </p:stCondLst>
                                        </p:cTn>
                                        <p:tgtEl>
                                          <p:spTgt spid="178225"/>
                                        </p:tgtEl>
                                        <p:attrNameLst>
                                          <p:attrName>style.visibility</p:attrName>
                                        </p:attrNameLst>
                                      </p:cBhvr>
                                      <p:to>
                                        <p:strVal val="visible"/>
                                      </p:to>
                                    </p:set>
                                    <p:animEffect transition="in" filter="wipe(right)">
                                      <p:cBhvr>
                                        <p:cTn id="78" dur="500"/>
                                        <p:tgtEl>
                                          <p:spTgt spid="178225"/>
                                        </p:tgtEl>
                                      </p:cBhvr>
                                    </p:animEffect>
                                  </p:childTnLst>
                                </p:cTn>
                              </p:par>
                              <p:par>
                                <p:cTn id="79" presetID="22" presetClass="entr" presetSubtype="8" fill="hold" nodeType="withEffect">
                                  <p:stCondLst>
                                    <p:cond delay="0"/>
                                  </p:stCondLst>
                                  <p:childTnLst>
                                    <p:set>
                                      <p:cBhvr>
                                        <p:cTn id="80" dur="1" fill="hold">
                                          <p:stCondLst>
                                            <p:cond delay="0"/>
                                          </p:stCondLst>
                                        </p:cTn>
                                        <p:tgtEl>
                                          <p:spTgt spid="178224"/>
                                        </p:tgtEl>
                                        <p:attrNameLst>
                                          <p:attrName>style.visibility</p:attrName>
                                        </p:attrNameLst>
                                      </p:cBhvr>
                                      <p:to>
                                        <p:strVal val="visible"/>
                                      </p:to>
                                    </p:set>
                                    <p:animEffect transition="in" filter="wipe(left)">
                                      <p:cBhvr>
                                        <p:cTn id="81" dur="500"/>
                                        <p:tgtEl>
                                          <p:spTgt spid="178224"/>
                                        </p:tgtEl>
                                      </p:cBhvr>
                                    </p:animEffect>
                                  </p:childTnLst>
                                </p:cTn>
                              </p:par>
                              <p:par>
                                <p:cTn id="82" presetID="22" presetClass="entr" presetSubtype="4" fill="hold" nodeType="withEffect">
                                  <p:stCondLst>
                                    <p:cond delay="0"/>
                                  </p:stCondLst>
                                  <p:childTnLst>
                                    <p:set>
                                      <p:cBhvr>
                                        <p:cTn id="83" dur="1" fill="hold">
                                          <p:stCondLst>
                                            <p:cond delay="0"/>
                                          </p:stCondLst>
                                        </p:cTn>
                                        <p:tgtEl>
                                          <p:spTgt spid="178227"/>
                                        </p:tgtEl>
                                        <p:attrNameLst>
                                          <p:attrName>style.visibility</p:attrName>
                                        </p:attrNameLst>
                                      </p:cBhvr>
                                      <p:to>
                                        <p:strVal val="visible"/>
                                      </p:to>
                                    </p:set>
                                    <p:animEffect transition="in" filter="wipe(down)">
                                      <p:cBhvr>
                                        <p:cTn id="84" dur="500"/>
                                        <p:tgtEl>
                                          <p:spTgt spid="178227"/>
                                        </p:tgtEl>
                                      </p:cBhvr>
                                    </p:animEffect>
                                  </p:childTnLst>
                                </p:cTn>
                              </p:par>
                              <p:par>
                                <p:cTn id="85" presetID="22" presetClass="entr" presetSubtype="1" fill="hold" nodeType="withEffect">
                                  <p:stCondLst>
                                    <p:cond delay="0"/>
                                  </p:stCondLst>
                                  <p:childTnLst>
                                    <p:set>
                                      <p:cBhvr>
                                        <p:cTn id="86" dur="1" fill="hold">
                                          <p:stCondLst>
                                            <p:cond delay="0"/>
                                          </p:stCondLst>
                                        </p:cTn>
                                        <p:tgtEl>
                                          <p:spTgt spid="178226"/>
                                        </p:tgtEl>
                                        <p:attrNameLst>
                                          <p:attrName>style.visibility</p:attrName>
                                        </p:attrNameLst>
                                      </p:cBhvr>
                                      <p:to>
                                        <p:strVal val="visible"/>
                                      </p:to>
                                    </p:set>
                                    <p:animEffect transition="in" filter="wipe(up)">
                                      <p:cBhvr>
                                        <p:cTn id="87" dur="500"/>
                                        <p:tgtEl>
                                          <p:spTgt spid="178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3" grpId="0"/>
      <p:bldP spid="178229" grpId="0" animBg="1"/>
      <p:bldP spid="178230" grpId="0" animBg="1"/>
      <p:bldP spid="178236" grpId="0" animBg="1"/>
      <p:bldP spid="17823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txBox="1">
            <a:spLocks noGrp="1"/>
          </p:cNvSpPr>
          <p:nvPr/>
        </p:nvSpPr>
        <p:spPr>
          <a:xfrm>
            <a:off x="6659563" y="6237288"/>
            <a:ext cx="2289175" cy="47625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eaLnBrk="1" hangingPunct="1">
              <a:spcBef>
                <a:spcPct val="0"/>
              </a:spcBef>
              <a:buNone/>
            </a:pPr>
            <a:fld id="{9A0DB2DC-4C9A-4742-B13C-FB6460FD3503}" type="slidenum">
              <a:rPr lang="zh-CN" altLang="en-US" sz="1400" b="1" dirty="0">
                <a:solidFill>
                  <a:srgbClr val="007A77"/>
                </a:solidFill>
              </a:rPr>
              <a:t>35</a:t>
            </a:fld>
            <a:endParaRPr lang="zh-CN" altLang="en-US" sz="1400" b="1" dirty="0">
              <a:solidFill>
                <a:srgbClr val="007A77"/>
              </a:solidFill>
            </a:endParaRPr>
          </a:p>
        </p:txBody>
      </p:sp>
      <p:sp>
        <p:nvSpPr>
          <p:cNvPr id="61443" name="Rectangle 34"/>
          <p:cNvSpPr/>
          <p:nvPr/>
        </p:nvSpPr>
        <p:spPr>
          <a:xfrm>
            <a:off x="179388" y="112713"/>
            <a:ext cx="1624012" cy="584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rgbClr val="003399"/>
                </a:solidFill>
                <a:latin typeface="宋体" panose="02010600030101010101" pitchFamily="2" charset="-122"/>
              </a:rPr>
              <a:t>例</a:t>
            </a:r>
            <a:r>
              <a:rPr lang="en-US" altLang="zh-CN" b="1" dirty="0">
                <a:solidFill>
                  <a:srgbClr val="003399"/>
                </a:solidFill>
                <a:latin typeface="Times New Roman" panose="02020603050405020304" pitchFamily="18" charset="0"/>
                <a:cs typeface="Times New Roman" panose="02020603050405020304" pitchFamily="18" charset="0"/>
              </a:rPr>
              <a:t>4.8 </a:t>
            </a:r>
            <a:r>
              <a:rPr lang="zh-CN" altLang="en-US" b="1" dirty="0">
                <a:solidFill>
                  <a:srgbClr val="003399"/>
                </a:solidFill>
                <a:latin typeface="宋体" panose="02010600030101010101" pitchFamily="2" charset="-122"/>
              </a:rPr>
              <a:t>续</a:t>
            </a:r>
          </a:p>
        </p:txBody>
      </p:sp>
      <p:sp>
        <p:nvSpPr>
          <p:cNvPr id="61444" name="Rectangle 4"/>
          <p:cNvSpPr/>
          <p:nvPr/>
        </p:nvSpPr>
        <p:spPr>
          <a:xfrm>
            <a:off x="0" y="-182562"/>
            <a:ext cx="184150" cy="36671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1800" b="1" dirty="0">
              <a:solidFill>
                <a:srgbClr val="007A77"/>
              </a:solidFill>
            </a:endParaRPr>
          </a:p>
        </p:txBody>
      </p:sp>
      <p:sp>
        <p:nvSpPr>
          <p:cNvPr id="187406" name="AutoShape 4">
            <a:hlinkClick r:id="rId3" action="ppaction://hlinksldjump"/>
          </p:cNvPr>
          <p:cNvSpPr/>
          <p:nvPr/>
        </p:nvSpPr>
        <p:spPr>
          <a:xfrm>
            <a:off x="7800975" y="6402388"/>
            <a:ext cx="571500" cy="390525"/>
          </a:xfrm>
          <a:prstGeom prst="actionButtonBlank">
            <a:avLst/>
          </a:prstGeom>
          <a:solidFill>
            <a:schemeClr val="hlink"/>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600" b="1" dirty="0">
                <a:latin typeface="宋体" panose="02010600030101010101" pitchFamily="2" charset="-122"/>
              </a:rPr>
              <a:t>返回</a:t>
            </a:r>
          </a:p>
        </p:txBody>
      </p:sp>
      <p:grpSp>
        <p:nvGrpSpPr>
          <p:cNvPr id="61446" name="Group 15"/>
          <p:cNvGrpSpPr/>
          <p:nvPr/>
        </p:nvGrpSpPr>
        <p:grpSpPr>
          <a:xfrm>
            <a:off x="5811838" y="3956050"/>
            <a:ext cx="3332162" cy="2525713"/>
            <a:chOff x="1701" y="4473"/>
            <a:chExt cx="2099" cy="1591"/>
          </a:xfrm>
        </p:grpSpPr>
        <p:grpSp>
          <p:nvGrpSpPr>
            <p:cNvPr id="61494" name="Group 16"/>
            <p:cNvGrpSpPr/>
            <p:nvPr/>
          </p:nvGrpSpPr>
          <p:grpSpPr>
            <a:xfrm>
              <a:off x="1701" y="4473"/>
              <a:ext cx="2099" cy="1591"/>
              <a:chOff x="1882" y="1752"/>
              <a:chExt cx="2099" cy="1591"/>
            </a:xfrm>
          </p:grpSpPr>
          <p:graphicFrame>
            <p:nvGraphicFramePr>
              <p:cNvPr id="61496" name="Object 17"/>
              <p:cNvGraphicFramePr>
                <a:graphicFrameLocks noChangeAspect="1"/>
              </p:cNvGraphicFramePr>
              <p:nvPr/>
            </p:nvGraphicFramePr>
            <p:xfrm>
              <a:off x="1882" y="1752"/>
              <a:ext cx="2099" cy="1591"/>
            </p:xfrm>
            <a:graphic>
              <a:graphicData uri="http://schemas.openxmlformats.org/presentationml/2006/ole">
                <mc:AlternateContent xmlns:mc="http://schemas.openxmlformats.org/markup-compatibility/2006">
                  <mc:Choice xmlns:v="urn:schemas-microsoft-com:vml" Requires="v">
                    <p:oleObj spid="_x0000_s30736" r:id="rId4" imgW="4902200" imgH="3581400" progId="Visio.Drawing.11">
                      <p:embed/>
                    </p:oleObj>
                  </mc:Choice>
                  <mc:Fallback>
                    <p:oleObj r:id="rId4" imgW="4902200" imgH="3581400" progId="Visio.Drawing.11">
                      <p:embed/>
                      <p:pic>
                        <p:nvPicPr>
                          <p:cNvPr id="0" name="图片 3227"/>
                          <p:cNvPicPr/>
                          <p:nvPr/>
                        </p:nvPicPr>
                        <p:blipFill>
                          <a:blip r:embed="rId5"/>
                          <a:stretch>
                            <a:fillRect/>
                          </a:stretch>
                        </p:blipFill>
                        <p:spPr>
                          <a:xfrm>
                            <a:off x="1882" y="1752"/>
                            <a:ext cx="2099" cy="1591"/>
                          </a:xfrm>
                          <a:prstGeom prst="rect">
                            <a:avLst/>
                          </a:prstGeom>
                          <a:noFill/>
                          <a:ln w="38100">
                            <a:noFill/>
                            <a:miter/>
                          </a:ln>
                        </p:spPr>
                      </p:pic>
                    </p:oleObj>
                  </mc:Fallback>
                </mc:AlternateContent>
              </a:graphicData>
            </a:graphic>
          </p:graphicFrame>
          <p:sp>
            <p:nvSpPr>
              <p:cNvPr id="61497" name="Oval 18"/>
              <p:cNvSpPr/>
              <p:nvPr/>
            </p:nvSpPr>
            <p:spPr>
              <a:xfrm>
                <a:off x="2775" y="2520"/>
                <a:ext cx="90" cy="91"/>
              </a:xfrm>
              <a:prstGeom prst="ellipse">
                <a:avLst/>
              </a:prstGeom>
              <a:noFill/>
              <a:ln w="38100" cap="flat" cmpd="sng">
                <a:solidFill>
                  <a:srgbClr val="3366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grpSp>
            <p:nvGrpSpPr>
              <p:cNvPr id="61498" name="Group 19"/>
              <p:cNvGrpSpPr/>
              <p:nvPr/>
            </p:nvGrpSpPr>
            <p:grpSpPr>
              <a:xfrm>
                <a:off x="3288" y="2482"/>
                <a:ext cx="181" cy="181"/>
                <a:chOff x="3243" y="2478"/>
                <a:chExt cx="181" cy="181"/>
              </a:xfrm>
            </p:grpSpPr>
            <p:sp>
              <p:nvSpPr>
                <p:cNvPr id="61499" name="Line 56"/>
                <p:cNvSpPr/>
                <p:nvPr/>
              </p:nvSpPr>
              <p:spPr>
                <a:xfrm flipV="1">
                  <a:off x="3243" y="2478"/>
                  <a:ext cx="181" cy="181"/>
                </a:xfrm>
                <a:prstGeom prst="line">
                  <a:avLst/>
                </a:prstGeom>
                <a:ln w="44450" cap="flat" cmpd="sng">
                  <a:solidFill>
                    <a:srgbClr val="3366FF"/>
                  </a:solidFill>
                  <a:prstDash val="solid"/>
                  <a:headEnd type="none" w="med" len="med"/>
                  <a:tailEnd type="none" w="med" len="med"/>
                </a:ln>
              </p:spPr>
            </p:sp>
            <p:sp>
              <p:nvSpPr>
                <p:cNvPr id="61500" name="Line 57"/>
                <p:cNvSpPr/>
                <p:nvPr/>
              </p:nvSpPr>
              <p:spPr>
                <a:xfrm>
                  <a:off x="3243" y="2478"/>
                  <a:ext cx="181" cy="181"/>
                </a:xfrm>
                <a:prstGeom prst="line">
                  <a:avLst/>
                </a:prstGeom>
                <a:ln w="44450" cap="flat" cmpd="sng">
                  <a:solidFill>
                    <a:srgbClr val="3366FF"/>
                  </a:solidFill>
                  <a:prstDash val="solid"/>
                  <a:headEnd type="none" w="med" len="med"/>
                  <a:tailEnd type="none" w="med" len="med"/>
                </a:ln>
              </p:spPr>
            </p:sp>
          </p:grpSp>
        </p:grpSp>
        <p:sp>
          <p:nvSpPr>
            <p:cNvPr id="61495" name="Line 22"/>
            <p:cNvSpPr/>
            <p:nvPr/>
          </p:nvSpPr>
          <p:spPr>
            <a:xfrm flipH="1" flipV="1">
              <a:off x="1956" y="5101"/>
              <a:ext cx="136" cy="182"/>
            </a:xfrm>
            <a:prstGeom prst="line">
              <a:avLst/>
            </a:prstGeom>
            <a:ln w="12700" cap="flat" cmpd="sng">
              <a:solidFill>
                <a:srgbClr val="000000"/>
              </a:solidFill>
              <a:prstDash val="solid"/>
              <a:headEnd type="none" w="med" len="med"/>
              <a:tailEnd type="none" w="med" len="med"/>
            </a:ln>
          </p:spPr>
        </p:sp>
      </p:grpSp>
      <p:sp>
        <p:nvSpPr>
          <p:cNvPr id="61447" name="Line 23"/>
          <p:cNvSpPr/>
          <p:nvPr/>
        </p:nvSpPr>
        <p:spPr>
          <a:xfrm flipH="1">
            <a:off x="5895975" y="5229225"/>
            <a:ext cx="576263" cy="1588"/>
          </a:xfrm>
          <a:prstGeom prst="line">
            <a:avLst/>
          </a:prstGeom>
          <a:ln w="38100" cap="flat" cmpd="sng">
            <a:solidFill>
              <a:srgbClr val="FF0000"/>
            </a:solidFill>
            <a:prstDash val="solid"/>
            <a:headEnd type="none" w="med" len="med"/>
            <a:tailEnd type="stealth" w="lg" len="lg"/>
          </a:ln>
        </p:spPr>
      </p:sp>
      <p:sp>
        <p:nvSpPr>
          <p:cNvPr id="61448" name="Line 24"/>
          <p:cNvSpPr/>
          <p:nvPr/>
        </p:nvSpPr>
        <p:spPr>
          <a:xfrm>
            <a:off x="6480175" y="5230813"/>
            <a:ext cx="865188" cy="0"/>
          </a:xfrm>
          <a:prstGeom prst="line">
            <a:avLst/>
          </a:prstGeom>
          <a:ln w="38100" cap="flat" cmpd="sng">
            <a:solidFill>
              <a:srgbClr val="FF0000"/>
            </a:solidFill>
            <a:prstDash val="solid"/>
            <a:headEnd type="none" w="med" len="med"/>
            <a:tailEnd type="stealth" w="lg" len="lg"/>
          </a:ln>
        </p:spPr>
      </p:sp>
      <p:grpSp>
        <p:nvGrpSpPr>
          <p:cNvPr id="61449" name="Group 25"/>
          <p:cNvGrpSpPr/>
          <p:nvPr/>
        </p:nvGrpSpPr>
        <p:grpSpPr>
          <a:xfrm>
            <a:off x="6475413" y="4367213"/>
            <a:ext cx="1727200" cy="1727200"/>
            <a:chOff x="3787" y="2886"/>
            <a:chExt cx="1088" cy="1088"/>
          </a:xfrm>
        </p:grpSpPr>
        <p:sp>
          <p:nvSpPr>
            <p:cNvPr id="61491" name="Oval 26"/>
            <p:cNvSpPr/>
            <p:nvPr/>
          </p:nvSpPr>
          <p:spPr>
            <a:xfrm>
              <a:off x="3787" y="2886"/>
              <a:ext cx="1088" cy="1088"/>
            </a:xfrm>
            <a:prstGeom prst="ellipse">
              <a:avLst/>
            </a:prstGeom>
            <a:noFill/>
            <a:ln w="38100"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sp>
          <p:nvSpPr>
            <p:cNvPr id="61492" name="Line 27"/>
            <p:cNvSpPr/>
            <p:nvPr/>
          </p:nvSpPr>
          <p:spPr>
            <a:xfrm>
              <a:off x="4195" y="2886"/>
              <a:ext cx="136" cy="0"/>
            </a:xfrm>
            <a:prstGeom prst="line">
              <a:avLst/>
            </a:prstGeom>
            <a:ln w="38100" cap="flat" cmpd="sng">
              <a:solidFill>
                <a:srgbClr val="FF0000"/>
              </a:solidFill>
              <a:prstDash val="solid"/>
              <a:headEnd type="stealth" w="lg" len="lg"/>
              <a:tailEnd type="none" w="med" len="med"/>
            </a:ln>
          </p:spPr>
        </p:sp>
        <p:sp>
          <p:nvSpPr>
            <p:cNvPr id="61493" name="Line 28"/>
            <p:cNvSpPr/>
            <p:nvPr/>
          </p:nvSpPr>
          <p:spPr>
            <a:xfrm>
              <a:off x="4195" y="3967"/>
              <a:ext cx="136" cy="0"/>
            </a:xfrm>
            <a:prstGeom prst="line">
              <a:avLst/>
            </a:prstGeom>
            <a:ln w="38100" cap="flat" cmpd="sng">
              <a:solidFill>
                <a:srgbClr val="FF0000"/>
              </a:solidFill>
              <a:prstDash val="solid"/>
              <a:headEnd type="stealth" w="lg" len="lg"/>
              <a:tailEnd type="none" w="med" len="med"/>
            </a:ln>
          </p:spPr>
        </p:sp>
      </p:grpSp>
      <p:graphicFrame>
        <p:nvGraphicFramePr>
          <p:cNvPr id="61450" name="Object 29"/>
          <p:cNvGraphicFramePr>
            <a:graphicFrameLocks noChangeAspect="1"/>
          </p:cNvGraphicFramePr>
          <p:nvPr/>
        </p:nvGraphicFramePr>
        <p:xfrm>
          <a:off x="11113" y="4187825"/>
          <a:ext cx="6469062" cy="2663825"/>
        </p:xfrm>
        <a:graphic>
          <a:graphicData uri="http://schemas.openxmlformats.org/presentationml/2006/ole">
            <mc:AlternateContent xmlns:mc="http://schemas.openxmlformats.org/markup-compatibility/2006">
              <mc:Choice xmlns:v="urn:schemas-microsoft-com:vml" Requires="v">
                <p:oleObj spid="_x0000_s30737" r:id="rId6" imgW="8585200" imgH="3429000" progId="Visio.Drawing.11">
                  <p:embed/>
                </p:oleObj>
              </mc:Choice>
              <mc:Fallback>
                <p:oleObj r:id="rId6" imgW="8585200" imgH="3429000" progId="Visio.Drawing.11">
                  <p:embed/>
                  <p:pic>
                    <p:nvPicPr>
                      <p:cNvPr id="0" name="图片 3226"/>
                      <p:cNvPicPr/>
                      <p:nvPr/>
                    </p:nvPicPr>
                    <p:blipFill>
                      <a:blip r:embed="rId7"/>
                      <a:stretch>
                        <a:fillRect/>
                      </a:stretch>
                    </p:blipFill>
                    <p:spPr>
                      <a:xfrm>
                        <a:off x="11113" y="4187825"/>
                        <a:ext cx="6469062" cy="2663825"/>
                      </a:xfrm>
                      <a:prstGeom prst="rect">
                        <a:avLst/>
                      </a:prstGeom>
                      <a:noFill/>
                      <a:ln w="38100">
                        <a:noFill/>
                        <a:miter/>
                      </a:ln>
                    </p:spPr>
                  </p:pic>
                </p:oleObj>
              </mc:Fallback>
            </mc:AlternateContent>
          </a:graphicData>
        </a:graphic>
      </p:graphicFrame>
      <p:grpSp>
        <p:nvGrpSpPr>
          <p:cNvPr id="61451" name="Group 30"/>
          <p:cNvGrpSpPr/>
          <p:nvPr/>
        </p:nvGrpSpPr>
        <p:grpSpPr>
          <a:xfrm>
            <a:off x="179388" y="5440363"/>
            <a:ext cx="287337" cy="287337"/>
            <a:chOff x="3334" y="2931"/>
            <a:chExt cx="181" cy="181"/>
          </a:xfrm>
        </p:grpSpPr>
        <p:sp>
          <p:nvSpPr>
            <p:cNvPr id="61489" name="Line 56"/>
            <p:cNvSpPr/>
            <p:nvPr/>
          </p:nvSpPr>
          <p:spPr>
            <a:xfrm flipV="1">
              <a:off x="3334" y="2931"/>
              <a:ext cx="181" cy="181"/>
            </a:xfrm>
            <a:prstGeom prst="line">
              <a:avLst/>
            </a:prstGeom>
            <a:ln w="44450" cap="flat" cmpd="sng">
              <a:solidFill>
                <a:srgbClr val="3366FF"/>
              </a:solidFill>
              <a:prstDash val="solid"/>
              <a:headEnd type="none" w="med" len="med"/>
              <a:tailEnd type="none" w="med" len="med"/>
            </a:ln>
          </p:spPr>
        </p:sp>
        <p:sp>
          <p:nvSpPr>
            <p:cNvPr id="61490" name="Line 57"/>
            <p:cNvSpPr/>
            <p:nvPr/>
          </p:nvSpPr>
          <p:spPr>
            <a:xfrm>
              <a:off x="3334" y="2931"/>
              <a:ext cx="181" cy="181"/>
            </a:xfrm>
            <a:prstGeom prst="line">
              <a:avLst/>
            </a:prstGeom>
            <a:ln w="44450" cap="flat" cmpd="sng">
              <a:solidFill>
                <a:srgbClr val="3366FF"/>
              </a:solidFill>
              <a:prstDash val="solid"/>
              <a:headEnd type="none" w="med" len="med"/>
              <a:tailEnd type="none" w="med" len="med"/>
            </a:ln>
          </p:spPr>
        </p:sp>
      </p:grpSp>
      <p:grpSp>
        <p:nvGrpSpPr>
          <p:cNvPr id="61452" name="Group 33"/>
          <p:cNvGrpSpPr/>
          <p:nvPr/>
        </p:nvGrpSpPr>
        <p:grpSpPr>
          <a:xfrm>
            <a:off x="3154363" y="5429250"/>
            <a:ext cx="287337" cy="287338"/>
            <a:chOff x="3334" y="2931"/>
            <a:chExt cx="181" cy="181"/>
          </a:xfrm>
        </p:grpSpPr>
        <p:sp>
          <p:nvSpPr>
            <p:cNvPr id="61487" name="Line 56"/>
            <p:cNvSpPr/>
            <p:nvPr/>
          </p:nvSpPr>
          <p:spPr>
            <a:xfrm flipV="1">
              <a:off x="3334" y="2931"/>
              <a:ext cx="181" cy="181"/>
            </a:xfrm>
            <a:prstGeom prst="line">
              <a:avLst/>
            </a:prstGeom>
            <a:ln w="44450" cap="flat" cmpd="sng">
              <a:solidFill>
                <a:srgbClr val="3366FF"/>
              </a:solidFill>
              <a:prstDash val="solid"/>
              <a:headEnd type="none" w="med" len="med"/>
              <a:tailEnd type="none" w="med" len="med"/>
            </a:ln>
          </p:spPr>
        </p:sp>
        <p:sp>
          <p:nvSpPr>
            <p:cNvPr id="61488" name="Line 57"/>
            <p:cNvSpPr/>
            <p:nvPr/>
          </p:nvSpPr>
          <p:spPr>
            <a:xfrm>
              <a:off x="3334" y="2931"/>
              <a:ext cx="181" cy="181"/>
            </a:xfrm>
            <a:prstGeom prst="line">
              <a:avLst/>
            </a:prstGeom>
            <a:ln w="44450" cap="flat" cmpd="sng">
              <a:solidFill>
                <a:srgbClr val="3366FF"/>
              </a:solidFill>
              <a:prstDash val="solid"/>
              <a:headEnd type="none" w="med" len="med"/>
              <a:tailEnd type="none" w="med" len="med"/>
            </a:ln>
          </p:spPr>
        </p:sp>
      </p:grpSp>
      <p:grpSp>
        <p:nvGrpSpPr>
          <p:cNvPr id="61453" name="Group 36"/>
          <p:cNvGrpSpPr/>
          <p:nvPr/>
        </p:nvGrpSpPr>
        <p:grpSpPr>
          <a:xfrm>
            <a:off x="4787900" y="5445125"/>
            <a:ext cx="287338" cy="287338"/>
            <a:chOff x="3334" y="2931"/>
            <a:chExt cx="181" cy="181"/>
          </a:xfrm>
        </p:grpSpPr>
        <p:sp>
          <p:nvSpPr>
            <p:cNvPr id="61485" name="Line 56"/>
            <p:cNvSpPr/>
            <p:nvPr/>
          </p:nvSpPr>
          <p:spPr>
            <a:xfrm flipV="1">
              <a:off x="3334" y="2931"/>
              <a:ext cx="181" cy="181"/>
            </a:xfrm>
            <a:prstGeom prst="line">
              <a:avLst/>
            </a:prstGeom>
            <a:ln w="44450" cap="flat" cmpd="sng">
              <a:solidFill>
                <a:srgbClr val="3366FF"/>
              </a:solidFill>
              <a:prstDash val="solid"/>
              <a:headEnd type="none" w="med" len="med"/>
              <a:tailEnd type="none" w="med" len="med"/>
            </a:ln>
          </p:spPr>
        </p:sp>
        <p:sp>
          <p:nvSpPr>
            <p:cNvPr id="61486" name="Line 57"/>
            <p:cNvSpPr/>
            <p:nvPr/>
          </p:nvSpPr>
          <p:spPr>
            <a:xfrm>
              <a:off x="3334" y="2931"/>
              <a:ext cx="181" cy="181"/>
            </a:xfrm>
            <a:prstGeom prst="line">
              <a:avLst/>
            </a:prstGeom>
            <a:ln w="44450" cap="flat" cmpd="sng">
              <a:solidFill>
                <a:srgbClr val="3366FF"/>
              </a:solidFill>
              <a:prstDash val="solid"/>
              <a:headEnd type="none" w="med" len="med"/>
              <a:tailEnd type="none" w="med" len="med"/>
            </a:ln>
          </p:spPr>
        </p:sp>
      </p:grpSp>
      <p:sp>
        <p:nvSpPr>
          <p:cNvPr id="61454" name="Line 39"/>
          <p:cNvSpPr/>
          <p:nvPr/>
        </p:nvSpPr>
        <p:spPr>
          <a:xfrm>
            <a:off x="4932363" y="5589588"/>
            <a:ext cx="260350" cy="11112"/>
          </a:xfrm>
          <a:prstGeom prst="line">
            <a:avLst/>
          </a:prstGeom>
          <a:ln w="38100" cap="flat" cmpd="sng">
            <a:solidFill>
              <a:srgbClr val="FF0000"/>
            </a:solidFill>
            <a:prstDash val="solid"/>
            <a:headEnd type="none" w="med" len="med"/>
            <a:tailEnd type="stealth" w="lg" len="lg"/>
          </a:ln>
        </p:spPr>
      </p:sp>
      <p:sp>
        <p:nvSpPr>
          <p:cNvPr id="61455" name="Line 40"/>
          <p:cNvSpPr/>
          <p:nvPr/>
        </p:nvSpPr>
        <p:spPr>
          <a:xfrm>
            <a:off x="5208588" y="5589588"/>
            <a:ext cx="288925" cy="0"/>
          </a:xfrm>
          <a:prstGeom prst="line">
            <a:avLst/>
          </a:prstGeom>
          <a:ln w="38100" cap="flat" cmpd="sng">
            <a:solidFill>
              <a:srgbClr val="FF0000"/>
            </a:solidFill>
            <a:prstDash val="solid"/>
            <a:headEnd type="stealth" w="lg" len="lg"/>
            <a:tailEnd type="none" w="med" len="med"/>
          </a:ln>
        </p:spPr>
      </p:sp>
      <p:grpSp>
        <p:nvGrpSpPr>
          <p:cNvPr id="61456" name="Group 41"/>
          <p:cNvGrpSpPr/>
          <p:nvPr/>
        </p:nvGrpSpPr>
        <p:grpSpPr>
          <a:xfrm>
            <a:off x="5364163" y="5445125"/>
            <a:ext cx="287337" cy="287338"/>
            <a:chOff x="3334" y="2931"/>
            <a:chExt cx="181" cy="181"/>
          </a:xfrm>
        </p:grpSpPr>
        <p:sp>
          <p:nvSpPr>
            <p:cNvPr id="61483" name="Line 56"/>
            <p:cNvSpPr/>
            <p:nvPr/>
          </p:nvSpPr>
          <p:spPr>
            <a:xfrm flipV="1">
              <a:off x="3334" y="2931"/>
              <a:ext cx="181" cy="181"/>
            </a:xfrm>
            <a:prstGeom prst="line">
              <a:avLst/>
            </a:prstGeom>
            <a:ln w="44450" cap="flat" cmpd="sng">
              <a:solidFill>
                <a:srgbClr val="3366FF"/>
              </a:solidFill>
              <a:prstDash val="solid"/>
              <a:headEnd type="none" w="med" len="med"/>
              <a:tailEnd type="none" w="med" len="med"/>
            </a:ln>
          </p:spPr>
        </p:sp>
        <p:sp>
          <p:nvSpPr>
            <p:cNvPr id="61484" name="Line 57"/>
            <p:cNvSpPr/>
            <p:nvPr/>
          </p:nvSpPr>
          <p:spPr>
            <a:xfrm>
              <a:off x="3334" y="2931"/>
              <a:ext cx="181" cy="181"/>
            </a:xfrm>
            <a:prstGeom prst="line">
              <a:avLst/>
            </a:prstGeom>
            <a:ln w="44450" cap="flat" cmpd="sng">
              <a:solidFill>
                <a:srgbClr val="3366FF"/>
              </a:solidFill>
              <a:prstDash val="solid"/>
              <a:headEnd type="none" w="med" len="med"/>
              <a:tailEnd type="none" w="med" len="med"/>
            </a:ln>
          </p:spPr>
        </p:sp>
      </p:grpSp>
      <p:sp>
        <p:nvSpPr>
          <p:cNvPr id="61457" name="Arc 44"/>
          <p:cNvSpPr/>
          <p:nvPr/>
        </p:nvSpPr>
        <p:spPr>
          <a:xfrm flipH="1" flipV="1">
            <a:off x="5208588" y="5530850"/>
            <a:ext cx="1223962" cy="960438"/>
          </a:xfrm>
          <a:custGeom>
            <a:avLst/>
            <a:gdLst/>
            <a:ahLst/>
            <a:cxnLst>
              <a:cxn ang="0">
                <a:pos x="2147483646" y="0"/>
              </a:cxn>
              <a:cxn ang="0">
                <a:pos x="2147483646" y="2147483646"/>
              </a:cxn>
              <a:cxn ang="0">
                <a:pos x="0" y="2147483646"/>
              </a:cxn>
            </a:cxnLst>
            <a:rect l="0" t="0" r="0" b="0"/>
            <a:pathLst>
              <a:path w="21550" h="16061" fill="none">
                <a:moveTo>
                  <a:pt x="14443" y="-1"/>
                </a:moveTo>
                <a:cubicBezTo>
                  <a:pt x="18618" y="3754"/>
                  <a:pt x="21167" y="8987"/>
                  <a:pt x="21549" y="14590"/>
                </a:cubicBezTo>
              </a:path>
              <a:path w="21550" h="16061" stroke="0">
                <a:moveTo>
                  <a:pt x="14443" y="-1"/>
                </a:moveTo>
                <a:cubicBezTo>
                  <a:pt x="18618" y="3754"/>
                  <a:pt x="21167" y="8987"/>
                  <a:pt x="21549" y="14590"/>
                </a:cubicBezTo>
                <a:lnTo>
                  <a:pt x="0" y="16061"/>
                </a:lnTo>
                <a:lnTo>
                  <a:pt x="14443" y="-1"/>
                </a:lnTo>
                <a:close/>
              </a:path>
            </a:pathLst>
          </a:custGeom>
          <a:noFill/>
          <a:ln w="38100" cap="flat" cmpd="sng">
            <a:solidFill>
              <a:srgbClr val="FF0000">
                <a:alpha val="100000"/>
              </a:srgbClr>
            </a:solidFill>
            <a:prstDash val="solid"/>
            <a:round/>
            <a:headEnd type="stealth" w="lg" len="lg"/>
            <a:tailEnd type="none" w="lg" len="lg"/>
          </a:ln>
        </p:spPr>
        <p:txBody>
          <a:bodyPr/>
          <a:lstStyle/>
          <a:p>
            <a:endParaRPr lang="zh-CN" altLang="en-US"/>
          </a:p>
        </p:txBody>
      </p:sp>
      <p:sp>
        <p:nvSpPr>
          <p:cNvPr id="61458" name="Arc 45"/>
          <p:cNvSpPr/>
          <p:nvPr/>
        </p:nvSpPr>
        <p:spPr>
          <a:xfrm flipH="1">
            <a:off x="5208588" y="4692650"/>
            <a:ext cx="649287" cy="885825"/>
          </a:xfrm>
          <a:custGeom>
            <a:avLst/>
            <a:gdLst/>
            <a:ahLst/>
            <a:cxnLst>
              <a:cxn ang="0">
                <a:pos x="2147483646" y="0"/>
              </a:cxn>
              <a:cxn ang="0">
                <a:pos x="2147483646" y="2147483646"/>
              </a:cxn>
              <a:cxn ang="0">
                <a:pos x="0" y="2147483646"/>
              </a:cxn>
            </a:cxnLst>
            <a:rect l="0" t="0" r="0" b="0"/>
            <a:pathLst>
              <a:path w="21600" h="20268" fill="none">
                <a:moveTo>
                  <a:pt x="7468" y="0"/>
                </a:moveTo>
                <a:cubicBezTo>
                  <a:pt x="15959" y="3129"/>
                  <a:pt x="21600" y="11219"/>
                  <a:pt x="21600" y="20268"/>
                </a:cubicBezTo>
              </a:path>
              <a:path w="21600" h="20268" stroke="0">
                <a:moveTo>
                  <a:pt x="7468" y="0"/>
                </a:moveTo>
                <a:cubicBezTo>
                  <a:pt x="15959" y="3129"/>
                  <a:pt x="21600" y="11219"/>
                  <a:pt x="21600" y="20268"/>
                </a:cubicBezTo>
                <a:lnTo>
                  <a:pt x="0" y="20268"/>
                </a:lnTo>
                <a:lnTo>
                  <a:pt x="7468" y="0"/>
                </a:lnTo>
                <a:close/>
              </a:path>
            </a:pathLst>
          </a:custGeom>
          <a:noFill/>
          <a:ln w="38100" cap="flat" cmpd="sng">
            <a:solidFill>
              <a:srgbClr val="FF0000">
                <a:alpha val="100000"/>
              </a:srgbClr>
            </a:solidFill>
            <a:prstDash val="solid"/>
            <a:round/>
            <a:headEnd type="stealth" w="lg" len="lg"/>
            <a:tailEnd type="none" w="med" len="med"/>
          </a:ln>
        </p:spPr>
        <p:txBody>
          <a:bodyPr/>
          <a:lstStyle/>
          <a:p>
            <a:endParaRPr lang="zh-CN" altLang="en-US"/>
          </a:p>
        </p:txBody>
      </p:sp>
      <p:sp>
        <p:nvSpPr>
          <p:cNvPr id="61459" name="Line 46"/>
          <p:cNvSpPr/>
          <p:nvPr/>
        </p:nvSpPr>
        <p:spPr>
          <a:xfrm>
            <a:off x="2268538" y="4492625"/>
            <a:ext cx="2374900" cy="2160588"/>
          </a:xfrm>
          <a:prstGeom prst="line">
            <a:avLst/>
          </a:prstGeom>
          <a:ln w="19050" cap="flat" cmpd="sng">
            <a:solidFill>
              <a:srgbClr val="000000"/>
            </a:solidFill>
            <a:prstDash val="lgDash"/>
            <a:headEnd type="none" w="med" len="med"/>
            <a:tailEnd type="none" w="med" len="med"/>
          </a:ln>
        </p:spPr>
      </p:sp>
      <p:sp>
        <p:nvSpPr>
          <p:cNvPr id="61460" name="Line 47"/>
          <p:cNvSpPr/>
          <p:nvPr/>
        </p:nvSpPr>
        <p:spPr>
          <a:xfrm flipV="1">
            <a:off x="2411413" y="4454525"/>
            <a:ext cx="2159000" cy="2232025"/>
          </a:xfrm>
          <a:prstGeom prst="line">
            <a:avLst/>
          </a:prstGeom>
          <a:ln w="19050" cap="flat" cmpd="sng">
            <a:solidFill>
              <a:srgbClr val="000000"/>
            </a:solidFill>
            <a:prstDash val="lgDash"/>
            <a:headEnd type="none" w="med" len="med"/>
            <a:tailEnd type="none" w="med" len="med"/>
          </a:ln>
        </p:spPr>
      </p:sp>
      <p:sp>
        <p:nvSpPr>
          <p:cNvPr id="61461" name="Line 48"/>
          <p:cNvSpPr/>
          <p:nvPr/>
        </p:nvSpPr>
        <p:spPr>
          <a:xfrm>
            <a:off x="323850" y="5583238"/>
            <a:ext cx="719138" cy="0"/>
          </a:xfrm>
          <a:prstGeom prst="line">
            <a:avLst/>
          </a:prstGeom>
          <a:ln w="38100" cap="flat" cmpd="sng">
            <a:solidFill>
              <a:srgbClr val="FF0000"/>
            </a:solidFill>
            <a:prstDash val="solid"/>
            <a:headEnd type="none" w="med" len="med"/>
            <a:tailEnd type="stealth" w="lg" len="lg"/>
          </a:ln>
        </p:spPr>
      </p:sp>
      <p:sp>
        <p:nvSpPr>
          <p:cNvPr id="61462" name="Line 49"/>
          <p:cNvSpPr/>
          <p:nvPr/>
        </p:nvSpPr>
        <p:spPr>
          <a:xfrm flipH="1">
            <a:off x="1042988" y="5583238"/>
            <a:ext cx="2233612" cy="0"/>
          </a:xfrm>
          <a:prstGeom prst="line">
            <a:avLst/>
          </a:prstGeom>
          <a:ln w="38100" cap="flat" cmpd="sng">
            <a:solidFill>
              <a:srgbClr val="FF0000"/>
            </a:solidFill>
            <a:prstDash val="solid"/>
            <a:headEnd type="none" w="med" len="med"/>
            <a:tailEnd type="stealth" w="lg" len="lg"/>
          </a:ln>
        </p:spPr>
      </p:sp>
      <p:sp>
        <p:nvSpPr>
          <p:cNvPr id="61463" name="Arc 50"/>
          <p:cNvSpPr/>
          <p:nvPr/>
        </p:nvSpPr>
        <p:spPr>
          <a:xfrm flipV="1">
            <a:off x="684213" y="5572125"/>
            <a:ext cx="360362" cy="917575"/>
          </a:xfrm>
          <a:custGeom>
            <a:avLst/>
            <a:gdLst/>
            <a:ahLst/>
            <a:cxnLst>
              <a:cxn ang="0">
                <a:pos x="2147483646" y="0"/>
              </a:cxn>
              <a:cxn ang="0">
                <a:pos x="2147483646" y="2147483646"/>
              </a:cxn>
              <a:cxn ang="0">
                <a:pos x="0" y="2147483646"/>
              </a:cxn>
            </a:cxnLst>
            <a:rect l="0" t="0" r="0" b="0"/>
            <a:pathLst>
              <a:path w="21600" h="20793" fill="none">
                <a:moveTo>
                  <a:pt x="9226" y="-1"/>
                </a:moveTo>
                <a:cubicBezTo>
                  <a:pt x="16781" y="3568"/>
                  <a:pt x="21600" y="11174"/>
                  <a:pt x="21600" y="19530"/>
                </a:cubicBezTo>
                <a:cubicBezTo>
                  <a:pt x="21600" y="19951"/>
                  <a:pt x="21587" y="20372"/>
                  <a:pt x="21563" y="20793"/>
                </a:cubicBezTo>
              </a:path>
              <a:path w="21600" h="20793" stroke="0">
                <a:moveTo>
                  <a:pt x="9226" y="-1"/>
                </a:moveTo>
                <a:cubicBezTo>
                  <a:pt x="16781" y="3568"/>
                  <a:pt x="21600" y="11174"/>
                  <a:pt x="21600" y="19530"/>
                </a:cubicBezTo>
                <a:cubicBezTo>
                  <a:pt x="21600" y="19951"/>
                  <a:pt x="21587" y="20372"/>
                  <a:pt x="21563" y="20793"/>
                </a:cubicBezTo>
                <a:lnTo>
                  <a:pt x="0" y="19530"/>
                </a:lnTo>
                <a:lnTo>
                  <a:pt x="9226" y="-1"/>
                </a:lnTo>
                <a:close/>
              </a:path>
            </a:pathLst>
          </a:custGeom>
          <a:noFill/>
          <a:ln w="38100" cap="flat" cmpd="sng">
            <a:solidFill>
              <a:srgbClr val="FF0000">
                <a:alpha val="100000"/>
              </a:srgbClr>
            </a:solidFill>
            <a:prstDash val="solid"/>
            <a:round/>
            <a:headEnd type="stealth" w="lg" len="lg"/>
            <a:tailEnd type="none" w="lg" len="lg"/>
          </a:ln>
        </p:spPr>
        <p:txBody>
          <a:bodyPr/>
          <a:lstStyle/>
          <a:p>
            <a:endParaRPr lang="zh-CN" altLang="en-US"/>
          </a:p>
        </p:txBody>
      </p:sp>
      <p:sp>
        <p:nvSpPr>
          <p:cNvPr id="61464" name="Arc 51"/>
          <p:cNvSpPr/>
          <p:nvPr/>
        </p:nvSpPr>
        <p:spPr>
          <a:xfrm>
            <a:off x="755650" y="4575175"/>
            <a:ext cx="287338" cy="1003300"/>
          </a:xfrm>
          <a:custGeom>
            <a:avLst/>
            <a:gdLst/>
            <a:ahLst/>
            <a:cxnLst>
              <a:cxn ang="0">
                <a:pos x="2147483646" y="0"/>
              </a:cxn>
              <a:cxn ang="0">
                <a:pos x="2147483646" y="2147483646"/>
              </a:cxn>
              <a:cxn ang="0">
                <a:pos x="0" y="2147483646"/>
              </a:cxn>
            </a:cxnLst>
            <a:rect l="0" t="0" r="0" b="0"/>
            <a:pathLst>
              <a:path w="21600" h="21489" fill="none">
                <a:moveTo>
                  <a:pt x="2185" y="-1"/>
                </a:moveTo>
                <a:cubicBezTo>
                  <a:pt x="13211" y="1120"/>
                  <a:pt x="21600" y="10405"/>
                  <a:pt x="21600" y="21489"/>
                </a:cubicBezTo>
              </a:path>
              <a:path w="21600" h="21489" stroke="0">
                <a:moveTo>
                  <a:pt x="2185" y="-1"/>
                </a:moveTo>
                <a:cubicBezTo>
                  <a:pt x="13211" y="1120"/>
                  <a:pt x="21600" y="10405"/>
                  <a:pt x="21600" y="21489"/>
                </a:cubicBezTo>
                <a:lnTo>
                  <a:pt x="0" y="21489"/>
                </a:lnTo>
                <a:lnTo>
                  <a:pt x="2185" y="-1"/>
                </a:lnTo>
                <a:close/>
              </a:path>
            </a:pathLst>
          </a:custGeom>
          <a:noFill/>
          <a:ln w="38100" cap="flat" cmpd="sng">
            <a:solidFill>
              <a:srgbClr val="FF0000">
                <a:alpha val="100000"/>
              </a:srgbClr>
            </a:solidFill>
            <a:prstDash val="solid"/>
            <a:round/>
            <a:headEnd type="stealth" w="lg" len="lg"/>
            <a:tailEnd type="none" w="lg" len="lg"/>
          </a:ln>
        </p:spPr>
        <p:txBody>
          <a:bodyPr/>
          <a:lstStyle/>
          <a:p>
            <a:endParaRPr lang="zh-CN" altLang="en-US"/>
          </a:p>
        </p:txBody>
      </p:sp>
      <p:sp>
        <p:nvSpPr>
          <p:cNvPr id="61465" name="Line 52"/>
          <p:cNvSpPr/>
          <p:nvPr/>
        </p:nvSpPr>
        <p:spPr>
          <a:xfrm>
            <a:off x="5795963" y="5734050"/>
            <a:ext cx="720725" cy="71438"/>
          </a:xfrm>
          <a:prstGeom prst="line">
            <a:avLst/>
          </a:prstGeom>
          <a:ln w="22225" cap="flat" cmpd="sng">
            <a:solidFill>
              <a:srgbClr val="0000FF"/>
            </a:solidFill>
            <a:prstDash val="dash"/>
            <a:headEnd type="none" w="med" len="med"/>
            <a:tailEnd type="arrow" w="med" len="med"/>
          </a:ln>
        </p:spPr>
      </p:sp>
      <p:sp>
        <p:nvSpPr>
          <p:cNvPr id="61466" name="Rectangle 53"/>
          <p:cNvSpPr/>
          <p:nvPr/>
        </p:nvSpPr>
        <p:spPr>
          <a:xfrm>
            <a:off x="1042988" y="5805488"/>
            <a:ext cx="433387" cy="360362"/>
          </a:xfrm>
          <a:prstGeom prst="rect">
            <a:avLst/>
          </a:prstGeom>
          <a:noFill/>
          <a:ln w="28575" cap="flat" cmpd="sng">
            <a:solidFill>
              <a:srgbClr val="FF6600"/>
            </a:solidFill>
            <a:prstDash val="dash"/>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sp>
        <p:nvSpPr>
          <p:cNvPr id="61467" name="Rectangle 54"/>
          <p:cNvSpPr/>
          <p:nvPr/>
        </p:nvSpPr>
        <p:spPr>
          <a:xfrm>
            <a:off x="4643438" y="5084763"/>
            <a:ext cx="433387" cy="349250"/>
          </a:xfrm>
          <a:prstGeom prst="rect">
            <a:avLst/>
          </a:prstGeom>
          <a:noFill/>
          <a:ln w="28575" cap="flat" cmpd="sng">
            <a:solidFill>
              <a:srgbClr val="FF6600"/>
            </a:solidFill>
            <a:prstDash val="dash"/>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sp>
        <p:nvSpPr>
          <p:cNvPr id="187447" name="Rectangle 34"/>
          <p:cNvSpPr/>
          <p:nvPr/>
        </p:nvSpPr>
        <p:spPr>
          <a:xfrm>
            <a:off x="539750" y="981075"/>
            <a:ext cx="5511800" cy="9461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rgbClr val="003399"/>
                </a:solidFill>
                <a:latin typeface="宋体" panose="02010600030101010101" pitchFamily="2" charset="-122"/>
              </a:rPr>
              <a:t>5)</a:t>
            </a:r>
            <a:r>
              <a:rPr lang="zh-CN" altLang="en-US" sz="2800" b="1" dirty="0">
                <a:solidFill>
                  <a:srgbClr val="003399"/>
                </a:solidFill>
                <a:latin typeface="宋体" panose="02010600030101010101" pitchFamily="2" charset="-122"/>
              </a:rPr>
              <a:t>根轨迹与虚轴的交点：</a:t>
            </a:r>
          </a:p>
          <a:p>
            <a:pPr marL="0" lvl="0" indent="0" eaLnBrk="1" hangingPunct="1">
              <a:spcBef>
                <a:spcPct val="0"/>
              </a:spcBef>
              <a:buNone/>
            </a:pPr>
            <a:r>
              <a:rPr lang="zh-CN" altLang="en-US" sz="2800" b="1" dirty="0">
                <a:solidFill>
                  <a:srgbClr val="003399"/>
                </a:solidFill>
                <a:latin typeface="宋体" panose="02010600030101010101" pitchFamily="2" charset="-122"/>
              </a:rPr>
              <a:t>令</a:t>
            </a:r>
            <a:r>
              <a:rPr lang="en-US" altLang="zh-CN" sz="2800" b="1" i="1" dirty="0">
                <a:solidFill>
                  <a:srgbClr val="003399"/>
                </a:solidFill>
                <a:latin typeface="Times New Roman" panose="02020603050405020304" pitchFamily="18" charset="0"/>
                <a:cs typeface="Times New Roman" panose="02020603050405020304" pitchFamily="18" charset="0"/>
              </a:rPr>
              <a:t>s</a:t>
            </a:r>
            <a:r>
              <a:rPr lang="en-US" altLang="zh-CN" sz="2800" b="1" dirty="0">
                <a:solidFill>
                  <a:srgbClr val="003399"/>
                </a:solidFill>
                <a:latin typeface="Times New Roman" panose="02020603050405020304" pitchFamily="18" charset="0"/>
                <a:cs typeface="Times New Roman" panose="02020603050405020304" pitchFamily="18" charset="0"/>
              </a:rPr>
              <a:t>=</a:t>
            </a:r>
            <a:r>
              <a:rPr lang="en-US" altLang="zh-CN" sz="2800" b="1" i="1" dirty="0">
                <a:solidFill>
                  <a:srgbClr val="003399"/>
                </a:solidFill>
                <a:latin typeface="Times New Roman" panose="02020603050405020304" pitchFamily="18" charset="0"/>
                <a:cs typeface="Times New Roman" panose="02020603050405020304" pitchFamily="18" charset="0"/>
              </a:rPr>
              <a:t>j</a:t>
            </a:r>
            <a:r>
              <a:rPr lang="en-US" altLang="zh-CN" sz="2800" b="1" i="1" dirty="0">
                <a:solidFill>
                  <a:srgbClr val="00337B"/>
                </a:solidFill>
                <a:latin typeface="Symbol" panose="05050102010706020507" pitchFamily="18" charset="2"/>
                <a:cs typeface="Times New Roman" panose="02020603050405020304" pitchFamily="18" charset="0"/>
              </a:rPr>
              <a:t>w</a:t>
            </a:r>
            <a:r>
              <a:rPr lang="zh-CN" altLang="en-US" sz="2800" b="1" dirty="0">
                <a:solidFill>
                  <a:srgbClr val="003399"/>
                </a:solidFill>
                <a:latin typeface="宋体" panose="02010600030101010101" pitchFamily="2" charset="-122"/>
              </a:rPr>
              <a:t>代入特征方程，经整理后得</a:t>
            </a:r>
          </a:p>
        </p:txBody>
      </p:sp>
      <p:graphicFrame>
        <p:nvGraphicFramePr>
          <p:cNvPr id="187448" name="Object 56"/>
          <p:cNvGraphicFramePr>
            <a:graphicFrameLocks noChangeAspect="1"/>
          </p:cNvGraphicFramePr>
          <p:nvPr/>
        </p:nvGraphicFramePr>
        <p:xfrm>
          <a:off x="2411413" y="2151063"/>
          <a:ext cx="3097212" cy="1076325"/>
        </p:xfrm>
        <a:graphic>
          <a:graphicData uri="http://schemas.openxmlformats.org/presentationml/2006/ole">
            <mc:AlternateContent xmlns:mc="http://schemas.openxmlformats.org/markup-compatibility/2006">
              <mc:Choice xmlns:v="urn:schemas-microsoft-com:vml" Requires="v">
                <p:oleObj spid="_x0000_s30738" r:id="rId8" imgW="1207135" imgH="444500" progId="Equation.DSMT4">
                  <p:embed/>
                </p:oleObj>
              </mc:Choice>
              <mc:Fallback>
                <p:oleObj r:id="rId8" imgW="1207135" imgH="444500" progId="Equation.DSMT4">
                  <p:embed/>
                  <p:pic>
                    <p:nvPicPr>
                      <p:cNvPr id="0" name="图片 3228"/>
                      <p:cNvPicPr/>
                      <p:nvPr/>
                    </p:nvPicPr>
                    <p:blipFill>
                      <a:blip r:embed="rId9"/>
                      <a:stretch>
                        <a:fillRect/>
                      </a:stretch>
                    </p:blipFill>
                    <p:spPr>
                      <a:xfrm>
                        <a:off x="2411413" y="2151063"/>
                        <a:ext cx="3097212" cy="1076325"/>
                      </a:xfrm>
                      <a:prstGeom prst="rect">
                        <a:avLst/>
                      </a:prstGeom>
                      <a:noFill/>
                      <a:ln w="38100">
                        <a:noFill/>
                        <a:miter/>
                      </a:ln>
                    </p:spPr>
                  </p:pic>
                </p:oleObj>
              </mc:Fallback>
            </mc:AlternateContent>
          </a:graphicData>
        </a:graphic>
      </p:graphicFrame>
      <p:sp>
        <p:nvSpPr>
          <p:cNvPr id="187449" name="Rectangle 34"/>
          <p:cNvSpPr/>
          <p:nvPr/>
        </p:nvSpPr>
        <p:spPr>
          <a:xfrm>
            <a:off x="323850" y="3284538"/>
            <a:ext cx="4483100" cy="8239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003399"/>
                </a:solidFill>
                <a:latin typeface="宋体" panose="02010600030101010101" pitchFamily="2" charset="-122"/>
              </a:rPr>
              <a:t>解此方程组得：</a:t>
            </a:r>
            <a:r>
              <a:rPr lang="zh-CN" altLang="en-US" sz="2000" b="1" dirty="0">
                <a:solidFill>
                  <a:srgbClr val="003399"/>
                </a:solidFill>
                <a:latin typeface="宋体" panose="02010600030101010101" pitchFamily="2" charset="-122"/>
              </a:rPr>
              <a:t>           ， </a:t>
            </a:r>
          </a:p>
          <a:p>
            <a:pPr marL="0" lvl="0" indent="0" eaLnBrk="1" hangingPunct="1">
              <a:spcBef>
                <a:spcPct val="0"/>
              </a:spcBef>
              <a:buNone/>
            </a:pPr>
            <a:endParaRPr lang="zh-CN" altLang="en-US" sz="2000" b="1" dirty="0">
              <a:solidFill>
                <a:srgbClr val="003399"/>
              </a:solidFill>
              <a:latin typeface="宋体" panose="02010600030101010101" pitchFamily="2" charset="-122"/>
            </a:endParaRPr>
          </a:p>
        </p:txBody>
      </p:sp>
      <p:graphicFrame>
        <p:nvGraphicFramePr>
          <p:cNvPr id="187450" name="Object 58"/>
          <p:cNvGraphicFramePr>
            <a:graphicFrameLocks noChangeAspect="1"/>
          </p:cNvGraphicFramePr>
          <p:nvPr/>
        </p:nvGraphicFramePr>
        <p:xfrm>
          <a:off x="2771775" y="3357563"/>
          <a:ext cx="1584325" cy="406400"/>
        </p:xfrm>
        <a:graphic>
          <a:graphicData uri="http://schemas.openxmlformats.org/presentationml/2006/ole">
            <mc:AlternateContent xmlns:mc="http://schemas.openxmlformats.org/markup-compatibility/2006">
              <mc:Choice xmlns:v="urn:schemas-microsoft-com:vml" Requires="v">
                <p:oleObj spid="_x0000_s30739" r:id="rId10" imgW="559435" imgH="152400" progId="Equation.DSMT4">
                  <p:embed/>
                </p:oleObj>
              </mc:Choice>
              <mc:Fallback>
                <p:oleObj r:id="rId10" imgW="559435" imgH="152400" progId="Equation.DSMT4">
                  <p:embed/>
                  <p:pic>
                    <p:nvPicPr>
                      <p:cNvPr id="0" name="图片 3229"/>
                      <p:cNvPicPr/>
                      <p:nvPr/>
                    </p:nvPicPr>
                    <p:blipFill>
                      <a:blip r:embed="rId11"/>
                      <a:stretch>
                        <a:fillRect/>
                      </a:stretch>
                    </p:blipFill>
                    <p:spPr>
                      <a:xfrm>
                        <a:off x="2771775" y="3357563"/>
                        <a:ext cx="1584325" cy="406400"/>
                      </a:xfrm>
                      <a:prstGeom prst="rect">
                        <a:avLst/>
                      </a:prstGeom>
                      <a:noFill/>
                      <a:ln w="38100">
                        <a:noFill/>
                        <a:miter/>
                      </a:ln>
                    </p:spPr>
                  </p:pic>
                </p:oleObj>
              </mc:Fallback>
            </mc:AlternateContent>
          </a:graphicData>
        </a:graphic>
      </p:graphicFrame>
      <p:graphicFrame>
        <p:nvGraphicFramePr>
          <p:cNvPr id="187451" name="Object 59"/>
          <p:cNvGraphicFramePr>
            <a:graphicFrameLocks noChangeAspect="1"/>
          </p:cNvGraphicFramePr>
          <p:nvPr/>
        </p:nvGraphicFramePr>
        <p:xfrm>
          <a:off x="4643438" y="3352800"/>
          <a:ext cx="2089150" cy="436563"/>
        </p:xfrm>
        <a:graphic>
          <a:graphicData uri="http://schemas.openxmlformats.org/presentationml/2006/ole">
            <mc:AlternateContent xmlns:mc="http://schemas.openxmlformats.org/markup-compatibility/2006">
              <mc:Choice xmlns:v="urn:schemas-microsoft-com:vml" Requires="v">
                <p:oleObj spid="_x0000_s30740" r:id="rId12" imgW="800735" imgH="177800" progId="Equation.DSMT4">
                  <p:embed/>
                </p:oleObj>
              </mc:Choice>
              <mc:Fallback>
                <p:oleObj r:id="rId12" imgW="800735" imgH="177800" progId="Equation.DSMT4">
                  <p:embed/>
                  <p:pic>
                    <p:nvPicPr>
                      <p:cNvPr id="0" name="图片 3230"/>
                      <p:cNvPicPr/>
                      <p:nvPr/>
                    </p:nvPicPr>
                    <p:blipFill>
                      <a:blip r:embed="rId13"/>
                      <a:stretch>
                        <a:fillRect/>
                      </a:stretch>
                    </p:blipFill>
                    <p:spPr>
                      <a:xfrm>
                        <a:off x="4643438" y="3352800"/>
                        <a:ext cx="2089150" cy="436563"/>
                      </a:xfrm>
                      <a:prstGeom prst="rect">
                        <a:avLst/>
                      </a:prstGeom>
                      <a:noFill/>
                      <a:ln w="38100">
                        <a:noFill/>
                        <a:miter/>
                      </a:ln>
                    </p:spPr>
                  </p:pic>
                </p:oleObj>
              </mc:Fallback>
            </mc:AlternateContent>
          </a:graphicData>
        </a:graphic>
      </p:graphicFrame>
      <p:sp>
        <p:nvSpPr>
          <p:cNvPr id="187454" name="Text Box 62"/>
          <p:cNvSpPr txBox="1"/>
          <p:nvPr/>
        </p:nvSpPr>
        <p:spPr>
          <a:xfrm>
            <a:off x="4859338" y="4581525"/>
            <a:ext cx="792162"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dirty="0">
                <a:solidFill>
                  <a:srgbClr val="000099"/>
                </a:solidFill>
                <a:latin typeface="Times New Roman" panose="02020603050405020304" pitchFamily="18" charset="0"/>
              </a:rPr>
              <a:t>8.16</a:t>
            </a:r>
          </a:p>
        </p:txBody>
      </p:sp>
      <p:sp>
        <p:nvSpPr>
          <p:cNvPr id="187455" name="Text Box 63"/>
          <p:cNvSpPr txBox="1"/>
          <p:nvPr/>
        </p:nvSpPr>
        <p:spPr>
          <a:xfrm>
            <a:off x="4859338" y="6308725"/>
            <a:ext cx="792162"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dirty="0">
                <a:solidFill>
                  <a:srgbClr val="000099"/>
                </a:solidFill>
                <a:latin typeface="Times New Roman" panose="02020603050405020304" pitchFamily="18" charset="0"/>
              </a:rPr>
              <a:t>-8.16</a:t>
            </a:r>
          </a:p>
        </p:txBody>
      </p:sp>
      <p:sp>
        <p:nvSpPr>
          <p:cNvPr id="61475" name="Oval 239"/>
          <p:cNvSpPr/>
          <p:nvPr/>
        </p:nvSpPr>
        <p:spPr>
          <a:xfrm>
            <a:off x="971550" y="5516563"/>
            <a:ext cx="90488" cy="95250"/>
          </a:xfrm>
          <a:prstGeom prst="ellipse">
            <a:avLst/>
          </a:prstGeom>
          <a:solidFill>
            <a:srgbClr val="FFCC00"/>
          </a:solidFill>
          <a:ln w="19050" cap="rnd" cmpd="sng">
            <a:solidFill>
              <a:srgbClr val="FF6600"/>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sp>
        <p:nvSpPr>
          <p:cNvPr id="61476" name="Oval 239"/>
          <p:cNvSpPr/>
          <p:nvPr/>
        </p:nvSpPr>
        <p:spPr>
          <a:xfrm>
            <a:off x="5148263" y="5516563"/>
            <a:ext cx="90487" cy="95250"/>
          </a:xfrm>
          <a:prstGeom prst="ellipse">
            <a:avLst/>
          </a:prstGeom>
          <a:solidFill>
            <a:srgbClr val="FFCC00"/>
          </a:solidFill>
          <a:ln w="19050" cap="rnd" cmpd="sng">
            <a:solidFill>
              <a:srgbClr val="FF6600"/>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sp>
        <p:nvSpPr>
          <p:cNvPr id="61477" name="Oval 239"/>
          <p:cNvSpPr/>
          <p:nvPr/>
        </p:nvSpPr>
        <p:spPr>
          <a:xfrm>
            <a:off x="6443663" y="5157788"/>
            <a:ext cx="90487" cy="95250"/>
          </a:xfrm>
          <a:prstGeom prst="ellipse">
            <a:avLst/>
          </a:prstGeom>
          <a:solidFill>
            <a:srgbClr val="FF6600"/>
          </a:solidFill>
          <a:ln w="19050" cap="rnd" cmpd="sng">
            <a:solidFill>
              <a:srgbClr val="FF6600"/>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en-US" sz="1800" dirty="0"/>
          </a:p>
        </p:txBody>
      </p:sp>
      <p:grpSp>
        <p:nvGrpSpPr>
          <p:cNvPr id="61478" name="Group 41"/>
          <p:cNvGrpSpPr/>
          <p:nvPr/>
        </p:nvGrpSpPr>
        <p:grpSpPr>
          <a:xfrm>
            <a:off x="5437188" y="5445125"/>
            <a:ext cx="287337" cy="287338"/>
            <a:chOff x="3334" y="2931"/>
            <a:chExt cx="181" cy="181"/>
          </a:xfrm>
        </p:grpSpPr>
        <p:sp>
          <p:nvSpPr>
            <p:cNvPr id="61481" name="Line 56"/>
            <p:cNvSpPr/>
            <p:nvPr/>
          </p:nvSpPr>
          <p:spPr>
            <a:xfrm flipV="1">
              <a:off x="3334" y="2931"/>
              <a:ext cx="181" cy="181"/>
            </a:xfrm>
            <a:prstGeom prst="line">
              <a:avLst/>
            </a:prstGeom>
            <a:ln w="44450" cap="flat" cmpd="sng">
              <a:solidFill>
                <a:srgbClr val="3366FF"/>
              </a:solidFill>
              <a:prstDash val="solid"/>
              <a:headEnd type="none" w="med" len="med"/>
              <a:tailEnd type="none" w="med" len="med"/>
            </a:ln>
          </p:spPr>
        </p:sp>
        <p:sp>
          <p:nvSpPr>
            <p:cNvPr id="61482" name="Line 57"/>
            <p:cNvSpPr/>
            <p:nvPr/>
          </p:nvSpPr>
          <p:spPr>
            <a:xfrm>
              <a:off x="3334" y="2931"/>
              <a:ext cx="181" cy="181"/>
            </a:xfrm>
            <a:prstGeom prst="line">
              <a:avLst/>
            </a:prstGeom>
            <a:ln w="44450" cap="flat" cmpd="sng">
              <a:solidFill>
                <a:srgbClr val="3366FF"/>
              </a:solidFill>
              <a:prstDash val="solid"/>
              <a:headEnd type="none" w="med" len="med"/>
              <a:tailEnd type="none" w="med" len="med"/>
            </a:ln>
          </p:spPr>
        </p:sp>
      </p:grpSp>
      <p:sp>
        <p:nvSpPr>
          <p:cNvPr id="61479" name="Line 56"/>
          <p:cNvSpPr/>
          <p:nvPr/>
        </p:nvSpPr>
        <p:spPr>
          <a:xfrm flipV="1">
            <a:off x="8101013" y="5135563"/>
            <a:ext cx="287337" cy="287337"/>
          </a:xfrm>
          <a:prstGeom prst="line">
            <a:avLst/>
          </a:prstGeom>
          <a:ln w="44450" cap="flat" cmpd="sng">
            <a:solidFill>
              <a:srgbClr val="3366FF"/>
            </a:solidFill>
            <a:prstDash val="solid"/>
            <a:headEnd type="none" w="med" len="med"/>
            <a:tailEnd type="none" w="med" len="med"/>
          </a:ln>
        </p:spPr>
      </p:sp>
      <p:sp>
        <p:nvSpPr>
          <p:cNvPr id="61480" name="Line 57"/>
          <p:cNvSpPr/>
          <p:nvPr/>
        </p:nvSpPr>
        <p:spPr>
          <a:xfrm>
            <a:off x="8101013" y="5084763"/>
            <a:ext cx="287337" cy="287337"/>
          </a:xfrm>
          <a:prstGeom prst="line">
            <a:avLst/>
          </a:prstGeom>
          <a:ln w="44450" cap="flat" cmpd="sng">
            <a:solidFill>
              <a:srgbClr val="3366FF"/>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87447"/>
                                        </p:tgtEl>
                                        <p:attrNameLst>
                                          <p:attrName>style.visibility</p:attrName>
                                        </p:attrNameLst>
                                      </p:cBhvr>
                                      <p:to>
                                        <p:strVal val="visible"/>
                                      </p:to>
                                    </p:set>
                                    <p:animEffect transition="in" filter="wipe(up)">
                                      <p:cBhvr>
                                        <p:cTn id="7" dur="500"/>
                                        <p:tgtEl>
                                          <p:spTgt spid="187447"/>
                                        </p:tgtEl>
                                      </p:cBhvr>
                                    </p:animEffect>
                                  </p:childTnLst>
                                </p:cTn>
                              </p:par>
                              <p:par>
                                <p:cTn id="8" presetID="22" presetClass="entr" presetSubtype="1" fill="hold" nodeType="withEffect">
                                  <p:stCondLst>
                                    <p:cond delay="0"/>
                                  </p:stCondLst>
                                  <p:childTnLst>
                                    <p:set>
                                      <p:cBhvr>
                                        <p:cTn id="9" dur="1" fill="hold">
                                          <p:stCondLst>
                                            <p:cond delay="0"/>
                                          </p:stCondLst>
                                        </p:cTn>
                                        <p:tgtEl>
                                          <p:spTgt spid="187448"/>
                                        </p:tgtEl>
                                        <p:attrNameLst>
                                          <p:attrName>style.visibility</p:attrName>
                                        </p:attrNameLst>
                                      </p:cBhvr>
                                      <p:to>
                                        <p:strVal val="visible"/>
                                      </p:to>
                                    </p:set>
                                    <p:animEffect transition="in" filter="wipe(up)">
                                      <p:cBhvr>
                                        <p:cTn id="10" dur="500"/>
                                        <p:tgtEl>
                                          <p:spTgt spid="187448"/>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87449"/>
                                        </p:tgtEl>
                                        <p:attrNameLst>
                                          <p:attrName>style.visibility</p:attrName>
                                        </p:attrNameLst>
                                      </p:cBhvr>
                                      <p:to>
                                        <p:strVal val="visible"/>
                                      </p:to>
                                    </p:set>
                                    <p:animEffect transition="in" filter="wipe(up)">
                                      <p:cBhvr>
                                        <p:cTn id="13" dur="500"/>
                                        <p:tgtEl>
                                          <p:spTgt spid="187449"/>
                                        </p:tgtEl>
                                      </p:cBhvr>
                                    </p:animEffect>
                                  </p:childTnLst>
                                </p:cTn>
                              </p:par>
                              <p:par>
                                <p:cTn id="14" presetID="22" presetClass="entr" presetSubtype="1" fill="hold" nodeType="withEffect">
                                  <p:stCondLst>
                                    <p:cond delay="0"/>
                                  </p:stCondLst>
                                  <p:childTnLst>
                                    <p:set>
                                      <p:cBhvr>
                                        <p:cTn id="15" dur="1" fill="hold">
                                          <p:stCondLst>
                                            <p:cond delay="0"/>
                                          </p:stCondLst>
                                        </p:cTn>
                                        <p:tgtEl>
                                          <p:spTgt spid="187451"/>
                                        </p:tgtEl>
                                        <p:attrNameLst>
                                          <p:attrName>style.visibility</p:attrName>
                                        </p:attrNameLst>
                                      </p:cBhvr>
                                      <p:to>
                                        <p:strVal val="visible"/>
                                      </p:to>
                                    </p:set>
                                    <p:animEffect transition="in" filter="wipe(up)">
                                      <p:cBhvr>
                                        <p:cTn id="16" dur="500"/>
                                        <p:tgtEl>
                                          <p:spTgt spid="187451"/>
                                        </p:tgtEl>
                                      </p:cBhvr>
                                    </p:animEffect>
                                  </p:childTnLst>
                                </p:cTn>
                              </p:par>
                              <p:par>
                                <p:cTn id="17" presetID="22" presetClass="entr" presetSubtype="1" fill="hold" nodeType="withEffect">
                                  <p:stCondLst>
                                    <p:cond delay="0"/>
                                  </p:stCondLst>
                                  <p:childTnLst>
                                    <p:set>
                                      <p:cBhvr>
                                        <p:cTn id="18" dur="1" fill="hold">
                                          <p:stCondLst>
                                            <p:cond delay="0"/>
                                          </p:stCondLst>
                                        </p:cTn>
                                        <p:tgtEl>
                                          <p:spTgt spid="187450"/>
                                        </p:tgtEl>
                                        <p:attrNameLst>
                                          <p:attrName>style.visibility</p:attrName>
                                        </p:attrNameLst>
                                      </p:cBhvr>
                                      <p:to>
                                        <p:strVal val="visible"/>
                                      </p:to>
                                    </p:set>
                                    <p:animEffect transition="in" filter="wipe(up)">
                                      <p:cBhvr>
                                        <p:cTn id="19" dur="500"/>
                                        <p:tgtEl>
                                          <p:spTgt spid="18745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87454"/>
                                        </p:tgtEl>
                                        <p:attrNameLst>
                                          <p:attrName>style.visibility</p:attrName>
                                        </p:attrNameLst>
                                      </p:cBhvr>
                                      <p:to>
                                        <p:strVal val="visible"/>
                                      </p:to>
                                    </p:set>
                                    <p:animEffect transition="in" filter="wipe(up)">
                                      <p:cBhvr>
                                        <p:cTn id="24" dur="500"/>
                                        <p:tgtEl>
                                          <p:spTgt spid="187454"/>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87455"/>
                                        </p:tgtEl>
                                        <p:attrNameLst>
                                          <p:attrName>style.visibility</p:attrName>
                                        </p:attrNameLst>
                                      </p:cBhvr>
                                      <p:to>
                                        <p:strVal val="visible"/>
                                      </p:to>
                                    </p:set>
                                    <p:animEffect transition="in" filter="wipe(up)">
                                      <p:cBhvr>
                                        <p:cTn id="27" dur="500"/>
                                        <p:tgtEl>
                                          <p:spTgt spid="18745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7406"/>
                                        </p:tgtEl>
                                        <p:attrNameLst>
                                          <p:attrName>style.visibility</p:attrName>
                                        </p:attrNameLst>
                                      </p:cBhvr>
                                      <p:to>
                                        <p:strVal val="visible"/>
                                      </p:to>
                                    </p:set>
                                    <p:animEffect transition="in" filter="blinds(horizontal)">
                                      <p:cBhvr>
                                        <p:cTn id="32" dur="500"/>
                                        <p:tgtEl>
                                          <p:spTgt spid="187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6" grpId="0" animBg="1"/>
      <p:bldP spid="187447" grpId="0"/>
      <p:bldP spid="187449" grpId="0"/>
      <p:bldP spid="187454" grpId="0"/>
      <p:bldP spid="18745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46" name="Group 22"/>
          <p:cNvGrpSpPr/>
          <p:nvPr/>
        </p:nvGrpSpPr>
        <p:grpSpPr>
          <a:xfrm>
            <a:off x="357188" y="2149475"/>
            <a:ext cx="7858125" cy="1325563"/>
            <a:chOff x="305" y="1354"/>
            <a:chExt cx="4950" cy="835"/>
          </a:xfrm>
        </p:grpSpPr>
        <p:sp>
          <p:nvSpPr>
            <p:cNvPr id="62483" name="Rectangle 4"/>
            <p:cNvSpPr/>
            <p:nvPr/>
          </p:nvSpPr>
          <p:spPr>
            <a:xfrm>
              <a:off x="305" y="1461"/>
              <a:ext cx="2932" cy="36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rgbClr val="003399"/>
                  </a:solidFill>
                  <a:latin typeface="宋体" panose="02010600030101010101" pitchFamily="2" charset="-122"/>
                </a:rPr>
                <a:t>设系统的闭环特征方程为</a:t>
              </a:r>
            </a:p>
          </p:txBody>
        </p:sp>
        <p:graphicFrame>
          <p:nvGraphicFramePr>
            <p:cNvPr id="62484" name="Object 5"/>
            <p:cNvGraphicFramePr>
              <a:graphicFrameLocks noChangeAspect="1"/>
            </p:cNvGraphicFramePr>
            <p:nvPr/>
          </p:nvGraphicFramePr>
          <p:xfrm>
            <a:off x="3237" y="1354"/>
            <a:ext cx="2018" cy="627"/>
          </p:xfrm>
          <a:graphic>
            <a:graphicData uri="http://schemas.openxmlformats.org/presentationml/2006/ole">
              <mc:AlternateContent xmlns:mc="http://schemas.openxmlformats.org/markup-compatibility/2006">
                <mc:Choice xmlns:v="urn:schemas-microsoft-com:vml" Requires="v">
                  <p:oleObj spid="_x0000_s31769" r:id="rId3" imgW="1180465" imgH="381000" progId="Equation.DSMT4">
                    <p:embed/>
                  </p:oleObj>
                </mc:Choice>
                <mc:Fallback>
                  <p:oleObj r:id="rId3" imgW="1180465" imgH="381000" progId="Equation.DSMT4">
                    <p:embed/>
                    <p:pic>
                      <p:nvPicPr>
                        <p:cNvPr id="0" name="图片 3237"/>
                        <p:cNvPicPr/>
                        <p:nvPr/>
                      </p:nvPicPr>
                      <p:blipFill>
                        <a:blip r:embed="rId4"/>
                        <a:stretch>
                          <a:fillRect/>
                        </a:stretch>
                      </p:blipFill>
                      <p:spPr>
                        <a:xfrm>
                          <a:off x="3237" y="1354"/>
                          <a:ext cx="2018" cy="627"/>
                        </a:xfrm>
                        <a:prstGeom prst="rect">
                          <a:avLst/>
                        </a:prstGeom>
                        <a:noFill/>
                        <a:ln w="38100">
                          <a:noFill/>
                          <a:miter/>
                        </a:ln>
                      </p:spPr>
                    </p:pic>
                  </p:oleObj>
                </mc:Fallback>
              </mc:AlternateContent>
            </a:graphicData>
          </a:graphic>
        </p:graphicFrame>
        <p:sp>
          <p:nvSpPr>
            <p:cNvPr id="62485" name="Rectangle 8"/>
            <p:cNvSpPr/>
            <p:nvPr/>
          </p:nvSpPr>
          <p:spPr>
            <a:xfrm>
              <a:off x="435" y="1824"/>
              <a:ext cx="372" cy="36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rgbClr val="003399"/>
                  </a:solidFill>
                  <a:latin typeface="宋体" panose="02010600030101010101" pitchFamily="2" charset="-122"/>
                </a:rPr>
                <a:t>则</a:t>
              </a:r>
            </a:p>
          </p:txBody>
        </p:sp>
      </p:grpSp>
      <p:grpSp>
        <p:nvGrpSpPr>
          <p:cNvPr id="52232" name="Group 8"/>
          <p:cNvGrpSpPr/>
          <p:nvPr/>
        </p:nvGrpSpPr>
        <p:grpSpPr>
          <a:xfrm>
            <a:off x="349250" y="3644900"/>
            <a:ext cx="8640763" cy="2581275"/>
            <a:chOff x="15" y="83"/>
            <a:chExt cx="4990" cy="1626"/>
          </a:xfrm>
        </p:grpSpPr>
        <p:sp>
          <p:nvSpPr>
            <p:cNvPr id="62481" name="Rectangle 32"/>
            <p:cNvSpPr/>
            <p:nvPr/>
          </p:nvSpPr>
          <p:spPr>
            <a:xfrm>
              <a:off x="15" y="83"/>
              <a:ext cx="4990" cy="672"/>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rgbClr val="003399"/>
                  </a:solidFill>
                  <a:latin typeface="宋体" panose="02010600030101010101" pitchFamily="2" charset="-122"/>
                </a:rPr>
                <a:t>将方程左端展开成多项式，用不含待讨论参数的各项除方程两端，得到</a:t>
              </a:r>
            </a:p>
          </p:txBody>
        </p:sp>
        <p:graphicFrame>
          <p:nvGraphicFramePr>
            <p:cNvPr id="62482" name="Object 10"/>
            <p:cNvGraphicFramePr>
              <a:graphicFrameLocks noChangeAspect="1"/>
            </p:cNvGraphicFramePr>
            <p:nvPr/>
          </p:nvGraphicFramePr>
          <p:xfrm>
            <a:off x="748" y="711"/>
            <a:ext cx="3286" cy="998"/>
          </p:xfrm>
          <a:graphic>
            <a:graphicData uri="http://schemas.openxmlformats.org/presentationml/2006/ole">
              <mc:AlternateContent xmlns:mc="http://schemas.openxmlformats.org/markup-compatibility/2006">
                <mc:Choice xmlns:v="urn:schemas-microsoft-com:vml" Requires="v">
                  <p:oleObj spid="_x0000_s31770" r:id="rId5" imgW="1308100" imgH="457200" progId="Equation.DSMT4">
                    <p:embed/>
                  </p:oleObj>
                </mc:Choice>
                <mc:Fallback>
                  <p:oleObj r:id="rId5" imgW="1308100" imgH="457200" progId="Equation.DSMT4">
                    <p:embed/>
                    <p:pic>
                      <p:nvPicPr>
                        <p:cNvPr id="0" name="图片 3236"/>
                        <p:cNvPicPr/>
                        <p:nvPr/>
                      </p:nvPicPr>
                      <p:blipFill>
                        <a:blip r:embed="rId6"/>
                        <a:stretch>
                          <a:fillRect/>
                        </a:stretch>
                      </p:blipFill>
                      <p:spPr>
                        <a:xfrm>
                          <a:off x="748" y="711"/>
                          <a:ext cx="3286" cy="998"/>
                        </a:xfrm>
                        <a:prstGeom prst="rect">
                          <a:avLst/>
                        </a:prstGeom>
                        <a:noFill/>
                        <a:ln w="38100">
                          <a:noFill/>
                          <a:miter/>
                        </a:ln>
                      </p:spPr>
                    </p:pic>
                  </p:oleObj>
                </mc:Fallback>
              </mc:AlternateContent>
            </a:graphicData>
          </a:graphic>
        </p:graphicFrame>
      </p:grpSp>
      <p:sp>
        <p:nvSpPr>
          <p:cNvPr id="62468" name="Rectangle 40"/>
          <p:cNvSpPr>
            <a:spLocks noGrp="1"/>
          </p:cNvSpPr>
          <p:nvPr>
            <p:ph type="title" idx="4294967295"/>
          </p:nvPr>
        </p:nvSpPr>
        <p:spPr>
          <a:xfrm>
            <a:off x="-107950" y="188913"/>
            <a:ext cx="9144000" cy="981075"/>
          </a:xfrm>
          <a:ln/>
        </p:spPr>
        <p:txBody>
          <a:bodyPr vert="horz" wrap="square" lIns="91440" tIns="45720" rIns="91440" bIns="45720" anchor="ctr" anchorCtr="0"/>
          <a:lstStyle/>
          <a:p>
            <a:pPr eaLnBrk="1" hangingPunct="1"/>
            <a:r>
              <a:rPr lang="en-US" altLang="zh-CN" b="1" dirty="0">
                <a:latin typeface="Times New Roman" panose="02020603050405020304" pitchFamily="18" charset="0"/>
                <a:cs typeface="Times New Roman" panose="02020603050405020304" pitchFamily="18" charset="0"/>
              </a:rPr>
              <a:t>§4-3 </a:t>
            </a:r>
            <a:r>
              <a:rPr lang="zh-CN" altLang="en-US" b="1" dirty="0">
                <a:latin typeface="Times New Roman" panose="02020603050405020304" pitchFamily="18" charset="0"/>
                <a:cs typeface="Times New Roman" panose="02020603050405020304" pitchFamily="18" charset="0"/>
              </a:rPr>
              <a:t>广义根轨迹绘制</a:t>
            </a:r>
            <a:br>
              <a:rPr lang="en-US" altLang="zh-CN" b="1" dirty="0">
                <a:latin typeface="Times New Roman" panose="02020603050405020304" pitchFamily="18" charset="0"/>
                <a:cs typeface="Times New Roman" panose="02020603050405020304" pitchFamily="18" charset="0"/>
              </a:rPr>
            </a:br>
            <a:r>
              <a:rPr lang="zh-CN" altLang="en-US" sz="3600" b="1" dirty="0"/>
              <a:t> </a:t>
            </a:r>
            <a:r>
              <a:rPr lang="en-US" altLang="zh-CN" sz="4000" dirty="0">
                <a:latin typeface="Times New Roman" panose="02020603050405020304" pitchFamily="18" charset="0"/>
                <a:cs typeface="Times New Roman" panose="02020603050405020304" pitchFamily="18" charset="0"/>
              </a:rPr>
              <a:t>(Generalized Root-Locus Plots)</a:t>
            </a:r>
            <a:endParaRPr lang="en-US" altLang="zh-CN" sz="3600" dirty="0">
              <a:latin typeface="Times New Roman" panose="02020603050405020304" pitchFamily="18" charset="0"/>
              <a:ea typeface="Times New Roman" panose="02020603050405020304" pitchFamily="18" charset="0"/>
            </a:endParaRPr>
          </a:p>
        </p:txBody>
      </p:sp>
      <p:sp>
        <p:nvSpPr>
          <p:cNvPr id="62469" name="Rectangle 41"/>
          <p:cNvSpPr/>
          <p:nvPr/>
        </p:nvSpPr>
        <p:spPr>
          <a:xfrm>
            <a:off x="0" y="1216025"/>
            <a:ext cx="9036050" cy="6334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110000"/>
              </a:lnSpc>
              <a:buClrTx/>
              <a:buSzTx/>
              <a:buFont typeface="Arial" panose="020B0604020202020204" pitchFamily="34" charset="0"/>
              <a:buNone/>
            </a:pPr>
            <a:r>
              <a:rPr lang="zh-CN" altLang="en-US" b="1" dirty="0">
                <a:solidFill>
                  <a:srgbClr val="003399"/>
                </a:solidFill>
                <a:latin typeface="宋体" panose="02010600030101010101" pitchFamily="2" charset="-122"/>
              </a:rPr>
              <a:t>定义：不以   为变量，或非负反馈系统的根轨迹</a:t>
            </a:r>
          </a:p>
        </p:txBody>
      </p:sp>
      <p:grpSp>
        <p:nvGrpSpPr>
          <p:cNvPr id="52239" name="Group 15"/>
          <p:cNvGrpSpPr/>
          <p:nvPr/>
        </p:nvGrpSpPr>
        <p:grpSpPr>
          <a:xfrm>
            <a:off x="1258888" y="5827713"/>
            <a:ext cx="6880225" cy="1030287"/>
            <a:chOff x="218" y="83"/>
            <a:chExt cx="4333" cy="649"/>
          </a:xfrm>
        </p:grpSpPr>
        <p:graphicFrame>
          <p:nvGraphicFramePr>
            <p:cNvPr id="62479" name="Object 16"/>
            <p:cNvGraphicFramePr>
              <a:graphicFrameLocks noChangeAspect="1"/>
            </p:cNvGraphicFramePr>
            <p:nvPr/>
          </p:nvGraphicFramePr>
          <p:xfrm>
            <a:off x="218" y="83"/>
            <a:ext cx="2148" cy="649"/>
          </p:xfrm>
          <a:graphic>
            <a:graphicData uri="http://schemas.openxmlformats.org/presentationml/2006/ole">
              <mc:AlternateContent xmlns:mc="http://schemas.openxmlformats.org/markup-compatibility/2006">
                <mc:Choice xmlns:v="urn:schemas-microsoft-com:vml" Requires="v">
                  <p:oleObj spid="_x0000_s31771" r:id="rId7" imgW="875665" imgH="304800" progId="Equation.DSMT4">
                    <p:embed/>
                  </p:oleObj>
                </mc:Choice>
                <mc:Fallback>
                  <p:oleObj r:id="rId7" imgW="875665" imgH="304800" progId="Equation.DSMT4">
                    <p:embed/>
                    <p:pic>
                      <p:nvPicPr>
                        <p:cNvPr id="0" name="图片 3239"/>
                        <p:cNvPicPr/>
                        <p:nvPr/>
                      </p:nvPicPr>
                      <p:blipFill>
                        <a:blip r:embed="rId8"/>
                        <a:stretch>
                          <a:fillRect/>
                        </a:stretch>
                      </p:blipFill>
                      <p:spPr>
                        <a:xfrm>
                          <a:off x="218" y="83"/>
                          <a:ext cx="2148" cy="649"/>
                        </a:xfrm>
                        <a:prstGeom prst="rect">
                          <a:avLst/>
                        </a:prstGeom>
                        <a:noFill/>
                        <a:ln w="38100">
                          <a:noFill/>
                          <a:miter/>
                        </a:ln>
                      </p:spPr>
                    </p:pic>
                  </p:oleObj>
                </mc:Fallback>
              </mc:AlternateContent>
            </a:graphicData>
          </a:graphic>
        </p:graphicFrame>
        <p:sp>
          <p:nvSpPr>
            <p:cNvPr id="62480" name="Rectangle 46"/>
            <p:cNvSpPr/>
            <p:nvPr/>
          </p:nvSpPr>
          <p:spPr>
            <a:xfrm>
              <a:off x="2250" y="240"/>
              <a:ext cx="2301" cy="3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rgbClr val="007A77"/>
                  </a:solidFill>
                  <a:latin typeface="宋体" panose="02010600030101010101" pitchFamily="2" charset="-122"/>
                </a:rPr>
                <a:t> </a:t>
              </a:r>
              <a:r>
                <a:rPr lang="zh-CN" altLang="en-US" b="1" dirty="0">
                  <a:solidFill>
                    <a:srgbClr val="003399"/>
                  </a:solidFill>
                  <a:latin typeface="宋体" panose="02010600030101010101" pitchFamily="2" charset="-122"/>
                </a:rPr>
                <a:t>等效开环传递函数</a:t>
              </a:r>
            </a:p>
          </p:txBody>
        </p:sp>
      </p:grpSp>
      <p:grpSp>
        <p:nvGrpSpPr>
          <p:cNvPr id="52245" name="Group 21"/>
          <p:cNvGrpSpPr/>
          <p:nvPr/>
        </p:nvGrpSpPr>
        <p:grpSpPr>
          <a:xfrm>
            <a:off x="-1587" y="1779588"/>
            <a:ext cx="6440487" cy="646112"/>
            <a:chOff x="249" y="981"/>
            <a:chExt cx="4057" cy="407"/>
          </a:xfrm>
        </p:grpSpPr>
        <p:sp>
          <p:nvSpPr>
            <p:cNvPr id="62477" name="Rectangle 35"/>
            <p:cNvSpPr/>
            <p:nvPr/>
          </p:nvSpPr>
          <p:spPr>
            <a:xfrm>
              <a:off x="249" y="981"/>
              <a:ext cx="4057" cy="40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3600" b="1" dirty="0">
                  <a:solidFill>
                    <a:srgbClr val="003399"/>
                  </a:solidFill>
                  <a:latin typeface="宋体" panose="02010600030101010101" pitchFamily="2" charset="-122"/>
                </a:rPr>
                <a:t>一、以非   为变参数的根轨迹</a:t>
              </a:r>
            </a:p>
          </p:txBody>
        </p:sp>
        <p:graphicFrame>
          <p:nvGraphicFramePr>
            <p:cNvPr id="62478" name="Object 20"/>
            <p:cNvGraphicFramePr>
              <a:graphicFrameLocks noChangeAspect="1"/>
            </p:cNvGraphicFramePr>
            <p:nvPr/>
          </p:nvGraphicFramePr>
          <p:xfrm>
            <a:off x="1543" y="1011"/>
            <a:ext cx="384" cy="335"/>
          </p:xfrm>
          <a:graphic>
            <a:graphicData uri="http://schemas.openxmlformats.org/presentationml/2006/ole">
              <mc:AlternateContent xmlns:mc="http://schemas.openxmlformats.org/markup-compatibility/2006">
                <mc:Choice xmlns:v="urn:schemas-microsoft-com:vml" Requires="v">
                  <p:oleObj spid="_x0000_s31772" r:id="rId9" imgW="292100" imgH="254000" progId="Equation.3">
                    <p:embed/>
                  </p:oleObj>
                </mc:Choice>
                <mc:Fallback>
                  <p:oleObj r:id="rId9" imgW="292100" imgH="254000" progId="Equation.3">
                    <p:embed/>
                    <p:pic>
                      <p:nvPicPr>
                        <p:cNvPr id="0" name="图片 3231"/>
                        <p:cNvPicPr/>
                        <p:nvPr/>
                      </p:nvPicPr>
                      <p:blipFill>
                        <a:blip r:embed="rId10"/>
                        <a:stretch>
                          <a:fillRect/>
                        </a:stretch>
                      </p:blipFill>
                      <p:spPr>
                        <a:xfrm>
                          <a:off x="1543" y="1011"/>
                          <a:ext cx="384" cy="335"/>
                        </a:xfrm>
                        <a:prstGeom prst="rect">
                          <a:avLst/>
                        </a:prstGeom>
                        <a:noFill/>
                        <a:ln w="38100">
                          <a:noFill/>
                          <a:miter/>
                        </a:ln>
                      </p:spPr>
                    </p:pic>
                  </p:oleObj>
                </mc:Fallback>
              </mc:AlternateContent>
            </a:graphicData>
          </a:graphic>
        </p:graphicFrame>
      </p:grpSp>
      <p:graphicFrame>
        <p:nvGraphicFramePr>
          <p:cNvPr id="62472" name="Object 23"/>
          <p:cNvGraphicFramePr>
            <a:graphicFrameLocks noChangeAspect="1"/>
          </p:cNvGraphicFramePr>
          <p:nvPr/>
        </p:nvGraphicFramePr>
        <p:xfrm>
          <a:off x="2235200" y="1223963"/>
          <a:ext cx="576263" cy="508000"/>
        </p:xfrm>
        <a:graphic>
          <a:graphicData uri="http://schemas.openxmlformats.org/presentationml/2006/ole">
            <mc:AlternateContent xmlns:mc="http://schemas.openxmlformats.org/markup-compatibility/2006">
              <mc:Choice xmlns:v="urn:schemas-microsoft-com:vml" Requires="v">
                <p:oleObj spid="_x0000_s31773" r:id="rId11" imgW="215900" imgH="190500" progId="Equation.DSMT4">
                  <p:embed/>
                </p:oleObj>
              </mc:Choice>
              <mc:Fallback>
                <p:oleObj r:id="rId11" imgW="215900" imgH="190500" progId="Equation.DSMT4">
                  <p:embed/>
                  <p:pic>
                    <p:nvPicPr>
                      <p:cNvPr id="0" name="图片 3234"/>
                      <p:cNvPicPr/>
                      <p:nvPr/>
                    </p:nvPicPr>
                    <p:blipFill>
                      <a:blip r:embed="rId12"/>
                      <a:stretch>
                        <a:fillRect/>
                      </a:stretch>
                    </p:blipFill>
                    <p:spPr>
                      <a:xfrm>
                        <a:off x="2235200" y="1223963"/>
                        <a:ext cx="576263" cy="508000"/>
                      </a:xfrm>
                      <a:prstGeom prst="rect">
                        <a:avLst/>
                      </a:prstGeom>
                      <a:noFill/>
                      <a:ln w="38100">
                        <a:noFill/>
                        <a:miter/>
                      </a:ln>
                    </p:spPr>
                  </p:pic>
                </p:oleObj>
              </mc:Fallback>
            </mc:AlternateContent>
          </a:graphicData>
        </a:graphic>
      </p:graphicFrame>
      <p:sp>
        <p:nvSpPr>
          <p:cNvPr id="62473"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36</a:t>
            </a:fld>
            <a:endParaRPr lang="zh-CN" altLang="en-US" sz="1400" dirty="0"/>
          </a:p>
        </p:txBody>
      </p:sp>
      <p:graphicFrame>
        <p:nvGraphicFramePr>
          <p:cNvPr id="21" name="Object 7"/>
          <p:cNvGraphicFramePr>
            <a:graphicFrameLocks noChangeAspect="1"/>
          </p:cNvGraphicFramePr>
          <p:nvPr/>
        </p:nvGraphicFramePr>
        <p:xfrm>
          <a:off x="1417638" y="2751138"/>
          <a:ext cx="5524500" cy="1062037"/>
        </p:xfrm>
        <a:graphic>
          <a:graphicData uri="http://schemas.openxmlformats.org/presentationml/2006/ole">
            <mc:AlternateContent xmlns:mc="http://schemas.openxmlformats.org/markup-compatibility/2006">
              <mc:Choice xmlns:v="urn:schemas-microsoft-com:vml" Requires="v">
                <p:oleObj spid="_x0000_s31774" r:id="rId13" imgW="1727200" imgH="381000" progId="Equation.DSMT4">
                  <p:embed/>
                </p:oleObj>
              </mc:Choice>
              <mc:Fallback>
                <p:oleObj r:id="rId13" imgW="1727200" imgH="381000" progId="Equation.DSMT4">
                  <p:embed/>
                  <p:pic>
                    <p:nvPicPr>
                      <p:cNvPr id="0" name="图片 3232"/>
                      <p:cNvPicPr/>
                      <p:nvPr/>
                    </p:nvPicPr>
                    <p:blipFill>
                      <a:blip r:embed="rId14"/>
                      <a:stretch>
                        <a:fillRect/>
                      </a:stretch>
                    </p:blipFill>
                    <p:spPr>
                      <a:xfrm>
                        <a:off x="1417638" y="2751138"/>
                        <a:ext cx="5524500" cy="1062037"/>
                      </a:xfrm>
                      <a:prstGeom prst="rect">
                        <a:avLst/>
                      </a:prstGeom>
                      <a:noFill/>
                      <a:ln w="38100">
                        <a:noFill/>
                        <a:miter/>
                      </a:ln>
                    </p:spPr>
                  </p:pic>
                </p:oleObj>
              </mc:Fallback>
            </mc:AlternateContent>
          </a:graphicData>
        </a:graphic>
      </p:graphicFrame>
      <p:graphicFrame>
        <p:nvGraphicFramePr>
          <p:cNvPr id="22" name="Object 7"/>
          <p:cNvGraphicFramePr>
            <a:graphicFrameLocks noChangeAspect="1"/>
          </p:cNvGraphicFramePr>
          <p:nvPr/>
        </p:nvGraphicFramePr>
        <p:xfrm>
          <a:off x="2554288" y="2954338"/>
          <a:ext cx="3251200" cy="601662"/>
        </p:xfrm>
        <a:graphic>
          <a:graphicData uri="http://schemas.openxmlformats.org/presentationml/2006/ole">
            <mc:AlternateContent xmlns:mc="http://schemas.openxmlformats.org/markup-compatibility/2006">
              <mc:Choice xmlns:v="urn:schemas-microsoft-com:vml" Requires="v">
                <p:oleObj spid="_x0000_s31775" r:id="rId15" imgW="1015365" imgH="215900" progId="Equation.DSMT4">
                  <p:embed/>
                </p:oleObj>
              </mc:Choice>
              <mc:Fallback>
                <p:oleObj r:id="rId15" imgW="1015365" imgH="215900" progId="Equation.DSMT4">
                  <p:embed/>
                  <p:pic>
                    <p:nvPicPr>
                      <p:cNvPr id="0" name="图片 3233"/>
                      <p:cNvPicPr/>
                      <p:nvPr/>
                    </p:nvPicPr>
                    <p:blipFill>
                      <a:blip r:embed="rId16"/>
                      <a:stretch>
                        <a:fillRect/>
                      </a:stretch>
                    </p:blipFill>
                    <p:spPr>
                      <a:xfrm>
                        <a:off x="2554288" y="2954338"/>
                        <a:ext cx="3251200" cy="601662"/>
                      </a:xfrm>
                      <a:prstGeom prst="rect">
                        <a:avLst/>
                      </a:prstGeom>
                      <a:noFill/>
                      <a:ln w="38100">
                        <a:noFill/>
                        <a:miter/>
                      </a:ln>
                    </p:spPr>
                  </p:pic>
                </p:oleObj>
              </mc:Fallback>
            </mc:AlternateContent>
          </a:graphicData>
        </a:graphic>
      </p:graphicFrame>
      <p:graphicFrame>
        <p:nvGraphicFramePr>
          <p:cNvPr id="20" name="Object 4"/>
          <p:cNvGraphicFramePr>
            <a:graphicFrameLocks noChangeAspect="1"/>
          </p:cNvGraphicFramePr>
          <p:nvPr/>
        </p:nvGraphicFramePr>
        <p:xfrm>
          <a:off x="1687513" y="1898650"/>
          <a:ext cx="5545137" cy="2376488"/>
        </p:xfrm>
        <a:graphic>
          <a:graphicData uri="http://schemas.openxmlformats.org/presentationml/2006/ole">
            <mc:AlternateContent xmlns:mc="http://schemas.openxmlformats.org/markup-compatibility/2006">
              <mc:Choice xmlns:v="urn:schemas-microsoft-com:vml" Requires="v">
                <p:oleObj spid="_x0000_s31776" r:id="rId17" imgW="1384300" imgH="736600" progId="Equation.DSMT4">
                  <p:embed/>
                </p:oleObj>
              </mc:Choice>
              <mc:Fallback>
                <p:oleObj r:id="rId17" imgW="1384300" imgH="736600" progId="Equation.DSMT4">
                  <p:embed/>
                  <p:pic>
                    <p:nvPicPr>
                      <p:cNvPr id="0" name="图片 3238"/>
                      <p:cNvPicPr/>
                      <p:nvPr/>
                    </p:nvPicPr>
                    <p:blipFill>
                      <a:blip r:embed="rId18"/>
                      <a:stretch>
                        <a:fillRect/>
                      </a:stretch>
                    </p:blipFill>
                    <p:spPr>
                      <a:xfrm>
                        <a:off x="1687513" y="1898650"/>
                        <a:ext cx="5545137" cy="2376488"/>
                      </a:xfrm>
                      <a:prstGeom prst="rect">
                        <a:avLst/>
                      </a:prstGeom>
                      <a:solidFill>
                        <a:srgbClr val="AEFFFD"/>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2245"/>
                                        </p:tgtEl>
                                        <p:attrNameLst>
                                          <p:attrName>style.visibility</p:attrName>
                                        </p:attrNameLst>
                                      </p:cBhvr>
                                      <p:to>
                                        <p:strVal val="visible"/>
                                      </p:to>
                                    </p:set>
                                    <p:anim calcmode="lin" valueType="num">
                                      <p:cBhvr additive="base">
                                        <p:cTn id="12" dur="500" fill="hold"/>
                                        <p:tgtEl>
                                          <p:spTgt spid="52245"/>
                                        </p:tgtEl>
                                        <p:attrNameLst>
                                          <p:attrName>ppt_x</p:attrName>
                                        </p:attrNameLst>
                                      </p:cBhvr>
                                      <p:tavLst>
                                        <p:tav tm="0">
                                          <p:val>
                                            <p:strVal val="0-#ppt_w/2"/>
                                          </p:val>
                                        </p:tav>
                                        <p:tav tm="100000">
                                          <p:val>
                                            <p:strVal val="#ppt_x"/>
                                          </p:val>
                                        </p:tav>
                                      </p:tavLst>
                                    </p:anim>
                                    <p:anim calcmode="lin" valueType="num">
                                      <p:cBhvr additive="base">
                                        <p:cTn id="13" dur="500" fill="hold"/>
                                        <p:tgtEl>
                                          <p:spTgt spid="5224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52246"/>
                                        </p:tgtEl>
                                        <p:attrNameLst>
                                          <p:attrName>style.visibility</p:attrName>
                                        </p:attrNameLst>
                                      </p:cBhvr>
                                      <p:to>
                                        <p:strVal val="visible"/>
                                      </p:to>
                                    </p:set>
                                    <p:anim calcmode="lin" valueType="num">
                                      <p:cBhvr additive="base">
                                        <p:cTn id="18" dur="500" fill="hold"/>
                                        <p:tgtEl>
                                          <p:spTgt spid="52246"/>
                                        </p:tgtEl>
                                        <p:attrNameLst>
                                          <p:attrName>ppt_x</p:attrName>
                                        </p:attrNameLst>
                                      </p:cBhvr>
                                      <p:tavLst>
                                        <p:tav tm="0">
                                          <p:val>
                                            <p:strVal val="0-#ppt_w/2"/>
                                          </p:val>
                                        </p:tav>
                                        <p:tav tm="100000">
                                          <p:val>
                                            <p:strVal val="#ppt_x"/>
                                          </p:val>
                                        </p:tav>
                                      </p:tavLst>
                                    </p:anim>
                                    <p:anim calcmode="lin" valueType="num">
                                      <p:cBhvr additive="base">
                                        <p:cTn id="19" dur="500" fill="hold"/>
                                        <p:tgtEl>
                                          <p:spTgt spid="52246"/>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500" fill="hold"/>
                                        <p:tgtEl>
                                          <p:spTgt spid="21"/>
                                        </p:tgtEl>
                                        <p:attrNameLst>
                                          <p:attrName>ppt_x</p:attrName>
                                        </p:attrNameLst>
                                      </p:cBhvr>
                                      <p:tavLst>
                                        <p:tav tm="0">
                                          <p:val>
                                            <p:strVal val="0-#ppt_w/2"/>
                                          </p:val>
                                        </p:tav>
                                        <p:tav tm="100000">
                                          <p:val>
                                            <p:strVal val="#ppt_x"/>
                                          </p:val>
                                        </p:tav>
                                      </p:tavLst>
                                    </p:anim>
                                    <p:anim calcmode="lin" valueType="num">
                                      <p:cBhvr additive="base">
                                        <p:cTn id="23"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10"/>
                                        <p:tgtEl>
                                          <p:spTgt spid="21"/>
                                        </p:tgtEl>
                                      </p:cBhvr>
                                    </p:animEffect>
                                    <p:set>
                                      <p:cBhvr>
                                        <p:cTn id="28" dur="1" fill="hold">
                                          <p:stCondLst>
                                            <p:cond delay="9"/>
                                          </p:stCondLst>
                                        </p:cTn>
                                        <p:tgtEl>
                                          <p:spTgt spid="21"/>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25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52232"/>
                                        </p:tgtEl>
                                        <p:attrNameLst>
                                          <p:attrName>style.visibility</p:attrName>
                                        </p:attrNameLst>
                                      </p:cBhvr>
                                      <p:to>
                                        <p:strVal val="visible"/>
                                      </p:to>
                                    </p:set>
                                    <p:anim calcmode="lin" valueType="num">
                                      <p:cBhvr additive="base">
                                        <p:cTn id="36" dur="500" fill="hold"/>
                                        <p:tgtEl>
                                          <p:spTgt spid="52232"/>
                                        </p:tgtEl>
                                        <p:attrNameLst>
                                          <p:attrName>ppt_x</p:attrName>
                                        </p:attrNameLst>
                                      </p:cBhvr>
                                      <p:tavLst>
                                        <p:tav tm="0">
                                          <p:val>
                                            <p:strVal val="0-#ppt_w/2"/>
                                          </p:val>
                                        </p:tav>
                                        <p:tav tm="100000">
                                          <p:val>
                                            <p:strVal val="#ppt_x"/>
                                          </p:val>
                                        </p:tav>
                                      </p:tavLst>
                                    </p:anim>
                                    <p:anim calcmode="lin" valueType="num">
                                      <p:cBhvr additive="base">
                                        <p:cTn id="37" dur="500" fill="hold"/>
                                        <p:tgtEl>
                                          <p:spTgt spid="52232"/>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52239"/>
                                        </p:tgtEl>
                                        <p:attrNameLst>
                                          <p:attrName>style.visibility</p:attrName>
                                        </p:attrNameLst>
                                      </p:cBhvr>
                                      <p:to>
                                        <p:strVal val="visible"/>
                                      </p:to>
                                    </p:set>
                                    <p:anim calcmode="lin" valueType="num">
                                      <p:cBhvr additive="base">
                                        <p:cTn id="42" dur="500" fill="hold"/>
                                        <p:tgtEl>
                                          <p:spTgt spid="52239"/>
                                        </p:tgtEl>
                                        <p:attrNameLst>
                                          <p:attrName>ppt_x</p:attrName>
                                        </p:attrNameLst>
                                      </p:cBhvr>
                                      <p:tavLst>
                                        <p:tav tm="0">
                                          <p:val>
                                            <p:strVal val="0-#ppt_w/2"/>
                                          </p:val>
                                        </p:tav>
                                        <p:tav tm="100000">
                                          <p:val>
                                            <p:strVal val="#ppt_x"/>
                                          </p:val>
                                        </p:tav>
                                      </p:tavLst>
                                    </p:anim>
                                    <p:anim calcmode="lin" valueType="num">
                                      <p:cBhvr additive="base">
                                        <p:cTn id="43" dur="500" fill="hold"/>
                                        <p:tgtEl>
                                          <p:spTgt spid="522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b="1" dirty="0">
                <a:solidFill>
                  <a:srgbClr val="000099"/>
                </a:solidFill>
              </a:rPr>
              <a:t>37</a:t>
            </a:fld>
            <a:endParaRPr lang="zh-CN" altLang="en-US" sz="1400" b="1" dirty="0">
              <a:solidFill>
                <a:srgbClr val="000099"/>
              </a:solidFill>
            </a:endParaRPr>
          </a:p>
        </p:txBody>
      </p:sp>
      <p:sp>
        <p:nvSpPr>
          <p:cNvPr id="64515" name="Rectangle 4"/>
          <p:cNvSpPr>
            <a:spLocks noChangeArrowheads="1"/>
          </p:cNvSpPr>
          <p:nvPr/>
        </p:nvSpPr>
        <p:spPr bwMode="auto">
          <a:xfrm>
            <a:off x="457200" y="106363"/>
            <a:ext cx="60817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例</a:t>
            </a:r>
            <a:r>
              <a:rPr kumimoji="0" lang="en-US" altLang="zh-CN" sz="3200" b="1"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4.9 </a:t>
            </a:r>
            <a:r>
              <a:rPr kumimoji="0" lang="zh-CN" altLang="en-US" sz="2800" b="1" i="0" u="none" strike="noStrike" kern="1200" cap="none" spc="0" normalizeH="0" baseline="0" noProof="0" dirty="0">
                <a:ln>
                  <a:noFill/>
                </a:ln>
                <a:solidFill>
                  <a:srgbClr val="000099"/>
                </a:solidFill>
                <a:effectLst/>
                <a:uLnTx/>
                <a:uFillTx/>
                <a:latin typeface="宋体" panose="02010600030101010101" pitchFamily="2" charset="-122"/>
                <a:ea typeface="宋体" panose="02010600030101010101" pitchFamily="2" charset="-122"/>
                <a:cs typeface="+mn-cs"/>
              </a:rPr>
              <a:t>已知负反馈系统的传递函数为 </a:t>
            </a:r>
          </a:p>
        </p:txBody>
      </p:sp>
      <p:graphicFrame>
        <p:nvGraphicFramePr>
          <p:cNvPr id="63492" name="Object 4"/>
          <p:cNvGraphicFramePr>
            <a:graphicFrameLocks noChangeAspect="1"/>
          </p:cNvGraphicFramePr>
          <p:nvPr/>
        </p:nvGraphicFramePr>
        <p:xfrm>
          <a:off x="2760663" y="531813"/>
          <a:ext cx="2738437" cy="1016000"/>
        </p:xfrm>
        <a:graphic>
          <a:graphicData uri="http://schemas.openxmlformats.org/presentationml/2006/ole">
            <mc:AlternateContent xmlns:mc="http://schemas.openxmlformats.org/markup-compatibility/2006">
              <mc:Choice xmlns:v="urn:schemas-microsoft-com:vml" Requires="v">
                <p:oleObj spid="_x0000_s32799" r:id="rId3" imgW="977265" imgH="393700" progId="Equation.DSMT4">
                  <p:embed/>
                </p:oleObj>
              </mc:Choice>
              <mc:Fallback>
                <p:oleObj r:id="rId3" imgW="977265" imgH="393700" progId="Equation.DSMT4">
                  <p:embed/>
                  <p:pic>
                    <p:nvPicPr>
                      <p:cNvPr id="0" name="图片 3235"/>
                      <p:cNvPicPr/>
                      <p:nvPr/>
                    </p:nvPicPr>
                    <p:blipFill>
                      <a:blip r:embed="rId4"/>
                      <a:stretch>
                        <a:fillRect/>
                      </a:stretch>
                    </p:blipFill>
                    <p:spPr>
                      <a:xfrm>
                        <a:off x="2760663" y="531813"/>
                        <a:ext cx="2738437" cy="1016000"/>
                      </a:xfrm>
                      <a:prstGeom prst="rect">
                        <a:avLst/>
                      </a:prstGeom>
                      <a:noFill/>
                      <a:ln w="38100">
                        <a:noFill/>
                        <a:miter/>
                      </a:ln>
                    </p:spPr>
                  </p:pic>
                </p:oleObj>
              </mc:Fallback>
            </mc:AlternateContent>
          </a:graphicData>
        </a:graphic>
      </p:graphicFrame>
      <p:sp>
        <p:nvSpPr>
          <p:cNvPr id="63493" name="Rectangle 7"/>
          <p:cNvSpPr/>
          <p:nvPr/>
        </p:nvSpPr>
        <p:spPr>
          <a:xfrm>
            <a:off x="546100" y="1401763"/>
            <a:ext cx="8215313" cy="56673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110000"/>
              </a:lnSpc>
              <a:spcBef>
                <a:spcPct val="0"/>
              </a:spcBef>
              <a:buClrTx/>
              <a:buSzTx/>
              <a:buFont typeface="Arial" panose="020B0604020202020204" pitchFamily="34" charset="0"/>
              <a:buNone/>
            </a:pPr>
            <a:r>
              <a:rPr lang="zh-CN" altLang="en-US" sz="2800" b="1" dirty="0">
                <a:solidFill>
                  <a:srgbClr val="000099"/>
                </a:solidFill>
                <a:latin typeface="宋体" panose="02010600030101010101" pitchFamily="2" charset="-122"/>
              </a:rPr>
              <a:t>试求      时以</a:t>
            </a:r>
            <a:r>
              <a:rPr lang="en-US" altLang="zh-CN" sz="2800" b="1" i="1" dirty="0">
                <a:solidFill>
                  <a:srgbClr val="000099"/>
                </a:solidFill>
                <a:latin typeface="宋体" panose="02010600030101010101" pitchFamily="2" charset="-122"/>
              </a:rPr>
              <a:t>T </a:t>
            </a:r>
            <a:r>
              <a:rPr lang="zh-CN" altLang="en-US" sz="2800" b="1" dirty="0">
                <a:solidFill>
                  <a:srgbClr val="000099"/>
                </a:solidFill>
                <a:latin typeface="宋体" panose="02010600030101010101" pitchFamily="2" charset="-122"/>
              </a:rPr>
              <a:t>为参变量的根轨迹。</a:t>
            </a:r>
          </a:p>
        </p:txBody>
      </p:sp>
      <p:grpSp>
        <p:nvGrpSpPr>
          <p:cNvPr id="7" name="组合 6"/>
          <p:cNvGrpSpPr/>
          <p:nvPr/>
        </p:nvGrpSpPr>
        <p:grpSpPr>
          <a:xfrm>
            <a:off x="381000" y="2501900"/>
            <a:ext cx="4297363" cy="4191000"/>
            <a:chOff x="381000" y="2501900"/>
            <a:chExt cx="4297363" cy="4191001"/>
          </a:xfrm>
        </p:grpSpPr>
        <p:sp>
          <p:nvSpPr>
            <p:cNvPr id="63524" name="Line 52"/>
            <p:cNvSpPr/>
            <p:nvPr/>
          </p:nvSpPr>
          <p:spPr>
            <a:xfrm>
              <a:off x="381000" y="4838700"/>
              <a:ext cx="4111625" cy="0"/>
            </a:xfrm>
            <a:prstGeom prst="line">
              <a:avLst/>
            </a:prstGeom>
            <a:ln w="28575" cap="flat" cmpd="sng">
              <a:solidFill>
                <a:srgbClr val="000000"/>
              </a:solidFill>
              <a:prstDash val="solid"/>
              <a:headEnd type="none" w="med" len="med"/>
              <a:tailEnd type="triangle" w="sm" len="lg"/>
            </a:ln>
          </p:spPr>
        </p:sp>
        <p:sp>
          <p:nvSpPr>
            <p:cNvPr id="63525" name="Line 53"/>
            <p:cNvSpPr/>
            <p:nvPr/>
          </p:nvSpPr>
          <p:spPr>
            <a:xfrm flipV="1">
              <a:off x="3465513" y="2614613"/>
              <a:ext cx="0" cy="4078288"/>
            </a:xfrm>
            <a:prstGeom prst="line">
              <a:avLst/>
            </a:prstGeom>
            <a:ln w="28575" cap="flat" cmpd="sng">
              <a:solidFill>
                <a:srgbClr val="000000"/>
              </a:solidFill>
              <a:prstDash val="solid"/>
              <a:headEnd type="none" w="med" len="med"/>
              <a:tailEnd type="triangle" w="sm" len="lg"/>
            </a:ln>
          </p:spPr>
        </p:sp>
        <p:graphicFrame>
          <p:nvGraphicFramePr>
            <p:cNvPr id="63526" name="Object 13"/>
            <p:cNvGraphicFramePr>
              <a:graphicFrameLocks noChangeAspect="1"/>
            </p:cNvGraphicFramePr>
            <p:nvPr/>
          </p:nvGraphicFramePr>
          <p:xfrm>
            <a:off x="3508375" y="2501900"/>
            <a:ext cx="606425" cy="500063"/>
          </p:xfrm>
          <a:graphic>
            <a:graphicData uri="http://schemas.openxmlformats.org/presentationml/2006/ole">
              <mc:AlternateContent xmlns:mc="http://schemas.openxmlformats.org/markup-compatibility/2006">
                <mc:Choice xmlns:v="urn:schemas-microsoft-com:vml" Requires="v">
                  <p:oleObj spid="_x0000_s32800" r:id="rId5" imgW="241935" imgH="191135" progId="Equation.3">
                    <p:embed/>
                  </p:oleObj>
                </mc:Choice>
                <mc:Fallback>
                  <p:oleObj r:id="rId5" imgW="241935" imgH="191135" progId="Equation.3">
                    <p:embed/>
                    <p:pic>
                      <p:nvPicPr>
                        <p:cNvPr id="0" name="图片 3240"/>
                        <p:cNvPicPr/>
                        <p:nvPr/>
                      </p:nvPicPr>
                      <p:blipFill>
                        <a:blip r:embed="rId6"/>
                        <a:stretch>
                          <a:fillRect/>
                        </a:stretch>
                      </p:blipFill>
                      <p:spPr>
                        <a:xfrm>
                          <a:off x="3508375" y="2501900"/>
                          <a:ext cx="606425" cy="500063"/>
                        </a:xfrm>
                        <a:prstGeom prst="rect">
                          <a:avLst/>
                        </a:prstGeom>
                        <a:noFill/>
                        <a:ln w="38100">
                          <a:noFill/>
                          <a:miter/>
                        </a:ln>
                      </p:spPr>
                    </p:pic>
                  </p:oleObj>
                </mc:Fallback>
              </mc:AlternateContent>
            </a:graphicData>
          </a:graphic>
        </p:graphicFrame>
        <p:graphicFrame>
          <p:nvGraphicFramePr>
            <p:cNvPr id="63527" name="Object 14"/>
            <p:cNvGraphicFramePr>
              <a:graphicFrameLocks noChangeAspect="1"/>
            </p:cNvGraphicFramePr>
            <p:nvPr/>
          </p:nvGraphicFramePr>
          <p:xfrm>
            <a:off x="4202113" y="4467225"/>
            <a:ext cx="476250" cy="457200"/>
          </p:xfrm>
          <a:graphic>
            <a:graphicData uri="http://schemas.openxmlformats.org/presentationml/2006/ole">
              <mc:AlternateContent xmlns:mc="http://schemas.openxmlformats.org/markup-compatibility/2006">
                <mc:Choice xmlns:v="urn:schemas-microsoft-com:vml" Requires="v">
                  <p:oleObj spid="_x0000_s32801" r:id="rId7" imgW="153035" imgH="140335" progId="Equation.3">
                    <p:embed/>
                  </p:oleObj>
                </mc:Choice>
                <mc:Fallback>
                  <p:oleObj r:id="rId7" imgW="153035" imgH="140335" progId="Equation.3">
                    <p:embed/>
                    <p:pic>
                      <p:nvPicPr>
                        <p:cNvPr id="0" name="图片 3245"/>
                        <p:cNvPicPr/>
                        <p:nvPr/>
                      </p:nvPicPr>
                      <p:blipFill>
                        <a:blip r:embed="rId8"/>
                        <a:stretch>
                          <a:fillRect/>
                        </a:stretch>
                      </p:blipFill>
                      <p:spPr>
                        <a:xfrm>
                          <a:off x="4202113" y="4467225"/>
                          <a:ext cx="476250" cy="457200"/>
                        </a:xfrm>
                        <a:prstGeom prst="rect">
                          <a:avLst/>
                        </a:prstGeom>
                        <a:noFill/>
                        <a:ln w="38100">
                          <a:noFill/>
                          <a:miter/>
                        </a:ln>
                      </p:spPr>
                    </p:pic>
                  </p:oleObj>
                </mc:Fallback>
              </mc:AlternateContent>
            </a:graphicData>
          </a:graphic>
        </p:graphicFrame>
        <p:sp>
          <p:nvSpPr>
            <p:cNvPr id="63528" name="Line 57"/>
            <p:cNvSpPr/>
            <p:nvPr/>
          </p:nvSpPr>
          <p:spPr>
            <a:xfrm>
              <a:off x="3395663" y="5291138"/>
              <a:ext cx="69850" cy="0"/>
            </a:xfrm>
            <a:prstGeom prst="line">
              <a:avLst/>
            </a:prstGeom>
            <a:ln w="9525" cap="flat" cmpd="sng">
              <a:solidFill>
                <a:srgbClr val="000000"/>
              </a:solidFill>
              <a:prstDash val="solid"/>
              <a:headEnd type="none" w="med" len="med"/>
              <a:tailEnd type="none" w="med" len="med"/>
            </a:ln>
          </p:spPr>
        </p:sp>
        <p:sp>
          <p:nvSpPr>
            <p:cNvPr id="63529" name="Line 58"/>
            <p:cNvSpPr/>
            <p:nvPr/>
          </p:nvSpPr>
          <p:spPr>
            <a:xfrm>
              <a:off x="3395663" y="3382963"/>
              <a:ext cx="69850" cy="0"/>
            </a:xfrm>
            <a:prstGeom prst="line">
              <a:avLst/>
            </a:prstGeom>
            <a:ln w="9525" cap="flat" cmpd="sng">
              <a:solidFill>
                <a:srgbClr val="000000"/>
              </a:solidFill>
              <a:prstDash val="solid"/>
              <a:headEnd type="none" w="med" len="med"/>
              <a:tailEnd type="none" w="med" len="med"/>
            </a:ln>
          </p:spPr>
        </p:sp>
        <p:sp>
          <p:nvSpPr>
            <p:cNvPr id="63530" name="Line 59"/>
            <p:cNvSpPr/>
            <p:nvPr/>
          </p:nvSpPr>
          <p:spPr>
            <a:xfrm>
              <a:off x="3395663" y="5788025"/>
              <a:ext cx="69850" cy="0"/>
            </a:xfrm>
            <a:prstGeom prst="line">
              <a:avLst/>
            </a:prstGeom>
            <a:ln w="9525" cap="flat" cmpd="sng">
              <a:solidFill>
                <a:srgbClr val="000000"/>
              </a:solidFill>
              <a:prstDash val="solid"/>
              <a:headEnd type="none" w="med" len="med"/>
              <a:tailEnd type="none" w="med" len="med"/>
            </a:ln>
          </p:spPr>
        </p:sp>
        <p:sp>
          <p:nvSpPr>
            <p:cNvPr id="63531" name="Line 60"/>
            <p:cNvSpPr/>
            <p:nvPr/>
          </p:nvSpPr>
          <p:spPr>
            <a:xfrm>
              <a:off x="3386138" y="6272213"/>
              <a:ext cx="71438" cy="0"/>
            </a:xfrm>
            <a:prstGeom prst="line">
              <a:avLst/>
            </a:prstGeom>
            <a:ln w="9525" cap="flat" cmpd="sng">
              <a:solidFill>
                <a:srgbClr val="000000"/>
              </a:solidFill>
              <a:prstDash val="solid"/>
              <a:headEnd type="none" w="med" len="med"/>
              <a:tailEnd type="none" w="med" len="med"/>
            </a:ln>
          </p:spPr>
        </p:sp>
        <p:sp>
          <p:nvSpPr>
            <p:cNvPr id="63532" name="Line 61"/>
            <p:cNvSpPr/>
            <p:nvPr/>
          </p:nvSpPr>
          <p:spPr>
            <a:xfrm>
              <a:off x="3395663" y="3860800"/>
              <a:ext cx="69850" cy="0"/>
            </a:xfrm>
            <a:prstGeom prst="line">
              <a:avLst/>
            </a:prstGeom>
            <a:ln w="9525" cap="flat" cmpd="sng">
              <a:solidFill>
                <a:srgbClr val="000000"/>
              </a:solidFill>
              <a:prstDash val="solid"/>
              <a:headEnd type="none" w="med" len="med"/>
              <a:tailEnd type="none" w="med" len="med"/>
            </a:ln>
          </p:spPr>
        </p:sp>
        <p:sp>
          <p:nvSpPr>
            <p:cNvPr id="63533" name="Line 62"/>
            <p:cNvSpPr/>
            <p:nvPr/>
          </p:nvSpPr>
          <p:spPr>
            <a:xfrm>
              <a:off x="3386138" y="4364038"/>
              <a:ext cx="71438" cy="0"/>
            </a:xfrm>
            <a:prstGeom prst="line">
              <a:avLst/>
            </a:prstGeom>
            <a:ln w="9525" cap="flat" cmpd="sng">
              <a:solidFill>
                <a:srgbClr val="000000"/>
              </a:solidFill>
              <a:prstDash val="solid"/>
              <a:headEnd type="none" w="med" len="med"/>
              <a:tailEnd type="none" w="med" len="med"/>
            </a:ln>
          </p:spPr>
        </p:sp>
        <p:sp>
          <p:nvSpPr>
            <p:cNvPr id="63534" name="Text Box 69"/>
            <p:cNvSpPr txBox="1"/>
            <p:nvPr/>
          </p:nvSpPr>
          <p:spPr>
            <a:xfrm>
              <a:off x="3416300" y="4403725"/>
              <a:ext cx="733425" cy="5556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rPr>
                <a:t>0</a:t>
              </a:r>
            </a:p>
          </p:txBody>
        </p:sp>
        <p:sp>
          <p:nvSpPr>
            <p:cNvPr id="63535" name="Line 70"/>
            <p:cNvSpPr/>
            <p:nvPr/>
          </p:nvSpPr>
          <p:spPr>
            <a:xfrm>
              <a:off x="1271588" y="4768850"/>
              <a:ext cx="0" cy="52388"/>
            </a:xfrm>
            <a:prstGeom prst="line">
              <a:avLst/>
            </a:prstGeom>
            <a:ln w="9525" cap="flat" cmpd="sng">
              <a:solidFill>
                <a:srgbClr val="000000"/>
              </a:solidFill>
              <a:prstDash val="solid"/>
              <a:headEnd type="none" w="med" len="med"/>
              <a:tailEnd type="none" w="med" len="med"/>
            </a:ln>
          </p:spPr>
        </p:sp>
        <p:sp>
          <p:nvSpPr>
            <p:cNvPr id="63536" name="Line 71"/>
            <p:cNvSpPr/>
            <p:nvPr/>
          </p:nvSpPr>
          <p:spPr>
            <a:xfrm>
              <a:off x="1858963" y="4768850"/>
              <a:ext cx="0" cy="52388"/>
            </a:xfrm>
            <a:prstGeom prst="line">
              <a:avLst/>
            </a:prstGeom>
            <a:ln w="9525" cap="flat" cmpd="sng">
              <a:solidFill>
                <a:srgbClr val="000000"/>
              </a:solidFill>
              <a:prstDash val="solid"/>
              <a:headEnd type="none" w="med" len="med"/>
              <a:tailEnd type="none" w="med" len="med"/>
            </a:ln>
          </p:spPr>
        </p:sp>
        <p:sp>
          <p:nvSpPr>
            <p:cNvPr id="63537" name="Line 72"/>
            <p:cNvSpPr/>
            <p:nvPr/>
          </p:nvSpPr>
          <p:spPr>
            <a:xfrm>
              <a:off x="2446338" y="4770438"/>
              <a:ext cx="0" cy="53975"/>
            </a:xfrm>
            <a:prstGeom prst="line">
              <a:avLst/>
            </a:prstGeom>
            <a:ln w="28575" cap="flat" cmpd="sng">
              <a:solidFill>
                <a:srgbClr val="000000"/>
              </a:solidFill>
              <a:prstDash val="solid"/>
              <a:headEnd type="none" w="med" len="med"/>
              <a:tailEnd type="none" w="med" len="med"/>
            </a:ln>
          </p:spPr>
        </p:sp>
        <p:sp>
          <p:nvSpPr>
            <p:cNvPr id="63538" name="Line 73"/>
            <p:cNvSpPr/>
            <p:nvPr/>
          </p:nvSpPr>
          <p:spPr>
            <a:xfrm>
              <a:off x="3055938" y="4768850"/>
              <a:ext cx="0" cy="52388"/>
            </a:xfrm>
            <a:prstGeom prst="line">
              <a:avLst/>
            </a:prstGeom>
            <a:ln w="9525" cap="flat" cmpd="sng">
              <a:solidFill>
                <a:srgbClr val="000000"/>
              </a:solidFill>
              <a:prstDash val="solid"/>
              <a:headEnd type="none" w="med" len="med"/>
              <a:tailEnd type="none" w="med" len="med"/>
            </a:ln>
          </p:spPr>
        </p:sp>
        <p:sp>
          <p:nvSpPr>
            <p:cNvPr id="63539" name="Text Box 78"/>
            <p:cNvSpPr txBox="1"/>
            <p:nvPr/>
          </p:nvSpPr>
          <p:spPr>
            <a:xfrm>
              <a:off x="1617946" y="4880261"/>
              <a:ext cx="733425" cy="557213"/>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rPr>
                <a:t>-1</a:t>
              </a:r>
            </a:p>
          </p:txBody>
        </p:sp>
      </p:grpSp>
      <p:grpSp>
        <p:nvGrpSpPr>
          <p:cNvPr id="67617" name="Group 38"/>
          <p:cNvGrpSpPr/>
          <p:nvPr/>
        </p:nvGrpSpPr>
        <p:grpSpPr>
          <a:xfrm>
            <a:off x="1804988" y="4749800"/>
            <a:ext cx="174625" cy="176213"/>
            <a:chOff x="0" y="0"/>
            <a:chExt cx="105" cy="156"/>
          </a:xfrm>
        </p:grpSpPr>
        <p:sp>
          <p:nvSpPr>
            <p:cNvPr id="63522" name="Line 82"/>
            <p:cNvSpPr/>
            <p:nvPr/>
          </p:nvSpPr>
          <p:spPr>
            <a:xfrm flipH="1">
              <a:off x="0" y="0"/>
              <a:ext cx="105" cy="156"/>
            </a:xfrm>
            <a:prstGeom prst="line">
              <a:avLst/>
            </a:prstGeom>
            <a:ln w="47625" cap="flat" cmpd="sng">
              <a:solidFill>
                <a:srgbClr val="0000CC"/>
              </a:solidFill>
              <a:prstDash val="solid"/>
              <a:headEnd type="none" w="med" len="med"/>
              <a:tailEnd type="none" w="med" len="med"/>
            </a:ln>
          </p:spPr>
        </p:sp>
        <p:sp>
          <p:nvSpPr>
            <p:cNvPr id="63523" name="Line 83"/>
            <p:cNvSpPr/>
            <p:nvPr/>
          </p:nvSpPr>
          <p:spPr>
            <a:xfrm>
              <a:off x="0" y="0"/>
              <a:ext cx="105" cy="156"/>
            </a:xfrm>
            <a:prstGeom prst="line">
              <a:avLst/>
            </a:prstGeom>
            <a:ln w="47625" cap="flat" cmpd="sng">
              <a:solidFill>
                <a:srgbClr val="0000CC"/>
              </a:solidFill>
              <a:prstDash val="solid"/>
              <a:headEnd type="none" w="med" len="med"/>
              <a:tailEnd type="none" w="med" len="med"/>
            </a:ln>
          </p:spPr>
        </p:sp>
      </p:grpSp>
      <p:grpSp>
        <p:nvGrpSpPr>
          <p:cNvPr id="67618" name="Group 41"/>
          <p:cNvGrpSpPr/>
          <p:nvPr/>
        </p:nvGrpSpPr>
        <p:grpSpPr>
          <a:xfrm>
            <a:off x="3378200" y="4764088"/>
            <a:ext cx="174625" cy="177800"/>
            <a:chOff x="0" y="0"/>
            <a:chExt cx="105" cy="156"/>
          </a:xfrm>
        </p:grpSpPr>
        <p:sp>
          <p:nvSpPr>
            <p:cNvPr id="63520" name="Line 85"/>
            <p:cNvSpPr/>
            <p:nvPr/>
          </p:nvSpPr>
          <p:spPr>
            <a:xfrm flipH="1">
              <a:off x="0" y="0"/>
              <a:ext cx="105" cy="156"/>
            </a:xfrm>
            <a:prstGeom prst="line">
              <a:avLst/>
            </a:prstGeom>
            <a:ln w="47625" cap="flat" cmpd="sng">
              <a:solidFill>
                <a:srgbClr val="0000CC"/>
              </a:solidFill>
              <a:prstDash val="solid"/>
              <a:headEnd type="none" w="med" len="med"/>
              <a:tailEnd type="none" w="med" len="med"/>
            </a:ln>
          </p:spPr>
        </p:sp>
        <p:sp>
          <p:nvSpPr>
            <p:cNvPr id="63521" name="Line 86"/>
            <p:cNvSpPr/>
            <p:nvPr/>
          </p:nvSpPr>
          <p:spPr>
            <a:xfrm>
              <a:off x="0" y="0"/>
              <a:ext cx="105" cy="156"/>
            </a:xfrm>
            <a:prstGeom prst="line">
              <a:avLst/>
            </a:prstGeom>
            <a:ln w="47625" cap="flat" cmpd="sng">
              <a:solidFill>
                <a:srgbClr val="0000CC"/>
              </a:solidFill>
              <a:prstDash val="solid"/>
              <a:headEnd type="none" w="med" len="med"/>
              <a:tailEnd type="none" w="med" len="med"/>
            </a:ln>
          </p:spPr>
        </p:sp>
      </p:grpSp>
      <p:graphicFrame>
        <p:nvGraphicFramePr>
          <p:cNvPr id="63497" name="对象 1"/>
          <p:cNvGraphicFramePr>
            <a:graphicFrameLocks noChangeAspect="1"/>
          </p:cNvGraphicFramePr>
          <p:nvPr/>
        </p:nvGraphicFramePr>
        <p:xfrm>
          <a:off x="1362075" y="1344613"/>
          <a:ext cx="1119188" cy="522287"/>
        </p:xfrm>
        <a:graphic>
          <a:graphicData uri="http://schemas.openxmlformats.org/presentationml/2006/ole">
            <mc:AlternateContent xmlns:mc="http://schemas.openxmlformats.org/markup-compatibility/2006">
              <mc:Choice xmlns:v="urn:schemas-microsoft-com:vml" Requires="v">
                <p:oleObj spid="_x0000_s32802" r:id="rId9" imgW="380365" imgH="177800" progId="Equation.DSMT4">
                  <p:embed/>
                </p:oleObj>
              </mc:Choice>
              <mc:Fallback>
                <p:oleObj r:id="rId9" imgW="380365" imgH="177800" progId="Equation.DSMT4">
                  <p:embed/>
                  <p:pic>
                    <p:nvPicPr>
                      <p:cNvPr id="0" name="图片 3243"/>
                      <p:cNvPicPr/>
                      <p:nvPr/>
                    </p:nvPicPr>
                    <p:blipFill>
                      <a:blip r:embed="rId10"/>
                      <a:stretch>
                        <a:fillRect/>
                      </a:stretch>
                    </p:blipFill>
                    <p:spPr>
                      <a:xfrm>
                        <a:off x="1362075" y="1344613"/>
                        <a:ext cx="1119188" cy="522287"/>
                      </a:xfrm>
                      <a:prstGeom prst="rect">
                        <a:avLst/>
                      </a:prstGeom>
                      <a:noFill/>
                      <a:ln w="38100">
                        <a:noFill/>
                        <a:miter/>
                      </a:ln>
                    </p:spPr>
                  </p:pic>
                </p:oleObj>
              </mc:Fallback>
            </mc:AlternateContent>
          </a:graphicData>
        </a:graphic>
      </p:graphicFrame>
      <p:grpSp>
        <p:nvGrpSpPr>
          <p:cNvPr id="5" name="组合 4"/>
          <p:cNvGrpSpPr/>
          <p:nvPr/>
        </p:nvGrpSpPr>
        <p:grpSpPr>
          <a:xfrm>
            <a:off x="4327525" y="2740025"/>
            <a:ext cx="4816475" cy="596900"/>
            <a:chOff x="4328218" y="2739232"/>
            <a:chExt cx="4815782" cy="597474"/>
          </a:xfrm>
        </p:grpSpPr>
        <p:sp>
          <p:nvSpPr>
            <p:cNvPr id="63518" name="Rectangle 46"/>
            <p:cNvSpPr/>
            <p:nvPr/>
          </p:nvSpPr>
          <p:spPr>
            <a:xfrm>
              <a:off x="4328218" y="2751931"/>
              <a:ext cx="2039341" cy="5847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rgbClr val="007A77"/>
                  </a:solidFill>
                  <a:latin typeface="宋体" panose="02010600030101010101" pitchFamily="2" charset="-122"/>
                </a:rPr>
                <a:t> </a:t>
              </a:r>
              <a:r>
                <a:rPr lang="zh-CN" altLang="en-US" b="1" dirty="0">
                  <a:solidFill>
                    <a:srgbClr val="003399"/>
                  </a:solidFill>
                  <a:latin typeface="宋体" panose="02010600030101010101" pitchFamily="2" charset="-122"/>
                </a:rPr>
                <a:t>开环极点</a:t>
              </a:r>
            </a:p>
          </p:txBody>
        </p:sp>
        <p:graphicFrame>
          <p:nvGraphicFramePr>
            <p:cNvPr id="63519" name="对象 2"/>
            <p:cNvGraphicFramePr>
              <a:graphicFrameLocks noChangeAspect="1"/>
            </p:cNvGraphicFramePr>
            <p:nvPr/>
          </p:nvGraphicFramePr>
          <p:xfrm>
            <a:off x="6265206" y="2739232"/>
            <a:ext cx="2878794" cy="582613"/>
          </p:xfrm>
          <a:graphic>
            <a:graphicData uri="http://schemas.openxmlformats.org/presentationml/2006/ole">
              <mc:AlternateContent xmlns:mc="http://schemas.openxmlformats.org/markup-compatibility/2006">
                <mc:Choice xmlns:v="urn:schemas-microsoft-com:vml" Requires="v">
                  <p:oleObj spid="_x0000_s32803" r:id="rId11" imgW="1066165" imgH="215900" progId="Equation.DSMT4">
                    <p:embed/>
                  </p:oleObj>
                </mc:Choice>
                <mc:Fallback>
                  <p:oleObj r:id="rId11" imgW="1066165" imgH="215900" progId="Equation.DSMT4">
                    <p:embed/>
                    <p:pic>
                      <p:nvPicPr>
                        <p:cNvPr id="0" name="图片 3241"/>
                        <p:cNvPicPr/>
                        <p:nvPr/>
                      </p:nvPicPr>
                      <p:blipFill>
                        <a:blip r:embed="rId12"/>
                        <a:stretch>
                          <a:fillRect/>
                        </a:stretch>
                      </p:blipFill>
                      <p:spPr>
                        <a:xfrm>
                          <a:off x="6265206" y="2739232"/>
                          <a:ext cx="2878794" cy="582613"/>
                        </a:xfrm>
                        <a:prstGeom prst="rect">
                          <a:avLst/>
                        </a:prstGeom>
                        <a:noFill/>
                        <a:ln w="38100">
                          <a:noFill/>
                          <a:miter/>
                        </a:ln>
                      </p:spPr>
                    </p:pic>
                  </p:oleObj>
                </mc:Fallback>
              </mc:AlternateContent>
            </a:graphicData>
          </a:graphic>
        </p:graphicFrame>
      </p:grpSp>
      <p:sp>
        <p:nvSpPr>
          <p:cNvPr id="74" name="Rectangle 46"/>
          <p:cNvSpPr/>
          <p:nvPr/>
        </p:nvSpPr>
        <p:spPr>
          <a:xfrm>
            <a:off x="4395788" y="3448050"/>
            <a:ext cx="3482975" cy="5857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rgbClr val="007A77"/>
                </a:solidFill>
                <a:latin typeface="宋体" panose="02010600030101010101" pitchFamily="2" charset="-122"/>
              </a:rPr>
              <a:t> </a:t>
            </a:r>
            <a:r>
              <a:rPr lang="zh-CN" altLang="en-US" b="1" dirty="0">
                <a:solidFill>
                  <a:srgbClr val="003399"/>
                </a:solidFill>
                <a:latin typeface="宋体" panose="02010600030101010101" pitchFamily="2" charset="-122"/>
              </a:rPr>
              <a:t>根轨迹有</a:t>
            </a:r>
            <a:r>
              <a:rPr lang="en-US" altLang="zh-CN" b="1" dirty="0">
                <a:solidFill>
                  <a:srgbClr val="003399"/>
                </a:solidFill>
                <a:latin typeface="宋体" panose="02010600030101010101" pitchFamily="2" charset="-122"/>
              </a:rPr>
              <a:t>3</a:t>
            </a:r>
            <a:r>
              <a:rPr lang="zh-CN" altLang="en-US" b="1" dirty="0">
                <a:solidFill>
                  <a:srgbClr val="003399"/>
                </a:solidFill>
                <a:latin typeface="宋体" panose="02010600030101010101" pitchFamily="2" charset="-122"/>
              </a:rPr>
              <a:t>条分支</a:t>
            </a:r>
          </a:p>
        </p:txBody>
      </p:sp>
      <p:sp>
        <p:nvSpPr>
          <p:cNvPr id="75" name="Rectangle 46"/>
          <p:cNvSpPr/>
          <p:nvPr/>
        </p:nvSpPr>
        <p:spPr>
          <a:xfrm>
            <a:off x="4440238" y="4021138"/>
            <a:ext cx="3687762" cy="5857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rgbClr val="007A77"/>
                </a:solidFill>
                <a:latin typeface="宋体" panose="02010600030101010101" pitchFamily="2" charset="-122"/>
              </a:rPr>
              <a:t> </a:t>
            </a:r>
            <a:r>
              <a:rPr lang="zh-CN" altLang="en-US" b="1" dirty="0">
                <a:solidFill>
                  <a:srgbClr val="003399"/>
                </a:solidFill>
                <a:latin typeface="宋体" panose="02010600030101010101" pitchFamily="2" charset="-122"/>
              </a:rPr>
              <a:t>根轨迹对称于实轴</a:t>
            </a:r>
          </a:p>
        </p:txBody>
      </p:sp>
      <p:grpSp>
        <p:nvGrpSpPr>
          <p:cNvPr id="6" name="组合 5"/>
          <p:cNvGrpSpPr/>
          <p:nvPr/>
        </p:nvGrpSpPr>
        <p:grpSpPr>
          <a:xfrm>
            <a:off x="4473575" y="4627563"/>
            <a:ext cx="4249738" cy="630237"/>
            <a:chOff x="4473255" y="4627186"/>
            <a:chExt cx="4250437" cy="630524"/>
          </a:xfrm>
        </p:grpSpPr>
        <p:sp>
          <p:nvSpPr>
            <p:cNvPr id="63516" name="Rectangle 46"/>
            <p:cNvSpPr/>
            <p:nvPr/>
          </p:nvSpPr>
          <p:spPr>
            <a:xfrm>
              <a:off x="4473255" y="4652387"/>
              <a:ext cx="2863284" cy="5847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rgbClr val="007A77"/>
                  </a:solidFill>
                  <a:latin typeface="宋体" panose="02010600030101010101" pitchFamily="2" charset="-122"/>
                </a:rPr>
                <a:t> </a:t>
              </a:r>
              <a:r>
                <a:rPr lang="zh-CN" altLang="en-US" b="1" dirty="0">
                  <a:solidFill>
                    <a:srgbClr val="003399"/>
                  </a:solidFill>
                  <a:latin typeface="宋体" panose="02010600030101010101" pitchFamily="2" charset="-122"/>
                </a:rPr>
                <a:t>实轴上根轨迹</a:t>
              </a:r>
            </a:p>
          </p:txBody>
        </p:sp>
        <p:graphicFrame>
          <p:nvGraphicFramePr>
            <p:cNvPr id="63517" name="对象 3"/>
            <p:cNvGraphicFramePr>
              <a:graphicFrameLocks noChangeAspect="1"/>
            </p:cNvGraphicFramePr>
            <p:nvPr/>
          </p:nvGraphicFramePr>
          <p:xfrm>
            <a:off x="7336539" y="4627186"/>
            <a:ext cx="1387153" cy="630524"/>
          </p:xfrm>
          <a:graphic>
            <a:graphicData uri="http://schemas.openxmlformats.org/presentationml/2006/ole">
              <mc:AlternateContent xmlns:mc="http://schemas.openxmlformats.org/markup-compatibility/2006">
                <mc:Choice xmlns:v="urn:schemas-microsoft-com:vml" Requires="v">
                  <p:oleObj spid="_x0000_s32804" r:id="rId13" imgW="419100" imgH="190500" progId="Equation.DSMT4">
                    <p:embed/>
                  </p:oleObj>
                </mc:Choice>
                <mc:Fallback>
                  <p:oleObj r:id="rId13" imgW="419100" imgH="190500" progId="Equation.DSMT4">
                    <p:embed/>
                    <p:pic>
                      <p:nvPicPr>
                        <p:cNvPr id="0" name="图片 3242"/>
                        <p:cNvPicPr/>
                        <p:nvPr/>
                      </p:nvPicPr>
                      <p:blipFill>
                        <a:blip r:embed="rId14"/>
                        <a:stretch>
                          <a:fillRect/>
                        </a:stretch>
                      </p:blipFill>
                      <p:spPr>
                        <a:xfrm>
                          <a:off x="7336539" y="4627186"/>
                          <a:ext cx="1387153" cy="630524"/>
                        </a:xfrm>
                        <a:prstGeom prst="rect">
                          <a:avLst/>
                        </a:prstGeom>
                        <a:noFill/>
                        <a:ln w="38100">
                          <a:noFill/>
                          <a:miter/>
                        </a:ln>
                      </p:spPr>
                    </p:pic>
                  </p:oleObj>
                </mc:Fallback>
              </mc:AlternateContent>
            </a:graphicData>
          </a:graphic>
        </p:graphicFrame>
      </p:grpSp>
      <p:grpSp>
        <p:nvGrpSpPr>
          <p:cNvPr id="81" name="Group 38"/>
          <p:cNvGrpSpPr/>
          <p:nvPr/>
        </p:nvGrpSpPr>
        <p:grpSpPr>
          <a:xfrm>
            <a:off x="1882775" y="4741863"/>
            <a:ext cx="174625" cy="176212"/>
            <a:chOff x="0" y="0"/>
            <a:chExt cx="105" cy="156"/>
          </a:xfrm>
        </p:grpSpPr>
        <p:sp>
          <p:nvSpPr>
            <p:cNvPr id="63514" name="Line 82"/>
            <p:cNvSpPr/>
            <p:nvPr/>
          </p:nvSpPr>
          <p:spPr>
            <a:xfrm flipH="1">
              <a:off x="0" y="0"/>
              <a:ext cx="105" cy="156"/>
            </a:xfrm>
            <a:prstGeom prst="line">
              <a:avLst/>
            </a:prstGeom>
            <a:ln w="47625" cap="flat" cmpd="sng">
              <a:solidFill>
                <a:srgbClr val="0000CC"/>
              </a:solidFill>
              <a:prstDash val="solid"/>
              <a:headEnd type="none" w="med" len="med"/>
              <a:tailEnd type="none" w="med" len="med"/>
            </a:ln>
          </p:spPr>
        </p:sp>
        <p:sp>
          <p:nvSpPr>
            <p:cNvPr id="63515" name="Line 83"/>
            <p:cNvSpPr/>
            <p:nvPr/>
          </p:nvSpPr>
          <p:spPr>
            <a:xfrm>
              <a:off x="0" y="0"/>
              <a:ext cx="105" cy="156"/>
            </a:xfrm>
            <a:prstGeom prst="line">
              <a:avLst/>
            </a:prstGeom>
            <a:ln w="47625" cap="flat" cmpd="sng">
              <a:solidFill>
                <a:srgbClr val="0000CC"/>
              </a:solidFill>
              <a:prstDash val="solid"/>
              <a:headEnd type="none" w="med" len="med"/>
              <a:tailEnd type="none" w="med" len="med"/>
            </a:ln>
          </p:spPr>
        </p:sp>
      </p:grpSp>
      <p:cxnSp>
        <p:nvCxnSpPr>
          <p:cNvPr id="9" name="直接连接符 8"/>
          <p:cNvCxnSpPr/>
          <p:nvPr/>
        </p:nvCxnSpPr>
        <p:spPr>
          <a:xfrm>
            <a:off x="214313" y="4821238"/>
            <a:ext cx="3289300" cy="0"/>
          </a:xfrm>
          <a:prstGeom prst="line">
            <a:avLst/>
          </a:prstGeom>
          <a:ln w="38100" cap="flat" cmpd="sng">
            <a:solidFill>
              <a:srgbClr val="FF0000"/>
            </a:solidFill>
            <a:prstDash val="solid"/>
            <a:headEnd type="none" w="med" len="med"/>
            <a:tailEnd type="none" w="med" len="med"/>
          </a:ln>
        </p:spPr>
      </p:cxnSp>
      <p:grpSp>
        <p:nvGrpSpPr>
          <p:cNvPr id="53322" name="Group 74"/>
          <p:cNvGrpSpPr/>
          <p:nvPr/>
        </p:nvGrpSpPr>
        <p:grpSpPr>
          <a:xfrm>
            <a:off x="306388" y="115888"/>
            <a:ext cx="8547100" cy="2490787"/>
            <a:chOff x="-60" y="-25"/>
            <a:chExt cx="5384" cy="1569"/>
          </a:xfrm>
        </p:grpSpPr>
        <p:sp>
          <p:nvSpPr>
            <p:cNvPr id="63506" name="AutoShape 121"/>
            <p:cNvSpPr/>
            <p:nvPr/>
          </p:nvSpPr>
          <p:spPr>
            <a:xfrm>
              <a:off x="-60" y="-8"/>
              <a:ext cx="5384" cy="1523"/>
            </a:xfrm>
            <a:prstGeom prst="flowChartProcess">
              <a:avLst/>
            </a:prstGeom>
            <a:solidFill>
              <a:srgbClr val="CCFFFF"/>
            </a:solidFill>
            <a:ln w="9525" cap="flat" cmpd="sng">
              <a:solidFill>
                <a:schemeClr val="bg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solidFill>
                  <a:srgbClr val="000099"/>
                </a:solidFill>
              </a:endParaRPr>
            </a:p>
          </p:txBody>
        </p:sp>
        <p:sp>
          <p:nvSpPr>
            <p:cNvPr id="63507" name="Rectangle 122"/>
            <p:cNvSpPr/>
            <p:nvPr/>
          </p:nvSpPr>
          <p:spPr>
            <a:xfrm>
              <a:off x="160" y="80"/>
              <a:ext cx="895" cy="36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rgbClr val="000099"/>
                  </a:solidFill>
                  <a:latin typeface="宋体" panose="02010600030101010101" pitchFamily="2" charset="-122"/>
                </a:rPr>
                <a:t>解：</a:t>
              </a:r>
            </a:p>
          </p:txBody>
        </p:sp>
        <p:sp>
          <p:nvSpPr>
            <p:cNvPr id="63508" name="Rectangle 124"/>
            <p:cNvSpPr/>
            <p:nvPr/>
          </p:nvSpPr>
          <p:spPr>
            <a:xfrm>
              <a:off x="329" y="587"/>
              <a:ext cx="1332" cy="32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rgbClr val="000099"/>
                  </a:solidFill>
                  <a:latin typeface="宋体" panose="02010600030101010101" pitchFamily="2" charset="-122"/>
                </a:rPr>
                <a:t>特征方程为</a:t>
              </a:r>
            </a:p>
          </p:txBody>
        </p:sp>
        <p:graphicFrame>
          <p:nvGraphicFramePr>
            <p:cNvPr id="63509" name="Object 79"/>
            <p:cNvGraphicFramePr>
              <a:graphicFrameLocks noChangeAspect="1"/>
            </p:cNvGraphicFramePr>
            <p:nvPr/>
          </p:nvGraphicFramePr>
          <p:xfrm>
            <a:off x="1988" y="627"/>
            <a:ext cx="1848" cy="326"/>
          </p:xfrm>
          <a:graphic>
            <a:graphicData uri="http://schemas.openxmlformats.org/presentationml/2006/ole">
              <mc:AlternateContent xmlns:mc="http://schemas.openxmlformats.org/markup-compatibility/2006">
                <mc:Choice xmlns:v="urn:schemas-microsoft-com:vml" Requires="v">
                  <p:oleObj spid="_x0000_s32805" r:id="rId15" imgW="1066800" imgH="190500" progId="Equation.DSMT4">
                    <p:embed/>
                  </p:oleObj>
                </mc:Choice>
                <mc:Fallback>
                  <p:oleObj r:id="rId15" imgW="1066800" imgH="190500" progId="Equation.DSMT4">
                    <p:embed/>
                    <p:pic>
                      <p:nvPicPr>
                        <p:cNvPr id="0" name="图片 3244"/>
                        <p:cNvPicPr/>
                        <p:nvPr/>
                      </p:nvPicPr>
                      <p:blipFill>
                        <a:blip r:embed="rId16"/>
                        <a:stretch>
                          <a:fillRect/>
                        </a:stretch>
                      </p:blipFill>
                      <p:spPr>
                        <a:xfrm>
                          <a:off x="1988" y="627"/>
                          <a:ext cx="1848" cy="326"/>
                        </a:xfrm>
                        <a:prstGeom prst="rect">
                          <a:avLst/>
                        </a:prstGeom>
                        <a:noFill/>
                        <a:ln w="38100">
                          <a:noFill/>
                          <a:miter/>
                        </a:ln>
                      </p:spPr>
                    </p:pic>
                  </p:oleObj>
                </mc:Fallback>
              </mc:AlternateContent>
            </a:graphicData>
          </a:graphic>
        </p:graphicFrame>
        <p:graphicFrame>
          <p:nvGraphicFramePr>
            <p:cNvPr id="63510" name="Object 80"/>
            <p:cNvGraphicFramePr>
              <a:graphicFrameLocks noChangeAspect="1"/>
            </p:cNvGraphicFramePr>
            <p:nvPr/>
          </p:nvGraphicFramePr>
          <p:xfrm>
            <a:off x="210" y="907"/>
            <a:ext cx="1804" cy="616"/>
          </p:xfrm>
          <a:graphic>
            <a:graphicData uri="http://schemas.openxmlformats.org/presentationml/2006/ole">
              <mc:AlternateContent xmlns:mc="http://schemas.openxmlformats.org/markup-compatibility/2006">
                <mc:Choice xmlns:v="urn:schemas-microsoft-com:vml" Requires="v">
                  <p:oleObj spid="_x0000_s32806" r:id="rId17" imgW="1040765" imgH="355600" progId="Equation.DSMT4">
                    <p:embed/>
                  </p:oleObj>
                </mc:Choice>
                <mc:Fallback>
                  <p:oleObj r:id="rId17" imgW="1040765" imgH="355600" progId="Equation.DSMT4">
                    <p:embed/>
                    <p:pic>
                      <p:nvPicPr>
                        <p:cNvPr id="0" name="图片 3247"/>
                        <p:cNvPicPr/>
                        <p:nvPr/>
                      </p:nvPicPr>
                      <p:blipFill>
                        <a:blip r:embed="rId18"/>
                        <a:stretch>
                          <a:fillRect/>
                        </a:stretch>
                      </p:blipFill>
                      <p:spPr>
                        <a:xfrm>
                          <a:off x="210" y="907"/>
                          <a:ext cx="1804" cy="616"/>
                        </a:xfrm>
                        <a:prstGeom prst="rect">
                          <a:avLst/>
                        </a:prstGeom>
                        <a:noFill/>
                        <a:ln w="38100">
                          <a:noFill/>
                          <a:miter/>
                        </a:ln>
                      </p:spPr>
                    </p:pic>
                  </p:oleObj>
                </mc:Fallback>
              </mc:AlternateContent>
            </a:graphicData>
          </a:graphic>
        </p:graphicFrame>
        <p:graphicFrame>
          <p:nvGraphicFramePr>
            <p:cNvPr id="63511" name="Object 81"/>
            <p:cNvGraphicFramePr>
              <a:graphicFrameLocks noChangeAspect="1"/>
            </p:cNvGraphicFramePr>
            <p:nvPr/>
          </p:nvGraphicFramePr>
          <p:xfrm>
            <a:off x="2990" y="922"/>
            <a:ext cx="2049" cy="622"/>
          </p:xfrm>
          <a:graphic>
            <a:graphicData uri="http://schemas.openxmlformats.org/presentationml/2006/ole">
              <mc:AlternateContent xmlns:mc="http://schemas.openxmlformats.org/markup-compatibility/2006">
                <mc:Choice xmlns:v="urn:schemas-microsoft-com:vml" Requires="v">
                  <p:oleObj spid="_x0000_s32807" r:id="rId19" imgW="1231265" imgH="381000" progId="Equation.DSMT4">
                    <p:embed/>
                  </p:oleObj>
                </mc:Choice>
                <mc:Fallback>
                  <p:oleObj r:id="rId19" imgW="1231265" imgH="381000" progId="Equation.DSMT4">
                    <p:embed/>
                    <p:pic>
                      <p:nvPicPr>
                        <p:cNvPr id="0" name="图片 3251"/>
                        <p:cNvPicPr/>
                        <p:nvPr/>
                      </p:nvPicPr>
                      <p:blipFill>
                        <a:blip r:embed="rId20"/>
                        <a:stretch>
                          <a:fillRect/>
                        </a:stretch>
                      </p:blipFill>
                      <p:spPr>
                        <a:xfrm>
                          <a:off x="2990" y="922"/>
                          <a:ext cx="2049" cy="622"/>
                        </a:xfrm>
                        <a:prstGeom prst="rect">
                          <a:avLst/>
                        </a:prstGeom>
                        <a:noFill/>
                        <a:ln w="38100">
                          <a:noFill/>
                          <a:miter/>
                        </a:ln>
                      </p:spPr>
                    </p:pic>
                  </p:oleObj>
                </mc:Fallback>
              </mc:AlternateContent>
            </a:graphicData>
          </a:graphic>
        </p:graphicFrame>
        <p:sp>
          <p:nvSpPr>
            <p:cNvPr id="63512" name="AutoShape 128"/>
            <p:cNvSpPr/>
            <p:nvPr/>
          </p:nvSpPr>
          <p:spPr>
            <a:xfrm>
              <a:off x="2216" y="1104"/>
              <a:ext cx="480" cy="240"/>
            </a:xfrm>
            <a:prstGeom prst="right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solidFill>
                  <a:srgbClr val="000099"/>
                </a:solidFill>
              </a:endParaRPr>
            </a:p>
          </p:txBody>
        </p:sp>
        <p:graphicFrame>
          <p:nvGraphicFramePr>
            <p:cNvPr id="63513" name="Object 77"/>
            <p:cNvGraphicFramePr>
              <a:graphicFrameLocks noChangeAspect="1"/>
            </p:cNvGraphicFramePr>
            <p:nvPr/>
          </p:nvGraphicFramePr>
          <p:xfrm>
            <a:off x="879" y="-25"/>
            <a:ext cx="1956" cy="626"/>
          </p:xfrm>
          <a:graphic>
            <a:graphicData uri="http://schemas.openxmlformats.org/presentationml/2006/ole">
              <mc:AlternateContent xmlns:mc="http://schemas.openxmlformats.org/markup-compatibility/2006">
                <mc:Choice xmlns:v="urn:schemas-microsoft-com:vml" Requires="v">
                  <p:oleObj spid="_x0000_s32808" r:id="rId21" imgW="1180465" imgH="381000" progId="Equation.DSMT4">
                    <p:embed/>
                  </p:oleObj>
                </mc:Choice>
                <mc:Fallback>
                  <p:oleObj r:id="rId21" imgW="1180465" imgH="381000" progId="Equation.DSMT4">
                    <p:embed/>
                    <p:pic>
                      <p:nvPicPr>
                        <p:cNvPr id="0" name="图片 3249"/>
                        <p:cNvPicPr/>
                        <p:nvPr/>
                      </p:nvPicPr>
                      <p:blipFill>
                        <a:blip r:embed="rId22"/>
                        <a:stretch>
                          <a:fillRect/>
                        </a:stretch>
                      </p:blipFill>
                      <p:spPr>
                        <a:xfrm>
                          <a:off x="879" y="-25"/>
                          <a:ext cx="1956" cy="626"/>
                        </a:xfrm>
                        <a:prstGeom prst="rect">
                          <a:avLst/>
                        </a:prstGeom>
                        <a:noFill/>
                        <a:ln w="38100">
                          <a:noFill/>
                          <a:miter/>
                        </a:ln>
                      </p:spPr>
                    </p:pic>
                  </p:oleObj>
                </mc:Fallback>
              </mc:AlternateContent>
            </a:graphicData>
          </a:graphic>
        </p:graphicFrame>
      </p:grpSp>
      <p:sp>
        <p:nvSpPr>
          <p:cNvPr id="63505"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37</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3322"/>
                                        </p:tgtEl>
                                        <p:attrNameLst>
                                          <p:attrName>style.visibility</p:attrName>
                                        </p:attrNameLst>
                                      </p:cBhvr>
                                      <p:to>
                                        <p:strVal val="visible"/>
                                      </p:to>
                                    </p:set>
                                    <p:anim calcmode="lin" valueType="num">
                                      <p:cBhvr additive="base">
                                        <p:cTn id="7" dur="500" fill="hold"/>
                                        <p:tgtEl>
                                          <p:spTgt spid="53322"/>
                                        </p:tgtEl>
                                        <p:attrNameLst>
                                          <p:attrName>ppt_x</p:attrName>
                                        </p:attrNameLst>
                                      </p:cBhvr>
                                      <p:tavLst>
                                        <p:tav tm="0">
                                          <p:val>
                                            <p:strVal val="#ppt_x"/>
                                          </p:val>
                                        </p:tav>
                                        <p:tav tm="100000">
                                          <p:val>
                                            <p:strVal val="#ppt_x"/>
                                          </p:val>
                                        </p:tav>
                                      </p:tavLst>
                                    </p:anim>
                                    <p:anim calcmode="lin" valueType="num">
                                      <p:cBhvr additive="base">
                                        <p:cTn id="8" dur="500" fill="hold"/>
                                        <p:tgtEl>
                                          <p:spTgt spid="5332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81"/>
                                        </p:tgtEl>
                                        <p:attrNameLst>
                                          <p:attrName>style.visibility</p:attrName>
                                        </p:attrNameLst>
                                      </p:cBhvr>
                                      <p:to>
                                        <p:strVal val="visible"/>
                                      </p:to>
                                    </p:set>
                                    <p:animEffect transition="in" filter="wipe(left)">
                                      <p:cBhvr>
                                        <p:cTn id="24" dur="500"/>
                                        <p:tgtEl>
                                          <p:spTgt spid="81"/>
                                        </p:tgtEl>
                                      </p:cBhvr>
                                    </p:animEffect>
                                  </p:childTnLst>
                                </p:cTn>
                              </p:par>
                              <p:par>
                                <p:cTn id="25" presetID="22" presetClass="entr" presetSubtype="8" fill="hold" nodeType="withEffect">
                                  <p:stCondLst>
                                    <p:cond delay="0"/>
                                  </p:stCondLst>
                                  <p:childTnLst>
                                    <p:set>
                                      <p:cBhvr>
                                        <p:cTn id="26" dur="1" fill="hold">
                                          <p:stCondLst>
                                            <p:cond delay="0"/>
                                          </p:stCondLst>
                                        </p:cTn>
                                        <p:tgtEl>
                                          <p:spTgt spid="67617"/>
                                        </p:tgtEl>
                                        <p:attrNameLst>
                                          <p:attrName>style.visibility</p:attrName>
                                        </p:attrNameLst>
                                      </p:cBhvr>
                                      <p:to>
                                        <p:strVal val="visible"/>
                                      </p:to>
                                    </p:set>
                                    <p:animEffect transition="in" filter="wipe(left)">
                                      <p:cBhvr>
                                        <p:cTn id="27" dur="500"/>
                                        <p:tgtEl>
                                          <p:spTgt spid="67617"/>
                                        </p:tgtEl>
                                      </p:cBhvr>
                                    </p:animEffect>
                                  </p:childTnLst>
                                </p:cTn>
                              </p:par>
                              <p:par>
                                <p:cTn id="28" presetID="22" presetClass="entr" presetSubtype="8" fill="hold" nodeType="withEffect">
                                  <p:stCondLst>
                                    <p:cond delay="0"/>
                                  </p:stCondLst>
                                  <p:childTnLst>
                                    <p:set>
                                      <p:cBhvr>
                                        <p:cTn id="29" dur="1" fill="hold">
                                          <p:stCondLst>
                                            <p:cond delay="0"/>
                                          </p:stCondLst>
                                        </p:cTn>
                                        <p:tgtEl>
                                          <p:spTgt spid="67618"/>
                                        </p:tgtEl>
                                        <p:attrNameLst>
                                          <p:attrName>style.visibility</p:attrName>
                                        </p:attrNameLst>
                                      </p:cBhvr>
                                      <p:to>
                                        <p:strVal val="visible"/>
                                      </p:to>
                                    </p:set>
                                    <p:animEffect transition="in" filter="wipe(left)">
                                      <p:cBhvr>
                                        <p:cTn id="30" dur="500"/>
                                        <p:tgtEl>
                                          <p:spTgt spid="67618"/>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74"/>
                                        </p:tgtEl>
                                        <p:attrNameLst>
                                          <p:attrName>style.visibility</p:attrName>
                                        </p:attrNameLst>
                                      </p:cBhvr>
                                      <p:to>
                                        <p:strVal val="visible"/>
                                      </p:to>
                                    </p:set>
                                    <p:anim calcmode="lin" valueType="num">
                                      <p:cBhvr additive="base">
                                        <p:cTn id="35" dur="500" fill="hold"/>
                                        <p:tgtEl>
                                          <p:spTgt spid="74"/>
                                        </p:tgtEl>
                                        <p:attrNameLst>
                                          <p:attrName>ppt_x</p:attrName>
                                        </p:attrNameLst>
                                      </p:cBhvr>
                                      <p:tavLst>
                                        <p:tav tm="0">
                                          <p:val>
                                            <p:strVal val="0-#ppt_w/2"/>
                                          </p:val>
                                        </p:tav>
                                        <p:tav tm="100000">
                                          <p:val>
                                            <p:strVal val="#ppt_x"/>
                                          </p:val>
                                        </p:tav>
                                      </p:tavLst>
                                    </p:anim>
                                    <p:anim calcmode="lin" valueType="num">
                                      <p:cBhvr additive="base">
                                        <p:cTn id="36"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75"/>
                                        </p:tgtEl>
                                        <p:attrNameLst>
                                          <p:attrName>style.visibility</p:attrName>
                                        </p:attrNameLst>
                                      </p:cBhvr>
                                      <p:to>
                                        <p:strVal val="visible"/>
                                      </p:to>
                                    </p:set>
                                    <p:anim calcmode="lin" valueType="num">
                                      <p:cBhvr additive="base">
                                        <p:cTn id="41" dur="500" fill="hold"/>
                                        <p:tgtEl>
                                          <p:spTgt spid="75"/>
                                        </p:tgtEl>
                                        <p:attrNameLst>
                                          <p:attrName>ppt_x</p:attrName>
                                        </p:attrNameLst>
                                      </p:cBhvr>
                                      <p:tavLst>
                                        <p:tav tm="0">
                                          <p:val>
                                            <p:strVal val="0-#ppt_w/2"/>
                                          </p:val>
                                        </p:tav>
                                        <p:tav tm="100000">
                                          <p:val>
                                            <p:strVal val="#ppt_x"/>
                                          </p:val>
                                        </p:tav>
                                      </p:tavLst>
                                    </p:anim>
                                    <p:anim calcmode="lin" valueType="num">
                                      <p:cBhvr additive="base">
                                        <p:cTn id="42"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0-#ppt_w/2"/>
                                          </p:val>
                                        </p:tav>
                                        <p:tav tm="100000">
                                          <p:val>
                                            <p:strVal val="#ppt_x"/>
                                          </p:val>
                                        </p:tav>
                                      </p:tavLst>
                                    </p:anim>
                                    <p:anim calcmode="lin" valueType="num">
                                      <p:cBhvr additive="base">
                                        <p:cTn id="4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up)">
                                      <p:cBhvr>
                                        <p:cTn id="5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组合 1"/>
          <p:cNvGrpSpPr/>
          <p:nvPr/>
        </p:nvGrpSpPr>
        <p:grpSpPr>
          <a:xfrm>
            <a:off x="381000" y="2501900"/>
            <a:ext cx="4297363" cy="4191000"/>
            <a:chOff x="381000" y="2501900"/>
            <a:chExt cx="4297363" cy="4191001"/>
          </a:xfrm>
        </p:grpSpPr>
        <p:sp>
          <p:nvSpPr>
            <p:cNvPr id="64548" name="Line 52"/>
            <p:cNvSpPr/>
            <p:nvPr/>
          </p:nvSpPr>
          <p:spPr>
            <a:xfrm>
              <a:off x="381000" y="4838700"/>
              <a:ext cx="4111625" cy="0"/>
            </a:xfrm>
            <a:prstGeom prst="line">
              <a:avLst/>
            </a:prstGeom>
            <a:ln w="28575" cap="flat" cmpd="sng">
              <a:solidFill>
                <a:srgbClr val="000000"/>
              </a:solidFill>
              <a:prstDash val="solid"/>
              <a:headEnd type="none" w="med" len="med"/>
              <a:tailEnd type="triangle" w="sm" len="lg"/>
            </a:ln>
          </p:spPr>
        </p:sp>
        <p:sp>
          <p:nvSpPr>
            <p:cNvPr id="64549" name="Line 53"/>
            <p:cNvSpPr/>
            <p:nvPr/>
          </p:nvSpPr>
          <p:spPr>
            <a:xfrm flipV="1">
              <a:off x="3465513" y="2614613"/>
              <a:ext cx="0" cy="4078288"/>
            </a:xfrm>
            <a:prstGeom prst="line">
              <a:avLst/>
            </a:prstGeom>
            <a:ln w="28575" cap="flat" cmpd="sng">
              <a:solidFill>
                <a:srgbClr val="000000"/>
              </a:solidFill>
              <a:prstDash val="solid"/>
              <a:headEnd type="none" w="med" len="med"/>
              <a:tailEnd type="triangle" w="sm" len="lg"/>
            </a:ln>
          </p:spPr>
        </p:sp>
        <p:graphicFrame>
          <p:nvGraphicFramePr>
            <p:cNvPr id="64550" name="Object 13"/>
            <p:cNvGraphicFramePr>
              <a:graphicFrameLocks noChangeAspect="1"/>
            </p:cNvGraphicFramePr>
            <p:nvPr/>
          </p:nvGraphicFramePr>
          <p:xfrm>
            <a:off x="3508375" y="2501900"/>
            <a:ext cx="606425" cy="500063"/>
          </p:xfrm>
          <a:graphic>
            <a:graphicData uri="http://schemas.openxmlformats.org/presentationml/2006/ole">
              <mc:AlternateContent xmlns:mc="http://schemas.openxmlformats.org/markup-compatibility/2006">
                <mc:Choice xmlns:v="urn:schemas-microsoft-com:vml" Requires="v">
                  <p:oleObj spid="_x0000_s33826" r:id="rId3" imgW="241935" imgH="191135" progId="Equation.3">
                    <p:embed/>
                  </p:oleObj>
                </mc:Choice>
                <mc:Fallback>
                  <p:oleObj r:id="rId3" imgW="241935" imgH="191135" progId="Equation.3">
                    <p:embed/>
                    <p:pic>
                      <p:nvPicPr>
                        <p:cNvPr id="0" name="图片 3250"/>
                        <p:cNvPicPr/>
                        <p:nvPr/>
                      </p:nvPicPr>
                      <p:blipFill>
                        <a:blip r:embed="rId4"/>
                        <a:stretch>
                          <a:fillRect/>
                        </a:stretch>
                      </p:blipFill>
                      <p:spPr>
                        <a:xfrm>
                          <a:off x="3508375" y="2501900"/>
                          <a:ext cx="606425" cy="500063"/>
                        </a:xfrm>
                        <a:prstGeom prst="rect">
                          <a:avLst/>
                        </a:prstGeom>
                        <a:noFill/>
                        <a:ln w="38100">
                          <a:noFill/>
                          <a:miter/>
                        </a:ln>
                      </p:spPr>
                    </p:pic>
                  </p:oleObj>
                </mc:Fallback>
              </mc:AlternateContent>
            </a:graphicData>
          </a:graphic>
        </p:graphicFrame>
        <p:graphicFrame>
          <p:nvGraphicFramePr>
            <p:cNvPr id="64551" name="Object 14"/>
            <p:cNvGraphicFramePr>
              <a:graphicFrameLocks noChangeAspect="1"/>
            </p:cNvGraphicFramePr>
            <p:nvPr/>
          </p:nvGraphicFramePr>
          <p:xfrm>
            <a:off x="4202113" y="4467225"/>
            <a:ext cx="476250" cy="457200"/>
          </p:xfrm>
          <a:graphic>
            <a:graphicData uri="http://schemas.openxmlformats.org/presentationml/2006/ole">
              <mc:AlternateContent xmlns:mc="http://schemas.openxmlformats.org/markup-compatibility/2006">
                <mc:Choice xmlns:v="urn:schemas-microsoft-com:vml" Requires="v">
                  <p:oleObj spid="_x0000_s33827" r:id="rId5" imgW="153035" imgH="140335" progId="Equation.3">
                    <p:embed/>
                  </p:oleObj>
                </mc:Choice>
                <mc:Fallback>
                  <p:oleObj r:id="rId5" imgW="153035" imgH="140335" progId="Equation.3">
                    <p:embed/>
                    <p:pic>
                      <p:nvPicPr>
                        <p:cNvPr id="0" name="图片 3246"/>
                        <p:cNvPicPr/>
                        <p:nvPr/>
                      </p:nvPicPr>
                      <p:blipFill>
                        <a:blip r:embed="rId6"/>
                        <a:stretch>
                          <a:fillRect/>
                        </a:stretch>
                      </p:blipFill>
                      <p:spPr>
                        <a:xfrm>
                          <a:off x="4202113" y="4467225"/>
                          <a:ext cx="476250" cy="457200"/>
                        </a:xfrm>
                        <a:prstGeom prst="rect">
                          <a:avLst/>
                        </a:prstGeom>
                        <a:noFill/>
                        <a:ln w="38100">
                          <a:noFill/>
                          <a:miter/>
                        </a:ln>
                      </p:spPr>
                    </p:pic>
                  </p:oleObj>
                </mc:Fallback>
              </mc:AlternateContent>
            </a:graphicData>
          </a:graphic>
        </p:graphicFrame>
        <p:sp>
          <p:nvSpPr>
            <p:cNvPr id="64552" name="Line 57"/>
            <p:cNvSpPr/>
            <p:nvPr/>
          </p:nvSpPr>
          <p:spPr>
            <a:xfrm>
              <a:off x="3395663" y="5291138"/>
              <a:ext cx="69850" cy="0"/>
            </a:xfrm>
            <a:prstGeom prst="line">
              <a:avLst/>
            </a:prstGeom>
            <a:ln w="9525" cap="flat" cmpd="sng">
              <a:solidFill>
                <a:srgbClr val="000000"/>
              </a:solidFill>
              <a:prstDash val="solid"/>
              <a:headEnd type="none" w="med" len="med"/>
              <a:tailEnd type="none" w="med" len="med"/>
            </a:ln>
          </p:spPr>
        </p:sp>
        <p:sp>
          <p:nvSpPr>
            <p:cNvPr id="64553" name="Line 58"/>
            <p:cNvSpPr/>
            <p:nvPr/>
          </p:nvSpPr>
          <p:spPr>
            <a:xfrm>
              <a:off x="3395663" y="3382963"/>
              <a:ext cx="69850" cy="0"/>
            </a:xfrm>
            <a:prstGeom prst="line">
              <a:avLst/>
            </a:prstGeom>
            <a:ln w="9525" cap="flat" cmpd="sng">
              <a:solidFill>
                <a:srgbClr val="000000"/>
              </a:solidFill>
              <a:prstDash val="solid"/>
              <a:headEnd type="none" w="med" len="med"/>
              <a:tailEnd type="none" w="med" len="med"/>
            </a:ln>
          </p:spPr>
        </p:sp>
        <p:sp>
          <p:nvSpPr>
            <p:cNvPr id="64554" name="Line 59"/>
            <p:cNvSpPr/>
            <p:nvPr/>
          </p:nvSpPr>
          <p:spPr>
            <a:xfrm>
              <a:off x="3395663" y="5788025"/>
              <a:ext cx="69850" cy="0"/>
            </a:xfrm>
            <a:prstGeom prst="line">
              <a:avLst/>
            </a:prstGeom>
            <a:ln w="9525" cap="flat" cmpd="sng">
              <a:solidFill>
                <a:srgbClr val="000000"/>
              </a:solidFill>
              <a:prstDash val="solid"/>
              <a:headEnd type="none" w="med" len="med"/>
              <a:tailEnd type="none" w="med" len="med"/>
            </a:ln>
          </p:spPr>
        </p:sp>
        <p:sp>
          <p:nvSpPr>
            <p:cNvPr id="64555" name="Line 60"/>
            <p:cNvSpPr/>
            <p:nvPr/>
          </p:nvSpPr>
          <p:spPr>
            <a:xfrm>
              <a:off x="3386138" y="6272213"/>
              <a:ext cx="71438" cy="0"/>
            </a:xfrm>
            <a:prstGeom prst="line">
              <a:avLst/>
            </a:prstGeom>
            <a:ln w="9525" cap="flat" cmpd="sng">
              <a:solidFill>
                <a:srgbClr val="000000"/>
              </a:solidFill>
              <a:prstDash val="solid"/>
              <a:headEnd type="none" w="med" len="med"/>
              <a:tailEnd type="none" w="med" len="med"/>
            </a:ln>
          </p:spPr>
        </p:sp>
        <p:sp>
          <p:nvSpPr>
            <p:cNvPr id="64556" name="Line 61"/>
            <p:cNvSpPr/>
            <p:nvPr/>
          </p:nvSpPr>
          <p:spPr>
            <a:xfrm>
              <a:off x="3395663" y="3860800"/>
              <a:ext cx="69850" cy="0"/>
            </a:xfrm>
            <a:prstGeom prst="line">
              <a:avLst/>
            </a:prstGeom>
            <a:ln w="9525" cap="flat" cmpd="sng">
              <a:solidFill>
                <a:srgbClr val="000000"/>
              </a:solidFill>
              <a:prstDash val="solid"/>
              <a:headEnd type="none" w="med" len="med"/>
              <a:tailEnd type="none" w="med" len="med"/>
            </a:ln>
          </p:spPr>
        </p:sp>
        <p:sp>
          <p:nvSpPr>
            <p:cNvPr id="64557" name="Line 62"/>
            <p:cNvSpPr/>
            <p:nvPr/>
          </p:nvSpPr>
          <p:spPr>
            <a:xfrm>
              <a:off x="3386138" y="4364038"/>
              <a:ext cx="71438" cy="0"/>
            </a:xfrm>
            <a:prstGeom prst="line">
              <a:avLst/>
            </a:prstGeom>
            <a:ln w="9525" cap="flat" cmpd="sng">
              <a:solidFill>
                <a:srgbClr val="000000"/>
              </a:solidFill>
              <a:prstDash val="solid"/>
              <a:headEnd type="none" w="med" len="med"/>
              <a:tailEnd type="none" w="med" len="med"/>
            </a:ln>
          </p:spPr>
        </p:sp>
        <p:sp>
          <p:nvSpPr>
            <p:cNvPr id="64558" name="Text Box 69"/>
            <p:cNvSpPr txBox="1"/>
            <p:nvPr/>
          </p:nvSpPr>
          <p:spPr>
            <a:xfrm>
              <a:off x="3416300" y="4403725"/>
              <a:ext cx="733425" cy="5556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rPr>
                <a:t>0</a:t>
              </a:r>
            </a:p>
          </p:txBody>
        </p:sp>
        <p:sp>
          <p:nvSpPr>
            <p:cNvPr id="64559" name="Line 70"/>
            <p:cNvSpPr/>
            <p:nvPr/>
          </p:nvSpPr>
          <p:spPr>
            <a:xfrm>
              <a:off x="1271588" y="4768850"/>
              <a:ext cx="0" cy="52388"/>
            </a:xfrm>
            <a:prstGeom prst="line">
              <a:avLst/>
            </a:prstGeom>
            <a:ln w="9525" cap="flat" cmpd="sng">
              <a:solidFill>
                <a:srgbClr val="000000"/>
              </a:solidFill>
              <a:prstDash val="solid"/>
              <a:headEnd type="none" w="med" len="med"/>
              <a:tailEnd type="none" w="med" len="med"/>
            </a:ln>
          </p:spPr>
        </p:sp>
        <p:sp>
          <p:nvSpPr>
            <p:cNvPr id="64560" name="Line 71"/>
            <p:cNvSpPr/>
            <p:nvPr/>
          </p:nvSpPr>
          <p:spPr>
            <a:xfrm>
              <a:off x="1858963" y="4768850"/>
              <a:ext cx="0" cy="52388"/>
            </a:xfrm>
            <a:prstGeom prst="line">
              <a:avLst/>
            </a:prstGeom>
            <a:ln w="9525" cap="flat" cmpd="sng">
              <a:solidFill>
                <a:srgbClr val="000000"/>
              </a:solidFill>
              <a:prstDash val="solid"/>
              <a:headEnd type="none" w="med" len="med"/>
              <a:tailEnd type="none" w="med" len="med"/>
            </a:ln>
          </p:spPr>
        </p:sp>
        <p:sp>
          <p:nvSpPr>
            <p:cNvPr id="64561" name="Line 72"/>
            <p:cNvSpPr/>
            <p:nvPr/>
          </p:nvSpPr>
          <p:spPr>
            <a:xfrm>
              <a:off x="2446338" y="4770438"/>
              <a:ext cx="0" cy="53975"/>
            </a:xfrm>
            <a:prstGeom prst="line">
              <a:avLst/>
            </a:prstGeom>
            <a:ln w="28575" cap="flat" cmpd="sng">
              <a:solidFill>
                <a:srgbClr val="000000"/>
              </a:solidFill>
              <a:prstDash val="solid"/>
              <a:headEnd type="none" w="med" len="med"/>
              <a:tailEnd type="none" w="med" len="med"/>
            </a:ln>
          </p:spPr>
        </p:sp>
        <p:sp>
          <p:nvSpPr>
            <p:cNvPr id="64562" name="Line 73"/>
            <p:cNvSpPr/>
            <p:nvPr/>
          </p:nvSpPr>
          <p:spPr>
            <a:xfrm>
              <a:off x="3055938" y="4768850"/>
              <a:ext cx="0" cy="52388"/>
            </a:xfrm>
            <a:prstGeom prst="line">
              <a:avLst/>
            </a:prstGeom>
            <a:ln w="9525" cap="flat" cmpd="sng">
              <a:solidFill>
                <a:srgbClr val="000000"/>
              </a:solidFill>
              <a:prstDash val="solid"/>
              <a:headEnd type="none" w="med" len="med"/>
              <a:tailEnd type="none" w="med" len="med"/>
            </a:ln>
          </p:spPr>
        </p:sp>
        <p:sp>
          <p:nvSpPr>
            <p:cNvPr id="64563" name="Text Box 78"/>
            <p:cNvSpPr txBox="1"/>
            <p:nvPr/>
          </p:nvSpPr>
          <p:spPr>
            <a:xfrm>
              <a:off x="1617946" y="4880261"/>
              <a:ext cx="733425" cy="557213"/>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rPr>
                <a:t>-1</a:t>
              </a:r>
            </a:p>
          </p:txBody>
        </p:sp>
      </p:grpSp>
      <p:grpSp>
        <p:nvGrpSpPr>
          <p:cNvPr id="64515" name="Group 38"/>
          <p:cNvGrpSpPr/>
          <p:nvPr/>
        </p:nvGrpSpPr>
        <p:grpSpPr>
          <a:xfrm>
            <a:off x="1804988" y="4749800"/>
            <a:ext cx="174625" cy="176213"/>
            <a:chOff x="0" y="0"/>
            <a:chExt cx="105" cy="156"/>
          </a:xfrm>
        </p:grpSpPr>
        <p:sp>
          <p:nvSpPr>
            <p:cNvPr id="64546" name="Line 82"/>
            <p:cNvSpPr/>
            <p:nvPr/>
          </p:nvSpPr>
          <p:spPr>
            <a:xfrm flipH="1">
              <a:off x="0" y="0"/>
              <a:ext cx="105" cy="156"/>
            </a:xfrm>
            <a:prstGeom prst="line">
              <a:avLst/>
            </a:prstGeom>
            <a:ln w="47625" cap="flat" cmpd="sng">
              <a:solidFill>
                <a:srgbClr val="0000CC"/>
              </a:solidFill>
              <a:prstDash val="solid"/>
              <a:headEnd type="none" w="med" len="med"/>
              <a:tailEnd type="none" w="med" len="med"/>
            </a:ln>
          </p:spPr>
        </p:sp>
        <p:sp>
          <p:nvSpPr>
            <p:cNvPr id="64547" name="Line 83"/>
            <p:cNvSpPr/>
            <p:nvPr/>
          </p:nvSpPr>
          <p:spPr>
            <a:xfrm>
              <a:off x="0" y="0"/>
              <a:ext cx="105" cy="156"/>
            </a:xfrm>
            <a:prstGeom prst="line">
              <a:avLst/>
            </a:prstGeom>
            <a:ln w="47625" cap="flat" cmpd="sng">
              <a:solidFill>
                <a:srgbClr val="0000CC"/>
              </a:solidFill>
              <a:prstDash val="solid"/>
              <a:headEnd type="none" w="med" len="med"/>
              <a:tailEnd type="none" w="med" len="med"/>
            </a:ln>
          </p:spPr>
        </p:sp>
      </p:grpSp>
      <p:grpSp>
        <p:nvGrpSpPr>
          <p:cNvPr id="64516" name="Group 41"/>
          <p:cNvGrpSpPr/>
          <p:nvPr/>
        </p:nvGrpSpPr>
        <p:grpSpPr>
          <a:xfrm>
            <a:off x="3378200" y="4764088"/>
            <a:ext cx="174625" cy="177800"/>
            <a:chOff x="0" y="0"/>
            <a:chExt cx="105" cy="156"/>
          </a:xfrm>
        </p:grpSpPr>
        <p:sp>
          <p:nvSpPr>
            <p:cNvPr id="64544" name="Line 85"/>
            <p:cNvSpPr/>
            <p:nvPr/>
          </p:nvSpPr>
          <p:spPr>
            <a:xfrm flipH="1">
              <a:off x="0" y="0"/>
              <a:ext cx="105" cy="156"/>
            </a:xfrm>
            <a:prstGeom prst="line">
              <a:avLst/>
            </a:prstGeom>
            <a:ln w="47625" cap="flat" cmpd="sng">
              <a:solidFill>
                <a:srgbClr val="0000CC"/>
              </a:solidFill>
              <a:prstDash val="solid"/>
              <a:headEnd type="none" w="med" len="med"/>
              <a:tailEnd type="none" w="med" len="med"/>
            </a:ln>
          </p:spPr>
        </p:sp>
        <p:sp>
          <p:nvSpPr>
            <p:cNvPr id="64545" name="Line 86"/>
            <p:cNvSpPr/>
            <p:nvPr/>
          </p:nvSpPr>
          <p:spPr>
            <a:xfrm>
              <a:off x="0" y="0"/>
              <a:ext cx="105" cy="156"/>
            </a:xfrm>
            <a:prstGeom prst="line">
              <a:avLst/>
            </a:prstGeom>
            <a:ln w="47625" cap="flat" cmpd="sng">
              <a:solidFill>
                <a:srgbClr val="0000CC"/>
              </a:solidFill>
              <a:prstDash val="solid"/>
              <a:headEnd type="none" w="med" len="med"/>
              <a:tailEnd type="none" w="med" len="med"/>
            </a:ln>
          </p:spPr>
        </p:sp>
      </p:grpSp>
      <p:grpSp>
        <p:nvGrpSpPr>
          <p:cNvPr id="64517" name="Group 38"/>
          <p:cNvGrpSpPr/>
          <p:nvPr/>
        </p:nvGrpSpPr>
        <p:grpSpPr>
          <a:xfrm>
            <a:off x="1882775" y="4741863"/>
            <a:ext cx="174625" cy="176212"/>
            <a:chOff x="0" y="0"/>
            <a:chExt cx="105" cy="156"/>
          </a:xfrm>
        </p:grpSpPr>
        <p:sp>
          <p:nvSpPr>
            <p:cNvPr id="64542" name="Line 82"/>
            <p:cNvSpPr/>
            <p:nvPr/>
          </p:nvSpPr>
          <p:spPr>
            <a:xfrm flipH="1">
              <a:off x="0" y="0"/>
              <a:ext cx="105" cy="156"/>
            </a:xfrm>
            <a:prstGeom prst="line">
              <a:avLst/>
            </a:prstGeom>
            <a:ln w="47625" cap="flat" cmpd="sng">
              <a:solidFill>
                <a:srgbClr val="0000CC"/>
              </a:solidFill>
              <a:prstDash val="solid"/>
              <a:headEnd type="none" w="med" len="med"/>
              <a:tailEnd type="none" w="med" len="med"/>
            </a:ln>
          </p:spPr>
        </p:sp>
        <p:sp>
          <p:nvSpPr>
            <p:cNvPr id="64543" name="Line 83"/>
            <p:cNvSpPr/>
            <p:nvPr/>
          </p:nvSpPr>
          <p:spPr>
            <a:xfrm>
              <a:off x="0" y="0"/>
              <a:ext cx="105" cy="156"/>
            </a:xfrm>
            <a:prstGeom prst="line">
              <a:avLst/>
            </a:prstGeom>
            <a:ln w="47625" cap="flat" cmpd="sng">
              <a:solidFill>
                <a:srgbClr val="0000CC"/>
              </a:solidFill>
              <a:prstDash val="solid"/>
              <a:headEnd type="none" w="med" len="med"/>
              <a:tailEnd type="none" w="med" len="med"/>
            </a:ln>
          </p:spPr>
        </p:sp>
      </p:grpSp>
      <p:sp>
        <p:nvSpPr>
          <p:cNvPr id="64518" name="Rectangle 4"/>
          <p:cNvSpPr/>
          <p:nvPr/>
        </p:nvSpPr>
        <p:spPr>
          <a:xfrm>
            <a:off x="457200" y="138113"/>
            <a:ext cx="6140450" cy="522287"/>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rgbClr val="000099"/>
                </a:solidFill>
                <a:latin typeface="宋体" panose="02010600030101010101" pitchFamily="2" charset="-122"/>
              </a:rPr>
              <a:t>例</a:t>
            </a:r>
            <a:r>
              <a:rPr lang="en-US" altLang="zh-CN" sz="2800" b="1" dirty="0">
                <a:solidFill>
                  <a:srgbClr val="000099"/>
                </a:solidFill>
                <a:latin typeface="宋体" panose="02010600030101010101" pitchFamily="2" charset="-122"/>
              </a:rPr>
              <a:t>4.9 </a:t>
            </a:r>
            <a:r>
              <a:rPr lang="zh-CN" altLang="en-US" sz="2800" b="1" dirty="0">
                <a:solidFill>
                  <a:srgbClr val="000099"/>
                </a:solidFill>
                <a:latin typeface="宋体" panose="02010600030101010101" pitchFamily="2" charset="-122"/>
              </a:rPr>
              <a:t>已知负反馈系统的传递函数为 </a:t>
            </a:r>
          </a:p>
        </p:txBody>
      </p:sp>
      <p:graphicFrame>
        <p:nvGraphicFramePr>
          <p:cNvPr id="64519" name="Object 4"/>
          <p:cNvGraphicFramePr>
            <a:graphicFrameLocks noChangeAspect="1"/>
          </p:cNvGraphicFramePr>
          <p:nvPr/>
        </p:nvGraphicFramePr>
        <p:xfrm>
          <a:off x="2760663" y="531813"/>
          <a:ext cx="2738437" cy="1016000"/>
        </p:xfrm>
        <a:graphic>
          <a:graphicData uri="http://schemas.openxmlformats.org/presentationml/2006/ole">
            <mc:AlternateContent xmlns:mc="http://schemas.openxmlformats.org/markup-compatibility/2006">
              <mc:Choice xmlns:v="urn:schemas-microsoft-com:vml" Requires="v">
                <p:oleObj spid="_x0000_s33828" r:id="rId7" imgW="977265" imgH="393700" progId="Equation.DSMT4">
                  <p:embed/>
                </p:oleObj>
              </mc:Choice>
              <mc:Fallback>
                <p:oleObj r:id="rId7" imgW="977265" imgH="393700" progId="Equation.DSMT4">
                  <p:embed/>
                  <p:pic>
                    <p:nvPicPr>
                      <p:cNvPr id="0" name="图片 3248"/>
                      <p:cNvPicPr/>
                      <p:nvPr/>
                    </p:nvPicPr>
                    <p:blipFill>
                      <a:blip r:embed="rId8"/>
                      <a:stretch>
                        <a:fillRect/>
                      </a:stretch>
                    </p:blipFill>
                    <p:spPr>
                      <a:xfrm>
                        <a:off x="2760663" y="531813"/>
                        <a:ext cx="2738437" cy="1016000"/>
                      </a:xfrm>
                      <a:prstGeom prst="rect">
                        <a:avLst/>
                      </a:prstGeom>
                      <a:noFill/>
                      <a:ln w="38100">
                        <a:noFill/>
                        <a:miter/>
                      </a:ln>
                    </p:spPr>
                  </p:pic>
                </p:oleObj>
              </mc:Fallback>
            </mc:AlternateContent>
          </a:graphicData>
        </a:graphic>
      </p:graphicFrame>
      <p:sp>
        <p:nvSpPr>
          <p:cNvPr id="64520" name="Rectangle 7"/>
          <p:cNvSpPr/>
          <p:nvPr/>
        </p:nvSpPr>
        <p:spPr>
          <a:xfrm>
            <a:off x="546100" y="1401763"/>
            <a:ext cx="8215313" cy="56673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110000"/>
              </a:lnSpc>
              <a:spcBef>
                <a:spcPct val="0"/>
              </a:spcBef>
              <a:buClrTx/>
              <a:buSzTx/>
              <a:buFont typeface="Arial" panose="020B0604020202020204" pitchFamily="34" charset="0"/>
              <a:buNone/>
            </a:pPr>
            <a:r>
              <a:rPr lang="zh-CN" altLang="en-US" sz="2800" b="1" dirty="0">
                <a:solidFill>
                  <a:srgbClr val="000099"/>
                </a:solidFill>
                <a:latin typeface="宋体" panose="02010600030101010101" pitchFamily="2" charset="-122"/>
              </a:rPr>
              <a:t>试求      时以</a:t>
            </a:r>
            <a:r>
              <a:rPr lang="en-US" altLang="zh-CN" sz="2800" b="1" i="1" dirty="0">
                <a:solidFill>
                  <a:srgbClr val="000099"/>
                </a:solidFill>
                <a:latin typeface="宋体" panose="02010600030101010101" pitchFamily="2" charset="-122"/>
              </a:rPr>
              <a:t>T </a:t>
            </a:r>
            <a:r>
              <a:rPr lang="zh-CN" altLang="en-US" sz="2800" b="1" dirty="0">
                <a:solidFill>
                  <a:srgbClr val="000099"/>
                </a:solidFill>
                <a:latin typeface="宋体" panose="02010600030101010101" pitchFamily="2" charset="-122"/>
              </a:rPr>
              <a:t>为参变量的根轨迹。</a:t>
            </a:r>
          </a:p>
        </p:txBody>
      </p:sp>
      <p:graphicFrame>
        <p:nvGraphicFramePr>
          <p:cNvPr id="64521" name="对象 30"/>
          <p:cNvGraphicFramePr>
            <a:graphicFrameLocks noChangeAspect="1"/>
          </p:cNvGraphicFramePr>
          <p:nvPr/>
        </p:nvGraphicFramePr>
        <p:xfrm>
          <a:off x="1362075" y="1344613"/>
          <a:ext cx="1119188" cy="522287"/>
        </p:xfrm>
        <a:graphic>
          <a:graphicData uri="http://schemas.openxmlformats.org/presentationml/2006/ole">
            <mc:AlternateContent xmlns:mc="http://schemas.openxmlformats.org/markup-compatibility/2006">
              <mc:Choice xmlns:v="urn:schemas-microsoft-com:vml" Requires="v">
                <p:oleObj spid="_x0000_s33829" r:id="rId9" imgW="380365" imgH="177800" progId="Equation.DSMT4">
                  <p:embed/>
                </p:oleObj>
              </mc:Choice>
              <mc:Fallback>
                <p:oleObj r:id="rId9" imgW="380365" imgH="177800" progId="Equation.DSMT4">
                  <p:embed/>
                  <p:pic>
                    <p:nvPicPr>
                      <p:cNvPr id="0" name="图片 3252"/>
                      <p:cNvPicPr/>
                      <p:nvPr/>
                    </p:nvPicPr>
                    <p:blipFill>
                      <a:blip r:embed="rId10"/>
                      <a:stretch>
                        <a:fillRect/>
                      </a:stretch>
                    </p:blipFill>
                    <p:spPr>
                      <a:xfrm>
                        <a:off x="1362075" y="1344613"/>
                        <a:ext cx="1119188" cy="522287"/>
                      </a:xfrm>
                      <a:prstGeom prst="rect">
                        <a:avLst/>
                      </a:prstGeom>
                      <a:noFill/>
                      <a:ln w="38100">
                        <a:noFill/>
                        <a:miter/>
                      </a:ln>
                    </p:spPr>
                  </p:pic>
                </p:oleObj>
              </mc:Fallback>
            </mc:AlternateContent>
          </a:graphicData>
        </a:graphic>
      </p:graphicFrame>
      <p:grpSp>
        <p:nvGrpSpPr>
          <p:cNvPr id="64522" name="Group 74"/>
          <p:cNvGrpSpPr/>
          <p:nvPr/>
        </p:nvGrpSpPr>
        <p:grpSpPr>
          <a:xfrm>
            <a:off x="296863" y="44450"/>
            <a:ext cx="8547100" cy="2490788"/>
            <a:chOff x="-60" y="-25"/>
            <a:chExt cx="5384" cy="1569"/>
          </a:xfrm>
        </p:grpSpPr>
        <p:sp>
          <p:nvSpPr>
            <p:cNvPr id="64534" name="AutoShape 121"/>
            <p:cNvSpPr/>
            <p:nvPr/>
          </p:nvSpPr>
          <p:spPr>
            <a:xfrm>
              <a:off x="-60" y="-8"/>
              <a:ext cx="5384" cy="1523"/>
            </a:xfrm>
            <a:prstGeom prst="flowChartProcess">
              <a:avLst/>
            </a:prstGeom>
            <a:solidFill>
              <a:srgbClr val="CCFFFF"/>
            </a:solidFill>
            <a:ln w="9525" cap="flat" cmpd="sng">
              <a:solidFill>
                <a:schemeClr val="bg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solidFill>
                  <a:srgbClr val="000099"/>
                </a:solidFill>
              </a:endParaRPr>
            </a:p>
          </p:txBody>
        </p:sp>
        <p:sp>
          <p:nvSpPr>
            <p:cNvPr id="64535" name="Rectangle 122"/>
            <p:cNvSpPr/>
            <p:nvPr/>
          </p:nvSpPr>
          <p:spPr>
            <a:xfrm>
              <a:off x="160" y="80"/>
              <a:ext cx="895" cy="36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rgbClr val="000099"/>
                  </a:solidFill>
                  <a:latin typeface="宋体" panose="02010600030101010101" pitchFamily="2" charset="-122"/>
                </a:rPr>
                <a:t>解：</a:t>
              </a:r>
            </a:p>
          </p:txBody>
        </p:sp>
        <p:graphicFrame>
          <p:nvGraphicFramePr>
            <p:cNvPr id="64536" name="Object 77"/>
            <p:cNvGraphicFramePr>
              <a:graphicFrameLocks noChangeAspect="1"/>
            </p:cNvGraphicFramePr>
            <p:nvPr/>
          </p:nvGraphicFramePr>
          <p:xfrm>
            <a:off x="879" y="-25"/>
            <a:ext cx="1956" cy="626"/>
          </p:xfrm>
          <a:graphic>
            <a:graphicData uri="http://schemas.openxmlformats.org/presentationml/2006/ole">
              <mc:AlternateContent xmlns:mc="http://schemas.openxmlformats.org/markup-compatibility/2006">
                <mc:Choice xmlns:v="urn:schemas-microsoft-com:vml" Requires="v">
                  <p:oleObj spid="_x0000_s33830" r:id="rId11" imgW="1180465" imgH="381000" progId="Equation.DSMT4">
                    <p:embed/>
                  </p:oleObj>
                </mc:Choice>
                <mc:Fallback>
                  <p:oleObj r:id="rId11" imgW="1180465" imgH="381000" progId="Equation.DSMT4">
                    <p:embed/>
                    <p:pic>
                      <p:nvPicPr>
                        <p:cNvPr id="0" name="图片 3257"/>
                        <p:cNvPicPr/>
                        <p:nvPr/>
                      </p:nvPicPr>
                      <p:blipFill>
                        <a:blip r:embed="rId12"/>
                        <a:stretch>
                          <a:fillRect/>
                        </a:stretch>
                      </p:blipFill>
                      <p:spPr>
                        <a:xfrm>
                          <a:off x="879" y="-25"/>
                          <a:ext cx="1956" cy="626"/>
                        </a:xfrm>
                        <a:prstGeom prst="rect">
                          <a:avLst/>
                        </a:prstGeom>
                        <a:noFill/>
                        <a:ln w="38100">
                          <a:noFill/>
                          <a:miter/>
                        </a:ln>
                      </p:spPr>
                    </p:pic>
                  </p:oleObj>
                </mc:Fallback>
              </mc:AlternateContent>
            </a:graphicData>
          </a:graphic>
        </p:graphicFrame>
        <p:sp>
          <p:nvSpPr>
            <p:cNvPr id="64537" name="Rectangle 124"/>
            <p:cNvSpPr/>
            <p:nvPr/>
          </p:nvSpPr>
          <p:spPr>
            <a:xfrm>
              <a:off x="329" y="587"/>
              <a:ext cx="1332" cy="32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rgbClr val="000099"/>
                  </a:solidFill>
                  <a:latin typeface="宋体" panose="02010600030101010101" pitchFamily="2" charset="-122"/>
                </a:rPr>
                <a:t>特征方程为</a:t>
              </a:r>
            </a:p>
          </p:txBody>
        </p:sp>
        <p:graphicFrame>
          <p:nvGraphicFramePr>
            <p:cNvPr id="64538" name="Object 79"/>
            <p:cNvGraphicFramePr>
              <a:graphicFrameLocks noChangeAspect="1"/>
            </p:cNvGraphicFramePr>
            <p:nvPr/>
          </p:nvGraphicFramePr>
          <p:xfrm>
            <a:off x="1988" y="627"/>
            <a:ext cx="1848" cy="326"/>
          </p:xfrm>
          <a:graphic>
            <a:graphicData uri="http://schemas.openxmlformats.org/presentationml/2006/ole">
              <mc:AlternateContent xmlns:mc="http://schemas.openxmlformats.org/markup-compatibility/2006">
                <mc:Choice xmlns:v="urn:schemas-microsoft-com:vml" Requires="v">
                  <p:oleObj spid="_x0000_s33831" r:id="rId13" imgW="1066800" imgH="190500" progId="Equation.DSMT4">
                    <p:embed/>
                  </p:oleObj>
                </mc:Choice>
                <mc:Fallback>
                  <p:oleObj r:id="rId13" imgW="1066800" imgH="190500" progId="Equation.DSMT4">
                    <p:embed/>
                    <p:pic>
                      <p:nvPicPr>
                        <p:cNvPr id="0" name="图片 3260"/>
                        <p:cNvPicPr/>
                        <p:nvPr/>
                      </p:nvPicPr>
                      <p:blipFill>
                        <a:blip r:embed="rId14"/>
                        <a:stretch>
                          <a:fillRect/>
                        </a:stretch>
                      </p:blipFill>
                      <p:spPr>
                        <a:xfrm>
                          <a:off x="1988" y="627"/>
                          <a:ext cx="1848" cy="326"/>
                        </a:xfrm>
                        <a:prstGeom prst="rect">
                          <a:avLst/>
                        </a:prstGeom>
                        <a:noFill/>
                        <a:ln w="38100">
                          <a:noFill/>
                          <a:miter/>
                        </a:ln>
                      </p:spPr>
                    </p:pic>
                  </p:oleObj>
                </mc:Fallback>
              </mc:AlternateContent>
            </a:graphicData>
          </a:graphic>
        </p:graphicFrame>
        <p:graphicFrame>
          <p:nvGraphicFramePr>
            <p:cNvPr id="64539" name="Object 80"/>
            <p:cNvGraphicFramePr>
              <a:graphicFrameLocks noChangeAspect="1"/>
            </p:cNvGraphicFramePr>
            <p:nvPr/>
          </p:nvGraphicFramePr>
          <p:xfrm>
            <a:off x="210" y="907"/>
            <a:ext cx="1804" cy="616"/>
          </p:xfrm>
          <a:graphic>
            <a:graphicData uri="http://schemas.openxmlformats.org/presentationml/2006/ole">
              <mc:AlternateContent xmlns:mc="http://schemas.openxmlformats.org/markup-compatibility/2006">
                <mc:Choice xmlns:v="urn:schemas-microsoft-com:vml" Requires="v">
                  <p:oleObj spid="_x0000_s33832" r:id="rId15" imgW="1040765" imgH="355600" progId="Equation.DSMT4">
                    <p:embed/>
                  </p:oleObj>
                </mc:Choice>
                <mc:Fallback>
                  <p:oleObj r:id="rId15" imgW="1040765" imgH="355600" progId="Equation.DSMT4">
                    <p:embed/>
                    <p:pic>
                      <p:nvPicPr>
                        <p:cNvPr id="0" name="图片 3261"/>
                        <p:cNvPicPr/>
                        <p:nvPr/>
                      </p:nvPicPr>
                      <p:blipFill>
                        <a:blip r:embed="rId16"/>
                        <a:stretch>
                          <a:fillRect/>
                        </a:stretch>
                      </p:blipFill>
                      <p:spPr>
                        <a:xfrm>
                          <a:off x="210" y="907"/>
                          <a:ext cx="1804" cy="616"/>
                        </a:xfrm>
                        <a:prstGeom prst="rect">
                          <a:avLst/>
                        </a:prstGeom>
                        <a:noFill/>
                        <a:ln w="38100">
                          <a:noFill/>
                          <a:miter/>
                        </a:ln>
                      </p:spPr>
                    </p:pic>
                  </p:oleObj>
                </mc:Fallback>
              </mc:AlternateContent>
            </a:graphicData>
          </a:graphic>
        </p:graphicFrame>
        <p:graphicFrame>
          <p:nvGraphicFramePr>
            <p:cNvPr id="64540" name="Object 81"/>
            <p:cNvGraphicFramePr>
              <a:graphicFrameLocks noChangeAspect="1"/>
            </p:cNvGraphicFramePr>
            <p:nvPr/>
          </p:nvGraphicFramePr>
          <p:xfrm>
            <a:off x="2990" y="922"/>
            <a:ext cx="2049" cy="622"/>
          </p:xfrm>
          <a:graphic>
            <a:graphicData uri="http://schemas.openxmlformats.org/presentationml/2006/ole">
              <mc:AlternateContent xmlns:mc="http://schemas.openxmlformats.org/markup-compatibility/2006">
                <mc:Choice xmlns:v="urn:schemas-microsoft-com:vml" Requires="v">
                  <p:oleObj spid="_x0000_s33833" r:id="rId17" imgW="1231265" imgH="381000" progId="Equation.DSMT4">
                    <p:embed/>
                  </p:oleObj>
                </mc:Choice>
                <mc:Fallback>
                  <p:oleObj r:id="rId17" imgW="1231265" imgH="381000" progId="Equation.DSMT4">
                    <p:embed/>
                    <p:pic>
                      <p:nvPicPr>
                        <p:cNvPr id="0" name="图片 3259"/>
                        <p:cNvPicPr/>
                        <p:nvPr/>
                      </p:nvPicPr>
                      <p:blipFill>
                        <a:blip r:embed="rId18"/>
                        <a:stretch>
                          <a:fillRect/>
                        </a:stretch>
                      </p:blipFill>
                      <p:spPr>
                        <a:xfrm>
                          <a:off x="2990" y="922"/>
                          <a:ext cx="2049" cy="622"/>
                        </a:xfrm>
                        <a:prstGeom prst="rect">
                          <a:avLst/>
                        </a:prstGeom>
                        <a:noFill/>
                        <a:ln w="38100">
                          <a:noFill/>
                          <a:miter/>
                        </a:ln>
                      </p:spPr>
                    </p:pic>
                  </p:oleObj>
                </mc:Fallback>
              </mc:AlternateContent>
            </a:graphicData>
          </a:graphic>
        </p:graphicFrame>
        <p:sp>
          <p:nvSpPr>
            <p:cNvPr id="64541" name="AutoShape 128"/>
            <p:cNvSpPr/>
            <p:nvPr/>
          </p:nvSpPr>
          <p:spPr>
            <a:xfrm>
              <a:off x="2216" y="1104"/>
              <a:ext cx="480" cy="240"/>
            </a:xfrm>
            <a:prstGeom prst="right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solidFill>
                  <a:srgbClr val="000099"/>
                </a:solidFill>
              </a:endParaRPr>
            </a:p>
          </p:txBody>
        </p:sp>
      </p:grpSp>
      <p:sp>
        <p:nvSpPr>
          <p:cNvPr id="64523" name="Rectangle 46"/>
          <p:cNvSpPr/>
          <p:nvPr/>
        </p:nvSpPr>
        <p:spPr>
          <a:xfrm>
            <a:off x="4327525" y="2751138"/>
            <a:ext cx="1628775" cy="5857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rgbClr val="007A77"/>
                </a:solidFill>
                <a:latin typeface="宋体" panose="02010600030101010101" pitchFamily="2" charset="-122"/>
              </a:rPr>
              <a:t> </a:t>
            </a:r>
            <a:r>
              <a:rPr lang="zh-CN" altLang="en-US" b="1" dirty="0">
                <a:solidFill>
                  <a:srgbClr val="003399"/>
                </a:solidFill>
                <a:latin typeface="宋体" panose="02010600030101010101" pitchFamily="2" charset="-122"/>
              </a:rPr>
              <a:t>渐近线</a:t>
            </a:r>
          </a:p>
        </p:txBody>
      </p:sp>
      <p:graphicFrame>
        <p:nvGraphicFramePr>
          <p:cNvPr id="44" name="对象 2"/>
          <p:cNvGraphicFramePr>
            <a:graphicFrameLocks noChangeAspect="1"/>
          </p:cNvGraphicFramePr>
          <p:nvPr/>
        </p:nvGraphicFramePr>
        <p:xfrm>
          <a:off x="4460875" y="3608388"/>
          <a:ext cx="4440238" cy="1919287"/>
        </p:xfrm>
        <a:graphic>
          <a:graphicData uri="http://schemas.openxmlformats.org/presentationml/2006/ole">
            <mc:AlternateContent xmlns:mc="http://schemas.openxmlformats.org/markup-compatibility/2006">
              <mc:Choice xmlns:v="urn:schemas-microsoft-com:vml" Requires="v">
                <p:oleObj spid="_x0000_s33834" r:id="rId19" imgW="1675765" imgH="723900" progId="Equation.DSMT4">
                  <p:embed/>
                </p:oleObj>
              </mc:Choice>
              <mc:Fallback>
                <p:oleObj r:id="rId19" imgW="1675765" imgH="723900" progId="Equation.DSMT4">
                  <p:embed/>
                  <p:pic>
                    <p:nvPicPr>
                      <p:cNvPr id="0" name="图片 3258"/>
                      <p:cNvPicPr/>
                      <p:nvPr/>
                    </p:nvPicPr>
                    <p:blipFill>
                      <a:blip r:embed="rId20"/>
                      <a:stretch>
                        <a:fillRect/>
                      </a:stretch>
                    </p:blipFill>
                    <p:spPr>
                      <a:xfrm>
                        <a:off x="4460875" y="3608388"/>
                        <a:ext cx="4440238" cy="1919287"/>
                      </a:xfrm>
                      <a:prstGeom prst="rect">
                        <a:avLst/>
                      </a:prstGeom>
                      <a:noFill/>
                      <a:ln w="38100">
                        <a:noFill/>
                        <a:miter/>
                      </a:ln>
                    </p:spPr>
                  </p:pic>
                </p:oleObj>
              </mc:Fallback>
            </mc:AlternateContent>
          </a:graphicData>
        </a:graphic>
      </p:graphicFrame>
      <p:grpSp>
        <p:nvGrpSpPr>
          <p:cNvPr id="51" name="组合 50"/>
          <p:cNvGrpSpPr/>
          <p:nvPr/>
        </p:nvGrpSpPr>
        <p:grpSpPr>
          <a:xfrm>
            <a:off x="2411413" y="2800350"/>
            <a:ext cx="1703387" cy="3930650"/>
            <a:chOff x="2411760" y="2800056"/>
            <a:chExt cx="1703040" cy="3931345"/>
          </a:xfrm>
        </p:grpSpPr>
        <p:cxnSp>
          <p:nvCxnSpPr>
            <p:cNvPr id="64532" name="直接连接符 45"/>
            <p:cNvCxnSpPr/>
            <p:nvPr/>
          </p:nvCxnSpPr>
          <p:spPr>
            <a:xfrm flipV="1">
              <a:off x="2446338" y="2800056"/>
              <a:ext cx="1668462" cy="2018507"/>
            </a:xfrm>
            <a:prstGeom prst="line">
              <a:avLst/>
            </a:prstGeom>
            <a:ln w="38100" cap="flat" cmpd="sng">
              <a:solidFill>
                <a:srgbClr val="FF0000"/>
              </a:solidFill>
              <a:prstDash val="sysDot"/>
              <a:headEnd type="none" w="med" len="med"/>
              <a:tailEnd type="none" w="med" len="med"/>
            </a:ln>
          </p:spPr>
        </p:cxnSp>
        <p:cxnSp>
          <p:nvCxnSpPr>
            <p:cNvPr id="64533" name="直接连接符 47"/>
            <p:cNvCxnSpPr/>
            <p:nvPr/>
          </p:nvCxnSpPr>
          <p:spPr>
            <a:xfrm>
              <a:off x="2411760" y="4802588"/>
              <a:ext cx="1616073" cy="1928813"/>
            </a:xfrm>
            <a:prstGeom prst="line">
              <a:avLst/>
            </a:prstGeom>
            <a:ln w="38100" cap="flat" cmpd="sng">
              <a:solidFill>
                <a:srgbClr val="FF0000"/>
              </a:solidFill>
              <a:prstDash val="sysDot"/>
              <a:headEnd type="none" w="med" len="med"/>
              <a:tailEnd type="none" w="med" len="med"/>
            </a:ln>
          </p:spPr>
        </p:cxnSp>
      </p:grpSp>
      <p:sp>
        <p:nvSpPr>
          <p:cNvPr id="71694" name="Text Box 78"/>
          <p:cNvSpPr txBox="1"/>
          <p:nvPr/>
        </p:nvSpPr>
        <p:spPr>
          <a:xfrm>
            <a:off x="2035175" y="4887913"/>
            <a:ext cx="1144588" cy="557212"/>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rPr>
              <a:t>-2/3</a:t>
            </a:r>
          </a:p>
        </p:txBody>
      </p:sp>
      <p:graphicFrame>
        <p:nvGraphicFramePr>
          <p:cNvPr id="71695" name="对象 52"/>
          <p:cNvGraphicFramePr>
            <a:graphicFrameLocks noChangeAspect="1"/>
          </p:cNvGraphicFramePr>
          <p:nvPr/>
        </p:nvGraphicFramePr>
        <p:xfrm>
          <a:off x="2706688" y="2984500"/>
          <a:ext cx="704850" cy="920750"/>
        </p:xfrm>
        <a:graphic>
          <a:graphicData uri="http://schemas.openxmlformats.org/presentationml/2006/ole">
            <mc:AlternateContent xmlns:mc="http://schemas.openxmlformats.org/markup-compatibility/2006">
              <mc:Choice xmlns:v="urn:schemas-microsoft-com:vml" Requires="v">
                <p:oleObj spid="_x0000_s33835" r:id="rId21" imgW="292100" imgH="381000" progId="Equation.DSMT4">
                  <p:embed/>
                </p:oleObj>
              </mc:Choice>
              <mc:Fallback>
                <p:oleObj r:id="rId21" imgW="292100" imgH="381000" progId="Equation.DSMT4">
                  <p:embed/>
                  <p:pic>
                    <p:nvPicPr>
                      <p:cNvPr id="0" name="图片 3256"/>
                      <p:cNvPicPr/>
                      <p:nvPr/>
                    </p:nvPicPr>
                    <p:blipFill>
                      <a:blip r:embed="rId22"/>
                      <a:stretch>
                        <a:fillRect/>
                      </a:stretch>
                    </p:blipFill>
                    <p:spPr>
                      <a:xfrm>
                        <a:off x="2706688" y="2984500"/>
                        <a:ext cx="704850" cy="920750"/>
                      </a:xfrm>
                      <a:prstGeom prst="rect">
                        <a:avLst/>
                      </a:prstGeom>
                      <a:noFill/>
                      <a:ln w="38100">
                        <a:noFill/>
                        <a:miter/>
                      </a:ln>
                    </p:spPr>
                  </p:pic>
                </p:oleObj>
              </mc:Fallback>
            </mc:AlternateContent>
          </a:graphicData>
        </a:graphic>
      </p:graphicFrame>
      <p:graphicFrame>
        <p:nvGraphicFramePr>
          <p:cNvPr id="71696" name="对象 53"/>
          <p:cNvGraphicFramePr>
            <a:graphicFrameLocks noChangeAspect="1"/>
          </p:cNvGraphicFramePr>
          <p:nvPr/>
        </p:nvGraphicFramePr>
        <p:xfrm>
          <a:off x="2390775" y="5867400"/>
          <a:ext cx="919163" cy="920750"/>
        </p:xfrm>
        <a:graphic>
          <a:graphicData uri="http://schemas.openxmlformats.org/presentationml/2006/ole">
            <mc:AlternateContent xmlns:mc="http://schemas.openxmlformats.org/markup-compatibility/2006">
              <mc:Choice xmlns:v="urn:schemas-microsoft-com:vml" Requires="v">
                <p:oleObj spid="_x0000_s33836" r:id="rId23" imgW="381000" imgH="381000" progId="Equation.DSMT4">
                  <p:embed/>
                </p:oleObj>
              </mc:Choice>
              <mc:Fallback>
                <p:oleObj r:id="rId23" imgW="381000" imgH="381000" progId="Equation.DSMT4">
                  <p:embed/>
                  <p:pic>
                    <p:nvPicPr>
                      <p:cNvPr id="0" name="图片 3253"/>
                      <p:cNvPicPr/>
                      <p:nvPr/>
                    </p:nvPicPr>
                    <p:blipFill>
                      <a:blip r:embed="rId24"/>
                      <a:stretch>
                        <a:fillRect/>
                      </a:stretch>
                    </p:blipFill>
                    <p:spPr>
                      <a:xfrm>
                        <a:off x="2390775" y="5867400"/>
                        <a:ext cx="919163" cy="920750"/>
                      </a:xfrm>
                      <a:prstGeom prst="rect">
                        <a:avLst/>
                      </a:prstGeom>
                      <a:noFill/>
                      <a:ln w="38100">
                        <a:noFill/>
                        <a:miter/>
                      </a:ln>
                    </p:spPr>
                  </p:pic>
                </p:oleObj>
              </mc:Fallback>
            </mc:AlternateContent>
          </a:graphicData>
        </a:graphic>
      </p:graphicFrame>
      <p:cxnSp>
        <p:nvCxnSpPr>
          <p:cNvPr id="71697" name="直接连接符 54"/>
          <p:cNvCxnSpPr/>
          <p:nvPr/>
        </p:nvCxnSpPr>
        <p:spPr>
          <a:xfrm>
            <a:off x="214313" y="4821238"/>
            <a:ext cx="3289300" cy="0"/>
          </a:xfrm>
          <a:prstGeom prst="line">
            <a:avLst/>
          </a:prstGeom>
          <a:ln w="38100" cap="flat" cmpd="sng">
            <a:solidFill>
              <a:srgbClr val="FF0000"/>
            </a:solidFill>
            <a:prstDash val="solid"/>
            <a:headEnd type="none" w="med" len="med"/>
            <a:tailEnd type="none" w="med" len="med"/>
          </a:ln>
        </p:spPr>
      </p:cxnSp>
      <p:cxnSp>
        <p:nvCxnSpPr>
          <p:cNvPr id="3" name="直接连接符 2"/>
          <p:cNvCxnSpPr>
            <a:stCxn id="64561" idx="1"/>
          </p:cNvCxnSpPr>
          <p:nvPr/>
        </p:nvCxnSpPr>
        <p:spPr>
          <a:xfrm flipH="1" flipV="1">
            <a:off x="107950" y="4802188"/>
            <a:ext cx="2338388" cy="22225"/>
          </a:xfrm>
          <a:prstGeom prst="line">
            <a:avLst/>
          </a:prstGeom>
          <a:ln w="38100" cap="flat" cmpd="sng">
            <a:solidFill>
              <a:srgbClr val="FF0000"/>
            </a:solidFill>
            <a:prstDash val="sysDot"/>
            <a:headEnd type="none" w="med" len="med"/>
            <a:tailEnd type="none" w="med" len="med"/>
          </a:ln>
        </p:spPr>
      </p:cxnSp>
      <p:sp>
        <p:nvSpPr>
          <p:cNvPr id="64531"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38</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left)">
                                      <p:cBhvr>
                                        <p:cTn id="12" dur="500"/>
                                        <p:tgtEl>
                                          <p:spTgt spid="51"/>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1694"/>
                                        </p:tgtEl>
                                        <p:attrNameLst>
                                          <p:attrName>style.visibility</p:attrName>
                                        </p:attrNameLst>
                                      </p:cBhvr>
                                      <p:to>
                                        <p:strVal val="visible"/>
                                      </p:to>
                                    </p:set>
                                    <p:animEffect transition="in" filter="wipe(left)">
                                      <p:cBhvr>
                                        <p:cTn id="15" dur="500"/>
                                        <p:tgtEl>
                                          <p:spTgt spid="71694"/>
                                        </p:tgtEl>
                                      </p:cBhvr>
                                    </p:animEffect>
                                  </p:childTnLst>
                                </p:cTn>
                              </p:par>
                              <p:par>
                                <p:cTn id="16" presetID="22" presetClass="entr" presetSubtype="8" fill="hold" nodeType="withEffect">
                                  <p:stCondLst>
                                    <p:cond delay="0"/>
                                  </p:stCondLst>
                                  <p:childTnLst>
                                    <p:set>
                                      <p:cBhvr>
                                        <p:cTn id="17" dur="1" fill="hold">
                                          <p:stCondLst>
                                            <p:cond delay="0"/>
                                          </p:stCondLst>
                                        </p:cTn>
                                        <p:tgtEl>
                                          <p:spTgt spid="71695"/>
                                        </p:tgtEl>
                                        <p:attrNameLst>
                                          <p:attrName>style.visibility</p:attrName>
                                        </p:attrNameLst>
                                      </p:cBhvr>
                                      <p:to>
                                        <p:strVal val="visible"/>
                                      </p:to>
                                    </p:set>
                                    <p:animEffect transition="in" filter="wipe(left)">
                                      <p:cBhvr>
                                        <p:cTn id="18" dur="500"/>
                                        <p:tgtEl>
                                          <p:spTgt spid="71695"/>
                                        </p:tgtEl>
                                      </p:cBhvr>
                                    </p:animEffect>
                                  </p:childTnLst>
                                </p:cTn>
                              </p:par>
                              <p:par>
                                <p:cTn id="19" presetID="22" presetClass="entr" presetSubtype="8" fill="hold" nodeType="withEffect">
                                  <p:stCondLst>
                                    <p:cond delay="0"/>
                                  </p:stCondLst>
                                  <p:childTnLst>
                                    <p:set>
                                      <p:cBhvr>
                                        <p:cTn id="20" dur="1" fill="hold">
                                          <p:stCondLst>
                                            <p:cond delay="0"/>
                                          </p:stCondLst>
                                        </p:cTn>
                                        <p:tgtEl>
                                          <p:spTgt spid="71696"/>
                                        </p:tgtEl>
                                        <p:attrNameLst>
                                          <p:attrName>style.visibility</p:attrName>
                                        </p:attrNameLst>
                                      </p:cBhvr>
                                      <p:to>
                                        <p:strVal val="visible"/>
                                      </p:to>
                                    </p:set>
                                    <p:animEffect transition="in" filter="wipe(left)">
                                      <p:cBhvr>
                                        <p:cTn id="21" dur="500"/>
                                        <p:tgtEl>
                                          <p:spTgt spid="71696"/>
                                        </p:tgtEl>
                                      </p:cBhvr>
                                    </p:animEffect>
                                  </p:childTnLst>
                                </p:cTn>
                              </p:par>
                              <p:par>
                                <p:cTn id="22" presetID="1" presetClass="exit" presetSubtype="0" fill="hold" nodeType="withEffect">
                                  <p:stCondLst>
                                    <p:cond delay="0"/>
                                  </p:stCondLst>
                                  <p:childTnLst>
                                    <p:set>
                                      <p:cBhvr>
                                        <p:cTn id="23" dur="1" fill="hold">
                                          <p:stCondLst>
                                            <p:cond delay="0"/>
                                          </p:stCondLst>
                                        </p:cTn>
                                        <p:tgtEl>
                                          <p:spTgt spid="71697"/>
                                        </p:tgtEl>
                                        <p:attrNameLst>
                                          <p:attrName>style.visibility</p:attrName>
                                        </p:attrNameLst>
                                      </p:cBhvr>
                                      <p:to>
                                        <p:strVal val="hidden"/>
                                      </p:to>
                                    </p:set>
                                  </p:childTnLst>
                                </p:cTn>
                              </p:par>
                              <p:par>
                                <p:cTn id="24" presetID="22" presetClass="entr" presetSubtype="2"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right)">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组合 1"/>
          <p:cNvGrpSpPr/>
          <p:nvPr/>
        </p:nvGrpSpPr>
        <p:grpSpPr>
          <a:xfrm>
            <a:off x="381000" y="2501900"/>
            <a:ext cx="4297363" cy="4191000"/>
            <a:chOff x="381000" y="2501900"/>
            <a:chExt cx="4297363" cy="4191001"/>
          </a:xfrm>
        </p:grpSpPr>
        <p:sp>
          <p:nvSpPr>
            <p:cNvPr id="65572" name="Line 52"/>
            <p:cNvSpPr/>
            <p:nvPr/>
          </p:nvSpPr>
          <p:spPr>
            <a:xfrm>
              <a:off x="381000" y="4838700"/>
              <a:ext cx="4111625" cy="0"/>
            </a:xfrm>
            <a:prstGeom prst="line">
              <a:avLst/>
            </a:prstGeom>
            <a:ln w="28575" cap="flat" cmpd="sng">
              <a:solidFill>
                <a:srgbClr val="000000"/>
              </a:solidFill>
              <a:prstDash val="solid"/>
              <a:headEnd type="none" w="med" len="med"/>
              <a:tailEnd type="triangle" w="sm" len="lg"/>
            </a:ln>
          </p:spPr>
        </p:sp>
        <p:sp>
          <p:nvSpPr>
            <p:cNvPr id="65573" name="Line 53"/>
            <p:cNvSpPr/>
            <p:nvPr/>
          </p:nvSpPr>
          <p:spPr>
            <a:xfrm flipV="1">
              <a:off x="3465513" y="2614613"/>
              <a:ext cx="0" cy="4078288"/>
            </a:xfrm>
            <a:prstGeom prst="line">
              <a:avLst/>
            </a:prstGeom>
            <a:ln w="28575" cap="flat" cmpd="sng">
              <a:solidFill>
                <a:srgbClr val="000000"/>
              </a:solidFill>
              <a:prstDash val="solid"/>
              <a:headEnd type="none" w="med" len="med"/>
              <a:tailEnd type="triangle" w="sm" len="lg"/>
            </a:ln>
          </p:spPr>
        </p:sp>
        <p:graphicFrame>
          <p:nvGraphicFramePr>
            <p:cNvPr id="65574" name="Object 13"/>
            <p:cNvGraphicFramePr>
              <a:graphicFrameLocks noChangeAspect="1"/>
            </p:cNvGraphicFramePr>
            <p:nvPr/>
          </p:nvGraphicFramePr>
          <p:xfrm>
            <a:off x="3508375" y="2501900"/>
            <a:ext cx="606425" cy="500063"/>
          </p:xfrm>
          <a:graphic>
            <a:graphicData uri="http://schemas.openxmlformats.org/presentationml/2006/ole">
              <mc:AlternateContent xmlns:mc="http://schemas.openxmlformats.org/markup-compatibility/2006">
                <mc:Choice xmlns:v="urn:schemas-microsoft-com:vml" Requires="v">
                  <p:oleObj spid="_x0000_s34850" r:id="rId3" imgW="241935" imgH="191135" progId="Equation.3">
                    <p:embed/>
                  </p:oleObj>
                </mc:Choice>
                <mc:Fallback>
                  <p:oleObj r:id="rId3" imgW="241935" imgH="191135" progId="Equation.3">
                    <p:embed/>
                    <p:pic>
                      <p:nvPicPr>
                        <p:cNvPr id="0" name="图片 3254"/>
                        <p:cNvPicPr/>
                        <p:nvPr/>
                      </p:nvPicPr>
                      <p:blipFill>
                        <a:blip r:embed="rId4"/>
                        <a:stretch>
                          <a:fillRect/>
                        </a:stretch>
                      </p:blipFill>
                      <p:spPr>
                        <a:xfrm>
                          <a:off x="3508375" y="2501900"/>
                          <a:ext cx="606425" cy="500063"/>
                        </a:xfrm>
                        <a:prstGeom prst="rect">
                          <a:avLst/>
                        </a:prstGeom>
                        <a:noFill/>
                        <a:ln w="38100">
                          <a:noFill/>
                          <a:miter/>
                        </a:ln>
                      </p:spPr>
                    </p:pic>
                  </p:oleObj>
                </mc:Fallback>
              </mc:AlternateContent>
            </a:graphicData>
          </a:graphic>
        </p:graphicFrame>
        <p:graphicFrame>
          <p:nvGraphicFramePr>
            <p:cNvPr id="65575" name="Object 14"/>
            <p:cNvGraphicFramePr>
              <a:graphicFrameLocks noChangeAspect="1"/>
            </p:cNvGraphicFramePr>
            <p:nvPr/>
          </p:nvGraphicFramePr>
          <p:xfrm>
            <a:off x="4202113" y="4467225"/>
            <a:ext cx="476250" cy="457200"/>
          </p:xfrm>
          <a:graphic>
            <a:graphicData uri="http://schemas.openxmlformats.org/presentationml/2006/ole">
              <mc:AlternateContent xmlns:mc="http://schemas.openxmlformats.org/markup-compatibility/2006">
                <mc:Choice xmlns:v="urn:schemas-microsoft-com:vml" Requires="v">
                  <p:oleObj spid="_x0000_s34851" r:id="rId5" imgW="153035" imgH="140335" progId="Equation.3">
                    <p:embed/>
                  </p:oleObj>
                </mc:Choice>
                <mc:Fallback>
                  <p:oleObj r:id="rId5" imgW="153035" imgH="140335" progId="Equation.3">
                    <p:embed/>
                    <p:pic>
                      <p:nvPicPr>
                        <p:cNvPr id="0" name="图片 3255"/>
                        <p:cNvPicPr/>
                        <p:nvPr/>
                      </p:nvPicPr>
                      <p:blipFill>
                        <a:blip r:embed="rId6"/>
                        <a:stretch>
                          <a:fillRect/>
                        </a:stretch>
                      </p:blipFill>
                      <p:spPr>
                        <a:xfrm>
                          <a:off x="4202113" y="4467225"/>
                          <a:ext cx="476250" cy="457200"/>
                        </a:xfrm>
                        <a:prstGeom prst="rect">
                          <a:avLst/>
                        </a:prstGeom>
                        <a:noFill/>
                        <a:ln w="38100">
                          <a:noFill/>
                          <a:miter/>
                        </a:ln>
                      </p:spPr>
                    </p:pic>
                  </p:oleObj>
                </mc:Fallback>
              </mc:AlternateContent>
            </a:graphicData>
          </a:graphic>
        </p:graphicFrame>
        <p:sp>
          <p:nvSpPr>
            <p:cNvPr id="65576" name="Line 57"/>
            <p:cNvSpPr/>
            <p:nvPr/>
          </p:nvSpPr>
          <p:spPr>
            <a:xfrm>
              <a:off x="3395663" y="5291138"/>
              <a:ext cx="69850" cy="0"/>
            </a:xfrm>
            <a:prstGeom prst="line">
              <a:avLst/>
            </a:prstGeom>
            <a:ln w="9525" cap="flat" cmpd="sng">
              <a:solidFill>
                <a:srgbClr val="000000"/>
              </a:solidFill>
              <a:prstDash val="solid"/>
              <a:headEnd type="none" w="med" len="med"/>
              <a:tailEnd type="none" w="med" len="med"/>
            </a:ln>
          </p:spPr>
        </p:sp>
        <p:sp>
          <p:nvSpPr>
            <p:cNvPr id="65577" name="Line 58"/>
            <p:cNvSpPr/>
            <p:nvPr/>
          </p:nvSpPr>
          <p:spPr>
            <a:xfrm>
              <a:off x="3395663" y="3382963"/>
              <a:ext cx="69850" cy="0"/>
            </a:xfrm>
            <a:prstGeom prst="line">
              <a:avLst/>
            </a:prstGeom>
            <a:ln w="9525" cap="flat" cmpd="sng">
              <a:solidFill>
                <a:srgbClr val="000000"/>
              </a:solidFill>
              <a:prstDash val="solid"/>
              <a:headEnd type="none" w="med" len="med"/>
              <a:tailEnd type="none" w="med" len="med"/>
            </a:ln>
          </p:spPr>
        </p:sp>
        <p:sp>
          <p:nvSpPr>
            <p:cNvPr id="65578" name="Line 59"/>
            <p:cNvSpPr/>
            <p:nvPr/>
          </p:nvSpPr>
          <p:spPr>
            <a:xfrm>
              <a:off x="3395663" y="5788025"/>
              <a:ext cx="69850" cy="0"/>
            </a:xfrm>
            <a:prstGeom prst="line">
              <a:avLst/>
            </a:prstGeom>
            <a:ln w="9525" cap="flat" cmpd="sng">
              <a:solidFill>
                <a:srgbClr val="000000"/>
              </a:solidFill>
              <a:prstDash val="solid"/>
              <a:headEnd type="none" w="med" len="med"/>
              <a:tailEnd type="none" w="med" len="med"/>
            </a:ln>
          </p:spPr>
        </p:sp>
        <p:sp>
          <p:nvSpPr>
            <p:cNvPr id="65579" name="Line 60"/>
            <p:cNvSpPr/>
            <p:nvPr/>
          </p:nvSpPr>
          <p:spPr>
            <a:xfrm>
              <a:off x="3386138" y="6272213"/>
              <a:ext cx="71438" cy="0"/>
            </a:xfrm>
            <a:prstGeom prst="line">
              <a:avLst/>
            </a:prstGeom>
            <a:ln w="9525" cap="flat" cmpd="sng">
              <a:solidFill>
                <a:srgbClr val="000000"/>
              </a:solidFill>
              <a:prstDash val="solid"/>
              <a:headEnd type="none" w="med" len="med"/>
              <a:tailEnd type="none" w="med" len="med"/>
            </a:ln>
          </p:spPr>
        </p:sp>
        <p:sp>
          <p:nvSpPr>
            <p:cNvPr id="65580" name="Line 61"/>
            <p:cNvSpPr/>
            <p:nvPr/>
          </p:nvSpPr>
          <p:spPr>
            <a:xfrm>
              <a:off x="3395663" y="3860800"/>
              <a:ext cx="69850" cy="0"/>
            </a:xfrm>
            <a:prstGeom prst="line">
              <a:avLst/>
            </a:prstGeom>
            <a:ln w="9525" cap="flat" cmpd="sng">
              <a:solidFill>
                <a:srgbClr val="000000"/>
              </a:solidFill>
              <a:prstDash val="solid"/>
              <a:headEnd type="none" w="med" len="med"/>
              <a:tailEnd type="none" w="med" len="med"/>
            </a:ln>
          </p:spPr>
        </p:sp>
        <p:sp>
          <p:nvSpPr>
            <p:cNvPr id="65581" name="Line 62"/>
            <p:cNvSpPr/>
            <p:nvPr/>
          </p:nvSpPr>
          <p:spPr>
            <a:xfrm>
              <a:off x="3386138" y="4364038"/>
              <a:ext cx="71438" cy="0"/>
            </a:xfrm>
            <a:prstGeom prst="line">
              <a:avLst/>
            </a:prstGeom>
            <a:ln w="9525" cap="flat" cmpd="sng">
              <a:solidFill>
                <a:srgbClr val="000000"/>
              </a:solidFill>
              <a:prstDash val="solid"/>
              <a:headEnd type="none" w="med" len="med"/>
              <a:tailEnd type="none" w="med" len="med"/>
            </a:ln>
          </p:spPr>
        </p:sp>
        <p:sp>
          <p:nvSpPr>
            <p:cNvPr id="65582" name="Text Box 69"/>
            <p:cNvSpPr txBox="1"/>
            <p:nvPr/>
          </p:nvSpPr>
          <p:spPr>
            <a:xfrm>
              <a:off x="3416300" y="4403725"/>
              <a:ext cx="733425" cy="5556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rPr>
                <a:t>0</a:t>
              </a:r>
            </a:p>
          </p:txBody>
        </p:sp>
        <p:sp>
          <p:nvSpPr>
            <p:cNvPr id="65583" name="Line 70"/>
            <p:cNvSpPr/>
            <p:nvPr/>
          </p:nvSpPr>
          <p:spPr>
            <a:xfrm>
              <a:off x="1271588" y="4768850"/>
              <a:ext cx="0" cy="52388"/>
            </a:xfrm>
            <a:prstGeom prst="line">
              <a:avLst/>
            </a:prstGeom>
            <a:ln w="9525" cap="flat" cmpd="sng">
              <a:solidFill>
                <a:srgbClr val="000000"/>
              </a:solidFill>
              <a:prstDash val="solid"/>
              <a:headEnd type="none" w="med" len="med"/>
              <a:tailEnd type="none" w="med" len="med"/>
            </a:ln>
          </p:spPr>
        </p:sp>
        <p:sp>
          <p:nvSpPr>
            <p:cNvPr id="65584" name="Line 71"/>
            <p:cNvSpPr/>
            <p:nvPr/>
          </p:nvSpPr>
          <p:spPr>
            <a:xfrm>
              <a:off x="1858963" y="4768850"/>
              <a:ext cx="0" cy="52388"/>
            </a:xfrm>
            <a:prstGeom prst="line">
              <a:avLst/>
            </a:prstGeom>
            <a:ln w="9525" cap="flat" cmpd="sng">
              <a:solidFill>
                <a:srgbClr val="000000"/>
              </a:solidFill>
              <a:prstDash val="solid"/>
              <a:headEnd type="none" w="med" len="med"/>
              <a:tailEnd type="none" w="med" len="med"/>
            </a:ln>
          </p:spPr>
        </p:sp>
        <p:sp>
          <p:nvSpPr>
            <p:cNvPr id="65585" name="Line 72"/>
            <p:cNvSpPr/>
            <p:nvPr/>
          </p:nvSpPr>
          <p:spPr>
            <a:xfrm>
              <a:off x="2446338" y="4770438"/>
              <a:ext cx="0" cy="53975"/>
            </a:xfrm>
            <a:prstGeom prst="line">
              <a:avLst/>
            </a:prstGeom>
            <a:ln w="28575" cap="flat" cmpd="sng">
              <a:solidFill>
                <a:srgbClr val="000000"/>
              </a:solidFill>
              <a:prstDash val="solid"/>
              <a:headEnd type="none" w="med" len="med"/>
              <a:tailEnd type="none" w="med" len="med"/>
            </a:ln>
          </p:spPr>
        </p:sp>
        <p:sp>
          <p:nvSpPr>
            <p:cNvPr id="65586" name="Line 73"/>
            <p:cNvSpPr/>
            <p:nvPr/>
          </p:nvSpPr>
          <p:spPr>
            <a:xfrm>
              <a:off x="3055938" y="4768850"/>
              <a:ext cx="0" cy="52388"/>
            </a:xfrm>
            <a:prstGeom prst="line">
              <a:avLst/>
            </a:prstGeom>
            <a:ln w="9525" cap="flat" cmpd="sng">
              <a:solidFill>
                <a:srgbClr val="000000"/>
              </a:solidFill>
              <a:prstDash val="solid"/>
              <a:headEnd type="none" w="med" len="med"/>
              <a:tailEnd type="none" w="med" len="med"/>
            </a:ln>
          </p:spPr>
        </p:sp>
        <p:sp>
          <p:nvSpPr>
            <p:cNvPr id="65587" name="Text Box 78"/>
            <p:cNvSpPr txBox="1"/>
            <p:nvPr/>
          </p:nvSpPr>
          <p:spPr>
            <a:xfrm>
              <a:off x="1617946" y="4880261"/>
              <a:ext cx="733425" cy="557213"/>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rPr>
                <a:t>-1</a:t>
              </a:r>
            </a:p>
          </p:txBody>
        </p:sp>
      </p:grpSp>
      <p:grpSp>
        <p:nvGrpSpPr>
          <p:cNvPr id="65539" name="Group 38"/>
          <p:cNvGrpSpPr/>
          <p:nvPr/>
        </p:nvGrpSpPr>
        <p:grpSpPr>
          <a:xfrm>
            <a:off x="1804988" y="4749800"/>
            <a:ext cx="174625" cy="176213"/>
            <a:chOff x="0" y="0"/>
            <a:chExt cx="105" cy="156"/>
          </a:xfrm>
        </p:grpSpPr>
        <p:sp>
          <p:nvSpPr>
            <p:cNvPr id="65570" name="Line 82"/>
            <p:cNvSpPr/>
            <p:nvPr/>
          </p:nvSpPr>
          <p:spPr>
            <a:xfrm flipH="1">
              <a:off x="0" y="0"/>
              <a:ext cx="105" cy="156"/>
            </a:xfrm>
            <a:prstGeom prst="line">
              <a:avLst/>
            </a:prstGeom>
            <a:ln w="47625" cap="flat" cmpd="sng">
              <a:solidFill>
                <a:srgbClr val="0000CC"/>
              </a:solidFill>
              <a:prstDash val="solid"/>
              <a:headEnd type="none" w="med" len="med"/>
              <a:tailEnd type="none" w="med" len="med"/>
            </a:ln>
          </p:spPr>
        </p:sp>
        <p:sp>
          <p:nvSpPr>
            <p:cNvPr id="65571" name="Line 83"/>
            <p:cNvSpPr/>
            <p:nvPr/>
          </p:nvSpPr>
          <p:spPr>
            <a:xfrm>
              <a:off x="0" y="0"/>
              <a:ext cx="105" cy="156"/>
            </a:xfrm>
            <a:prstGeom prst="line">
              <a:avLst/>
            </a:prstGeom>
            <a:ln w="47625" cap="flat" cmpd="sng">
              <a:solidFill>
                <a:srgbClr val="0000CC"/>
              </a:solidFill>
              <a:prstDash val="solid"/>
              <a:headEnd type="none" w="med" len="med"/>
              <a:tailEnd type="none" w="med" len="med"/>
            </a:ln>
          </p:spPr>
        </p:sp>
      </p:grpSp>
      <p:grpSp>
        <p:nvGrpSpPr>
          <p:cNvPr id="65540" name="Group 41"/>
          <p:cNvGrpSpPr/>
          <p:nvPr/>
        </p:nvGrpSpPr>
        <p:grpSpPr>
          <a:xfrm>
            <a:off x="3378200" y="4764088"/>
            <a:ext cx="174625" cy="177800"/>
            <a:chOff x="0" y="0"/>
            <a:chExt cx="105" cy="156"/>
          </a:xfrm>
        </p:grpSpPr>
        <p:sp>
          <p:nvSpPr>
            <p:cNvPr id="65568" name="Line 85"/>
            <p:cNvSpPr/>
            <p:nvPr/>
          </p:nvSpPr>
          <p:spPr>
            <a:xfrm flipH="1">
              <a:off x="0" y="0"/>
              <a:ext cx="105" cy="156"/>
            </a:xfrm>
            <a:prstGeom prst="line">
              <a:avLst/>
            </a:prstGeom>
            <a:ln w="47625" cap="flat" cmpd="sng">
              <a:solidFill>
                <a:srgbClr val="0000CC"/>
              </a:solidFill>
              <a:prstDash val="solid"/>
              <a:headEnd type="none" w="med" len="med"/>
              <a:tailEnd type="none" w="med" len="med"/>
            </a:ln>
          </p:spPr>
        </p:sp>
        <p:sp>
          <p:nvSpPr>
            <p:cNvPr id="65569" name="Line 86"/>
            <p:cNvSpPr/>
            <p:nvPr/>
          </p:nvSpPr>
          <p:spPr>
            <a:xfrm>
              <a:off x="0" y="0"/>
              <a:ext cx="105" cy="156"/>
            </a:xfrm>
            <a:prstGeom prst="line">
              <a:avLst/>
            </a:prstGeom>
            <a:ln w="47625" cap="flat" cmpd="sng">
              <a:solidFill>
                <a:srgbClr val="0000CC"/>
              </a:solidFill>
              <a:prstDash val="solid"/>
              <a:headEnd type="none" w="med" len="med"/>
              <a:tailEnd type="none" w="med" len="med"/>
            </a:ln>
          </p:spPr>
        </p:sp>
      </p:grpSp>
      <p:grpSp>
        <p:nvGrpSpPr>
          <p:cNvPr id="65541" name="Group 38"/>
          <p:cNvGrpSpPr/>
          <p:nvPr/>
        </p:nvGrpSpPr>
        <p:grpSpPr>
          <a:xfrm>
            <a:off x="1882775" y="4741863"/>
            <a:ext cx="174625" cy="176212"/>
            <a:chOff x="0" y="0"/>
            <a:chExt cx="105" cy="156"/>
          </a:xfrm>
        </p:grpSpPr>
        <p:sp>
          <p:nvSpPr>
            <p:cNvPr id="65566" name="Line 82"/>
            <p:cNvSpPr/>
            <p:nvPr/>
          </p:nvSpPr>
          <p:spPr>
            <a:xfrm flipH="1">
              <a:off x="0" y="0"/>
              <a:ext cx="105" cy="156"/>
            </a:xfrm>
            <a:prstGeom prst="line">
              <a:avLst/>
            </a:prstGeom>
            <a:ln w="47625" cap="flat" cmpd="sng">
              <a:solidFill>
                <a:srgbClr val="0000CC"/>
              </a:solidFill>
              <a:prstDash val="solid"/>
              <a:headEnd type="none" w="med" len="med"/>
              <a:tailEnd type="none" w="med" len="med"/>
            </a:ln>
          </p:spPr>
        </p:sp>
        <p:sp>
          <p:nvSpPr>
            <p:cNvPr id="65567" name="Line 83"/>
            <p:cNvSpPr/>
            <p:nvPr/>
          </p:nvSpPr>
          <p:spPr>
            <a:xfrm>
              <a:off x="0" y="0"/>
              <a:ext cx="105" cy="156"/>
            </a:xfrm>
            <a:prstGeom prst="line">
              <a:avLst/>
            </a:prstGeom>
            <a:ln w="47625" cap="flat" cmpd="sng">
              <a:solidFill>
                <a:srgbClr val="0000CC"/>
              </a:solidFill>
              <a:prstDash val="solid"/>
              <a:headEnd type="none" w="med" len="med"/>
              <a:tailEnd type="none" w="med" len="med"/>
            </a:ln>
          </p:spPr>
        </p:sp>
      </p:grpSp>
      <p:grpSp>
        <p:nvGrpSpPr>
          <p:cNvPr id="65542" name="组合 27"/>
          <p:cNvGrpSpPr/>
          <p:nvPr/>
        </p:nvGrpSpPr>
        <p:grpSpPr>
          <a:xfrm>
            <a:off x="2411413" y="2800350"/>
            <a:ext cx="1703387" cy="3930650"/>
            <a:chOff x="2411760" y="2800056"/>
            <a:chExt cx="1703040" cy="3931345"/>
          </a:xfrm>
        </p:grpSpPr>
        <p:cxnSp>
          <p:nvCxnSpPr>
            <p:cNvPr id="65564" name="直接连接符 28"/>
            <p:cNvCxnSpPr/>
            <p:nvPr/>
          </p:nvCxnSpPr>
          <p:spPr>
            <a:xfrm flipV="1">
              <a:off x="2446338" y="2800056"/>
              <a:ext cx="1668462" cy="2018507"/>
            </a:xfrm>
            <a:prstGeom prst="line">
              <a:avLst/>
            </a:prstGeom>
            <a:ln w="38100" cap="flat" cmpd="sng">
              <a:solidFill>
                <a:srgbClr val="FF0000"/>
              </a:solidFill>
              <a:prstDash val="sysDot"/>
              <a:headEnd type="none" w="med" len="med"/>
              <a:tailEnd type="none" w="med" len="med"/>
            </a:ln>
          </p:spPr>
        </p:cxnSp>
        <p:cxnSp>
          <p:nvCxnSpPr>
            <p:cNvPr id="65565" name="直接连接符 29"/>
            <p:cNvCxnSpPr/>
            <p:nvPr/>
          </p:nvCxnSpPr>
          <p:spPr>
            <a:xfrm>
              <a:off x="2411760" y="4802588"/>
              <a:ext cx="1616073" cy="1928813"/>
            </a:xfrm>
            <a:prstGeom prst="line">
              <a:avLst/>
            </a:prstGeom>
            <a:ln w="38100" cap="flat" cmpd="sng">
              <a:solidFill>
                <a:srgbClr val="FF0000"/>
              </a:solidFill>
              <a:prstDash val="sysDot"/>
              <a:headEnd type="none" w="med" len="med"/>
              <a:tailEnd type="none" w="med" len="med"/>
            </a:ln>
          </p:spPr>
        </p:cxnSp>
      </p:grpSp>
      <p:sp>
        <p:nvSpPr>
          <p:cNvPr id="65543" name="Rectangle 4"/>
          <p:cNvSpPr/>
          <p:nvPr/>
        </p:nvSpPr>
        <p:spPr>
          <a:xfrm>
            <a:off x="457200" y="138113"/>
            <a:ext cx="6140450" cy="522287"/>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rgbClr val="000099"/>
                </a:solidFill>
                <a:latin typeface="宋体" panose="02010600030101010101" pitchFamily="2" charset="-122"/>
              </a:rPr>
              <a:t>例</a:t>
            </a:r>
            <a:r>
              <a:rPr lang="en-US" altLang="zh-CN" sz="2800" b="1" dirty="0">
                <a:solidFill>
                  <a:srgbClr val="000099"/>
                </a:solidFill>
                <a:latin typeface="宋体" panose="02010600030101010101" pitchFamily="2" charset="-122"/>
              </a:rPr>
              <a:t>4.9 </a:t>
            </a:r>
            <a:r>
              <a:rPr lang="zh-CN" altLang="en-US" sz="2800" b="1" dirty="0">
                <a:solidFill>
                  <a:srgbClr val="000099"/>
                </a:solidFill>
                <a:latin typeface="宋体" panose="02010600030101010101" pitchFamily="2" charset="-122"/>
              </a:rPr>
              <a:t>已知负反馈系统的传递函数为 </a:t>
            </a:r>
          </a:p>
        </p:txBody>
      </p:sp>
      <p:graphicFrame>
        <p:nvGraphicFramePr>
          <p:cNvPr id="65544" name="Object 4"/>
          <p:cNvGraphicFramePr>
            <a:graphicFrameLocks noChangeAspect="1"/>
          </p:cNvGraphicFramePr>
          <p:nvPr/>
        </p:nvGraphicFramePr>
        <p:xfrm>
          <a:off x="2760663" y="531813"/>
          <a:ext cx="2738437" cy="1016000"/>
        </p:xfrm>
        <a:graphic>
          <a:graphicData uri="http://schemas.openxmlformats.org/presentationml/2006/ole">
            <mc:AlternateContent xmlns:mc="http://schemas.openxmlformats.org/markup-compatibility/2006">
              <mc:Choice xmlns:v="urn:schemas-microsoft-com:vml" Requires="v">
                <p:oleObj spid="_x0000_s34852" r:id="rId7" imgW="977265" imgH="393700" progId="Equation.DSMT4">
                  <p:embed/>
                </p:oleObj>
              </mc:Choice>
              <mc:Fallback>
                <p:oleObj r:id="rId7" imgW="977265" imgH="393700" progId="Equation.DSMT4">
                  <p:embed/>
                  <p:pic>
                    <p:nvPicPr>
                      <p:cNvPr id="0" name="图片 3265"/>
                      <p:cNvPicPr/>
                      <p:nvPr/>
                    </p:nvPicPr>
                    <p:blipFill>
                      <a:blip r:embed="rId8"/>
                      <a:stretch>
                        <a:fillRect/>
                      </a:stretch>
                    </p:blipFill>
                    <p:spPr>
                      <a:xfrm>
                        <a:off x="2760663" y="531813"/>
                        <a:ext cx="2738437" cy="1016000"/>
                      </a:xfrm>
                      <a:prstGeom prst="rect">
                        <a:avLst/>
                      </a:prstGeom>
                      <a:noFill/>
                      <a:ln w="38100">
                        <a:noFill/>
                        <a:miter/>
                      </a:ln>
                    </p:spPr>
                  </p:pic>
                </p:oleObj>
              </mc:Fallback>
            </mc:AlternateContent>
          </a:graphicData>
        </a:graphic>
      </p:graphicFrame>
      <p:sp>
        <p:nvSpPr>
          <p:cNvPr id="65545" name="Rectangle 7"/>
          <p:cNvSpPr/>
          <p:nvPr/>
        </p:nvSpPr>
        <p:spPr>
          <a:xfrm>
            <a:off x="546100" y="1401763"/>
            <a:ext cx="8215313" cy="56673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110000"/>
              </a:lnSpc>
              <a:spcBef>
                <a:spcPct val="0"/>
              </a:spcBef>
              <a:buClrTx/>
              <a:buSzTx/>
              <a:buFont typeface="Arial" panose="020B0604020202020204" pitchFamily="34" charset="0"/>
              <a:buNone/>
            </a:pPr>
            <a:r>
              <a:rPr lang="zh-CN" altLang="en-US" sz="2800" b="1" dirty="0">
                <a:solidFill>
                  <a:srgbClr val="000099"/>
                </a:solidFill>
                <a:latin typeface="宋体" panose="02010600030101010101" pitchFamily="2" charset="-122"/>
              </a:rPr>
              <a:t>试求      时以</a:t>
            </a:r>
            <a:r>
              <a:rPr lang="en-US" altLang="zh-CN" sz="2800" b="1" i="1" dirty="0">
                <a:solidFill>
                  <a:srgbClr val="000099"/>
                </a:solidFill>
                <a:latin typeface="宋体" panose="02010600030101010101" pitchFamily="2" charset="-122"/>
              </a:rPr>
              <a:t>T </a:t>
            </a:r>
            <a:r>
              <a:rPr lang="zh-CN" altLang="en-US" sz="2800" b="1" dirty="0">
                <a:solidFill>
                  <a:srgbClr val="000099"/>
                </a:solidFill>
                <a:latin typeface="宋体" panose="02010600030101010101" pitchFamily="2" charset="-122"/>
              </a:rPr>
              <a:t>为参变量的根轨迹。</a:t>
            </a:r>
          </a:p>
        </p:txBody>
      </p:sp>
      <p:graphicFrame>
        <p:nvGraphicFramePr>
          <p:cNvPr id="65546" name="对象 33"/>
          <p:cNvGraphicFramePr>
            <a:graphicFrameLocks noChangeAspect="1"/>
          </p:cNvGraphicFramePr>
          <p:nvPr/>
        </p:nvGraphicFramePr>
        <p:xfrm>
          <a:off x="1362075" y="1344613"/>
          <a:ext cx="1119188" cy="522287"/>
        </p:xfrm>
        <a:graphic>
          <a:graphicData uri="http://schemas.openxmlformats.org/presentationml/2006/ole">
            <mc:AlternateContent xmlns:mc="http://schemas.openxmlformats.org/markup-compatibility/2006">
              <mc:Choice xmlns:v="urn:schemas-microsoft-com:vml" Requires="v">
                <p:oleObj spid="_x0000_s34853" r:id="rId9" imgW="380365" imgH="177800" progId="Equation.DSMT4">
                  <p:embed/>
                </p:oleObj>
              </mc:Choice>
              <mc:Fallback>
                <p:oleObj r:id="rId9" imgW="380365" imgH="177800" progId="Equation.DSMT4">
                  <p:embed/>
                  <p:pic>
                    <p:nvPicPr>
                      <p:cNvPr id="0" name="图片 3262"/>
                      <p:cNvPicPr/>
                      <p:nvPr/>
                    </p:nvPicPr>
                    <p:blipFill>
                      <a:blip r:embed="rId10"/>
                      <a:stretch>
                        <a:fillRect/>
                      </a:stretch>
                    </p:blipFill>
                    <p:spPr>
                      <a:xfrm>
                        <a:off x="1362075" y="1344613"/>
                        <a:ext cx="1119188" cy="522287"/>
                      </a:xfrm>
                      <a:prstGeom prst="rect">
                        <a:avLst/>
                      </a:prstGeom>
                      <a:noFill/>
                      <a:ln w="38100">
                        <a:noFill/>
                        <a:miter/>
                      </a:ln>
                    </p:spPr>
                  </p:pic>
                </p:oleObj>
              </mc:Fallback>
            </mc:AlternateContent>
          </a:graphicData>
        </a:graphic>
      </p:graphicFrame>
      <p:grpSp>
        <p:nvGrpSpPr>
          <p:cNvPr id="65547" name="Group 74"/>
          <p:cNvGrpSpPr/>
          <p:nvPr/>
        </p:nvGrpSpPr>
        <p:grpSpPr>
          <a:xfrm>
            <a:off x="296863" y="44450"/>
            <a:ext cx="8547100" cy="2490788"/>
            <a:chOff x="-60" y="-25"/>
            <a:chExt cx="5384" cy="1569"/>
          </a:xfrm>
        </p:grpSpPr>
        <p:sp>
          <p:nvSpPr>
            <p:cNvPr id="65556" name="AutoShape 121"/>
            <p:cNvSpPr/>
            <p:nvPr/>
          </p:nvSpPr>
          <p:spPr>
            <a:xfrm>
              <a:off x="-60" y="-8"/>
              <a:ext cx="5384" cy="1523"/>
            </a:xfrm>
            <a:prstGeom prst="flowChartProcess">
              <a:avLst/>
            </a:prstGeom>
            <a:solidFill>
              <a:srgbClr val="CCFFFF"/>
            </a:solidFill>
            <a:ln w="9525" cap="flat" cmpd="sng">
              <a:solidFill>
                <a:schemeClr val="bg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solidFill>
                  <a:srgbClr val="000099"/>
                </a:solidFill>
              </a:endParaRPr>
            </a:p>
          </p:txBody>
        </p:sp>
        <p:sp>
          <p:nvSpPr>
            <p:cNvPr id="65557" name="Rectangle 122"/>
            <p:cNvSpPr/>
            <p:nvPr/>
          </p:nvSpPr>
          <p:spPr>
            <a:xfrm>
              <a:off x="160" y="80"/>
              <a:ext cx="895" cy="36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rgbClr val="000099"/>
                  </a:solidFill>
                  <a:latin typeface="宋体" panose="02010600030101010101" pitchFamily="2" charset="-122"/>
                </a:rPr>
                <a:t>解：</a:t>
              </a:r>
            </a:p>
          </p:txBody>
        </p:sp>
        <p:graphicFrame>
          <p:nvGraphicFramePr>
            <p:cNvPr id="65558" name="Object 77"/>
            <p:cNvGraphicFramePr>
              <a:graphicFrameLocks noChangeAspect="1"/>
            </p:cNvGraphicFramePr>
            <p:nvPr/>
          </p:nvGraphicFramePr>
          <p:xfrm>
            <a:off x="879" y="-25"/>
            <a:ext cx="1956" cy="626"/>
          </p:xfrm>
          <a:graphic>
            <a:graphicData uri="http://schemas.openxmlformats.org/presentationml/2006/ole">
              <mc:AlternateContent xmlns:mc="http://schemas.openxmlformats.org/markup-compatibility/2006">
                <mc:Choice xmlns:v="urn:schemas-microsoft-com:vml" Requires="v">
                  <p:oleObj spid="_x0000_s34854" r:id="rId11" imgW="1180465" imgH="381000" progId="Equation.DSMT4">
                    <p:embed/>
                  </p:oleObj>
                </mc:Choice>
                <mc:Fallback>
                  <p:oleObj r:id="rId11" imgW="1180465" imgH="381000" progId="Equation.DSMT4">
                    <p:embed/>
                    <p:pic>
                      <p:nvPicPr>
                        <p:cNvPr id="0" name="图片 3268"/>
                        <p:cNvPicPr/>
                        <p:nvPr/>
                      </p:nvPicPr>
                      <p:blipFill>
                        <a:blip r:embed="rId12"/>
                        <a:stretch>
                          <a:fillRect/>
                        </a:stretch>
                      </p:blipFill>
                      <p:spPr>
                        <a:xfrm>
                          <a:off x="879" y="-25"/>
                          <a:ext cx="1956" cy="626"/>
                        </a:xfrm>
                        <a:prstGeom prst="rect">
                          <a:avLst/>
                        </a:prstGeom>
                        <a:noFill/>
                        <a:ln w="38100">
                          <a:noFill/>
                          <a:miter/>
                        </a:ln>
                      </p:spPr>
                    </p:pic>
                  </p:oleObj>
                </mc:Fallback>
              </mc:AlternateContent>
            </a:graphicData>
          </a:graphic>
        </p:graphicFrame>
        <p:sp>
          <p:nvSpPr>
            <p:cNvPr id="65559" name="Rectangle 124"/>
            <p:cNvSpPr/>
            <p:nvPr/>
          </p:nvSpPr>
          <p:spPr>
            <a:xfrm>
              <a:off x="329" y="587"/>
              <a:ext cx="1332" cy="32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rgbClr val="000099"/>
                  </a:solidFill>
                  <a:latin typeface="宋体" panose="02010600030101010101" pitchFamily="2" charset="-122"/>
                </a:rPr>
                <a:t>特征方程为</a:t>
              </a:r>
            </a:p>
          </p:txBody>
        </p:sp>
        <p:graphicFrame>
          <p:nvGraphicFramePr>
            <p:cNvPr id="65560" name="Object 79"/>
            <p:cNvGraphicFramePr>
              <a:graphicFrameLocks noChangeAspect="1"/>
            </p:cNvGraphicFramePr>
            <p:nvPr/>
          </p:nvGraphicFramePr>
          <p:xfrm>
            <a:off x="1988" y="627"/>
            <a:ext cx="1848" cy="326"/>
          </p:xfrm>
          <a:graphic>
            <a:graphicData uri="http://schemas.openxmlformats.org/presentationml/2006/ole">
              <mc:AlternateContent xmlns:mc="http://schemas.openxmlformats.org/markup-compatibility/2006">
                <mc:Choice xmlns:v="urn:schemas-microsoft-com:vml" Requires="v">
                  <p:oleObj spid="_x0000_s34855" r:id="rId13" imgW="1066800" imgH="190500" progId="Equation.DSMT4">
                    <p:embed/>
                  </p:oleObj>
                </mc:Choice>
                <mc:Fallback>
                  <p:oleObj r:id="rId13" imgW="1066800" imgH="190500" progId="Equation.DSMT4">
                    <p:embed/>
                    <p:pic>
                      <p:nvPicPr>
                        <p:cNvPr id="0" name="图片 3266"/>
                        <p:cNvPicPr/>
                        <p:nvPr/>
                      </p:nvPicPr>
                      <p:blipFill>
                        <a:blip r:embed="rId14"/>
                        <a:stretch>
                          <a:fillRect/>
                        </a:stretch>
                      </p:blipFill>
                      <p:spPr>
                        <a:xfrm>
                          <a:off x="1988" y="627"/>
                          <a:ext cx="1848" cy="326"/>
                        </a:xfrm>
                        <a:prstGeom prst="rect">
                          <a:avLst/>
                        </a:prstGeom>
                        <a:noFill/>
                        <a:ln w="38100">
                          <a:noFill/>
                          <a:miter/>
                        </a:ln>
                      </p:spPr>
                    </p:pic>
                  </p:oleObj>
                </mc:Fallback>
              </mc:AlternateContent>
            </a:graphicData>
          </a:graphic>
        </p:graphicFrame>
        <p:graphicFrame>
          <p:nvGraphicFramePr>
            <p:cNvPr id="65561" name="Object 80"/>
            <p:cNvGraphicFramePr>
              <a:graphicFrameLocks noChangeAspect="1"/>
            </p:cNvGraphicFramePr>
            <p:nvPr/>
          </p:nvGraphicFramePr>
          <p:xfrm>
            <a:off x="210" y="907"/>
            <a:ext cx="1804" cy="616"/>
          </p:xfrm>
          <a:graphic>
            <a:graphicData uri="http://schemas.openxmlformats.org/presentationml/2006/ole">
              <mc:AlternateContent xmlns:mc="http://schemas.openxmlformats.org/markup-compatibility/2006">
                <mc:Choice xmlns:v="urn:schemas-microsoft-com:vml" Requires="v">
                  <p:oleObj spid="_x0000_s34856" r:id="rId15" imgW="1040765" imgH="355600" progId="Equation.DSMT4">
                    <p:embed/>
                  </p:oleObj>
                </mc:Choice>
                <mc:Fallback>
                  <p:oleObj r:id="rId15" imgW="1040765" imgH="355600" progId="Equation.DSMT4">
                    <p:embed/>
                    <p:pic>
                      <p:nvPicPr>
                        <p:cNvPr id="0" name="图片 3263"/>
                        <p:cNvPicPr/>
                        <p:nvPr/>
                      </p:nvPicPr>
                      <p:blipFill>
                        <a:blip r:embed="rId16"/>
                        <a:stretch>
                          <a:fillRect/>
                        </a:stretch>
                      </p:blipFill>
                      <p:spPr>
                        <a:xfrm>
                          <a:off x="210" y="907"/>
                          <a:ext cx="1804" cy="616"/>
                        </a:xfrm>
                        <a:prstGeom prst="rect">
                          <a:avLst/>
                        </a:prstGeom>
                        <a:noFill/>
                        <a:ln w="38100">
                          <a:noFill/>
                          <a:miter/>
                        </a:ln>
                      </p:spPr>
                    </p:pic>
                  </p:oleObj>
                </mc:Fallback>
              </mc:AlternateContent>
            </a:graphicData>
          </a:graphic>
        </p:graphicFrame>
        <p:graphicFrame>
          <p:nvGraphicFramePr>
            <p:cNvPr id="65562" name="Object 81"/>
            <p:cNvGraphicFramePr>
              <a:graphicFrameLocks noChangeAspect="1"/>
            </p:cNvGraphicFramePr>
            <p:nvPr/>
          </p:nvGraphicFramePr>
          <p:xfrm>
            <a:off x="2990" y="922"/>
            <a:ext cx="2049" cy="622"/>
          </p:xfrm>
          <a:graphic>
            <a:graphicData uri="http://schemas.openxmlformats.org/presentationml/2006/ole">
              <mc:AlternateContent xmlns:mc="http://schemas.openxmlformats.org/markup-compatibility/2006">
                <mc:Choice xmlns:v="urn:schemas-microsoft-com:vml" Requires="v">
                  <p:oleObj spid="_x0000_s34857" r:id="rId17" imgW="1231265" imgH="381000" progId="Equation.DSMT4">
                    <p:embed/>
                  </p:oleObj>
                </mc:Choice>
                <mc:Fallback>
                  <p:oleObj r:id="rId17" imgW="1231265" imgH="381000" progId="Equation.DSMT4">
                    <p:embed/>
                    <p:pic>
                      <p:nvPicPr>
                        <p:cNvPr id="0" name="图片 3267"/>
                        <p:cNvPicPr/>
                        <p:nvPr/>
                      </p:nvPicPr>
                      <p:blipFill>
                        <a:blip r:embed="rId18"/>
                        <a:stretch>
                          <a:fillRect/>
                        </a:stretch>
                      </p:blipFill>
                      <p:spPr>
                        <a:xfrm>
                          <a:off x="2990" y="922"/>
                          <a:ext cx="2049" cy="622"/>
                        </a:xfrm>
                        <a:prstGeom prst="rect">
                          <a:avLst/>
                        </a:prstGeom>
                        <a:noFill/>
                        <a:ln w="38100">
                          <a:noFill/>
                          <a:miter/>
                        </a:ln>
                      </p:spPr>
                    </p:pic>
                  </p:oleObj>
                </mc:Fallback>
              </mc:AlternateContent>
            </a:graphicData>
          </a:graphic>
        </p:graphicFrame>
        <p:sp>
          <p:nvSpPr>
            <p:cNvPr id="65563" name="AutoShape 128"/>
            <p:cNvSpPr/>
            <p:nvPr/>
          </p:nvSpPr>
          <p:spPr>
            <a:xfrm>
              <a:off x="2216" y="1104"/>
              <a:ext cx="480" cy="240"/>
            </a:xfrm>
            <a:prstGeom prst="right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solidFill>
                  <a:srgbClr val="000099"/>
                </a:solidFill>
              </a:endParaRPr>
            </a:p>
          </p:txBody>
        </p:sp>
      </p:grpSp>
      <p:sp>
        <p:nvSpPr>
          <p:cNvPr id="65548" name="Rectangle 46"/>
          <p:cNvSpPr/>
          <p:nvPr/>
        </p:nvSpPr>
        <p:spPr>
          <a:xfrm>
            <a:off x="4327525" y="2751138"/>
            <a:ext cx="2451100" cy="584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rgbClr val="007A77"/>
                </a:solidFill>
                <a:latin typeface="宋体" panose="02010600030101010101" pitchFamily="2" charset="-122"/>
              </a:rPr>
              <a:t> </a:t>
            </a:r>
            <a:r>
              <a:rPr lang="zh-CN" altLang="en-US" b="1" dirty="0">
                <a:solidFill>
                  <a:srgbClr val="003399"/>
                </a:solidFill>
                <a:latin typeface="宋体" panose="02010600030101010101" pitchFamily="2" charset="-122"/>
              </a:rPr>
              <a:t>分离会合点</a:t>
            </a:r>
          </a:p>
        </p:txBody>
      </p:sp>
      <p:graphicFrame>
        <p:nvGraphicFramePr>
          <p:cNvPr id="45" name="对象 2"/>
          <p:cNvGraphicFramePr>
            <a:graphicFrameLocks noChangeAspect="1"/>
          </p:cNvGraphicFramePr>
          <p:nvPr/>
        </p:nvGraphicFramePr>
        <p:xfrm>
          <a:off x="5351463" y="3382963"/>
          <a:ext cx="2865437" cy="2787650"/>
        </p:xfrm>
        <a:graphic>
          <a:graphicData uri="http://schemas.openxmlformats.org/presentationml/2006/ole">
            <mc:AlternateContent xmlns:mc="http://schemas.openxmlformats.org/markup-compatibility/2006">
              <mc:Choice xmlns:v="urn:schemas-microsoft-com:vml" Requires="v">
                <p:oleObj spid="_x0000_s34858" r:id="rId19" imgW="939800" imgH="914400" progId="Equation.DSMT4">
                  <p:embed/>
                </p:oleObj>
              </mc:Choice>
              <mc:Fallback>
                <p:oleObj r:id="rId19" imgW="939800" imgH="914400" progId="Equation.DSMT4">
                  <p:embed/>
                  <p:pic>
                    <p:nvPicPr>
                      <p:cNvPr id="0" name="图片 3264"/>
                      <p:cNvPicPr/>
                      <p:nvPr/>
                    </p:nvPicPr>
                    <p:blipFill>
                      <a:blip r:embed="rId20"/>
                      <a:stretch>
                        <a:fillRect/>
                      </a:stretch>
                    </p:blipFill>
                    <p:spPr>
                      <a:xfrm>
                        <a:off x="5351463" y="3382963"/>
                        <a:ext cx="2865437" cy="2787650"/>
                      </a:xfrm>
                      <a:prstGeom prst="rect">
                        <a:avLst/>
                      </a:prstGeom>
                      <a:noFill/>
                      <a:ln w="38100">
                        <a:noFill/>
                        <a:miter/>
                      </a:ln>
                    </p:spPr>
                  </p:pic>
                </p:oleObj>
              </mc:Fallback>
            </mc:AlternateContent>
          </a:graphicData>
        </a:graphic>
      </p:graphicFrame>
      <p:sp>
        <p:nvSpPr>
          <p:cNvPr id="46" name="椭圆 45"/>
          <p:cNvSpPr/>
          <p:nvPr/>
        </p:nvSpPr>
        <p:spPr>
          <a:xfrm>
            <a:off x="2987675" y="4741863"/>
            <a:ext cx="46038" cy="138112"/>
          </a:xfrm>
          <a:prstGeom prst="ellipse">
            <a:avLst/>
          </a:prstGeom>
          <a:noFill/>
          <a:ln w="38100" cap="flat" cmpd="sng">
            <a:solidFill>
              <a:srgbClr val="FF0000"/>
            </a:solidFill>
            <a:prstDash val="solid"/>
            <a:headEnd type="none" w="med" len="med"/>
            <a:tailEnd type="triangle" w="med" len="med"/>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solidFill>
                <a:srgbClr val="007A77"/>
              </a:solidFill>
            </a:endParaRPr>
          </a:p>
        </p:txBody>
      </p:sp>
      <p:sp>
        <p:nvSpPr>
          <p:cNvPr id="65551" name="Text Box 78"/>
          <p:cNvSpPr txBox="1"/>
          <p:nvPr/>
        </p:nvSpPr>
        <p:spPr>
          <a:xfrm>
            <a:off x="2035175" y="4887913"/>
            <a:ext cx="1144588" cy="557212"/>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rPr>
              <a:t>-2/3</a:t>
            </a:r>
          </a:p>
        </p:txBody>
      </p:sp>
      <p:graphicFrame>
        <p:nvGraphicFramePr>
          <p:cNvPr id="65552" name="对象 47"/>
          <p:cNvGraphicFramePr>
            <a:graphicFrameLocks noChangeAspect="1"/>
          </p:cNvGraphicFramePr>
          <p:nvPr/>
        </p:nvGraphicFramePr>
        <p:xfrm>
          <a:off x="2717800" y="2938463"/>
          <a:ext cx="704850" cy="920750"/>
        </p:xfrm>
        <a:graphic>
          <a:graphicData uri="http://schemas.openxmlformats.org/presentationml/2006/ole">
            <mc:AlternateContent xmlns:mc="http://schemas.openxmlformats.org/markup-compatibility/2006">
              <mc:Choice xmlns:v="urn:schemas-microsoft-com:vml" Requires="v">
                <p:oleObj spid="_x0000_s34859" r:id="rId21" imgW="292100" imgH="381000" progId="Equation.DSMT4">
                  <p:embed/>
                </p:oleObj>
              </mc:Choice>
              <mc:Fallback>
                <p:oleObj r:id="rId21" imgW="292100" imgH="381000" progId="Equation.DSMT4">
                  <p:embed/>
                  <p:pic>
                    <p:nvPicPr>
                      <p:cNvPr id="0" name="图片 3269"/>
                      <p:cNvPicPr/>
                      <p:nvPr/>
                    </p:nvPicPr>
                    <p:blipFill>
                      <a:blip r:embed="rId22"/>
                      <a:stretch>
                        <a:fillRect/>
                      </a:stretch>
                    </p:blipFill>
                    <p:spPr>
                      <a:xfrm>
                        <a:off x="2717800" y="2938463"/>
                        <a:ext cx="704850" cy="920750"/>
                      </a:xfrm>
                      <a:prstGeom prst="rect">
                        <a:avLst/>
                      </a:prstGeom>
                      <a:noFill/>
                      <a:ln w="38100">
                        <a:noFill/>
                        <a:miter/>
                      </a:ln>
                    </p:spPr>
                  </p:pic>
                </p:oleObj>
              </mc:Fallback>
            </mc:AlternateContent>
          </a:graphicData>
        </a:graphic>
      </p:graphicFrame>
      <p:graphicFrame>
        <p:nvGraphicFramePr>
          <p:cNvPr id="65553" name="对象 48"/>
          <p:cNvGraphicFramePr>
            <a:graphicFrameLocks noChangeAspect="1"/>
          </p:cNvGraphicFramePr>
          <p:nvPr/>
        </p:nvGraphicFramePr>
        <p:xfrm>
          <a:off x="2443163" y="5899150"/>
          <a:ext cx="919162" cy="920750"/>
        </p:xfrm>
        <a:graphic>
          <a:graphicData uri="http://schemas.openxmlformats.org/presentationml/2006/ole">
            <mc:AlternateContent xmlns:mc="http://schemas.openxmlformats.org/markup-compatibility/2006">
              <mc:Choice xmlns:v="urn:schemas-microsoft-com:vml" Requires="v">
                <p:oleObj spid="_x0000_s34860" r:id="rId23" imgW="381000" imgH="381000" progId="Equation.DSMT4">
                  <p:embed/>
                </p:oleObj>
              </mc:Choice>
              <mc:Fallback>
                <p:oleObj r:id="rId23" imgW="381000" imgH="381000" progId="Equation.DSMT4">
                  <p:embed/>
                  <p:pic>
                    <p:nvPicPr>
                      <p:cNvPr id="0" name="图片 3270"/>
                      <p:cNvPicPr/>
                      <p:nvPr/>
                    </p:nvPicPr>
                    <p:blipFill>
                      <a:blip r:embed="rId24"/>
                      <a:stretch>
                        <a:fillRect/>
                      </a:stretch>
                    </p:blipFill>
                    <p:spPr>
                      <a:xfrm>
                        <a:off x="2443163" y="5899150"/>
                        <a:ext cx="919162" cy="920750"/>
                      </a:xfrm>
                      <a:prstGeom prst="rect">
                        <a:avLst/>
                      </a:prstGeom>
                      <a:noFill/>
                      <a:ln w="38100">
                        <a:noFill/>
                        <a:miter/>
                      </a:ln>
                    </p:spPr>
                  </p:pic>
                </p:oleObj>
              </mc:Fallback>
            </mc:AlternateContent>
          </a:graphicData>
        </a:graphic>
      </p:graphicFrame>
      <p:cxnSp>
        <p:nvCxnSpPr>
          <p:cNvPr id="65554" name="直接连接符 50"/>
          <p:cNvCxnSpPr/>
          <p:nvPr/>
        </p:nvCxnSpPr>
        <p:spPr>
          <a:xfrm flipH="1" flipV="1">
            <a:off x="107950" y="4802188"/>
            <a:ext cx="2338388" cy="22225"/>
          </a:xfrm>
          <a:prstGeom prst="line">
            <a:avLst/>
          </a:prstGeom>
          <a:ln w="38100" cap="flat" cmpd="sng">
            <a:solidFill>
              <a:srgbClr val="FF0000"/>
            </a:solidFill>
            <a:prstDash val="sysDot"/>
            <a:headEnd type="none" w="med" len="med"/>
            <a:tailEnd type="none" w="med" len="med"/>
          </a:ln>
        </p:spPr>
      </p:cxnSp>
      <p:sp>
        <p:nvSpPr>
          <p:cNvPr id="65555"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39</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down)">
                                      <p:cBhvr>
                                        <p:cTn id="1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6"/>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dirty="0"/>
              <a:t>4</a:t>
            </a:fld>
            <a:endParaRPr lang="zh-CN" altLang="en-US" sz="1400" dirty="0"/>
          </a:p>
        </p:txBody>
      </p:sp>
      <p:pic>
        <p:nvPicPr>
          <p:cNvPr id="22531" name="Picture 409"/>
          <p:cNvPicPr>
            <a:picLocks noChangeAspect="1"/>
          </p:cNvPicPr>
          <p:nvPr/>
        </p:nvPicPr>
        <p:blipFill>
          <a:blip r:embed="rId3"/>
          <a:stretch>
            <a:fillRect/>
          </a:stretch>
        </p:blipFill>
        <p:spPr>
          <a:xfrm>
            <a:off x="1909763" y="2555875"/>
            <a:ext cx="5257800" cy="4225925"/>
          </a:xfrm>
          <a:prstGeom prst="rect">
            <a:avLst/>
          </a:prstGeom>
          <a:solidFill>
            <a:schemeClr val="bg1"/>
          </a:solidFill>
          <a:ln w="9525">
            <a:noFill/>
          </a:ln>
        </p:spPr>
      </p:pic>
      <p:sp>
        <p:nvSpPr>
          <p:cNvPr id="22532" name="Line 410"/>
          <p:cNvSpPr/>
          <p:nvPr/>
        </p:nvSpPr>
        <p:spPr>
          <a:xfrm flipH="1">
            <a:off x="5170488" y="4564063"/>
            <a:ext cx="287337" cy="360362"/>
          </a:xfrm>
          <a:prstGeom prst="line">
            <a:avLst/>
          </a:prstGeom>
          <a:ln w="38100" cap="flat" cmpd="sng">
            <a:solidFill>
              <a:schemeClr val="hlink"/>
            </a:solidFill>
            <a:prstDash val="solid"/>
            <a:headEnd type="none" w="med" len="med"/>
            <a:tailEnd type="none" w="med" len="med"/>
          </a:ln>
        </p:spPr>
      </p:sp>
      <p:sp>
        <p:nvSpPr>
          <p:cNvPr id="22533" name="Line 411"/>
          <p:cNvSpPr/>
          <p:nvPr/>
        </p:nvSpPr>
        <p:spPr>
          <a:xfrm>
            <a:off x="5165725" y="4556125"/>
            <a:ext cx="298450" cy="365125"/>
          </a:xfrm>
          <a:prstGeom prst="line">
            <a:avLst/>
          </a:prstGeom>
          <a:ln w="38100" cap="flat" cmpd="sng">
            <a:solidFill>
              <a:schemeClr val="hlink"/>
            </a:solidFill>
            <a:prstDash val="solid"/>
            <a:headEnd type="none" w="med" len="med"/>
            <a:tailEnd type="none" w="med" len="med"/>
          </a:ln>
        </p:spPr>
      </p:sp>
      <p:sp>
        <p:nvSpPr>
          <p:cNvPr id="22534" name="Line 412"/>
          <p:cNvSpPr/>
          <p:nvPr/>
        </p:nvSpPr>
        <p:spPr>
          <a:xfrm flipH="1">
            <a:off x="2759075" y="4576763"/>
            <a:ext cx="287338" cy="360362"/>
          </a:xfrm>
          <a:prstGeom prst="line">
            <a:avLst/>
          </a:prstGeom>
          <a:ln w="38100" cap="flat" cmpd="sng">
            <a:solidFill>
              <a:schemeClr val="hlink"/>
            </a:solidFill>
            <a:prstDash val="solid"/>
            <a:headEnd type="none" w="med" len="med"/>
            <a:tailEnd type="none" w="med" len="med"/>
          </a:ln>
        </p:spPr>
      </p:sp>
      <p:sp>
        <p:nvSpPr>
          <p:cNvPr id="22535" name="Line 413"/>
          <p:cNvSpPr/>
          <p:nvPr/>
        </p:nvSpPr>
        <p:spPr>
          <a:xfrm>
            <a:off x="2754313" y="4568825"/>
            <a:ext cx="298450" cy="365125"/>
          </a:xfrm>
          <a:prstGeom prst="line">
            <a:avLst/>
          </a:prstGeom>
          <a:ln w="38100" cap="flat" cmpd="sng">
            <a:solidFill>
              <a:schemeClr val="hlink"/>
            </a:solidFill>
            <a:prstDash val="solid"/>
            <a:headEnd type="none" w="med" len="med"/>
            <a:tailEnd type="none" w="med" len="med"/>
          </a:ln>
        </p:spPr>
      </p:sp>
      <p:sp>
        <p:nvSpPr>
          <p:cNvPr id="22536" name="Rectangle 80"/>
          <p:cNvSpPr>
            <a:spLocks noGrp="1"/>
          </p:cNvSpPr>
          <p:nvPr>
            <p:ph type="title" idx="4294967295"/>
          </p:nvPr>
        </p:nvSpPr>
        <p:spPr>
          <a:xfrm>
            <a:off x="1547813" y="76200"/>
            <a:ext cx="5943600" cy="468313"/>
          </a:xfrm>
          <a:ln/>
        </p:spPr>
        <p:txBody>
          <a:bodyPr vert="horz" wrap="square" lIns="92075" tIns="46038" rIns="92075" bIns="46038" anchor="ctr" anchorCtr="0"/>
          <a:lstStyle/>
          <a:p>
            <a:pPr eaLnBrk="1" hangingPunct="1"/>
            <a:r>
              <a:rPr lang="en-US" altLang="zh-CN" sz="3200" b="1" i="1" dirty="0">
                <a:latin typeface="Times New Roman" panose="02020603050405020304" pitchFamily="18" charset="0"/>
              </a:rPr>
              <a:t>K</a:t>
            </a:r>
            <a:r>
              <a:rPr lang="en-US" altLang="zh-CN" sz="3200" b="1" i="1" dirty="0">
                <a:latin typeface="宋体" panose="02010600030101010101" pitchFamily="2" charset="-122"/>
              </a:rPr>
              <a:t> </a:t>
            </a:r>
            <a:r>
              <a:rPr lang="zh-CN" altLang="en-US" sz="3200" b="1" dirty="0">
                <a:latin typeface="宋体" panose="02010600030101010101" pitchFamily="2" charset="-122"/>
              </a:rPr>
              <a:t>取不同值对应的闭环根 </a:t>
            </a:r>
            <a:r>
              <a:rPr lang="en-US" altLang="zh-CN" sz="3200" b="1" i="1" dirty="0">
                <a:latin typeface="Times New Roman" panose="02020603050405020304" pitchFamily="18" charset="0"/>
              </a:rPr>
              <a:t>s</a:t>
            </a:r>
            <a:r>
              <a:rPr lang="en-US" altLang="zh-CN" sz="3200" b="1" baseline="-25000" dirty="0">
                <a:latin typeface="Times New Roman" panose="02020603050405020304" pitchFamily="18" charset="0"/>
              </a:rPr>
              <a:t>1,</a:t>
            </a:r>
            <a:r>
              <a:rPr lang="en-US" altLang="zh-CN" sz="3200" b="1" i="1" dirty="0">
                <a:latin typeface="Times New Roman" panose="02020603050405020304" pitchFamily="18" charset="0"/>
              </a:rPr>
              <a:t>s</a:t>
            </a:r>
            <a:r>
              <a:rPr lang="en-US" altLang="zh-CN" sz="3200" b="1" baseline="-25000" dirty="0">
                <a:latin typeface="Times New Roman" panose="02020603050405020304" pitchFamily="18" charset="0"/>
              </a:rPr>
              <a:t>2</a:t>
            </a:r>
          </a:p>
        </p:txBody>
      </p:sp>
      <p:graphicFrame>
        <p:nvGraphicFramePr>
          <p:cNvPr id="22590" name="Group 62"/>
          <p:cNvGraphicFramePr>
            <a:graphicFrameLocks noGrp="1"/>
          </p:cNvGraphicFramePr>
          <p:nvPr/>
        </p:nvGraphicFramePr>
        <p:xfrm>
          <a:off x="250825" y="692150"/>
          <a:ext cx="8281988" cy="1827213"/>
        </p:xfrm>
        <a:graphic>
          <a:graphicData uri="http://schemas.openxmlformats.org/drawingml/2006/table">
            <a:tbl>
              <a:tblPr/>
              <a:tblGrid>
                <a:gridCol w="639763">
                  <a:extLst>
                    <a:ext uri="{9D8B030D-6E8A-4147-A177-3AD203B41FA5}">
                      <a16:colId xmlns:a16="http://schemas.microsoft.com/office/drawing/2014/main" val="20000"/>
                    </a:ext>
                  </a:extLst>
                </a:gridCol>
                <a:gridCol w="960437">
                  <a:extLst>
                    <a:ext uri="{9D8B030D-6E8A-4147-A177-3AD203B41FA5}">
                      <a16:colId xmlns:a16="http://schemas.microsoft.com/office/drawing/2014/main" val="20001"/>
                    </a:ext>
                  </a:extLst>
                </a:gridCol>
                <a:gridCol w="1454150">
                  <a:extLst>
                    <a:ext uri="{9D8B030D-6E8A-4147-A177-3AD203B41FA5}">
                      <a16:colId xmlns:a16="http://schemas.microsoft.com/office/drawing/2014/main" val="20002"/>
                    </a:ext>
                  </a:extLst>
                </a:gridCol>
                <a:gridCol w="1411288">
                  <a:extLst>
                    <a:ext uri="{9D8B030D-6E8A-4147-A177-3AD203B41FA5}">
                      <a16:colId xmlns:a16="http://schemas.microsoft.com/office/drawing/2014/main" val="20003"/>
                    </a:ext>
                  </a:extLst>
                </a:gridCol>
                <a:gridCol w="1268412">
                  <a:extLst>
                    <a:ext uri="{9D8B030D-6E8A-4147-A177-3AD203B41FA5}">
                      <a16:colId xmlns:a16="http://schemas.microsoft.com/office/drawing/2014/main" val="20004"/>
                    </a:ext>
                  </a:extLst>
                </a:gridCol>
                <a:gridCol w="985838">
                  <a:extLst>
                    <a:ext uri="{9D8B030D-6E8A-4147-A177-3AD203B41FA5}">
                      <a16:colId xmlns:a16="http://schemas.microsoft.com/office/drawing/2014/main" val="20005"/>
                    </a:ext>
                  </a:extLst>
                </a:gridCol>
                <a:gridCol w="1562100">
                  <a:extLst>
                    <a:ext uri="{9D8B030D-6E8A-4147-A177-3AD203B41FA5}">
                      <a16:colId xmlns:a16="http://schemas.microsoft.com/office/drawing/2014/main" val="20006"/>
                    </a:ext>
                  </a:extLst>
                </a:gridCol>
              </a:tblGrid>
              <a:tr h="5762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3000" b="1" i="1"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K</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3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  </a:t>
                      </a:r>
                      <a:r>
                        <a:rPr kumimoji="0" lang="en-US" altLang="zh-CN" sz="3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3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  </a:t>
                      </a:r>
                      <a:r>
                        <a:rPr kumimoji="0" lang="en-US" altLang="zh-CN" sz="3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0.5</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3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   </a:t>
                      </a:r>
                      <a:r>
                        <a:rPr kumimoji="0" lang="en-US" altLang="zh-CN" sz="3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3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2.5</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3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3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54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3000" b="1" i="1"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s</a:t>
                      </a:r>
                      <a:r>
                        <a:rPr kumimoji="0" lang="en-US" altLang="zh-CN" sz="3000" b="1" i="0" u="none" strike="noStrike" cap="none" normalizeH="0" baseline="-25000" dirty="0">
                          <a:ln>
                            <a:noFill/>
                          </a:ln>
                          <a:solidFill>
                            <a:schemeClr val="tx2"/>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3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  </a:t>
                      </a:r>
                      <a:r>
                        <a:rPr kumimoji="0" lang="en-US" altLang="zh-CN" sz="3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3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3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-1+j</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3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-1+2j</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3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3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-1+j∞</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54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3000" b="1" i="1"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s</a:t>
                      </a:r>
                      <a:r>
                        <a:rPr kumimoji="0" lang="en-US" altLang="zh-CN" sz="3000" b="1" i="0" u="none" strike="noStrike" cap="none" normalizeH="0" baseline="-25000" dirty="0">
                          <a:ln>
                            <a:noFill/>
                          </a:ln>
                          <a:solidFill>
                            <a:schemeClr val="tx2"/>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zh-CN" altLang="en-US" sz="3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 </a:t>
                      </a:r>
                      <a:r>
                        <a:rPr kumimoji="0" lang="en-US" altLang="zh-CN" sz="3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3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3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-1-j</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3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-1-2j</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3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r>
                        <a:rPr kumimoji="0" lang="en-US" altLang="zh-CN" sz="30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-1-j∞</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2572" name="Group 44"/>
          <p:cNvGrpSpPr/>
          <p:nvPr/>
        </p:nvGrpSpPr>
        <p:grpSpPr>
          <a:xfrm>
            <a:off x="2057400" y="4149725"/>
            <a:ext cx="4114800" cy="519113"/>
            <a:chOff x="0" y="0"/>
            <a:chExt cx="2592" cy="327"/>
          </a:xfrm>
        </p:grpSpPr>
        <p:sp>
          <p:nvSpPr>
            <p:cNvPr id="22583" name="Text Box 210"/>
            <p:cNvSpPr txBox="1"/>
            <p:nvPr/>
          </p:nvSpPr>
          <p:spPr>
            <a:xfrm>
              <a:off x="2016" y="0"/>
              <a:ext cx="576"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2800" i="1" dirty="0">
                  <a:solidFill>
                    <a:srgbClr val="0000FF"/>
                  </a:solidFill>
                  <a:latin typeface="Times New Roman" panose="02020603050405020304" pitchFamily="18" charset="0"/>
                </a:rPr>
                <a:t>K</a:t>
              </a:r>
              <a:r>
                <a:rPr lang="en-US" altLang="zh-CN" sz="2800" dirty="0">
                  <a:solidFill>
                    <a:srgbClr val="0000FF"/>
                  </a:solidFill>
                  <a:latin typeface="Times New Roman" panose="02020603050405020304" pitchFamily="18" charset="0"/>
                </a:rPr>
                <a:t>=0</a:t>
              </a:r>
            </a:p>
          </p:txBody>
        </p:sp>
        <p:sp>
          <p:nvSpPr>
            <p:cNvPr id="22584" name="Text Box 211"/>
            <p:cNvSpPr txBox="1"/>
            <p:nvPr/>
          </p:nvSpPr>
          <p:spPr>
            <a:xfrm>
              <a:off x="0" y="0"/>
              <a:ext cx="576"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2800" i="1" dirty="0">
                  <a:solidFill>
                    <a:srgbClr val="0000FF"/>
                  </a:solidFill>
                  <a:latin typeface="Times New Roman" panose="02020603050405020304" pitchFamily="18" charset="0"/>
                </a:rPr>
                <a:t>K</a:t>
              </a:r>
              <a:r>
                <a:rPr lang="en-US" altLang="zh-CN" sz="2800" dirty="0">
                  <a:solidFill>
                    <a:srgbClr val="0000FF"/>
                  </a:solidFill>
                  <a:latin typeface="Times New Roman" panose="02020603050405020304" pitchFamily="18" charset="0"/>
                </a:rPr>
                <a:t>=0</a:t>
              </a:r>
            </a:p>
          </p:txBody>
        </p:sp>
      </p:grpSp>
      <p:sp>
        <p:nvSpPr>
          <p:cNvPr id="22575" name="Line 224"/>
          <p:cNvSpPr/>
          <p:nvPr/>
        </p:nvSpPr>
        <p:spPr>
          <a:xfrm>
            <a:off x="2895600" y="4737100"/>
            <a:ext cx="2438400" cy="0"/>
          </a:xfrm>
          <a:prstGeom prst="line">
            <a:avLst/>
          </a:prstGeom>
          <a:ln w="38100" cap="sq" cmpd="sng">
            <a:solidFill>
              <a:srgbClr val="FF0000"/>
            </a:solidFill>
            <a:prstDash val="solid"/>
            <a:headEnd type="none" w="med" len="med"/>
            <a:tailEnd type="none" w="med" len="med"/>
          </a:ln>
        </p:spPr>
      </p:sp>
      <p:sp>
        <p:nvSpPr>
          <p:cNvPr id="22576" name="Line 225"/>
          <p:cNvSpPr/>
          <p:nvPr/>
        </p:nvSpPr>
        <p:spPr>
          <a:xfrm flipV="1">
            <a:off x="4114800" y="2743200"/>
            <a:ext cx="0" cy="3810000"/>
          </a:xfrm>
          <a:prstGeom prst="line">
            <a:avLst/>
          </a:prstGeom>
          <a:ln w="38100" cap="sq" cmpd="sng">
            <a:solidFill>
              <a:srgbClr val="FF0000"/>
            </a:solidFill>
            <a:prstDash val="solid"/>
            <a:headEnd type="triangle" w="sm" len="lg"/>
            <a:tailEnd type="triangle" w="sm" len="lg"/>
          </a:ln>
        </p:spPr>
      </p:sp>
      <p:grpSp>
        <p:nvGrpSpPr>
          <p:cNvPr id="22577" name="Group 49"/>
          <p:cNvGrpSpPr/>
          <p:nvPr/>
        </p:nvGrpSpPr>
        <p:grpSpPr>
          <a:xfrm>
            <a:off x="3059113" y="2735263"/>
            <a:ext cx="1081087" cy="3671887"/>
            <a:chOff x="0" y="0"/>
            <a:chExt cx="681" cy="2313"/>
          </a:xfrm>
        </p:grpSpPr>
        <p:sp>
          <p:nvSpPr>
            <p:cNvPr id="22581" name="Text Box 384"/>
            <p:cNvSpPr txBox="1"/>
            <p:nvPr/>
          </p:nvSpPr>
          <p:spPr>
            <a:xfrm>
              <a:off x="0" y="0"/>
              <a:ext cx="681"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2800" i="1" dirty="0">
                  <a:solidFill>
                    <a:srgbClr val="0000FF"/>
                  </a:solidFill>
                  <a:latin typeface="Times New Roman" panose="02020603050405020304" pitchFamily="18" charset="0"/>
                </a:rPr>
                <a:t>K</a:t>
              </a:r>
              <a:r>
                <a:rPr lang="en-US" altLang="zh-CN" sz="2800" dirty="0">
                  <a:solidFill>
                    <a:srgbClr val="0000FF"/>
                  </a:solidFill>
                  <a:latin typeface="Times New Roman" panose="02020603050405020304" pitchFamily="18" charset="0"/>
                </a:rPr>
                <a:t>=∞</a:t>
              </a:r>
            </a:p>
          </p:txBody>
        </p:sp>
        <p:sp>
          <p:nvSpPr>
            <p:cNvPr id="22582" name="Text Box 385"/>
            <p:cNvSpPr txBox="1"/>
            <p:nvPr/>
          </p:nvSpPr>
          <p:spPr>
            <a:xfrm>
              <a:off x="0" y="1986"/>
              <a:ext cx="681"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2800" i="1" dirty="0">
                  <a:solidFill>
                    <a:srgbClr val="0000FF"/>
                  </a:solidFill>
                  <a:latin typeface="Times New Roman" panose="02020603050405020304" pitchFamily="18" charset="0"/>
                </a:rPr>
                <a:t>K</a:t>
              </a:r>
              <a:r>
                <a:rPr lang="en-US" altLang="zh-CN" sz="2800" dirty="0">
                  <a:solidFill>
                    <a:srgbClr val="0000FF"/>
                  </a:solidFill>
                  <a:latin typeface="Times New Roman" panose="02020603050405020304" pitchFamily="18" charset="0"/>
                </a:rPr>
                <a:t>=∞</a:t>
              </a:r>
            </a:p>
          </p:txBody>
        </p:sp>
      </p:grpSp>
      <p:grpSp>
        <p:nvGrpSpPr>
          <p:cNvPr id="22580" name="Group 52"/>
          <p:cNvGrpSpPr/>
          <p:nvPr/>
        </p:nvGrpSpPr>
        <p:grpSpPr>
          <a:xfrm>
            <a:off x="2928938" y="4246563"/>
            <a:ext cx="1441450" cy="555625"/>
            <a:chOff x="0" y="0"/>
            <a:chExt cx="727" cy="350"/>
          </a:xfrm>
        </p:grpSpPr>
        <p:sp>
          <p:nvSpPr>
            <p:cNvPr id="22579" name="AutoShape 415"/>
            <p:cNvSpPr/>
            <p:nvPr/>
          </p:nvSpPr>
          <p:spPr>
            <a:xfrm>
              <a:off x="560" y="254"/>
              <a:ext cx="75" cy="96"/>
            </a:xfrm>
            <a:prstGeom prst="flowChartConnector">
              <a:avLst/>
            </a:prstGeom>
            <a:solidFill>
              <a:srgbClr val="FFFFFF"/>
            </a:solidFill>
            <a:ln w="34925" cap="sq" cmpd="sng">
              <a:solidFill>
                <a:srgbClr val="0000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2" name="Text Box 416"/>
            <p:cNvSpPr txBox="1"/>
            <p:nvPr/>
          </p:nvSpPr>
          <p:spPr>
            <a:xfrm>
              <a:off x="0" y="0"/>
              <a:ext cx="727"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dirty="0">
                  <a:solidFill>
                    <a:srgbClr val="0000FF"/>
                  </a:solidFill>
                  <a:latin typeface="Times New Roman" panose="02020603050405020304" pitchFamily="18" charset="0"/>
                </a:rPr>
                <a:t> </a:t>
              </a:r>
              <a:r>
                <a:rPr lang="en-US" altLang="zh-CN" sz="2800" i="1" dirty="0">
                  <a:solidFill>
                    <a:srgbClr val="0000FF"/>
                  </a:solidFill>
                  <a:latin typeface="Times New Roman" panose="02020603050405020304" pitchFamily="18" charset="0"/>
                </a:rPr>
                <a:t>K</a:t>
              </a:r>
              <a:r>
                <a:rPr lang="en-US" altLang="zh-CN" sz="2800" dirty="0">
                  <a:solidFill>
                    <a:srgbClr val="0000FF"/>
                  </a:solidFill>
                  <a:latin typeface="Times New Roman" panose="02020603050405020304" pitchFamily="18" charset="0"/>
                </a:rPr>
                <a:t>=0.5</a:t>
              </a:r>
            </a:p>
          </p:txBody>
        </p:sp>
      </p:grpSp>
      <p:sp>
        <p:nvSpPr>
          <p:cNvPr id="3" name="Line 55"/>
          <p:cNvSpPr/>
          <p:nvPr/>
        </p:nvSpPr>
        <p:spPr>
          <a:xfrm>
            <a:off x="3706813" y="4735513"/>
            <a:ext cx="360362" cy="0"/>
          </a:xfrm>
          <a:prstGeom prst="line">
            <a:avLst/>
          </a:prstGeom>
          <a:ln w="38100" cap="flat" cmpd="sng">
            <a:solidFill>
              <a:srgbClr val="FF0000"/>
            </a:solidFill>
            <a:prstDash val="solid"/>
            <a:headEnd type="none" w="med" len="med"/>
            <a:tailEnd type="triangle" w="med" len="med"/>
          </a:ln>
        </p:spPr>
      </p:sp>
      <p:sp>
        <p:nvSpPr>
          <p:cNvPr id="22585" name="Line 57"/>
          <p:cNvSpPr/>
          <p:nvPr/>
        </p:nvSpPr>
        <p:spPr>
          <a:xfrm rot="10800000">
            <a:off x="4178300" y="4733925"/>
            <a:ext cx="360363" cy="0"/>
          </a:xfrm>
          <a:prstGeom prst="line">
            <a:avLst/>
          </a:prstGeom>
          <a:ln w="38100" cap="flat" cmpd="sng">
            <a:solidFill>
              <a:srgbClr val="FF0000"/>
            </a:solidFill>
            <a:prstDash val="solid"/>
            <a:headEnd type="none" w="med" len="med"/>
            <a:tailEnd type="triangle" w="med" len="med"/>
          </a:ln>
        </p:spPr>
      </p:sp>
      <p:sp>
        <p:nvSpPr>
          <p:cNvPr id="22578"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4</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5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2580"/>
                                        </p:tgtEl>
                                        <p:attrNameLst>
                                          <p:attrName>style.visibility</p:attrName>
                                        </p:attrNameLst>
                                      </p:cBhvr>
                                      <p:to>
                                        <p:strVal val="visible"/>
                                      </p:to>
                                    </p:set>
                                    <p:animEffect transition="in" filter="wipe(up)">
                                      <p:cBhvr>
                                        <p:cTn id="11" dur="500"/>
                                        <p:tgtEl>
                                          <p:spTgt spid="22580"/>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22577"/>
                                        </p:tgtEl>
                                        <p:attrNameLst>
                                          <p:attrName>style.visibility</p:attrName>
                                        </p:attrNameLst>
                                      </p:cBhvr>
                                      <p:to>
                                        <p:strVal val="visible"/>
                                      </p:to>
                                    </p:set>
                                    <p:anim calcmode="lin" valueType="num">
                                      <p:cBhvr additive="base">
                                        <p:cTn id="16" dur="500" fill="hold"/>
                                        <p:tgtEl>
                                          <p:spTgt spid="22577"/>
                                        </p:tgtEl>
                                        <p:attrNameLst>
                                          <p:attrName>ppt_x</p:attrName>
                                        </p:attrNameLst>
                                      </p:cBhvr>
                                      <p:tavLst>
                                        <p:tav tm="0">
                                          <p:val>
                                            <p:strVal val="0-#ppt_w/2"/>
                                          </p:val>
                                        </p:tav>
                                        <p:tav tm="100000">
                                          <p:val>
                                            <p:strVal val="#ppt_x"/>
                                          </p:val>
                                        </p:tav>
                                      </p:tavLst>
                                    </p:anim>
                                    <p:anim calcmode="lin" valueType="num">
                                      <p:cBhvr additive="base">
                                        <p:cTn id="17" dur="500" fill="hold"/>
                                        <p:tgtEl>
                                          <p:spTgt spid="22577"/>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2575"/>
                                        </p:tgtEl>
                                        <p:attrNameLst>
                                          <p:attrName>style.visibility</p:attrName>
                                        </p:attrNameLst>
                                      </p:cBhvr>
                                      <p:to>
                                        <p:strVal val="visible"/>
                                      </p:to>
                                    </p:set>
                                    <p:animEffect transition="in" filter="barn(inVertical)">
                                      <p:cBhvr>
                                        <p:cTn id="22" dur="500"/>
                                        <p:tgtEl>
                                          <p:spTgt spid="22575"/>
                                        </p:tgtEl>
                                      </p:cBhvr>
                                    </p:animEffect>
                                  </p:childTnLst>
                                </p:cTn>
                              </p:par>
                              <p:par>
                                <p:cTn id="23" presetID="22" presetClass="entr" presetSubtype="2" fill="hold" nodeType="withEffect">
                                  <p:stCondLst>
                                    <p:cond delay="0"/>
                                  </p:stCondLst>
                                  <p:childTnLst>
                                    <p:set>
                                      <p:cBhvr>
                                        <p:cTn id="24" dur="1" fill="hold">
                                          <p:stCondLst>
                                            <p:cond delay="0"/>
                                          </p:stCondLst>
                                        </p:cTn>
                                        <p:tgtEl>
                                          <p:spTgt spid="22585"/>
                                        </p:tgtEl>
                                        <p:attrNameLst>
                                          <p:attrName>style.visibility</p:attrName>
                                        </p:attrNameLst>
                                      </p:cBhvr>
                                      <p:to>
                                        <p:strVal val="visible"/>
                                      </p:to>
                                    </p:set>
                                    <p:animEffect transition="in" filter="wipe(right)">
                                      <p:cBhvr>
                                        <p:cTn id="25" dur="500"/>
                                        <p:tgtEl>
                                          <p:spTgt spid="22585"/>
                                        </p:tgtEl>
                                      </p:cBhvr>
                                    </p:animEffect>
                                  </p:childTnLst>
                                </p:cTn>
                              </p:par>
                              <p:par>
                                <p:cTn id="26" presetID="22" presetClass="entr" presetSubtype="8"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42" fill="hold" nodeType="clickEffect">
                                  <p:stCondLst>
                                    <p:cond delay="0"/>
                                  </p:stCondLst>
                                  <p:childTnLst>
                                    <p:set>
                                      <p:cBhvr>
                                        <p:cTn id="32" dur="1" fill="hold">
                                          <p:stCondLst>
                                            <p:cond delay="0"/>
                                          </p:stCondLst>
                                        </p:cTn>
                                        <p:tgtEl>
                                          <p:spTgt spid="22576"/>
                                        </p:tgtEl>
                                        <p:attrNameLst>
                                          <p:attrName>style.visibility</p:attrName>
                                        </p:attrNameLst>
                                      </p:cBhvr>
                                      <p:to>
                                        <p:strVal val="visible"/>
                                      </p:to>
                                    </p:set>
                                    <p:animEffect transition="in" filter="barn(outHorizontal)">
                                      <p:cBhvr>
                                        <p:cTn id="33" dur="500"/>
                                        <p:tgtEl>
                                          <p:spTgt spid="22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562" name="直接连接符 54"/>
          <p:cNvCxnSpPr/>
          <p:nvPr/>
        </p:nvCxnSpPr>
        <p:spPr>
          <a:xfrm flipH="1" flipV="1">
            <a:off x="107950" y="4802188"/>
            <a:ext cx="2338388" cy="22225"/>
          </a:xfrm>
          <a:prstGeom prst="line">
            <a:avLst/>
          </a:prstGeom>
          <a:ln w="38100" cap="flat" cmpd="sng">
            <a:solidFill>
              <a:srgbClr val="FF0000"/>
            </a:solidFill>
            <a:prstDash val="sysDot"/>
            <a:headEnd type="none" w="med" len="med"/>
            <a:tailEnd type="none" w="med" len="med"/>
          </a:ln>
        </p:spPr>
      </p:cxnSp>
      <p:grpSp>
        <p:nvGrpSpPr>
          <p:cNvPr id="66563" name="组合 1"/>
          <p:cNvGrpSpPr/>
          <p:nvPr/>
        </p:nvGrpSpPr>
        <p:grpSpPr>
          <a:xfrm>
            <a:off x="381000" y="2501900"/>
            <a:ext cx="4297363" cy="4191000"/>
            <a:chOff x="381000" y="2501900"/>
            <a:chExt cx="4297363" cy="4191001"/>
          </a:xfrm>
        </p:grpSpPr>
        <p:sp>
          <p:nvSpPr>
            <p:cNvPr id="66602" name="Line 52"/>
            <p:cNvSpPr/>
            <p:nvPr/>
          </p:nvSpPr>
          <p:spPr>
            <a:xfrm>
              <a:off x="381000" y="4838700"/>
              <a:ext cx="4111625" cy="0"/>
            </a:xfrm>
            <a:prstGeom prst="line">
              <a:avLst/>
            </a:prstGeom>
            <a:ln w="28575" cap="flat" cmpd="sng">
              <a:solidFill>
                <a:srgbClr val="000000"/>
              </a:solidFill>
              <a:prstDash val="solid"/>
              <a:headEnd type="none" w="med" len="med"/>
              <a:tailEnd type="triangle" w="sm" len="lg"/>
            </a:ln>
          </p:spPr>
        </p:sp>
        <p:sp>
          <p:nvSpPr>
            <p:cNvPr id="66603" name="Line 53"/>
            <p:cNvSpPr/>
            <p:nvPr/>
          </p:nvSpPr>
          <p:spPr>
            <a:xfrm flipV="1">
              <a:off x="3465513" y="2614613"/>
              <a:ext cx="0" cy="4078288"/>
            </a:xfrm>
            <a:prstGeom prst="line">
              <a:avLst/>
            </a:prstGeom>
            <a:ln w="28575" cap="flat" cmpd="sng">
              <a:solidFill>
                <a:srgbClr val="000000"/>
              </a:solidFill>
              <a:prstDash val="solid"/>
              <a:headEnd type="none" w="med" len="med"/>
              <a:tailEnd type="triangle" w="sm" len="lg"/>
            </a:ln>
          </p:spPr>
        </p:sp>
        <p:graphicFrame>
          <p:nvGraphicFramePr>
            <p:cNvPr id="66604" name="Object 13"/>
            <p:cNvGraphicFramePr>
              <a:graphicFrameLocks noChangeAspect="1"/>
            </p:cNvGraphicFramePr>
            <p:nvPr/>
          </p:nvGraphicFramePr>
          <p:xfrm>
            <a:off x="3508375" y="2501900"/>
            <a:ext cx="606425" cy="500063"/>
          </p:xfrm>
          <a:graphic>
            <a:graphicData uri="http://schemas.openxmlformats.org/presentationml/2006/ole">
              <mc:AlternateContent xmlns:mc="http://schemas.openxmlformats.org/markup-compatibility/2006">
                <mc:Choice xmlns:v="urn:schemas-microsoft-com:vml" Requires="v">
                  <p:oleObj spid="_x0000_s35880" r:id="rId4" imgW="241935" imgH="191135" progId="Equation.3">
                    <p:embed/>
                  </p:oleObj>
                </mc:Choice>
                <mc:Fallback>
                  <p:oleObj r:id="rId4" imgW="241935" imgH="191135" progId="Equation.3">
                    <p:embed/>
                    <p:pic>
                      <p:nvPicPr>
                        <p:cNvPr id="0" name="图片 3273"/>
                        <p:cNvPicPr/>
                        <p:nvPr/>
                      </p:nvPicPr>
                      <p:blipFill>
                        <a:blip r:embed="rId5"/>
                        <a:stretch>
                          <a:fillRect/>
                        </a:stretch>
                      </p:blipFill>
                      <p:spPr>
                        <a:xfrm>
                          <a:off x="3508375" y="2501900"/>
                          <a:ext cx="606425" cy="500063"/>
                        </a:xfrm>
                        <a:prstGeom prst="rect">
                          <a:avLst/>
                        </a:prstGeom>
                        <a:noFill/>
                        <a:ln w="38100">
                          <a:noFill/>
                          <a:miter/>
                        </a:ln>
                      </p:spPr>
                    </p:pic>
                  </p:oleObj>
                </mc:Fallback>
              </mc:AlternateContent>
            </a:graphicData>
          </a:graphic>
        </p:graphicFrame>
        <p:graphicFrame>
          <p:nvGraphicFramePr>
            <p:cNvPr id="66605" name="Object 14"/>
            <p:cNvGraphicFramePr>
              <a:graphicFrameLocks noChangeAspect="1"/>
            </p:cNvGraphicFramePr>
            <p:nvPr/>
          </p:nvGraphicFramePr>
          <p:xfrm>
            <a:off x="4202113" y="4467225"/>
            <a:ext cx="476250" cy="457200"/>
          </p:xfrm>
          <a:graphic>
            <a:graphicData uri="http://schemas.openxmlformats.org/presentationml/2006/ole">
              <mc:AlternateContent xmlns:mc="http://schemas.openxmlformats.org/markup-compatibility/2006">
                <mc:Choice xmlns:v="urn:schemas-microsoft-com:vml" Requires="v">
                  <p:oleObj spid="_x0000_s35881" r:id="rId6" imgW="153035" imgH="140335" progId="Equation.3">
                    <p:embed/>
                  </p:oleObj>
                </mc:Choice>
                <mc:Fallback>
                  <p:oleObj r:id="rId6" imgW="153035" imgH="140335" progId="Equation.3">
                    <p:embed/>
                    <p:pic>
                      <p:nvPicPr>
                        <p:cNvPr id="0" name="图片 3271"/>
                        <p:cNvPicPr/>
                        <p:nvPr/>
                      </p:nvPicPr>
                      <p:blipFill>
                        <a:blip r:embed="rId7"/>
                        <a:stretch>
                          <a:fillRect/>
                        </a:stretch>
                      </p:blipFill>
                      <p:spPr>
                        <a:xfrm>
                          <a:off x="4202113" y="4467225"/>
                          <a:ext cx="476250" cy="457200"/>
                        </a:xfrm>
                        <a:prstGeom prst="rect">
                          <a:avLst/>
                        </a:prstGeom>
                        <a:noFill/>
                        <a:ln w="38100">
                          <a:noFill/>
                          <a:miter/>
                        </a:ln>
                      </p:spPr>
                    </p:pic>
                  </p:oleObj>
                </mc:Fallback>
              </mc:AlternateContent>
            </a:graphicData>
          </a:graphic>
        </p:graphicFrame>
        <p:sp>
          <p:nvSpPr>
            <p:cNvPr id="66606" name="Line 57"/>
            <p:cNvSpPr/>
            <p:nvPr/>
          </p:nvSpPr>
          <p:spPr>
            <a:xfrm>
              <a:off x="3395663" y="5291138"/>
              <a:ext cx="69850" cy="0"/>
            </a:xfrm>
            <a:prstGeom prst="line">
              <a:avLst/>
            </a:prstGeom>
            <a:ln w="9525" cap="flat" cmpd="sng">
              <a:solidFill>
                <a:srgbClr val="000000"/>
              </a:solidFill>
              <a:prstDash val="solid"/>
              <a:headEnd type="none" w="med" len="med"/>
              <a:tailEnd type="none" w="med" len="med"/>
            </a:ln>
          </p:spPr>
        </p:sp>
        <p:sp>
          <p:nvSpPr>
            <p:cNvPr id="66607" name="Line 58"/>
            <p:cNvSpPr/>
            <p:nvPr/>
          </p:nvSpPr>
          <p:spPr>
            <a:xfrm>
              <a:off x="3395663" y="3382963"/>
              <a:ext cx="69850" cy="0"/>
            </a:xfrm>
            <a:prstGeom prst="line">
              <a:avLst/>
            </a:prstGeom>
            <a:ln w="9525" cap="flat" cmpd="sng">
              <a:solidFill>
                <a:srgbClr val="000000"/>
              </a:solidFill>
              <a:prstDash val="solid"/>
              <a:headEnd type="none" w="med" len="med"/>
              <a:tailEnd type="none" w="med" len="med"/>
            </a:ln>
          </p:spPr>
        </p:sp>
        <p:sp>
          <p:nvSpPr>
            <p:cNvPr id="66608" name="Line 59"/>
            <p:cNvSpPr/>
            <p:nvPr/>
          </p:nvSpPr>
          <p:spPr>
            <a:xfrm>
              <a:off x="3395663" y="5788025"/>
              <a:ext cx="69850" cy="0"/>
            </a:xfrm>
            <a:prstGeom prst="line">
              <a:avLst/>
            </a:prstGeom>
            <a:ln w="9525" cap="flat" cmpd="sng">
              <a:solidFill>
                <a:srgbClr val="000000"/>
              </a:solidFill>
              <a:prstDash val="solid"/>
              <a:headEnd type="none" w="med" len="med"/>
              <a:tailEnd type="none" w="med" len="med"/>
            </a:ln>
          </p:spPr>
        </p:sp>
        <p:sp>
          <p:nvSpPr>
            <p:cNvPr id="66609" name="Line 60"/>
            <p:cNvSpPr/>
            <p:nvPr/>
          </p:nvSpPr>
          <p:spPr>
            <a:xfrm>
              <a:off x="3386138" y="6272213"/>
              <a:ext cx="71438" cy="0"/>
            </a:xfrm>
            <a:prstGeom prst="line">
              <a:avLst/>
            </a:prstGeom>
            <a:ln w="9525" cap="flat" cmpd="sng">
              <a:solidFill>
                <a:srgbClr val="000000"/>
              </a:solidFill>
              <a:prstDash val="solid"/>
              <a:headEnd type="none" w="med" len="med"/>
              <a:tailEnd type="none" w="med" len="med"/>
            </a:ln>
          </p:spPr>
        </p:sp>
        <p:sp>
          <p:nvSpPr>
            <p:cNvPr id="66610" name="Line 61"/>
            <p:cNvSpPr/>
            <p:nvPr/>
          </p:nvSpPr>
          <p:spPr>
            <a:xfrm>
              <a:off x="3395663" y="3860800"/>
              <a:ext cx="69850" cy="0"/>
            </a:xfrm>
            <a:prstGeom prst="line">
              <a:avLst/>
            </a:prstGeom>
            <a:ln w="9525" cap="flat" cmpd="sng">
              <a:solidFill>
                <a:srgbClr val="000000"/>
              </a:solidFill>
              <a:prstDash val="solid"/>
              <a:headEnd type="none" w="med" len="med"/>
              <a:tailEnd type="none" w="med" len="med"/>
            </a:ln>
          </p:spPr>
        </p:sp>
        <p:sp>
          <p:nvSpPr>
            <p:cNvPr id="66611" name="Line 62"/>
            <p:cNvSpPr/>
            <p:nvPr/>
          </p:nvSpPr>
          <p:spPr>
            <a:xfrm>
              <a:off x="3386138" y="4364038"/>
              <a:ext cx="71438" cy="0"/>
            </a:xfrm>
            <a:prstGeom prst="line">
              <a:avLst/>
            </a:prstGeom>
            <a:ln w="9525" cap="flat" cmpd="sng">
              <a:solidFill>
                <a:srgbClr val="000000"/>
              </a:solidFill>
              <a:prstDash val="solid"/>
              <a:headEnd type="none" w="med" len="med"/>
              <a:tailEnd type="none" w="med" len="med"/>
            </a:ln>
          </p:spPr>
        </p:sp>
        <p:sp>
          <p:nvSpPr>
            <p:cNvPr id="66612" name="Text Box 69"/>
            <p:cNvSpPr txBox="1"/>
            <p:nvPr/>
          </p:nvSpPr>
          <p:spPr>
            <a:xfrm>
              <a:off x="3416300" y="4403725"/>
              <a:ext cx="733425" cy="5556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rPr>
                <a:t>0</a:t>
              </a:r>
            </a:p>
          </p:txBody>
        </p:sp>
        <p:sp>
          <p:nvSpPr>
            <p:cNvPr id="66613" name="Line 70"/>
            <p:cNvSpPr/>
            <p:nvPr/>
          </p:nvSpPr>
          <p:spPr>
            <a:xfrm>
              <a:off x="1271588" y="4768850"/>
              <a:ext cx="0" cy="52388"/>
            </a:xfrm>
            <a:prstGeom prst="line">
              <a:avLst/>
            </a:prstGeom>
            <a:ln w="9525" cap="flat" cmpd="sng">
              <a:solidFill>
                <a:srgbClr val="000000"/>
              </a:solidFill>
              <a:prstDash val="solid"/>
              <a:headEnd type="none" w="med" len="med"/>
              <a:tailEnd type="none" w="med" len="med"/>
            </a:ln>
          </p:spPr>
        </p:sp>
        <p:sp>
          <p:nvSpPr>
            <p:cNvPr id="66614" name="Line 71"/>
            <p:cNvSpPr/>
            <p:nvPr/>
          </p:nvSpPr>
          <p:spPr>
            <a:xfrm>
              <a:off x="1858963" y="4768850"/>
              <a:ext cx="0" cy="52388"/>
            </a:xfrm>
            <a:prstGeom prst="line">
              <a:avLst/>
            </a:prstGeom>
            <a:ln w="9525" cap="flat" cmpd="sng">
              <a:solidFill>
                <a:srgbClr val="000000"/>
              </a:solidFill>
              <a:prstDash val="solid"/>
              <a:headEnd type="none" w="med" len="med"/>
              <a:tailEnd type="none" w="med" len="med"/>
            </a:ln>
          </p:spPr>
        </p:sp>
        <p:sp>
          <p:nvSpPr>
            <p:cNvPr id="66615" name="Line 72"/>
            <p:cNvSpPr/>
            <p:nvPr/>
          </p:nvSpPr>
          <p:spPr>
            <a:xfrm>
              <a:off x="2446338" y="4770438"/>
              <a:ext cx="0" cy="53975"/>
            </a:xfrm>
            <a:prstGeom prst="line">
              <a:avLst/>
            </a:prstGeom>
            <a:ln w="28575" cap="flat" cmpd="sng">
              <a:solidFill>
                <a:srgbClr val="000000"/>
              </a:solidFill>
              <a:prstDash val="solid"/>
              <a:headEnd type="none" w="med" len="med"/>
              <a:tailEnd type="none" w="med" len="med"/>
            </a:ln>
          </p:spPr>
        </p:sp>
        <p:sp>
          <p:nvSpPr>
            <p:cNvPr id="66616" name="Line 73"/>
            <p:cNvSpPr/>
            <p:nvPr/>
          </p:nvSpPr>
          <p:spPr>
            <a:xfrm>
              <a:off x="3055938" y="4768850"/>
              <a:ext cx="0" cy="52388"/>
            </a:xfrm>
            <a:prstGeom prst="line">
              <a:avLst/>
            </a:prstGeom>
            <a:ln w="9525" cap="flat" cmpd="sng">
              <a:solidFill>
                <a:srgbClr val="000000"/>
              </a:solidFill>
              <a:prstDash val="solid"/>
              <a:headEnd type="none" w="med" len="med"/>
              <a:tailEnd type="none" w="med" len="med"/>
            </a:ln>
          </p:spPr>
        </p:sp>
        <p:sp>
          <p:nvSpPr>
            <p:cNvPr id="66617" name="Text Box 78"/>
            <p:cNvSpPr txBox="1"/>
            <p:nvPr/>
          </p:nvSpPr>
          <p:spPr>
            <a:xfrm>
              <a:off x="1617946" y="4880261"/>
              <a:ext cx="733425" cy="557213"/>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rPr>
                <a:t>-1</a:t>
              </a:r>
            </a:p>
          </p:txBody>
        </p:sp>
      </p:grpSp>
      <p:grpSp>
        <p:nvGrpSpPr>
          <p:cNvPr id="66564" name="Group 38"/>
          <p:cNvGrpSpPr/>
          <p:nvPr/>
        </p:nvGrpSpPr>
        <p:grpSpPr>
          <a:xfrm>
            <a:off x="1804988" y="4749800"/>
            <a:ext cx="174625" cy="176213"/>
            <a:chOff x="0" y="0"/>
            <a:chExt cx="105" cy="156"/>
          </a:xfrm>
        </p:grpSpPr>
        <p:sp>
          <p:nvSpPr>
            <p:cNvPr id="66600" name="Line 82"/>
            <p:cNvSpPr/>
            <p:nvPr/>
          </p:nvSpPr>
          <p:spPr>
            <a:xfrm flipH="1">
              <a:off x="0" y="0"/>
              <a:ext cx="105" cy="156"/>
            </a:xfrm>
            <a:prstGeom prst="line">
              <a:avLst/>
            </a:prstGeom>
            <a:ln w="47625" cap="flat" cmpd="sng">
              <a:solidFill>
                <a:srgbClr val="0000CC"/>
              </a:solidFill>
              <a:prstDash val="solid"/>
              <a:headEnd type="none" w="med" len="med"/>
              <a:tailEnd type="none" w="med" len="med"/>
            </a:ln>
          </p:spPr>
        </p:sp>
        <p:sp>
          <p:nvSpPr>
            <p:cNvPr id="66601" name="Line 83"/>
            <p:cNvSpPr/>
            <p:nvPr/>
          </p:nvSpPr>
          <p:spPr>
            <a:xfrm>
              <a:off x="0" y="0"/>
              <a:ext cx="105" cy="156"/>
            </a:xfrm>
            <a:prstGeom prst="line">
              <a:avLst/>
            </a:prstGeom>
            <a:ln w="47625" cap="flat" cmpd="sng">
              <a:solidFill>
                <a:srgbClr val="0000CC"/>
              </a:solidFill>
              <a:prstDash val="solid"/>
              <a:headEnd type="none" w="med" len="med"/>
              <a:tailEnd type="none" w="med" len="med"/>
            </a:ln>
          </p:spPr>
        </p:sp>
      </p:grpSp>
      <p:grpSp>
        <p:nvGrpSpPr>
          <p:cNvPr id="66565" name="Group 41"/>
          <p:cNvGrpSpPr/>
          <p:nvPr/>
        </p:nvGrpSpPr>
        <p:grpSpPr>
          <a:xfrm>
            <a:off x="3378200" y="4764088"/>
            <a:ext cx="174625" cy="177800"/>
            <a:chOff x="0" y="0"/>
            <a:chExt cx="105" cy="156"/>
          </a:xfrm>
        </p:grpSpPr>
        <p:sp>
          <p:nvSpPr>
            <p:cNvPr id="66598" name="Line 85"/>
            <p:cNvSpPr/>
            <p:nvPr/>
          </p:nvSpPr>
          <p:spPr>
            <a:xfrm flipH="1">
              <a:off x="0" y="0"/>
              <a:ext cx="105" cy="156"/>
            </a:xfrm>
            <a:prstGeom prst="line">
              <a:avLst/>
            </a:prstGeom>
            <a:ln w="47625" cap="flat" cmpd="sng">
              <a:solidFill>
                <a:srgbClr val="0000CC"/>
              </a:solidFill>
              <a:prstDash val="solid"/>
              <a:headEnd type="none" w="med" len="med"/>
              <a:tailEnd type="none" w="med" len="med"/>
            </a:ln>
          </p:spPr>
        </p:sp>
        <p:sp>
          <p:nvSpPr>
            <p:cNvPr id="66599" name="Line 86"/>
            <p:cNvSpPr/>
            <p:nvPr/>
          </p:nvSpPr>
          <p:spPr>
            <a:xfrm>
              <a:off x="0" y="0"/>
              <a:ext cx="105" cy="156"/>
            </a:xfrm>
            <a:prstGeom prst="line">
              <a:avLst/>
            </a:prstGeom>
            <a:ln w="47625" cap="flat" cmpd="sng">
              <a:solidFill>
                <a:srgbClr val="0000CC"/>
              </a:solidFill>
              <a:prstDash val="solid"/>
              <a:headEnd type="none" w="med" len="med"/>
              <a:tailEnd type="none" w="med" len="med"/>
            </a:ln>
          </p:spPr>
        </p:sp>
      </p:grpSp>
      <p:grpSp>
        <p:nvGrpSpPr>
          <p:cNvPr id="66566" name="Group 38"/>
          <p:cNvGrpSpPr/>
          <p:nvPr/>
        </p:nvGrpSpPr>
        <p:grpSpPr>
          <a:xfrm>
            <a:off x="1882775" y="4741863"/>
            <a:ext cx="174625" cy="176212"/>
            <a:chOff x="0" y="0"/>
            <a:chExt cx="105" cy="156"/>
          </a:xfrm>
        </p:grpSpPr>
        <p:sp>
          <p:nvSpPr>
            <p:cNvPr id="66596" name="Line 82"/>
            <p:cNvSpPr/>
            <p:nvPr/>
          </p:nvSpPr>
          <p:spPr>
            <a:xfrm flipH="1">
              <a:off x="0" y="0"/>
              <a:ext cx="105" cy="156"/>
            </a:xfrm>
            <a:prstGeom prst="line">
              <a:avLst/>
            </a:prstGeom>
            <a:ln w="47625" cap="flat" cmpd="sng">
              <a:solidFill>
                <a:srgbClr val="0000CC"/>
              </a:solidFill>
              <a:prstDash val="solid"/>
              <a:headEnd type="none" w="med" len="med"/>
              <a:tailEnd type="none" w="med" len="med"/>
            </a:ln>
          </p:spPr>
        </p:sp>
        <p:sp>
          <p:nvSpPr>
            <p:cNvPr id="66597" name="Line 83"/>
            <p:cNvSpPr/>
            <p:nvPr/>
          </p:nvSpPr>
          <p:spPr>
            <a:xfrm>
              <a:off x="0" y="0"/>
              <a:ext cx="105" cy="156"/>
            </a:xfrm>
            <a:prstGeom prst="line">
              <a:avLst/>
            </a:prstGeom>
            <a:ln w="47625" cap="flat" cmpd="sng">
              <a:solidFill>
                <a:srgbClr val="0000CC"/>
              </a:solidFill>
              <a:prstDash val="solid"/>
              <a:headEnd type="none" w="med" len="med"/>
              <a:tailEnd type="none" w="med" len="med"/>
            </a:ln>
          </p:spPr>
        </p:sp>
      </p:grpSp>
      <p:grpSp>
        <p:nvGrpSpPr>
          <p:cNvPr id="66567" name="组合 27"/>
          <p:cNvGrpSpPr/>
          <p:nvPr/>
        </p:nvGrpSpPr>
        <p:grpSpPr>
          <a:xfrm>
            <a:off x="2411413" y="2800350"/>
            <a:ext cx="1703387" cy="3930650"/>
            <a:chOff x="2411760" y="2800056"/>
            <a:chExt cx="1703040" cy="3931345"/>
          </a:xfrm>
        </p:grpSpPr>
        <p:cxnSp>
          <p:nvCxnSpPr>
            <p:cNvPr id="66594" name="直接连接符 28"/>
            <p:cNvCxnSpPr/>
            <p:nvPr/>
          </p:nvCxnSpPr>
          <p:spPr>
            <a:xfrm flipV="1">
              <a:off x="2446338" y="2800056"/>
              <a:ext cx="1668462" cy="2018507"/>
            </a:xfrm>
            <a:prstGeom prst="line">
              <a:avLst/>
            </a:prstGeom>
            <a:ln w="38100" cap="flat" cmpd="sng">
              <a:solidFill>
                <a:srgbClr val="FF0000"/>
              </a:solidFill>
              <a:prstDash val="sysDot"/>
              <a:headEnd type="none" w="med" len="med"/>
              <a:tailEnd type="none" w="med" len="med"/>
            </a:ln>
          </p:spPr>
        </p:cxnSp>
        <p:cxnSp>
          <p:nvCxnSpPr>
            <p:cNvPr id="66595" name="直接连接符 29"/>
            <p:cNvCxnSpPr/>
            <p:nvPr/>
          </p:nvCxnSpPr>
          <p:spPr>
            <a:xfrm>
              <a:off x="2411760" y="4802588"/>
              <a:ext cx="1616073" cy="1928813"/>
            </a:xfrm>
            <a:prstGeom prst="line">
              <a:avLst/>
            </a:prstGeom>
            <a:ln w="38100" cap="flat" cmpd="sng">
              <a:solidFill>
                <a:srgbClr val="FF0000"/>
              </a:solidFill>
              <a:prstDash val="sysDot"/>
              <a:headEnd type="none" w="med" len="med"/>
              <a:tailEnd type="none" w="med" len="med"/>
            </a:ln>
          </p:spPr>
        </p:cxnSp>
      </p:grpSp>
      <p:sp>
        <p:nvSpPr>
          <p:cNvPr id="66568" name="Rectangle 4"/>
          <p:cNvSpPr/>
          <p:nvPr/>
        </p:nvSpPr>
        <p:spPr>
          <a:xfrm>
            <a:off x="457200" y="138113"/>
            <a:ext cx="6140450" cy="522287"/>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rgbClr val="000099"/>
                </a:solidFill>
                <a:latin typeface="宋体" panose="02010600030101010101" pitchFamily="2" charset="-122"/>
              </a:rPr>
              <a:t>例</a:t>
            </a:r>
            <a:r>
              <a:rPr lang="en-US" altLang="zh-CN" sz="2800" b="1" dirty="0">
                <a:solidFill>
                  <a:srgbClr val="000099"/>
                </a:solidFill>
                <a:latin typeface="宋体" panose="02010600030101010101" pitchFamily="2" charset="-122"/>
              </a:rPr>
              <a:t>4.9 </a:t>
            </a:r>
            <a:r>
              <a:rPr lang="zh-CN" altLang="en-US" sz="2800" b="1" dirty="0">
                <a:solidFill>
                  <a:srgbClr val="000099"/>
                </a:solidFill>
                <a:latin typeface="宋体" panose="02010600030101010101" pitchFamily="2" charset="-122"/>
              </a:rPr>
              <a:t>已知负反馈系统的传递函数为 </a:t>
            </a:r>
          </a:p>
        </p:txBody>
      </p:sp>
      <p:graphicFrame>
        <p:nvGraphicFramePr>
          <p:cNvPr id="66569" name="Object 4"/>
          <p:cNvGraphicFramePr>
            <a:graphicFrameLocks noChangeAspect="1"/>
          </p:cNvGraphicFramePr>
          <p:nvPr/>
        </p:nvGraphicFramePr>
        <p:xfrm>
          <a:off x="2760663" y="531813"/>
          <a:ext cx="2738437" cy="1016000"/>
        </p:xfrm>
        <a:graphic>
          <a:graphicData uri="http://schemas.openxmlformats.org/presentationml/2006/ole">
            <mc:AlternateContent xmlns:mc="http://schemas.openxmlformats.org/markup-compatibility/2006">
              <mc:Choice xmlns:v="urn:schemas-microsoft-com:vml" Requires="v">
                <p:oleObj spid="_x0000_s35882" r:id="rId8" imgW="977265" imgH="393700" progId="Equation.DSMT4">
                  <p:embed/>
                </p:oleObj>
              </mc:Choice>
              <mc:Fallback>
                <p:oleObj r:id="rId8" imgW="977265" imgH="393700" progId="Equation.DSMT4">
                  <p:embed/>
                  <p:pic>
                    <p:nvPicPr>
                      <p:cNvPr id="0" name="图片 3272"/>
                      <p:cNvPicPr/>
                      <p:nvPr/>
                    </p:nvPicPr>
                    <p:blipFill>
                      <a:blip r:embed="rId9"/>
                      <a:stretch>
                        <a:fillRect/>
                      </a:stretch>
                    </p:blipFill>
                    <p:spPr>
                      <a:xfrm>
                        <a:off x="2760663" y="531813"/>
                        <a:ext cx="2738437" cy="1016000"/>
                      </a:xfrm>
                      <a:prstGeom prst="rect">
                        <a:avLst/>
                      </a:prstGeom>
                      <a:noFill/>
                      <a:ln w="38100">
                        <a:noFill/>
                        <a:miter/>
                      </a:ln>
                    </p:spPr>
                  </p:pic>
                </p:oleObj>
              </mc:Fallback>
            </mc:AlternateContent>
          </a:graphicData>
        </a:graphic>
      </p:graphicFrame>
      <p:sp>
        <p:nvSpPr>
          <p:cNvPr id="66570" name="Rectangle 7"/>
          <p:cNvSpPr/>
          <p:nvPr/>
        </p:nvSpPr>
        <p:spPr>
          <a:xfrm>
            <a:off x="546100" y="1401763"/>
            <a:ext cx="8215313" cy="56673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110000"/>
              </a:lnSpc>
              <a:spcBef>
                <a:spcPct val="0"/>
              </a:spcBef>
              <a:buClrTx/>
              <a:buSzTx/>
              <a:buFont typeface="Arial" panose="020B0604020202020204" pitchFamily="34" charset="0"/>
              <a:buNone/>
            </a:pPr>
            <a:r>
              <a:rPr lang="zh-CN" altLang="en-US" sz="2800" b="1" dirty="0">
                <a:solidFill>
                  <a:srgbClr val="000099"/>
                </a:solidFill>
                <a:latin typeface="宋体" panose="02010600030101010101" pitchFamily="2" charset="-122"/>
              </a:rPr>
              <a:t>试求      时以</a:t>
            </a:r>
            <a:r>
              <a:rPr lang="en-US" altLang="zh-CN" sz="2800" b="1" i="1" dirty="0">
                <a:solidFill>
                  <a:srgbClr val="000099"/>
                </a:solidFill>
                <a:latin typeface="宋体" panose="02010600030101010101" pitchFamily="2" charset="-122"/>
              </a:rPr>
              <a:t>T </a:t>
            </a:r>
            <a:r>
              <a:rPr lang="zh-CN" altLang="en-US" sz="2800" b="1" dirty="0">
                <a:solidFill>
                  <a:srgbClr val="000099"/>
                </a:solidFill>
                <a:latin typeface="宋体" panose="02010600030101010101" pitchFamily="2" charset="-122"/>
              </a:rPr>
              <a:t>为参变量的根轨迹。</a:t>
            </a:r>
          </a:p>
        </p:txBody>
      </p:sp>
      <p:graphicFrame>
        <p:nvGraphicFramePr>
          <p:cNvPr id="66571" name="对象 33"/>
          <p:cNvGraphicFramePr>
            <a:graphicFrameLocks noChangeAspect="1"/>
          </p:cNvGraphicFramePr>
          <p:nvPr/>
        </p:nvGraphicFramePr>
        <p:xfrm>
          <a:off x="1362075" y="1344613"/>
          <a:ext cx="1119188" cy="522287"/>
        </p:xfrm>
        <a:graphic>
          <a:graphicData uri="http://schemas.openxmlformats.org/presentationml/2006/ole">
            <mc:AlternateContent xmlns:mc="http://schemas.openxmlformats.org/markup-compatibility/2006">
              <mc:Choice xmlns:v="urn:schemas-microsoft-com:vml" Requires="v">
                <p:oleObj spid="_x0000_s35883" r:id="rId10" imgW="380365" imgH="177800" progId="Equation.DSMT4">
                  <p:embed/>
                </p:oleObj>
              </mc:Choice>
              <mc:Fallback>
                <p:oleObj r:id="rId10" imgW="380365" imgH="177800" progId="Equation.DSMT4">
                  <p:embed/>
                  <p:pic>
                    <p:nvPicPr>
                      <p:cNvPr id="0" name="图片 3277"/>
                      <p:cNvPicPr/>
                      <p:nvPr/>
                    </p:nvPicPr>
                    <p:blipFill>
                      <a:blip r:embed="rId11"/>
                      <a:stretch>
                        <a:fillRect/>
                      </a:stretch>
                    </p:blipFill>
                    <p:spPr>
                      <a:xfrm>
                        <a:off x="1362075" y="1344613"/>
                        <a:ext cx="1119188" cy="522287"/>
                      </a:xfrm>
                      <a:prstGeom prst="rect">
                        <a:avLst/>
                      </a:prstGeom>
                      <a:noFill/>
                      <a:ln w="38100">
                        <a:noFill/>
                        <a:miter/>
                      </a:ln>
                    </p:spPr>
                  </p:pic>
                </p:oleObj>
              </mc:Fallback>
            </mc:AlternateContent>
          </a:graphicData>
        </a:graphic>
      </p:graphicFrame>
      <p:grpSp>
        <p:nvGrpSpPr>
          <p:cNvPr id="66572" name="Group 74"/>
          <p:cNvGrpSpPr/>
          <p:nvPr/>
        </p:nvGrpSpPr>
        <p:grpSpPr>
          <a:xfrm>
            <a:off x="296863" y="44450"/>
            <a:ext cx="8547100" cy="2490788"/>
            <a:chOff x="-60" y="-25"/>
            <a:chExt cx="5384" cy="1569"/>
          </a:xfrm>
        </p:grpSpPr>
        <p:sp>
          <p:nvSpPr>
            <p:cNvPr id="66586" name="AutoShape 121"/>
            <p:cNvSpPr/>
            <p:nvPr/>
          </p:nvSpPr>
          <p:spPr>
            <a:xfrm>
              <a:off x="-60" y="-8"/>
              <a:ext cx="5384" cy="1523"/>
            </a:xfrm>
            <a:prstGeom prst="flowChartProcess">
              <a:avLst/>
            </a:prstGeom>
            <a:solidFill>
              <a:srgbClr val="CCFFFF"/>
            </a:solidFill>
            <a:ln w="9525" cap="flat" cmpd="sng">
              <a:solidFill>
                <a:schemeClr val="bg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solidFill>
                  <a:srgbClr val="000099"/>
                </a:solidFill>
              </a:endParaRPr>
            </a:p>
          </p:txBody>
        </p:sp>
        <p:sp>
          <p:nvSpPr>
            <p:cNvPr id="66587" name="Rectangle 122"/>
            <p:cNvSpPr/>
            <p:nvPr/>
          </p:nvSpPr>
          <p:spPr>
            <a:xfrm>
              <a:off x="160" y="80"/>
              <a:ext cx="895" cy="36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rgbClr val="000099"/>
                  </a:solidFill>
                  <a:latin typeface="宋体" panose="02010600030101010101" pitchFamily="2" charset="-122"/>
                </a:rPr>
                <a:t>解：</a:t>
              </a:r>
            </a:p>
          </p:txBody>
        </p:sp>
        <p:graphicFrame>
          <p:nvGraphicFramePr>
            <p:cNvPr id="66588" name="Object 77"/>
            <p:cNvGraphicFramePr>
              <a:graphicFrameLocks noChangeAspect="1"/>
            </p:cNvGraphicFramePr>
            <p:nvPr/>
          </p:nvGraphicFramePr>
          <p:xfrm>
            <a:off x="879" y="-25"/>
            <a:ext cx="1956" cy="626"/>
          </p:xfrm>
          <a:graphic>
            <a:graphicData uri="http://schemas.openxmlformats.org/presentationml/2006/ole">
              <mc:AlternateContent xmlns:mc="http://schemas.openxmlformats.org/markup-compatibility/2006">
                <mc:Choice xmlns:v="urn:schemas-microsoft-com:vml" Requires="v">
                  <p:oleObj spid="_x0000_s35884" r:id="rId12" imgW="1180465" imgH="381000" progId="Equation.DSMT4">
                    <p:embed/>
                  </p:oleObj>
                </mc:Choice>
                <mc:Fallback>
                  <p:oleObj r:id="rId12" imgW="1180465" imgH="381000" progId="Equation.DSMT4">
                    <p:embed/>
                    <p:pic>
                      <p:nvPicPr>
                        <p:cNvPr id="0" name="图片 3279"/>
                        <p:cNvPicPr/>
                        <p:nvPr/>
                      </p:nvPicPr>
                      <p:blipFill>
                        <a:blip r:embed="rId13"/>
                        <a:stretch>
                          <a:fillRect/>
                        </a:stretch>
                      </p:blipFill>
                      <p:spPr>
                        <a:xfrm>
                          <a:off x="879" y="-25"/>
                          <a:ext cx="1956" cy="626"/>
                        </a:xfrm>
                        <a:prstGeom prst="rect">
                          <a:avLst/>
                        </a:prstGeom>
                        <a:noFill/>
                        <a:ln w="38100">
                          <a:noFill/>
                          <a:miter/>
                        </a:ln>
                      </p:spPr>
                    </p:pic>
                  </p:oleObj>
                </mc:Fallback>
              </mc:AlternateContent>
            </a:graphicData>
          </a:graphic>
        </p:graphicFrame>
        <p:sp>
          <p:nvSpPr>
            <p:cNvPr id="66589" name="Rectangle 124"/>
            <p:cNvSpPr/>
            <p:nvPr/>
          </p:nvSpPr>
          <p:spPr>
            <a:xfrm>
              <a:off x="329" y="587"/>
              <a:ext cx="1332" cy="32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rgbClr val="000099"/>
                  </a:solidFill>
                  <a:latin typeface="宋体" panose="02010600030101010101" pitchFamily="2" charset="-122"/>
                </a:rPr>
                <a:t>特征方程为</a:t>
              </a:r>
            </a:p>
          </p:txBody>
        </p:sp>
        <p:graphicFrame>
          <p:nvGraphicFramePr>
            <p:cNvPr id="66590" name="Object 79"/>
            <p:cNvGraphicFramePr>
              <a:graphicFrameLocks noChangeAspect="1"/>
            </p:cNvGraphicFramePr>
            <p:nvPr/>
          </p:nvGraphicFramePr>
          <p:xfrm>
            <a:off x="1988" y="627"/>
            <a:ext cx="1848" cy="326"/>
          </p:xfrm>
          <a:graphic>
            <a:graphicData uri="http://schemas.openxmlformats.org/presentationml/2006/ole">
              <mc:AlternateContent xmlns:mc="http://schemas.openxmlformats.org/markup-compatibility/2006">
                <mc:Choice xmlns:v="urn:schemas-microsoft-com:vml" Requires="v">
                  <p:oleObj spid="_x0000_s35885" r:id="rId14" imgW="1066800" imgH="190500" progId="Equation.DSMT4">
                    <p:embed/>
                  </p:oleObj>
                </mc:Choice>
                <mc:Fallback>
                  <p:oleObj r:id="rId14" imgW="1066800" imgH="190500" progId="Equation.DSMT4">
                    <p:embed/>
                    <p:pic>
                      <p:nvPicPr>
                        <p:cNvPr id="0" name="图片 3280"/>
                        <p:cNvPicPr/>
                        <p:nvPr/>
                      </p:nvPicPr>
                      <p:blipFill>
                        <a:blip r:embed="rId15"/>
                        <a:stretch>
                          <a:fillRect/>
                        </a:stretch>
                      </p:blipFill>
                      <p:spPr>
                        <a:xfrm>
                          <a:off x="1988" y="627"/>
                          <a:ext cx="1848" cy="326"/>
                        </a:xfrm>
                        <a:prstGeom prst="rect">
                          <a:avLst/>
                        </a:prstGeom>
                        <a:noFill/>
                        <a:ln w="38100">
                          <a:noFill/>
                          <a:miter/>
                        </a:ln>
                      </p:spPr>
                    </p:pic>
                  </p:oleObj>
                </mc:Fallback>
              </mc:AlternateContent>
            </a:graphicData>
          </a:graphic>
        </p:graphicFrame>
        <p:graphicFrame>
          <p:nvGraphicFramePr>
            <p:cNvPr id="66591" name="Object 80"/>
            <p:cNvGraphicFramePr>
              <a:graphicFrameLocks noChangeAspect="1"/>
            </p:cNvGraphicFramePr>
            <p:nvPr/>
          </p:nvGraphicFramePr>
          <p:xfrm>
            <a:off x="210" y="907"/>
            <a:ext cx="1804" cy="616"/>
          </p:xfrm>
          <a:graphic>
            <a:graphicData uri="http://schemas.openxmlformats.org/presentationml/2006/ole">
              <mc:AlternateContent xmlns:mc="http://schemas.openxmlformats.org/markup-compatibility/2006">
                <mc:Choice xmlns:v="urn:schemas-microsoft-com:vml" Requires="v">
                  <p:oleObj spid="_x0000_s35886" r:id="rId16" imgW="1040765" imgH="355600" progId="Equation.DSMT4">
                    <p:embed/>
                  </p:oleObj>
                </mc:Choice>
                <mc:Fallback>
                  <p:oleObj r:id="rId16" imgW="1040765" imgH="355600" progId="Equation.DSMT4">
                    <p:embed/>
                    <p:pic>
                      <p:nvPicPr>
                        <p:cNvPr id="0" name="图片 3276"/>
                        <p:cNvPicPr/>
                        <p:nvPr/>
                      </p:nvPicPr>
                      <p:blipFill>
                        <a:blip r:embed="rId17"/>
                        <a:stretch>
                          <a:fillRect/>
                        </a:stretch>
                      </p:blipFill>
                      <p:spPr>
                        <a:xfrm>
                          <a:off x="210" y="907"/>
                          <a:ext cx="1804" cy="616"/>
                        </a:xfrm>
                        <a:prstGeom prst="rect">
                          <a:avLst/>
                        </a:prstGeom>
                        <a:noFill/>
                        <a:ln w="38100">
                          <a:noFill/>
                          <a:miter/>
                        </a:ln>
                      </p:spPr>
                    </p:pic>
                  </p:oleObj>
                </mc:Fallback>
              </mc:AlternateContent>
            </a:graphicData>
          </a:graphic>
        </p:graphicFrame>
        <p:graphicFrame>
          <p:nvGraphicFramePr>
            <p:cNvPr id="66592" name="Object 81"/>
            <p:cNvGraphicFramePr>
              <a:graphicFrameLocks noChangeAspect="1"/>
            </p:cNvGraphicFramePr>
            <p:nvPr/>
          </p:nvGraphicFramePr>
          <p:xfrm>
            <a:off x="2990" y="922"/>
            <a:ext cx="2049" cy="622"/>
          </p:xfrm>
          <a:graphic>
            <a:graphicData uri="http://schemas.openxmlformats.org/presentationml/2006/ole">
              <mc:AlternateContent xmlns:mc="http://schemas.openxmlformats.org/markup-compatibility/2006">
                <mc:Choice xmlns:v="urn:schemas-microsoft-com:vml" Requires="v">
                  <p:oleObj spid="_x0000_s35887" r:id="rId18" imgW="1231265" imgH="381000" progId="Equation.DSMT4">
                    <p:embed/>
                  </p:oleObj>
                </mc:Choice>
                <mc:Fallback>
                  <p:oleObj r:id="rId18" imgW="1231265" imgH="381000" progId="Equation.DSMT4">
                    <p:embed/>
                    <p:pic>
                      <p:nvPicPr>
                        <p:cNvPr id="0" name="图片 3274"/>
                        <p:cNvPicPr/>
                        <p:nvPr/>
                      </p:nvPicPr>
                      <p:blipFill>
                        <a:blip r:embed="rId19"/>
                        <a:stretch>
                          <a:fillRect/>
                        </a:stretch>
                      </p:blipFill>
                      <p:spPr>
                        <a:xfrm>
                          <a:off x="2990" y="922"/>
                          <a:ext cx="2049" cy="622"/>
                        </a:xfrm>
                        <a:prstGeom prst="rect">
                          <a:avLst/>
                        </a:prstGeom>
                        <a:noFill/>
                        <a:ln w="38100">
                          <a:noFill/>
                          <a:miter/>
                        </a:ln>
                      </p:spPr>
                    </p:pic>
                  </p:oleObj>
                </mc:Fallback>
              </mc:AlternateContent>
            </a:graphicData>
          </a:graphic>
        </p:graphicFrame>
        <p:sp>
          <p:nvSpPr>
            <p:cNvPr id="66593" name="AutoShape 128"/>
            <p:cNvSpPr/>
            <p:nvPr/>
          </p:nvSpPr>
          <p:spPr>
            <a:xfrm>
              <a:off x="2216" y="1104"/>
              <a:ext cx="480" cy="240"/>
            </a:xfrm>
            <a:prstGeom prst="right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solidFill>
                  <a:srgbClr val="000099"/>
                </a:solidFill>
              </a:endParaRPr>
            </a:p>
          </p:txBody>
        </p:sp>
      </p:grpSp>
      <p:sp>
        <p:nvSpPr>
          <p:cNvPr id="66573" name="Rectangle 46"/>
          <p:cNvSpPr/>
          <p:nvPr/>
        </p:nvSpPr>
        <p:spPr>
          <a:xfrm>
            <a:off x="4327525" y="2751138"/>
            <a:ext cx="2452688" cy="5857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rgbClr val="007A77"/>
                </a:solidFill>
                <a:latin typeface="宋体" panose="02010600030101010101" pitchFamily="2" charset="-122"/>
              </a:rPr>
              <a:t> </a:t>
            </a:r>
            <a:r>
              <a:rPr lang="zh-CN" altLang="en-US" b="1" dirty="0">
                <a:solidFill>
                  <a:srgbClr val="003399"/>
                </a:solidFill>
                <a:latin typeface="宋体" panose="02010600030101010101" pitchFamily="2" charset="-122"/>
              </a:rPr>
              <a:t>与虚轴交点</a:t>
            </a:r>
          </a:p>
        </p:txBody>
      </p:sp>
      <p:graphicFrame>
        <p:nvGraphicFramePr>
          <p:cNvPr id="45" name="对象 2"/>
          <p:cNvGraphicFramePr>
            <a:graphicFrameLocks noChangeAspect="1"/>
          </p:cNvGraphicFramePr>
          <p:nvPr/>
        </p:nvGraphicFramePr>
        <p:xfrm>
          <a:off x="4473575" y="3325813"/>
          <a:ext cx="4467225" cy="2740025"/>
        </p:xfrm>
        <a:graphic>
          <a:graphicData uri="http://schemas.openxmlformats.org/presentationml/2006/ole">
            <mc:AlternateContent xmlns:mc="http://schemas.openxmlformats.org/markup-compatibility/2006">
              <mc:Choice xmlns:v="urn:schemas-microsoft-com:vml" Requires="v">
                <p:oleObj spid="_x0000_s35888" r:id="rId20" imgW="1308100" imgH="800100" progId="Equation.DSMT4">
                  <p:embed/>
                </p:oleObj>
              </mc:Choice>
              <mc:Fallback>
                <p:oleObj r:id="rId20" imgW="1308100" imgH="800100" progId="Equation.DSMT4">
                  <p:embed/>
                  <p:pic>
                    <p:nvPicPr>
                      <p:cNvPr id="0" name="图片 3275"/>
                      <p:cNvPicPr/>
                      <p:nvPr/>
                    </p:nvPicPr>
                    <p:blipFill>
                      <a:blip r:embed="rId21"/>
                      <a:stretch>
                        <a:fillRect/>
                      </a:stretch>
                    </p:blipFill>
                    <p:spPr>
                      <a:xfrm>
                        <a:off x="4473575" y="3325813"/>
                        <a:ext cx="4467225" cy="2740025"/>
                      </a:xfrm>
                      <a:prstGeom prst="rect">
                        <a:avLst/>
                      </a:prstGeom>
                      <a:noFill/>
                      <a:ln w="38100">
                        <a:noFill/>
                        <a:miter/>
                      </a:ln>
                    </p:spPr>
                  </p:pic>
                </p:oleObj>
              </mc:Fallback>
            </mc:AlternateContent>
          </a:graphicData>
        </a:graphic>
      </p:graphicFrame>
      <p:sp>
        <p:nvSpPr>
          <p:cNvPr id="66575" name="椭圆 45"/>
          <p:cNvSpPr/>
          <p:nvPr/>
        </p:nvSpPr>
        <p:spPr>
          <a:xfrm>
            <a:off x="2987675" y="4741863"/>
            <a:ext cx="46038" cy="138112"/>
          </a:xfrm>
          <a:prstGeom prst="ellipse">
            <a:avLst/>
          </a:prstGeom>
          <a:noFill/>
          <a:ln w="38100" cap="flat" cmpd="sng">
            <a:solidFill>
              <a:srgbClr val="FF0000"/>
            </a:solidFill>
            <a:prstDash val="solid"/>
            <a:headEnd type="none" w="med" len="med"/>
            <a:tailEnd type="triangle" w="med" len="med"/>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solidFill>
                <a:srgbClr val="007A77"/>
              </a:solidFill>
            </a:endParaRPr>
          </a:p>
        </p:txBody>
      </p:sp>
      <p:sp>
        <p:nvSpPr>
          <p:cNvPr id="66576" name="Text Box 78"/>
          <p:cNvSpPr txBox="1"/>
          <p:nvPr/>
        </p:nvSpPr>
        <p:spPr>
          <a:xfrm>
            <a:off x="1997075" y="4886325"/>
            <a:ext cx="1144588" cy="557213"/>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rPr>
              <a:t>-2/3</a:t>
            </a:r>
          </a:p>
        </p:txBody>
      </p:sp>
      <p:graphicFrame>
        <p:nvGraphicFramePr>
          <p:cNvPr id="66577" name="对象 47"/>
          <p:cNvGraphicFramePr>
            <a:graphicFrameLocks noChangeAspect="1"/>
          </p:cNvGraphicFramePr>
          <p:nvPr/>
        </p:nvGraphicFramePr>
        <p:xfrm>
          <a:off x="2743200" y="2882900"/>
          <a:ext cx="704850" cy="920750"/>
        </p:xfrm>
        <a:graphic>
          <a:graphicData uri="http://schemas.openxmlformats.org/presentationml/2006/ole">
            <mc:AlternateContent xmlns:mc="http://schemas.openxmlformats.org/markup-compatibility/2006">
              <mc:Choice xmlns:v="urn:schemas-microsoft-com:vml" Requires="v">
                <p:oleObj spid="_x0000_s35889" r:id="rId22" imgW="292100" imgH="381000" progId="Equation.DSMT4">
                  <p:embed/>
                </p:oleObj>
              </mc:Choice>
              <mc:Fallback>
                <p:oleObj r:id="rId22" imgW="292100" imgH="381000" progId="Equation.DSMT4">
                  <p:embed/>
                  <p:pic>
                    <p:nvPicPr>
                      <p:cNvPr id="0" name="图片 3278"/>
                      <p:cNvPicPr/>
                      <p:nvPr/>
                    </p:nvPicPr>
                    <p:blipFill>
                      <a:blip r:embed="rId23"/>
                      <a:stretch>
                        <a:fillRect/>
                      </a:stretch>
                    </p:blipFill>
                    <p:spPr>
                      <a:xfrm>
                        <a:off x="2743200" y="2882900"/>
                        <a:ext cx="704850" cy="920750"/>
                      </a:xfrm>
                      <a:prstGeom prst="rect">
                        <a:avLst/>
                      </a:prstGeom>
                      <a:noFill/>
                      <a:ln w="38100">
                        <a:noFill/>
                        <a:miter/>
                      </a:ln>
                    </p:spPr>
                  </p:pic>
                </p:oleObj>
              </mc:Fallback>
            </mc:AlternateContent>
          </a:graphicData>
        </a:graphic>
      </p:graphicFrame>
      <p:graphicFrame>
        <p:nvGraphicFramePr>
          <p:cNvPr id="66578" name="对象 48"/>
          <p:cNvGraphicFramePr>
            <a:graphicFrameLocks noChangeAspect="1"/>
          </p:cNvGraphicFramePr>
          <p:nvPr/>
        </p:nvGraphicFramePr>
        <p:xfrm>
          <a:off x="2473325" y="5935663"/>
          <a:ext cx="919163" cy="920750"/>
        </p:xfrm>
        <a:graphic>
          <a:graphicData uri="http://schemas.openxmlformats.org/presentationml/2006/ole">
            <mc:AlternateContent xmlns:mc="http://schemas.openxmlformats.org/markup-compatibility/2006">
              <mc:Choice xmlns:v="urn:schemas-microsoft-com:vml" Requires="v">
                <p:oleObj spid="_x0000_s35890" r:id="rId24" imgW="381000" imgH="381000" progId="Equation.DSMT4">
                  <p:embed/>
                </p:oleObj>
              </mc:Choice>
              <mc:Fallback>
                <p:oleObj r:id="rId24" imgW="381000" imgH="381000" progId="Equation.DSMT4">
                  <p:embed/>
                  <p:pic>
                    <p:nvPicPr>
                      <p:cNvPr id="0" name="图片 3203"/>
                      <p:cNvPicPr/>
                      <p:nvPr/>
                    </p:nvPicPr>
                    <p:blipFill>
                      <a:blip r:embed="rId25"/>
                      <a:stretch>
                        <a:fillRect/>
                      </a:stretch>
                    </p:blipFill>
                    <p:spPr>
                      <a:xfrm>
                        <a:off x="2473325" y="5935663"/>
                        <a:ext cx="919163" cy="920750"/>
                      </a:xfrm>
                      <a:prstGeom prst="rect">
                        <a:avLst/>
                      </a:prstGeom>
                      <a:noFill/>
                      <a:ln w="38100">
                        <a:noFill/>
                        <a:miter/>
                      </a:ln>
                    </p:spPr>
                  </p:pic>
                </p:oleObj>
              </mc:Fallback>
            </mc:AlternateContent>
          </a:graphicData>
        </a:graphic>
      </p:graphicFrame>
      <p:sp>
        <p:nvSpPr>
          <p:cNvPr id="56" name="任意多边形: 形状 55"/>
          <p:cNvSpPr/>
          <p:nvPr/>
        </p:nvSpPr>
        <p:spPr>
          <a:xfrm>
            <a:off x="3021013" y="4810125"/>
            <a:ext cx="703262" cy="1312863"/>
          </a:xfrm>
          <a:custGeom>
            <a:avLst/>
            <a:gdLst/>
            <a:ahLst/>
            <a:cxnLst>
              <a:cxn ang="0">
                <a:pos x="0" y="0"/>
              </a:cxn>
              <a:cxn ang="0">
                <a:pos x="82197" y="445171"/>
              </a:cxn>
              <a:cxn ang="0">
                <a:pos x="246589" y="755442"/>
              </a:cxn>
              <a:cxn ang="0">
                <a:pos x="506874" y="1106182"/>
              </a:cxn>
              <a:cxn ang="0">
                <a:pos x="726064" y="1335514"/>
              </a:cxn>
            </a:cxnLst>
            <a:rect l="0" t="0" r="0" b="0"/>
            <a:pathLst>
              <a:path w="702365" h="1311965">
                <a:moveTo>
                  <a:pt x="0" y="0"/>
                </a:moveTo>
                <a:cubicBezTo>
                  <a:pt x="19878" y="156817"/>
                  <a:pt x="39757" y="313635"/>
                  <a:pt x="79513" y="437322"/>
                </a:cubicBezTo>
                <a:cubicBezTo>
                  <a:pt x="119269" y="561009"/>
                  <a:pt x="170070" y="633896"/>
                  <a:pt x="238539" y="742122"/>
                </a:cubicBezTo>
                <a:cubicBezTo>
                  <a:pt x="307009" y="850348"/>
                  <a:pt x="413026" y="991704"/>
                  <a:pt x="490330" y="1086678"/>
                </a:cubicBezTo>
                <a:cubicBezTo>
                  <a:pt x="567634" y="1181652"/>
                  <a:pt x="634999" y="1246808"/>
                  <a:pt x="702365" y="1311965"/>
                </a:cubicBezTo>
              </a:path>
            </a:pathLst>
          </a:custGeom>
          <a:noFill/>
          <a:ln w="38100" cap="flat" cmpd="sng">
            <a:solidFill>
              <a:srgbClr val="FF0000">
                <a:alpha val="100000"/>
              </a:srgbClr>
            </a:solidFill>
            <a:prstDash val="solid"/>
            <a:round/>
            <a:headEnd type="none" w="med" len="med"/>
            <a:tailEnd type="triangle" w="med" len="med"/>
          </a:ln>
        </p:spPr>
        <p:txBody>
          <a:bodyPr/>
          <a:lstStyle/>
          <a:p>
            <a:endParaRPr lang="zh-CN" altLang="en-US"/>
          </a:p>
        </p:txBody>
      </p:sp>
      <p:sp>
        <p:nvSpPr>
          <p:cNvPr id="59" name="任意多边形: 形状 58"/>
          <p:cNvSpPr/>
          <p:nvPr/>
        </p:nvSpPr>
        <p:spPr>
          <a:xfrm>
            <a:off x="3027363" y="3525838"/>
            <a:ext cx="669925" cy="1311275"/>
          </a:xfrm>
          <a:custGeom>
            <a:avLst/>
            <a:gdLst/>
            <a:ahLst/>
            <a:cxnLst>
              <a:cxn ang="0">
                <a:pos x="7239" y="1294143"/>
              </a:cxn>
              <a:cxn ang="0">
                <a:pos x="33847" y="849690"/>
              </a:cxn>
              <a:cxn ang="0">
                <a:pos x="273348" y="470597"/>
              </a:cxn>
              <a:cxn ang="0">
                <a:pos x="472930" y="235300"/>
              </a:cxn>
              <a:cxn ang="0">
                <a:pos x="672500" y="0"/>
              </a:cxn>
            </a:cxnLst>
            <a:rect l="0" t="0" r="0" b="0"/>
            <a:pathLst>
              <a:path w="669822" h="1311965">
                <a:moveTo>
                  <a:pt x="7213" y="1311965"/>
                </a:moveTo>
                <a:cubicBezTo>
                  <a:pt x="-1622" y="1156252"/>
                  <a:pt x="-10457" y="1000540"/>
                  <a:pt x="33717" y="861392"/>
                </a:cubicBezTo>
                <a:cubicBezTo>
                  <a:pt x="77891" y="722244"/>
                  <a:pt x="199369" y="580888"/>
                  <a:pt x="272256" y="477079"/>
                </a:cubicBezTo>
                <a:cubicBezTo>
                  <a:pt x="345143" y="373270"/>
                  <a:pt x="471039" y="238539"/>
                  <a:pt x="471039" y="238539"/>
                </a:cubicBezTo>
                <a:lnTo>
                  <a:pt x="669822" y="0"/>
                </a:lnTo>
              </a:path>
            </a:pathLst>
          </a:custGeom>
          <a:noFill/>
          <a:ln w="38100" cap="flat" cmpd="sng">
            <a:solidFill>
              <a:srgbClr val="FF0000">
                <a:alpha val="100000"/>
              </a:srgbClr>
            </a:solidFill>
            <a:prstDash val="solid"/>
            <a:round/>
            <a:headEnd type="none" w="med" len="med"/>
            <a:tailEnd type="triangle" w="med" len="med"/>
          </a:ln>
        </p:spPr>
        <p:txBody>
          <a:bodyPr/>
          <a:lstStyle/>
          <a:p>
            <a:endParaRPr lang="zh-CN" altLang="en-US"/>
          </a:p>
        </p:txBody>
      </p:sp>
      <p:cxnSp>
        <p:nvCxnSpPr>
          <p:cNvPr id="61" name="直接连接符 60"/>
          <p:cNvCxnSpPr/>
          <p:nvPr/>
        </p:nvCxnSpPr>
        <p:spPr>
          <a:xfrm flipH="1" flipV="1">
            <a:off x="2987675" y="4821238"/>
            <a:ext cx="531813" cy="11112"/>
          </a:xfrm>
          <a:prstGeom prst="line">
            <a:avLst/>
          </a:prstGeom>
          <a:ln w="38100" cap="flat" cmpd="sng">
            <a:solidFill>
              <a:srgbClr val="FF0000"/>
            </a:solidFill>
            <a:prstDash val="solid"/>
            <a:headEnd type="none" w="med" len="med"/>
            <a:tailEnd type="triangle" w="med" len="med"/>
          </a:ln>
        </p:spPr>
      </p:cxnSp>
      <p:cxnSp>
        <p:nvCxnSpPr>
          <p:cNvPr id="63" name="直接连接符 62"/>
          <p:cNvCxnSpPr>
            <a:stCxn id="66602" idx="0"/>
          </p:cNvCxnSpPr>
          <p:nvPr/>
        </p:nvCxnSpPr>
        <p:spPr>
          <a:xfrm flipV="1">
            <a:off x="381000" y="4835525"/>
            <a:ext cx="2619375" cy="3175"/>
          </a:xfrm>
          <a:prstGeom prst="line">
            <a:avLst/>
          </a:prstGeom>
          <a:ln w="38100" cap="flat" cmpd="sng">
            <a:solidFill>
              <a:srgbClr val="FF0000"/>
            </a:solidFill>
            <a:prstDash val="solid"/>
            <a:headEnd type="triangle" w="med" len="med"/>
            <a:tailEnd type="triangle" w="med" len="med"/>
          </a:ln>
        </p:spPr>
      </p:cxnSp>
      <p:sp>
        <p:nvSpPr>
          <p:cNvPr id="66583"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40</a:t>
            </a:fld>
            <a:endParaRPr lang="zh-CN" altLang="en-US" sz="1400" dirty="0"/>
          </a:p>
        </p:txBody>
      </p:sp>
      <p:graphicFrame>
        <p:nvGraphicFramePr>
          <p:cNvPr id="2" name="对象 1"/>
          <p:cNvGraphicFramePr>
            <a:graphicFrameLocks noChangeAspect="1"/>
          </p:cNvGraphicFramePr>
          <p:nvPr/>
        </p:nvGraphicFramePr>
        <p:xfrm>
          <a:off x="3579813" y="3675063"/>
          <a:ext cx="236537" cy="406400"/>
        </p:xfrm>
        <a:graphic>
          <a:graphicData uri="http://schemas.openxmlformats.org/presentationml/2006/ole">
            <mc:AlternateContent xmlns:mc="http://schemas.openxmlformats.org/markup-compatibility/2006">
              <mc:Choice xmlns:v="urn:schemas-microsoft-com:vml" Requires="v">
                <p:oleObj spid="_x0000_s35891" r:id="rId26" imgW="88900" imgH="152400" progId="Equation.DSMT4">
                  <p:embed/>
                </p:oleObj>
              </mc:Choice>
              <mc:Fallback>
                <p:oleObj r:id="rId26" imgW="88900" imgH="152400" progId="Equation.DSMT4">
                  <p:embed/>
                  <p:pic>
                    <p:nvPicPr>
                      <p:cNvPr id="0" name="图片 3205"/>
                      <p:cNvPicPr/>
                      <p:nvPr/>
                    </p:nvPicPr>
                    <p:blipFill>
                      <a:blip r:embed="rId27"/>
                      <a:stretch>
                        <a:fillRect/>
                      </a:stretch>
                    </p:blipFill>
                    <p:spPr>
                      <a:xfrm>
                        <a:off x="3579813" y="3675063"/>
                        <a:ext cx="236537" cy="406400"/>
                      </a:xfrm>
                      <a:prstGeom prst="rect">
                        <a:avLst/>
                      </a:prstGeom>
                      <a:noFill/>
                      <a:ln w="38100">
                        <a:noFill/>
                        <a:miter/>
                      </a:ln>
                    </p:spPr>
                  </p:pic>
                </p:oleObj>
              </mc:Fallback>
            </mc:AlternateContent>
          </a:graphicData>
        </a:graphic>
      </p:graphicFrame>
      <p:graphicFrame>
        <p:nvGraphicFramePr>
          <p:cNvPr id="57" name="对象 56"/>
          <p:cNvGraphicFramePr>
            <a:graphicFrameLocks noChangeAspect="1"/>
          </p:cNvGraphicFramePr>
          <p:nvPr/>
        </p:nvGraphicFramePr>
        <p:xfrm>
          <a:off x="3544888" y="5573713"/>
          <a:ext cx="476250" cy="407987"/>
        </p:xfrm>
        <a:graphic>
          <a:graphicData uri="http://schemas.openxmlformats.org/presentationml/2006/ole">
            <mc:AlternateContent xmlns:mc="http://schemas.openxmlformats.org/markup-compatibility/2006">
              <mc:Choice xmlns:v="urn:schemas-microsoft-com:vml" Requires="v">
                <p:oleObj spid="_x0000_s35892" r:id="rId28" imgW="177800" imgH="152400" progId="Equation.DSMT4">
                  <p:embed/>
                </p:oleObj>
              </mc:Choice>
              <mc:Fallback>
                <p:oleObj r:id="rId28" imgW="177800" imgH="152400" progId="Equation.DSMT4">
                  <p:embed/>
                  <p:pic>
                    <p:nvPicPr>
                      <p:cNvPr id="0" name="图片 3206"/>
                      <p:cNvPicPr/>
                      <p:nvPr/>
                    </p:nvPicPr>
                    <p:blipFill>
                      <a:blip r:embed="rId29"/>
                      <a:stretch>
                        <a:fillRect/>
                      </a:stretch>
                    </p:blipFill>
                    <p:spPr>
                      <a:xfrm>
                        <a:off x="3544888" y="5573713"/>
                        <a:ext cx="476250" cy="4079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par>
                                <p:cTn id="13" presetID="10" presetClass="entr" presetSubtype="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par>
                                <p:cTn id="16" presetID="10" presetClass="entr" presetSubtype="0" fill="hold" nodeType="with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fade">
                                      <p:cBhvr>
                                        <p:cTn id="18" dur="250"/>
                                        <p:tgtEl>
                                          <p:spTgt spid="63"/>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par>
                                <p:cTn id="22" presetID="22" presetClass="entr" presetSubtype="4"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00"/>
                                        <p:tgtEl>
                                          <p:spTgt spid="2"/>
                                        </p:tgtEl>
                                      </p:cBhvr>
                                    </p:animEffect>
                                  </p:childTnLst>
                                </p:cTn>
                              </p:par>
                              <p:par>
                                <p:cTn id="25" presetID="22" presetClass="entr" presetSubtype="4"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wipe(down)">
                                      <p:cBhvr>
                                        <p:cTn id="2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17"/>
          <p:cNvSpPr/>
          <p:nvPr/>
        </p:nvSpPr>
        <p:spPr>
          <a:xfrm>
            <a:off x="4559300" y="3086100"/>
            <a:ext cx="4519613" cy="255587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rgbClr val="000099"/>
                </a:solidFill>
                <a:latin typeface="宋体" panose="02010600030101010101" pitchFamily="2" charset="-122"/>
                <a:cs typeface="Times New Roman" panose="02020603050405020304" pitchFamily="18" charset="0"/>
              </a:rPr>
              <a:t>开环极点为</a:t>
            </a:r>
            <a:r>
              <a:rPr lang="en-US" altLang="zh-CN" b="1" dirty="0">
                <a:solidFill>
                  <a:srgbClr val="000099"/>
                </a:solidFill>
                <a:latin typeface="宋体" panose="02010600030101010101" pitchFamily="2" charset="-122"/>
                <a:cs typeface="Times New Roman" panose="02020603050405020304" pitchFamily="18" charset="0"/>
              </a:rPr>
              <a:t>-1+3j,-1-3j</a:t>
            </a:r>
          </a:p>
          <a:p>
            <a:pPr marL="0" lvl="0" indent="0" eaLnBrk="1" hangingPunct="1">
              <a:spcBef>
                <a:spcPct val="0"/>
              </a:spcBef>
              <a:buClrTx/>
              <a:buSzTx/>
              <a:buFont typeface="Arial" panose="020B0604020202020204" pitchFamily="34" charset="0"/>
              <a:buNone/>
            </a:pPr>
            <a:r>
              <a:rPr lang="zh-CN" altLang="en-US" b="1" dirty="0">
                <a:solidFill>
                  <a:srgbClr val="000099"/>
                </a:solidFill>
                <a:latin typeface="宋体" panose="02010600030101010101" pitchFamily="2" charset="-122"/>
                <a:cs typeface="Times New Roman" panose="02020603050405020304" pitchFamily="18" charset="0"/>
              </a:rPr>
              <a:t>开环零点为</a:t>
            </a:r>
            <a:r>
              <a:rPr lang="en-US" altLang="zh-CN" b="1" dirty="0">
                <a:solidFill>
                  <a:srgbClr val="000099"/>
                </a:solidFill>
                <a:latin typeface="宋体" panose="02010600030101010101" pitchFamily="2" charset="-122"/>
                <a:cs typeface="Times New Roman" panose="02020603050405020304" pitchFamily="18" charset="0"/>
              </a:rPr>
              <a:t>0</a:t>
            </a:r>
          </a:p>
          <a:p>
            <a:pPr marL="0" lvl="0" indent="0" eaLnBrk="1" hangingPunct="1">
              <a:spcBef>
                <a:spcPct val="0"/>
              </a:spcBef>
              <a:buClrTx/>
              <a:buSzTx/>
              <a:buFont typeface="Arial" panose="020B0604020202020204" pitchFamily="34" charset="0"/>
              <a:buNone/>
            </a:pPr>
            <a:r>
              <a:rPr lang="en-US" altLang="zh-CN" b="1" dirty="0">
                <a:solidFill>
                  <a:srgbClr val="000099"/>
                </a:solidFill>
                <a:latin typeface="宋体" panose="02010600030101010101" pitchFamily="2" charset="-122"/>
                <a:cs typeface="Times New Roman" panose="02020603050405020304" pitchFamily="18" charset="0"/>
              </a:rPr>
              <a:t>2</a:t>
            </a:r>
            <a:r>
              <a:rPr lang="zh-CN" altLang="en-US" b="1" dirty="0">
                <a:solidFill>
                  <a:srgbClr val="000099"/>
                </a:solidFill>
                <a:latin typeface="宋体" panose="02010600030101010101" pitchFamily="2" charset="-122"/>
                <a:cs typeface="Times New Roman" panose="02020603050405020304" pitchFamily="18" charset="0"/>
              </a:rPr>
              <a:t>条分支</a:t>
            </a:r>
            <a:endParaRPr lang="en-US" altLang="zh-CN" b="1" dirty="0">
              <a:solidFill>
                <a:srgbClr val="000099"/>
              </a:solidFill>
              <a:latin typeface="宋体" panose="02010600030101010101" pitchFamily="2" charset="-122"/>
              <a:cs typeface="Times New Roman" panose="02020603050405020304" pitchFamily="18" charset="0"/>
            </a:endParaRPr>
          </a:p>
          <a:p>
            <a:pPr marL="0" lvl="0" indent="0" eaLnBrk="1" hangingPunct="1">
              <a:spcBef>
                <a:spcPct val="0"/>
              </a:spcBef>
              <a:buClrTx/>
              <a:buSzTx/>
              <a:buFont typeface="Arial" panose="020B0604020202020204" pitchFamily="34" charset="0"/>
              <a:buNone/>
            </a:pPr>
            <a:r>
              <a:rPr lang="zh-CN" altLang="en-US" b="1" dirty="0">
                <a:solidFill>
                  <a:srgbClr val="000099"/>
                </a:solidFill>
                <a:latin typeface="宋体" panose="02010600030101010101" pitchFamily="2" charset="-122"/>
                <a:cs typeface="Times New Roman" panose="02020603050405020304" pitchFamily="18" charset="0"/>
              </a:rPr>
              <a:t>根轨迹关于实轴对称</a:t>
            </a:r>
            <a:endParaRPr lang="en-US" altLang="zh-CN" b="1" dirty="0">
              <a:solidFill>
                <a:srgbClr val="000099"/>
              </a:solidFill>
              <a:latin typeface="宋体" panose="02010600030101010101" pitchFamily="2" charset="-122"/>
              <a:cs typeface="Times New Roman" panose="02020603050405020304" pitchFamily="18" charset="0"/>
            </a:endParaRPr>
          </a:p>
          <a:p>
            <a:pPr marL="0" lvl="0" indent="0" eaLnBrk="1" hangingPunct="1">
              <a:spcBef>
                <a:spcPct val="0"/>
              </a:spcBef>
              <a:buClrTx/>
              <a:buSzTx/>
              <a:buFont typeface="Arial" panose="020B0604020202020204" pitchFamily="34" charset="0"/>
              <a:buNone/>
            </a:pPr>
            <a:r>
              <a:rPr lang="zh-CN" altLang="en-US" b="1" dirty="0">
                <a:solidFill>
                  <a:srgbClr val="000099"/>
                </a:solidFill>
                <a:latin typeface="宋体" panose="02010600030101010101" pitchFamily="2" charset="-122"/>
                <a:cs typeface="Times New Roman" panose="02020603050405020304" pitchFamily="18" charset="0"/>
              </a:rPr>
              <a:t>实轴上根轨迹为负实轴</a:t>
            </a:r>
            <a:endParaRPr lang="en-US" altLang="zh-CN" b="1" dirty="0">
              <a:solidFill>
                <a:srgbClr val="000099"/>
              </a:solidFill>
              <a:latin typeface="宋体" panose="02010600030101010101" pitchFamily="2" charset="-122"/>
              <a:ea typeface="Times New Roman" panose="02020603050405020304" pitchFamily="18" charset="0"/>
            </a:endParaRPr>
          </a:p>
        </p:txBody>
      </p:sp>
      <p:sp>
        <p:nvSpPr>
          <p:cNvPr id="69636" name="Rectangle 4"/>
          <p:cNvSpPr>
            <a:spLocks noChangeArrowheads="1"/>
          </p:cNvSpPr>
          <p:nvPr/>
        </p:nvSpPr>
        <p:spPr bwMode="auto">
          <a:xfrm>
            <a:off x="457200" y="106363"/>
            <a:ext cx="73691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例</a:t>
            </a:r>
            <a:r>
              <a:rPr kumimoji="0" lang="en-US" altLang="zh-CN" sz="3200" b="1"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4.10 </a:t>
            </a:r>
            <a:r>
              <a:rPr kumimoji="0" lang="zh-CN" altLang="en-US" sz="2800" b="1" i="0" u="none" strike="noStrike" kern="1200" cap="none" spc="0" normalizeH="0" baseline="0" noProof="0" dirty="0">
                <a:ln>
                  <a:noFill/>
                </a:ln>
                <a:solidFill>
                  <a:srgbClr val="000099"/>
                </a:solidFill>
                <a:effectLst/>
                <a:uLnTx/>
                <a:uFillTx/>
                <a:latin typeface="宋体" panose="02010600030101010101" pitchFamily="2" charset="-122"/>
                <a:ea typeface="宋体" panose="02010600030101010101" pitchFamily="2" charset="-122"/>
                <a:cs typeface="Times New Roman" panose="02020603050405020304" pitchFamily="18" charset="0"/>
              </a:rPr>
              <a:t>设负反馈系统前向通道的传递函数为 </a:t>
            </a:r>
          </a:p>
        </p:txBody>
      </p:sp>
      <p:graphicFrame>
        <p:nvGraphicFramePr>
          <p:cNvPr id="68612" name="Object 4"/>
          <p:cNvGraphicFramePr>
            <a:graphicFrameLocks noChangeAspect="1"/>
          </p:cNvGraphicFramePr>
          <p:nvPr/>
        </p:nvGraphicFramePr>
        <p:xfrm>
          <a:off x="2743200" y="520700"/>
          <a:ext cx="2743200" cy="1081088"/>
        </p:xfrm>
        <a:graphic>
          <a:graphicData uri="http://schemas.openxmlformats.org/presentationml/2006/ole">
            <mc:AlternateContent xmlns:mc="http://schemas.openxmlformats.org/markup-compatibility/2006">
              <mc:Choice xmlns:v="urn:schemas-microsoft-com:vml" Requires="v">
                <p:oleObj spid="_x0000_s36892" r:id="rId4" imgW="978535" imgH="419735" progId="Equation.3">
                  <p:embed/>
                </p:oleObj>
              </mc:Choice>
              <mc:Fallback>
                <p:oleObj r:id="rId4" imgW="978535" imgH="419735" progId="Equation.3">
                  <p:embed/>
                  <p:pic>
                    <p:nvPicPr>
                      <p:cNvPr id="0" name="图片 3209"/>
                      <p:cNvPicPr/>
                      <p:nvPr/>
                    </p:nvPicPr>
                    <p:blipFill>
                      <a:blip r:embed="rId5"/>
                      <a:stretch>
                        <a:fillRect/>
                      </a:stretch>
                    </p:blipFill>
                    <p:spPr>
                      <a:xfrm>
                        <a:off x="2743200" y="520700"/>
                        <a:ext cx="2743200" cy="1081088"/>
                      </a:xfrm>
                      <a:prstGeom prst="rect">
                        <a:avLst/>
                      </a:prstGeom>
                      <a:noFill/>
                      <a:ln w="38100">
                        <a:noFill/>
                        <a:miter/>
                      </a:ln>
                    </p:spPr>
                  </p:pic>
                </p:oleObj>
              </mc:Fallback>
            </mc:AlternateContent>
          </a:graphicData>
        </a:graphic>
      </p:graphicFrame>
      <p:sp>
        <p:nvSpPr>
          <p:cNvPr id="68613" name="Rectangle 7"/>
          <p:cNvSpPr/>
          <p:nvPr/>
        </p:nvSpPr>
        <p:spPr>
          <a:xfrm>
            <a:off x="546100" y="1528763"/>
            <a:ext cx="8215313" cy="10318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110000"/>
              </a:lnSpc>
              <a:spcBef>
                <a:spcPct val="0"/>
              </a:spcBef>
              <a:buClrTx/>
              <a:buSzTx/>
              <a:buFont typeface="Arial" panose="020B0604020202020204" pitchFamily="34" charset="0"/>
              <a:buNone/>
            </a:pPr>
            <a:r>
              <a:rPr lang="zh-CN" altLang="en-US" sz="2800" b="1" dirty="0">
                <a:solidFill>
                  <a:srgbClr val="000099"/>
                </a:solidFill>
                <a:latin typeface="宋体" panose="02010600030101010101" pitchFamily="2" charset="-122"/>
                <a:cs typeface="Times New Roman" panose="02020603050405020304" pitchFamily="18" charset="0"/>
              </a:rPr>
              <a:t>若采用测速反馈             ，试画出以   为参变量的根轨迹</a:t>
            </a:r>
            <a:endParaRPr lang="zh-CN" altLang="en-US" sz="2800" b="1" dirty="0">
              <a:solidFill>
                <a:srgbClr val="000099"/>
              </a:solidFill>
              <a:latin typeface="宋体" panose="02010600030101010101" pitchFamily="2" charset="-122"/>
              <a:ea typeface="Times New Roman" panose="02020603050405020304" pitchFamily="18" charset="0"/>
            </a:endParaRPr>
          </a:p>
        </p:txBody>
      </p:sp>
      <p:graphicFrame>
        <p:nvGraphicFramePr>
          <p:cNvPr id="68614" name="Object 6"/>
          <p:cNvGraphicFramePr>
            <a:graphicFrameLocks noChangeAspect="1"/>
          </p:cNvGraphicFramePr>
          <p:nvPr/>
        </p:nvGraphicFramePr>
        <p:xfrm>
          <a:off x="3144838" y="1525588"/>
          <a:ext cx="2341562" cy="639762"/>
        </p:xfrm>
        <a:graphic>
          <a:graphicData uri="http://schemas.openxmlformats.org/presentationml/2006/ole">
            <mc:AlternateContent xmlns:mc="http://schemas.openxmlformats.org/markup-compatibility/2006">
              <mc:Choice xmlns:v="urn:schemas-microsoft-com:vml" Requires="v">
                <p:oleObj spid="_x0000_s36893" r:id="rId6" imgW="953135" imgH="228600" progId="Equation.3">
                  <p:embed/>
                </p:oleObj>
              </mc:Choice>
              <mc:Fallback>
                <p:oleObj r:id="rId6" imgW="953135" imgH="228600" progId="Equation.3">
                  <p:embed/>
                  <p:pic>
                    <p:nvPicPr>
                      <p:cNvPr id="0" name="图片 3204"/>
                      <p:cNvPicPr/>
                      <p:nvPr/>
                    </p:nvPicPr>
                    <p:blipFill>
                      <a:blip r:embed="rId7"/>
                      <a:stretch>
                        <a:fillRect/>
                      </a:stretch>
                    </p:blipFill>
                    <p:spPr>
                      <a:xfrm>
                        <a:off x="3144838" y="1525588"/>
                        <a:ext cx="2341562" cy="639762"/>
                      </a:xfrm>
                      <a:prstGeom prst="rect">
                        <a:avLst/>
                      </a:prstGeom>
                      <a:noFill/>
                      <a:ln w="38100">
                        <a:noFill/>
                        <a:miter/>
                      </a:ln>
                    </p:spPr>
                  </p:pic>
                </p:oleObj>
              </mc:Fallback>
            </mc:AlternateContent>
          </a:graphicData>
        </a:graphic>
      </p:graphicFrame>
      <p:graphicFrame>
        <p:nvGraphicFramePr>
          <p:cNvPr id="68615" name="Object 7"/>
          <p:cNvGraphicFramePr>
            <a:graphicFrameLocks noChangeAspect="1"/>
          </p:cNvGraphicFramePr>
          <p:nvPr/>
        </p:nvGraphicFramePr>
        <p:xfrm>
          <a:off x="7308850" y="1539875"/>
          <a:ext cx="609600" cy="609600"/>
        </p:xfrm>
        <a:graphic>
          <a:graphicData uri="http://schemas.openxmlformats.org/presentationml/2006/ole">
            <mc:AlternateContent xmlns:mc="http://schemas.openxmlformats.org/markup-compatibility/2006">
              <mc:Choice xmlns:v="urn:schemas-microsoft-com:vml" Requires="v">
                <p:oleObj spid="_x0000_s36894" r:id="rId8" imgW="229235" imgH="229235" progId="Equation.3">
                  <p:embed/>
                </p:oleObj>
              </mc:Choice>
              <mc:Fallback>
                <p:oleObj r:id="rId8" imgW="229235" imgH="229235" progId="Equation.3">
                  <p:embed/>
                  <p:pic>
                    <p:nvPicPr>
                      <p:cNvPr id="0" name="图片 3207"/>
                      <p:cNvPicPr/>
                      <p:nvPr/>
                    </p:nvPicPr>
                    <p:blipFill>
                      <a:blip r:embed="rId9"/>
                      <a:stretch>
                        <a:fillRect/>
                      </a:stretch>
                    </p:blipFill>
                    <p:spPr>
                      <a:xfrm>
                        <a:off x="7308850" y="1539875"/>
                        <a:ext cx="609600" cy="609600"/>
                      </a:xfrm>
                      <a:prstGeom prst="rect">
                        <a:avLst/>
                      </a:prstGeom>
                      <a:noFill/>
                      <a:ln w="38100">
                        <a:noFill/>
                        <a:miter/>
                      </a:ln>
                    </p:spPr>
                  </p:pic>
                </p:oleObj>
              </mc:Fallback>
            </mc:AlternateContent>
          </a:graphicData>
        </a:graphic>
      </p:graphicFrame>
      <p:grpSp>
        <p:nvGrpSpPr>
          <p:cNvPr id="74761" name="Group 10"/>
          <p:cNvGrpSpPr/>
          <p:nvPr/>
        </p:nvGrpSpPr>
        <p:grpSpPr>
          <a:xfrm>
            <a:off x="381000" y="2501900"/>
            <a:ext cx="4297363" cy="4191000"/>
            <a:chOff x="0" y="0"/>
            <a:chExt cx="2707" cy="2640"/>
          </a:xfrm>
        </p:grpSpPr>
        <p:sp>
          <p:nvSpPr>
            <p:cNvPr id="68636" name="Line 52"/>
            <p:cNvSpPr/>
            <p:nvPr/>
          </p:nvSpPr>
          <p:spPr>
            <a:xfrm>
              <a:off x="0" y="1472"/>
              <a:ext cx="2590" cy="0"/>
            </a:xfrm>
            <a:prstGeom prst="line">
              <a:avLst/>
            </a:prstGeom>
            <a:ln w="9525" cap="flat" cmpd="sng">
              <a:solidFill>
                <a:srgbClr val="000000"/>
              </a:solidFill>
              <a:prstDash val="solid"/>
              <a:headEnd type="none" w="med" len="med"/>
              <a:tailEnd type="triangle" w="sm" len="lg"/>
            </a:ln>
          </p:spPr>
        </p:sp>
        <p:sp>
          <p:nvSpPr>
            <p:cNvPr id="68637" name="Line 53"/>
            <p:cNvSpPr/>
            <p:nvPr/>
          </p:nvSpPr>
          <p:spPr>
            <a:xfrm flipV="1">
              <a:off x="1943" y="71"/>
              <a:ext cx="0" cy="2569"/>
            </a:xfrm>
            <a:prstGeom prst="line">
              <a:avLst/>
            </a:prstGeom>
            <a:ln w="9525" cap="flat" cmpd="sng">
              <a:solidFill>
                <a:srgbClr val="000000"/>
              </a:solidFill>
              <a:prstDash val="solid"/>
              <a:headEnd type="none" w="med" len="med"/>
              <a:tailEnd type="triangle" w="sm" len="lg"/>
            </a:ln>
          </p:spPr>
        </p:sp>
        <p:graphicFrame>
          <p:nvGraphicFramePr>
            <p:cNvPr id="68638" name="Object 13"/>
            <p:cNvGraphicFramePr>
              <a:graphicFrameLocks noChangeAspect="1"/>
            </p:cNvGraphicFramePr>
            <p:nvPr/>
          </p:nvGraphicFramePr>
          <p:xfrm>
            <a:off x="1970" y="0"/>
            <a:ext cx="382" cy="315"/>
          </p:xfrm>
          <a:graphic>
            <a:graphicData uri="http://schemas.openxmlformats.org/presentationml/2006/ole">
              <mc:AlternateContent xmlns:mc="http://schemas.openxmlformats.org/markup-compatibility/2006">
                <mc:Choice xmlns:v="urn:schemas-microsoft-com:vml" Requires="v">
                  <p:oleObj spid="_x0000_s36895" r:id="rId10" imgW="241935" imgH="191135" progId="Equation.3">
                    <p:embed/>
                  </p:oleObj>
                </mc:Choice>
                <mc:Fallback>
                  <p:oleObj r:id="rId10" imgW="241935" imgH="191135" progId="Equation.3">
                    <p:embed/>
                    <p:pic>
                      <p:nvPicPr>
                        <p:cNvPr id="0" name="图片 3210"/>
                        <p:cNvPicPr/>
                        <p:nvPr/>
                      </p:nvPicPr>
                      <p:blipFill>
                        <a:blip r:embed="rId11"/>
                        <a:stretch>
                          <a:fillRect/>
                        </a:stretch>
                      </p:blipFill>
                      <p:spPr>
                        <a:xfrm>
                          <a:off x="1970" y="0"/>
                          <a:ext cx="382" cy="315"/>
                        </a:xfrm>
                        <a:prstGeom prst="rect">
                          <a:avLst/>
                        </a:prstGeom>
                        <a:noFill/>
                        <a:ln w="38100">
                          <a:noFill/>
                          <a:miter/>
                        </a:ln>
                      </p:spPr>
                    </p:pic>
                  </p:oleObj>
                </mc:Fallback>
              </mc:AlternateContent>
            </a:graphicData>
          </a:graphic>
        </p:graphicFrame>
        <p:graphicFrame>
          <p:nvGraphicFramePr>
            <p:cNvPr id="68639" name="Object 14"/>
            <p:cNvGraphicFramePr>
              <a:graphicFrameLocks noChangeAspect="1"/>
            </p:cNvGraphicFramePr>
            <p:nvPr/>
          </p:nvGraphicFramePr>
          <p:xfrm>
            <a:off x="2407" y="1238"/>
            <a:ext cx="300" cy="288"/>
          </p:xfrm>
          <a:graphic>
            <a:graphicData uri="http://schemas.openxmlformats.org/presentationml/2006/ole">
              <mc:AlternateContent xmlns:mc="http://schemas.openxmlformats.org/markup-compatibility/2006">
                <mc:Choice xmlns:v="urn:schemas-microsoft-com:vml" Requires="v">
                  <p:oleObj spid="_x0000_s36896" r:id="rId12" imgW="153035" imgH="140335" progId="Equation.3">
                    <p:embed/>
                  </p:oleObj>
                </mc:Choice>
                <mc:Fallback>
                  <p:oleObj r:id="rId12" imgW="153035" imgH="140335" progId="Equation.3">
                    <p:embed/>
                    <p:pic>
                      <p:nvPicPr>
                        <p:cNvPr id="0" name="图片 3208"/>
                        <p:cNvPicPr/>
                        <p:nvPr/>
                      </p:nvPicPr>
                      <p:blipFill>
                        <a:blip r:embed="rId13"/>
                        <a:stretch>
                          <a:fillRect/>
                        </a:stretch>
                      </p:blipFill>
                      <p:spPr>
                        <a:xfrm>
                          <a:off x="2407" y="1238"/>
                          <a:ext cx="300" cy="288"/>
                        </a:xfrm>
                        <a:prstGeom prst="rect">
                          <a:avLst/>
                        </a:prstGeom>
                        <a:noFill/>
                        <a:ln w="38100">
                          <a:noFill/>
                          <a:miter/>
                        </a:ln>
                      </p:spPr>
                    </p:pic>
                  </p:oleObj>
                </mc:Fallback>
              </mc:AlternateContent>
            </a:graphicData>
          </a:graphic>
        </p:graphicFrame>
        <p:sp>
          <p:nvSpPr>
            <p:cNvPr id="68640" name="Line 57"/>
            <p:cNvSpPr/>
            <p:nvPr/>
          </p:nvSpPr>
          <p:spPr>
            <a:xfrm>
              <a:off x="1899" y="1757"/>
              <a:ext cx="44" cy="0"/>
            </a:xfrm>
            <a:prstGeom prst="line">
              <a:avLst/>
            </a:prstGeom>
            <a:ln w="9525" cap="flat" cmpd="sng">
              <a:solidFill>
                <a:srgbClr val="000000"/>
              </a:solidFill>
              <a:prstDash val="solid"/>
              <a:headEnd type="none" w="med" len="med"/>
              <a:tailEnd type="none" w="med" len="med"/>
            </a:ln>
          </p:spPr>
        </p:sp>
        <p:sp>
          <p:nvSpPr>
            <p:cNvPr id="68641" name="Line 58"/>
            <p:cNvSpPr/>
            <p:nvPr/>
          </p:nvSpPr>
          <p:spPr>
            <a:xfrm>
              <a:off x="1899" y="555"/>
              <a:ext cx="44" cy="0"/>
            </a:xfrm>
            <a:prstGeom prst="line">
              <a:avLst/>
            </a:prstGeom>
            <a:ln w="9525" cap="flat" cmpd="sng">
              <a:solidFill>
                <a:srgbClr val="000000"/>
              </a:solidFill>
              <a:prstDash val="solid"/>
              <a:headEnd type="none" w="med" len="med"/>
              <a:tailEnd type="none" w="med" len="med"/>
            </a:ln>
          </p:spPr>
        </p:sp>
        <p:sp>
          <p:nvSpPr>
            <p:cNvPr id="68642" name="Line 59"/>
            <p:cNvSpPr/>
            <p:nvPr/>
          </p:nvSpPr>
          <p:spPr>
            <a:xfrm>
              <a:off x="1899" y="2070"/>
              <a:ext cx="44" cy="0"/>
            </a:xfrm>
            <a:prstGeom prst="line">
              <a:avLst/>
            </a:prstGeom>
            <a:ln w="9525" cap="flat" cmpd="sng">
              <a:solidFill>
                <a:srgbClr val="000000"/>
              </a:solidFill>
              <a:prstDash val="solid"/>
              <a:headEnd type="none" w="med" len="med"/>
              <a:tailEnd type="none" w="med" len="med"/>
            </a:ln>
          </p:spPr>
        </p:sp>
        <p:sp>
          <p:nvSpPr>
            <p:cNvPr id="68643" name="Line 60"/>
            <p:cNvSpPr/>
            <p:nvPr/>
          </p:nvSpPr>
          <p:spPr>
            <a:xfrm>
              <a:off x="1893" y="2375"/>
              <a:ext cx="45" cy="0"/>
            </a:xfrm>
            <a:prstGeom prst="line">
              <a:avLst/>
            </a:prstGeom>
            <a:ln w="9525" cap="flat" cmpd="sng">
              <a:solidFill>
                <a:srgbClr val="000000"/>
              </a:solidFill>
              <a:prstDash val="solid"/>
              <a:headEnd type="none" w="med" len="med"/>
              <a:tailEnd type="none" w="med" len="med"/>
            </a:ln>
          </p:spPr>
        </p:sp>
        <p:sp>
          <p:nvSpPr>
            <p:cNvPr id="68644" name="Line 61"/>
            <p:cNvSpPr/>
            <p:nvPr/>
          </p:nvSpPr>
          <p:spPr>
            <a:xfrm>
              <a:off x="1899" y="856"/>
              <a:ext cx="44" cy="0"/>
            </a:xfrm>
            <a:prstGeom prst="line">
              <a:avLst/>
            </a:prstGeom>
            <a:ln w="9525" cap="flat" cmpd="sng">
              <a:solidFill>
                <a:srgbClr val="000000"/>
              </a:solidFill>
              <a:prstDash val="solid"/>
              <a:headEnd type="none" w="med" len="med"/>
              <a:tailEnd type="none" w="med" len="med"/>
            </a:ln>
          </p:spPr>
        </p:sp>
        <p:sp>
          <p:nvSpPr>
            <p:cNvPr id="68645" name="Line 62"/>
            <p:cNvSpPr/>
            <p:nvPr/>
          </p:nvSpPr>
          <p:spPr>
            <a:xfrm>
              <a:off x="1893" y="1173"/>
              <a:ext cx="45" cy="0"/>
            </a:xfrm>
            <a:prstGeom prst="line">
              <a:avLst/>
            </a:prstGeom>
            <a:ln w="9525" cap="flat" cmpd="sng">
              <a:solidFill>
                <a:srgbClr val="000000"/>
              </a:solidFill>
              <a:prstDash val="solid"/>
              <a:headEnd type="none" w="med" len="med"/>
              <a:tailEnd type="none" w="med" len="med"/>
            </a:ln>
          </p:spPr>
        </p:sp>
        <p:sp>
          <p:nvSpPr>
            <p:cNvPr id="68646" name="Text Box 63"/>
            <p:cNvSpPr txBox="1"/>
            <p:nvPr/>
          </p:nvSpPr>
          <p:spPr>
            <a:xfrm>
              <a:off x="1899" y="2181"/>
              <a:ext cx="462" cy="35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-j3</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68647" name="Text Box 64"/>
            <p:cNvSpPr txBox="1"/>
            <p:nvPr/>
          </p:nvSpPr>
          <p:spPr>
            <a:xfrm>
              <a:off x="1899" y="1876"/>
              <a:ext cx="462" cy="3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-j2</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68648" name="Text Box 65"/>
            <p:cNvSpPr txBox="1"/>
            <p:nvPr/>
          </p:nvSpPr>
          <p:spPr>
            <a:xfrm>
              <a:off x="1885" y="1548"/>
              <a:ext cx="462" cy="3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-j1</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68649" name="Text Box 66"/>
            <p:cNvSpPr txBox="1"/>
            <p:nvPr/>
          </p:nvSpPr>
          <p:spPr>
            <a:xfrm>
              <a:off x="1938" y="368"/>
              <a:ext cx="462" cy="35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j3</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68650" name="Text Box 67"/>
            <p:cNvSpPr txBox="1"/>
            <p:nvPr/>
          </p:nvSpPr>
          <p:spPr>
            <a:xfrm>
              <a:off x="1938" y="681"/>
              <a:ext cx="462" cy="35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j2</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68651" name="Text Box 68"/>
            <p:cNvSpPr txBox="1"/>
            <p:nvPr/>
          </p:nvSpPr>
          <p:spPr>
            <a:xfrm>
              <a:off x="1938" y="987"/>
              <a:ext cx="462" cy="3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j1</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68652" name="Text Box 69"/>
            <p:cNvSpPr txBox="1"/>
            <p:nvPr/>
          </p:nvSpPr>
          <p:spPr>
            <a:xfrm>
              <a:off x="1912" y="1198"/>
              <a:ext cx="462" cy="3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0</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68653" name="Line 70"/>
            <p:cNvSpPr/>
            <p:nvPr/>
          </p:nvSpPr>
          <p:spPr>
            <a:xfrm>
              <a:off x="561" y="1428"/>
              <a:ext cx="0" cy="33"/>
            </a:xfrm>
            <a:prstGeom prst="line">
              <a:avLst/>
            </a:prstGeom>
            <a:ln w="9525" cap="flat" cmpd="sng">
              <a:solidFill>
                <a:srgbClr val="000000"/>
              </a:solidFill>
              <a:prstDash val="solid"/>
              <a:headEnd type="none" w="med" len="med"/>
              <a:tailEnd type="none" w="med" len="med"/>
            </a:ln>
          </p:spPr>
        </p:sp>
        <p:sp>
          <p:nvSpPr>
            <p:cNvPr id="68654" name="Line 71"/>
            <p:cNvSpPr/>
            <p:nvPr/>
          </p:nvSpPr>
          <p:spPr>
            <a:xfrm>
              <a:off x="931" y="1428"/>
              <a:ext cx="0" cy="33"/>
            </a:xfrm>
            <a:prstGeom prst="line">
              <a:avLst/>
            </a:prstGeom>
            <a:ln w="9525" cap="flat" cmpd="sng">
              <a:solidFill>
                <a:srgbClr val="000000"/>
              </a:solidFill>
              <a:prstDash val="solid"/>
              <a:headEnd type="none" w="med" len="med"/>
              <a:tailEnd type="none" w="med" len="med"/>
            </a:ln>
          </p:spPr>
        </p:sp>
        <p:sp>
          <p:nvSpPr>
            <p:cNvPr id="68655" name="Line 72"/>
            <p:cNvSpPr/>
            <p:nvPr/>
          </p:nvSpPr>
          <p:spPr>
            <a:xfrm>
              <a:off x="1301" y="1429"/>
              <a:ext cx="0" cy="34"/>
            </a:xfrm>
            <a:prstGeom prst="line">
              <a:avLst/>
            </a:prstGeom>
            <a:ln w="9525" cap="flat" cmpd="sng">
              <a:solidFill>
                <a:srgbClr val="000000"/>
              </a:solidFill>
              <a:prstDash val="solid"/>
              <a:headEnd type="none" w="med" len="med"/>
              <a:tailEnd type="none" w="med" len="med"/>
            </a:ln>
          </p:spPr>
        </p:sp>
        <p:sp>
          <p:nvSpPr>
            <p:cNvPr id="68656" name="Line 73"/>
            <p:cNvSpPr/>
            <p:nvPr/>
          </p:nvSpPr>
          <p:spPr>
            <a:xfrm>
              <a:off x="1685" y="1428"/>
              <a:ext cx="0" cy="33"/>
            </a:xfrm>
            <a:prstGeom prst="line">
              <a:avLst/>
            </a:prstGeom>
            <a:ln w="9525" cap="flat" cmpd="sng">
              <a:solidFill>
                <a:srgbClr val="000000"/>
              </a:solidFill>
              <a:prstDash val="solid"/>
              <a:headEnd type="none" w="med" len="med"/>
              <a:tailEnd type="none" w="med" len="med"/>
            </a:ln>
          </p:spPr>
        </p:sp>
        <p:sp>
          <p:nvSpPr>
            <p:cNvPr id="68657" name="Text Box 75"/>
            <p:cNvSpPr txBox="1"/>
            <p:nvPr/>
          </p:nvSpPr>
          <p:spPr>
            <a:xfrm>
              <a:off x="1117" y="1425"/>
              <a:ext cx="462" cy="35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-2</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68658" name="Text Box 76"/>
            <p:cNvSpPr txBox="1"/>
            <p:nvPr/>
          </p:nvSpPr>
          <p:spPr>
            <a:xfrm>
              <a:off x="1499" y="1425"/>
              <a:ext cx="463" cy="35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-1</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68659" name="Text Box 77"/>
            <p:cNvSpPr txBox="1"/>
            <p:nvPr/>
          </p:nvSpPr>
          <p:spPr>
            <a:xfrm>
              <a:off x="336" y="1425"/>
              <a:ext cx="463" cy="35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-4</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68660" name="Text Box 78"/>
            <p:cNvSpPr txBox="1"/>
            <p:nvPr/>
          </p:nvSpPr>
          <p:spPr>
            <a:xfrm>
              <a:off x="760" y="1425"/>
              <a:ext cx="462" cy="35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-3</a:t>
              </a:r>
              <a:endParaRPr lang="en-US" altLang="zh-CN" sz="2400" b="1" dirty="0">
                <a:solidFill>
                  <a:srgbClr val="000099"/>
                </a:solidFill>
                <a:latin typeface="宋体" panose="02010600030101010101" pitchFamily="2" charset="-122"/>
                <a:ea typeface="Times New Roman" panose="02020603050405020304" pitchFamily="18" charset="0"/>
              </a:endParaRPr>
            </a:p>
          </p:txBody>
        </p:sp>
      </p:grpSp>
      <p:grpSp>
        <p:nvGrpSpPr>
          <p:cNvPr id="74762" name="Group 36"/>
          <p:cNvGrpSpPr/>
          <p:nvPr/>
        </p:nvGrpSpPr>
        <p:grpSpPr>
          <a:xfrm>
            <a:off x="2946400" y="3276600"/>
            <a:ext cx="609600" cy="3111500"/>
            <a:chOff x="0" y="0"/>
            <a:chExt cx="384" cy="1960"/>
          </a:xfrm>
        </p:grpSpPr>
        <p:sp>
          <p:nvSpPr>
            <p:cNvPr id="68629" name="AutoShape 80"/>
            <p:cNvSpPr/>
            <p:nvPr/>
          </p:nvSpPr>
          <p:spPr>
            <a:xfrm>
              <a:off x="276" y="921"/>
              <a:ext cx="108" cy="113"/>
            </a:xfrm>
            <a:prstGeom prst="flowChartConnector">
              <a:avLst/>
            </a:prstGeom>
            <a:solidFill>
              <a:srgbClr val="FFFFFF"/>
            </a:solidFill>
            <a:ln w="38100" cap="flat" cmpd="sng">
              <a:solidFill>
                <a:srgbClr val="0000CC"/>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solidFill>
                  <a:srgbClr val="000099"/>
                </a:solidFill>
                <a:latin typeface="宋体" panose="02010600030101010101" pitchFamily="2" charset="-122"/>
                <a:ea typeface="Times New Roman" panose="02020603050405020304" pitchFamily="18" charset="0"/>
              </a:endParaRPr>
            </a:p>
          </p:txBody>
        </p:sp>
        <p:grpSp>
          <p:nvGrpSpPr>
            <p:cNvPr id="68630" name="Group 38"/>
            <p:cNvGrpSpPr/>
            <p:nvPr/>
          </p:nvGrpSpPr>
          <p:grpSpPr>
            <a:xfrm>
              <a:off x="7" y="0"/>
              <a:ext cx="110" cy="111"/>
              <a:chOff x="0" y="0"/>
              <a:chExt cx="105" cy="156"/>
            </a:xfrm>
          </p:grpSpPr>
          <p:sp>
            <p:nvSpPr>
              <p:cNvPr id="68634" name="Line 82"/>
              <p:cNvSpPr/>
              <p:nvPr/>
            </p:nvSpPr>
            <p:spPr>
              <a:xfrm flipH="1">
                <a:off x="0" y="0"/>
                <a:ext cx="105" cy="156"/>
              </a:xfrm>
              <a:prstGeom prst="line">
                <a:avLst/>
              </a:prstGeom>
              <a:ln w="47625" cap="flat" cmpd="sng">
                <a:solidFill>
                  <a:srgbClr val="0000CC"/>
                </a:solidFill>
                <a:prstDash val="solid"/>
                <a:headEnd type="none" w="med" len="med"/>
                <a:tailEnd type="none" w="med" len="med"/>
              </a:ln>
            </p:spPr>
          </p:sp>
          <p:sp>
            <p:nvSpPr>
              <p:cNvPr id="68635" name="Line 83"/>
              <p:cNvSpPr/>
              <p:nvPr/>
            </p:nvSpPr>
            <p:spPr>
              <a:xfrm>
                <a:off x="0" y="0"/>
                <a:ext cx="105" cy="156"/>
              </a:xfrm>
              <a:prstGeom prst="line">
                <a:avLst/>
              </a:prstGeom>
              <a:ln w="47625" cap="flat" cmpd="sng">
                <a:solidFill>
                  <a:srgbClr val="0000CC"/>
                </a:solidFill>
                <a:prstDash val="solid"/>
                <a:headEnd type="none" w="med" len="med"/>
                <a:tailEnd type="none" w="med" len="med"/>
              </a:ln>
            </p:spPr>
          </p:sp>
        </p:grpSp>
        <p:grpSp>
          <p:nvGrpSpPr>
            <p:cNvPr id="68631" name="Group 41"/>
            <p:cNvGrpSpPr/>
            <p:nvPr/>
          </p:nvGrpSpPr>
          <p:grpSpPr>
            <a:xfrm>
              <a:off x="0" y="1848"/>
              <a:ext cx="110" cy="112"/>
              <a:chOff x="0" y="0"/>
              <a:chExt cx="105" cy="156"/>
            </a:xfrm>
          </p:grpSpPr>
          <p:sp>
            <p:nvSpPr>
              <p:cNvPr id="68632" name="Line 85"/>
              <p:cNvSpPr/>
              <p:nvPr/>
            </p:nvSpPr>
            <p:spPr>
              <a:xfrm flipH="1">
                <a:off x="0" y="0"/>
                <a:ext cx="105" cy="156"/>
              </a:xfrm>
              <a:prstGeom prst="line">
                <a:avLst/>
              </a:prstGeom>
              <a:ln w="47625" cap="flat" cmpd="sng">
                <a:solidFill>
                  <a:srgbClr val="0000CC"/>
                </a:solidFill>
                <a:prstDash val="solid"/>
                <a:headEnd type="none" w="med" len="med"/>
                <a:tailEnd type="none" w="med" len="med"/>
              </a:ln>
            </p:spPr>
          </p:sp>
          <p:sp>
            <p:nvSpPr>
              <p:cNvPr id="68633" name="Line 86"/>
              <p:cNvSpPr/>
              <p:nvPr/>
            </p:nvSpPr>
            <p:spPr>
              <a:xfrm>
                <a:off x="0" y="0"/>
                <a:ext cx="105" cy="156"/>
              </a:xfrm>
              <a:prstGeom prst="line">
                <a:avLst/>
              </a:prstGeom>
              <a:ln w="47625" cap="flat" cmpd="sng">
                <a:solidFill>
                  <a:srgbClr val="0000CC"/>
                </a:solidFill>
                <a:prstDash val="solid"/>
                <a:headEnd type="none" w="med" len="med"/>
                <a:tailEnd type="none" w="med" len="med"/>
              </a:ln>
            </p:spPr>
          </p:sp>
        </p:grpSp>
      </p:grpSp>
      <p:sp>
        <p:nvSpPr>
          <p:cNvPr id="63500" name="Line 88"/>
          <p:cNvSpPr/>
          <p:nvPr/>
        </p:nvSpPr>
        <p:spPr>
          <a:xfrm>
            <a:off x="385763" y="4814888"/>
            <a:ext cx="2970212" cy="17462"/>
          </a:xfrm>
          <a:prstGeom prst="line">
            <a:avLst/>
          </a:prstGeom>
          <a:ln w="41275" cap="flat" cmpd="sng">
            <a:solidFill>
              <a:srgbClr val="FF0000"/>
            </a:solidFill>
            <a:prstDash val="solid"/>
            <a:headEnd type="none" w="med" len="med"/>
            <a:tailEnd type="none" w="med" len="med"/>
          </a:ln>
        </p:spPr>
      </p:sp>
      <p:graphicFrame>
        <p:nvGraphicFramePr>
          <p:cNvPr id="78" name="Object 79"/>
          <p:cNvGraphicFramePr>
            <a:graphicFrameLocks noChangeAspect="1"/>
          </p:cNvGraphicFramePr>
          <p:nvPr/>
        </p:nvGraphicFramePr>
        <p:xfrm>
          <a:off x="3074988" y="1077913"/>
          <a:ext cx="3597275" cy="585787"/>
        </p:xfrm>
        <a:graphic>
          <a:graphicData uri="http://schemas.openxmlformats.org/presentationml/2006/ole">
            <mc:AlternateContent xmlns:mc="http://schemas.openxmlformats.org/markup-compatibility/2006">
              <mc:Choice xmlns:v="urn:schemas-microsoft-com:vml" Requires="v">
                <p:oleObj spid="_x0000_s36897" r:id="rId14" imgW="1307465" imgH="215900" progId="Equation.DSMT4">
                  <p:embed/>
                </p:oleObj>
              </mc:Choice>
              <mc:Fallback>
                <p:oleObj r:id="rId14" imgW="1307465" imgH="215900" progId="Equation.DSMT4">
                  <p:embed/>
                  <p:pic>
                    <p:nvPicPr>
                      <p:cNvPr id="0" name="图片 3213"/>
                      <p:cNvPicPr/>
                      <p:nvPr/>
                    </p:nvPicPr>
                    <p:blipFill>
                      <a:blip r:embed="rId15"/>
                      <a:stretch>
                        <a:fillRect/>
                      </a:stretch>
                    </p:blipFill>
                    <p:spPr>
                      <a:xfrm>
                        <a:off x="3074988" y="1077913"/>
                        <a:ext cx="3597275" cy="585787"/>
                      </a:xfrm>
                      <a:prstGeom prst="rect">
                        <a:avLst/>
                      </a:prstGeom>
                      <a:noFill/>
                      <a:ln w="38100">
                        <a:noFill/>
                        <a:miter/>
                      </a:ln>
                    </p:spPr>
                  </p:pic>
                </p:oleObj>
              </mc:Fallback>
            </mc:AlternateContent>
          </a:graphicData>
        </a:graphic>
      </p:graphicFrame>
      <p:grpSp>
        <p:nvGrpSpPr>
          <p:cNvPr id="74774" name="Group 74"/>
          <p:cNvGrpSpPr/>
          <p:nvPr/>
        </p:nvGrpSpPr>
        <p:grpSpPr>
          <a:xfrm>
            <a:off x="285750" y="28575"/>
            <a:ext cx="8547100" cy="2487613"/>
            <a:chOff x="0" y="0"/>
            <a:chExt cx="5384" cy="1567"/>
          </a:xfrm>
        </p:grpSpPr>
        <p:sp>
          <p:nvSpPr>
            <p:cNvPr id="68622" name="AutoShape 121"/>
            <p:cNvSpPr/>
            <p:nvPr/>
          </p:nvSpPr>
          <p:spPr>
            <a:xfrm>
              <a:off x="0" y="8"/>
              <a:ext cx="5384" cy="1543"/>
            </a:xfrm>
            <a:prstGeom prst="flowChartProcess">
              <a:avLst/>
            </a:prstGeom>
            <a:solidFill>
              <a:srgbClr val="CCFFFF"/>
            </a:solidFill>
            <a:ln w="9525" cap="flat" cmpd="sng">
              <a:solidFill>
                <a:schemeClr val="bg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solidFill>
                  <a:srgbClr val="000099"/>
                </a:solidFill>
                <a:latin typeface="宋体" panose="02010600030101010101" pitchFamily="2" charset="-122"/>
                <a:ea typeface="Times New Roman" panose="02020603050405020304" pitchFamily="18" charset="0"/>
              </a:endParaRPr>
            </a:p>
          </p:txBody>
        </p:sp>
        <p:sp>
          <p:nvSpPr>
            <p:cNvPr id="68623" name="Rectangle 122"/>
            <p:cNvSpPr/>
            <p:nvPr/>
          </p:nvSpPr>
          <p:spPr>
            <a:xfrm>
              <a:off x="160" y="80"/>
              <a:ext cx="895" cy="36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rgbClr val="000099"/>
                  </a:solidFill>
                  <a:latin typeface="宋体" panose="02010600030101010101" pitchFamily="2" charset="-122"/>
                  <a:cs typeface="Times New Roman" panose="02020603050405020304" pitchFamily="18" charset="0"/>
                </a:rPr>
                <a:t>解：</a:t>
              </a:r>
              <a:endParaRPr lang="zh-CN" altLang="en-US" b="1" dirty="0">
                <a:solidFill>
                  <a:srgbClr val="000099"/>
                </a:solidFill>
                <a:latin typeface="宋体" panose="02010600030101010101" pitchFamily="2" charset="-122"/>
                <a:ea typeface="Times New Roman" panose="02020603050405020304" pitchFamily="18" charset="0"/>
              </a:endParaRPr>
            </a:p>
          </p:txBody>
        </p:sp>
        <p:graphicFrame>
          <p:nvGraphicFramePr>
            <p:cNvPr id="68624" name="Object 77"/>
            <p:cNvGraphicFramePr>
              <a:graphicFrameLocks noChangeAspect="1"/>
            </p:cNvGraphicFramePr>
            <p:nvPr/>
          </p:nvGraphicFramePr>
          <p:xfrm>
            <a:off x="632" y="0"/>
            <a:ext cx="2256" cy="639"/>
          </p:xfrm>
          <a:graphic>
            <a:graphicData uri="http://schemas.openxmlformats.org/presentationml/2006/ole">
              <mc:AlternateContent xmlns:mc="http://schemas.openxmlformats.org/markup-compatibility/2006">
                <mc:Choice xmlns:v="urn:schemas-microsoft-com:vml" Requires="v">
                  <p:oleObj spid="_x0000_s36898" r:id="rId16" imgW="1511935" imgH="431800" progId="Equation.3">
                    <p:embed/>
                  </p:oleObj>
                </mc:Choice>
                <mc:Fallback>
                  <p:oleObj r:id="rId16" imgW="1511935" imgH="431800" progId="Equation.3">
                    <p:embed/>
                    <p:pic>
                      <p:nvPicPr>
                        <p:cNvPr id="0" name="图片 3211"/>
                        <p:cNvPicPr/>
                        <p:nvPr/>
                      </p:nvPicPr>
                      <p:blipFill>
                        <a:blip r:embed="rId17"/>
                        <a:stretch>
                          <a:fillRect/>
                        </a:stretch>
                      </p:blipFill>
                      <p:spPr>
                        <a:xfrm>
                          <a:off x="632" y="0"/>
                          <a:ext cx="2256" cy="639"/>
                        </a:xfrm>
                        <a:prstGeom prst="rect">
                          <a:avLst/>
                        </a:prstGeom>
                        <a:noFill/>
                        <a:ln w="38100">
                          <a:noFill/>
                          <a:miter/>
                        </a:ln>
                      </p:spPr>
                    </p:pic>
                  </p:oleObj>
                </mc:Fallback>
              </mc:AlternateContent>
            </a:graphicData>
          </a:graphic>
        </p:graphicFrame>
        <p:sp>
          <p:nvSpPr>
            <p:cNvPr id="68625" name="Rectangle 124"/>
            <p:cNvSpPr/>
            <p:nvPr/>
          </p:nvSpPr>
          <p:spPr>
            <a:xfrm>
              <a:off x="329" y="587"/>
              <a:ext cx="1332" cy="32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rgbClr val="000099"/>
                  </a:solidFill>
                  <a:latin typeface="宋体" panose="02010600030101010101" pitchFamily="2" charset="-122"/>
                  <a:cs typeface="Times New Roman" panose="02020603050405020304" pitchFamily="18" charset="0"/>
                </a:rPr>
                <a:t>特征方程为</a:t>
              </a:r>
              <a:endParaRPr lang="zh-CN" altLang="en-US" sz="2800" b="1" dirty="0">
                <a:solidFill>
                  <a:srgbClr val="000099"/>
                </a:solidFill>
                <a:latin typeface="宋体" panose="02010600030101010101" pitchFamily="2" charset="-122"/>
                <a:ea typeface="Times New Roman" panose="02020603050405020304" pitchFamily="18" charset="0"/>
              </a:endParaRPr>
            </a:p>
          </p:txBody>
        </p:sp>
        <p:graphicFrame>
          <p:nvGraphicFramePr>
            <p:cNvPr id="68626" name="Object 80"/>
            <p:cNvGraphicFramePr>
              <a:graphicFrameLocks noChangeAspect="1"/>
            </p:cNvGraphicFramePr>
            <p:nvPr/>
          </p:nvGraphicFramePr>
          <p:xfrm>
            <a:off x="56" y="864"/>
            <a:ext cx="2112" cy="703"/>
          </p:xfrm>
          <a:graphic>
            <a:graphicData uri="http://schemas.openxmlformats.org/presentationml/2006/ole">
              <mc:AlternateContent xmlns:mc="http://schemas.openxmlformats.org/markup-compatibility/2006">
                <mc:Choice xmlns:v="urn:schemas-microsoft-com:vml" Requires="v">
                  <p:oleObj spid="_x0000_s36899" r:id="rId18" imgW="1219835" imgH="406400" progId="Equation.3">
                    <p:embed/>
                  </p:oleObj>
                </mc:Choice>
                <mc:Fallback>
                  <p:oleObj r:id="rId18" imgW="1219835" imgH="406400" progId="Equation.3">
                    <p:embed/>
                    <p:pic>
                      <p:nvPicPr>
                        <p:cNvPr id="0" name="图片 3214"/>
                        <p:cNvPicPr/>
                        <p:nvPr/>
                      </p:nvPicPr>
                      <p:blipFill>
                        <a:blip r:embed="rId19"/>
                        <a:stretch>
                          <a:fillRect/>
                        </a:stretch>
                      </p:blipFill>
                      <p:spPr>
                        <a:xfrm>
                          <a:off x="56" y="864"/>
                          <a:ext cx="2112" cy="703"/>
                        </a:xfrm>
                        <a:prstGeom prst="rect">
                          <a:avLst/>
                        </a:prstGeom>
                        <a:noFill/>
                        <a:ln w="38100">
                          <a:noFill/>
                          <a:miter/>
                        </a:ln>
                      </p:spPr>
                    </p:pic>
                  </p:oleObj>
                </mc:Fallback>
              </mc:AlternateContent>
            </a:graphicData>
          </a:graphic>
        </p:graphicFrame>
        <p:graphicFrame>
          <p:nvGraphicFramePr>
            <p:cNvPr id="68627" name="Object 81"/>
            <p:cNvGraphicFramePr>
              <a:graphicFrameLocks noChangeAspect="1"/>
            </p:cNvGraphicFramePr>
            <p:nvPr/>
          </p:nvGraphicFramePr>
          <p:xfrm>
            <a:off x="2696" y="912"/>
            <a:ext cx="2640" cy="642"/>
          </p:xfrm>
          <a:graphic>
            <a:graphicData uri="http://schemas.openxmlformats.org/presentationml/2006/ole">
              <mc:AlternateContent xmlns:mc="http://schemas.openxmlformats.org/markup-compatibility/2006">
                <mc:Choice xmlns:v="urn:schemas-microsoft-com:vml" Requires="v">
                  <p:oleObj spid="_x0000_s36900" r:id="rId20" imgW="1587500" imgH="393700" progId="Equation.3">
                    <p:embed/>
                  </p:oleObj>
                </mc:Choice>
                <mc:Fallback>
                  <p:oleObj r:id="rId20" imgW="1587500" imgH="393700" progId="Equation.3">
                    <p:embed/>
                    <p:pic>
                      <p:nvPicPr>
                        <p:cNvPr id="0" name="图片 3212"/>
                        <p:cNvPicPr/>
                        <p:nvPr/>
                      </p:nvPicPr>
                      <p:blipFill>
                        <a:blip r:embed="rId21"/>
                        <a:stretch>
                          <a:fillRect/>
                        </a:stretch>
                      </p:blipFill>
                      <p:spPr>
                        <a:xfrm>
                          <a:off x="2696" y="912"/>
                          <a:ext cx="2640" cy="642"/>
                        </a:xfrm>
                        <a:prstGeom prst="rect">
                          <a:avLst/>
                        </a:prstGeom>
                        <a:noFill/>
                        <a:ln w="38100">
                          <a:noFill/>
                          <a:miter/>
                        </a:ln>
                      </p:spPr>
                    </p:pic>
                  </p:oleObj>
                </mc:Fallback>
              </mc:AlternateContent>
            </a:graphicData>
          </a:graphic>
        </p:graphicFrame>
        <p:sp>
          <p:nvSpPr>
            <p:cNvPr id="68628" name="AutoShape 128"/>
            <p:cNvSpPr/>
            <p:nvPr/>
          </p:nvSpPr>
          <p:spPr>
            <a:xfrm>
              <a:off x="2216" y="1104"/>
              <a:ext cx="480" cy="240"/>
            </a:xfrm>
            <a:prstGeom prst="right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solidFill>
                  <a:srgbClr val="000099"/>
                </a:solidFill>
                <a:latin typeface="宋体" panose="02010600030101010101" pitchFamily="2" charset="-122"/>
                <a:ea typeface="Times New Roman" panose="02020603050405020304" pitchFamily="18" charset="0"/>
              </a:endParaRPr>
            </a:p>
          </p:txBody>
        </p:sp>
      </p:grpSp>
      <p:sp>
        <p:nvSpPr>
          <p:cNvPr id="68621"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41</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4774"/>
                                        </p:tgtEl>
                                        <p:attrNameLst>
                                          <p:attrName>style.visibility</p:attrName>
                                        </p:attrNameLst>
                                      </p:cBhvr>
                                      <p:to>
                                        <p:strVal val="visible"/>
                                      </p:to>
                                    </p:set>
                                    <p:animEffect transition="in" filter="wipe(up)">
                                      <p:cBhvr>
                                        <p:cTn id="7" dur="500"/>
                                        <p:tgtEl>
                                          <p:spTgt spid="74774"/>
                                        </p:tgtEl>
                                      </p:cBhvr>
                                    </p:animEffect>
                                  </p:childTnLst>
                                </p:cTn>
                              </p:par>
                              <p:par>
                                <p:cTn id="8" presetID="22" presetClass="entr" presetSubtype="1" fill="hold"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wipe(up)">
                                      <p:cBhvr>
                                        <p:cTn id="10" dur="500"/>
                                        <p:tgtEl>
                                          <p:spTgt spid="7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3490">
                                            <p:txEl>
                                              <p:pRg st="0" end="0"/>
                                            </p:txEl>
                                          </p:spTgt>
                                        </p:tgtEl>
                                        <p:attrNameLst>
                                          <p:attrName>style.visibility</p:attrName>
                                        </p:attrNameLst>
                                      </p:cBhvr>
                                      <p:to>
                                        <p:strVal val="visible"/>
                                      </p:to>
                                    </p:set>
                                    <p:animEffect transition="in" filter="wipe(left)">
                                      <p:cBhvr>
                                        <p:cTn id="15" dur="500"/>
                                        <p:tgtEl>
                                          <p:spTgt spid="63490">
                                            <p:txEl>
                                              <p:pRg st="0" end="0"/>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63490">
                                            <p:txEl>
                                              <p:pRg st="1" end="1"/>
                                            </p:txEl>
                                          </p:spTgt>
                                        </p:tgtEl>
                                        <p:attrNameLst>
                                          <p:attrName>style.visibility</p:attrName>
                                        </p:attrNameLst>
                                      </p:cBhvr>
                                      <p:to>
                                        <p:strVal val="visible"/>
                                      </p:to>
                                    </p:set>
                                    <p:animEffect transition="in" filter="wipe(left)">
                                      <p:cBhvr>
                                        <p:cTn id="18" dur="500"/>
                                        <p:tgtEl>
                                          <p:spTgt spid="6349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4761"/>
                                        </p:tgtEl>
                                        <p:attrNameLst>
                                          <p:attrName>style.visibility</p:attrName>
                                        </p:attrNameLst>
                                      </p:cBhvr>
                                      <p:to>
                                        <p:strVal val="visible"/>
                                      </p:to>
                                    </p:set>
                                    <p:animEffect transition="in" filter="fade">
                                      <p:cBhvr>
                                        <p:cTn id="23" dur="500"/>
                                        <p:tgtEl>
                                          <p:spTgt spid="7476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4762"/>
                                        </p:tgtEl>
                                        <p:attrNameLst>
                                          <p:attrName>style.visibility</p:attrName>
                                        </p:attrNameLst>
                                      </p:cBhvr>
                                      <p:to>
                                        <p:strVal val="visible"/>
                                      </p:to>
                                    </p:set>
                                    <p:animEffect transition="in" filter="fade">
                                      <p:cBhvr>
                                        <p:cTn id="28" dur="500"/>
                                        <p:tgtEl>
                                          <p:spTgt spid="7476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3490">
                                            <p:txEl>
                                              <p:pRg st="2" end="2"/>
                                            </p:txEl>
                                          </p:spTgt>
                                        </p:tgtEl>
                                        <p:attrNameLst>
                                          <p:attrName>style.visibility</p:attrName>
                                        </p:attrNameLst>
                                      </p:cBhvr>
                                      <p:to>
                                        <p:strVal val="visible"/>
                                      </p:to>
                                    </p:set>
                                    <p:animEffect transition="in" filter="wipe(left)">
                                      <p:cBhvr>
                                        <p:cTn id="33" dur="500"/>
                                        <p:tgtEl>
                                          <p:spTgt spid="63490">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3490">
                                            <p:txEl>
                                              <p:pRg st="3" end="3"/>
                                            </p:txEl>
                                          </p:spTgt>
                                        </p:tgtEl>
                                        <p:attrNameLst>
                                          <p:attrName>style.visibility</p:attrName>
                                        </p:attrNameLst>
                                      </p:cBhvr>
                                      <p:to>
                                        <p:strVal val="visible"/>
                                      </p:to>
                                    </p:set>
                                    <p:animEffect transition="in" filter="wipe(left)">
                                      <p:cBhvr>
                                        <p:cTn id="38" dur="500"/>
                                        <p:tgtEl>
                                          <p:spTgt spid="63490">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63490">
                                            <p:txEl>
                                              <p:pRg st="4" end="4"/>
                                            </p:txEl>
                                          </p:spTgt>
                                        </p:tgtEl>
                                        <p:attrNameLst>
                                          <p:attrName>style.visibility</p:attrName>
                                        </p:attrNameLst>
                                      </p:cBhvr>
                                      <p:to>
                                        <p:strVal val="visible"/>
                                      </p:to>
                                    </p:set>
                                    <p:animEffect transition="in" filter="wipe(left)">
                                      <p:cBhvr>
                                        <p:cTn id="43" dur="500"/>
                                        <p:tgtEl>
                                          <p:spTgt spid="63490">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63500"/>
                                        </p:tgtEl>
                                        <p:attrNameLst>
                                          <p:attrName>style.visibility</p:attrName>
                                        </p:attrNameLst>
                                      </p:cBhvr>
                                      <p:to>
                                        <p:strVal val="visible"/>
                                      </p:to>
                                    </p:set>
                                    <p:animEffect transition="in" filter="wipe(left)">
                                      <p:cBhvr>
                                        <p:cTn id="48" dur="500"/>
                                        <p:tgtEl>
                                          <p:spTgt spid="63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17"/>
          <p:cNvSpPr/>
          <p:nvPr/>
        </p:nvSpPr>
        <p:spPr>
          <a:xfrm>
            <a:off x="4857750" y="2608263"/>
            <a:ext cx="2863850" cy="107632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rgbClr val="000099"/>
                </a:solidFill>
                <a:latin typeface="宋体" panose="02010600030101010101" pitchFamily="2" charset="-122"/>
                <a:cs typeface="Times New Roman" panose="02020603050405020304" pitchFamily="18" charset="0"/>
              </a:rPr>
              <a:t>渐近线为</a:t>
            </a:r>
            <a:r>
              <a:rPr lang="en-US" altLang="zh-CN" b="1" dirty="0">
                <a:solidFill>
                  <a:srgbClr val="000099"/>
                </a:solidFill>
                <a:latin typeface="宋体" panose="02010600030101010101" pitchFamily="2" charset="-122"/>
                <a:cs typeface="Times New Roman" panose="02020603050405020304" pitchFamily="18" charset="0"/>
              </a:rPr>
              <a:t>180</a:t>
            </a:r>
            <a:r>
              <a:rPr lang="zh-CN" altLang="en-US" b="1" dirty="0">
                <a:solidFill>
                  <a:srgbClr val="000099"/>
                </a:solidFill>
                <a:latin typeface="宋体" panose="02010600030101010101" pitchFamily="2" charset="-122"/>
                <a:cs typeface="Times New Roman" panose="02020603050405020304" pitchFamily="18" charset="0"/>
              </a:rPr>
              <a:t>度</a:t>
            </a:r>
            <a:endParaRPr lang="en-US" altLang="zh-CN" b="1" dirty="0">
              <a:solidFill>
                <a:srgbClr val="000099"/>
              </a:solidFill>
              <a:latin typeface="宋体" panose="02010600030101010101" pitchFamily="2" charset="-122"/>
              <a:cs typeface="Times New Roman" panose="02020603050405020304" pitchFamily="18" charset="0"/>
            </a:endParaRPr>
          </a:p>
          <a:p>
            <a:pPr marL="0" lvl="0" indent="0" eaLnBrk="1" hangingPunct="1">
              <a:spcBef>
                <a:spcPct val="0"/>
              </a:spcBef>
              <a:buClrTx/>
              <a:buSzTx/>
              <a:buFont typeface="Arial" panose="020B0604020202020204" pitchFamily="34" charset="0"/>
              <a:buNone/>
            </a:pPr>
            <a:r>
              <a:rPr lang="zh-CN" altLang="en-US" b="1" dirty="0">
                <a:solidFill>
                  <a:srgbClr val="000099"/>
                </a:solidFill>
                <a:latin typeface="宋体" panose="02010600030101010101" pitchFamily="2" charset="-122"/>
                <a:cs typeface="Times New Roman" panose="02020603050405020304" pitchFamily="18" charset="0"/>
              </a:rPr>
              <a:t>分离会合点</a:t>
            </a:r>
            <a:endParaRPr lang="en-US" altLang="zh-CN" b="1" dirty="0">
              <a:solidFill>
                <a:srgbClr val="000099"/>
              </a:solidFill>
              <a:latin typeface="宋体" panose="02010600030101010101" pitchFamily="2" charset="-122"/>
              <a:ea typeface="Times New Roman" panose="02020603050405020304" pitchFamily="18" charset="0"/>
            </a:endParaRPr>
          </a:p>
        </p:txBody>
      </p:sp>
      <p:sp>
        <p:nvSpPr>
          <p:cNvPr id="70659" name="Rectangle 4"/>
          <p:cNvSpPr/>
          <p:nvPr/>
        </p:nvSpPr>
        <p:spPr>
          <a:xfrm>
            <a:off x="457200" y="138113"/>
            <a:ext cx="7402513" cy="522287"/>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rgbClr val="000099"/>
                </a:solidFill>
                <a:latin typeface="宋体" panose="02010600030101010101" pitchFamily="2" charset="-122"/>
                <a:cs typeface="Times New Roman" panose="02020603050405020304" pitchFamily="18" charset="0"/>
              </a:rPr>
              <a:t>例</a:t>
            </a:r>
            <a:r>
              <a:rPr lang="en-US" altLang="zh-CN" sz="2800" b="1" dirty="0">
                <a:solidFill>
                  <a:srgbClr val="000099"/>
                </a:solidFill>
                <a:latin typeface="宋体" panose="02010600030101010101" pitchFamily="2" charset="-122"/>
                <a:cs typeface="Times New Roman" panose="02020603050405020304" pitchFamily="18" charset="0"/>
              </a:rPr>
              <a:t>4.10 </a:t>
            </a:r>
            <a:r>
              <a:rPr lang="zh-CN" altLang="en-US" sz="2800" b="1" dirty="0">
                <a:solidFill>
                  <a:srgbClr val="000099"/>
                </a:solidFill>
                <a:latin typeface="宋体" panose="02010600030101010101" pitchFamily="2" charset="-122"/>
                <a:cs typeface="Times New Roman" panose="02020603050405020304" pitchFamily="18" charset="0"/>
              </a:rPr>
              <a:t>设负反馈系统前向通道的传递函数为 </a:t>
            </a:r>
            <a:endParaRPr lang="zh-CN" altLang="en-US" sz="2800" b="1" dirty="0">
              <a:solidFill>
                <a:srgbClr val="000099"/>
              </a:solidFill>
              <a:latin typeface="宋体" panose="02010600030101010101" pitchFamily="2" charset="-122"/>
              <a:ea typeface="Times New Roman" panose="02020603050405020304" pitchFamily="18" charset="0"/>
            </a:endParaRPr>
          </a:p>
        </p:txBody>
      </p:sp>
      <p:graphicFrame>
        <p:nvGraphicFramePr>
          <p:cNvPr id="70660" name="Object 4"/>
          <p:cNvGraphicFramePr>
            <a:graphicFrameLocks noChangeAspect="1"/>
          </p:cNvGraphicFramePr>
          <p:nvPr/>
        </p:nvGraphicFramePr>
        <p:xfrm>
          <a:off x="2743200" y="520700"/>
          <a:ext cx="2743200" cy="1081088"/>
        </p:xfrm>
        <a:graphic>
          <a:graphicData uri="http://schemas.openxmlformats.org/presentationml/2006/ole">
            <mc:AlternateContent xmlns:mc="http://schemas.openxmlformats.org/markup-compatibility/2006">
              <mc:Choice xmlns:v="urn:schemas-microsoft-com:vml" Requires="v">
                <p:oleObj spid="_x0000_s37919" r:id="rId3" imgW="978535" imgH="419735" progId="Equation.3">
                  <p:embed/>
                </p:oleObj>
              </mc:Choice>
              <mc:Fallback>
                <p:oleObj r:id="rId3" imgW="978535" imgH="419735" progId="Equation.3">
                  <p:embed/>
                  <p:pic>
                    <p:nvPicPr>
                      <p:cNvPr id="0" name="图片 3312"/>
                      <p:cNvPicPr/>
                      <p:nvPr/>
                    </p:nvPicPr>
                    <p:blipFill>
                      <a:blip r:embed="rId4"/>
                      <a:stretch>
                        <a:fillRect/>
                      </a:stretch>
                    </p:blipFill>
                    <p:spPr>
                      <a:xfrm>
                        <a:off x="2743200" y="520700"/>
                        <a:ext cx="2743200" cy="1081088"/>
                      </a:xfrm>
                      <a:prstGeom prst="rect">
                        <a:avLst/>
                      </a:prstGeom>
                      <a:noFill/>
                      <a:ln w="38100">
                        <a:noFill/>
                        <a:miter/>
                      </a:ln>
                    </p:spPr>
                  </p:pic>
                </p:oleObj>
              </mc:Fallback>
            </mc:AlternateContent>
          </a:graphicData>
        </a:graphic>
      </p:graphicFrame>
      <p:sp>
        <p:nvSpPr>
          <p:cNvPr id="70661" name="Rectangle 7"/>
          <p:cNvSpPr/>
          <p:nvPr/>
        </p:nvSpPr>
        <p:spPr>
          <a:xfrm>
            <a:off x="547688" y="1384300"/>
            <a:ext cx="8215312" cy="10318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110000"/>
              </a:lnSpc>
              <a:spcBef>
                <a:spcPct val="0"/>
              </a:spcBef>
              <a:buClrTx/>
              <a:buSzTx/>
              <a:buFont typeface="Arial" panose="020B0604020202020204" pitchFamily="34" charset="0"/>
              <a:buNone/>
            </a:pPr>
            <a:r>
              <a:rPr lang="zh-CN" altLang="en-US" sz="2800" b="1" dirty="0">
                <a:solidFill>
                  <a:srgbClr val="000099"/>
                </a:solidFill>
                <a:latin typeface="宋体" panose="02010600030101010101" pitchFamily="2" charset="-122"/>
                <a:cs typeface="Times New Roman" panose="02020603050405020304" pitchFamily="18" charset="0"/>
              </a:rPr>
              <a:t>若采用测速反馈             ，试画出以   为参变量的根轨迹</a:t>
            </a:r>
            <a:endParaRPr lang="zh-CN" altLang="en-US" sz="2800" b="1" dirty="0">
              <a:solidFill>
                <a:srgbClr val="000099"/>
              </a:solidFill>
              <a:latin typeface="宋体" panose="02010600030101010101" pitchFamily="2" charset="-122"/>
              <a:ea typeface="Times New Roman" panose="02020603050405020304" pitchFamily="18" charset="0"/>
            </a:endParaRPr>
          </a:p>
        </p:txBody>
      </p:sp>
      <p:graphicFrame>
        <p:nvGraphicFramePr>
          <p:cNvPr id="70662" name="Object 6"/>
          <p:cNvGraphicFramePr>
            <a:graphicFrameLocks noChangeAspect="1"/>
          </p:cNvGraphicFramePr>
          <p:nvPr/>
        </p:nvGraphicFramePr>
        <p:xfrm>
          <a:off x="3144838" y="1435100"/>
          <a:ext cx="2341562" cy="639763"/>
        </p:xfrm>
        <a:graphic>
          <a:graphicData uri="http://schemas.openxmlformats.org/presentationml/2006/ole">
            <mc:AlternateContent xmlns:mc="http://schemas.openxmlformats.org/markup-compatibility/2006">
              <mc:Choice xmlns:v="urn:schemas-microsoft-com:vml" Requires="v">
                <p:oleObj spid="_x0000_s37920" r:id="rId5" imgW="953135" imgH="228600" progId="Equation.3">
                  <p:embed/>
                </p:oleObj>
              </mc:Choice>
              <mc:Fallback>
                <p:oleObj r:id="rId5" imgW="953135" imgH="228600" progId="Equation.3">
                  <p:embed/>
                  <p:pic>
                    <p:nvPicPr>
                      <p:cNvPr id="0" name="图片 3309"/>
                      <p:cNvPicPr/>
                      <p:nvPr/>
                    </p:nvPicPr>
                    <p:blipFill>
                      <a:blip r:embed="rId6"/>
                      <a:stretch>
                        <a:fillRect/>
                      </a:stretch>
                    </p:blipFill>
                    <p:spPr>
                      <a:xfrm>
                        <a:off x="3144838" y="1435100"/>
                        <a:ext cx="2341562" cy="639763"/>
                      </a:xfrm>
                      <a:prstGeom prst="rect">
                        <a:avLst/>
                      </a:prstGeom>
                      <a:noFill/>
                      <a:ln w="38100">
                        <a:noFill/>
                        <a:miter/>
                      </a:ln>
                    </p:spPr>
                  </p:pic>
                </p:oleObj>
              </mc:Fallback>
            </mc:AlternateContent>
          </a:graphicData>
        </a:graphic>
      </p:graphicFrame>
      <p:graphicFrame>
        <p:nvGraphicFramePr>
          <p:cNvPr id="70663" name="Object 7"/>
          <p:cNvGraphicFramePr>
            <a:graphicFrameLocks noChangeAspect="1"/>
          </p:cNvGraphicFramePr>
          <p:nvPr/>
        </p:nvGraphicFramePr>
        <p:xfrm>
          <a:off x="7175500" y="1447800"/>
          <a:ext cx="609600" cy="609600"/>
        </p:xfrm>
        <a:graphic>
          <a:graphicData uri="http://schemas.openxmlformats.org/presentationml/2006/ole">
            <mc:AlternateContent xmlns:mc="http://schemas.openxmlformats.org/markup-compatibility/2006">
              <mc:Choice xmlns:v="urn:schemas-microsoft-com:vml" Requires="v">
                <p:oleObj spid="_x0000_s37921" r:id="rId7" imgW="229235" imgH="229235" progId="Equation.3">
                  <p:embed/>
                </p:oleObj>
              </mc:Choice>
              <mc:Fallback>
                <p:oleObj r:id="rId7" imgW="229235" imgH="229235" progId="Equation.3">
                  <p:embed/>
                  <p:pic>
                    <p:nvPicPr>
                      <p:cNvPr id="0" name="图片 3308"/>
                      <p:cNvPicPr/>
                      <p:nvPr/>
                    </p:nvPicPr>
                    <p:blipFill>
                      <a:blip r:embed="rId8"/>
                      <a:stretch>
                        <a:fillRect/>
                      </a:stretch>
                    </p:blipFill>
                    <p:spPr>
                      <a:xfrm>
                        <a:off x="7175500" y="1447800"/>
                        <a:ext cx="609600" cy="609600"/>
                      </a:xfrm>
                      <a:prstGeom prst="rect">
                        <a:avLst/>
                      </a:prstGeom>
                      <a:noFill/>
                      <a:ln w="38100">
                        <a:noFill/>
                        <a:miter/>
                      </a:ln>
                    </p:spPr>
                  </p:pic>
                </p:oleObj>
              </mc:Fallback>
            </mc:AlternateContent>
          </a:graphicData>
        </a:graphic>
      </p:graphicFrame>
      <p:grpSp>
        <p:nvGrpSpPr>
          <p:cNvPr id="70664" name="Group 10"/>
          <p:cNvGrpSpPr/>
          <p:nvPr/>
        </p:nvGrpSpPr>
        <p:grpSpPr>
          <a:xfrm>
            <a:off x="381000" y="2501900"/>
            <a:ext cx="4297363" cy="4191000"/>
            <a:chOff x="0" y="0"/>
            <a:chExt cx="2707" cy="2640"/>
          </a:xfrm>
        </p:grpSpPr>
        <p:sp>
          <p:nvSpPr>
            <p:cNvPr id="70686" name="Line 52"/>
            <p:cNvSpPr/>
            <p:nvPr/>
          </p:nvSpPr>
          <p:spPr>
            <a:xfrm>
              <a:off x="0" y="1472"/>
              <a:ext cx="2590" cy="0"/>
            </a:xfrm>
            <a:prstGeom prst="line">
              <a:avLst/>
            </a:prstGeom>
            <a:ln w="9525" cap="flat" cmpd="sng">
              <a:solidFill>
                <a:srgbClr val="000000"/>
              </a:solidFill>
              <a:prstDash val="solid"/>
              <a:headEnd type="none" w="med" len="med"/>
              <a:tailEnd type="triangle" w="sm" len="lg"/>
            </a:ln>
          </p:spPr>
        </p:sp>
        <p:sp>
          <p:nvSpPr>
            <p:cNvPr id="70687" name="Line 53"/>
            <p:cNvSpPr/>
            <p:nvPr/>
          </p:nvSpPr>
          <p:spPr>
            <a:xfrm flipV="1">
              <a:off x="1943" y="71"/>
              <a:ext cx="0" cy="2569"/>
            </a:xfrm>
            <a:prstGeom prst="line">
              <a:avLst/>
            </a:prstGeom>
            <a:ln w="9525" cap="flat" cmpd="sng">
              <a:solidFill>
                <a:srgbClr val="000000"/>
              </a:solidFill>
              <a:prstDash val="solid"/>
              <a:headEnd type="none" w="med" len="med"/>
              <a:tailEnd type="triangle" w="sm" len="lg"/>
            </a:ln>
          </p:spPr>
        </p:sp>
        <p:graphicFrame>
          <p:nvGraphicFramePr>
            <p:cNvPr id="70688" name="Object 13"/>
            <p:cNvGraphicFramePr>
              <a:graphicFrameLocks noChangeAspect="1"/>
            </p:cNvGraphicFramePr>
            <p:nvPr/>
          </p:nvGraphicFramePr>
          <p:xfrm>
            <a:off x="1970" y="0"/>
            <a:ext cx="382" cy="315"/>
          </p:xfrm>
          <a:graphic>
            <a:graphicData uri="http://schemas.openxmlformats.org/presentationml/2006/ole">
              <mc:AlternateContent xmlns:mc="http://schemas.openxmlformats.org/markup-compatibility/2006">
                <mc:Choice xmlns:v="urn:schemas-microsoft-com:vml" Requires="v">
                  <p:oleObj spid="_x0000_s37922" r:id="rId9" imgW="241935" imgH="191135" progId="Equation.3">
                    <p:embed/>
                  </p:oleObj>
                </mc:Choice>
                <mc:Fallback>
                  <p:oleObj r:id="rId9" imgW="241935" imgH="191135" progId="Equation.3">
                    <p:embed/>
                    <p:pic>
                      <p:nvPicPr>
                        <p:cNvPr id="0" name="图片 3310"/>
                        <p:cNvPicPr/>
                        <p:nvPr/>
                      </p:nvPicPr>
                      <p:blipFill>
                        <a:blip r:embed="rId10"/>
                        <a:stretch>
                          <a:fillRect/>
                        </a:stretch>
                      </p:blipFill>
                      <p:spPr>
                        <a:xfrm>
                          <a:off x="1970" y="0"/>
                          <a:ext cx="382" cy="315"/>
                        </a:xfrm>
                        <a:prstGeom prst="rect">
                          <a:avLst/>
                        </a:prstGeom>
                        <a:noFill/>
                        <a:ln w="38100">
                          <a:noFill/>
                          <a:miter/>
                        </a:ln>
                      </p:spPr>
                    </p:pic>
                  </p:oleObj>
                </mc:Fallback>
              </mc:AlternateContent>
            </a:graphicData>
          </a:graphic>
        </p:graphicFrame>
        <p:graphicFrame>
          <p:nvGraphicFramePr>
            <p:cNvPr id="70689" name="Object 14"/>
            <p:cNvGraphicFramePr>
              <a:graphicFrameLocks noChangeAspect="1"/>
            </p:cNvGraphicFramePr>
            <p:nvPr/>
          </p:nvGraphicFramePr>
          <p:xfrm>
            <a:off x="2407" y="1238"/>
            <a:ext cx="300" cy="288"/>
          </p:xfrm>
          <a:graphic>
            <a:graphicData uri="http://schemas.openxmlformats.org/presentationml/2006/ole">
              <mc:AlternateContent xmlns:mc="http://schemas.openxmlformats.org/markup-compatibility/2006">
                <mc:Choice xmlns:v="urn:schemas-microsoft-com:vml" Requires="v">
                  <p:oleObj spid="_x0000_s37923" r:id="rId11" imgW="153035" imgH="140335" progId="Equation.3">
                    <p:embed/>
                  </p:oleObj>
                </mc:Choice>
                <mc:Fallback>
                  <p:oleObj r:id="rId11" imgW="153035" imgH="140335" progId="Equation.3">
                    <p:embed/>
                    <p:pic>
                      <p:nvPicPr>
                        <p:cNvPr id="0" name="图片 3311"/>
                        <p:cNvPicPr/>
                        <p:nvPr/>
                      </p:nvPicPr>
                      <p:blipFill>
                        <a:blip r:embed="rId12"/>
                        <a:stretch>
                          <a:fillRect/>
                        </a:stretch>
                      </p:blipFill>
                      <p:spPr>
                        <a:xfrm>
                          <a:off x="2407" y="1238"/>
                          <a:ext cx="300" cy="288"/>
                        </a:xfrm>
                        <a:prstGeom prst="rect">
                          <a:avLst/>
                        </a:prstGeom>
                        <a:noFill/>
                        <a:ln w="38100">
                          <a:noFill/>
                          <a:miter/>
                        </a:ln>
                      </p:spPr>
                    </p:pic>
                  </p:oleObj>
                </mc:Fallback>
              </mc:AlternateContent>
            </a:graphicData>
          </a:graphic>
        </p:graphicFrame>
        <p:sp>
          <p:nvSpPr>
            <p:cNvPr id="70690" name="Line 57"/>
            <p:cNvSpPr/>
            <p:nvPr/>
          </p:nvSpPr>
          <p:spPr>
            <a:xfrm>
              <a:off x="1899" y="1757"/>
              <a:ext cx="44" cy="0"/>
            </a:xfrm>
            <a:prstGeom prst="line">
              <a:avLst/>
            </a:prstGeom>
            <a:ln w="9525" cap="flat" cmpd="sng">
              <a:solidFill>
                <a:srgbClr val="000000"/>
              </a:solidFill>
              <a:prstDash val="solid"/>
              <a:headEnd type="none" w="med" len="med"/>
              <a:tailEnd type="none" w="med" len="med"/>
            </a:ln>
          </p:spPr>
        </p:sp>
        <p:sp>
          <p:nvSpPr>
            <p:cNvPr id="70691" name="Line 58"/>
            <p:cNvSpPr/>
            <p:nvPr/>
          </p:nvSpPr>
          <p:spPr>
            <a:xfrm>
              <a:off x="1899" y="555"/>
              <a:ext cx="44" cy="0"/>
            </a:xfrm>
            <a:prstGeom prst="line">
              <a:avLst/>
            </a:prstGeom>
            <a:ln w="9525" cap="flat" cmpd="sng">
              <a:solidFill>
                <a:srgbClr val="000000"/>
              </a:solidFill>
              <a:prstDash val="solid"/>
              <a:headEnd type="none" w="med" len="med"/>
              <a:tailEnd type="none" w="med" len="med"/>
            </a:ln>
          </p:spPr>
        </p:sp>
        <p:sp>
          <p:nvSpPr>
            <p:cNvPr id="70692" name="Line 59"/>
            <p:cNvSpPr/>
            <p:nvPr/>
          </p:nvSpPr>
          <p:spPr>
            <a:xfrm>
              <a:off x="1899" y="2070"/>
              <a:ext cx="44" cy="0"/>
            </a:xfrm>
            <a:prstGeom prst="line">
              <a:avLst/>
            </a:prstGeom>
            <a:ln w="9525" cap="flat" cmpd="sng">
              <a:solidFill>
                <a:srgbClr val="000000"/>
              </a:solidFill>
              <a:prstDash val="solid"/>
              <a:headEnd type="none" w="med" len="med"/>
              <a:tailEnd type="none" w="med" len="med"/>
            </a:ln>
          </p:spPr>
        </p:sp>
        <p:sp>
          <p:nvSpPr>
            <p:cNvPr id="70693" name="Line 60"/>
            <p:cNvSpPr/>
            <p:nvPr/>
          </p:nvSpPr>
          <p:spPr>
            <a:xfrm>
              <a:off x="1893" y="2375"/>
              <a:ext cx="45" cy="0"/>
            </a:xfrm>
            <a:prstGeom prst="line">
              <a:avLst/>
            </a:prstGeom>
            <a:ln w="9525" cap="flat" cmpd="sng">
              <a:solidFill>
                <a:srgbClr val="000000"/>
              </a:solidFill>
              <a:prstDash val="solid"/>
              <a:headEnd type="none" w="med" len="med"/>
              <a:tailEnd type="none" w="med" len="med"/>
            </a:ln>
          </p:spPr>
        </p:sp>
        <p:sp>
          <p:nvSpPr>
            <p:cNvPr id="70694" name="Line 61"/>
            <p:cNvSpPr/>
            <p:nvPr/>
          </p:nvSpPr>
          <p:spPr>
            <a:xfrm>
              <a:off x="1899" y="856"/>
              <a:ext cx="44" cy="0"/>
            </a:xfrm>
            <a:prstGeom prst="line">
              <a:avLst/>
            </a:prstGeom>
            <a:ln w="9525" cap="flat" cmpd="sng">
              <a:solidFill>
                <a:srgbClr val="000000"/>
              </a:solidFill>
              <a:prstDash val="solid"/>
              <a:headEnd type="none" w="med" len="med"/>
              <a:tailEnd type="none" w="med" len="med"/>
            </a:ln>
          </p:spPr>
        </p:sp>
        <p:sp>
          <p:nvSpPr>
            <p:cNvPr id="70695" name="Line 62"/>
            <p:cNvSpPr/>
            <p:nvPr/>
          </p:nvSpPr>
          <p:spPr>
            <a:xfrm>
              <a:off x="1893" y="1173"/>
              <a:ext cx="45" cy="0"/>
            </a:xfrm>
            <a:prstGeom prst="line">
              <a:avLst/>
            </a:prstGeom>
            <a:ln w="9525" cap="flat" cmpd="sng">
              <a:solidFill>
                <a:srgbClr val="000000"/>
              </a:solidFill>
              <a:prstDash val="solid"/>
              <a:headEnd type="none" w="med" len="med"/>
              <a:tailEnd type="none" w="med" len="med"/>
            </a:ln>
          </p:spPr>
        </p:sp>
        <p:sp>
          <p:nvSpPr>
            <p:cNvPr id="70696" name="Text Box 63"/>
            <p:cNvSpPr txBox="1"/>
            <p:nvPr/>
          </p:nvSpPr>
          <p:spPr>
            <a:xfrm>
              <a:off x="1899" y="2181"/>
              <a:ext cx="462" cy="35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-j3</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70697" name="Text Box 64"/>
            <p:cNvSpPr txBox="1"/>
            <p:nvPr/>
          </p:nvSpPr>
          <p:spPr>
            <a:xfrm>
              <a:off x="1899" y="1876"/>
              <a:ext cx="462" cy="3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-j2</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70698" name="Text Box 65"/>
            <p:cNvSpPr txBox="1"/>
            <p:nvPr/>
          </p:nvSpPr>
          <p:spPr>
            <a:xfrm>
              <a:off x="1885" y="1548"/>
              <a:ext cx="462" cy="3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-j1</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70699" name="Text Box 66"/>
            <p:cNvSpPr txBox="1"/>
            <p:nvPr/>
          </p:nvSpPr>
          <p:spPr>
            <a:xfrm>
              <a:off x="1938" y="368"/>
              <a:ext cx="462" cy="35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j3</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70700" name="Text Box 67"/>
            <p:cNvSpPr txBox="1"/>
            <p:nvPr/>
          </p:nvSpPr>
          <p:spPr>
            <a:xfrm>
              <a:off x="1938" y="681"/>
              <a:ext cx="462" cy="35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j2</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70701" name="Text Box 68"/>
            <p:cNvSpPr txBox="1"/>
            <p:nvPr/>
          </p:nvSpPr>
          <p:spPr>
            <a:xfrm>
              <a:off x="1938" y="987"/>
              <a:ext cx="462" cy="3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j1</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70702" name="Text Box 69"/>
            <p:cNvSpPr txBox="1"/>
            <p:nvPr/>
          </p:nvSpPr>
          <p:spPr>
            <a:xfrm>
              <a:off x="1912" y="1198"/>
              <a:ext cx="462" cy="3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0</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70703" name="Line 70"/>
            <p:cNvSpPr/>
            <p:nvPr/>
          </p:nvSpPr>
          <p:spPr>
            <a:xfrm>
              <a:off x="561" y="1428"/>
              <a:ext cx="0" cy="33"/>
            </a:xfrm>
            <a:prstGeom prst="line">
              <a:avLst/>
            </a:prstGeom>
            <a:ln w="9525" cap="flat" cmpd="sng">
              <a:solidFill>
                <a:srgbClr val="000000"/>
              </a:solidFill>
              <a:prstDash val="solid"/>
              <a:headEnd type="none" w="med" len="med"/>
              <a:tailEnd type="none" w="med" len="med"/>
            </a:ln>
          </p:spPr>
        </p:sp>
        <p:sp>
          <p:nvSpPr>
            <p:cNvPr id="70704" name="Line 71"/>
            <p:cNvSpPr/>
            <p:nvPr/>
          </p:nvSpPr>
          <p:spPr>
            <a:xfrm>
              <a:off x="931" y="1428"/>
              <a:ext cx="0" cy="33"/>
            </a:xfrm>
            <a:prstGeom prst="line">
              <a:avLst/>
            </a:prstGeom>
            <a:ln w="9525" cap="flat" cmpd="sng">
              <a:solidFill>
                <a:srgbClr val="000000"/>
              </a:solidFill>
              <a:prstDash val="solid"/>
              <a:headEnd type="none" w="med" len="med"/>
              <a:tailEnd type="none" w="med" len="med"/>
            </a:ln>
          </p:spPr>
        </p:sp>
        <p:sp>
          <p:nvSpPr>
            <p:cNvPr id="70705" name="Line 72"/>
            <p:cNvSpPr/>
            <p:nvPr/>
          </p:nvSpPr>
          <p:spPr>
            <a:xfrm>
              <a:off x="1301" y="1429"/>
              <a:ext cx="0" cy="34"/>
            </a:xfrm>
            <a:prstGeom prst="line">
              <a:avLst/>
            </a:prstGeom>
            <a:ln w="9525" cap="flat" cmpd="sng">
              <a:solidFill>
                <a:srgbClr val="000000"/>
              </a:solidFill>
              <a:prstDash val="solid"/>
              <a:headEnd type="none" w="med" len="med"/>
              <a:tailEnd type="none" w="med" len="med"/>
            </a:ln>
          </p:spPr>
        </p:sp>
        <p:sp>
          <p:nvSpPr>
            <p:cNvPr id="70706" name="Line 73"/>
            <p:cNvSpPr/>
            <p:nvPr/>
          </p:nvSpPr>
          <p:spPr>
            <a:xfrm>
              <a:off x="1685" y="1428"/>
              <a:ext cx="0" cy="33"/>
            </a:xfrm>
            <a:prstGeom prst="line">
              <a:avLst/>
            </a:prstGeom>
            <a:ln w="9525" cap="flat" cmpd="sng">
              <a:solidFill>
                <a:srgbClr val="000000"/>
              </a:solidFill>
              <a:prstDash val="solid"/>
              <a:headEnd type="none" w="med" len="med"/>
              <a:tailEnd type="none" w="med" len="med"/>
            </a:ln>
          </p:spPr>
        </p:sp>
        <p:sp>
          <p:nvSpPr>
            <p:cNvPr id="70707" name="Text Box 75"/>
            <p:cNvSpPr txBox="1"/>
            <p:nvPr/>
          </p:nvSpPr>
          <p:spPr>
            <a:xfrm>
              <a:off x="1117" y="1425"/>
              <a:ext cx="462" cy="35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-2</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70708" name="Text Box 76"/>
            <p:cNvSpPr txBox="1"/>
            <p:nvPr/>
          </p:nvSpPr>
          <p:spPr>
            <a:xfrm>
              <a:off x="1499" y="1425"/>
              <a:ext cx="463" cy="35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-1</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70709" name="Text Box 77"/>
            <p:cNvSpPr txBox="1"/>
            <p:nvPr/>
          </p:nvSpPr>
          <p:spPr>
            <a:xfrm>
              <a:off x="336" y="1425"/>
              <a:ext cx="463" cy="35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-4</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70710" name="Text Box 78"/>
            <p:cNvSpPr txBox="1"/>
            <p:nvPr/>
          </p:nvSpPr>
          <p:spPr>
            <a:xfrm>
              <a:off x="760" y="1425"/>
              <a:ext cx="462" cy="35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-3</a:t>
              </a:r>
              <a:endParaRPr lang="en-US" altLang="zh-CN" sz="2400" b="1" dirty="0">
                <a:solidFill>
                  <a:srgbClr val="000099"/>
                </a:solidFill>
                <a:latin typeface="宋体" panose="02010600030101010101" pitchFamily="2" charset="-122"/>
                <a:ea typeface="Times New Roman" panose="02020603050405020304" pitchFamily="18" charset="0"/>
              </a:endParaRPr>
            </a:p>
          </p:txBody>
        </p:sp>
      </p:grpSp>
      <p:grpSp>
        <p:nvGrpSpPr>
          <p:cNvPr id="70665" name="Group 36"/>
          <p:cNvGrpSpPr/>
          <p:nvPr/>
        </p:nvGrpSpPr>
        <p:grpSpPr>
          <a:xfrm>
            <a:off x="2946400" y="3276600"/>
            <a:ext cx="609600" cy="3111500"/>
            <a:chOff x="0" y="0"/>
            <a:chExt cx="384" cy="1960"/>
          </a:xfrm>
        </p:grpSpPr>
        <p:sp>
          <p:nvSpPr>
            <p:cNvPr id="70679" name="AutoShape 80"/>
            <p:cNvSpPr/>
            <p:nvPr/>
          </p:nvSpPr>
          <p:spPr>
            <a:xfrm>
              <a:off x="276" y="921"/>
              <a:ext cx="108" cy="113"/>
            </a:xfrm>
            <a:prstGeom prst="flowChartConnector">
              <a:avLst/>
            </a:prstGeom>
            <a:solidFill>
              <a:srgbClr val="FFFFFF"/>
            </a:solidFill>
            <a:ln w="38100" cap="flat" cmpd="sng">
              <a:solidFill>
                <a:srgbClr val="0000CC"/>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solidFill>
                  <a:srgbClr val="000099"/>
                </a:solidFill>
                <a:latin typeface="宋体" panose="02010600030101010101" pitchFamily="2" charset="-122"/>
                <a:ea typeface="Times New Roman" panose="02020603050405020304" pitchFamily="18" charset="0"/>
              </a:endParaRPr>
            </a:p>
          </p:txBody>
        </p:sp>
        <p:grpSp>
          <p:nvGrpSpPr>
            <p:cNvPr id="70680" name="Group 38"/>
            <p:cNvGrpSpPr/>
            <p:nvPr/>
          </p:nvGrpSpPr>
          <p:grpSpPr>
            <a:xfrm>
              <a:off x="7" y="0"/>
              <a:ext cx="110" cy="111"/>
              <a:chOff x="0" y="0"/>
              <a:chExt cx="105" cy="156"/>
            </a:xfrm>
          </p:grpSpPr>
          <p:sp>
            <p:nvSpPr>
              <p:cNvPr id="70684" name="Line 82"/>
              <p:cNvSpPr/>
              <p:nvPr/>
            </p:nvSpPr>
            <p:spPr>
              <a:xfrm flipH="1">
                <a:off x="0" y="0"/>
                <a:ext cx="105" cy="156"/>
              </a:xfrm>
              <a:prstGeom prst="line">
                <a:avLst/>
              </a:prstGeom>
              <a:ln w="47625" cap="flat" cmpd="sng">
                <a:solidFill>
                  <a:srgbClr val="0000CC"/>
                </a:solidFill>
                <a:prstDash val="solid"/>
                <a:headEnd type="none" w="med" len="med"/>
                <a:tailEnd type="none" w="med" len="med"/>
              </a:ln>
            </p:spPr>
          </p:sp>
          <p:sp>
            <p:nvSpPr>
              <p:cNvPr id="70685" name="Line 83"/>
              <p:cNvSpPr/>
              <p:nvPr/>
            </p:nvSpPr>
            <p:spPr>
              <a:xfrm>
                <a:off x="0" y="0"/>
                <a:ext cx="105" cy="156"/>
              </a:xfrm>
              <a:prstGeom prst="line">
                <a:avLst/>
              </a:prstGeom>
              <a:ln w="47625" cap="flat" cmpd="sng">
                <a:solidFill>
                  <a:srgbClr val="0000CC"/>
                </a:solidFill>
                <a:prstDash val="solid"/>
                <a:headEnd type="none" w="med" len="med"/>
                <a:tailEnd type="none" w="med" len="med"/>
              </a:ln>
            </p:spPr>
          </p:sp>
        </p:grpSp>
        <p:grpSp>
          <p:nvGrpSpPr>
            <p:cNvPr id="70681" name="Group 41"/>
            <p:cNvGrpSpPr/>
            <p:nvPr/>
          </p:nvGrpSpPr>
          <p:grpSpPr>
            <a:xfrm>
              <a:off x="0" y="1848"/>
              <a:ext cx="110" cy="112"/>
              <a:chOff x="0" y="0"/>
              <a:chExt cx="105" cy="156"/>
            </a:xfrm>
          </p:grpSpPr>
          <p:sp>
            <p:nvSpPr>
              <p:cNvPr id="70682" name="Line 85"/>
              <p:cNvSpPr/>
              <p:nvPr/>
            </p:nvSpPr>
            <p:spPr>
              <a:xfrm flipH="1">
                <a:off x="0" y="0"/>
                <a:ext cx="105" cy="156"/>
              </a:xfrm>
              <a:prstGeom prst="line">
                <a:avLst/>
              </a:prstGeom>
              <a:ln w="47625" cap="flat" cmpd="sng">
                <a:solidFill>
                  <a:srgbClr val="0000CC"/>
                </a:solidFill>
                <a:prstDash val="solid"/>
                <a:headEnd type="none" w="med" len="med"/>
                <a:tailEnd type="none" w="med" len="med"/>
              </a:ln>
            </p:spPr>
          </p:sp>
          <p:sp>
            <p:nvSpPr>
              <p:cNvPr id="70683" name="Line 86"/>
              <p:cNvSpPr/>
              <p:nvPr/>
            </p:nvSpPr>
            <p:spPr>
              <a:xfrm>
                <a:off x="0" y="0"/>
                <a:ext cx="105" cy="156"/>
              </a:xfrm>
              <a:prstGeom prst="line">
                <a:avLst/>
              </a:prstGeom>
              <a:ln w="47625" cap="flat" cmpd="sng">
                <a:solidFill>
                  <a:srgbClr val="0000CC"/>
                </a:solidFill>
                <a:prstDash val="solid"/>
                <a:headEnd type="none" w="med" len="med"/>
                <a:tailEnd type="none" w="med" len="med"/>
              </a:ln>
            </p:spPr>
          </p:sp>
        </p:grpSp>
      </p:grpSp>
      <p:sp>
        <p:nvSpPr>
          <p:cNvPr id="70666" name="Line 88"/>
          <p:cNvSpPr/>
          <p:nvPr/>
        </p:nvSpPr>
        <p:spPr>
          <a:xfrm>
            <a:off x="377825" y="4821238"/>
            <a:ext cx="2970213" cy="17462"/>
          </a:xfrm>
          <a:prstGeom prst="line">
            <a:avLst/>
          </a:prstGeom>
          <a:ln w="41275" cap="flat" cmpd="sng">
            <a:solidFill>
              <a:srgbClr val="FF0000"/>
            </a:solidFill>
            <a:prstDash val="solid"/>
            <a:headEnd type="none" w="med" len="med"/>
            <a:tailEnd type="none" w="med" len="med"/>
          </a:ln>
        </p:spPr>
      </p:sp>
      <p:grpSp>
        <p:nvGrpSpPr>
          <p:cNvPr id="70667" name="Group 74"/>
          <p:cNvGrpSpPr/>
          <p:nvPr/>
        </p:nvGrpSpPr>
        <p:grpSpPr>
          <a:xfrm>
            <a:off x="509588" y="127000"/>
            <a:ext cx="8547100" cy="2487613"/>
            <a:chOff x="0" y="0"/>
            <a:chExt cx="5384" cy="1567"/>
          </a:xfrm>
        </p:grpSpPr>
        <p:sp>
          <p:nvSpPr>
            <p:cNvPr id="70672" name="AutoShape 121"/>
            <p:cNvSpPr/>
            <p:nvPr/>
          </p:nvSpPr>
          <p:spPr>
            <a:xfrm>
              <a:off x="0" y="8"/>
              <a:ext cx="5384" cy="1543"/>
            </a:xfrm>
            <a:prstGeom prst="flowChartProcess">
              <a:avLst/>
            </a:prstGeom>
            <a:solidFill>
              <a:srgbClr val="CCFFFF"/>
            </a:solidFill>
            <a:ln w="9525" cap="flat" cmpd="sng">
              <a:solidFill>
                <a:schemeClr val="bg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solidFill>
                  <a:srgbClr val="000099"/>
                </a:solidFill>
                <a:latin typeface="宋体" panose="02010600030101010101" pitchFamily="2" charset="-122"/>
                <a:ea typeface="Times New Roman" panose="02020603050405020304" pitchFamily="18" charset="0"/>
              </a:endParaRPr>
            </a:p>
          </p:txBody>
        </p:sp>
        <p:sp>
          <p:nvSpPr>
            <p:cNvPr id="70673" name="Rectangle 122"/>
            <p:cNvSpPr/>
            <p:nvPr/>
          </p:nvSpPr>
          <p:spPr>
            <a:xfrm>
              <a:off x="160" y="80"/>
              <a:ext cx="895" cy="36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rgbClr val="000099"/>
                  </a:solidFill>
                  <a:latin typeface="宋体" panose="02010600030101010101" pitchFamily="2" charset="-122"/>
                  <a:cs typeface="Times New Roman" panose="02020603050405020304" pitchFamily="18" charset="0"/>
                </a:rPr>
                <a:t>解：</a:t>
              </a:r>
              <a:endParaRPr lang="zh-CN" altLang="en-US" b="1" dirty="0">
                <a:solidFill>
                  <a:srgbClr val="000099"/>
                </a:solidFill>
                <a:latin typeface="宋体" panose="02010600030101010101" pitchFamily="2" charset="-122"/>
                <a:ea typeface="Times New Roman" panose="02020603050405020304" pitchFamily="18" charset="0"/>
              </a:endParaRPr>
            </a:p>
          </p:txBody>
        </p:sp>
        <p:graphicFrame>
          <p:nvGraphicFramePr>
            <p:cNvPr id="70674" name="Object 77"/>
            <p:cNvGraphicFramePr>
              <a:graphicFrameLocks noChangeAspect="1"/>
            </p:cNvGraphicFramePr>
            <p:nvPr/>
          </p:nvGraphicFramePr>
          <p:xfrm>
            <a:off x="632" y="0"/>
            <a:ext cx="2256" cy="639"/>
          </p:xfrm>
          <a:graphic>
            <a:graphicData uri="http://schemas.openxmlformats.org/presentationml/2006/ole">
              <mc:AlternateContent xmlns:mc="http://schemas.openxmlformats.org/markup-compatibility/2006">
                <mc:Choice xmlns:v="urn:schemas-microsoft-com:vml" Requires="v">
                  <p:oleObj spid="_x0000_s37924" r:id="rId13" imgW="1511935" imgH="431800" progId="Equation.3">
                    <p:embed/>
                  </p:oleObj>
                </mc:Choice>
                <mc:Fallback>
                  <p:oleObj r:id="rId13" imgW="1511935" imgH="431800" progId="Equation.3">
                    <p:embed/>
                    <p:pic>
                      <p:nvPicPr>
                        <p:cNvPr id="0" name="图片 3318"/>
                        <p:cNvPicPr/>
                        <p:nvPr/>
                      </p:nvPicPr>
                      <p:blipFill>
                        <a:blip r:embed="rId14"/>
                        <a:stretch>
                          <a:fillRect/>
                        </a:stretch>
                      </p:blipFill>
                      <p:spPr>
                        <a:xfrm>
                          <a:off x="632" y="0"/>
                          <a:ext cx="2256" cy="639"/>
                        </a:xfrm>
                        <a:prstGeom prst="rect">
                          <a:avLst/>
                        </a:prstGeom>
                        <a:noFill/>
                        <a:ln w="38100">
                          <a:noFill/>
                          <a:miter/>
                        </a:ln>
                      </p:spPr>
                    </p:pic>
                  </p:oleObj>
                </mc:Fallback>
              </mc:AlternateContent>
            </a:graphicData>
          </a:graphic>
        </p:graphicFrame>
        <p:sp>
          <p:nvSpPr>
            <p:cNvPr id="70675" name="Rectangle 124"/>
            <p:cNvSpPr/>
            <p:nvPr/>
          </p:nvSpPr>
          <p:spPr>
            <a:xfrm>
              <a:off x="329" y="587"/>
              <a:ext cx="1332" cy="32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rgbClr val="000099"/>
                  </a:solidFill>
                  <a:latin typeface="宋体" panose="02010600030101010101" pitchFamily="2" charset="-122"/>
                  <a:cs typeface="Times New Roman" panose="02020603050405020304" pitchFamily="18" charset="0"/>
                </a:rPr>
                <a:t>特征方程为</a:t>
              </a:r>
              <a:endParaRPr lang="zh-CN" altLang="en-US" sz="2800" b="1" dirty="0">
                <a:solidFill>
                  <a:srgbClr val="000099"/>
                </a:solidFill>
                <a:latin typeface="宋体" panose="02010600030101010101" pitchFamily="2" charset="-122"/>
                <a:ea typeface="Times New Roman" panose="02020603050405020304" pitchFamily="18" charset="0"/>
              </a:endParaRPr>
            </a:p>
          </p:txBody>
        </p:sp>
        <p:graphicFrame>
          <p:nvGraphicFramePr>
            <p:cNvPr id="70676" name="Object 80"/>
            <p:cNvGraphicFramePr>
              <a:graphicFrameLocks noChangeAspect="1"/>
            </p:cNvGraphicFramePr>
            <p:nvPr/>
          </p:nvGraphicFramePr>
          <p:xfrm>
            <a:off x="56" y="864"/>
            <a:ext cx="2112" cy="703"/>
          </p:xfrm>
          <a:graphic>
            <a:graphicData uri="http://schemas.openxmlformats.org/presentationml/2006/ole">
              <mc:AlternateContent xmlns:mc="http://schemas.openxmlformats.org/markup-compatibility/2006">
                <mc:Choice xmlns:v="urn:schemas-microsoft-com:vml" Requires="v">
                  <p:oleObj spid="_x0000_s37925" r:id="rId15" imgW="1219835" imgH="406400" progId="Equation.3">
                    <p:embed/>
                  </p:oleObj>
                </mc:Choice>
                <mc:Fallback>
                  <p:oleObj r:id="rId15" imgW="1219835" imgH="406400" progId="Equation.3">
                    <p:embed/>
                    <p:pic>
                      <p:nvPicPr>
                        <p:cNvPr id="0" name="图片 3319"/>
                        <p:cNvPicPr/>
                        <p:nvPr/>
                      </p:nvPicPr>
                      <p:blipFill>
                        <a:blip r:embed="rId16"/>
                        <a:stretch>
                          <a:fillRect/>
                        </a:stretch>
                      </p:blipFill>
                      <p:spPr>
                        <a:xfrm>
                          <a:off x="56" y="864"/>
                          <a:ext cx="2112" cy="703"/>
                        </a:xfrm>
                        <a:prstGeom prst="rect">
                          <a:avLst/>
                        </a:prstGeom>
                        <a:noFill/>
                        <a:ln w="38100">
                          <a:noFill/>
                          <a:miter/>
                        </a:ln>
                      </p:spPr>
                    </p:pic>
                  </p:oleObj>
                </mc:Fallback>
              </mc:AlternateContent>
            </a:graphicData>
          </a:graphic>
        </p:graphicFrame>
        <p:graphicFrame>
          <p:nvGraphicFramePr>
            <p:cNvPr id="70677" name="Object 81"/>
            <p:cNvGraphicFramePr>
              <a:graphicFrameLocks noChangeAspect="1"/>
            </p:cNvGraphicFramePr>
            <p:nvPr/>
          </p:nvGraphicFramePr>
          <p:xfrm>
            <a:off x="2696" y="912"/>
            <a:ext cx="2640" cy="642"/>
          </p:xfrm>
          <a:graphic>
            <a:graphicData uri="http://schemas.openxmlformats.org/presentationml/2006/ole">
              <mc:AlternateContent xmlns:mc="http://schemas.openxmlformats.org/markup-compatibility/2006">
                <mc:Choice xmlns:v="urn:schemas-microsoft-com:vml" Requires="v">
                  <p:oleObj spid="_x0000_s37926" r:id="rId17" imgW="1587500" imgH="393700" progId="Equation.3">
                    <p:embed/>
                  </p:oleObj>
                </mc:Choice>
                <mc:Fallback>
                  <p:oleObj r:id="rId17" imgW="1587500" imgH="393700" progId="Equation.3">
                    <p:embed/>
                    <p:pic>
                      <p:nvPicPr>
                        <p:cNvPr id="0" name="图片 3320"/>
                        <p:cNvPicPr/>
                        <p:nvPr/>
                      </p:nvPicPr>
                      <p:blipFill>
                        <a:blip r:embed="rId18"/>
                        <a:stretch>
                          <a:fillRect/>
                        </a:stretch>
                      </p:blipFill>
                      <p:spPr>
                        <a:xfrm>
                          <a:off x="2696" y="912"/>
                          <a:ext cx="2640" cy="642"/>
                        </a:xfrm>
                        <a:prstGeom prst="rect">
                          <a:avLst/>
                        </a:prstGeom>
                        <a:noFill/>
                        <a:ln w="38100">
                          <a:noFill/>
                          <a:miter/>
                        </a:ln>
                      </p:spPr>
                    </p:pic>
                  </p:oleObj>
                </mc:Fallback>
              </mc:AlternateContent>
            </a:graphicData>
          </a:graphic>
        </p:graphicFrame>
        <p:sp>
          <p:nvSpPr>
            <p:cNvPr id="70678" name="AutoShape 128"/>
            <p:cNvSpPr/>
            <p:nvPr/>
          </p:nvSpPr>
          <p:spPr>
            <a:xfrm>
              <a:off x="2216" y="1104"/>
              <a:ext cx="480" cy="240"/>
            </a:xfrm>
            <a:prstGeom prst="right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solidFill>
                  <a:srgbClr val="000099"/>
                </a:solidFill>
                <a:latin typeface="宋体" panose="02010600030101010101" pitchFamily="2" charset="-122"/>
                <a:ea typeface="Times New Roman" panose="02020603050405020304" pitchFamily="18" charset="0"/>
              </a:endParaRPr>
            </a:p>
          </p:txBody>
        </p:sp>
      </p:grpSp>
      <p:graphicFrame>
        <p:nvGraphicFramePr>
          <p:cNvPr id="2" name="对象 1"/>
          <p:cNvGraphicFramePr>
            <a:graphicFrameLocks noChangeAspect="1"/>
          </p:cNvGraphicFramePr>
          <p:nvPr/>
        </p:nvGraphicFramePr>
        <p:xfrm>
          <a:off x="5308600" y="3698875"/>
          <a:ext cx="3321050" cy="2490788"/>
        </p:xfrm>
        <a:graphic>
          <a:graphicData uri="http://schemas.openxmlformats.org/presentationml/2006/ole">
            <mc:AlternateContent xmlns:mc="http://schemas.openxmlformats.org/markup-compatibility/2006">
              <mc:Choice xmlns:v="urn:schemas-microsoft-com:vml" Requires="v">
                <p:oleObj spid="_x0000_s37927" r:id="rId19" imgW="1016000" imgH="762000" progId="Equation.DSMT4">
                  <p:embed/>
                </p:oleObj>
              </mc:Choice>
              <mc:Fallback>
                <p:oleObj r:id="rId19" imgW="1016000" imgH="762000" progId="Equation.DSMT4">
                  <p:embed/>
                  <p:pic>
                    <p:nvPicPr>
                      <p:cNvPr id="0" name="图片 3315"/>
                      <p:cNvPicPr/>
                      <p:nvPr/>
                    </p:nvPicPr>
                    <p:blipFill>
                      <a:blip r:embed="rId20"/>
                      <a:stretch>
                        <a:fillRect/>
                      </a:stretch>
                    </p:blipFill>
                    <p:spPr>
                      <a:xfrm>
                        <a:off x="5308600" y="3698875"/>
                        <a:ext cx="3321050" cy="2490788"/>
                      </a:xfrm>
                      <a:prstGeom prst="rect">
                        <a:avLst/>
                      </a:prstGeom>
                      <a:noFill/>
                      <a:ln w="38100">
                        <a:noFill/>
                        <a:miter/>
                      </a:ln>
                    </p:spPr>
                  </p:pic>
                </p:oleObj>
              </mc:Fallback>
            </mc:AlternateContent>
          </a:graphicData>
        </a:graphic>
      </p:graphicFrame>
      <p:sp>
        <p:nvSpPr>
          <p:cNvPr id="3" name="椭圆 2"/>
          <p:cNvSpPr/>
          <p:nvPr/>
        </p:nvSpPr>
        <p:spPr>
          <a:xfrm>
            <a:off x="1717675" y="4795838"/>
            <a:ext cx="46038" cy="44450"/>
          </a:xfrm>
          <a:prstGeom prst="ellipse">
            <a:avLst/>
          </a:prstGeom>
          <a:noFill/>
          <a:ln w="38100" cap="flat" cmpd="sng">
            <a:solidFill>
              <a:srgbClr val="FF0000"/>
            </a:solidFill>
            <a:prstDash val="solid"/>
            <a:headEnd type="none" w="med" len="med"/>
            <a:tailEnd type="triangle" w="med" len="med"/>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solidFill>
                <a:srgbClr val="007A77"/>
              </a:solidFill>
            </a:endParaRPr>
          </a:p>
        </p:txBody>
      </p:sp>
      <p:graphicFrame>
        <p:nvGraphicFramePr>
          <p:cNvPr id="70670" name="Object 79"/>
          <p:cNvGraphicFramePr>
            <a:graphicFrameLocks noChangeAspect="1"/>
          </p:cNvGraphicFramePr>
          <p:nvPr/>
        </p:nvGraphicFramePr>
        <p:xfrm>
          <a:off x="3074988" y="1077913"/>
          <a:ext cx="3597275" cy="585787"/>
        </p:xfrm>
        <a:graphic>
          <a:graphicData uri="http://schemas.openxmlformats.org/presentationml/2006/ole">
            <mc:AlternateContent xmlns:mc="http://schemas.openxmlformats.org/markup-compatibility/2006">
              <mc:Choice xmlns:v="urn:schemas-microsoft-com:vml" Requires="v">
                <p:oleObj spid="_x0000_s37928" r:id="rId21" imgW="1307465" imgH="215900" progId="Equation.DSMT4">
                  <p:embed/>
                </p:oleObj>
              </mc:Choice>
              <mc:Fallback>
                <p:oleObj r:id="rId21" imgW="1307465" imgH="215900" progId="Equation.DSMT4">
                  <p:embed/>
                  <p:pic>
                    <p:nvPicPr>
                      <p:cNvPr id="0" name="图片 3313"/>
                      <p:cNvPicPr/>
                      <p:nvPr/>
                    </p:nvPicPr>
                    <p:blipFill>
                      <a:blip r:embed="rId22"/>
                      <a:stretch>
                        <a:fillRect/>
                      </a:stretch>
                    </p:blipFill>
                    <p:spPr>
                      <a:xfrm>
                        <a:off x="3074988" y="1077913"/>
                        <a:ext cx="3597275" cy="585787"/>
                      </a:xfrm>
                      <a:prstGeom prst="rect">
                        <a:avLst/>
                      </a:prstGeom>
                      <a:noFill/>
                      <a:ln w="38100">
                        <a:noFill/>
                        <a:miter/>
                      </a:ln>
                    </p:spPr>
                  </p:pic>
                </p:oleObj>
              </mc:Fallback>
            </mc:AlternateContent>
          </a:graphicData>
        </a:graphic>
      </p:graphicFrame>
      <p:sp>
        <p:nvSpPr>
          <p:cNvPr id="70671" name="灯片编号占位符 3"/>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42</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3490">
                                            <p:txEl>
                                              <p:pRg st="0" end="0"/>
                                            </p:txEl>
                                          </p:spTgt>
                                        </p:tgtEl>
                                        <p:attrNameLst>
                                          <p:attrName>style.visibility</p:attrName>
                                        </p:attrNameLst>
                                      </p:cBhvr>
                                      <p:to>
                                        <p:strVal val="visible"/>
                                      </p:to>
                                    </p:set>
                                    <p:animEffect transition="in" filter="wipe(left)">
                                      <p:cBhvr>
                                        <p:cTn id="7" dur="500"/>
                                        <p:tgtEl>
                                          <p:spTgt spid="634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3490">
                                            <p:txEl>
                                              <p:pRg st="1" end="1"/>
                                            </p:txEl>
                                          </p:spTgt>
                                        </p:tgtEl>
                                        <p:attrNameLst>
                                          <p:attrName>style.visibility</p:attrName>
                                        </p:attrNameLst>
                                      </p:cBhvr>
                                      <p:to>
                                        <p:strVal val="visible"/>
                                      </p:to>
                                    </p:set>
                                    <p:animEffect transition="in" filter="wipe(left)">
                                      <p:cBhvr>
                                        <p:cTn id="12" dur="500"/>
                                        <p:tgtEl>
                                          <p:spTgt spid="634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p:nvPr/>
        </p:nvSpPr>
        <p:spPr>
          <a:xfrm>
            <a:off x="457200" y="138113"/>
            <a:ext cx="7402513" cy="522287"/>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rgbClr val="000099"/>
                </a:solidFill>
                <a:latin typeface="宋体" panose="02010600030101010101" pitchFamily="2" charset="-122"/>
                <a:cs typeface="Times New Roman" panose="02020603050405020304" pitchFamily="18" charset="0"/>
              </a:rPr>
              <a:t>例</a:t>
            </a:r>
            <a:r>
              <a:rPr lang="en-US" altLang="zh-CN" sz="2800" b="1" dirty="0">
                <a:solidFill>
                  <a:srgbClr val="000099"/>
                </a:solidFill>
                <a:latin typeface="宋体" panose="02010600030101010101" pitchFamily="2" charset="-122"/>
                <a:cs typeface="Times New Roman" panose="02020603050405020304" pitchFamily="18" charset="0"/>
              </a:rPr>
              <a:t>4.10 </a:t>
            </a:r>
            <a:r>
              <a:rPr lang="zh-CN" altLang="en-US" sz="2800" b="1" dirty="0">
                <a:solidFill>
                  <a:srgbClr val="000099"/>
                </a:solidFill>
                <a:latin typeface="宋体" panose="02010600030101010101" pitchFamily="2" charset="-122"/>
                <a:cs typeface="Times New Roman" panose="02020603050405020304" pitchFamily="18" charset="0"/>
              </a:rPr>
              <a:t>设负反馈系统前向通道的传递函数为 </a:t>
            </a:r>
            <a:endParaRPr lang="zh-CN" altLang="en-US" sz="2800" b="1" dirty="0">
              <a:solidFill>
                <a:srgbClr val="000099"/>
              </a:solidFill>
              <a:latin typeface="宋体" panose="02010600030101010101" pitchFamily="2" charset="-122"/>
              <a:ea typeface="Times New Roman" panose="02020603050405020304" pitchFamily="18" charset="0"/>
            </a:endParaRPr>
          </a:p>
        </p:txBody>
      </p:sp>
      <p:graphicFrame>
        <p:nvGraphicFramePr>
          <p:cNvPr id="71683" name="Object 4"/>
          <p:cNvGraphicFramePr>
            <a:graphicFrameLocks noChangeAspect="1"/>
          </p:cNvGraphicFramePr>
          <p:nvPr/>
        </p:nvGraphicFramePr>
        <p:xfrm>
          <a:off x="2743200" y="520700"/>
          <a:ext cx="2743200" cy="1081088"/>
        </p:xfrm>
        <a:graphic>
          <a:graphicData uri="http://schemas.openxmlformats.org/presentationml/2006/ole">
            <mc:AlternateContent xmlns:mc="http://schemas.openxmlformats.org/markup-compatibility/2006">
              <mc:Choice xmlns:v="urn:schemas-microsoft-com:vml" Requires="v">
                <p:oleObj spid="_x0000_s38946" r:id="rId3" imgW="978535" imgH="419735" progId="Equation.3">
                  <p:embed/>
                </p:oleObj>
              </mc:Choice>
              <mc:Fallback>
                <p:oleObj r:id="rId3" imgW="978535" imgH="419735" progId="Equation.3">
                  <p:embed/>
                  <p:pic>
                    <p:nvPicPr>
                      <p:cNvPr id="0" name="图片 3317"/>
                      <p:cNvPicPr/>
                      <p:nvPr/>
                    </p:nvPicPr>
                    <p:blipFill>
                      <a:blip r:embed="rId4"/>
                      <a:stretch>
                        <a:fillRect/>
                      </a:stretch>
                    </p:blipFill>
                    <p:spPr>
                      <a:xfrm>
                        <a:off x="2743200" y="520700"/>
                        <a:ext cx="2743200" cy="1081088"/>
                      </a:xfrm>
                      <a:prstGeom prst="rect">
                        <a:avLst/>
                      </a:prstGeom>
                      <a:noFill/>
                      <a:ln w="38100">
                        <a:noFill/>
                        <a:miter/>
                      </a:ln>
                    </p:spPr>
                  </p:pic>
                </p:oleObj>
              </mc:Fallback>
            </mc:AlternateContent>
          </a:graphicData>
        </a:graphic>
      </p:graphicFrame>
      <p:sp>
        <p:nvSpPr>
          <p:cNvPr id="71684" name="Rectangle 7"/>
          <p:cNvSpPr/>
          <p:nvPr/>
        </p:nvSpPr>
        <p:spPr>
          <a:xfrm>
            <a:off x="547688" y="1384300"/>
            <a:ext cx="8215312" cy="10318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110000"/>
              </a:lnSpc>
              <a:spcBef>
                <a:spcPct val="0"/>
              </a:spcBef>
              <a:buClrTx/>
              <a:buSzTx/>
              <a:buFont typeface="Arial" panose="020B0604020202020204" pitchFamily="34" charset="0"/>
              <a:buNone/>
            </a:pPr>
            <a:r>
              <a:rPr lang="zh-CN" altLang="en-US" sz="2800" b="1" dirty="0">
                <a:solidFill>
                  <a:srgbClr val="000099"/>
                </a:solidFill>
                <a:latin typeface="宋体" panose="02010600030101010101" pitchFamily="2" charset="-122"/>
                <a:cs typeface="Times New Roman" panose="02020603050405020304" pitchFamily="18" charset="0"/>
              </a:rPr>
              <a:t>若采用测速反馈             ，试画出以   为参变量的根轨迹</a:t>
            </a:r>
            <a:endParaRPr lang="zh-CN" altLang="en-US" sz="2800" b="1" dirty="0">
              <a:solidFill>
                <a:srgbClr val="000099"/>
              </a:solidFill>
              <a:latin typeface="宋体" panose="02010600030101010101" pitchFamily="2" charset="-122"/>
              <a:ea typeface="Times New Roman" panose="02020603050405020304" pitchFamily="18" charset="0"/>
            </a:endParaRPr>
          </a:p>
        </p:txBody>
      </p:sp>
      <p:graphicFrame>
        <p:nvGraphicFramePr>
          <p:cNvPr id="71685" name="Object 6"/>
          <p:cNvGraphicFramePr>
            <a:graphicFrameLocks noChangeAspect="1"/>
          </p:cNvGraphicFramePr>
          <p:nvPr/>
        </p:nvGraphicFramePr>
        <p:xfrm>
          <a:off x="3144838" y="1435100"/>
          <a:ext cx="2341562" cy="639763"/>
        </p:xfrm>
        <a:graphic>
          <a:graphicData uri="http://schemas.openxmlformats.org/presentationml/2006/ole">
            <mc:AlternateContent xmlns:mc="http://schemas.openxmlformats.org/markup-compatibility/2006">
              <mc:Choice xmlns:v="urn:schemas-microsoft-com:vml" Requires="v">
                <p:oleObj spid="_x0000_s38947" r:id="rId5" imgW="953135" imgH="228600" progId="Equation.3">
                  <p:embed/>
                </p:oleObj>
              </mc:Choice>
              <mc:Fallback>
                <p:oleObj r:id="rId5" imgW="953135" imgH="228600" progId="Equation.3">
                  <p:embed/>
                  <p:pic>
                    <p:nvPicPr>
                      <p:cNvPr id="0" name="图片 3321"/>
                      <p:cNvPicPr/>
                      <p:nvPr/>
                    </p:nvPicPr>
                    <p:blipFill>
                      <a:blip r:embed="rId6"/>
                      <a:stretch>
                        <a:fillRect/>
                      </a:stretch>
                    </p:blipFill>
                    <p:spPr>
                      <a:xfrm>
                        <a:off x="3144838" y="1435100"/>
                        <a:ext cx="2341562" cy="639763"/>
                      </a:xfrm>
                      <a:prstGeom prst="rect">
                        <a:avLst/>
                      </a:prstGeom>
                      <a:noFill/>
                      <a:ln w="38100">
                        <a:noFill/>
                        <a:miter/>
                      </a:ln>
                    </p:spPr>
                  </p:pic>
                </p:oleObj>
              </mc:Fallback>
            </mc:AlternateContent>
          </a:graphicData>
        </a:graphic>
      </p:graphicFrame>
      <p:graphicFrame>
        <p:nvGraphicFramePr>
          <p:cNvPr id="71686" name="Object 7"/>
          <p:cNvGraphicFramePr>
            <a:graphicFrameLocks noChangeAspect="1"/>
          </p:cNvGraphicFramePr>
          <p:nvPr/>
        </p:nvGraphicFramePr>
        <p:xfrm>
          <a:off x="7175500" y="1447800"/>
          <a:ext cx="609600" cy="609600"/>
        </p:xfrm>
        <a:graphic>
          <a:graphicData uri="http://schemas.openxmlformats.org/presentationml/2006/ole">
            <mc:AlternateContent xmlns:mc="http://schemas.openxmlformats.org/markup-compatibility/2006">
              <mc:Choice xmlns:v="urn:schemas-microsoft-com:vml" Requires="v">
                <p:oleObj spid="_x0000_s38948" r:id="rId7" imgW="229235" imgH="229235" progId="Equation.3">
                  <p:embed/>
                </p:oleObj>
              </mc:Choice>
              <mc:Fallback>
                <p:oleObj r:id="rId7" imgW="229235" imgH="229235" progId="Equation.3">
                  <p:embed/>
                  <p:pic>
                    <p:nvPicPr>
                      <p:cNvPr id="0" name="图片 3322"/>
                      <p:cNvPicPr/>
                      <p:nvPr/>
                    </p:nvPicPr>
                    <p:blipFill>
                      <a:blip r:embed="rId8"/>
                      <a:stretch>
                        <a:fillRect/>
                      </a:stretch>
                    </p:blipFill>
                    <p:spPr>
                      <a:xfrm>
                        <a:off x="7175500" y="1447800"/>
                        <a:ext cx="609600" cy="609600"/>
                      </a:xfrm>
                      <a:prstGeom prst="rect">
                        <a:avLst/>
                      </a:prstGeom>
                      <a:noFill/>
                      <a:ln w="38100">
                        <a:noFill/>
                        <a:miter/>
                      </a:ln>
                    </p:spPr>
                  </p:pic>
                </p:oleObj>
              </mc:Fallback>
            </mc:AlternateContent>
          </a:graphicData>
        </a:graphic>
      </p:graphicFrame>
      <p:grpSp>
        <p:nvGrpSpPr>
          <p:cNvPr id="71687" name="Group 10"/>
          <p:cNvGrpSpPr/>
          <p:nvPr/>
        </p:nvGrpSpPr>
        <p:grpSpPr>
          <a:xfrm>
            <a:off x="381000" y="2501900"/>
            <a:ext cx="4297363" cy="4191000"/>
            <a:chOff x="0" y="0"/>
            <a:chExt cx="2707" cy="2640"/>
          </a:xfrm>
        </p:grpSpPr>
        <p:sp>
          <p:nvSpPr>
            <p:cNvPr id="71715" name="Line 52"/>
            <p:cNvSpPr/>
            <p:nvPr/>
          </p:nvSpPr>
          <p:spPr>
            <a:xfrm>
              <a:off x="0" y="1472"/>
              <a:ext cx="2590" cy="0"/>
            </a:xfrm>
            <a:prstGeom prst="line">
              <a:avLst/>
            </a:prstGeom>
            <a:ln w="9525" cap="flat" cmpd="sng">
              <a:solidFill>
                <a:srgbClr val="000000"/>
              </a:solidFill>
              <a:prstDash val="solid"/>
              <a:headEnd type="none" w="med" len="med"/>
              <a:tailEnd type="triangle" w="sm" len="lg"/>
            </a:ln>
          </p:spPr>
        </p:sp>
        <p:sp>
          <p:nvSpPr>
            <p:cNvPr id="71716" name="Line 53"/>
            <p:cNvSpPr/>
            <p:nvPr/>
          </p:nvSpPr>
          <p:spPr>
            <a:xfrm flipV="1">
              <a:off x="1943" y="71"/>
              <a:ext cx="0" cy="2569"/>
            </a:xfrm>
            <a:prstGeom prst="line">
              <a:avLst/>
            </a:prstGeom>
            <a:ln w="9525" cap="flat" cmpd="sng">
              <a:solidFill>
                <a:srgbClr val="000000"/>
              </a:solidFill>
              <a:prstDash val="solid"/>
              <a:headEnd type="none" w="med" len="med"/>
              <a:tailEnd type="triangle" w="sm" len="lg"/>
            </a:ln>
          </p:spPr>
        </p:sp>
        <p:graphicFrame>
          <p:nvGraphicFramePr>
            <p:cNvPr id="71717" name="Object 13"/>
            <p:cNvGraphicFramePr>
              <a:graphicFrameLocks noChangeAspect="1"/>
            </p:cNvGraphicFramePr>
            <p:nvPr/>
          </p:nvGraphicFramePr>
          <p:xfrm>
            <a:off x="1970" y="0"/>
            <a:ext cx="382" cy="315"/>
          </p:xfrm>
          <a:graphic>
            <a:graphicData uri="http://schemas.openxmlformats.org/presentationml/2006/ole">
              <mc:AlternateContent xmlns:mc="http://schemas.openxmlformats.org/markup-compatibility/2006">
                <mc:Choice xmlns:v="urn:schemas-microsoft-com:vml" Requires="v">
                  <p:oleObj spid="_x0000_s38949" r:id="rId9" imgW="241935" imgH="191135" progId="Equation.3">
                    <p:embed/>
                  </p:oleObj>
                </mc:Choice>
                <mc:Fallback>
                  <p:oleObj r:id="rId9" imgW="241935" imgH="191135" progId="Equation.3">
                    <p:embed/>
                    <p:pic>
                      <p:nvPicPr>
                        <p:cNvPr id="0" name="图片 3314"/>
                        <p:cNvPicPr/>
                        <p:nvPr/>
                      </p:nvPicPr>
                      <p:blipFill>
                        <a:blip r:embed="rId10"/>
                        <a:stretch>
                          <a:fillRect/>
                        </a:stretch>
                      </p:blipFill>
                      <p:spPr>
                        <a:xfrm>
                          <a:off x="1970" y="0"/>
                          <a:ext cx="382" cy="315"/>
                        </a:xfrm>
                        <a:prstGeom prst="rect">
                          <a:avLst/>
                        </a:prstGeom>
                        <a:noFill/>
                        <a:ln w="38100">
                          <a:noFill/>
                          <a:miter/>
                        </a:ln>
                      </p:spPr>
                    </p:pic>
                  </p:oleObj>
                </mc:Fallback>
              </mc:AlternateContent>
            </a:graphicData>
          </a:graphic>
        </p:graphicFrame>
        <p:graphicFrame>
          <p:nvGraphicFramePr>
            <p:cNvPr id="71718" name="Object 14"/>
            <p:cNvGraphicFramePr>
              <a:graphicFrameLocks noChangeAspect="1"/>
            </p:cNvGraphicFramePr>
            <p:nvPr/>
          </p:nvGraphicFramePr>
          <p:xfrm>
            <a:off x="2407" y="1238"/>
            <a:ext cx="300" cy="288"/>
          </p:xfrm>
          <a:graphic>
            <a:graphicData uri="http://schemas.openxmlformats.org/presentationml/2006/ole">
              <mc:AlternateContent xmlns:mc="http://schemas.openxmlformats.org/markup-compatibility/2006">
                <mc:Choice xmlns:v="urn:schemas-microsoft-com:vml" Requires="v">
                  <p:oleObj spid="_x0000_s38950" r:id="rId11" imgW="153035" imgH="140335" progId="Equation.3">
                    <p:embed/>
                  </p:oleObj>
                </mc:Choice>
                <mc:Fallback>
                  <p:oleObj r:id="rId11" imgW="153035" imgH="140335" progId="Equation.3">
                    <p:embed/>
                    <p:pic>
                      <p:nvPicPr>
                        <p:cNvPr id="0" name="图片 3316"/>
                        <p:cNvPicPr/>
                        <p:nvPr/>
                      </p:nvPicPr>
                      <p:blipFill>
                        <a:blip r:embed="rId12"/>
                        <a:stretch>
                          <a:fillRect/>
                        </a:stretch>
                      </p:blipFill>
                      <p:spPr>
                        <a:xfrm>
                          <a:off x="2407" y="1238"/>
                          <a:ext cx="300" cy="288"/>
                        </a:xfrm>
                        <a:prstGeom prst="rect">
                          <a:avLst/>
                        </a:prstGeom>
                        <a:noFill/>
                        <a:ln w="38100">
                          <a:noFill/>
                          <a:miter/>
                        </a:ln>
                      </p:spPr>
                    </p:pic>
                  </p:oleObj>
                </mc:Fallback>
              </mc:AlternateContent>
            </a:graphicData>
          </a:graphic>
        </p:graphicFrame>
        <p:sp>
          <p:nvSpPr>
            <p:cNvPr id="71719" name="Line 57"/>
            <p:cNvSpPr/>
            <p:nvPr/>
          </p:nvSpPr>
          <p:spPr>
            <a:xfrm>
              <a:off x="1899" y="1757"/>
              <a:ext cx="44" cy="0"/>
            </a:xfrm>
            <a:prstGeom prst="line">
              <a:avLst/>
            </a:prstGeom>
            <a:ln w="9525" cap="flat" cmpd="sng">
              <a:solidFill>
                <a:srgbClr val="000000"/>
              </a:solidFill>
              <a:prstDash val="solid"/>
              <a:headEnd type="none" w="med" len="med"/>
              <a:tailEnd type="none" w="med" len="med"/>
            </a:ln>
          </p:spPr>
        </p:sp>
        <p:sp>
          <p:nvSpPr>
            <p:cNvPr id="71720" name="Line 58"/>
            <p:cNvSpPr/>
            <p:nvPr/>
          </p:nvSpPr>
          <p:spPr>
            <a:xfrm>
              <a:off x="1899" y="555"/>
              <a:ext cx="44" cy="0"/>
            </a:xfrm>
            <a:prstGeom prst="line">
              <a:avLst/>
            </a:prstGeom>
            <a:ln w="9525" cap="flat" cmpd="sng">
              <a:solidFill>
                <a:srgbClr val="000000"/>
              </a:solidFill>
              <a:prstDash val="solid"/>
              <a:headEnd type="none" w="med" len="med"/>
              <a:tailEnd type="none" w="med" len="med"/>
            </a:ln>
          </p:spPr>
        </p:sp>
        <p:sp>
          <p:nvSpPr>
            <p:cNvPr id="71721" name="Line 59"/>
            <p:cNvSpPr/>
            <p:nvPr/>
          </p:nvSpPr>
          <p:spPr>
            <a:xfrm>
              <a:off x="1899" y="2070"/>
              <a:ext cx="44" cy="0"/>
            </a:xfrm>
            <a:prstGeom prst="line">
              <a:avLst/>
            </a:prstGeom>
            <a:ln w="9525" cap="flat" cmpd="sng">
              <a:solidFill>
                <a:srgbClr val="000000"/>
              </a:solidFill>
              <a:prstDash val="solid"/>
              <a:headEnd type="none" w="med" len="med"/>
              <a:tailEnd type="none" w="med" len="med"/>
            </a:ln>
          </p:spPr>
        </p:sp>
        <p:sp>
          <p:nvSpPr>
            <p:cNvPr id="71722" name="Line 60"/>
            <p:cNvSpPr/>
            <p:nvPr/>
          </p:nvSpPr>
          <p:spPr>
            <a:xfrm>
              <a:off x="1893" y="2375"/>
              <a:ext cx="45" cy="0"/>
            </a:xfrm>
            <a:prstGeom prst="line">
              <a:avLst/>
            </a:prstGeom>
            <a:ln w="9525" cap="flat" cmpd="sng">
              <a:solidFill>
                <a:srgbClr val="000000"/>
              </a:solidFill>
              <a:prstDash val="solid"/>
              <a:headEnd type="none" w="med" len="med"/>
              <a:tailEnd type="none" w="med" len="med"/>
            </a:ln>
          </p:spPr>
        </p:sp>
        <p:sp>
          <p:nvSpPr>
            <p:cNvPr id="71723" name="Line 61"/>
            <p:cNvSpPr/>
            <p:nvPr/>
          </p:nvSpPr>
          <p:spPr>
            <a:xfrm>
              <a:off x="1899" y="856"/>
              <a:ext cx="44" cy="0"/>
            </a:xfrm>
            <a:prstGeom prst="line">
              <a:avLst/>
            </a:prstGeom>
            <a:ln w="9525" cap="flat" cmpd="sng">
              <a:solidFill>
                <a:srgbClr val="000000"/>
              </a:solidFill>
              <a:prstDash val="solid"/>
              <a:headEnd type="none" w="med" len="med"/>
              <a:tailEnd type="none" w="med" len="med"/>
            </a:ln>
          </p:spPr>
        </p:sp>
        <p:sp>
          <p:nvSpPr>
            <p:cNvPr id="71724" name="Line 62"/>
            <p:cNvSpPr/>
            <p:nvPr/>
          </p:nvSpPr>
          <p:spPr>
            <a:xfrm>
              <a:off x="1893" y="1173"/>
              <a:ext cx="45" cy="0"/>
            </a:xfrm>
            <a:prstGeom prst="line">
              <a:avLst/>
            </a:prstGeom>
            <a:ln w="9525" cap="flat" cmpd="sng">
              <a:solidFill>
                <a:srgbClr val="000000"/>
              </a:solidFill>
              <a:prstDash val="solid"/>
              <a:headEnd type="none" w="med" len="med"/>
              <a:tailEnd type="none" w="med" len="med"/>
            </a:ln>
          </p:spPr>
        </p:sp>
        <p:sp>
          <p:nvSpPr>
            <p:cNvPr id="71725" name="Text Box 63"/>
            <p:cNvSpPr txBox="1"/>
            <p:nvPr/>
          </p:nvSpPr>
          <p:spPr>
            <a:xfrm>
              <a:off x="1899" y="2181"/>
              <a:ext cx="462" cy="35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-j3</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71726" name="Text Box 64"/>
            <p:cNvSpPr txBox="1"/>
            <p:nvPr/>
          </p:nvSpPr>
          <p:spPr>
            <a:xfrm>
              <a:off x="1899" y="1876"/>
              <a:ext cx="462" cy="3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-j2</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71727" name="Text Box 65"/>
            <p:cNvSpPr txBox="1"/>
            <p:nvPr/>
          </p:nvSpPr>
          <p:spPr>
            <a:xfrm>
              <a:off x="1885" y="1548"/>
              <a:ext cx="462" cy="3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-j1</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71728" name="Text Box 66"/>
            <p:cNvSpPr txBox="1"/>
            <p:nvPr/>
          </p:nvSpPr>
          <p:spPr>
            <a:xfrm>
              <a:off x="1938" y="368"/>
              <a:ext cx="462" cy="35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j3</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71729" name="Text Box 67"/>
            <p:cNvSpPr txBox="1"/>
            <p:nvPr/>
          </p:nvSpPr>
          <p:spPr>
            <a:xfrm>
              <a:off x="1938" y="681"/>
              <a:ext cx="462" cy="35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j2</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71730" name="Text Box 68"/>
            <p:cNvSpPr txBox="1"/>
            <p:nvPr/>
          </p:nvSpPr>
          <p:spPr>
            <a:xfrm>
              <a:off x="1938" y="987"/>
              <a:ext cx="462" cy="3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j1</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71731" name="Text Box 69"/>
            <p:cNvSpPr txBox="1"/>
            <p:nvPr/>
          </p:nvSpPr>
          <p:spPr>
            <a:xfrm>
              <a:off x="1912" y="1198"/>
              <a:ext cx="462" cy="3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0</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71732" name="Line 70"/>
            <p:cNvSpPr/>
            <p:nvPr/>
          </p:nvSpPr>
          <p:spPr>
            <a:xfrm>
              <a:off x="561" y="1428"/>
              <a:ext cx="0" cy="33"/>
            </a:xfrm>
            <a:prstGeom prst="line">
              <a:avLst/>
            </a:prstGeom>
            <a:ln w="9525" cap="flat" cmpd="sng">
              <a:solidFill>
                <a:srgbClr val="000000"/>
              </a:solidFill>
              <a:prstDash val="solid"/>
              <a:headEnd type="none" w="med" len="med"/>
              <a:tailEnd type="none" w="med" len="med"/>
            </a:ln>
          </p:spPr>
        </p:sp>
        <p:sp>
          <p:nvSpPr>
            <p:cNvPr id="71733" name="Line 71"/>
            <p:cNvSpPr/>
            <p:nvPr/>
          </p:nvSpPr>
          <p:spPr>
            <a:xfrm>
              <a:off x="931" y="1428"/>
              <a:ext cx="0" cy="33"/>
            </a:xfrm>
            <a:prstGeom prst="line">
              <a:avLst/>
            </a:prstGeom>
            <a:ln w="9525" cap="flat" cmpd="sng">
              <a:solidFill>
                <a:srgbClr val="000000"/>
              </a:solidFill>
              <a:prstDash val="solid"/>
              <a:headEnd type="none" w="med" len="med"/>
              <a:tailEnd type="none" w="med" len="med"/>
            </a:ln>
          </p:spPr>
        </p:sp>
        <p:sp>
          <p:nvSpPr>
            <p:cNvPr id="71734" name="Line 72"/>
            <p:cNvSpPr/>
            <p:nvPr/>
          </p:nvSpPr>
          <p:spPr>
            <a:xfrm>
              <a:off x="1301" y="1429"/>
              <a:ext cx="0" cy="34"/>
            </a:xfrm>
            <a:prstGeom prst="line">
              <a:avLst/>
            </a:prstGeom>
            <a:ln w="9525" cap="flat" cmpd="sng">
              <a:solidFill>
                <a:srgbClr val="000000"/>
              </a:solidFill>
              <a:prstDash val="solid"/>
              <a:headEnd type="none" w="med" len="med"/>
              <a:tailEnd type="none" w="med" len="med"/>
            </a:ln>
          </p:spPr>
        </p:sp>
        <p:sp>
          <p:nvSpPr>
            <p:cNvPr id="71735" name="Line 73"/>
            <p:cNvSpPr/>
            <p:nvPr/>
          </p:nvSpPr>
          <p:spPr>
            <a:xfrm>
              <a:off x="1685" y="1428"/>
              <a:ext cx="0" cy="33"/>
            </a:xfrm>
            <a:prstGeom prst="line">
              <a:avLst/>
            </a:prstGeom>
            <a:ln w="9525" cap="flat" cmpd="sng">
              <a:solidFill>
                <a:srgbClr val="000000"/>
              </a:solidFill>
              <a:prstDash val="solid"/>
              <a:headEnd type="none" w="med" len="med"/>
              <a:tailEnd type="none" w="med" len="med"/>
            </a:ln>
          </p:spPr>
        </p:sp>
        <p:sp>
          <p:nvSpPr>
            <p:cNvPr id="71736" name="Text Box 75"/>
            <p:cNvSpPr txBox="1"/>
            <p:nvPr/>
          </p:nvSpPr>
          <p:spPr>
            <a:xfrm>
              <a:off x="1117" y="1425"/>
              <a:ext cx="462" cy="35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-2</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71737" name="Text Box 76"/>
            <p:cNvSpPr txBox="1"/>
            <p:nvPr/>
          </p:nvSpPr>
          <p:spPr>
            <a:xfrm>
              <a:off x="1499" y="1425"/>
              <a:ext cx="463" cy="35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-1</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71738" name="Text Box 77"/>
            <p:cNvSpPr txBox="1"/>
            <p:nvPr/>
          </p:nvSpPr>
          <p:spPr>
            <a:xfrm>
              <a:off x="336" y="1425"/>
              <a:ext cx="463" cy="35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-4</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71739" name="Text Box 78"/>
            <p:cNvSpPr txBox="1"/>
            <p:nvPr/>
          </p:nvSpPr>
          <p:spPr>
            <a:xfrm>
              <a:off x="760" y="1425"/>
              <a:ext cx="462" cy="35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-3</a:t>
              </a:r>
              <a:endParaRPr lang="en-US" altLang="zh-CN" sz="2400" b="1" dirty="0">
                <a:solidFill>
                  <a:srgbClr val="000099"/>
                </a:solidFill>
                <a:latin typeface="宋体" panose="02010600030101010101" pitchFamily="2" charset="-122"/>
                <a:ea typeface="Times New Roman" panose="02020603050405020304" pitchFamily="18" charset="0"/>
              </a:endParaRPr>
            </a:p>
          </p:txBody>
        </p:sp>
      </p:grpSp>
      <p:grpSp>
        <p:nvGrpSpPr>
          <p:cNvPr id="71688" name="Group 36"/>
          <p:cNvGrpSpPr/>
          <p:nvPr/>
        </p:nvGrpSpPr>
        <p:grpSpPr>
          <a:xfrm>
            <a:off x="2946400" y="3276600"/>
            <a:ext cx="609600" cy="3111500"/>
            <a:chOff x="0" y="0"/>
            <a:chExt cx="384" cy="1960"/>
          </a:xfrm>
        </p:grpSpPr>
        <p:sp>
          <p:nvSpPr>
            <p:cNvPr id="71708" name="AutoShape 80"/>
            <p:cNvSpPr/>
            <p:nvPr/>
          </p:nvSpPr>
          <p:spPr>
            <a:xfrm>
              <a:off x="276" y="921"/>
              <a:ext cx="108" cy="113"/>
            </a:xfrm>
            <a:prstGeom prst="flowChartConnector">
              <a:avLst/>
            </a:prstGeom>
            <a:solidFill>
              <a:srgbClr val="FFFFFF"/>
            </a:solidFill>
            <a:ln w="38100" cap="flat" cmpd="sng">
              <a:solidFill>
                <a:srgbClr val="0000CC"/>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solidFill>
                  <a:srgbClr val="000099"/>
                </a:solidFill>
                <a:latin typeface="宋体" panose="02010600030101010101" pitchFamily="2" charset="-122"/>
                <a:ea typeface="Times New Roman" panose="02020603050405020304" pitchFamily="18" charset="0"/>
              </a:endParaRPr>
            </a:p>
          </p:txBody>
        </p:sp>
        <p:grpSp>
          <p:nvGrpSpPr>
            <p:cNvPr id="71709" name="Group 38"/>
            <p:cNvGrpSpPr/>
            <p:nvPr/>
          </p:nvGrpSpPr>
          <p:grpSpPr>
            <a:xfrm>
              <a:off x="7" y="0"/>
              <a:ext cx="110" cy="111"/>
              <a:chOff x="0" y="0"/>
              <a:chExt cx="105" cy="156"/>
            </a:xfrm>
          </p:grpSpPr>
          <p:sp>
            <p:nvSpPr>
              <p:cNvPr id="71713" name="Line 82"/>
              <p:cNvSpPr/>
              <p:nvPr/>
            </p:nvSpPr>
            <p:spPr>
              <a:xfrm flipH="1">
                <a:off x="0" y="0"/>
                <a:ext cx="105" cy="156"/>
              </a:xfrm>
              <a:prstGeom prst="line">
                <a:avLst/>
              </a:prstGeom>
              <a:ln w="47625" cap="flat" cmpd="sng">
                <a:solidFill>
                  <a:srgbClr val="0000CC"/>
                </a:solidFill>
                <a:prstDash val="solid"/>
                <a:headEnd type="none" w="med" len="med"/>
                <a:tailEnd type="none" w="med" len="med"/>
              </a:ln>
            </p:spPr>
          </p:sp>
          <p:sp>
            <p:nvSpPr>
              <p:cNvPr id="71714" name="Line 83"/>
              <p:cNvSpPr/>
              <p:nvPr/>
            </p:nvSpPr>
            <p:spPr>
              <a:xfrm>
                <a:off x="0" y="0"/>
                <a:ext cx="105" cy="156"/>
              </a:xfrm>
              <a:prstGeom prst="line">
                <a:avLst/>
              </a:prstGeom>
              <a:ln w="47625" cap="flat" cmpd="sng">
                <a:solidFill>
                  <a:srgbClr val="0000CC"/>
                </a:solidFill>
                <a:prstDash val="solid"/>
                <a:headEnd type="none" w="med" len="med"/>
                <a:tailEnd type="none" w="med" len="med"/>
              </a:ln>
            </p:spPr>
          </p:sp>
        </p:grpSp>
        <p:grpSp>
          <p:nvGrpSpPr>
            <p:cNvPr id="71710" name="Group 41"/>
            <p:cNvGrpSpPr/>
            <p:nvPr/>
          </p:nvGrpSpPr>
          <p:grpSpPr>
            <a:xfrm>
              <a:off x="0" y="1848"/>
              <a:ext cx="110" cy="112"/>
              <a:chOff x="0" y="0"/>
              <a:chExt cx="105" cy="156"/>
            </a:xfrm>
          </p:grpSpPr>
          <p:sp>
            <p:nvSpPr>
              <p:cNvPr id="71711" name="Line 85"/>
              <p:cNvSpPr/>
              <p:nvPr/>
            </p:nvSpPr>
            <p:spPr>
              <a:xfrm flipH="1">
                <a:off x="0" y="0"/>
                <a:ext cx="105" cy="156"/>
              </a:xfrm>
              <a:prstGeom prst="line">
                <a:avLst/>
              </a:prstGeom>
              <a:ln w="47625" cap="flat" cmpd="sng">
                <a:solidFill>
                  <a:srgbClr val="0000CC"/>
                </a:solidFill>
                <a:prstDash val="solid"/>
                <a:headEnd type="none" w="med" len="med"/>
                <a:tailEnd type="none" w="med" len="med"/>
              </a:ln>
            </p:spPr>
          </p:sp>
          <p:sp>
            <p:nvSpPr>
              <p:cNvPr id="71712" name="Line 86"/>
              <p:cNvSpPr/>
              <p:nvPr/>
            </p:nvSpPr>
            <p:spPr>
              <a:xfrm>
                <a:off x="0" y="0"/>
                <a:ext cx="105" cy="156"/>
              </a:xfrm>
              <a:prstGeom prst="line">
                <a:avLst/>
              </a:prstGeom>
              <a:ln w="47625" cap="flat" cmpd="sng">
                <a:solidFill>
                  <a:srgbClr val="0000CC"/>
                </a:solidFill>
                <a:prstDash val="solid"/>
                <a:headEnd type="none" w="med" len="med"/>
                <a:tailEnd type="none" w="med" len="med"/>
              </a:ln>
            </p:spPr>
          </p:sp>
        </p:grpSp>
      </p:grpSp>
      <p:sp>
        <p:nvSpPr>
          <p:cNvPr id="71689" name="Line 88"/>
          <p:cNvSpPr/>
          <p:nvPr/>
        </p:nvSpPr>
        <p:spPr>
          <a:xfrm>
            <a:off x="655638" y="4838700"/>
            <a:ext cx="2692400" cy="0"/>
          </a:xfrm>
          <a:prstGeom prst="line">
            <a:avLst/>
          </a:prstGeom>
          <a:ln w="41275" cap="flat" cmpd="sng">
            <a:solidFill>
              <a:srgbClr val="FF0000"/>
            </a:solidFill>
            <a:prstDash val="solid"/>
            <a:headEnd type="none" w="med" len="med"/>
            <a:tailEnd type="none" w="med" len="med"/>
          </a:ln>
        </p:spPr>
      </p:sp>
      <p:grpSp>
        <p:nvGrpSpPr>
          <p:cNvPr id="71690" name="Group 45"/>
          <p:cNvGrpSpPr/>
          <p:nvPr/>
        </p:nvGrpSpPr>
        <p:grpSpPr>
          <a:xfrm>
            <a:off x="635000" y="4864100"/>
            <a:ext cx="965200" cy="1096963"/>
            <a:chOff x="0" y="0"/>
            <a:chExt cx="608" cy="691"/>
          </a:xfrm>
        </p:grpSpPr>
        <p:sp>
          <p:nvSpPr>
            <p:cNvPr id="71706" name="Line 93"/>
            <p:cNvSpPr/>
            <p:nvPr/>
          </p:nvSpPr>
          <p:spPr>
            <a:xfrm flipV="1">
              <a:off x="368" y="0"/>
              <a:ext cx="240" cy="480"/>
            </a:xfrm>
            <a:prstGeom prst="line">
              <a:avLst/>
            </a:prstGeom>
            <a:ln w="25400" cap="flat" cmpd="sng">
              <a:solidFill>
                <a:schemeClr val="tx2"/>
              </a:solidFill>
              <a:prstDash val="solid"/>
              <a:headEnd type="none" w="med" len="med"/>
              <a:tailEnd type="none" w="med" len="med"/>
            </a:ln>
          </p:spPr>
        </p:sp>
        <p:sp>
          <p:nvSpPr>
            <p:cNvPr id="71707" name="Rectangle 94"/>
            <p:cNvSpPr/>
            <p:nvPr/>
          </p:nvSpPr>
          <p:spPr>
            <a:xfrm>
              <a:off x="0" y="400"/>
              <a:ext cx="606" cy="29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-3.12</a:t>
              </a:r>
              <a:endParaRPr lang="zh-CN" altLang="en-US" sz="2400" b="1" dirty="0">
                <a:solidFill>
                  <a:srgbClr val="000099"/>
                </a:solidFill>
                <a:latin typeface="宋体" panose="02010600030101010101" pitchFamily="2" charset="-122"/>
                <a:ea typeface="Times New Roman" panose="02020603050405020304" pitchFamily="18" charset="0"/>
              </a:endParaRPr>
            </a:p>
          </p:txBody>
        </p:sp>
      </p:grpSp>
      <p:graphicFrame>
        <p:nvGraphicFramePr>
          <p:cNvPr id="71691" name="Object 48"/>
          <p:cNvGraphicFramePr>
            <a:graphicFrameLocks noChangeAspect="1"/>
          </p:cNvGraphicFramePr>
          <p:nvPr/>
        </p:nvGraphicFramePr>
        <p:xfrm>
          <a:off x="323850" y="5805488"/>
          <a:ext cx="1600200" cy="533400"/>
        </p:xfrm>
        <a:graphic>
          <a:graphicData uri="http://schemas.openxmlformats.org/presentationml/2006/ole">
            <mc:AlternateContent xmlns:mc="http://schemas.openxmlformats.org/markup-compatibility/2006">
              <mc:Choice xmlns:v="urn:schemas-microsoft-com:vml" Requires="v">
                <p:oleObj spid="_x0000_s38951" r:id="rId13" imgW="724535" imgH="228600" progId="Equation.3">
                  <p:embed/>
                </p:oleObj>
              </mc:Choice>
              <mc:Fallback>
                <p:oleObj r:id="rId13" imgW="724535" imgH="228600" progId="Equation.3">
                  <p:embed/>
                  <p:pic>
                    <p:nvPicPr>
                      <p:cNvPr id="0" name="图片 3324"/>
                      <p:cNvPicPr/>
                      <p:nvPr/>
                    </p:nvPicPr>
                    <p:blipFill>
                      <a:blip r:embed="rId14"/>
                      <a:stretch>
                        <a:fillRect/>
                      </a:stretch>
                    </p:blipFill>
                    <p:spPr>
                      <a:xfrm>
                        <a:off x="323850" y="5805488"/>
                        <a:ext cx="1600200" cy="533400"/>
                      </a:xfrm>
                      <a:prstGeom prst="rect">
                        <a:avLst/>
                      </a:prstGeom>
                      <a:noFill/>
                      <a:ln w="38100">
                        <a:noFill/>
                        <a:miter/>
                      </a:ln>
                    </p:spPr>
                  </p:pic>
                </p:oleObj>
              </mc:Fallback>
            </mc:AlternateContent>
          </a:graphicData>
        </a:graphic>
      </p:graphicFrame>
      <p:sp>
        <p:nvSpPr>
          <p:cNvPr id="71692" name="Line 83"/>
          <p:cNvSpPr/>
          <p:nvPr/>
        </p:nvSpPr>
        <p:spPr>
          <a:xfrm>
            <a:off x="1751013" y="4841875"/>
            <a:ext cx="1657350" cy="0"/>
          </a:xfrm>
          <a:prstGeom prst="line">
            <a:avLst/>
          </a:prstGeom>
          <a:ln w="38100" cap="flat" cmpd="sng">
            <a:solidFill>
              <a:srgbClr val="FF0000"/>
            </a:solidFill>
            <a:prstDash val="solid"/>
            <a:headEnd type="none" w="med" len="med"/>
            <a:tailEnd type="triangle" w="med" len="med"/>
          </a:ln>
        </p:spPr>
      </p:sp>
      <p:sp>
        <p:nvSpPr>
          <p:cNvPr id="71693" name="Line 84"/>
          <p:cNvSpPr/>
          <p:nvPr/>
        </p:nvSpPr>
        <p:spPr>
          <a:xfrm rot="10800000">
            <a:off x="539750" y="4841875"/>
            <a:ext cx="1657350" cy="0"/>
          </a:xfrm>
          <a:prstGeom prst="line">
            <a:avLst/>
          </a:prstGeom>
          <a:ln w="38100" cap="flat" cmpd="sng">
            <a:solidFill>
              <a:srgbClr val="FF0000"/>
            </a:solidFill>
            <a:prstDash val="solid"/>
            <a:headEnd type="none" w="med" len="med"/>
            <a:tailEnd type="triangle" w="med" len="med"/>
          </a:ln>
        </p:spPr>
      </p:sp>
      <p:sp>
        <p:nvSpPr>
          <p:cNvPr id="71694" name="Oval 239"/>
          <p:cNvSpPr/>
          <p:nvPr/>
        </p:nvSpPr>
        <p:spPr>
          <a:xfrm>
            <a:off x="1547813" y="4797425"/>
            <a:ext cx="90487" cy="95250"/>
          </a:xfrm>
          <a:prstGeom prst="ellipse">
            <a:avLst/>
          </a:prstGeom>
          <a:solidFill>
            <a:srgbClr val="FF6600"/>
          </a:solidFill>
          <a:ln w="19050" cap="rnd" cmpd="sng">
            <a:solidFill>
              <a:srgbClr val="FF6600"/>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solidFill>
                <a:srgbClr val="007A77"/>
              </a:solidFill>
              <a:latin typeface="宋体" panose="02010600030101010101" pitchFamily="2" charset="-122"/>
              <a:ea typeface="Times New Roman" panose="02020603050405020304" pitchFamily="18" charset="0"/>
            </a:endParaRPr>
          </a:p>
        </p:txBody>
      </p:sp>
      <p:grpSp>
        <p:nvGrpSpPr>
          <p:cNvPr id="71695" name="Group 74"/>
          <p:cNvGrpSpPr/>
          <p:nvPr/>
        </p:nvGrpSpPr>
        <p:grpSpPr>
          <a:xfrm>
            <a:off x="250825" y="115888"/>
            <a:ext cx="8547100" cy="2487612"/>
            <a:chOff x="0" y="0"/>
            <a:chExt cx="5384" cy="1567"/>
          </a:xfrm>
        </p:grpSpPr>
        <p:sp>
          <p:nvSpPr>
            <p:cNvPr id="71699" name="AutoShape 121"/>
            <p:cNvSpPr/>
            <p:nvPr/>
          </p:nvSpPr>
          <p:spPr>
            <a:xfrm>
              <a:off x="0" y="8"/>
              <a:ext cx="5384" cy="1543"/>
            </a:xfrm>
            <a:prstGeom prst="flowChartProcess">
              <a:avLst/>
            </a:prstGeom>
            <a:solidFill>
              <a:srgbClr val="CCFFFF"/>
            </a:solidFill>
            <a:ln w="9525" cap="flat" cmpd="sng">
              <a:solidFill>
                <a:schemeClr val="bg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solidFill>
                  <a:srgbClr val="000099"/>
                </a:solidFill>
                <a:latin typeface="宋体" panose="02010600030101010101" pitchFamily="2" charset="-122"/>
                <a:ea typeface="Times New Roman" panose="02020603050405020304" pitchFamily="18" charset="0"/>
              </a:endParaRPr>
            </a:p>
          </p:txBody>
        </p:sp>
        <p:sp>
          <p:nvSpPr>
            <p:cNvPr id="71700" name="Rectangle 122"/>
            <p:cNvSpPr/>
            <p:nvPr/>
          </p:nvSpPr>
          <p:spPr>
            <a:xfrm>
              <a:off x="160" y="80"/>
              <a:ext cx="895" cy="36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rgbClr val="000099"/>
                  </a:solidFill>
                  <a:latin typeface="宋体" panose="02010600030101010101" pitchFamily="2" charset="-122"/>
                  <a:cs typeface="Times New Roman" panose="02020603050405020304" pitchFamily="18" charset="0"/>
                </a:rPr>
                <a:t>解：</a:t>
              </a:r>
              <a:endParaRPr lang="zh-CN" altLang="en-US" b="1" dirty="0">
                <a:solidFill>
                  <a:srgbClr val="000099"/>
                </a:solidFill>
                <a:latin typeface="宋体" panose="02010600030101010101" pitchFamily="2" charset="-122"/>
                <a:ea typeface="Times New Roman" panose="02020603050405020304" pitchFamily="18" charset="0"/>
              </a:endParaRPr>
            </a:p>
          </p:txBody>
        </p:sp>
        <p:graphicFrame>
          <p:nvGraphicFramePr>
            <p:cNvPr id="71701" name="Object 77"/>
            <p:cNvGraphicFramePr>
              <a:graphicFrameLocks noChangeAspect="1"/>
            </p:cNvGraphicFramePr>
            <p:nvPr/>
          </p:nvGraphicFramePr>
          <p:xfrm>
            <a:off x="632" y="0"/>
            <a:ext cx="2256" cy="639"/>
          </p:xfrm>
          <a:graphic>
            <a:graphicData uri="http://schemas.openxmlformats.org/presentationml/2006/ole">
              <mc:AlternateContent xmlns:mc="http://schemas.openxmlformats.org/markup-compatibility/2006">
                <mc:Choice xmlns:v="urn:schemas-microsoft-com:vml" Requires="v">
                  <p:oleObj spid="_x0000_s38952" r:id="rId15" imgW="1511935" imgH="431800" progId="Equation.3">
                    <p:embed/>
                  </p:oleObj>
                </mc:Choice>
                <mc:Fallback>
                  <p:oleObj r:id="rId15" imgW="1511935" imgH="431800" progId="Equation.3">
                    <p:embed/>
                    <p:pic>
                      <p:nvPicPr>
                        <p:cNvPr id="0" name="图片 3323"/>
                        <p:cNvPicPr/>
                        <p:nvPr/>
                      </p:nvPicPr>
                      <p:blipFill>
                        <a:blip r:embed="rId16"/>
                        <a:stretch>
                          <a:fillRect/>
                        </a:stretch>
                      </p:blipFill>
                      <p:spPr>
                        <a:xfrm>
                          <a:off x="632" y="0"/>
                          <a:ext cx="2256" cy="639"/>
                        </a:xfrm>
                        <a:prstGeom prst="rect">
                          <a:avLst/>
                        </a:prstGeom>
                        <a:noFill/>
                        <a:ln w="38100">
                          <a:noFill/>
                          <a:miter/>
                        </a:ln>
                      </p:spPr>
                    </p:pic>
                  </p:oleObj>
                </mc:Fallback>
              </mc:AlternateContent>
            </a:graphicData>
          </a:graphic>
        </p:graphicFrame>
        <p:sp>
          <p:nvSpPr>
            <p:cNvPr id="71702" name="Rectangle 124"/>
            <p:cNvSpPr/>
            <p:nvPr/>
          </p:nvSpPr>
          <p:spPr>
            <a:xfrm>
              <a:off x="329" y="587"/>
              <a:ext cx="1332" cy="32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rgbClr val="000099"/>
                  </a:solidFill>
                  <a:latin typeface="宋体" panose="02010600030101010101" pitchFamily="2" charset="-122"/>
                  <a:cs typeface="Times New Roman" panose="02020603050405020304" pitchFamily="18" charset="0"/>
                </a:rPr>
                <a:t>特征方程为</a:t>
              </a:r>
              <a:endParaRPr lang="zh-CN" altLang="en-US" sz="2800" b="1" dirty="0">
                <a:solidFill>
                  <a:srgbClr val="000099"/>
                </a:solidFill>
                <a:latin typeface="宋体" panose="02010600030101010101" pitchFamily="2" charset="-122"/>
                <a:ea typeface="Times New Roman" panose="02020603050405020304" pitchFamily="18" charset="0"/>
              </a:endParaRPr>
            </a:p>
          </p:txBody>
        </p:sp>
        <p:graphicFrame>
          <p:nvGraphicFramePr>
            <p:cNvPr id="71703" name="Object 80"/>
            <p:cNvGraphicFramePr>
              <a:graphicFrameLocks noChangeAspect="1"/>
            </p:cNvGraphicFramePr>
            <p:nvPr/>
          </p:nvGraphicFramePr>
          <p:xfrm>
            <a:off x="56" y="864"/>
            <a:ext cx="2112" cy="703"/>
          </p:xfrm>
          <a:graphic>
            <a:graphicData uri="http://schemas.openxmlformats.org/presentationml/2006/ole">
              <mc:AlternateContent xmlns:mc="http://schemas.openxmlformats.org/markup-compatibility/2006">
                <mc:Choice xmlns:v="urn:schemas-microsoft-com:vml" Requires="v">
                  <p:oleObj spid="_x0000_s38953" r:id="rId17" imgW="1219835" imgH="406400" progId="Equation.3">
                    <p:embed/>
                  </p:oleObj>
                </mc:Choice>
                <mc:Fallback>
                  <p:oleObj r:id="rId17" imgW="1219835" imgH="406400" progId="Equation.3">
                    <p:embed/>
                    <p:pic>
                      <p:nvPicPr>
                        <p:cNvPr id="0" name="图片 3333"/>
                        <p:cNvPicPr/>
                        <p:nvPr/>
                      </p:nvPicPr>
                      <p:blipFill>
                        <a:blip r:embed="rId18"/>
                        <a:stretch>
                          <a:fillRect/>
                        </a:stretch>
                      </p:blipFill>
                      <p:spPr>
                        <a:xfrm>
                          <a:off x="56" y="864"/>
                          <a:ext cx="2112" cy="703"/>
                        </a:xfrm>
                        <a:prstGeom prst="rect">
                          <a:avLst/>
                        </a:prstGeom>
                        <a:noFill/>
                        <a:ln w="38100">
                          <a:noFill/>
                          <a:miter/>
                        </a:ln>
                      </p:spPr>
                    </p:pic>
                  </p:oleObj>
                </mc:Fallback>
              </mc:AlternateContent>
            </a:graphicData>
          </a:graphic>
        </p:graphicFrame>
        <p:graphicFrame>
          <p:nvGraphicFramePr>
            <p:cNvPr id="71704" name="Object 81"/>
            <p:cNvGraphicFramePr>
              <a:graphicFrameLocks noChangeAspect="1"/>
            </p:cNvGraphicFramePr>
            <p:nvPr/>
          </p:nvGraphicFramePr>
          <p:xfrm>
            <a:off x="2696" y="912"/>
            <a:ext cx="2640" cy="642"/>
          </p:xfrm>
          <a:graphic>
            <a:graphicData uri="http://schemas.openxmlformats.org/presentationml/2006/ole">
              <mc:AlternateContent xmlns:mc="http://schemas.openxmlformats.org/markup-compatibility/2006">
                <mc:Choice xmlns:v="urn:schemas-microsoft-com:vml" Requires="v">
                  <p:oleObj spid="_x0000_s38954" r:id="rId19" imgW="1587500" imgH="393700" progId="Equation.3">
                    <p:embed/>
                  </p:oleObj>
                </mc:Choice>
                <mc:Fallback>
                  <p:oleObj r:id="rId19" imgW="1587500" imgH="393700" progId="Equation.3">
                    <p:embed/>
                    <p:pic>
                      <p:nvPicPr>
                        <p:cNvPr id="0" name="图片 3327"/>
                        <p:cNvPicPr/>
                        <p:nvPr/>
                      </p:nvPicPr>
                      <p:blipFill>
                        <a:blip r:embed="rId20"/>
                        <a:stretch>
                          <a:fillRect/>
                        </a:stretch>
                      </p:blipFill>
                      <p:spPr>
                        <a:xfrm>
                          <a:off x="2696" y="912"/>
                          <a:ext cx="2640" cy="642"/>
                        </a:xfrm>
                        <a:prstGeom prst="rect">
                          <a:avLst/>
                        </a:prstGeom>
                        <a:noFill/>
                        <a:ln w="38100">
                          <a:noFill/>
                          <a:miter/>
                        </a:ln>
                      </p:spPr>
                    </p:pic>
                  </p:oleObj>
                </mc:Fallback>
              </mc:AlternateContent>
            </a:graphicData>
          </a:graphic>
        </p:graphicFrame>
        <p:sp>
          <p:nvSpPr>
            <p:cNvPr id="71705" name="AutoShape 128"/>
            <p:cNvSpPr/>
            <p:nvPr/>
          </p:nvSpPr>
          <p:spPr>
            <a:xfrm>
              <a:off x="2216" y="1104"/>
              <a:ext cx="480" cy="240"/>
            </a:xfrm>
            <a:prstGeom prst="right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solidFill>
                  <a:srgbClr val="000099"/>
                </a:solidFill>
                <a:latin typeface="宋体" panose="02010600030101010101" pitchFamily="2" charset="-122"/>
                <a:ea typeface="Times New Roman" panose="02020603050405020304" pitchFamily="18" charset="0"/>
              </a:endParaRPr>
            </a:p>
          </p:txBody>
        </p:sp>
      </p:grpSp>
      <p:graphicFrame>
        <p:nvGraphicFramePr>
          <p:cNvPr id="71696" name="Object 79"/>
          <p:cNvGraphicFramePr>
            <a:graphicFrameLocks noChangeAspect="1"/>
          </p:cNvGraphicFramePr>
          <p:nvPr/>
        </p:nvGraphicFramePr>
        <p:xfrm>
          <a:off x="3074988" y="1077913"/>
          <a:ext cx="3597275" cy="585787"/>
        </p:xfrm>
        <a:graphic>
          <a:graphicData uri="http://schemas.openxmlformats.org/presentationml/2006/ole">
            <mc:AlternateContent xmlns:mc="http://schemas.openxmlformats.org/markup-compatibility/2006">
              <mc:Choice xmlns:v="urn:schemas-microsoft-com:vml" Requires="v">
                <p:oleObj spid="_x0000_s38955" r:id="rId21" imgW="1307465" imgH="215900" progId="Equation.DSMT4">
                  <p:embed/>
                </p:oleObj>
              </mc:Choice>
              <mc:Fallback>
                <p:oleObj r:id="rId21" imgW="1307465" imgH="215900" progId="Equation.DSMT4">
                  <p:embed/>
                  <p:pic>
                    <p:nvPicPr>
                      <p:cNvPr id="0" name="图片 3330"/>
                      <p:cNvPicPr/>
                      <p:nvPr/>
                    </p:nvPicPr>
                    <p:blipFill>
                      <a:blip r:embed="rId22"/>
                      <a:stretch>
                        <a:fillRect/>
                      </a:stretch>
                    </p:blipFill>
                    <p:spPr>
                      <a:xfrm>
                        <a:off x="3074988" y="1077913"/>
                        <a:ext cx="3597275" cy="585787"/>
                      </a:xfrm>
                      <a:prstGeom prst="rect">
                        <a:avLst/>
                      </a:prstGeom>
                      <a:noFill/>
                      <a:ln w="38100">
                        <a:noFill/>
                        <a:miter/>
                      </a:ln>
                    </p:spPr>
                  </p:pic>
                </p:oleObj>
              </mc:Fallback>
            </mc:AlternateContent>
          </a:graphicData>
        </a:graphic>
      </p:graphicFrame>
      <p:graphicFrame>
        <p:nvGraphicFramePr>
          <p:cNvPr id="78" name="对象 77"/>
          <p:cNvGraphicFramePr>
            <a:graphicFrameLocks noChangeAspect="1"/>
          </p:cNvGraphicFramePr>
          <p:nvPr/>
        </p:nvGraphicFramePr>
        <p:xfrm>
          <a:off x="5105400" y="3203575"/>
          <a:ext cx="2740025" cy="2033588"/>
        </p:xfrm>
        <a:graphic>
          <a:graphicData uri="http://schemas.openxmlformats.org/presentationml/2006/ole">
            <mc:AlternateContent xmlns:mc="http://schemas.openxmlformats.org/markup-compatibility/2006">
              <mc:Choice xmlns:v="urn:schemas-microsoft-com:vml" Requires="v">
                <p:oleObj spid="_x0000_s38956" r:id="rId23" imgW="837565" imgH="622300" progId="Equation.DSMT4">
                  <p:embed/>
                </p:oleObj>
              </mc:Choice>
              <mc:Fallback>
                <p:oleObj r:id="rId23" imgW="837565" imgH="622300" progId="Equation.DSMT4">
                  <p:embed/>
                  <p:pic>
                    <p:nvPicPr>
                      <p:cNvPr id="0" name="图片 3334"/>
                      <p:cNvPicPr/>
                      <p:nvPr/>
                    </p:nvPicPr>
                    <p:blipFill>
                      <a:blip r:embed="rId24"/>
                      <a:stretch>
                        <a:fillRect/>
                      </a:stretch>
                    </p:blipFill>
                    <p:spPr>
                      <a:xfrm>
                        <a:off x="5105400" y="3203575"/>
                        <a:ext cx="2740025" cy="2033588"/>
                      </a:xfrm>
                      <a:prstGeom prst="rect">
                        <a:avLst/>
                      </a:prstGeom>
                      <a:noFill/>
                      <a:ln w="38100">
                        <a:noFill/>
                        <a:miter/>
                      </a:ln>
                    </p:spPr>
                  </p:pic>
                </p:oleObj>
              </mc:Fallback>
            </mc:AlternateContent>
          </a:graphicData>
        </a:graphic>
      </p:graphicFrame>
      <p:sp>
        <p:nvSpPr>
          <p:cNvPr id="71698" name="灯片编号占位符 1"/>
          <p:cNvSpPr txBox="1">
            <a:spLocks noGrp="1"/>
          </p:cNvSpPr>
          <p:nvPr>
            <p:ph type="sldNum" sz="quarter" idx="12"/>
          </p:nvPr>
        </p:nvSpPr>
        <p:spPr>
          <a:xfrm>
            <a:off x="6588125" y="6210300"/>
            <a:ext cx="2289175" cy="476250"/>
          </a:xfrm>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43</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left)">
                                      <p:cBhvr>
                                        <p:cTn id="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783138" y="2647950"/>
            <a:ext cx="3733800" cy="585788"/>
            <a:chOff x="4783138" y="2648457"/>
            <a:chExt cx="3733800" cy="584775"/>
          </a:xfrm>
        </p:grpSpPr>
        <p:sp>
          <p:nvSpPr>
            <p:cNvPr id="72778" name="Rectangle 117"/>
            <p:cNvSpPr/>
            <p:nvPr/>
          </p:nvSpPr>
          <p:spPr>
            <a:xfrm>
              <a:off x="4783138" y="2648457"/>
              <a:ext cx="3687228" cy="58477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rgbClr val="000099"/>
                  </a:solidFill>
                  <a:latin typeface="宋体" panose="02010600030101010101" pitchFamily="2" charset="-122"/>
                  <a:cs typeface="Times New Roman" panose="02020603050405020304" pitchFamily="18" charset="0"/>
                </a:rPr>
                <a:t>求根轨迹的出射角 </a:t>
              </a:r>
              <a:endParaRPr lang="zh-CN" altLang="en-US" b="1" dirty="0">
                <a:solidFill>
                  <a:srgbClr val="000099"/>
                </a:solidFill>
                <a:latin typeface="宋体" panose="02010600030101010101" pitchFamily="2" charset="-122"/>
                <a:ea typeface="Times New Roman" panose="02020603050405020304" pitchFamily="18" charset="0"/>
              </a:endParaRPr>
            </a:p>
          </p:txBody>
        </p:sp>
        <p:graphicFrame>
          <p:nvGraphicFramePr>
            <p:cNvPr id="72779" name="Object 72"/>
            <p:cNvGraphicFramePr>
              <a:graphicFrameLocks noChangeAspect="1"/>
            </p:cNvGraphicFramePr>
            <p:nvPr/>
          </p:nvGraphicFramePr>
          <p:xfrm>
            <a:off x="8140700" y="2774950"/>
            <a:ext cx="376238" cy="457200"/>
          </p:xfrm>
          <a:graphic>
            <a:graphicData uri="http://schemas.openxmlformats.org/presentationml/2006/ole">
              <mc:AlternateContent xmlns:mc="http://schemas.openxmlformats.org/markup-compatibility/2006">
                <mc:Choice xmlns:v="urn:schemas-microsoft-com:vml" Requires="v">
                  <p:oleObj spid="_x0000_s39976" r:id="rId3" imgW="127000" imgH="177800" progId="Equation.3">
                    <p:embed/>
                  </p:oleObj>
                </mc:Choice>
                <mc:Fallback>
                  <p:oleObj r:id="rId3" imgW="127000" imgH="177800" progId="Equation.3">
                    <p:embed/>
                    <p:pic>
                      <p:nvPicPr>
                        <p:cNvPr id="0" name="图片 3329"/>
                        <p:cNvPicPr/>
                        <p:nvPr/>
                      </p:nvPicPr>
                      <p:blipFill>
                        <a:blip r:embed="rId4"/>
                        <a:stretch>
                          <a:fillRect/>
                        </a:stretch>
                      </p:blipFill>
                      <p:spPr>
                        <a:xfrm>
                          <a:off x="8140700" y="2774950"/>
                          <a:ext cx="376238" cy="457200"/>
                        </a:xfrm>
                        <a:prstGeom prst="rect">
                          <a:avLst/>
                        </a:prstGeom>
                        <a:noFill/>
                        <a:ln w="38100">
                          <a:noFill/>
                          <a:miter/>
                        </a:ln>
                      </p:spPr>
                    </p:pic>
                  </p:oleObj>
                </mc:Fallback>
              </mc:AlternateContent>
            </a:graphicData>
          </a:graphic>
        </p:graphicFrame>
      </p:grpSp>
      <p:sp>
        <p:nvSpPr>
          <p:cNvPr id="72707"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dirty="0"/>
              <a:t>44</a:t>
            </a:fld>
            <a:endParaRPr lang="zh-CN" altLang="en-US" sz="1400" dirty="0"/>
          </a:p>
        </p:txBody>
      </p:sp>
      <p:sp>
        <p:nvSpPr>
          <p:cNvPr id="72708" name="Rectangle 4"/>
          <p:cNvSpPr/>
          <p:nvPr/>
        </p:nvSpPr>
        <p:spPr>
          <a:xfrm>
            <a:off x="457200" y="138113"/>
            <a:ext cx="7402513" cy="522287"/>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rgbClr val="000099"/>
                </a:solidFill>
                <a:latin typeface="宋体" panose="02010600030101010101" pitchFamily="2" charset="-122"/>
                <a:cs typeface="Times New Roman" panose="02020603050405020304" pitchFamily="18" charset="0"/>
              </a:rPr>
              <a:t>例</a:t>
            </a:r>
            <a:r>
              <a:rPr lang="en-US" altLang="zh-CN" sz="2800" b="1" dirty="0">
                <a:solidFill>
                  <a:srgbClr val="000099"/>
                </a:solidFill>
                <a:latin typeface="宋体" panose="02010600030101010101" pitchFamily="2" charset="-122"/>
                <a:cs typeface="Times New Roman" panose="02020603050405020304" pitchFamily="18" charset="0"/>
              </a:rPr>
              <a:t>4.10 </a:t>
            </a:r>
            <a:r>
              <a:rPr lang="zh-CN" altLang="en-US" sz="2800" b="1" dirty="0">
                <a:solidFill>
                  <a:srgbClr val="000099"/>
                </a:solidFill>
                <a:latin typeface="宋体" panose="02010600030101010101" pitchFamily="2" charset="-122"/>
                <a:cs typeface="Times New Roman" panose="02020603050405020304" pitchFamily="18" charset="0"/>
              </a:rPr>
              <a:t>设负反馈系统前向通道的传递函数为 </a:t>
            </a:r>
            <a:endParaRPr lang="zh-CN" altLang="en-US" sz="2800" b="1" dirty="0">
              <a:solidFill>
                <a:srgbClr val="000099"/>
              </a:solidFill>
              <a:latin typeface="宋体" panose="02010600030101010101" pitchFamily="2" charset="-122"/>
              <a:ea typeface="Times New Roman" panose="02020603050405020304" pitchFamily="18" charset="0"/>
            </a:endParaRPr>
          </a:p>
        </p:txBody>
      </p:sp>
      <p:graphicFrame>
        <p:nvGraphicFramePr>
          <p:cNvPr id="72709" name="Object 4"/>
          <p:cNvGraphicFramePr>
            <a:graphicFrameLocks noChangeAspect="1"/>
          </p:cNvGraphicFramePr>
          <p:nvPr/>
        </p:nvGraphicFramePr>
        <p:xfrm>
          <a:off x="2743200" y="520700"/>
          <a:ext cx="2743200" cy="1081088"/>
        </p:xfrm>
        <a:graphic>
          <a:graphicData uri="http://schemas.openxmlformats.org/presentationml/2006/ole">
            <mc:AlternateContent xmlns:mc="http://schemas.openxmlformats.org/markup-compatibility/2006">
              <mc:Choice xmlns:v="urn:schemas-microsoft-com:vml" Requires="v">
                <p:oleObj spid="_x0000_s39977" r:id="rId5" imgW="978535" imgH="419735" progId="Equation.3">
                  <p:embed/>
                </p:oleObj>
              </mc:Choice>
              <mc:Fallback>
                <p:oleObj r:id="rId5" imgW="978535" imgH="419735" progId="Equation.3">
                  <p:embed/>
                  <p:pic>
                    <p:nvPicPr>
                      <p:cNvPr id="0" name="图片 3328"/>
                      <p:cNvPicPr/>
                      <p:nvPr/>
                    </p:nvPicPr>
                    <p:blipFill>
                      <a:blip r:embed="rId6"/>
                      <a:stretch>
                        <a:fillRect/>
                      </a:stretch>
                    </p:blipFill>
                    <p:spPr>
                      <a:xfrm>
                        <a:off x="2743200" y="520700"/>
                        <a:ext cx="2743200" cy="1081088"/>
                      </a:xfrm>
                      <a:prstGeom prst="rect">
                        <a:avLst/>
                      </a:prstGeom>
                      <a:noFill/>
                      <a:ln w="38100">
                        <a:noFill/>
                        <a:miter/>
                      </a:ln>
                    </p:spPr>
                  </p:pic>
                </p:oleObj>
              </mc:Fallback>
            </mc:AlternateContent>
          </a:graphicData>
        </a:graphic>
      </p:graphicFrame>
      <p:sp>
        <p:nvSpPr>
          <p:cNvPr id="72710" name="Rectangle 7"/>
          <p:cNvSpPr/>
          <p:nvPr/>
        </p:nvSpPr>
        <p:spPr>
          <a:xfrm>
            <a:off x="547688" y="1384300"/>
            <a:ext cx="8215312" cy="10318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110000"/>
              </a:lnSpc>
              <a:spcBef>
                <a:spcPct val="0"/>
              </a:spcBef>
              <a:buClrTx/>
              <a:buSzTx/>
              <a:buFont typeface="Arial" panose="020B0604020202020204" pitchFamily="34" charset="0"/>
              <a:buNone/>
            </a:pPr>
            <a:r>
              <a:rPr lang="zh-CN" altLang="en-US" sz="2800" b="1" dirty="0">
                <a:solidFill>
                  <a:srgbClr val="000099"/>
                </a:solidFill>
                <a:latin typeface="宋体" panose="02010600030101010101" pitchFamily="2" charset="-122"/>
                <a:cs typeface="Times New Roman" panose="02020603050405020304" pitchFamily="18" charset="0"/>
              </a:rPr>
              <a:t>若采用测速反馈             ，试画出以   为参变量的根轨迹</a:t>
            </a:r>
            <a:endParaRPr lang="zh-CN" altLang="en-US" sz="2800" b="1" dirty="0">
              <a:solidFill>
                <a:srgbClr val="000099"/>
              </a:solidFill>
              <a:latin typeface="宋体" panose="02010600030101010101" pitchFamily="2" charset="-122"/>
              <a:ea typeface="Times New Roman" panose="02020603050405020304" pitchFamily="18" charset="0"/>
            </a:endParaRPr>
          </a:p>
        </p:txBody>
      </p:sp>
      <p:graphicFrame>
        <p:nvGraphicFramePr>
          <p:cNvPr id="72711" name="Object 6"/>
          <p:cNvGraphicFramePr>
            <a:graphicFrameLocks noChangeAspect="1"/>
          </p:cNvGraphicFramePr>
          <p:nvPr/>
        </p:nvGraphicFramePr>
        <p:xfrm>
          <a:off x="3144838" y="1435100"/>
          <a:ext cx="2341562" cy="639763"/>
        </p:xfrm>
        <a:graphic>
          <a:graphicData uri="http://schemas.openxmlformats.org/presentationml/2006/ole">
            <mc:AlternateContent xmlns:mc="http://schemas.openxmlformats.org/markup-compatibility/2006">
              <mc:Choice xmlns:v="urn:schemas-microsoft-com:vml" Requires="v">
                <p:oleObj spid="_x0000_s39978" r:id="rId7" imgW="953135" imgH="228600" progId="Equation.3">
                  <p:embed/>
                </p:oleObj>
              </mc:Choice>
              <mc:Fallback>
                <p:oleObj r:id="rId7" imgW="953135" imgH="228600" progId="Equation.3">
                  <p:embed/>
                  <p:pic>
                    <p:nvPicPr>
                      <p:cNvPr id="0" name="图片 3325"/>
                      <p:cNvPicPr/>
                      <p:nvPr/>
                    </p:nvPicPr>
                    <p:blipFill>
                      <a:blip r:embed="rId8"/>
                      <a:stretch>
                        <a:fillRect/>
                      </a:stretch>
                    </p:blipFill>
                    <p:spPr>
                      <a:xfrm>
                        <a:off x="3144838" y="1435100"/>
                        <a:ext cx="2341562" cy="639763"/>
                      </a:xfrm>
                      <a:prstGeom prst="rect">
                        <a:avLst/>
                      </a:prstGeom>
                      <a:noFill/>
                      <a:ln w="38100">
                        <a:noFill/>
                        <a:miter/>
                      </a:ln>
                    </p:spPr>
                  </p:pic>
                </p:oleObj>
              </mc:Fallback>
            </mc:AlternateContent>
          </a:graphicData>
        </a:graphic>
      </p:graphicFrame>
      <p:graphicFrame>
        <p:nvGraphicFramePr>
          <p:cNvPr id="72712" name="Object 7"/>
          <p:cNvGraphicFramePr>
            <a:graphicFrameLocks noChangeAspect="1"/>
          </p:cNvGraphicFramePr>
          <p:nvPr/>
        </p:nvGraphicFramePr>
        <p:xfrm>
          <a:off x="7175500" y="1447800"/>
          <a:ext cx="609600" cy="609600"/>
        </p:xfrm>
        <a:graphic>
          <a:graphicData uri="http://schemas.openxmlformats.org/presentationml/2006/ole">
            <mc:AlternateContent xmlns:mc="http://schemas.openxmlformats.org/markup-compatibility/2006">
              <mc:Choice xmlns:v="urn:schemas-microsoft-com:vml" Requires="v">
                <p:oleObj spid="_x0000_s39979" r:id="rId9" imgW="229235" imgH="229235" progId="Equation.3">
                  <p:embed/>
                </p:oleObj>
              </mc:Choice>
              <mc:Fallback>
                <p:oleObj r:id="rId9" imgW="229235" imgH="229235" progId="Equation.3">
                  <p:embed/>
                  <p:pic>
                    <p:nvPicPr>
                      <p:cNvPr id="0" name="图片 3326"/>
                      <p:cNvPicPr/>
                      <p:nvPr/>
                    </p:nvPicPr>
                    <p:blipFill>
                      <a:blip r:embed="rId10"/>
                      <a:stretch>
                        <a:fillRect/>
                      </a:stretch>
                    </p:blipFill>
                    <p:spPr>
                      <a:xfrm>
                        <a:off x="7175500" y="1447800"/>
                        <a:ext cx="609600" cy="609600"/>
                      </a:xfrm>
                      <a:prstGeom prst="rect">
                        <a:avLst/>
                      </a:prstGeom>
                      <a:noFill/>
                      <a:ln w="38100">
                        <a:noFill/>
                        <a:miter/>
                      </a:ln>
                    </p:spPr>
                  </p:pic>
                </p:oleObj>
              </mc:Fallback>
            </mc:AlternateContent>
          </a:graphicData>
        </a:graphic>
      </p:graphicFrame>
      <p:grpSp>
        <p:nvGrpSpPr>
          <p:cNvPr id="72713" name="Group 10"/>
          <p:cNvGrpSpPr/>
          <p:nvPr/>
        </p:nvGrpSpPr>
        <p:grpSpPr>
          <a:xfrm>
            <a:off x="381000" y="2501900"/>
            <a:ext cx="4297363" cy="4191000"/>
            <a:chOff x="0" y="0"/>
            <a:chExt cx="2707" cy="2640"/>
          </a:xfrm>
        </p:grpSpPr>
        <p:sp>
          <p:nvSpPr>
            <p:cNvPr id="72753" name="Line 52"/>
            <p:cNvSpPr/>
            <p:nvPr/>
          </p:nvSpPr>
          <p:spPr>
            <a:xfrm>
              <a:off x="0" y="1472"/>
              <a:ext cx="2590" cy="0"/>
            </a:xfrm>
            <a:prstGeom prst="line">
              <a:avLst/>
            </a:prstGeom>
            <a:ln w="9525" cap="flat" cmpd="sng">
              <a:solidFill>
                <a:srgbClr val="000000"/>
              </a:solidFill>
              <a:prstDash val="solid"/>
              <a:headEnd type="none" w="med" len="med"/>
              <a:tailEnd type="triangle" w="sm" len="lg"/>
            </a:ln>
          </p:spPr>
        </p:sp>
        <p:sp>
          <p:nvSpPr>
            <p:cNvPr id="72754" name="Line 53"/>
            <p:cNvSpPr/>
            <p:nvPr/>
          </p:nvSpPr>
          <p:spPr>
            <a:xfrm flipV="1">
              <a:off x="1943" y="71"/>
              <a:ext cx="0" cy="2569"/>
            </a:xfrm>
            <a:prstGeom prst="line">
              <a:avLst/>
            </a:prstGeom>
            <a:ln w="9525" cap="flat" cmpd="sng">
              <a:solidFill>
                <a:srgbClr val="000000"/>
              </a:solidFill>
              <a:prstDash val="solid"/>
              <a:headEnd type="none" w="med" len="med"/>
              <a:tailEnd type="triangle" w="sm" len="lg"/>
            </a:ln>
          </p:spPr>
        </p:sp>
        <p:graphicFrame>
          <p:nvGraphicFramePr>
            <p:cNvPr id="72755" name="Object 13"/>
            <p:cNvGraphicFramePr>
              <a:graphicFrameLocks noChangeAspect="1"/>
            </p:cNvGraphicFramePr>
            <p:nvPr/>
          </p:nvGraphicFramePr>
          <p:xfrm>
            <a:off x="1970" y="0"/>
            <a:ext cx="382" cy="315"/>
          </p:xfrm>
          <a:graphic>
            <a:graphicData uri="http://schemas.openxmlformats.org/presentationml/2006/ole">
              <mc:AlternateContent xmlns:mc="http://schemas.openxmlformats.org/markup-compatibility/2006">
                <mc:Choice xmlns:v="urn:schemas-microsoft-com:vml" Requires="v">
                  <p:oleObj spid="_x0000_s39980" r:id="rId11" imgW="241935" imgH="191135" progId="Equation.3">
                    <p:embed/>
                  </p:oleObj>
                </mc:Choice>
                <mc:Fallback>
                  <p:oleObj r:id="rId11" imgW="241935" imgH="191135" progId="Equation.3">
                    <p:embed/>
                    <p:pic>
                      <p:nvPicPr>
                        <p:cNvPr id="0" name="图片 3331"/>
                        <p:cNvPicPr/>
                        <p:nvPr/>
                      </p:nvPicPr>
                      <p:blipFill>
                        <a:blip r:embed="rId12"/>
                        <a:stretch>
                          <a:fillRect/>
                        </a:stretch>
                      </p:blipFill>
                      <p:spPr>
                        <a:xfrm>
                          <a:off x="1970" y="0"/>
                          <a:ext cx="382" cy="315"/>
                        </a:xfrm>
                        <a:prstGeom prst="rect">
                          <a:avLst/>
                        </a:prstGeom>
                        <a:noFill/>
                        <a:ln w="38100">
                          <a:noFill/>
                          <a:miter/>
                        </a:ln>
                      </p:spPr>
                    </p:pic>
                  </p:oleObj>
                </mc:Fallback>
              </mc:AlternateContent>
            </a:graphicData>
          </a:graphic>
        </p:graphicFrame>
        <p:graphicFrame>
          <p:nvGraphicFramePr>
            <p:cNvPr id="72756" name="Object 14"/>
            <p:cNvGraphicFramePr>
              <a:graphicFrameLocks noChangeAspect="1"/>
            </p:cNvGraphicFramePr>
            <p:nvPr/>
          </p:nvGraphicFramePr>
          <p:xfrm>
            <a:off x="2407" y="1238"/>
            <a:ext cx="300" cy="288"/>
          </p:xfrm>
          <a:graphic>
            <a:graphicData uri="http://schemas.openxmlformats.org/presentationml/2006/ole">
              <mc:AlternateContent xmlns:mc="http://schemas.openxmlformats.org/markup-compatibility/2006">
                <mc:Choice xmlns:v="urn:schemas-microsoft-com:vml" Requires="v">
                  <p:oleObj spid="_x0000_s39981" r:id="rId13" imgW="153035" imgH="140335" progId="Equation.3">
                    <p:embed/>
                  </p:oleObj>
                </mc:Choice>
                <mc:Fallback>
                  <p:oleObj r:id="rId13" imgW="153035" imgH="140335" progId="Equation.3">
                    <p:embed/>
                    <p:pic>
                      <p:nvPicPr>
                        <p:cNvPr id="0" name="图片 3332"/>
                        <p:cNvPicPr/>
                        <p:nvPr/>
                      </p:nvPicPr>
                      <p:blipFill>
                        <a:blip r:embed="rId14"/>
                        <a:stretch>
                          <a:fillRect/>
                        </a:stretch>
                      </p:blipFill>
                      <p:spPr>
                        <a:xfrm>
                          <a:off x="2407" y="1238"/>
                          <a:ext cx="300" cy="288"/>
                        </a:xfrm>
                        <a:prstGeom prst="rect">
                          <a:avLst/>
                        </a:prstGeom>
                        <a:noFill/>
                        <a:ln w="38100">
                          <a:noFill/>
                          <a:miter/>
                        </a:ln>
                      </p:spPr>
                    </p:pic>
                  </p:oleObj>
                </mc:Fallback>
              </mc:AlternateContent>
            </a:graphicData>
          </a:graphic>
        </p:graphicFrame>
        <p:sp>
          <p:nvSpPr>
            <p:cNvPr id="72757" name="Line 57"/>
            <p:cNvSpPr/>
            <p:nvPr/>
          </p:nvSpPr>
          <p:spPr>
            <a:xfrm>
              <a:off x="1899" y="1757"/>
              <a:ext cx="44" cy="0"/>
            </a:xfrm>
            <a:prstGeom prst="line">
              <a:avLst/>
            </a:prstGeom>
            <a:ln w="9525" cap="flat" cmpd="sng">
              <a:solidFill>
                <a:srgbClr val="000000"/>
              </a:solidFill>
              <a:prstDash val="solid"/>
              <a:headEnd type="none" w="med" len="med"/>
              <a:tailEnd type="none" w="med" len="med"/>
            </a:ln>
          </p:spPr>
        </p:sp>
        <p:sp>
          <p:nvSpPr>
            <p:cNvPr id="72758" name="Line 58"/>
            <p:cNvSpPr/>
            <p:nvPr/>
          </p:nvSpPr>
          <p:spPr>
            <a:xfrm>
              <a:off x="1899" y="555"/>
              <a:ext cx="44" cy="0"/>
            </a:xfrm>
            <a:prstGeom prst="line">
              <a:avLst/>
            </a:prstGeom>
            <a:ln w="9525" cap="flat" cmpd="sng">
              <a:solidFill>
                <a:srgbClr val="000000"/>
              </a:solidFill>
              <a:prstDash val="solid"/>
              <a:headEnd type="none" w="med" len="med"/>
              <a:tailEnd type="none" w="med" len="med"/>
            </a:ln>
          </p:spPr>
        </p:sp>
        <p:sp>
          <p:nvSpPr>
            <p:cNvPr id="72759" name="Line 59"/>
            <p:cNvSpPr/>
            <p:nvPr/>
          </p:nvSpPr>
          <p:spPr>
            <a:xfrm>
              <a:off x="1899" y="2070"/>
              <a:ext cx="44" cy="0"/>
            </a:xfrm>
            <a:prstGeom prst="line">
              <a:avLst/>
            </a:prstGeom>
            <a:ln w="9525" cap="flat" cmpd="sng">
              <a:solidFill>
                <a:srgbClr val="000000"/>
              </a:solidFill>
              <a:prstDash val="solid"/>
              <a:headEnd type="none" w="med" len="med"/>
              <a:tailEnd type="none" w="med" len="med"/>
            </a:ln>
          </p:spPr>
        </p:sp>
        <p:sp>
          <p:nvSpPr>
            <p:cNvPr id="72760" name="Line 60"/>
            <p:cNvSpPr/>
            <p:nvPr/>
          </p:nvSpPr>
          <p:spPr>
            <a:xfrm>
              <a:off x="1893" y="2375"/>
              <a:ext cx="45" cy="0"/>
            </a:xfrm>
            <a:prstGeom prst="line">
              <a:avLst/>
            </a:prstGeom>
            <a:ln w="9525" cap="flat" cmpd="sng">
              <a:solidFill>
                <a:srgbClr val="000000"/>
              </a:solidFill>
              <a:prstDash val="solid"/>
              <a:headEnd type="none" w="med" len="med"/>
              <a:tailEnd type="none" w="med" len="med"/>
            </a:ln>
          </p:spPr>
        </p:sp>
        <p:sp>
          <p:nvSpPr>
            <p:cNvPr id="72761" name="Line 61"/>
            <p:cNvSpPr/>
            <p:nvPr/>
          </p:nvSpPr>
          <p:spPr>
            <a:xfrm>
              <a:off x="1899" y="856"/>
              <a:ext cx="44" cy="0"/>
            </a:xfrm>
            <a:prstGeom prst="line">
              <a:avLst/>
            </a:prstGeom>
            <a:ln w="9525" cap="flat" cmpd="sng">
              <a:solidFill>
                <a:srgbClr val="000000"/>
              </a:solidFill>
              <a:prstDash val="solid"/>
              <a:headEnd type="none" w="med" len="med"/>
              <a:tailEnd type="none" w="med" len="med"/>
            </a:ln>
          </p:spPr>
        </p:sp>
        <p:sp>
          <p:nvSpPr>
            <p:cNvPr id="72762" name="Line 62"/>
            <p:cNvSpPr/>
            <p:nvPr/>
          </p:nvSpPr>
          <p:spPr>
            <a:xfrm>
              <a:off x="1893" y="1173"/>
              <a:ext cx="45" cy="0"/>
            </a:xfrm>
            <a:prstGeom prst="line">
              <a:avLst/>
            </a:prstGeom>
            <a:ln w="9525" cap="flat" cmpd="sng">
              <a:solidFill>
                <a:srgbClr val="000000"/>
              </a:solidFill>
              <a:prstDash val="solid"/>
              <a:headEnd type="none" w="med" len="med"/>
              <a:tailEnd type="none" w="med" len="med"/>
            </a:ln>
          </p:spPr>
        </p:sp>
        <p:sp>
          <p:nvSpPr>
            <p:cNvPr id="72763" name="Text Box 63"/>
            <p:cNvSpPr txBox="1"/>
            <p:nvPr/>
          </p:nvSpPr>
          <p:spPr>
            <a:xfrm>
              <a:off x="1899" y="2181"/>
              <a:ext cx="462" cy="35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-j3</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72764" name="Text Box 64"/>
            <p:cNvSpPr txBox="1"/>
            <p:nvPr/>
          </p:nvSpPr>
          <p:spPr>
            <a:xfrm>
              <a:off x="1899" y="1876"/>
              <a:ext cx="462" cy="3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-j2</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72765" name="Text Box 65"/>
            <p:cNvSpPr txBox="1"/>
            <p:nvPr/>
          </p:nvSpPr>
          <p:spPr>
            <a:xfrm>
              <a:off x="1885" y="1548"/>
              <a:ext cx="462" cy="3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-j1</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72766" name="Text Box 66"/>
            <p:cNvSpPr txBox="1"/>
            <p:nvPr/>
          </p:nvSpPr>
          <p:spPr>
            <a:xfrm>
              <a:off x="1938" y="368"/>
              <a:ext cx="462" cy="35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j3</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72767" name="Text Box 67"/>
            <p:cNvSpPr txBox="1"/>
            <p:nvPr/>
          </p:nvSpPr>
          <p:spPr>
            <a:xfrm>
              <a:off x="1938" y="681"/>
              <a:ext cx="462" cy="35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j2</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72768" name="Text Box 68"/>
            <p:cNvSpPr txBox="1"/>
            <p:nvPr/>
          </p:nvSpPr>
          <p:spPr>
            <a:xfrm>
              <a:off x="1938" y="987"/>
              <a:ext cx="462" cy="3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j1</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72769" name="Text Box 69"/>
            <p:cNvSpPr txBox="1"/>
            <p:nvPr/>
          </p:nvSpPr>
          <p:spPr>
            <a:xfrm>
              <a:off x="1912" y="1198"/>
              <a:ext cx="462" cy="3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0</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72770" name="Line 70"/>
            <p:cNvSpPr/>
            <p:nvPr/>
          </p:nvSpPr>
          <p:spPr>
            <a:xfrm>
              <a:off x="561" y="1428"/>
              <a:ext cx="0" cy="33"/>
            </a:xfrm>
            <a:prstGeom prst="line">
              <a:avLst/>
            </a:prstGeom>
            <a:ln w="9525" cap="flat" cmpd="sng">
              <a:solidFill>
                <a:srgbClr val="000000"/>
              </a:solidFill>
              <a:prstDash val="solid"/>
              <a:headEnd type="none" w="med" len="med"/>
              <a:tailEnd type="none" w="med" len="med"/>
            </a:ln>
          </p:spPr>
        </p:sp>
        <p:sp>
          <p:nvSpPr>
            <p:cNvPr id="72771" name="Line 71"/>
            <p:cNvSpPr/>
            <p:nvPr/>
          </p:nvSpPr>
          <p:spPr>
            <a:xfrm>
              <a:off x="931" y="1428"/>
              <a:ext cx="0" cy="33"/>
            </a:xfrm>
            <a:prstGeom prst="line">
              <a:avLst/>
            </a:prstGeom>
            <a:ln w="9525" cap="flat" cmpd="sng">
              <a:solidFill>
                <a:srgbClr val="000000"/>
              </a:solidFill>
              <a:prstDash val="solid"/>
              <a:headEnd type="none" w="med" len="med"/>
              <a:tailEnd type="none" w="med" len="med"/>
            </a:ln>
          </p:spPr>
        </p:sp>
        <p:sp>
          <p:nvSpPr>
            <p:cNvPr id="72772" name="Line 72"/>
            <p:cNvSpPr/>
            <p:nvPr/>
          </p:nvSpPr>
          <p:spPr>
            <a:xfrm>
              <a:off x="1301" y="1429"/>
              <a:ext cx="0" cy="34"/>
            </a:xfrm>
            <a:prstGeom prst="line">
              <a:avLst/>
            </a:prstGeom>
            <a:ln w="9525" cap="flat" cmpd="sng">
              <a:solidFill>
                <a:srgbClr val="000000"/>
              </a:solidFill>
              <a:prstDash val="solid"/>
              <a:headEnd type="none" w="med" len="med"/>
              <a:tailEnd type="none" w="med" len="med"/>
            </a:ln>
          </p:spPr>
        </p:sp>
        <p:sp>
          <p:nvSpPr>
            <p:cNvPr id="72773" name="Line 73"/>
            <p:cNvSpPr/>
            <p:nvPr/>
          </p:nvSpPr>
          <p:spPr>
            <a:xfrm>
              <a:off x="1685" y="1428"/>
              <a:ext cx="0" cy="33"/>
            </a:xfrm>
            <a:prstGeom prst="line">
              <a:avLst/>
            </a:prstGeom>
            <a:ln w="9525" cap="flat" cmpd="sng">
              <a:solidFill>
                <a:srgbClr val="000000"/>
              </a:solidFill>
              <a:prstDash val="solid"/>
              <a:headEnd type="none" w="med" len="med"/>
              <a:tailEnd type="none" w="med" len="med"/>
            </a:ln>
          </p:spPr>
        </p:sp>
        <p:sp>
          <p:nvSpPr>
            <p:cNvPr id="72774" name="Text Box 75"/>
            <p:cNvSpPr txBox="1"/>
            <p:nvPr/>
          </p:nvSpPr>
          <p:spPr>
            <a:xfrm>
              <a:off x="1117" y="1425"/>
              <a:ext cx="462" cy="35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-2</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72775" name="Text Box 76"/>
            <p:cNvSpPr txBox="1"/>
            <p:nvPr/>
          </p:nvSpPr>
          <p:spPr>
            <a:xfrm>
              <a:off x="1499" y="1425"/>
              <a:ext cx="463" cy="35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-1</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72776" name="Text Box 77"/>
            <p:cNvSpPr txBox="1"/>
            <p:nvPr/>
          </p:nvSpPr>
          <p:spPr>
            <a:xfrm>
              <a:off x="336" y="1425"/>
              <a:ext cx="463" cy="35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-4</a:t>
              </a:r>
              <a:endParaRPr lang="en-US" altLang="zh-CN" sz="2400" b="1" dirty="0">
                <a:solidFill>
                  <a:srgbClr val="000099"/>
                </a:solidFill>
                <a:latin typeface="宋体" panose="02010600030101010101" pitchFamily="2" charset="-122"/>
                <a:ea typeface="Times New Roman" panose="02020603050405020304" pitchFamily="18" charset="0"/>
              </a:endParaRPr>
            </a:p>
          </p:txBody>
        </p:sp>
        <p:sp>
          <p:nvSpPr>
            <p:cNvPr id="72777" name="Text Box 78"/>
            <p:cNvSpPr txBox="1"/>
            <p:nvPr/>
          </p:nvSpPr>
          <p:spPr>
            <a:xfrm>
              <a:off x="760" y="1425"/>
              <a:ext cx="462" cy="351"/>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-3</a:t>
              </a:r>
              <a:endParaRPr lang="en-US" altLang="zh-CN" sz="2400" b="1" dirty="0">
                <a:solidFill>
                  <a:srgbClr val="000099"/>
                </a:solidFill>
                <a:latin typeface="宋体" panose="02010600030101010101" pitchFamily="2" charset="-122"/>
                <a:ea typeface="Times New Roman" panose="02020603050405020304" pitchFamily="18" charset="0"/>
              </a:endParaRPr>
            </a:p>
          </p:txBody>
        </p:sp>
      </p:grpSp>
      <p:grpSp>
        <p:nvGrpSpPr>
          <p:cNvPr id="72714" name="Group 36"/>
          <p:cNvGrpSpPr/>
          <p:nvPr/>
        </p:nvGrpSpPr>
        <p:grpSpPr>
          <a:xfrm>
            <a:off x="2946400" y="3276600"/>
            <a:ext cx="609600" cy="3111500"/>
            <a:chOff x="0" y="0"/>
            <a:chExt cx="384" cy="1960"/>
          </a:xfrm>
        </p:grpSpPr>
        <p:sp>
          <p:nvSpPr>
            <p:cNvPr id="72746" name="AutoShape 80"/>
            <p:cNvSpPr/>
            <p:nvPr/>
          </p:nvSpPr>
          <p:spPr>
            <a:xfrm>
              <a:off x="276" y="921"/>
              <a:ext cx="108" cy="113"/>
            </a:xfrm>
            <a:prstGeom prst="flowChartConnector">
              <a:avLst/>
            </a:prstGeom>
            <a:solidFill>
              <a:srgbClr val="FFFFFF"/>
            </a:solidFill>
            <a:ln w="38100" cap="flat" cmpd="sng">
              <a:solidFill>
                <a:srgbClr val="0000CC"/>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solidFill>
                  <a:srgbClr val="000099"/>
                </a:solidFill>
                <a:latin typeface="宋体" panose="02010600030101010101" pitchFamily="2" charset="-122"/>
                <a:ea typeface="Times New Roman" panose="02020603050405020304" pitchFamily="18" charset="0"/>
              </a:endParaRPr>
            </a:p>
          </p:txBody>
        </p:sp>
        <p:grpSp>
          <p:nvGrpSpPr>
            <p:cNvPr id="72747" name="Group 38"/>
            <p:cNvGrpSpPr/>
            <p:nvPr/>
          </p:nvGrpSpPr>
          <p:grpSpPr>
            <a:xfrm>
              <a:off x="7" y="0"/>
              <a:ext cx="110" cy="111"/>
              <a:chOff x="0" y="0"/>
              <a:chExt cx="105" cy="156"/>
            </a:xfrm>
          </p:grpSpPr>
          <p:sp>
            <p:nvSpPr>
              <p:cNvPr id="72751" name="Line 82"/>
              <p:cNvSpPr/>
              <p:nvPr/>
            </p:nvSpPr>
            <p:spPr>
              <a:xfrm flipH="1">
                <a:off x="0" y="0"/>
                <a:ext cx="105" cy="156"/>
              </a:xfrm>
              <a:prstGeom prst="line">
                <a:avLst/>
              </a:prstGeom>
              <a:ln w="47625" cap="flat" cmpd="sng">
                <a:solidFill>
                  <a:srgbClr val="0000CC"/>
                </a:solidFill>
                <a:prstDash val="solid"/>
                <a:headEnd type="none" w="med" len="med"/>
                <a:tailEnd type="none" w="med" len="med"/>
              </a:ln>
            </p:spPr>
          </p:sp>
          <p:sp>
            <p:nvSpPr>
              <p:cNvPr id="72752" name="Line 83"/>
              <p:cNvSpPr/>
              <p:nvPr/>
            </p:nvSpPr>
            <p:spPr>
              <a:xfrm>
                <a:off x="0" y="0"/>
                <a:ext cx="105" cy="156"/>
              </a:xfrm>
              <a:prstGeom prst="line">
                <a:avLst/>
              </a:prstGeom>
              <a:ln w="47625" cap="flat" cmpd="sng">
                <a:solidFill>
                  <a:srgbClr val="0000CC"/>
                </a:solidFill>
                <a:prstDash val="solid"/>
                <a:headEnd type="none" w="med" len="med"/>
                <a:tailEnd type="none" w="med" len="med"/>
              </a:ln>
            </p:spPr>
          </p:sp>
        </p:grpSp>
        <p:grpSp>
          <p:nvGrpSpPr>
            <p:cNvPr id="72748" name="Group 41"/>
            <p:cNvGrpSpPr/>
            <p:nvPr/>
          </p:nvGrpSpPr>
          <p:grpSpPr>
            <a:xfrm>
              <a:off x="0" y="1848"/>
              <a:ext cx="110" cy="112"/>
              <a:chOff x="0" y="0"/>
              <a:chExt cx="105" cy="156"/>
            </a:xfrm>
          </p:grpSpPr>
          <p:sp>
            <p:nvSpPr>
              <p:cNvPr id="72749" name="Line 85"/>
              <p:cNvSpPr/>
              <p:nvPr/>
            </p:nvSpPr>
            <p:spPr>
              <a:xfrm flipH="1">
                <a:off x="0" y="0"/>
                <a:ext cx="105" cy="156"/>
              </a:xfrm>
              <a:prstGeom prst="line">
                <a:avLst/>
              </a:prstGeom>
              <a:ln w="47625" cap="flat" cmpd="sng">
                <a:solidFill>
                  <a:srgbClr val="0000CC"/>
                </a:solidFill>
                <a:prstDash val="solid"/>
                <a:headEnd type="none" w="med" len="med"/>
                <a:tailEnd type="none" w="med" len="med"/>
              </a:ln>
            </p:spPr>
          </p:sp>
          <p:sp>
            <p:nvSpPr>
              <p:cNvPr id="72750" name="Line 86"/>
              <p:cNvSpPr/>
              <p:nvPr/>
            </p:nvSpPr>
            <p:spPr>
              <a:xfrm>
                <a:off x="0" y="0"/>
                <a:ext cx="105" cy="156"/>
              </a:xfrm>
              <a:prstGeom prst="line">
                <a:avLst/>
              </a:prstGeom>
              <a:ln w="47625" cap="flat" cmpd="sng">
                <a:solidFill>
                  <a:srgbClr val="0000CC"/>
                </a:solidFill>
                <a:prstDash val="solid"/>
                <a:headEnd type="none" w="med" len="med"/>
                <a:tailEnd type="none" w="med" len="med"/>
              </a:ln>
            </p:spPr>
          </p:sp>
        </p:grpSp>
      </p:grpSp>
      <p:sp>
        <p:nvSpPr>
          <p:cNvPr id="72715" name="Line 88"/>
          <p:cNvSpPr/>
          <p:nvPr/>
        </p:nvSpPr>
        <p:spPr>
          <a:xfrm>
            <a:off x="655638" y="4838700"/>
            <a:ext cx="2692400" cy="0"/>
          </a:xfrm>
          <a:prstGeom prst="line">
            <a:avLst/>
          </a:prstGeom>
          <a:ln w="41275" cap="flat" cmpd="sng">
            <a:solidFill>
              <a:srgbClr val="FF0000"/>
            </a:solidFill>
            <a:prstDash val="solid"/>
            <a:headEnd type="none" w="med" len="med"/>
            <a:tailEnd type="none" w="med" len="med"/>
          </a:ln>
        </p:spPr>
      </p:sp>
      <p:grpSp>
        <p:nvGrpSpPr>
          <p:cNvPr id="72716" name="Group 45"/>
          <p:cNvGrpSpPr/>
          <p:nvPr/>
        </p:nvGrpSpPr>
        <p:grpSpPr>
          <a:xfrm>
            <a:off x="635000" y="4864100"/>
            <a:ext cx="965200" cy="1096963"/>
            <a:chOff x="0" y="0"/>
            <a:chExt cx="608" cy="691"/>
          </a:xfrm>
        </p:grpSpPr>
        <p:sp>
          <p:nvSpPr>
            <p:cNvPr id="72744" name="Line 93"/>
            <p:cNvSpPr/>
            <p:nvPr/>
          </p:nvSpPr>
          <p:spPr>
            <a:xfrm flipV="1">
              <a:off x="368" y="0"/>
              <a:ext cx="240" cy="480"/>
            </a:xfrm>
            <a:prstGeom prst="line">
              <a:avLst/>
            </a:prstGeom>
            <a:ln w="25400" cap="flat" cmpd="sng">
              <a:solidFill>
                <a:schemeClr val="tx2"/>
              </a:solidFill>
              <a:prstDash val="solid"/>
              <a:headEnd type="none" w="med" len="med"/>
              <a:tailEnd type="none" w="med" len="med"/>
            </a:ln>
          </p:spPr>
        </p:sp>
        <p:sp>
          <p:nvSpPr>
            <p:cNvPr id="72745" name="Rectangle 94"/>
            <p:cNvSpPr/>
            <p:nvPr/>
          </p:nvSpPr>
          <p:spPr>
            <a:xfrm>
              <a:off x="0" y="400"/>
              <a:ext cx="606" cy="29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2400" b="1" dirty="0">
                  <a:solidFill>
                    <a:srgbClr val="000099"/>
                  </a:solidFill>
                  <a:latin typeface="宋体" panose="02010600030101010101" pitchFamily="2" charset="-122"/>
                  <a:cs typeface="Times New Roman" panose="02020603050405020304" pitchFamily="18" charset="0"/>
                </a:rPr>
                <a:t>-3.12</a:t>
              </a:r>
              <a:endParaRPr lang="zh-CN" altLang="en-US" sz="2400" b="1" dirty="0">
                <a:solidFill>
                  <a:srgbClr val="000099"/>
                </a:solidFill>
                <a:latin typeface="宋体" panose="02010600030101010101" pitchFamily="2" charset="-122"/>
                <a:ea typeface="Times New Roman" panose="02020603050405020304" pitchFamily="18" charset="0"/>
              </a:endParaRPr>
            </a:p>
          </p:txBody>
        </p:sp>
      </p:grpSp>
      <p:graphicFrame>
        <p:nvGraphicFramePr>
          <p:cNvPr id="72717" name="Object 48"/>
          <p:cNvGraphicFramePr>
            <a:graphicFrameLocks noChangeAspect="1"/>
          </p:cNvGraphicFramePr>
          <p:nvPr/>
        </p:nvGraphicFramePr>
        <p:xfrm>
          <a:off x="323850" y="5805488"/>
          <a:ext cx="1600200" cy="533400"/>
        </p:xfrm>
        <a:graphic>
          <a:graphicData uri="http://schemas.openxmlformats.org/presentationml/2006/ole">
            <mc:AlternateContent xmlns:mc="http://schemas.openxmlformats.org/markup-compatibility/2006">
              <mc:Choice xmlns:v="urn:schemas-microsoft-com:vml" Requires="v">
                <p:oleObj spid="_x0000_s39982" r:id="rId15" imgW="724535" imgH="228600" progId="Equation.3">
                  <p:embed/>
                </p:oleObj>
              </mc:Choice>
              <mc:Fallback>
                <p:oleObj r:id="rId15" imgW="724535" imgH="228600" progId="Equation.3">
                  <p:embed/>
                  <p:pic>
                    <p:nvPicPr>
                      <p:cNvPr id="0" name="图片 3335"/>
                      <p:cNvPicPr/>
                      <p:nvPr/>
                    </p:nvPicPr>
                    <p:blipFill>
                      <a:blip r:embed="rId16"/>
                      <a:stretch>
                        <a:fillRect/>
                      </a:stretch>
                    </p:blipFill>
                    <p:spPr>
                      <a:xfrm>
                        <a:off x="323850" y="5805488"/>
                        <a:ext cx="1600200" cy="533400"/>
                      </a:xfrm>
                      <a:prstGeom prst="rect">
                        <a:avLst/>
                      </a:prstGeom>
                      <a:noFill/>
                      <a:ln w="38100">
                        <a:noFill/>
                        <a:miter/>
                      </a:ln>
                    </p:spPr>
                  </p:pic>
                </p:oleObj>
              </mc:Fallback>
            </mc:AlternateContent>
          </a:graphicData>
        </a:graphic>
      </p:graphicFrame>
      <p:grpSp>
        <p:nvGrpSpPr>
          <p:cNvPr id="53297" name="Group 49"/>
          <p:cNvGrpSpPr/>
          <p:nvPr/>
        </p:nvGrpSpPr>
        <p:grpSpPr>
          <a:xfrm>
            <a:off x="539750" y="3357563"/>
            <a:ext cx="2870200" cy="2930525"/>
            <a:chOff x="0" y="0"/>
            <a:chExt cx="1851" cy="1846"/>
          </a:xfrm>
        </p:grpSpPr>
        <p:sp>
          <p:nvSpPr>
            <p:cNvPr id="72739" name="Arc 89"/>
            <p:cNvSpPr/>
            <p:nvPr/>
          </p:nvSpPr>
          <p:spPr>
            <a:xfrm flipH="1">
              <a:off x="675" y="0"/>
              <a:ext cx="937" cy="934"/>
            </a:xfrm>
            <a:custGeom>
              <a:avLst/>
              <a:gdLst>
                <a:gd name="txL" fmla="*/ 0 w 21600"/>
                <a:gd name="txT" fmla="*/ 0 h 21600"/>
                <a:gd name="txR" fmla="*/ 21600 w 21600"/>
                <a:gd name="txB" fmla="*/ 21600 h 21600"/>
              </a:gdLst>
              <a:ahLst/>
              <a:cxnLst>
                <a:cxn ang="0">
                  <a:pos x="0" y="0"/>
                </a:cxn>
                <a:cxn ang="0">
                  <a:pos x="0" y="0"/>
                </a:cxn>
                <a:cxn ang="0">
                  <a:pos x="0" y="0"/>
                </a:cxn>
                <a:cxn ang="0">
                  <a:pos x="0" y="0"/>
                </a:cxn>
                <a:cxn ang="0">
                  <a:pos x="0" y="0"/>
                </a:cxn>
                <a:cxn ang="0">
                  <a:pos x="0" y="0"/>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25400" cap="flat" cmpd="sng">
              <a:solidFill>
                <a:srgbClr val="FF0000">
                  <a:alpha val="100000"/>
                </a:srgbClr>
              </a:solidFill>
              <a:prstDash val="solid"/>
              <a:round/>
              <a:headEnd type="none" w="med" len="med"/>
              <a:tailEnd type="none" w="med" len="med"/>
            </a:ln>
          </p:spPr>
          <p:txBody>
            <a:bodyPr/>
            <a:lstStyle/>
            <a:p>
              <a:endParaRPr lang="zh-CN" altLang="en-US"/>
            </a:p>
          </p:txBody>
        </p:sp>
        <p:sp>
          <p:nvSpPr>
            <p:cNvPr id="72740" name="Arc 90"/>
            <p:cNvSpPr/>
            <p:nvPr/>
          </p:nvSpPr>
          <p:spPr>
            <a:xfrm flipH="1" flipV="1">
              <a:off x="675" y="911"/>
              <a:ext cx="937" cy="935"/>
            </a:xfrm>
            <a:custGeom>
              <a:avLst/>
              <a:gdLst>
                <a:gd name="txL" fmla="*/ 0 w 21600"/>
                <a:gd name="txT" fmla="*/ 0 h 21600"/>
                <a:gd name="txR" fmla="*/ 21600 w 21600"/>
                <a:gd name="txB" fmla="*/ 21600 h 21600"/>
              </a:gdLst>
              <a:ahLst/>
              <a:cxnLst>
                <a:cxn ang="0">
                  <a:pos x="0" y="0"/>
                </a:cxn>
                <a:cxn ang="0">
                  <a:pos x="0" y="0"/>
                </a:cxn>
                <a:cxn ang="0">
                  <a:pos x="0" y="0"/>
                </a:cxn>
                <a:cxn ang="0">
                  <a:pos x="0" y="0"/>
                </a:cxn>
                <a:cxn ang="0">
                  <a:pos x="0" y="0"/>
                </a:cxn>
                <a:cxn ang="0">
                  <a:pos x="0" y="0"/>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25400" cap="flat" cmpd="sng">
              <a:solidFill>
                <a:srgbClr val="FF0000">
                  <a:alpha val="100000"/>
                </a:srgbClr>
              </a:solidFill>
              <a:prstDash val="solid"/>
              <a:round/>
              <a:headEnd type="none" w="med" len="med"/>
              <a:tailEnd type="none" w="med" len="med"/>
            </a:ln>
          </p:spPr>
          <p:txBody>
            <a:bodyPr/>
            <a:lstStyle/>
            <a:p>
              <a:endParaRPr lang="zh-CN" altLang="en-US"/>
            </a:p>
          </p:txBody>
        </p:sp>
        <p:sp>
          <p:nvSpPr>
            <p:cNvPr id="72741" name="Line 91"/>
            <p:cNvSpPr/>
            <p:nvPr/>
          </p:nvSpPr>
          <p:spPr>
            <a:xfrm rot="1932762">
              <a:off x="846" y="327"/>
              <a:ext cx="1" cy="118"/>
            </a:xfrm>
            <a:prstGeom prst="line">
              <a:avLst/>
            </a:prstGeom>
            <a:ln w="12700" cap="flat" cmpd="sng">
              <a:solidFill>
                <a:srgbClr val="FF0000"/>
              </a:solidFill>
              <a:prstDash val="solid"/>
              <a:headEnd type="none" w="med" len="med"/>
              <a:tailEnd type="triangle" w="lg" len="lg"/>
            </a:ln>
          </p:spPr>
        </p:sp>
        <p:sp>
          <p:nvSpPr>
            <p:cNvPr id="72742" name="Line 92"/>
            <p:cNvSpPr/>
            <p:nvPr/>
          </p:nvSpPr>
          <p:spPr>
            <a:xfrm rot="-1932762" flipV="1">
              <a:off x="833" y="1379"/>
              <a:ext cx="1" cy="116"/>
            </a:xfrm>
            <a:prstGeom prst="line">
              <a:avLst/>
            </a:prstGeom>
            <a:ln w="9525" cap="flat" cmpd="sng">
              <a:solidFill>
                <a:srgbClr val="FF0000"/>
              </a:solidFill>
              <a:prstDash val="solid"/>
              <a:headEnd type="none" w="med" len="med"/>
              <a:tailEnd type="triangle" w="lg" len="lg"/>
            </a:ln>
          </p:spPr>
        </p:sp>
        <p:sp>
          <p:nvSpPr>
            <p:cNvPr id="72743" name="Line 97"/>
            <p:cNvSpPr/>
            <p:nvPr/>
          </p:nvSpPr>
          <p:spPr>
            <a:xfrm>
              <a:off x="0" y="926"/>
              <a:ext cx="1851" cy="0"/>
            </a:xfrm>
            <a:prstGeom prst="line">
              <a:avLst/>
            </a:prstGeom>
            <a:ln w="25400" cap="flat" cmpd="sng">
              <a:solidFill>
                <a:srgbClr val="FF0000"/>
              </a:solidFill>
              <a:prstDash val="solid"/>
              <a:headEnd type="triangle" w="lg" len="lg"/>
              <a:tailEnd type="triangle" w="lg" len="lg"/>
            </a:ln>
          </p:spPr>
        </p:sp>
      </p:grpSp>
      <p:grpSp>
        <p:nvGrpSpPr>
          <p:cNvPr id="53303" name="Group 55"/>
          <p:cNvGrpSpPr/>
          <p:nvPr/>
        </p:nvGrpSpPr>
        <p:grpSpPr>
          <a:xfrm>
            <a:off x="1905000" y="2792413"/>
            <a:ext cx="2362200" cy="788987"/>
            <a:chOff x="0" y="0"/>
            <a:chExt cx="1488" cy="497"/>
          </a:xfrm>
        </p:grpSpPr>
        <p:sp>
          <p:nvSpPr>
            <p:cNvPr id="72735" name="Line 99"/>
            <p:cNvSpPr/>
            <p:nvPr/>
          </p:nvSpPr>
          <p:spPr>
            <a:xfrm flipH="1">
              <a:off x="0" y="353"/>
              <a:ext cx="720" cy="144"/>
            </a:xfrm>
            <a:prstGeom prst="line">
              <a:avLst/>
            </a:prstGeom>
            <a:ln w="19050" cap="flat" cmpd="sng">
              <a:solidFill>
                <a:schemeClr val="tx2"/>
              </a:solidFill>
              <a:prstDash val="solid"/>
              <a:headEnd type="none" w="med" len="med"/>
              <a:tailEnd type="none" w="med" len="med"/>
            </a:ln>
          </p:spPr>
        </p:sp>
        <p:sp>
          <p:nvSpPr>
            <p:cNvPr id="72736" name="Line 100"/>
            <p:cNvSpPr/>
            <p:nvPr/>
          </p:nvSpPr>
          <p:spPr>
            <a:xfrm>
              <a:off x="720" y="369"/>
              <a:ext cx="768" cy="0"/>
            </a:xfrm>
            <a:prstGeom prst="line">
              <a:avLst/>
            </a:prstGeom>
            <a:ln w="19050" cap="flat" cmpd="sng">
              <a:solidFill>
                <a:srgbClr val="000000"/>
              </a:solidFill>
              <a:prstDash val="solid"/>
              <a:headEnd type="none" w="med" len="med"/>
              <a:tailEnd type="none" w="med" len="med"/>
            </a:ln>
          </p:spPr>
        </p:sp>
        <p:sp>
          <p:nvSpPr>
            <p:cNvPr id="72737" name="Freeform 103"/>
            <p:cNvSpPr/>
            <p:nvPr/>
          </p:nvSpPr>
          <p:spPr>
            <a:xfrm>
              <a:off x="516" y="256"/>
              <a:ext cx="344" cy="152"/>
            </a:xfrm>
            <a:custGeom>
              <a:avLst/>
              <a:gdLst>
                <a:gd name="txL" fmla="*/ 0 w 344"/>
                <a:gd name="txT" fmla="*/ 0 h 152"/>
                <a:gd name="txR" fmla="*/ 344 w 344"/>
                <a:gd name="txB" fmla="*/ 152 h 152"/>
              </a:gdLst>
              <a:ahLst/>
              <a:cxnLst>
                <a:cxn ang="0">
                  <a:pos x="336" y="104"/>
                </a:cxn>
                <a:cxn ang="0">
                  <a:pos x="336" y="56"/>
                </a:cxn>
                <a:cxn ang="0">
                  <a:pos x="288" y="8"/>
                </a:cxn>
                <a:cxn ang="0">
                  <a:pos x="144" y="8"/>
                </a:cxn>
                <a:cxn ang="0">
                  <a:pos x="48" y="56"/>
                </a:cxn>
                <a:cxn ang="0">
                  <a:pos x="0" y="152"/>
                </a:cxn>
              </a:cxnLst>
              <a:rect l="txL" t="txT" r="txR" b="txB"/>
              <a:pathLst>
                <a:path w="344" h="152">
                  <a:moveTo>
                    <a:pt x="336" y="104"/>
                  </a:moveTo>
                  <a:cubicBezTo>
                    <a:pt x="340" y="88"/>
                    <a:pt x="344" y="72"/>
                    <a:pt x="336" y="56"/>
                  </a:cubicBezTo>
                  <a:cubicBezTo>
                    <a:pt x="328" y="40"/>
                    <a:pt x="320" y="16"/>
                    <a:pt x="288" y="8"/>
                  </a:cubicBezTo>
                  <a:cubicBezTo>
                    <a:pt x="256" y="0"/>
                    <a:pt x="184" y="0"/>
                    <a:pt x="144" y="8"/>
                  </a:cubicBezTo>
                  <a:cubicBezTo>
                    <a:pt x="104" y="16"/>
                    <a:pt x="72" y="32"/>
                    <a:pt x="48" y="56"/>
                  </a:cubicBezTo>
                  <a:cubicBezTo>
                    <a:pt x="24" y="80"/>
                    <a:pt x="12" y="116"/>
                    <a:pt x="0" y="152"/>
                  </a:cubicBezTo>
                </a:path>
              </a:pathLst>
            </a:custGeom>
            <a:noFill/>
            <a:ln w="19050" cap="flat" cmpd="sng">
              <a:solidFill>
                <a:srgbClr val="000000">
                  <a:alpha val="100000"/>
                </a:srgbClr>
              </a:solidFill>
              <a:prstDash val="solid"/>
              <a:round/>
              <a:headEnd type="none" w="med" len="med"/>
              <a:tailEnd type="triangle" w="med" len="med"/>
            </a:ln>
          </p:spPr>
          <p:txBody>
            <a:bodyPr/>
            <a:lstStyle/>
            <a:p>
              <a:endParaRPr lang="zh-CN" altLang="en-US"/>
            </a:p>
          </p:txBody>
        </p:sp>
        <p:graphicFrame>
          <p:nvGraphicFramePr>
            <p:cNvPr id="72738" name="Object 59"/>
            <p:cNvGraphicFramePr>
              <a:graphicFrameLocks noChangeAspect="1"/>
            </p:cNvGraphicFramePr>
            <p:nvPr/>
          </p:nvGraphicFramePr>
          <p:xfrm>
            <a:off x="72" y="0"/>
            <a:ext cx="616" cy="345"/>
          </p:xfrm>
          <a:graphic>
            <a:graphicData uri="http://schemas.openxmlformats.org/presentationml/2006/ole">
              <mc:AlternateContent xmlns:mc="http://schemas.openxmlformats.org/markup-compatibility/2006">
                <mc:Choice xmlns:v="urn:schemas-microsoft-com:vml" Requires="v">
                  <p:oleObj spid="_x0000_s39983" r:id="rId17" imgW="432435" imgH="241300" progId="Equation.3">
                    <p:embed/>
                  </p:oleObj>
                </mc:Choice>
                <mc:Fallback>
                  <p:oleObj r:id="rId17" imgW="432435" imgH="241300" progId="Equation.3">
                    <p:embed/>
                    <p:pic>
                      <p:nvPicPr>
                        <p:cNvPr id="0" name="图片 3340"/>
                        <p:cNvPicPr/>
                        <p:nvPr/>
                      </p:nvPicPr>
                      <p:blipFill>
                        <a:blip r:embed="rId18"/>
                        <a:stretch>
                          <a:fillRect/>
                        </a:stretch>
                      </p:blipFill>
                      <p:spPr>
                        <a:xfrm>
                          <a:off x="72" y="0"/>
                          <a:ext cx="616" cy="345"/>
                        </a:xfrm>
                        <a:prstGeom prst="rect">
                          <a:avLst/>
                        </a:prstGeom>
                        <a:noFill/>
                        <a:ln w="38100">
                          <a:noFill/>
                          <a:miter/>
                        </a:ln>
                      </p:spPr>
                    </p:pic>
                  </p:oleObj>
                </mc:Fallback>
              </mc:AlternateContent>
            </a:graphicData>
          </a:graphic>
        </p:graphicFrame>
      </p:grpSp>
      <p:sp>
        <p:nvSpPr>
          <p:cNvPr id="72720" name="Line 83"/>
          <p:cNvSpPr/>
          <p:nvPr/>
        </p:nvSpPr>
        <p:spPr>
          <a:xfrm>
            <a:off x="1751013" y="4841875"/>
            <a:ext cx="1657350" cy="0"/>
          </a:xfrm>
          <a:prstGeom prst="line">
            <a:avLst/>
          </a:prstGeom>
          <a:ln w="38100" cap="flat" cmpd="sng">
            <a:solidFill>
              <a:srgbClr val="FF0000"/>
            </a:solidFill>
            <a:prstDash val="solid"/>
            <a:headEnd type="none" w="med" len="med"/>
            <a:tailEnd type="triangle" w="med" len="med"/>
          </a:ln>
        </p:spPr>
      </p:sp>
      <p:sp>
        <p:nvSpPr>
          <p:cNvPr id="72721" name="Line 84"/>
          <p:cNvSpPr/>
          <p:nvPr/>
        </p:nvSpPr>
        <p:spPr>
          <a:xfrm rot="10800000">
            <a:off x="539750" y="4841875"/>
            <a:ext cx="1657350" cy="0"/>
          </a:xfrm>
          <a:prstGeom prst="line">
            <a:avLst/>
          </a:prstGeom>
          <a:ln w="38100" cap="flat" cmpd="sng">
            <a:solidFill>
              <a:srgbClr val="FF0000"/>
            </a:solidFill>
            <a:prstDash val="solid"/>
            <a:headEnd type="none" w="med" len="med"/>
            <a:tailEnd type="triangle" w="med" len="med"/>
          </a:ln>
        </p:spPr>
      </p:sp>
      <p:sp>
        <p:nvSpPr>
          <p:cNvPr id="72722" name="Oval 239"/>
          <p:cNvSpPr/>
          <p:nvPr/>
        </p:nvSpPr>
        <p:spPr>
          <a:xfrm>
            <a:off x="1547813" y="4797425"/>
            <a:ext cx="90487" cy="95250"/>
          </a:xfrm>
          <a:prstGeom prst="ellipse">
            <a:avLst/>
          </a:prstGeom>
          <a:solidFill>
            <a:srgbClr val="FF6600"/>
          </a:solidFill>
          <a:ln w="19050" cap="rnd" cmpd="sng">
            <a:solidFill>
              <a:srgbClr val="FF6600"/>
            </a:solidFill>
            <a:prstDash val="sysDot"/>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solidFill>
                <a:srgbClr val="007A77"/>
              </a:solidFill>
              <a:latin typeface="宋体" panose="02010600030101010101" pitchFamily="2" charset="-122"/>
              <a:ea typeface="Times New Roman" panose="02020603050405020304" pitchFamily="18" charset="0"/>
            </a:endParaRPr>
          </a:p>
        </p:txBody>
      </p:sp>
      <p:graphicFrame>
        <p:nvGraphicFramePr>
          <p:cNvPr id="3" name="Object 73"/>
          <p:cNvGraphicFramePr>
            <a:graphicFrameLocks noChangeAspect="1"/>
          </p:cNvGraphicFramePr>
          <p:nvPr/>
        </p:nvGraphicFramePr>
        <p:xfrm>
          <a:off x="4689475" y="3471863"/>
          <a:ext cx="4294188" cy="1516062"/>
        </p:xfrm>
        <a:graphic>
          <a:graphicData uri="http://schemas.openxmlformats.org/presentationml/2006/ole">
            <mc:AlternateContent xmlns:mc="http://schemas.openxmlformats.org/markup-compatibility/2006">
              <mc:Choice xmlns:v="urn:schemas-microsoft-com:vml" Requires="v">
                <p:oleObj spid="_x0000_s39984" r:id="rId19" imgW="1841500" imgH="660400" progId="Equation.DSMT4">
                  <p:embed/>
                </p:oleObj>
              </mc:Choice>
              <mc:Fallback>
                <p:oleObj r:id="rId19" imgW="1841500" imgH="660400" progId="Equation.DSMT4">
                  <p:embed/>
                  <p:pic>
                    <p:nvPicPr>
                      <p:cNvPr id="0" name="图片 3336"/>
                      <p:cNvPicPr/>
                      <p:nvPr/>
                    </p:nvPicPr>
                    <p:blipFill>
                      <a:blip r:embed="rId20"/>
                      <a:stretch>
                        <a:fillRect/>
                      </a:stretch>
                    </p:blipFill>
                    <p:spPr>
                      <a:xfrm>
                        <a:off x="4689475" y="3471863"/>
                        <a:ext cx="4294188" cy="1516062"/>
                      </a:xfrm>
                      <a:prstGeom prst="rect">
                        <a:avLst/>
                      </a:prstGeom>
                      <a:noFill/>
                      <a:ln w="38100">
                        <a:noFill/>
                        <a:miter/>
                      </a:ln>
                    </p:spPr>
                  </p:pic>
                </p:oleObj>
              </mc:Fallback>
            </mc:AlternateContent>
          </a:graphicData>
        </a:graphic>
      </p:graphicFrame>
      <p:sp>
        <p:nvSpPr>
          <p:cNvPr id="89" name="矩形标注 88"/>
          <p:cNvSpPr/>
          <p:nvPr/>
        </p:nvSpPr>
        <p:spPr>
          <a:xfrm>
            <a:off x="4492625" y="5387975"/>
            <a:ext cx="4494213" cy="900113"/>
          </a:xfrm>
          <a:prstGeom prst="wedgeRectCallout">
            <a:avLst>
              <a:gd name="adj1" fmla="val -49521"/>
              <a:gd name="adj2" fmla="val 14509"/>
            </a:avLst>
          </a:prstGeom>
          <a:solidFill>
            <a:schemeClr val="tx1">
              <a:lumMod val="20000"/>
              <a:lumOff val="80000"/>
            </a:schemeClr>
          </a:solidFill>
          <a:ln w="12700" cap="flat" cmpd="sng" algn="ctr">
            <a:noFill/>
            <a:prstDash val="solid"/>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3399"/>
                </a:solidFill>
                <a:effectLst/>
                <a:uLnTx/>
                <a:uFillTx/>
                <a:latin typeface="宋体" panose="02010600030101010101" pitchFamily="2" charset="-122"/>
                <a:ea typeface="宋体" panose="02010600030101010101" pitchFamily="2" charset="-122"/>
                <a:cs typeface="Times New Roman" panose="02020603050405020304" pitchFamily="18" charset="0"/>
              </a:rPr>
              <a:t>开环极点</a:t>
            </a:r>
            <a:r>
              <a:rPr kumimoji="0" lang="en-US" altLang="zh-CN" sz="2400" b="1" i="0" u="none" strike="noStrike" kern="1200" cap="none" spc="0" normalizeH="0" baseline="0" noProof="0" dirty="0">
                <a:ln>
                  <a:noFill/>
                </a:ln>
                <a:solidFill>
                  <a:srgbClr val="003399"/>
                </a:solidFill>
                <a:effectLst/>
                <a:uLnTx/>
                <a:uFillTx/>
                <a:latin typeface="宋体" panose="02010600030101010101" pitchFamily="2" charset="-122"/>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err="1">
                <a:ln>
                  <a:noFill/>
                </a:ln>
                <a:solidFill>
                  <a:srgbClr val="003399"/>
                </a:solidFill>
                <a:effectLst/>
                <a:uLnTx/>
                <a:uFillTx/>
                <a:latin typeface="宋体" panose="02010600030101010101" pitchFamily="2" charset="-122"/>
                <a:ea typeface="宋体" panose="02010600030101010101" pitchFamily="2" charset="-122"/>
                <a:cs typeface="Times New Roman" panose="02020603050405020304" pitchFamily="18" charset="0"/>
              </a:rPr>
              <a:t>1+j3</a:t>
            </a:r>
            <a:r>
              <a:rPr kumimoji="0" lang="zh-CN" altLang="en-US" sz="2400" b="1" i="0" u="none" strike="noStrike" kern="1200" cap="none" spc="0" normalizeH="0" baseline="0" noProof="0" dirty="0">
                <a:ln>
                  <a:noFill/>
                </a:ln>
                <a:solidFill>
                  <a:srgbClr val="003399"/>
                </a:solidFill>
                <a:effectLst/>
                <a:uLnTx/>
                <a:uFillTx/>
                <a:latin typeface="宋体" panose="02010600030101010101" pitchFamily="2" charset="-122"/>
                <a:ea typeface="宋体" panose="02010600030101010101" pitchFamily="2" charset="-122"/>
                <a:cs typeface="Times New Roman" panose="02020603050405020304" pitchFamily="18" charset="0"/>
              </a:rPr>
              <a:t>与原点连线和实轴正半轴夹角为</a:t>
            </a:r>
            <a:r>
              <a:rPr kumimoji="0" lang="en-US" altLang="zh-CN" sz="2400" b="1" i="0" u="none" strike="noStrike" kern="1200" cap="none" spc="0" normalizeH="0" baseline="0" noProof="0" dirty="0">
                <a:ln>
                  <a:noFill/>
                </a:ln>
                <a:solidFill>
                  <a:srgbClr val="003399"/>
                </a:solidFill>
                <a:effectLst/>
                <a:uLnTx/>
                <a:uFillTx/>
                <a:latin typeface="宋体" panose="02010600030101010101" pitchFamily="2" charset="-122"/>
                <a:ea typeface="宋体" panose="02010600030101010101" pitchFamily="2" charset="-122"/>
                <a:cs typeface="Times New Roman" panose="02020603050405020304" pitchFamily="18" charset="0"/>
              </a:rPr>
              <a:t>198.4°</a:t>
            </a:r>
            <a:endParaRPr kumimoji="0" lang="zh-CN" altLang="en-US" sz="2400" b="1" i="0" u="none" strike="noStrike" kern="1200" cap="none" spc="0" normalizeH="0" baseline="0" noProof="0" dirty="0">
              <a:ln>
                <a:noFill/>
              </a:ln>
              <a:solidFill>
                <a:srgbClr val="003399"/>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76" name="Rectangle 117"/>
          <p:cNvSpPr/>
          <p:nvPr/>
        </p:nvSpPr>
        <p:spPr>
          <a:xfrm>
            <a:off x="4737100" y="2676525"/>
            <a:ext cx="3068638" cy="58420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rgbClr val="000099"/>
                </a:solidFill>
                <a:latin typeface="宋体" panose="02010600030101010101" pitchFamily="2" charset="-122"/>
                <a:cs typeface="Times New Roman" panose="02020603050405020304" pitchFamily="18" charset="0"/>
              </a:rPr>
              <a:t>与虚轴交点：无</a:t>
            </a:r>
            <a:endParaRPr lang="zh-CN" altLang="en-US" b="1" dirty="0">
              <a:solidFill>
                <a:srgbClr val="000099"/>
              </a:solidFill>
              <a:latin typeface="宋体" panose="02010600030101010101" pitchFamily="2" charset="-122"/>
              <a:ea typeface="Times New Roman" panose="02020603050405020304" pitchFamily="18" charset="0"/>
            </a:endParaRPr>
          </a:p>
        </p:txBody>
      </p:sp>
      <p:grpSp>
        <p:nvGrpSpPr>
          <p:cNvPr id="72726" name="Group 74"/>
          <p:cNvGrpSpPr/>
          <p:nvPr/>
        </p:nvGrpSpPr>
        <p:grpSpPr>
          <a:xfrm>
            <a:off x="250825" y="115888"/>
            <a:ext cx="8547100" cy="2487612"/>
            <a:chOff x="0" y="0"/>
            <a:chExt cx="5384" cy="1567"/>
          </a:xfrm>
        </p:grpSpPr>
        <p:sp>
          <p:nvSpPr>
            <p:cNvPr id="72728" name="AutoShape 121"/>
            <p:cNvSpPr/>
            <p:nvPr/>
          </p:nvSpPr>
          <p:spPr>
            <a:xfrm>
              <a:off x="0" y="8"/>
              <a:ext cx="5384" cy="1543"/>
            </a:xfrm>
            <a:prstGeom prst="flowChartProcess">
              <a:avLst/>
            </a:prstGeom>
            <a:solidFill>
              <a:srgbClr val="CCFFFF"/>
            </a:solidFill>
            <a:ln w="9525" cap="flat" cmpd="sng">
              <a:solidFill>
                <a:schemeClr val="bg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solidFill>
                  <a:srgbClr val="000099"/>
                </a:solidFill>
                <a:latin typeface="宋体" panose="02010600030101010101" pitchFamily="2" charset="-122"/>
                <a:ea typeface="Times New Roman" panose="02020603050405020304" pitchFamily="18" charset="0"/>
              </a:endParaRPr>
            </a:p>
          </p:txBody>
        </p:sp>
        <p:sp>
          <p:nvSpPr>
            <p:cNvPr id="72729" name="Rectangle 122"/>
            <p:cNvSpPr/>
            <p:nvPr/>
          </p:nvSpPr>
          <p:spPr>
            <a:xfrm>
              <a:off x="160" y="80"/>
              <a:ext cx="895" cy="36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rgbClr val="000099"/>
                  </a:solidFill>
                  <a:latin typeface="宋体" panose="02010600030101010101" pitchFamily="2" charset="-122"/>
                  <a:cs typeface="Times New Roman" panose="02020603050405020304" pitchFamily="18" charset="0"/>
                </a:rPr>
                <a:t>解：</a:t>
              </a:r>
              <a:endParaRPr lang="zh-CN" altLang="en-US" b="1" dirty="0">
                <a:solidFill>
                  <a:srgbClr val="000099"/>
                </a:solidFill>
                <a:latin typeface="宋体" panose="02010600030101010101" pitchFamily="2" charset="-122"/>
                <a:ea typeface="Times New Roman" panose="02020603050405020304" pitchFamily="18" charset="0"/>
              </a:endParaRPr>
            </a:p>
          </p:txBody>
        </p:sp>
        <p:graphicFrame>
          <p:nvGraphicFramePr>
            <p:cNvPr id="72730" name="Object 77"/>
            <p:cNvGraphicFramePr>
              <a:graphicFrameLocks noChangeAspect="1"/>
            </p:cNvGraphicFramePr>
            <p:nvPr/>
          </p:nvGraphicFramePr>
          <p:xfrm>
            <a:off x="632" y="0"/>
            <a:ext cx="2256" cy="639"/>
          </p:xfrm>
          <a:graphic>
            <a:graphicData uri="http://schemas.openxmlformats.org/presentationml/2006/ole">
              <mc:AlternateContent xmlns:mc="http://schemas.openxmlformats.org/markup-compatibility/2006">
                <mc:Choice xmlns:v="urn:schemas-microsoft-com:vml" Requires="v">
                  <p:oleObj spid="_x0000_s39985" r:id="rId21" imgW="1511935" imgH="431800" progId="Equation.3">
                    <p:embed/>
                  </p:oleObj>
                </mc:Choice>
                <mc:Fallback>
                  <p:oleObj r:id="rId21" imgW="1511935" imgH="431800" progId="Equation.3">
                    <p:embed/>
                    <p:pic>
                      <p:nvPicPr>
                        <p:cNvPr id="0" name="图片 3341"/>
                        <p:cNvPicPr/>
                        <p:nvPr/>
                      </p:nvPicPr>
                      <p:blipFill>
                        <a:blip r:embed="rId22"/>
                        <a:stretch>
                          <a:fillRect/>
                        </a:stretch>
                      </p:blipFill>
                      <p:spPr>
                        <a:xfrm>
                          <a:off x="632" y="0"/>
                          <a:ext cx="2256" cy="639"/>
                        </a:xfrm>
                        <a:prstGeom prst="rect">
                          <a:avLst/>
                        </a:prstGeom>
                        <a:noFill/>
                        <a:ln w="38100">
                          <a:noFill/>
                          <a:miter/>
                        </a:ln>
                      </p:spPr>
                    </p:pic>
                  </p:oleObj>
                </mc:Fallback>
              </mc:AlternateContent>
            </a:graphicData>
          </a:graphic>
        </p:graphicFrame>
        <p:sp>
          <p:nvSpPr>
            <p:cNvPr id="72731" name="Rectangle 124"/>
            <p:cNvSpPr/>
            <p:nvPr/>
          </p:nvSpPr>
          <p:spPr>
            <a:xfrm>
              <a:off x="329" y="587"/>
              <a:ext cx="1332" cy="32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rgbClr val="000099"/>
                  </a:solidFill>
                  <a:latin typeface="宋体" panose="02010600030101010101" pitchFamily="2" charset="-122"/>
                  <a:cs typeface="Times New Roman" panose="02020603050405020304" pitchFamily="18" charset="0"/>
                </a:rPr>
                <a:t>特征方程为</a:t>
              </a:r>
              <a:endParaRPr lang="zh-CN" altLang="en-US" sz="2800" b="1" dirty="0">
                <a:solidFill>
                  <a:srgbClr val="000099"/>
                </a:solidFill>
                <a:latin typeface="宋体" panose="02010600030101010101" pitchFamily="2" charset="-122"/>
                <a:ea typeface="Times New Roman" panose="02020603050405020304" pitchFamily="18" charset="0"/>
              </a:endParaRPr>
            </a:p>
          </p:txBody>
        </p:sp>
        <p:graphicFrame>
          <p:nvGraphicFramePr>
            <p:cNvPr id="72732" name="Object 80"/>
            <p:cNvGraphicFramePr>
              <a:graphicFrameLocks noChangeAspect="1"/>
            </p:cNvGraphicFramePr>
            <p:nvPr/>
          </p:nvGraphicFramePr>
          <p:xfrm>
            <a:off x="56" y="864"/>
            <a:ext cx="2112" cy="703"/>
          </p:xfrm>
          <a:graphic>
            <a:graphicData uri="http://schemas.openxmlformats.org/presentationml/2006/ole">
              <mc:AlternateContent xmlns:mc="http://schemas.openxmlformats.org/markup-compatibility/2006">
                <mc:Choice xmlns:v="urn:schemas-microsoft-com:vml" Requires="v">
                  <p:oleObj spid="_x0000_s39986" r:id="rId23" imgW="1219835" imgH="406400" progId="Equation.3">
                    <p:embed/>
                  </p:oleObj>
                </mc:Choice>
                <mc:Fallback>
                  <p:oleObj r:id="rId23" imgW="1219835" imgH="406400" progId="Equation.3">
                    <p:embed/>
                    <p:pic>
                      <p:nvPicPr>
                        <p:cNvPr id="0" name="图片 3338"/>
                        <p:cNvPicPr/>
                        <p:nvPr/>
                      </p:nvPicPr>
                      <p:blipFill>
                        <a:blip r:embed="rId24"/>
                        <a:stretch>
                          <a:fillRect/>
                        </a:stretch>
                      </p:blipFill>
                      <p:spPr>
                        <a:xfrm>
                          <a:off x="56" y="864"/>
                          <a:ext cx="2112" cy="703"/>
                        </a:xfrm>
                        <a:prstGeom prst="rect">
                          <a:avLst/>
                        </a:prstGeom>
                        <a:noFill/>
                        <a:ln w="38100">
                          <a:noFill/>
                          <a:miter/>
                        </a:ln>
                      </p:spPr>
                    </p:pic>
                  </p:oleObj>
                </mc:Fallback>
              </mc:AlternateContent>
            </a:graphicData>
          </a:graphic>
        </p:graphicFrame>
        <p:graphicFrame>
          <p:nvGraphicFramePr>
            <p:cNvPr id="72733" name="Object 81"/>
            <p:cNvGraphicFramePr>
              <a:graphicFrameLocks noChangeAspect="1"/>
            </p:cNvGraphicFramePr>
            <p:nvPr/>
          </p:nvGraphicFramePr>
          <p:xfrm>
            <a:off x="2696" y="912"/>
            <a:ext cx="2640" cy="642"/>
          </p:xfrm>
          <a:graphic>
            <a:graphicData uri="http://schemas.openxmlformats.org/presentationml/2006/ole">
              <mc:AlternateContent xmlns:mc="http://schemas.openxmlformats.org/markup-compatibility/2006">
                <mc:Choice xmlns:v="urn:schemas-microsoft-com:vml" Requires="v">
                  <p:oleObj spid="_x0000_s39987" r:id="rId25" imgW="1587500" imgH="393700" progId="Equation.3">
                    <p:embed/>
                  </p:oleObj>
                </mc:Choice>
                <mc:Fallback>
                  <p:oleObj r:id="rId25" imgW="1587500" imgH="393700" progId="Equation.3">
                    <p:embed/>
                    <p:pic>
                      <p:nvPicPr>
                        <p:cNvPr id="0" name="图片 3342"/>
                        <p:cNvPicPr/>
                        <p:nvPr/>
                      </p:nvPicPr>
                      <p:blipFill>
                        <a:blip r:embed="rId26"/>
                        <a:stretch>
                          <a:fillRect/>
                        </a:stretch>
                      </p:blipFill>
                      <p:spPr>
                        <a:xfrm>
                          <a:off x="2696" y="912"/>
                          <a:ext cx="2640" cy="642"/>
                        </a:xfrm>
                        <a:prstGeom prst="rect">
                          <a:avLst/>
                        </a:prstGeom>
                        <a:noFill/>
                        <a:ln w="38100">
                          <a:noFill/>
                          <a:miter/>
                        </a:ln>
                      </p:spPr>
                    </p:pic>
                  </p:oleObj>
                </mc:Fallback>
              </mc:AlternateContent>
            </a:graphicData>
          </a:graphic>
        </p:graphicFrame>
        <p:sp>
          <p:nvSpPr>
            <p:cNvPr id="72734" name="AutoShape 128"/>
            <p:cNvSpPr/>
            <p:nvPr/>
          </p:nvSpPr>
          <p:spPr>
            <a:xfrm>
              <a:off x="2216" y="1104"/>
              <a:ext cx="480" cy="240"/>
            </a:xfrm>
            <a:prstGeom prst="right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solidFill>
                  <a:srgbClr val="000099"/>
                </a:solidFill>
                <a:latin typeface="宋体" panose="02010600030101010101" pitchFamily="2" charset="-122"/>
                <a:ea typeface="Times New Roman" panose="02020603050405020304" pitchFamily="18" charset="0"/>
              </a:endParaRPr>
            </a:p>
          </p:txBody>
        </p:sp>
      </p:grpSp>
      <p:graphicFrame>
        <p:nvGraphicFramePr>
          <p:cNvPr id="72727" name="Object 79"/>
          <p:cNvGraphicFramePr>
            <a:graphicFrameLocks noChangeAspect="1"/>
          </p:cNvGraphicFramePr>
          <p:nvPr/>
        </p:nvGraphicFramePr>
        <p:xfrm>
          <a:off x="3074988" y="1077913"/>
          <a:ext cx="3597275" cy="585787"/>
        </p:xfrm>
        <a:graphic>
          <a:graphicData uri="http://schemas.openxmlformats.org/presentationml/2006/ole">
            <mc:AlternateContent xmlns:mc="http://schemas.openxmlformats.org/markup-compatibility/2006">
              <mc:Choice xmlns:v="urn:schemas-microsoft-com:vml" Requires="v">
                <p:oleObj spid="_x0000_s39988" r:id="rId27" imgW="1307465" imgH="215900" progId="Equation.DSMT4">
                  <p:embed/>
                </p:oleObj>
              </mc:Choice>
              <mc:Fallback>
                <p:oleObj r:id="rId27" imgW="1307465" imgH="215900" progId="Equation.DSMT4">
                  <p:embed/>
                  <p:pic>
                    <p:nvPicPr>
                      <p:cNvPr id="0" name="图片 3344"/>
                      <p:cNvPicPr/>
                      <p:nvPr/>
                    </p:nvPicPr>
                    <p:blipFill>
                      <a:blip r:embed="rId28"/>
                      <a:stretch>
                        <a:fillRect/>
                      </a:stretch>
                    </p:blipFill>
                    <p:spPr>
                      <a:xfrm>
                        <a:off x="3074988" y="1077913"/>
                        <a:ext cx="3597275" cy="5857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0-#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6"/>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3303"/>
                                        </p:tgtEl>
                                        <p:attrNameLst>
                                          <p:attrName>style.visibility</p:attrName>
                                        </p:attrNameLst>
                                      </p:cBhvr>
                                      <p:to>
                                        <p:strVal val="visible"/>
                                      </p:to>
                                    </p:set>
                                    <p:animEffect transition="in" filter="wipe(down)">
                                      <p:cBhvr>
                                        <p:cTn id="24" dur="500"/>
                                        <p:tgtEl>
                                          <p:spTgt spid="5330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53297"/>
                                        </p:tgtEl>
                                        <p:attrNameLst>
                                          <p:attrName>style.visibility</p:attrName>
                                        </p:attrNameLst>
                                      </p:cBhvr>
                                      <p:to>
                                        <p:strVal val="visible"/>
                                      </p:to>
                                    </p:set>
                                    <p:animEffect transition="in" filter="wipe(right)">
                                      <p:cBhvr>
                                        <p:cTn id="29" dur="500"/>
                                        <p:tgtEl>
                                          <p:spTgt spid="53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7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b="1" dirty="0">
                <a:solidFill>
                  <a:srgbClr val="007A77"/>
                </a:solidFill>
              </a:rPr>
              <a:t>45</a:t>
            </a:fld>
            <a:endParaRPr lang="zh-CN" altLang="en-US" sz="1400" b="1" dirty="0">
              <a:solidFill>
                <a:srgbClr val="007A77"/>
              </a:solidFill>
            </a:endParaRPr>
          </a:p>
        </p:txBody>
      </p:sp>
      <p:grpSp>
        <p:nvGrpSpPr>
          <p:cNvPr id="54275" name="Group 3"/>
          <p:cNvGrpSpPr/>
          <p:nvPr/>
        </p:nvGrpSpPr>
        <p:grpSpPr>
          <a:xfrm>
            <a:off x="381000" y="635000"/>
            <a:ext cx="5175250" cy="647700"/>
            <a:chOff x="0" y="0"/>
            <a:chExt cx="3260" cy="408"/>
          </a:xfrm>
        </p:grpSpPr>
        <p:sp>
          <p:nvSpPr>
            <p:cNvPr id="73761" name="Rectangle 5"/>
            <p:cNvSpPr/>
            <p:nvPr/>
          </p:nvSpPr>
          <p:spPr>
            <a:xfrm>
              <a:off x="0" y="0"/>
              <a:ext cx="1532" cy="36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rgbClr val="003399"/>
                  </a:solidFill>
                  <a:latin typeface="宋体" panose="02010600030101010101" pitchFamily="2" charset="-122"/>
                </a:rPr>
                <a:t>特征方程为</a:t>
              </a:r>
            </a:p>
          </p:txBody>
        </p:sp>
        <p:graphicFrame>
          <p:nvGraphicFramePr>
            <p:cNvPr id="73762" name="Object 5"/>
            <p:cNvGraphicFramePr>
              <a:graphicFrameLocks noChangeAspect="1"/>
            </p:cNvGraphicFramePr>
            <p:nvPr/>
          </p:nvGraphicFramePr>
          <p:xfrm>
            <a:off x="1340" y="48"/>
            <a:ext cx="1920" cy="360"/>
          </p:xfrm>
          <a:graphic>
            <a:graphicData uri="http://schemas.openxmlformats.org/presentationml/2006/ole">
              <mc:AlternateContent xmlns:mc="http://schemas.openxmlformats.org/markup-compatibility/2006">
                <mc:Choice xmlns:v="urn:schemas-microsoft-com:vml" Requires="v">
                  <p:oleObj spid="_x0000_s40988" r:id="rId3" imgW="1067435" imgH="203200" progId="Equation.3">
                    <p:embed/>
                  </p:oleObj>
                </mc:Choice>
                <mc:Fallback>
                  <p:oleObj r:id="rId3" imgW="1067435" imgH="203200" progId="Equation.3">
                    <p:embed/>
                    <p:pic>
                      <p:nvPicPr>
                        <p:cNvPr id="0" name="图片 3337"/>
                        <p:cNvPicPr/>
                        <p:nvPr/>
                      </p:nvPicPr>
                      <p:blipFill>
                        <a:blip r:embed="rId4"/>
                        <a:stretch>
                          <a:fillRect/>
                        </a:stretch>
                      </p:blipFill>
                      <p:spPr>
                        <a:xfrm>
                          <a:off x="1340" y="48"/>
                          <a:ext cx="1920" cy="360"/>
                        </a:xfrm>
                        <a:prstGeom prst="rect">
                          <a:avLst/>
                        </a:prstGeom>
                        <a:noFill/>
                        <a:ln w="38100">
                          <a:noFill/>
                          <a:miter/>
                        </a:ln>
                      </p:spPr>
                    </p:pic>
                  </p:oleObj>
                </mc:Fallback>
              </mc:AlternateContent>
            </a:graphicData>
          </a:graphic>
        </p:graphicFrame>
      </p:grpSp>
      <p:grpSp>
        <p:nvGrpSpPr>
          <p:cNvPr id="54307" name="Group 35"/>
          <p:cNvGrpSpPr/>
          <p:nvPr/>
        </p:nvGrpSpPr>
        <p:grpSpPr>
          <a:xfrm>
            <a:off x="395288" y="1196975"/>
            <a:ext cx="7416800" cy="1939925"/>
            <a:chOff x="249" y="754"/>
            <a:chExt cx="4672" cy="1222"/>
          </a:xfrm>
        </p:grpSpPr>
        <p:sp>
          <p:nvSpPr>
            <p:cNvPr id="73759" name="Rectangle 16"/>
            <p:cNvSpPr/>
            <p:nvPr/>
          </p:nvSpPr>
          <p:spPr>
            <a:xfrm>
              <a:off x="249" y="754"/>
              <a:ext cx="2943" cy="36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rgbClr val="003399"/>
                  </a:solidFill>
                  <a:latin typeface="宋体" panose="02010600030101010101" pitchFamily="2" charset="-122"/>
                </a:rPr>
                <a:t>若系统的开环传递函数为</a:t>
              </a:r>
            </a:p>
          </p:txBody>
        </p:sp>
        <p:graphicFrame>
          <p:nvGraphicFramePr>
            <p:cNvPr id="73760" name="Object 8"/>
            <p:cNvGraphicFramePr>
              <a:graphicFrameLocks noChangeAspect="1"/>
            </p:cNvGraphicFramePr>
            <p:nvPr/>
          </p:nvGraphicFramePr>
          <p:xfrm>
            <a:off x="2608" y="754"/>
            <a:ext cx="2313" cy="1222"/>
          </p:xfrm>
          <a:graphic>
            <a:graphicData uri="http://schemas.openxmlformats.org/presentationml/2006/ole">
              <mc:AlternateContent xmlns:mc="http://schemas.openxmlformats.org/markup-compatibility/2006">
                <mc:Choice xmlns:v="urn:schemas-microsoft-com:vml" Requires="v">
                  <p:oleObj spid="_x0000_s40989" r:id="rId5" imgW="2070100" imgH="1041400" progId="Equation.DSMT4">
                    <p:embed/>
                  </p:oleObj>
                </mc:Choice>
                <mc:Fallback>
                  <p:oleObj r:id="rId5" imgW="2070100" imgH="1041400" progId="Equation.DSMT4">
                    <p:embed/>
                    <p:pic>
                      <p:nvPicPr>
                        <p:cNvPr id="0" name="图片 3345"/>
                        <p:cNvPicPr/>
                        <p:nvPr/>
                      </p:nvPicPr>
                      <p:blipFill>
                        <a:blip r:embed="rId6"/>
                        <a:stretch>
                          <a:fillRect/>
                        </a:stretch>
                      </p:blipFill>
                      <p:spPr>
                        <a:xfrm>
                          <a:off x="2608" y="754"/>
                          <a:ext cx="2313" cy="1222"/>
                        </a:xfrm>
                        <a:prstGeom prst="rect">
                          <a:avLst/>
                        </a:prstGeom>
                        <a:noFill/>
                        <a:ln w="38100">
                          <a:noFill/>
                          <a:miter/>
                        </a:ln>
                      </p:spPr>
                    </p:pic>
                  </p:oleObj>
                </mc:Fallback>
              </mc:AlternateContent>
            </a:graphicData>
          </a:graphic>
        </p:graphicFrame>
      </p:grpSp>
      <p:sp>
        <p:nvSpPr>
          <p:cNvPr id="73733" name="Rectangle 26"/>
          <p:cNvSpPr/>
          <p:nvPr/>
        </p:nvSpPr>
        <p:spPr>
          <a:xfrm>
            <a:off x="180975" y="0"/>
            <a:ext cx="9147175" cy="646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3600" b="1" dirty="0">
                <a:solidFill>
                  <a:srgbClr val="003399"/>
                </a:solidFill>
                <a:latin typeface="宋体" panose="02010600030101010101" pitchFamily="2" charset="-122"/>
              </a:rPr>
              <a:t>二、正反馈系统的根轨迹</a:t>
            </a:r>
          </a:p>
        </p:txBody>
      </p:sp>
      <p:grpSp>
        <p:nvGrpSpPr>
          <p:cNvPr id="54282" name="Group 10"/>
          <p:cNvGrpSpPr/>
          <p:nvPr/>
        </p:nvGrpSpPr>
        <p:grpSpPr>
          <a:xfrm>
            <a:off x="5549900" y="711200"/>
            <a:ext cx="3365500" cy="538163"/>
            <a:chOff x="0" y="0"/>
            <a:chExt cx="2120" cy="339"/>
          </a:xfrm>
        </p:grpSpPr>
        <p:graphicFrame>
          <p:nvGraphicFramePr>
            <p:cNvPr id="73757" name="Object 11"/>
            <p:cNvGraphicFramePr>
              <a:graphicFrameLocks noChangeAspect="1"/>
            </p:cNvGraphicFramePr>
            <p:nvPr/>
          </p:nvGraphicFramePr>
          <p:xfrm>
            <a:off x="536" y="0"/>
            <a:ext cx="1584" cy="339"/>
          </p:xfrm>
          <a:graphic>
            <a:graphicData uri="http://schemas.openxmlformats.org/presentationml/2006/ole">
              <mc:AlternateContent xmlns:mc="http://schemas.openxmlformats.org/markup-compatibility/2006">
                <mc:Choice xmlns:v="urn:schemas-microsoft-com:vml" Requires="v">
                  <p:oleObj spid="_x0000_s40990" r:id="rId7" imgW="851535" imgH="203200" progId="Equation.3">
                    <p:embed/>
                  </p:oleObj>
                </mc:Choice>
                <mc:Fallback>
                  <p:oleObj r:id="rId7" imgW="851535" imgH="203200" progId="Equation.3">
                    <p:embed/>
                    <p:pic>
                      <p:nvPicPr>
                        <p:cNvPr id="0" name="图片 3346"/>
                        <p:cNvPicPr/>
                        <p:nvPr/>
                      </p:nvPicPr>
                      <p:blipFill>
                        <a:blip r:embed="rId8"/>
                        <a:stretch>
                          <a:fillRect/>
                        </a:stretch>
                      </p:blipFill>
                      <p:spPr>
                        <a:xfrm>
                          <a:off x="536" y="0"/>
                          <a:ext cx="1584" cy="339"/>
                        </a:xfrm>
                        <a:prstGeom prst="rect">
                          <a:avLst/>
                        </a:prstGeom>
                        <a:noFill/>
                        <a:ln w="38100">
                          <a:noFill/>
                          <a:miter/>
                        </a:ln>
                      </p:spPr>
                    </p:pic>
                  </p:oleObj>
                </mc:Fallback>
              </mc:AlternateContent>
            </a:graphicData>
          </a:graphic>
        </p:graphicFrame>
        <p:sp>
          <p:nvSpPr>
            <p:cNvPr id="73758" name="AutoShape 30"/>
            <p:cNvSpPr/>
            <p:nvPr/>
          </p:nvSpPr>
          <p:spPr>
            <a:xfrm>
              <a:off x="0" y="56"/>
              <a:ext cx="528" cy="192"/>
            </a:xfrm>
            <a:prstGeom prst="rightArrow">
              <a:avLst>
                <a:gd name="adj1" fmla="val 50000"/>
                <a:gd name="adj2" fmla="val 68750"/>
              </a:avLst>
            </a:prstGeom>
            <a:solidFill>
              <a:srgbClr val="CCFFFF"/>
            </a:solidFill>
            <a:ln w="9525" cap="flat" cmpd="sng">
              <a:solidFill>
                <a:schemeClr val="bg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solidFill>
                  <a:srgbClr val="007A77"/>
                </a:solidFill>
              </a:endParaRPr>
            </a:p>
          </p:txBody>
        </p:sp>
      </p:grpSp>
      <p:grpSp>
        <p:nvGrpSpPr>
          <p:cNvPr id="54308" name="Group 36"/>
          <p:cNvGrpSpPr/>
          <p:nvPr/>
        </p:nvGrpSpPr>
        <p:grpSpPr>
          <a:xfrm>
            <a:off x="179388" y="2492375"/>
            <a:ext cx="8640762" cy="2665413"/>
            <a:chOff x="113" y="1570"/>
            <a:chExt cx="5443" cy="1679"/>
          </a:xfrm>
        </p:grpSpPr>
        <p:sp>
          <p:nvSpPr>
            <p:cNvPr id="73752" name="Rectangle 31"/>
            <p:cNvSpPr/>
            <p:nvPr/>
          </p:nvSpPr>
          <p:spPr>
            <a:xfrm>
              <a:off x="249" y="1570"/>
              <a:ext cx="1662" cy="36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rgbClr val="003399"/>
                  </a:solidFill>
                  <a:latin typeface="宋体" panose="02010600030101010101" pitchFamily="2" charset="-122"/>
                </a:rPr>
                <a:t>幅值条件</a:t>
              </a:r>
              <a:r>
                <a:rPr lang="zh-CN" altLang="en-US" b="1" dirty="0">
                  <a:solidFill>
                    <a:srgbClr val="007A77"/>
                  </a:solidFill>
                  <a:latin typeface="宋体" panose="02010600030101010101" pitchFamily="2" charset="-122"/>
                </a:rPr>
                <a:t> </a:t>
              </a:r>
            </a:p>
          </p:txBody>
        </p:sp>
        <p:grpSp>
          <p:nvGrpSpPr>
            <p:cNvPr id="73753" name="Group 34"/>
            <p:cNvGrpSpPr/>
            <p:nvPr/>
          </p:nvGrpSpPr>
          <p:grpSpPr>
            <a:xfrm>
              <a:off x="113" y="1842"/>
              <a:ext cx="5443" cy="1407"/>
              <a:chOff x="113" y="1842"/>
              <a:chExt cx="5443" cy="1407"/>
            </a:xfrm>
          </p:grpSpPr>
          <p:graphicFrame>
            <p:nvGraphicFramePr>
              <p:cNvPr id="73754" name="Object 16"/>
              <p:cNvGraphicFramePr>
                <a:graphicFrameLocks noChangeAspect="1"/>
              </p:cNvGraphicFramePr>
              <p:nvPr/>
            </p:nvGraphicFramePr>
            <p:xfrm>
              <a:off x="113" y="1842"/>
              <a:ext cx="3265" cy="1326"/>
            </p:xfrm>
            <a:graphic>
              <a:graphicData uri="http://schemas.openxmlformats.org/presentationml/2006/ole">
                <mc:AlternateContent xmlns:mc="http://schemas.openxmlformats.org/markup-compatibility/2006">
                  <mc:Choice xmlns:v="urn:schemas-microsoft-com:vml" Requires="v">
                    <p:oleObj spid="_x0000_s40991" r:id="rId9" imgW="2298700" imgH="1041400" progId="Equation.DSMT4">
                      <p:embed/>
                    </p:oleObj>
                  </mc:Choice>
                  <mc:Fallback>
                    <p:oleObj r:id="rId9" imgW="2298700" imgH="1041400" progId="Equation.DSMT4">
                      <p:embed/>
                      <p:pic>
                        <p:nvPicPr>
                          <p:cNvPr id="0" name="图片 3339"/>
                          <p:cNvPicPr/>
                          <p:nvPr/>
                        </p:nvPicPr>
                        <p:blipFill>
                          <a:blip r:embed="rId10"/>
                          <a:stretch>
                            <a:fillRect/>
                          </a:stretch>
                        </p:blipFill>
                        <p:spPr>
                          <a:xfrm>
                            <a:off x="113" y="1842"/>
                            <a:ext cx="3265" cy="1326"/>
                          </a:xfrm>
                          <a:prstGeom prst="rect">
                            <a:avLst/>
                          </a:prstGeom>
                          <a:noFill/>
                          <a:ln w="38100">
                            <a:noFill/>
                            <a:miter/>
                          </a:ln>
                        </p:spPr>
                      </p:pic>
                    </p:oleObj>
                  </mc:Fallback>
                </mc:AlternateContent>
              </a:graphicData>
            </a:graphic>
          </p:graphicFrame>
          <p:graphicFrame>
            <p:nvGraphicFramePr>
              <p:cNvPr id="73755" name="Object 17"/>
              <p:cNvGraphicFramePr>
                <a:graphicFrameLocks noChangeAspect="1"/>
              </p:cNvGraphicFramePr>
              <p:nvPr/>
            </p:nvGraphicFramePr>
            <p:xfrm>
              <a:off x="3832" y="1858"/>
              <a:ext cx="1724" cy="1391"/>
            </p:xfrm>
            <a:graphic>
              <a:graphicData uri="http://schemas.openxmlformats.org/presentationml/2006/ole">
                <mc:AlternateContent xmlns:mc="http://schemas.openxmlformats.org/markup-compatibility/2006">
                  <mc:Choice xmlns:v="urn:schemas-microsoft-com:vml" Requires="v">
                    <p:oleObj spid="_x0000_s40992" r:id="rId11" imgW="888365" imgH="761365" progId="Equation.DSMT4">
                      <p:embed/>
                    </p:oleObj>
                  </mc:Choice>
                  <mc:Fallback>
                    <p:oleObj r:id="rId11" imgW="888365" imgH="761365" progId="Equation.DSMT4">
                      <p:embed/>
                      <p:pic>
                        <p:nvPicPr>
                          <p:cNvPr id="0" name="图片 3343"/>
                          <p:cNvPicPr/>
                          <p:nvPr/>
                        </p:nvPicPr>
                        <p:blipFill>
                          <a:blip r:embed="rId12"/>
                          <a:stretch>
                            <a:fillRect/>
                          </a:stretch>
                        </p:blipFill>
                        <p:spPr>
                          <a:xfrm>
                            <a:off x="3832" y="1858"/>
                            <a:ext cx="1724" cy="1391"/>
                          </a:xfrm>
                          <a:prstGeom prst="rect">
                            <a:avLst/>
                          </a:prstGeom>
                          <a:noFill/>
                          <a:ln w="38100">
                            <a:noFill/>
                            <a:miter/>
                          </a:ln>
                        </p:spPr>
                      </p:pic>
                    </p:oleObj>
                  </mc:Fallback>
                </mc:AlternateContent>
              </a:graphicData>
            </a:graphic>
          </p:graphicFrame>
          <p:sp>
            <p:nvSpPr>
              <p:cNvPr id="73756" name="AutoShape 35"/>
              <p:cNvSpPr/>
              <p:nvPr/>
            </p:nvSpPr>
            <p:spPr>
              <a:xfrm>
                <a:off x="3538" y="2426"/>
                <a:ext cx="249" cy="188"/>
              </a:xfrm>
              <a:prstGeom prst="rightArrow">
                <a:avLst>
                  <a:gd name="adj1" fmla="val 50000"/>
                  <a:gd name="adj2" fmla="val 33111"/>
                </a:avLst>
              </a:prstGeom>
              <a:solidFill>
                <a:srgbClr val="CCFFFF"/>
              </a:solidFill>
              <a:ln w="9525" cap="flat" cmpd="sng">
                <a:solidFill>
                  <a:schemeClr val="bg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solidFill>
                    <a:srgbClr val="007A77"/>
                  </a:solidFill>
                </a:endParaRPr>
              </a:p>
            </p:txBody>
          </p:sp>
        </p:grpSp>
      </p:grpSp>
      <p:grpSp>
        <p:nvGrpSpPr>
          <p:cNvPr id="54291" name="Group 19"/>
          <p:cNvGrpSpPr/>
          <p:nvPr/>
        </p:nvGrpSpPr>
        <p:grpSpPr>
          <a:xfrm>
            <a:off x="395288" y="5202238"/>
            <a:ext cx="8385175" cy="1655762"/>
            <a:chOff x="0" y="-19"/>
            <a:chExt cx="5730" cy="1155"/>
          </a:xfrm>
        </p:grpSpPr>
        <p:sp>
          <p:nvSpPr>
            <p:cNvPr id="73748" name="Rectangle 36"/>
            <p:cNvSpPr/>
            <p:nvPr/>
          </p:nvSpPr>
          <p:spPr>
            <a:xfrm>
              <a:off x="0" y="-19"/>
              <a:ext cx="1241" cy="404"/>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rgbClr val="003399"/>
                  </a:solidFill>
                  <a:latin typeface="宋体" panose="02010600030101010101" pitchFamily="2" charset="-122"/>
                </a:rPr>
                <a:t>相角条件</a:t>
              </a:r>
            </a:p>
          </p:txBody>
        </p:sp>
        <p:graphicFrame>
          <p:nvGraphicFramePr>
            <p:cNvPr id="73749" name="Object 21"/>
            <p:cNvGraphicFramePr>
              <a:graphicFrameLocks noChangeAspect="1"/>
            </p:cNvGraphicFramePr>
            <p:nvPr/>
          </p:nvGraphicFramePr>
          <p:xfrm>
            <a:off x="1465" y="57"/>
            <a:ext cx="2111" cy="360"/>
          </p:xfrm>
          <a:graphic>
            <a:graphicData uri="http://schemas.openxmlformats.org/presentationml/2006/ole">
              <mc:AlternateContent xmlns:mc="http://schemas.openxmlformats.org/markup-compatibility/2006">
                <mc:Choice xmlns:v="urn:schemas-microsoft-com:vml" Requires="v">
                  <p:oleObj spid="_x0000_s40993" r:id="rId13" imgW="1104900" imgH="190500" progId="Equation.DSMT4">
                    <p:embed/>
                  </p:oleObj>
                </mc:Choice>
                <mc:Fallback>
                  <p:oleObj r:id="rId13" imgW="1104900" imgH="190500" progId="Equation.DSMT4">
                    <p:embed/>
                    <p:pic>
                      <p:nvPicPr>
                        <p:cNvPr id="0" name="图片 3347"/>
                        <p:cNvPicPr/>
                        <p:nvPr/>
                      </p:nvPicPr>
                      <p:blipFill>
                        <a:blip r:embed="rId14"/>
                        <a:stretch>
                          <a:fillRect/>
                        </a:stretch>
                      </p:blipFill>
                      <p:spPr>
                        <a:xfrm>
                          <a:off x="1465" y="57"/>
                          <a:ext cx="2111" cy="360"/>
                        </a:xfrm>
                        <a:prstGeom prst="rect">
                          <a:avLst/>
                        </a:prstGeom>
                        <a:noFill/>
                        <a:ln w="38100">
                          <a:noFill/>
                          <a:miter/>
                        </a:ln>
                      </p:spPr>
                    </p:pic>
                  </p:oleObj>
                </mc:Fallback>
              </mc:AlternateContent>
            </a:graphicData>
          </a:graphic>
        </p:graphicFrame>
        <p:graphicFrame>
          <p:nvGraphicFramePr>
            <p:cNvPr id="73750" name="Object 22"/>
            <p:cNvGraphicFramePr>
              <a:graphicFrameLocks noChangeAspect="1"/>
            </p:cNvGraphicFramePr>
            <p:nvPr/>
          </p:nvGraphicFramePr>
          <p:xfrm>
            <a:off x="95" y="318"/>
            <a:ext cx="5635" cy="818"/>
          </p:xfrm>
          <a:graphic>
            <a:graphicData uri="http://schemas.openxmlformats.org/presentationml/2006/ole">
              <mc:AlternateContent xmlns:mc="http://schemas.openxmlformats.org/markup-compatibility/2006">
                <mc:Choice xmlns:v="urn:schemas-microsoft-com:vml" Requires="v">
                  <p:oleObj spid="_x0000_s40994" r:id="rId15" imgW="3797300" imgH="533400" progId="Equation.DSMT4">
                    <p:embed/>
                  </p:oleObj>
                </mc:Choice>
                <mc:Fallback>
                  <p:oleObj r:id="rId15" imgW="3797300" imgH="533400" progId="Equation.DSMT4">
                    <p:embed/>
                    <p:pic>
                      <p:nvPicPr>
                        <p:cNvPr id="0" name="图片 3349"/>
                        <p:cNvPicPr/>
                        <p:nvPr/>
                      </p:nvPicPr>
                      <p:blipFill>
                        <a:blip r:embed="rId16"/>
                        <a:stretch>
                          <a:fillRect/>
                        </a:stretch>
                      </p:blipFill>
                      <p:spPr>
                        <a:xfrm>
                          <a:off x="95" y="318"/>
                          <a:ext cx="5635" cy="818"/>
                        </a:xfrm>
                        <a:prstGeom prst="rect">
                          <a:avLst/>
                        </a:prstGeom>
                        <a:noFill/>
                        <a:ln w="38100">
                          <a:noFill/>
                          <a:miter/>
                        </a:ln>
                      </p:spPr>
                    </p:pic>
                  </p:oleObj>
                </mc:Fallback>
              </mc:AlternateContent>
            </a:graphicData>
          </a:graphic>
        </p:graphicFrame>
        <p:sp>
          <p:nvSpPr>
            <p:cNvPr id="73751" name="AutoShape 39"/>
            <p:cNvSpPr/>
            <p:nvPr/>
          </p:nvSpPr>
          <p:spPr>
            <a:xfrm>
              <a:off x="2304" y="400"/>
              <a:ext cx="528" cy="192"/>
            </a:xfrm>
            <a:prstGeom prst="downArrow">
              <a:avLst>
                <a:gd name="adj1" fmla="val 50000"/>
                <a:gd name="adj2" fmla="val 25000"/>
              </a:avLst>
            </a:prstGeom>
            <a:solidFill>
              <a:srgbClr val="CCFFFF"/>
            </a:solidFill>
            <a:ln w="9525" cap="flat" cmpd="sng">
              <a:solidFill>
                <a:schemeClr val="bg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solidFill>
                  <a:srgbClr val="007A77"/>
                </a:solidFill>
              </a:endParaRPr>
            </a:p>
          </p:txBody>
        </p:sp>
      </p:grpSp>
      <p:grpSp>
        <p:nvGrpSpPr>
          <p:cNvPr id="54309" name="Group 37"/>
          <p:cNvGrpSpPr/>
          <p:nvPr/>
        </p:nvGrpSpPr>
        <p:grpSpPr>
          <a:xfrm>
            <a:off x="250825" y="1125538"/>
            <a:ext cx="8569325" cy="1524000"/>
            <a:chOff x="158" y="709"/>
            <a:chExt cx="5398" cy="960"/>
          </a:xfrm>
        </p:grpSpPr>
        <p:sp>
          <p:nvSpPr>
            <p:cNvPr id="73742" name="AutoShape 41"/>
            <p:cNvSpPr/>
            <p:nvPr/>
          </p:nvSpPr>
          <p:spPr>
            <a:xfrm>
              <a:off x="181" y="709"/>
              <a:ext cx="5375" cy="960"/>
            </a:xfrm>
            <a:prstGeom prst="flowChartProcess">
              <a:avLst/>
            </a:prstGeom>
            <a:solidFill>
              <a:srgbClr val="CCFFFF"/>
            </a:solidFill>
            <a:ln w="9525" cap="flat" cmpd="sng">
              <a:solidFill>
                <a:schemeClr val="bg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solidFill>
                  <a:srgbClr val="007A77"/>
                </a:solidFill>
              </a:endParaRPr>
            </a:p>
          </p:txBody>
        </p:sp>
        <p:sp>
          <p:nvSpPr>
            <p:cNvPr id="73743" name="Rectangle 42"/>
            <p:cNvSpPr/>
            <p:nvPr/>
          </p:nvSpPr>
          <p:spPr>
            <a:xfrm>
              <a:off x="158" y="754"/>
              <a:ext cx="5353" cy="32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rgbClr val="003399"/>
                  </a:solidFill>
                  <a:latin typeface="宋体" panose="02010600030101010101" pitchFamily="2" charset="-122"/>
                </a:rPr>
                <a:t>正反馈与负反馈系统的幅值条件相同，相角条件不同</a:t>
              </a:r>
            </a:p>
          </p:txBody>
        </p:sp>
        <p:graphicFrame>
          <p:nvGraphicFramePr>
            <p:cNvPr id="73744" name="Object 27"/>
            <p:cNvGraphicFramePr>
              <a:graphicFrameLocks noChangeAspect="1"/>
            </p:cNvGraphicFramePr>
            <p:nvPr/>
          </p:nvGraphicFramePr>
          <p:xfrm>
            <a:off x="2942" y="998"/>
            <a:ext cx="936" cy="336"/>
          </p:xfrm>
          <a:graphic>
            <a:graphicData uri="http://schemas.openxmlformats.org/presentationml/2006/ole">
              <mc:AlternateContent xmlns:mc="http://schemas.openxmlformats.org/markup-compatibility/2006">
                <mc:Choice xmlns:v="urn:schemas-microsoft-com:vml" Requires="v">
                  <p:oleObj spid="_x0000_s40995" r:id="rId17" imgW="546100" imgH="177800" progId="Equation.3">
                    <p:embed/>
                  </p:oleObj>
                </mc:Choice>
                <mc:Fallback>
                  <p:oleObj r:id="rId17" imgW="546100" imgH="177800" progId="Equation.3">
                    <p:embed/>
                    <p:pic>
                      <p:nvPicPr>
                        <p:cNvPr id="0" name="图片 3351"/>
                        <p:cNvPicPr/>
                        <p:nvPr/>
                      </p:nvPicPr>
                      <p:blipFill>
                        <a:blip r:embed="rId18"/>
                        <a:stretch>
                          <a:fillRect/>
                        </a:stretch>
                      </p:blipFill>
                      <p:spPr>
                        <a:xfrm>
                          <a:off x="2942" y="998"/>
                          <a:ext cx="936" cy="336"/>
                        </a:xfrm>
                        <a:prstGeom prst="rect">
                          <a:avLst/>
                        </a:prstGeom>
                        <a:noFill/>
                        <a:ln w="38100">
                          <a:noFill/>
                          <a:miter/>
                        </a:ln>
                      </p:spPr>
                    </p:pic>
                  </p:oleObj>
                </mc:Fallback>
              </mc:AlternateContent>
            </a:graphicData>
          </a:graphic>
        </p:graphicFrame>
        <p:sp>
          <p:nvSpPr>
            <p:cNvPr id="73745" name="Rectangle 44"/>
            <p:cNvSpPr/>
            <p:nvPr/>
          </p:nvSpPr>
          <p:spPr>
            <a:xfrm>
              <a:off x="598" y="1285"/>
              <a:ext cx="2692" cy="327"/>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rgbClr val="003399"/>
                  </a:solidFill>
                  <a:latin typeface="宋体" panose="02010600030101010101" pitchFamily="2" charset="-122"/>
                </a:rPr>
                <a:t>而正反馈系统的相角满足</a:t>
              </a:r>
              <a:r>
                <a:rPr lang="zh-CN" altLang="en-US" sz="2800" b="1" dirty="0">
                  <a:solidFill>
                    <a:srgbClr val="007A77"/>
                  </a:solidFill>
                  <a:latin typeface="宋体" panose="02010600030101010101" pitchFamily="2" charset="-122"/>
                </a:rPr>
                <a:t> </a:t>
              </a:r>
            </a:p>
          </p:txBody>
        </p:sp>
        <p:graphicFrame>
          <p:nvGraphicFramePr>
            <p:cNvPr id="73746" name="Object 29"/>
            <p:cNvGraphicFramePr>
              <a:graphicFrameLocks noChangeAspect="1"/>
            </p:cNvGraphicFramePr>
            <p:nvPr/>
          </p:nvGraphicFramePr>
          <p:xfrm>
            <a:off x="3167" y="1314"/>
            <a:ext cx="892" cy="311"/>
          </p:xfrm>
          <a:graphic>
            <a:graphicData uri="http://schemas.openxmlformats.org/presentationml/2006/ole">
              <mc:AlternateContent xmlns:mc="http://schemas.openxmlformats.org/markup-compatibility/2006">
                <mc:Choice xmlns:v="urn:schemas-microsoft-com:vml" Requires="v">
                  <p:oleObj spid="_x0000_s40996" r:id="rId19" imgW="520700" imgH="177800" progId="Equation.3">
                    <p:embed/>
                  </p:oleObj>
                </mc:Choice>
                <mc:Fallback>
                  <p:oleObj r:id="rId19" imgW="520700" imgH="177800" progId="Equation.3">
                    <p:embed/>
                    <p:pic>
                      <p:nvPicPr>
                        <p:cNvPr id="0" name="图片 3350"/>
                        <p:cNvPicPr/>
                        <p:nvPr/>
                      </p:nvPicPr>
                      <p:blipFill>
                        <a:blip r:embed="rId20"/>
                        <a:stretch>
                          <a:fillRect/>
                        </a:stretch>
                      </p:blipFill>
                      <p:spPr>
                        <a:xfrm>
                          <a:off x="3167" y="1314"/>
                          <a:ext cx="892" cy="311"/>
                        </a:xfrm>
                        <a:prstGeom prst="rect">
                          <a:avLst/>
                        </a:prstGeom>
                        <a:noFill/>
                        <a:ln w="38100">
                          <a:noFill/>
                          <a:miter/>
                        </a:ln>
                      </p:spPr>
                    </p:pic>
                  </p:oleObj>
                </mc:Fallback>
              </mc:AlternateContent>
            </a:graphicData>
          </a:graphic>
        </p:graphicFrame>
        <p:sp>
          <p:nvSpPr>
            <p:cNvPr id="73747" name="Rectangle 46"/>
            <p:cNvSpPr/>
            <p:nvPr/>
          </p:nvSpPr>
          <p:spPr>
            <a:xfrm>
              <a:off x="587" y="1007"/>
              <a:ext cx="2468"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rgbClr val="003399"/>
                  </a:solidFill>
                  <a:latin typeface="宋体" panose="02010600030101010101" pitchFamily="2" charset="-122"/>
                </a:rPr>
                <a:t>负反馈系统的相角满足</a:t>
              </a:r>
              <a:r>
                <a:rPr lang="zh-CN" altLang="en-US" sz="2800" b="1" dirty="0">
                  <a:solidFill>
                    <a:srgbClr val="007A77"/>
                  </a:solidFill>
                  <a:latin typeface="宋体" panose="02010600030101010101" pitchFamily="2" charset="-122"/>
                </a:rPr>
                <a:t> </a:t>
              </a:r>
            </a:p>
          </p:txBody>
        </p:sp>
      </p:grpSp>
      <p:grpSp>
        <p:nvGrpSpPr>
          <p:cNvPr id="54303" name="Group 31"/>
          <p:cNvGrpSpPr/>
          <p:nvPr/>
        </p:nvGrpSpPr>
        <p:grpSpPr>
          <a:xfrm>
            <a:off x="250825" y="3500438"/>
            <a:ext cx="8642350" cy="1752600"/>
            <a:chOff x="0" y="0"/>
            <a:chExt cx="5384" cy="1104"/>
          </a:xfrm>
        </p:grpSpPr>
        <p:sp>
          <p:nvSpPr>
            <p:cNvPr id="73740" name="AutoShape 48"/>
            <p:cNvSpPr/>
            <p:nvPr/>
          </p:nvSpPr>
          <p:spPr>
            <a:xfrm>
              <a:off x="0" y="0"/>
              <a:ext cx="5328" cy="1104"/>
            </a:xfrm>
            <a:prstGeom prst="flowChartProcess">
              <a:avLst/>
            </a:prstGeom>
            <a:solidFill>
              <a:srgbClr val="CCFFFF"/>
            </a:solidFill>
            <a:ln w="9525" cap="flat" cmpd="sng">
              <a:solidFill>
                <a:schemeClr val="bg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solidFill>
                  <a:srgbClr val="007A77"/>
                </a:solidFill>
              </a:endParaRPr>
            </a:p>
          </p:txBody>
        </p:sp>
        <p:sp>
          <p:nvSpPr>
            <p:cNvPr id="73741" name="Rectangle 49"/>
            <p:cNvSpPr/>
            <p:nvPr/>
          </p:nvSpPr>
          <p:spPr>
            <a:xfrm>
              <a:off x="8" y="258"/>
              <a:ext cx="5376" cy="596"/>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rgbClr val="003399"/>
                  </a:solidFill>
                  <a:latin typeface="宋体" panose="02010600030101010101" pitchFamily="2" charset="-122"/>
                </a:rPr>
                <a:t>绘制正反馈系统的根轨迹需在负反馈系统根轨迹的画法规则中，与相角条件有关的规则都要作相应的修改 </a:t>
              </a:r>
            </a:p>
          </p:txBody>
        </p:sp>
      </p:grpSp>
      <p:sp>
        <p:nvSpPr>
          <p:cNvPr id="73739"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45</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wipe(left)">
                                      <p:cBhvr>
                                        <p:cTn id="7" dur="500"/>
                                        <p:tgtEl>
                                          <p:spTgt spid="542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4282"/>
                                        </p:tgtEl>
                                        <p:attrNameLst>
                                          <p:attrName>style.visibility</p:attrName>
                                        </p:attrNameLst>
                                      </p:cBhvr>
                                      <p:to>
                                        <p:strVal val="visible"/>
                                      </p:to>
                                    </p:set>
                                    <p:animEffect transition="in" filter="wipe(left)">
                                      <p:cBhvr>
                                        <p:cTn id="12" dur="500"/>
                                        <p:tgtEl>
                                          <p:spTgt spid="542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4307"/>
                                        </p:tgtEl>
                                        <p:attrNameLst>
                                          <p:attrName>style.visibility</p:attrName>
                                        </p:attrNameLst>
                                      </p:cBhvr>
                                      <p:to>
                                        <p:strVal val="visible"/>
                                      </p:to>
                                    </p:set>
                                    <p:animEffect transition="in" filter="wipe(left)">
                                      <p:cBhvr>
                                        <p:cTn id="17" dur="500"/>
                                        <p:tgtEl>
                                          <p:spTgt spid="5430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4308"/>
                                        </p:tgtEl>
                                        <p:attrNameLst>
                                          <p:attrName>style.visibility</p:attrName>
                                        </p:attrNameLst>
                                      </p:cBhvr>
                                      <p:to>
                                        <p:strVal val="visible"/>
                                      </p:to>
                                    </p:set>
                                    <p:animEffect transition="in" filter="wipe(left)">
                                      <p:cBhvr>
                                        <p:cTn id="22" dur="500"/>
                                        <p:tgtEl>
                                          <p:spTgt spid="543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4291"/>
                                        </p:tgtEl>
                                        <p:attrNameLst>
                                          <p:attrName>style.visibility</p:attrName>
                                        </p:attrNameLst>
                                      </p:cBhvr>
                                      <p:to>
                                        <p:strVal val="visible"/>
                                      </p:to>
                                    </p:set>
                                    <p:animEffect transition="in" filter="wipe(left)">
                                      <p:cBhvr>
                                        <p:cTn id="27" dur="500"/>
                                        <p:tgtEl>
                                          <p:spTgt spid="5429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54309"/>
                                        </p:tgtEl>
                                        <p:attrNameLst>
                                          <p:attrName>style.visibility</p:attrName>
                                        </p:attrNameLst>
                                      </p:cBhvr>
                                      <p:to>
                                        <p:strVal val="visible"/>
                                      </p:to>
                                    </p:set>
                                    <p:anim calcmode="lin" valueType="num">
                                      <p:cBhvr additive="base">
                                        <p:cTn id="32" dur="500" fill="hold"/>
                                        <p:tgtEl>
                                          <p:spTgt spid="54309"/>
                                        </p:tgtEl>
                                        <p:attrNameLst>
                                          <p:attrName>ppt_x</p:attrName>
                                        </p:attrNameLst>
                                      </p:cBhvr>
                                      <p:tavLst>
                                        <p:tav tm="0">
                                          <p:val>
                                            <p:strVal val="0-#ppt_w/2"/>
                                          </p:val>
                                        </p:tav>
                                        <p:tav tm="100000">
                                          <p:val>
                                            <p:strVal val="#ppt_x"/>
                                          </p:val>
                                        </p:tav>
                                      </p:tavLst>
                                    </p:anim>
                                    <p:anim calcmode="lin" valueType="num">
                                      <p:cBhvr additive="base">
                                        <p:cTn id="33" dur="500" fill="hold"/>
                                        <p:tgtEl>
                                          <p:spTgt spid="54309"/>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54303"/>
                                        </p:tgtEl>
                                        <p:attrNameLst>
                                          <p:attrName>style.visibility</p:attrName>
                                        </p:attrNameLst>
                                      </p:cBhvr>
                                      <p:to>
                                        <p:strVal val="visible"/>
                                      </p:to>
                                    </p:set>
                                    <p:animEffect transition="in" filter="wipe(left)">
                                      <p:cBhvr>
                                        <p:cTn id="38" dur="500"/>
                                        <p:tgtEl>
                                          <p:spTgt spid="54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dirty="0">
                <a:solidFill>
                  <a:srgbClr val="007A77"/>
                </a:solidFill>
              </a:rPr>
              <a:t>46</a:t>
            </a:fld>
            <a:endParaRPr lang="zh-CN" altLang="en-US" sz="1400" dirty="0">
              <a:solidFill>
                <a:srgbClr val="007A77"/>
              </a:solidFill>
            </a:endParaRPr>
          </a:p>
        </p:txBody>
      </p:sp>
      <p:sp>
        <p:nvSpPr>
          <p:cNvPr id="74755" name="Rectangle 5"/>
          <p:cNvSpPr>
            <a:spLocks noGrp="1" noRot="1"/>
          </p:cNvSpPr>
          <p:nvPr>
            <p:ph type="title" idx="4294967295"/>
          </p:nvPr>
        </p:nvSpPr>
        <p:spPr>
          <a:xfrm>
            <a:off x="323850" y="260350"/>
            <a:ext cx="8820150" cy="865188"/>
          </a:xfrm>
          <a:ln/>
        </p:spPr>
        <p:txBody>
          <a:bodyPr vert="horz" wrap="square" lIns="91440" tIns="45720" rIns="91440" bIns="45720" anchor="ctr" anchorCtr="0"/>
          <a:lstStyle/>
          <a:p>
            <a:pPr eaLnBrk="1" hangingPunct="1">
              <a:lnSpc>
                <a:spcPts val="3500"/>
              </a:lnSpc>
            </a:pPr>
            <a:r>
              <a:rPr lang="zh-CN" altLang="en-US" b="1" dirty="0">
                <a:latin typeface="宋体" panose="02010600030101010101" pitchFamily="2" charset="-122"/>
              </a:rPr>
              <a:t>正反馈根轨迹绘制的基本规则</a:t>
            </a:r>
            <a:endParaRPr lang="en-US" altLang="zh-CN" sz="4000" dirty="0">
              <a:latin typeface="Times New Roman" panose="02020603050405020304" pitchFamily="18" charset="0"/>
              <a:ea typeface="Times New Roman" panose="02020603050405020304" pitchFamily="18" charset="0"/>
            </a:endParaRPr>
          </a:p>
        </p:txBody>
      </p:sp>
      <p:sp>
        <p:nvSpPr>
          <p:cNvPr id="26641" name="Rectangle 125"/>
          <p:cNvSpPr>
            <a:spLocks noChangeArrowheads="1"/>
          </p:cNvSpPr>
          <p:nvPr/>
        </p:nvSpPr>
        <p:spPr bwMode="auto">
          <a:xfrm>
            <a:off x="-165100" y="1266825"/>
            <a:ext cx="855345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62000" marR="0" lvl="0" indent="-342900" algn="l" defTabSz="914400" rtl="0" eaLnBrk="1" fontAlgn="base" latinLnBrk="0" hangingPunct="1">
              <a:lnSpc>
                <a:spcPct val="90000"/>
              </a:lnSpc>
              <a:spcBef>
                <a:spcPct val="20000"/>
              </a:spcBef>
              <a:spcAft>
                <a:spcPct val="0"/>
              </a:spcAft>
              <a:buClr>
                <a:srgbClr val="003399"/>
              </a:buClr>
              <a:buSzPct val="75000"/>
              <a:buFont typeface="Wingdings" panose="05000000000000000000" pitchFamily="2" charset="2"/>
              <a:buNone/>
              <a:tabLst>
                <a:tab pos="7429500" algn="l"/>
                <a:tab pos="8477250" algn="l"/>
              </a:tabLst>
              <a:defRPr/>
            </a:pPr>
            <a:r>
              <a:rPr kumimoji="0" lang="zh-CN" altLang="en-US" sz="2800" b="1" i="0" u="none" strike="noStrike" kern="1200" cap="none" spc="0" normalizeH="0" baseline="0" noProof="0" dirty="0">
                <a:ln>
                  <a:noFill/>
                </a:ln>
                <a:solidFill>
                  <a:srgbClr val="003399"/>
                </a:solidFill>
                <a:effectLst/>
                <a:uLnTx/>
                <a:uFillTx/>
                <a:latin typeface="宋体" panose="02010600030101010101" pitchFamily="2" charset="-122"/>
                <a:ea typeface="宋体" panose="02010600030101010101" pitchFamily="2" charset="-122"/>
                <a:cs typeface="+mn-cs"/>
              </a:rPr>
              <a:t>规则</a:t>
            </a:r>
            <a:r>
              <a:rPr kumimoji="0" lang="en-US" altLang="zh-CN" sz="2800" b="1" i="0" u="none" strike="noStrike" kern="1200" cap="none" spc="0" normalizeH="0" baseline="0" noProof="0" dirty="0">
                <a:ln>
                  <a:noFill/>
                </a:ln>
                <a:solidFill>
                  <a:srgbClr val="003399"/>
                </a:solidFill>
                <a:effectLst/>
                <a:uLnTx/>
                <a:uFillTx/>
                <a:latin typeface="宋体" panose="02010600030101010101" pitchFamily="2" charset="-122"/>
                <a:ea typeface="宋体" panose="02010600030101010101" pitchFamily="2" charset="-122"/>
                <a:cs typeface="+mn-cs"/>
              </a:rPr>
              <a:t>1</a:t>
            </a:r>
            <a:r>
              <a:rPr kumimoji="0" lang="zh-CN" altLang="en-US" sz="2800" b="1" i="0" u="none" strike="noStrike" kern="1200" cap="none" spc="0" normalizeH="0" baseline="0" noProof="0" dirty="0">
                <a:ln>
                  <a:noFill/>
                </a:ln>
                <a:solidFill>
                  <a:srgbClr val="003399"/>
                </a:solidFill>
                <a:effectLst/>
                <a:uLnTx/>
                <a:uFillTx/>
                <a:latin typeface="宋体" panose="02010600030101010101" pitchFamily="2" charset="-122"/>
                <a:ea typeface="宋体" panose="02010600030101010101" pitchFamily="2" charset="-122"/>
                <a:cs typeface="+mn-cs"/>
              </a:rPr>
              <a:t>：根轨迹的起点为系统的开环极点;</a:t>
            </a:r>
            <a:r>
              <a:rPr kumimoji="0" lang="zh-CN" altLang="en-US" sz="2800" b="1" i="0" u="none" strike="noStrike" kern="1200" cap="none" spc="0" normalizeH="0" baseline="0" noProof="0" dirty="0">
                <a:ln>
                  <a:noFill/>
                </a:ln>
                <a:solidFill>
                  <a:srgbClr val="003399"/>
                </a:solidFill>
                <a:effectLst/>
                <a:uLnTx/>
                <a:uFillTx/>
                <a:latin typeface="Times New Roman" panose="02020603050405020304" pitchFamily="18" charset="0"/>
                <a:ea typeface="宋体" panose="02010600030101010101" pitchFamily="2" charset="-122"/>
                <a:cs typeface="+mn-cs"/>
              </a:rPr>
              <a:t>根轨迹的终点是系统的开环零点或无穷远点。</a:t>
            </a:r>
            <a:endParaRPr kumimoji="0" lang="zh-CN" altLang="en-US" sz="2800" b="1" i="0" u="none" strike="noStrike" kern="1200" cap="none" spc="0" normalizeH="0" baseline="0" noProof="0" dirty="0">
              <a:ln>
                <a:noFill/>
              </a:ln>
              <a:solidFill>
                <a:srgbClr val="003399"/>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003399"/>
              </a:buClr>
              <a:buSzPct val="75000"/>
              <a:buFont typeface="Wingdings" panose="05000000000000000000" pitchFamily="2" charset="2"/>
              <a:buNone/>
              <a:defRPr/>
            </a:pPr>
            <a:endParaRPr kumimoji="0" lang="zh-CN" altLang="en-US" sz="2800" b="1" i="0" u="none" strike="noStrike" kern="1200" cap="none" spc="0" normalizeH="0" baseline="0" noProof="0" dirty="0">
              <a:ln>
                <a:noFill/>
              </a:ln>
              <a:solidFill>
                <a:srgbClr val="C0C0C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0" name="Rectangle 6"/>
          <p:cNvSpPr txBox="1">
            <a:spLocks noChangeArrowheads="1"/>
          </p:cNvSpPr>
          <p:nvPr/>
        </p:nvSpPr>
        <p:spPr bwMode="auto">
          <a:xfrm>
            <a:off x="207963" y="2420938"/>
            <a:ext cx="838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rgbClr val="DC5900"/>
              </a:buClr>
              <a:buSzPct val="75000"/>
              <a:buFont typeface="Wingdings" panose="05000000000000000000" pitchFamily="2" charset="2"/>
              <a:buNone/>
              <a:defRPr/>
            </a:pPr>
            <a:r>
              <a:rPr kumimoji="0" lang="zh-CN" altLang="en-US" sz="2800" b="1" i="0" u="none" strike="noStrike" kern="1200" cap="none" spc="0" normalizeH="0" baseline="0" noProof="0" dirty="0">
                <a:ln>
                  <a:noFill/>
                </a:ln>
                <a:solidFill>
                  <a:srgbClr val="003399"/>
                </a:solidFill>
                <a:effectLst/>
                <a:uLnTx/>
                <a:uFillTx/>
                <a:latin typeface="宋体" panose="02010600030101010101" pitchFamily="2" charset="-122"/>
                <a:ea typeface="+mn-ea"/>
                <a:cs typeface="+mn-cs"/>
              </a:rPr>
              <a:t>规则</a:t>
            </a:r>
            <a:r>
              <a:rPr kumimoji="0" lang="en-US" altLang="zh-CN" sz="2800" b="1" i="0" u="none" strike="noStrike" kern="1200" cap="none" spc="0" normalizeH="0" baseline="0" noProof="0" dirty="0">
                <a:ln>
                  <a:noFill/>
                </a:ln>
                <a:solidFill>
                  <a:srgbClr val="003399"/>
                </a:solidFill>
                <a:effectLst/>
                <a:uLnTx/>
                <a:uFillTx/>
                <a:latin typeface="宋体" panose="02010600030101010101" pitchFamily="2" charset="-122"/>
                <a:ea typeface="+mn-ea"/>
                <a:cs typeface="+mn-cs"/>
              </a:rPr>
              <a:t>2</a:t>
            </a:r>
            <a:r>
              <a:rPr kumimoji="0" lang="zh-CN" altLang="en-US" sz="2800" b="1" i="0" u="none" strike="noStrike" kern="1200" cap="none" spc="0" normalizeH="0" baseline="0" noProof="0" dirty="0">
                <a:ln>
                  <a:noFill/>
                </a:ln>
                <a:solidFill>
                  <a:srgbClr val="003399"/>
                </a:solidFill>
                <a:effectLst/>
                <a:uLnTx/>
                <a:uFillTx/>
                <a:latin typeface="宋体" panose="02010600030101010101" pitchFamily="2" charset="-122"/>
                <a:ea typeface="+mn-ea"/>
                <a:cs typeface="+mn-cs"/>
              </a:rPr>
              <a:t>：根轨迹的分支数</a:t>
            </a:r>
            <a:r>
              <a:rPr kumimoji="0" lang="en-US" altLang="zh-CN" sz="2800" b="1" i="0" u="none" strike="noStrike" kern="1200" cap="none" spc="0" normalizeH="0" baseline="0" noProof="0" dirty="0">
                <a:ln>
                  <a:noFill/>
                </a:ln>
                <a:solidFill>
                  <a:srgbClr val="003399"/>
                </a:solidFill>
                <a:effectLst/>
                <a:uLnTx/>
                <a:uFillTx/>
                <a:latin typeface="宋体" panose="02010600030101010101" pitchFamily="2" charset="-122"/>
                <a:ea typeface="+mn-ea"/>
                <a:cs typeface="+mn-cs"/>
              </a:rPr>
              <a:t>=</a:t>
            </a:r>
            <a:r>
              <a:rPr kumimoji="0" lang="zh-CN" altLang="en-US" sz="2800" b="1" i="0" u="none" strike="noStrike" kern="1200" cap="none" spc="0" normalizeH="0" baseline="0" noProof="0" dirty="0">
                <a:ln>
                  <a:noFill/>
                </a:ln>
                <a:solidFill>
                  <a:srgbClr val="003399"/>
                </a:solidFill>
                <a:effectLst/>
                <a:uLnTx/>
                <a:uFillTx/>
                <a:latin typeface="宋体" panose="02010600030101010101" pitchFamily="2" charset="-122"/>
                <a:ea typeface="+mn-ea"/>
                <a:cs typeface="+mn-cs"/>
              </a:rPr>
              <a:t>特征方程阶次</a:t>
            </a:r>
            <a:r>
              <a:rPr kumimoji="0" lang="en-US" altLang="zh-CN" sz="2800" b="1" i="0" u="none" strike="noStrike" kern="1200" cap="none" spc="0" normalizeH="0" baseline="0" noProof="0" dirty="0">
                <a:ln>
                  <a:noFill/>
                </a:ln>
                <a:solidFill>
                  <a:srgbClr val="003399"/>
                </a:solidFill>
                <a:effectLst/>
                <a:uLnTx/>
                <a:uFillTx/>
                <a:latin typeface="宋体" panose="02010600030101010101" pitchFamily="2" charset="-122"/>
                <a:ea typeface="+mn-ea"/>
                <a:cs typeface="+mn-cs"/>
              </a:rPr>
              <a:t>=</a:t>
            </a:r>
            <a:r>
              <a:rPr kumimoji="0" lang="zh-CN" altLang="en-US" sz="2800" b="1" i="0" u="none" strike="noStrike" kern="1200" cap="none" spc="0" normalizeH="0" baseline="0" noProof="0" dirty="0">
                <a:ln>
                  <a:noFill/>
                </a:ln>
                <a:solidFill>
                  <a:srgbClr val="003399"/>
                </a:solidFill>
                <a:effectLst/>
                <a:uLnTx/>
                <a:uFillTx/>
                <a:latin typeface="宋体" panose="02010600030101010101" pitchFamily="2" charset="-122"/>
                <a:ea typeface="+mn-ea"/>
                <a:cs typeface="+mn-cs"/>
              </a:rPr>
              <a:t>开环极点数</a:t>
            </a:r>
            <a:endParaRPr kumimoji="0" lang="en-US" altLang="zh-CN" sz="2800" b="1" i="0" u="none" strike="noStrike" kern="1200" cap="none" spc="0" normalizeH="0" baseline="0" noProof="0" dirty="0">
              <a:ln>
                <a:noFill/>
              </a:ln>
              <a:solidFill>
                <a:srgbClr val="003399"/>
              </a:solidFill>
              <a:effectLst/>
              <a:uLnTx/>
              <a:uFillTx/>
              <a:latin typeface="宋体" panose="02010600030101010101" pitchFamily="2" charset="-122"/>
              <a:ea typeface="+mn-ea"/>
              <a:cs typeface="+mn-cs"/>
            </a:endParaRPr>
          </a:p>
          <a:p>
            <a:pPr marL="342900" marR="0" lvl="0" indent="-342900" algn="l" defTabSz="914400" rtl="0" eaLnBrk="1" fontAlgn="base" latinLnBrk="0" hangingPunct="1">
              <a:lnSpc>
                <a:spcPct val="100000"/>
              </a:lnSpc>
              <a:spcBef>
                <a:spcPts val="2400"/>
              </a:spcBef>
              <a:spcAft>
                <a:spcPct val="0"/>
              </a:spcAft>
              <a:buClr>
                <a:srgbClr val="DC5900"/>
              </a:buClr>
              <a:buSzPct val="75000"/>
              <a:buFont typeface="Wingdings" panose="05000000000000000000" pitchFamily="2" charset="2"/>
              <a:buNone/>
              <a:defRPr/>
            </a:pPr>
            <a:r>
              <a:rPr kumimoji="0" lang="zh-CN" altLang="en-US" sz="2800" b="1" i="0" u="none" strike="noStrike" kern="0" cap="none" spc="0" normalizeH="0" baseline="0" noProof="0" dirty="0">
                <a:ln>
                  <a:noFill/>
                </a:ln>
                <a:solidFill>
                  <a:srgbClr val="003399"/>
                </a:solidFill>
                <a:effectLst/>
                <a:uLnTx/>
                <a:uFillTx/>
                <a:latin typeface="宋体" panose="02010600030101010101" pitchFamily="2" charset="-122"/>
                <a:ea typeface="+mn-ea"/>
                <a:cs typeface="+mn-cs"/>
              </a:rPr>
              <a:t>规则</a:t>
            </a:r>
            <a:r>
              <a:rPr kumimoji="0" lang="en-US" altLang="zh-CN" sz="2800" b="1" i="0" u="none" strike="noStrike" kern="0" cap="none" spc="0" normalizeH="0" baseline="0" noProof="0" dirty="0">
                <a:ln>
                  <a:noFill/>
                </a:ln>
                <a:solidFill>
                  <a:srgbClr val="003399"/>
                </a:solidFill>
                <a:effectLst/>
                <a:uLnTx/>
                <a:uFillTx/>
                <a:latin typeface="宋体" panose="02010600030101010101" pitchFamily="2" charset="-122"/>
                <a:ea typeface="+mn-ea"/>
                <a:cs typeface="+mn-cs"/>
              </a:rPr>
              <a:t>3</a:t>
            </a:r>
            <a:r>
              <a:rPr kumimoji="0" lang="zh-CN" altLang="en-US" sz="2800" b="1" i="0" u="none" strike="noStrike" kern="0" cap="none" spc="0" normalizeH="0" baseline="0" noProof="0" dirty="0">
                <a:ln>
                  <a:noFill/>
                </a:ln>
                <a:solidFill>
                  <a:srgbClr val="003399"/>
                </a:solidFill>
                <a:effectLst/>
                <a:uLnTx/>
                <a:uFillTx/>
                <a:latin typeface="宋体" panose="02010600030101010101" pitchFamily="2" charset="-122"/>
                <a:ea typeface="+mn-ea"/>
                <a:cs typeface="+mn-cs"/>
              </a:rPr>
              <a:t>：根轨迹是连续的且关于实轴对称</a:t>
            </a:r>
            <a:r>
              <a:rPr kumimoji="0" lang="en-US" altLang="zh-CN" sz="2800" b="1" i="0" u="none" strike="noStrike" kern="0" cap="none" spc="0" normalizeH="0" baseline="0" noProof="0" dirty="0">
                <a:ln>
                  <a:noFill/>
                </a:ln>
                <a:solidFill>
                  <a:srgbClr val="003399"/>
                </a:solidFill>
                <a:effectLst/>
                <a:uLnTx/>
                <a:uFillTx/>
                <a:latin typeface="宋体" panose="02010600030101010101" pitchFamily="2" charset="-122"/>
                <a:ea typeface="+mn-ea"/>
                <a:cs typeface="+mn-cs"/>
              </a:rPr>
              <a:t>。</a:t>
            </a:r>
            <a:r>
              <a:rPr kumimoji="0" lang="zh-CN" altLang="en-US" sz="2800" b="1" i="0" u="none" strike="noStrike" kern="0" cap="none" spc="0" normalizeH="0" baseline="0" noProof="0" dirty="0">
                <a:ln>
                  <a:noFill/>
                </a:ln>
                <a:solidFill>
                  <a:srgbClr val="003399"/>
                </a:solidFill>
                <a:effectLst/>
                <a:uLnTx/>
                <a:uFillTx/>
                <a:latin typeface="宋体" panose="02010600030101010101" pitchFamily="2" charset="-122"/>
                <a:ea typeface="+mn-ea"/>
                <a:cs typeface="+mn-cs"/>
              </a:rPr>
              <a:t> </a:t>
            </a:r>
          </a:p>
        </p:txBody>
      </p:sp>
      <p:sp>
        <p:nvSpPr>
          <p:cNvPr id="31" name="Rectangle 29"/>
          <p:cNvSpPr/>
          <p:nvPr/>
        </p:nvSpPr>
        <p:spPr>
          <a:xfrm>
            <a:off x="195263" y="3941763"/>
            <a:ext cx="8502650" cy="11430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342900" lvl="0" indent="-342900" eaLnBrk="1" hangingPunct="1">
              <a:buClr>
                <a:srgbClr val="003399"/>
              </a:buClr>
              <a:buNone/>
            </a:pPr>
            <a:r>
              <a:rPr lang="zh-CN" altLang="en-US" sz="2800" b="1" dirty="0">
                <a:solidFill>
                  <a:srgbClr val="003399"/>
                </a:solidFill>
                <a:latin typeface="宋体" panose="02010600030101010101" pitchFamily="2" charset="-122"/>
              </a:rPr>
              <a:t>规则</a:t>
            </a:r>
            <a:r>
              <a:rPr lang="en-US" altLang="zh-CN" sz="2800" b="1" dirty="0">
                <a:solidFill>
                  <a:srgbClr val="003399"/>
                </a:solidFill>
                <a:latin typeface="宋体" panose="02010600030101010101" pitchFamily="2" charset="-122"/>
              </a:rPr>
              <a:t>4</a:t>
            </a:r>
            <a:r>
              <a:rPr lang="zh-CN" altLang="en-US" sz="2800" b="1" dirty="0">
                <a:solidFill>
                  <a:srgbClr val="003399"/>
                </a:solidFill>
                <a:latin typeface="宋体" panose="02010600030101010101" pitchFamily="2" charset="-122"/>
              </a:rPr>
              <a:t>：实轴上，某线段右侧的零、极点个数之和为 </a:t>
            </a:r>
            <a:r>
              <a:rPr lang="zh-CN" altLang="en-US" sz="2800" b="1" dirty="0">
                <a:solidFill>
                  <a:srgbClr val="FF0000"/>
                </a:solidFill>
                <a:latin typeface="宋体" panose="02010600030101010101" pitchFamily="2" charset="-122"/>
              </a:rPr>
              <a:t>偶数</a:t>
            </a:r>
            <a:r>
              <a:rPr lang="zh-CN" altLang="en-US" sz="2800" b="1" dirty="0">
                <a:solidFill>
                  <a:srgbClr val="003399"/>
                </a:solidFill>
                <a:latin typeface="宋体" panose="02010600030101010101" pitchFamily="2" charset="-122"/>
              </a:rPr>
              <a:t>，则此线段为根轨迹的一部分。</a:t>
            </a:r>
          </a:p>
        </p:txBody>
      </p:sp>
      <p:sp>
        <p:nvSpPr>
          <p:cNvPr id="74759"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46</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41"/>
                                        </p:tgtEl>
                                        <p:attrNameLst>
                                          <p:attrName>style.visibility</p:attrName>
                                        </p:attrNameLst>
                                      </p:cBhvr>
                                      <p:to>
                                        <p:strVal val="visible"/>
                                      </p:to>
                                    </p:set>
                                    <p:animEffect transition="in" filter="wipe(left)">
                                      <p:cBhvr>
                                        <p:cTn id="7" dur="500"/>
                                        <p:tgtEl>
                                          <p:spTgt spid="266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Effect transition="in" filter="wipe(down)">
                                      <p:cBhvr>
                                        <p:cTn id="12" dur="500"/>
                                        <p:tgtEl>
                                          <p:spTgt spid="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
                                            <p:txEl>
                                              <p:pRg st="1" end="1"/>
                                            </p:txEl>
                                          </p:spTgt>
                                        </p:tgtEl>
                                        <p:attrNameLst>
                                          <p:attrName>style.visibility</p:attrName>
                                        </p:attrNameLst>
                                      </p:cBhvr>
                                      <p:to>
                                        <p:strVal val="visible"/>
                                      </p:to>
                                    </p:set>
                                    <p:animEffect transition="in" filter="wipe(down)">
                                      <p:cBhvr>
                                        <p:cTn id="17" dur="500"/>
                                        <p:tgtEl>
                                          <p:spTgt spid="3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0-#ppt_w/2"/>
                                          </p:val>
                                        </p:tav>
                                        <p:tav tm="100000">
                                          <p:val>
                                            <p:strVal val="#ppt_x"/>
                                          </p:val>
                                        </p:tav>
                                      </p:tavLst>
                                    </p:anim>
                                    <p:anim calcmode="lin" valueType="num">
                                      <p:cBhvr additive="base">
                                        <p:cTn id="23"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1" grpId="0"/>
      <p:bldP spid="3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b="1" dirty="0">
                <a:solidFill>
                  <a:srgbClr val="007A77"/>
                </a:solidFill>
              </a:rPr>
              <a:t>47</a:t>
            </a:fld>
            <a:endParaRPr lang="zh-CN" altLang="en-US" sz="1400" b="1" dirty="0">
              <a:solidFill>
                <a:srgbClr val="007A77"/>
              </a:solidFill>
            </a:endParaRPr>
          </a:p>
        </p:txBody>
      </p:sp>
      <p:sp>
        <p:nvSpPr>
          <p:cNvPr id="55302" name="Rectangle 6"/>
          <p:cNvSpPr/>
          <p:nvPr/>
        </p:nvSpPr>
        <p:spPr>
          <a:xfrm>
            <a:off x="125413" y="469900"/>
            <a:ext cx="6324600" cy="519113"/>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rgbClr val="003399"/>
                </a:solidFill>
                <a:latin typeface="宋体" panose="02010600030101010101" pitchFamily="2" charset="-122"/>
              </a:rPr>
              <a:t>规则</a:t>
            </a:r>
            <a:r>
              <a:rPr lang="en-US" altLang="zh-CN" sz="2800" b="1" dirty="0">
                <a:solidFill>
                  <a:srgbClr val="003399"/>
                </a:solidFill>
                <a:latin typeface="宋体" panose="02010600030101010101" pitchFamily="2" charset="-122"/>
              </a:rPr>
              <a:t>5 </a:t>
            </a:r>
            <a:r>
              <a:rPr lang="zh-CN" altLang="en-US" sz="2800" b="1" dirty="0">
                <a:solidFill>
                  <a:srgbClr val="003399"/>
                </a:solidFill>
                <a:latin typeface="宋体" panose="02010600030101010101" pitchFamily="2" charset="-122"/>
              </a:rPr>
              <a:t>根轨迹的渐近线与实轴交于一点</a:t>
            </a:r>
          </a:p>
        </p:txBody>
      </p:sp>
      <p:graphicFrame>
        <p:nvGraphicFramePr>
          <p:cNvPr id="55303" name="Object 7"/>
          <p:cNvGraphicFramePr>
            <a:graphicFrameLocks noChangeAspect="1"/>
          </p:cNvGraphicFramePr>
          <p:nvPr/>
        </p:nvGraphicFramePr>
        <p:xfrm>
          <a:off x="395288" y="1387475"/>
          <a:ext cx="3460750" cy="1573213"/>
        </p:xfrm>
        <a:graphic>
          <a:graphicData uri="http://schemas.openxmlformats.org/presentationml/2006/ole">
            <mc:AlternateContent xmlns:mc="http://schemas.openxmlformats.org/markup-compatibility/2006">
              <mc:Choice xmlns:v="urn:schemas-microsoft-com:vml" Requires="v">
                <p:oleObj spid="_x0000_s41997" r:id="rId3" imgW="1549400" imgH="749300" progId="Equation.DSMT4">
                  <p:embed/>
                </p:oleObj>
              </mc:Choice>
              <mc:Fallback>
                <p:oleObj r:id="rId3" imgW="1549400" imgH="749300" progId="Equation.DSMT4">
                  <p:embed/>
                  <p:pic>
                    <p:nvPicPr>
                      <p:cNvPr id="0" name="图片 3352"/>
                      <p:cNvPicPr/>
                      <p:nvPr/>
                    </p:nvPicPr>
                    <p:blipFill>
                      <a:blip r:embed="rId4"/>
                      <a:stretch>
                        <a:fillRect/>
                      </a:stretch>
                    </p:blipFill>
                    <p:spPr>
                      <a:xfrm>
                        <a:off x="395288" y="1387475"/>
                        <a:ext cx="3460750" cy="1573213"/>
                      </a:xfrm>
                      <a:prstGeom prst="rect">
                        <a:avLst/>
                      </a:prstGeom>
                      <a:noFill/>
                      <a:ln w="38100">
                        <a:noFill/>
                        <a:miter/>
                      </a:ln>
                    </p:spPr>
                  </p:pic>
                </p:oleObj>
              </mc:Fallback>
            </mc:AlternateContent>
          </a:graphicData>
        </a:graphic>
      </p:graphicFrame>
      <p:sp>
        <p:nvSpPr>
          <p:cNvPr id="55304" name="Rectangle 25"/>
          <p:cNvSpPr/>
          <p:nvPr/>
        </p:nvSpPr>
        <p:spPr>
          <a:xfrm>
            <a:off x="4337050" y="981075"/>
            <a:ext cx="3740150" cy="519113"/>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rgbClr val="003399"/>
                </a:solidFill>
                <a:latin typeface="宋体" panose="02010600030101010101" pitchFamily="2" charset="-122"/>
              </a:rPr>
              <a:t>渐近线与实轴的夹角为</a:t>
            </a:r>
          </a:p>
        </p:txBody>
      </p:sp>
      <p:graphicFrame>
        <p:nvGraphicFramePr>
          <p:cNvPr id="55305" name="Object 9"/>
          <p:cNvGraphicFramePr>
            <a:graphicFrameLocks noChangeAspect="1"/>
          </p:cNvGraphicFramePr>
          <p:nvPr/>
        </p:nvGraphicFramePr>
        <p:xfrm>
          <a:off x="4356100" y="1433513"/>
          <a:ext cx="3744913" cy="1736725"/>
        </p:xfrm>
        <a:graphic>
          <a:graphicData uri="http://schemas.openxmlformats.org/presentationml/2006/ole">
            <mc:AlternateContent xmlns:mc="http://schemas.openxmlformats.org/markup-compatibility/2006">
              <mc:Choice xmlns:v="urn:schemas-microsoft-com:vml" Requires="v">
                <p:oleObj spid="_x0000_s41998" r:id="rId5" imgW="1828800" imgH="762000" progId="Equation.DSMT4">
                  <p:embed/>
                </p:oleObj>
              </mc:Choice>
              <mc:Fallback>
                <p:oleObj r:id="rId5" imgW="1828800" imgH="762000" progId="Equation.DSMT4">
                  <p:embed/>
                  <p:pic>
                    <p:nvPicPr>
                      <p:cNvPr id="0" name="图片 3353"/>
                      <p:cNvPicPr/>
                      <p:nvPr/>
                    </p:nvPicPr>
                    <p:blipFill>
                      <a:blip r:embed="rId6"/>
                      <a:stretch>
                        <a:fillRect/>
                      </a:stretch>
                    </p:blipFill>
                    <p:spPr>
                      <a:xfrm>
                        <a:off x="4356100" y="1433513"/>
                        <a:ext cx="3744913" cy="1736725"/>
                      </a:xfrm>
                      <a:prstGeom prst="rect">
                        <a:avLst/>
                      </a:prstGeom>
                      <a:solidFill>
                        <a:srgbClr val="FF7C80">
                          <a:alpha val="50195"/>
                        </a:srgbClr>
                      </a:solidFill>
                      <a:ln w="38100">
                        <a:noFill/>
                        <a:miter/>
                      </a:ln>
                    </p:spPr>
                  </p:pic>
                </p:oleObj>
              </mc:Fallback>
            </mc:AlternateContent>
          </a:graphicData>
        </a:graphic>
      </p:graphicFrame>
      <p:sp>
        <p:nvSpPr>
          <p:cNvPr id="55306" name="Rectangle 58"/>
          <p:cNvSpPr/>
          <p:nvPr/>
        </p:nvSpPr>
        <p:spPr>
          <a:xfrm>
            <a:off x="1143000" y="981075"/>
            <a:ext cx="19621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rgbClr val="003399"/>
                </a:solidFill>
                <a:latin typeface="宋体" panose="02010600030101010101" pitchFamily="2" charset="-122"/>
              </a:rPr>
              <a:t>交点坐标为</a:t>
            </a:r>
          </a:p>
        </p:txBody>
      </p:sp>
      <p:sp>
        <p:nvSpPr>
          <p:cNvPr id="16" name="Text Box 184"/>
          <p:cNvSpPr txBox="1"/>
          <p:nvPr/>
        </p:nvSpPr>
        <p:spPr>
          <a:xfrm>
            <a:off x="346075" y="3467100"/>
            <a:ext cx="8382000" cy="9540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buClr>
                <a:srgbClr val="003399"/>
              </a:buClr>
              <a:buNone/>
            </a:pPr>
            <a:r>
              <a:rPr lang="zh-CN" altLang="en-US" sz="2800" b="1" dirty="0">
                <a:solidFill>
                  <a:srgbClr val="003399"/>
                </a:solidFill>
                <a:latin typeface="宋体" panose="02010600030101010101" pitchFamily="2" charset="-122"/>
              </a:rPr>
              <a:t>规则</a:t>
            </a:r>
            <a:r>
              <a:rPr lang="en-US" altLang="zh-CN" sz="2800" b="1" dirty="0">
                <a:solidFill>
                  <a:srgbClr val="003399"/>
                </a:solidFill>
                <a:latin typeface="宋体" panose="02010600030101010101" pitchFamily="2" charset="-122"/>
              </a:rPr>
              <a:t>6 </a:t>
            </a:r>
            <a:r>
              <a:rPr lang="zh-CN" altLang="en-US" sz="2800" b="1" dirty="0">
                <a:solidFill>
                  <a:srgbClr val="003399"/>
                </a:solidFill>
                <a:latin typeface="宋体" panose="02010600030101010101" pitchFamily="2" charset="-122"/>
              </a:rPr>
              <a:t>一般情况下,两个极点间的根轨迹上必有一个分离点，两个零点间的根轨迹上必有一个会合点。</a:t>
            </a:r>
          </a:p>
        </p:txBody>
      </p:sp>
      <p:grpSp>
        <p:nvGrpSpPr>
          <p:cNvPr id="17" name="Group 40"/>
          <p:cNvGrpSpPr/>
          <p:nvPr/>
        </p:nvGrpSpPr>
        <p:grpSpPr>
          <a:xfrm>
            <a:off x="984250" y="5000625"/>
            <a:ext cx="3352800" cy="1752600"/>
            <a:chOff x="0" y="0"/>
            <a:chExt cx="2112" cy="1104"/>
          </a:xfrm>
        </p:grpSpPr>
        <p:sp>
          <p:nvSpPr>
            <p:cNvPr id="76815" name="Rectangle 241"/>
            <p:cNvSpPr/>
            <p:nvPr/>
          </p:nvSpPr>
          <p:spPr>
            <a:xfrm>
              <a:off x="0" y="0"/>
              <a:ext cx="2112" cy="384"/>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342900" lvl="0" indent="-342900" eaLnBrk="1" hangingPunct="1">
                <a:buClr>
                  <a:srgbClr val="003399"/>
                </a:buClr>
                <a:buNone/>
              </a:pPr>
              <a:r>
                <a:rPr lang="zh-CN" altLang="en-US" sz="2800" b="1" dirty="0">
                  <a:solidFill>
                    <a:srgbClr val="003399"/>
                  </a:solidFill>
                  <a:latin typeface="Times New Roman" panose="02020603050405020304" pitchFamily="18" charset="0"/>
                </a:rPr>
                <a:t>(1) 重根法</a:t>
              </a:r>
            </a:p>
          </p:txBody>
        </p:sp>
        <p:graphicFrame>
          <p:nvGraphicFramePr>
            <p:cNvPr id="76816" name="Object 42"/>
            <p:cNvGraphicFramePr>
              <a:graphicFrameLocks noChangeAspect="1"/>
            </p:cNvGraphicFramePr>
            <p:nvPr/>
          </p:nvGraphicFramePr>
          <p:xfrm>
            <a:off x="0" y="470"/>
            <a:ext cx="1708" cy="634"/>
          </p:xfrm>
          <a:graphic>
            <a:graphicData uri="http://schemas.openxmlformats.org/presentationml/2006/ole">
              <mc:AlternateContent xmlns:mc="http://schemas.openxmlformats.org/markup-compatibility/2006">
                <mc:Choice xmlns:v="urn:schemas-microsoft-com:vml" Requires="v">
                  <p:oleObj spid="_x0000_s41999" r:id="rId7" imgW="1003935" imgH="368300" progId="Equation.3">
                    <p:embed/>
                  </p:oleObj>
                </mc:Choice>
                <mc:Fallback>
                  <p:oleObj r:id="rId7" imgW="1003935" imgH="368300" progId="Equation.3">
                    <p:embed/>
                    <p:pic>
                      <p:nvPicPr>
                        <p:cNvPr id="0" name="图片 3355"/>
                        <p:cNvPicPr/>
                        <p:nvPr/>
                      </p:nvPicPr>
                      <p:blipFill>
                        <a:blip r:embed="rId8"/>
                        <a:stretch>
                          <a:fillRect/>
                        </a:stretch>
                      </p:blipFill>
                      <p:spPr>
                        <a:xfrm>
                          <a:off x="0" y="470"/>
                          <a:ext cx="1708" cy="634"/>
                        </a:xfrm>
                        <a:prstGeom prst="rect">
                          <a:avLst/>
                        </a:prstGeom>
                        <a:noFill/>
                        <a:ln w="38100">
                          <a:noFill/>
                          <a:miter/>
                        </a:ln>
                      </p:spPr>
                    </p:pic>
                  </p:oleObj>
                </mc:Fallback>
              </mc:AlternateContent>
            </a:graphicData>
          </a:graphic>
        </p:graphicFrame>
      </p:grpSp>
      <p:grpSp>
        <p:nvGrpSpPr>
          <p:cNvPr id="20" name="Group 43"/>
          <p:cNvGrpSpPr/>
          <p:nvPr/>
        </p:nvGrpSpPr>
        <p:grpSpPr>
          <a:xfrm>
            <a:off x="4595813" y="5003800"/>
            <a:ext cx="3279775" cy="1555750"/>
            <a:chOff x="107" y="0"/>
            <a:chExt cx="2066" cy="980"/>
          </a:xfrm>
        </p:grpSpPr>
        <p:sp>
          <p:nvSpPr>
            <p:cNvPr id="76813" name="Rectangle 244"/>
            <p:cNvSpPr/>
            <p:nvPr/>
          </p:nvSpPr>
          <p:spPr>
            <a:xfrm>
              <a:off x="107" y="0"/>
              <a:ext cx="2016" cy="358"/>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342900" lvl="0" indent="-342900" eaLnBrk="1" hangingPunct="1">
                <a:lnSpc>
                  <a:spcPct val="90000"/>
                </a:lnSpc>
                <a:buClr>
                  <a:srgbClr val="003399"/>
                </a:buClr>
                <a:buNone/>
              </a:pPr>
              <a:r>
                <a:rPr lang="zh-CN" altLang="en-US" sz="2800" b="1" dirty="0">
                  <a:solidFill>
                    <a:srgbClr val="003399"/>
                  </a:solidFill>
                  <a:latin typeface="Times New Roman" panose="02020603050405020304" pitchFamily="18" charset="0"/>
                </a:rPr>
                <a:t>(2) 用相角条件</a:t>
              </a:r>
            </a:p>
          </p:txBody>
        </p:sp>
        <p:graphicFrame>
          <p:nvGraphicFramePr>
            <p:cNvPr id="76814" name="Object 45"/>
            <p:cNvGraphicFramePr>
              <a:graphicFrameLocks noChangeAspect="1"/>
            </p:cNvGraphicFramePr>
            <p:nvPr/>
          </p:nvGraphicFramePr>
          <p:xfrm>
            <a:off x="309" y="445"/>
            <a:ext cx="1864" cy="535"/>
          </p:xfrm>
          <a:graphic>
            <a:graphicData uri="http://schemas.openxmlformats.org/presentationml/2006/ole">
              <mc:AlternateContent xmlns:mc="http://schemas.openxmlformats.org/markup-compatibility/2006">
                <mc:Choice xmlns:v="urn:schemas-microsoft-com:vml" Requires="v">
                  <p:oleObj spid="_x0000_s42000" r:id="rId9" imgW="1295400" imgH="393700" progId="Equation.DSMT4">
                    <p:embed/>
                  </p:oleObj>
                </mc:Choice>
                <mc:Fallback>
                  <p:oleObj r:id="rId9" imgW="1295400" imgH="393700" progId="Equation.DSMT4">
                    <p:embed/>
                    <p:pic>
                      <p:nvPicPr>
                        <p:cNvPr id="0" name="图片 3358"/>
                        <p:cNvPicPr/>
                        <p:nvPr/>
                      </p:nvPicPr>
                      <p:blipFill>
                        <a:blip r:embed="rId10"/>
                        <a:stretch>
                          <a:fillRect/>
                        </a:stretch>
                      </p:blipFill>
                      <p:spPr>
                        <a:xfrm>
                          <a:off x="309" y="445"/>
                          <a:ext cx="1864" cy="535"/>
                        </a:xfrm>
                        <a:prstGeom prst="rect">
                          <a:avLst/>
                        </a:prstGeom>
                        <a:noFill/>
                        <a:ln w="38100">
                          <a:noFill/>
                          <a:miter/>
                        </a:ln>
                      </p:spPr>
                    </p:pic>
                  </p:oleObj>
                </mc:Fallback>
              </mc:AlternateContent>
            </a:graphicData>
          </a:graphic>
        </p:graphicFrame>
      </p:grpSp>
      <p:sp>
        <p:nvSpPr>
          <p:cNvPr id="23" name="Rectangle 246"/>
          <p:cNvSpPr/>
          <p:nvPr/>
        </p:nvSpPr>
        <p:spPr>
          <a:xfrm>
            <a:off x="346075" y="4495800"/>
            <a:ext cx="5480050" cy="4318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80000"/>
              </a:lnSpc>
              <a:spcBef>
                <a:spcPct val="0"/>
              </a:spcBef>
              <a:buClrTx/>
              <a:buSzTx/>
              <a:buFont typeface="Arial" panose="020B0604020202020204" pitchFamily="34" charset="0"/>
              <a:buNone/>
            </a:pPr>
            <a:r>
              <a:rPr lang="zh-CN" altLang="en-US" sz="2800" b="1" dirty="0">
                <a:solidFill>
                  <a:srgbClr val="003399"/>
                </a:solidFill>
                <a:latin typeface="宋体" panose="02010600030101010101" pitchFamily="2" charset="-122"/>
              </a:rPr>
              <a:t>求分离点、会合点的方法：</a:t>
            </a:r>
          </a:p>
        </p:txBody>
      </p:sp>
      <p:sp>
        <p:nvSpPr>
          <p:cNvPr id="76812"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47</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5306"/>
                                        </p:tgtEl>
                                        <p:attrNameLst>
                                          <p:attrName>style.visibility</p:attrName>
                                        </p:attrNameLst>
                                      </p:cBhvr>
                                      <p:to>
                                        <p:strVal val="visible"/>
                                      </p:to>
                                    </p:set>
                                    <p:anim calcmode="lin" valueType="num">
                                      <p:cBhvr additive="base">
                                        <p:cTn id="7" dur="500" fill="hold"/>
                                        <p:tgtEl>
                                          <p:spTgt spid="55306"/>
                                        </p:tgtEl>
                                        <p:attrNameLst>
                                          <p:attrName>ppt_x</p:attrName>
                                        </p:attrNameLst>
                                      </p:cBhvr>
                                      <p:tavLst>
                                        <p:tav tm="0">
                                          <p:val>
                                            <p:strVal val="0-#ppt_w/2"/>
                                          </p:val>
                                        </p:tav>
                                        <p:tav tm="100000">
                                          <p:val>
                                            <p:strVal val="#ppt_x"/>
                                          </p:val>
                                        </p:tav>
                                      </p:tavLst>
                                    </p:anim>
                                    <p:anim calcmode="lin" valueType="num">
                                      <p:cBhvr additive="base">
                                        <p:cTn id="8" dur="500" fill="hold"/>
                                        <p:tgtEl>
                                          <p:spTgt spid="5530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5304"/>
                                        </p:tgtEl>
                                        <p:attrNameLst>
                                          <p:attrName>style.visibility</p:attrName>
                                        </p:attrNameLst>
                                      </p:cBhvr>
                                      <p:to>
                                        <p:strVal val="visible"/>
                                      </p:to>
                                    </p:set>
                                    <p:anim calcmode="lin" valueType="num">
                                      <p:cBhvr additive="base">
                                        <p:cTn id="11" dur="500" fill="hold"/>
                                        <p:tgtEl>
                                          <p:spTgt spid="55304"/>
                                        </p:tgtEl>
                                        <p:attrNameLst>
                                          <p:attrName>ppt_x</p:attrName>
                                        </p:attrNameLst>
                                      </p:cBhvr>
                                      <p:tavLst>
                                        <p:tav tm="0">
                                          <p:val>
                                            <p:strVal val="0-#ppt_w/2"/>
                                          </p:val>
                                        </p:tav>
                                        <p:tav tm="100000">
                                          <p:val>
                                            <p:strVal val="#ppt_x"/>
                                          </p:val>
                                        </p:tav>
                                      </p:tavLst>
                                    </p:anim>
                                    <p:anim calcmode="lin" valueType="num">
                                      <p:cBhvr additive="base">
                                        <p:cTn id="12" dur="500" fill="hold"/>
                                        <p:tgtEl>
                                          <p:spTgt spid="5530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5302"/>
                                        </p:tgtEl>
                                        <p:attrNameLst>
                                          <p:attrName>style.visibility</p:attrName>
                                        </p:attrNameLst>
                                      </p:cBhvr>
                                      <p:to>
                                        <p:strVal val="visible"/>
                                      </p:to>
                                    </p:set>
                                    <p:anim calcmode="lin" valueType="num">
                                      <p:cBhvr additive="base">
                                        <p:cTn id="15" dur="500" fill="hold"/>
                                        <p:tgtEl>
                                          <p:spTgt spid="55302"/>
                                        </p:tgtEl>
                                        <p:attrNameLst>
                                          <p:attrName>ppt_x</p:attrName>
                                        </p:attrNameLst>
                                      </p:cBhvr>
                                      <p:tavLst>
                                        <p:tav tm="0">
                                          <p:val>
                                            <p:strVal val="0-#ppt_w/2"/>
                                          </p:val>
                                        </p:tav>
                                        <p:tav tm="100000">
                                          <p:val>
                                            <p:strVal val="#ppt_x"/>
                                          </p:val>
                                        </p:tav>
                                      </p:tavLst>
                                    </p:anim>
                                    <p:anim calcmode="lin" valueType="num">
                                      <p:cBhvr additive="base">
                                        <p:cTn id="16" dur="500" fill="hold"/>
                                        <p:tgtEl>
                                          <p:spTgt spid="5530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55305"/>
                                        </p:tgtEl>
                                        <p:attrNameLst>
                                          <p:attrName>style.visibility</p:attrName>
                                        </p:attrNameLst>
                                      </p:cBhvr>
                                      <p:to>
                                        <p:strVal val="visible"/>
                                      </p:to>
                                    </p:set>
                                    <p:anim calcmode="lin" valueType="num">
                                      <p:cBhvr additive="base">
                                        <p:cTn id="19" dur="500" fill="hold"/>
                                        <p:tgtEl>
                                          <p:spTgt spid="55305"/>
                                        </p:tgtEl>
                                        <p:attrNameLst>
                                          <p:attrName>ppt_x</p:attrName>
                                        </p:attrNameLst>
                                      </p:cBhvr>
                                      <p:tavLst>
                                        <p:tav tm="0">
                                          <p:val>
                                            <p:strVal val="0-#ppt_w/2"/>
                                          </p:val>
                                        </p:tav>
                                        <p:tav tm="100000">
                                          <p:val>
                                            <p:strVal val="#ppt_x"/>
                                          </p:val>
                                        </p:tav>
                                      </p:tavLst>
                                    </p:anim>
                                    <p:anim calcmode="lin" valueType="num">
                                      <p:cBhvr additive="base">
                                        <p:cTn id="20" dur="500" fill="hold"/>
                                        <p:tgtEl>
                                          <p:spTgt spid="55305"/>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55303"/>
                                        </p:tgtEl>
                                        <p:attrNameLst>
                                          <p:attrName>style.visibility</p:attrName>
                                        </p:attrNameLst>
                                      </p:cBhvr>
                                      <p:to>
                                        <p:strVal val="visible"/>
                                      </p:to>
                                    </p:set>
                                    <p:anim calcmode="lin" valueType="num">
                                      <p:cBhvr additive="base">
                                        <p:cTn id="23" dur="500" fill="hold"/>
                                        <p:tgtEl>
                                          <p:spTgt spid="55303"/>
                                        </p:tgtEl>
                                        <p:attrNameLst>
                                          <p:attrName>ppt_x</p:attrName>
                                        </p:attrNameLst>
                                      </p:cBhvr>
                                      <p:tavLst>
                                        <p:tav tm="0">
                                          <p:val>
                                            <p:strVal val="0-#ppt_w/2"/>
                                          </p:val>
                                        </p:tav>
                                        <p:tav tm="100000">
                                          <p:val>
                                            <p:strVal val="#ppt_x"/>
                                          </p:val>
                                        </p:tav>
                                      </p:tavLst>
                                    </p:anim>
                                    <p:anim calcmode="lin" valueType="num">
                                      <p:cBhvr additive="base">
                                        <p:cTn id="24" dur="500" fill="hold"/>
                                        <p:tgtEl>
                                          <p:spTgt spid="5530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ox(out)">
                                      <p:cBhvr>
                                        <p:cTn id="29" dur="500"/>
                                        <p:tgtEl>
                                          <p:spTgt spid="16"/>
                                        </p:tgtEl>
                                      </p:cBhvr>
                                    </p:animEffect>
                                  </p:childTnLst>
                                </p:cTn>
                              </p:par>
                              <p:par>
                                <p:cTn id="30" presetID="2" presetClass="entr" presetSubtype="8"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8"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0-#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par>
                                <p:cTn id="38" presetID="2" presetClass="entr" presetSubtype="8"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0-#ppt_w/2"/>
                                          </p:val>
                                        </p:tav>
                                        <p:tav tm="100000">
                                          <p:val>
                                            <p:strVal val="#ppt_x"/>
                                          </p:val>
                                        </p:tav>
                                      </p:tavLst>
                                    </p:anim>
                                    <p:anim calcmode="lin" valueType="num">
                                      <p:cBhvr additive="base">
                                        <p:cTn id="4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p:bldP spid="55304" grpId="0"/>
      <p:bldP spid="55306" grpId="0"/>
      <p:bldP spid="16" grpId="0"/>
      <p:bldP spid="2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b="1" dirty="0">
                <a:solidFill>
                  <a:srgbClr val="007A77"/>
                </a:solidFill>
              </a:rPr>
              <a:t>48</a:t>
            </a:fld>
            <a:endParaRPr lang="zh-CN" altLang="en-US" sz="1400" b="1" dirty="0">
              <a:solidFill>
                <a:srgbClr val="007A77"/>
              </a:solidFill>
            </a:endParaRPr>
          </a:p>
        </p:txBody>
      </p:sp>
      <p:sp>
        <p:nvSpPr>
          <p:cNvPr id="17" name="Rectangle 133"/>
          <p:cNvSpPr/>
          <p:nvPr/>
        </p:nvSpPr>
        <p:spPr>
          <a:xfrm>
            <a:off x="252413" y="476250"/>
            <a:ext cx="5638800" cy="576263"/>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80000"/>
              </a:lnSpc>
              <a:spcBef>
                <a:spcPct val="0"/>
              </a:spcBef>
              <a:buClrTx/>
              <a:buSzTx/>
              <a:buFont typeface="Arial" panose="020B0604020202020204" pitchFamily="34" charset="0"/>
              <a:buNone/>
            </a:pPr>
            <a:r>
              <a:rPr lang="zh-CN" altLang="en-US" sz="2800" b="1" dirty="0">
                <a:solidFill>
                  <a:srgbClr val="003399"/>
                </a:solidFill>
                <a:latin typeface="宋体" panose="02010600030101010101" pitchFamily="2" charset="-122"/>
              </a:rPr>
              <a:t>规则</a:t>
            </a:r>
            <a:r>
              <a:rPr lang="en-US" altLang="zh-CN" sz="2800" b="1" dirty="0">
                <a:solidFill>
                  <a:srgbClr val="003399"/>
                </a:solidFill>
                <a:latin typeface="宋体" panose="02010600030101010101" pitchFamily="2" charset="-122"/>
              </a:rPr>
              <a:t>7</a:t>
            </a:r>
            <a:r>
              <a:rPr lang="zh-CN" altLang="en-US" sz="2800" b="1" dirty="0">
                <a:solidFill>
                  <a:srgbClr val="003399"/>
                </a:solidFill>
                <a:latin typeface="宋体" panose="02010600030101010101" pitchFamily="2" charset="-122"/>
              </a:rPr>
              <a:t>：根轨迹与虚轴的交点</a:t>
            </a:r>
          </a:p>
        </p:txBody>
      </p:sp>
      <p:sp>
        <p:nvSpPr>
          <p:cNvPr id="18" name="Rectangle 135"/>
          <p:cNvSpPr/>
          <p:nvPr/>
        </p:nvSpPr>
        <p:spPr>
          <a:xfrm>
            <a:off x="260350" y="1074738"/>
            <a:ext cx="5708650" cy="4318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80000"/>
              </a:lnSpc>
              <a:spcBef>
                <a:spcPct val="0"/>
              </a:spcBef>
              <a:buClrTx/>
              <a:buSzTx/>
              <a:buFont typeface="Arial" panose="020B0604020202020204" pitchFamily="34" charset="0"/>
              <a:buNone/>
            </a:pPr>
            <a:r>
              <a:rPr lang="zh-CN" altLang="en-US" sz="2800" b="1" dirty="0">
                <a:solidFill>
                  <a:srgbClr val="003399"/>
                </a:solidFill>
                <a:latin typeface="Times New Roman" panose="02020603050405020304" pitchFamily="18" charset="0"/>
              </a:rPr>
              <a:t>（</a:t>
            </a:r>
            <a:r>
              <a:rPr lang="en-US" altLang="zh-CN" sz="2800" b="1" dirty="0">
                <a:solidFill>
                  <a:srgbClr val="003399"/>
                </a:solidFill>
                <a:latin typeface="Times New Roman" panose="02020603050405020304" pitchFamily="18" charset="0"/>
              </a:rPr>
              <a:t>1</a:t>
            </a:r>
            <a:r>
              <a:rPr lang="zh-CN" altLang="en-US" sz="2800" b="1" dirty="0">
                <a:solidFill>
                  <a:srgbClr val="003399"/>
                </a:solidFill>
                <a:latin typeface="Times New Roman" panose="02020603050405020304" pitchFamily="18" charset="0"/>
              </a:rPr>
              <a:t>）直接利用特征方程求解</a:t>
            </a:r>
          </a:p>
        </p:txBody>
      </p:sp>
      <p:sp>
        <p:nvSpPr>
          <p:cNvPr id="19" name="Rectangle 135"/>
          <p:cNvSpPr/>
          <p:nvPr/>
        </p:nvSpPr>
        <p:spPr>
          <a:xfrm>
            <a:off x="296863" y="1700213"/>
            <a:ext cx="8424862" cy="2376487"/>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80000"/>
              </a:lnSpc>
              <a:spcBef>
                <a:spcPct val="0"/>
              </a:spcBef>
              <a:buClrTx/>
              <a:buSzTx/>
              <a:buFont typeface="Arial" panose="020B0604020202020204" pitchFamily="34" charset="0"/>
              <a:buNone/>
            </a:pPr>
            <a:r>
              <a:rPr lang="zh-CN" altLang="en-US" sz="2800" b="1" dirty="0">
                <a:solidFill>
                  <a:srgbClr val="003399"/>
                </a:solidFill>
                <a:latin typeface="Times New Roman" panose="02020603050405020304" pitchFamily="18" charset="0"/>
              </a:rPr>
              <a:t> 将</a:t>
            </a:r>
            <a:r>
              <a:rPr lang="en-US" altLang="zh-CN" sz="2800" b="1" i="1" dirty="0">
                <a:solidFill>
                  <a:srgbClr val="003399"/>
                </a:solidFill>
                <a:latin typeface="Times New Roman" panose="02020603050405020304" pitchFamily="18" charset="0"/>
              </a:rPr>
              <a:t>s</a:t>
            </a:r>
            <a:r>
              <a:rPr lang="en-US" altLang="zh-CN" sz="2800" b="1" dirty="0">
                <a:solidFill>
                  <a:srgbClr val="003399"/>
                </a:solidFill>
                <a:latin typeface="Times New Roman" panose="02020603050405020304" pitchFamily="18" charset="0"/>
              </a:rPr>
              <a:t>=</a:t>
            </a:r>
            <a:r>
              <a:rPr lang="en-US" altLang="zh-CN" sz="2800" b="1" i="1" dirty="0">
                <a:solidFill>
                  <a:srgbClr val="003399"/>
                </a:solidFill>
                <a:latin typeface="Times New Roman" panose="02020603050405020304" pitchFamily="18" charset="0"/>
              </a:rPr>
              <a:t>jω</a:t>
            </a:r>
            <a:r>
              <a:rPr lang="zh-CN" altLang="en-US" sz="2800" b="1" dirty="0">
                <a:solidFill>
                  <a:srgbClr val="003399"/>
                </a:solidFill>
                <a:latin typeface="Times New Roman" panose="02020603050405020304" pitchFamily="18" charset="0"/>
              </a:rPr>
              <a:t>代入特征方程</a:t>
            </a:r>
          </a:p>
        </p:txBody>
      </p:sp>
      <p:graphicFrame>
        <p:nvGraphicFramePr>
          <p:cNvPr id="20" name="Object 59"/>
          <p:cNvGraphicFramePr>
            <a:graphicFrameLocks noChangeAspect="1"/>
          </p:cNvGraphicFramePr>
          <p:nvPr/>
        </p:nvGraphicFramePr>
        <p:xfrm>
          <a:off x="1890713" y="2286000"/>
          <a:ext cx="3600450" cy="495300"/>
        </p:xfrm>
        <a:graphic>
          <a:graphicData uri="http://schemas.openxmlformats.org/presentationml/2006/ole">
            <mc:AlternateContent xmlns:mc="http://schemas.openxmlformats.org/markup-compatibility/2006">
              <mc:Choice xmlns:v="urn:schemas-microsoft-com:vml" Requires="v">
                <p:oleObj spid="_x0000_s43012" r:id="rId4" imgW="1587500" imgH="241300" progId="Equation.DSMT4">
                  <p:embed/>
                </p:oleObj>
              </mc:Choice>
              <mc:Fallback>
                <p:oleObj r:id="rId4" imgW="1587500" imgH="241300" progId="Equation.DSMT4">
                  <p:embed/>
                  <p:pic>
                    <p:nvPicPr>
                      <p:cNvPr id="0" name="图片 3354"/>
                      <p:cNvPicPr/>
                      <p:nvPr/>
                    </p:nvPicPr>
                    <p:blipFill>
                      <a:blip r:embed="rId5"/>
                      <a:stretch>
                        <a:fillRect/>
                      </a:stretch>
                    </p:blipFill>
                    <p:spPr>
                      <a:xfrm>
                        <a:off x="1890713" y="2286000"/>
                        <a:ext cx="3600450" cy="495300"/>
                      </a:xfrm>
                      <a:prstGeom prst="rect">
                        <a:avLst/>
                      </a:prstGeom>
                      <a:noFill/>
                      <a:ln w="38100">
                        <a:noFill/>
                        <a:miter/>
                      </a:ln>
                    </p:spPr>
                  </p:pic>
                </p:oleObj>
              </mc:Fallback>
            </mc:AlternateContent>
          </a:graphicData>
        </a:graphic>
      </p:graphicFrame>
      <p:sp>
        <p:nvSpPr>
          <p:cNvPr id="2" name="矩形 1"/>
          <p:cNvSpPr/>
          <p:nvPr/>
        </p:nvSpPr>
        <p:spPr>
          <a:xfrm>
            <a:off x="242888" y="2760663"/>
            <a:ext cx="7858125"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
                <a:srgbClr val="003399"/>
              </a:buClr>
              <a:buSzTx/>
              <a:buNone/>
            </a:pPr>
            <a:r>
              <a:rPr lang="zh-CN" altLang="en-US" sz="2800" b="1" dirty="0">
                <a:solidFill>
                  <a:srgbClr val="003399"/>
                </a:solidFill>
                <a:latin typeface="宋体" panose="02010600030101010101" pitchFamily="2" charset="-122"/>
              </a:rPr>
              <a:t> 即可求出与虚轴交点处的</a:t>
            </a:r>
            <a:r>
              <a:rPr lang="en-US" altLang="zh-CN" sz="2800" b="1" i="1" dirty="0">
                <a:solidFill>
                  <a:srgbClr val="003399"/>
                </a:solidFill>
                <a:latin typeface="宋体" panose="02010600030101010101" pitchFamily="2" charset="-122"/>
              </a:rPr>
              <a:t>K</a:t>
            </a:r>
            <a:r>
              <a:rPr lang="en-US" altLang="zh-CN" sz="2800" b="1" i="1" baseline="30000" dirty="0">
                <a:solidFill>
                  <a:srgbClr val="003399"/>
                </a:solidFill>
                <a:latin typeface="宋体" panose="02010600030101010101" pitchFamily="2" charset="-122"/>
              </a:rPr>
              <a:t>*</a:t>
            </a:r>
            <a:r>
              <a:rPr lang="zh-CN" altLang="en-US" sz="2800" b="1" dirty="0">
                <a:solidFill>
                  <a:srgbClr val="003399"/>
                </a:solidFill>
                <a:latin typeface="宋体" panose="02010600030101010101" pitchFamily="2" charset="-122"/>
              </a:rPr>
              <a:t>值和</a:t>
            </a:r>
            <a:r>
              <a:rPr lang="en-US" altLang="zh-CN" sz="2800" b="1" i="1" dirty="0">
                <a:solidFill>
                  <a:srgbClr val="003399"/>
                </a:solidFill>
                <a:latin typeface="宋体" panose="02010600030101010101" pitchFamily="2" charset="-122"/>
              </a:rPr>
              <a:t>ω</a:t>
            </a:r>
            <a:r>
              <a:rPr lang="zh-CN" altLang="en-US" sz="2800" b="1" dirty="0">
                <a:solidFill>
                  <a:srgbClr val="003399"/>
                </a:solidFill>
                <a:latin typeface="宋体" panose="02010600030101010101" pitchFamily="2" charset="-122"/>
              </a:rPr>
              <a:t>值。</a:t>
            </a:r>
          </a:p>
        </p:txBody>
      </p:sp>
      <p:sp>
        <p:nvSpPr>
          <p:cNvPr id="15" name="Rectangle 135"/>
          <p:cNvSpPr/>
          <p:nvPr/>
        </p:nvSpPr>
        <p:spPr>
          <a:xfrm>
            <a:off x="381000" y="3717925"/>
            <a:ext cx="5708650" cy="4318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80000"/>
              </a:lnSpc>
              <a:spcBef>
                <a:spcPct val="0"/>
              </a:spcBef>
              <a:buClrTx/>
              <a:buSzTx/>
              <a:buFont typeface="Arial" panose="020B0604020202020204" pitchFamily="34" charset="0"/>
              <a:buNone/>
            </a:pPr>
            <a:r>
              <a:rPr lang="zh-CN" altLang="en-US" b="1" dirty="0">
                <a:solidFill>
                  <a:srgbClr val="003399"/>
                </a:solidFill>
                <a:latin typeface="Times New Roman" panose="02020603050405020304" pitchFamily="18" charset="0"/>
              </a:rPr>
              <a:t>（</a:t>
            </a:r>
            <a:r>
              <a:rPr lang="en-US" altLang="zh-CN" sz="2800" b="1" dirty="0">
                <a:solidFill>
                  <a:srgbClr val="003399"/>
                </a:solidFill>
                <a:latin typeface="Times New Roman" panose="02020603050405020304" pitchFamily="18" charset="0"/>
              </a:rPr>
              <a:t>2</a:t>
            </a:r>
            <a:r>
              <a:rPr lang="zh-CN" altLang="en-US" sz="2800" b="1" dirty="0">
                <a:solidFill>
                  <a:srgbClr val="003399"/>
                </a:solidFill>
                <a:latin typeface="Times New Roman" panose="02020603050405020304" pitchFamily="18" charset="0"/>
              </a:rPr>
              <a:t>）应用劳斯判据法</a:t>
            </a:r>
            <a:endParaRPr lang="zh-CN" altLang="en-US" b="1" dirty="0">
              <a:solidFill>
                <a:srgbClr val="003399"/>
              </a:solidFill>
              <a:latin typeface="Times New Roman" panose="02020603050405020304" pitchFamily="18" charset="0"/>
            </a:endParaRPr>
          </a:p>
        </p:txBody>
      </p:sp>
      <p:sp>
        <p:nvSpPr>
          <p:cNvPr id="16" name="Rectangle 135"/>
          <p:cNvSpPr/>
          <p:nvPr/>
        </p:nvSpPr>
        <p:spPr>
          <a:xfrm>
            <a:off x="381000" y="4221163"/>
            <a:ext cx="8497888" cy="3024187"/>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rgbClr val="003399"/>
                </a:solidFill>
                <a:latin typeface="Times New Roman" panose="02020603050405020304" pitchFamily="18" charset="0"/>
              </a:rPr>
              <a:t>应用劳斯判据，根据特征方程式的系数和系统临界稳定的条件，可以求得根轨迹与虚轴的交点。</a:t>
            </a:r>
          </a:p>
        </p:txBody>
      </p:sp>
      <p:sp>
        <p:nvSpPr>
          <p:cNvPr id="77834" name="灯片编号占位符 2"/>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48</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 calcmode="lin" valueType="num">
                                      <p:cBhvr additive="base">
                                        <p:cTn id="10" dur="500" fill="hold"/>
                                        <p:tgtEl>
                                          <p:spTgt spid="18"/>
                                        </p:tgtEl>
                                        <p:attrNameLst>
                                          <p:attrName>ppt_x</p:attrName>
                                        </p:attrNameLst>
                                      </p:cBhvr>
                                      <p:tavLst>
                                        <p:tav tm="0">
                                          <p:val>
                                            <p:strVal val="0-#ppt_w/2"/>
                                          </p:val>
                                        </p:tav>
                                        <p:tav tm="100000">
                                          <p:val>
                                            <p:strVal val="#ppt_x"/>
                                          </p:val>
                                        </p:tav>
                                      </p:tavLst>
                                    </p:anim>
                                    <p:anim calcmode="lin" valueType="num">
                                      <p:cBhvr additive="base">
                                        <p:cTn id="11" dur="500" fill="hold"/>
                                        <p:tgtEl>
                                          <p:spTgt spid="18"/>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0-#ppt_w/2"/>
                                          </p:val>
                                        </p:tav>
                                        <p:tav tm="100000">
                                          <p:val>
                                            <p:strVal val="#ppt_x"/>
                                          </p:val>
                                        </p:tav>
                                      </p:tavLst>
                                    </p:anim>
                                    <p:anim calcmode="lin" valueType="num">
                                      <p:cBhvr additive="base">
                                        <p:cTn id="15" dur="500" fill="hold"/>
                                        <p:tgtEl>
                                          <p:spTgt spid="19"/>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fill="hold"/>
                                        <p:tgtEl>
                                          <p:spTgt spid="20"/>
                                        </p:tgtEl>
                                        <p:attrNameLst>
                                          <p:attrName>ppt_x</p:attrName>
                                        </p:attrNameLst>
                                      </p:cBhvr>
                                      <p:tavLst>
                                        <p:tav tm="0">
                                          <p:val>
                                            <p:strVal val="0-#ppt_w/2"/>
                                          </p:val>
                                        </p:tav>
                                        <p:tav tm="100000">
                                          <p:val>
                                            <p:strVal val="#ppt_x"/>
                                          </p:val>
                                        </p:tav>
                                      </p:tavLst>
                                    </p:anim>
                                    <p:anim calcmode="lin" valueType="num">
                                      <p:cBhvr additive="base">
                                        <p:cTn id="19" dur="500" fill="hold"/>
                                        <p:tgtEl>
                                          <p:spTgt spid="20"/>
                                        </p:tgtEl>
                                        <p:attrNameLst>
                                          <p:attrName>ppt_y</p:attrName>
                                        </p:attrNameLst>
                                      </p:cBhvr>
                                      <p:tavLst>
                                        <p:tav tm="0">
                                          <p:val>
                                            <p:strVal val="#ppt_y"/>
                                          </p:val>
                                        </p:tav>
                                        <p:tav tm="100000">
                                          <p:val>
                                            <p:strVal val="#ppt_y"/>
                                          </p:val>
                                        </p:tav>
                                      </p:tavLst>
                                    </p:anim>
                                  </p:childTnLst>
                                </p:cTn>
                              </p:par>
                              <p:par>
                                <p:cTn id="20" presetID="2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down)">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 grpId="0"/>
      <p:bldP spid="15" grpId="0"/>
      <p:bldP spid="1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dirty="0">
                <a:solidFill>
                  <a:srgbClr val="007A77"/>
                </a:solidFill>
              </a:rPr>
              <a:t>49</a:t>
            </a:fld>
            <a:endParaRPr lang="zh-CN" altLang="en-US" sz="1400" dirty="0">
              <a:solidFill>
                <a:srgbClr val="007A77"/>
              </a:solidFill>
            </a:endParaRPr>
          </a:p>
        </p:txBody>
      </p:sp>
      <p:sp>
        <p:nvSpPr>
          <p:cNvPr id="6" name="Rectangle 2"/>
          <p:cNvSpPr txBox="1">
            <a:spLocks noRot="1" noChangeArrowheads="1"/>
          </p:cNvSpPr>
          <p:nvPr/>
        </p:nvSpPr>
        <p:spPr bwMode="auto">
          <a:xfrm>
            <a:off x="357188" y="2938463"/>
            <a:ext cx="854075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0" cap="none" spc="0" normalizeH="0" baseline="0" noProof="0" dirty="0">
                <a:ln>
                  <a:noFill/>
                </a:ln>
                <a:solidFill>
                  <a:srgbClr val="003399"/>
                </a:solidFill>
                <a:effectLst/>
                <a:uLnTx/>
                <a:uFillTx/>
                <a:latin typeface="+mj-lt"/>
                <a:ea typeface="+mj-ea"/>
                <a:cs typeface="+mj-cs"/>
              </a:rPr>
              <a:t>补充规则</a:t>
            </a:r>
          </a:p>
        </p:txBody>
      </p:sp>
      <p:sp>
        <p:nvSpPr>
          <p:cNvPr id="7" name="Rectangle 3"/>
          <p:cNvSpPr txBox="1">
            <a:spLocks noRot="1" noChangeArrowheads="1"/>
          </p:cNvSpPr>
          <p:nvPr/>
        </p:nvSpPr>
        <p:spPr bwMode="auto">
          <a:xfrm>
            <a:off x="357188" y="3573463"/>
            <a:ext cx="8540750"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srgbClr val="DC5900"/>
              </a:buClr>
              <a:buSzPct val="75000"/>
              <a:buFont typeface="Wingdings" panose="05000000000000000000" pitchFamily="2" charset="2"/>
              <a:buNone/>
              <a:defRPr/>
            </a:pPr>
            <a:r>
              <a:rPr kumimoji="0" lang="zh-CN" altLang="en-US" sz="2800" b="1" i="0" u="none" strike="noStrike" kern="0" cap="none" spc="0" normalizeH="0" baseline="0" noProof="0" dirty="0">
                <a:ln>
                  <a:noFill/>
                </a:ln>
                <a:solidFill>
                  <a:srgbClr val="003399"/>
                </a:solidFill>
                <a:effectLst/>
                <a:uLnTx/>
                <a:uFillTx/>
                <a:latin typeface="+mn-lt"/>
                <a:ea typeface="+mn-ea"/>
                <a:cs typeface="+mn-cs"/>
              </a:rPr>
              <a:t>规则</a:t>
            </a:r>
            <a:r>
              <a:rPr kumimoji="0" lang="en-US" altLang="zh-CN" sz="2800" b="1" i="0" u="none" strike="noStrike" kern="0" cap="none" spc="0" normalizeH="0" baseline="0" noProof="0" dirty="0">
                <a:ln>
                  <a:noFill/>
                </a:ln>
                <a:solidFill>
                  <a:srgbClr val="003399"/>
                </a:solidFill>
                <a:effectLst/>
                <a:uLnTx/>
                <a:uFillTx/>
                <a:latin typeface="+mn-lt"/>
                <a:ea typeface="+mn-ea"/>
                <a:cs typeface="+mn-cs"/>
              </a:rPr>
              <a:t>9</a:t>
            </a:r>
            <a:r>
              <a:rPr kumimoji="0" lang="zh-CN" altLang="en-US" sz="2800" b="1" i="0" u="none" strike="noStrike" kern="0" cap="none" spc="0" normalizeH="0" baseline="0" noProof="0" dirty="0">
                <a:ln>
                  <a:noFill/>
                </a:ln>
                <a:solidFill>
                  <a:srgbClr val="003399"/>
                </a:solidFill>
                <a:effectLst/>
                <a:uLnTx/>
                <a:uFillTx/>
                <a:latin typeface="+mn-lt"/>
                <a:ea typeface="+mn-ea"/>
                <a:cs typeface="+mn-cs"/>
              </a:rPr>
              <a:t>：闭环极点之和</a:t>
            </a:r>
          </a:p>
          <a:p>
            <a:pPr marL="457200" marR="0" lvl="1" indent="0" algn="l" defTabSz="914400" rtl="0" eaLnBrk="1" fontAlgn="base" latinLnBrk="0" hangingPunct="1">
              <a:lnSpc>
                <a:spcPct val="100000"/>
              </a:lnSpc>
              <a:spcBef>
                <a:spcPct val="20000"/>
              </a:spcBef>
              <a:spcAft>
                <a:spcPct val="0"/>
              </a:spcAft>
              <a:buClr>
                <a:srgbClr val="DC5900"/>
              </a:buClr>
              <a:buSzPct val="75000"/>
              <a:buFont typeface="Wingdings" panose="05000000000000000000" pitchFamily="2" charset="2"/>
              <a:buNone/>
              <a:defRPr/>
            </a:pPr>
            <a:r>
              <a:rPr kumimoji="0" lang="zh-CN" altLang="en-US" sz="2800" b="1" i="0" u="none" strike="noStrike" kern="0" cap="none" spc="0" normalizeH="0" baseline="0" noProof="0" dirty="0">
                <a:ln>
                  <a:noFill/>
                </a:ln>
                <a:solidFill>
                  <a:srgbClr val="003399"/>
                </a:solidFill>
                <a:effectLst/>
                <a:uLnTx/>
                <a:uFillTx/>
                <a:latin typeface="+mn-lt"/>
                <a:ea typeface="+mn-ea"/>
                <a:cs typeface="+mn-cs"/>
              </a:rPr>
              <a:t>系统满足</a:t>
            </a:r>
            <a:r>
              <a:rPr kumimoji="0" lang="en-US" altLang="zh-CN" sz="2800" b="1" i="0" u="none" strike="noStrike" kern="0" cap="none" spc="0" normalizeH="0" baseline="0" noProof="0" dirty="0">
                <a:ln>
                  <a:noFill/>
                </a:ln>
                <a:solidFill>
                  <a:srgbClr val="003399"/>
                </a:solidFill>
                <a:effectLst/>
                <a:uLnTx/>
                <a:uFillTx/>
                <a:latin typeface="Times New Roman" panose="02020603050405020304" pitchFamily="18" charset="0"/>
                <a:ea typeface="+mn-ea"/>
                <a:cs typeface="Times New Roman" panose="02020603050405020304" pitchFamily="18" charset="0"/>
              </a:rPr>
              <a:t>(</a:t>
            </a:r>
            <a:r>
              <a:rPr kumimoji="0" lang="en-US" altLang="zh-CN" sz="2800" b="1" i="1" u="none" strike="noStrike" kern="0" cap="none" spc="0" normalizeH="0" baseline="0" noProof="0" dirty="0">
                <a:ln>
                  <a:noFill/>
                </a:ln>
                <a:solidFill>
                  <a:srgbClr val="003399"/>
                </a:solidFill>
                <a:effectLst/>
                <a:uLnTx/>
                <a:uFillTx/>
                <a:latin typeface="Times New Roman" panose="02020603050405020304" pitchFamily="18" charset="0"/>
                <a:ea typeface="+mn-ea"/>
                <a:cs typeface="+mn-cs"/>
              </a:rPr>
              <a:t>n</a:t>
            </a:r>
            <a:r>
              <a:rPr kumimoji="0" lang="en-US" altLang="zh-CN" sz="2800" b="1" i="0" u="none" strike="noStrike" kern="0" cap="none" spc="0" normalizeH="0" baseline="0" noProof="0" dirty="0">
                <a:ln>
                  <a:noFill/>
                </a:ln>
                <a:solidFill>
                  <a:srgbClr val="003399"/>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rgbClr val="003399"/>
                </a:solidFill>
                <a:effectLst/>
                <a:uLnTx/>
                <a:uFillTx/>
                <a:latin typeface="Times New Roman" panose="02020603050405020304" pitchFamily="18" charset="0"/>
                <a:ea typeface="+mn-ea"/>
                <a:cs typeface="+mn-cs"/>
              </a:rPr>
              <a:t>m</a:t>
            </a:r>
            <a:r>
              <a:rPr kumimoji="0" lang="en-US" altLang="zh-CN" sz="2800" b="1" i="0" u="none" strike="noStrike" kern="0" cap="none" spc="0" normalizeH="0" baseline="0" noProof="0" dirty="0">
                <a:ln>
                  <a:noFill/>
                </a:ln>
                <a:solidFill>
                  <a:srgbClr val="003399"/>
                </a:solidFill>
                <a:effectLst/>
                <a:uLnTx/>
                <a:uFillTx/>
                <a:latin typeface="Times New Roman" panose="02020603050405020304" pitchFamily="18" charset="0"/>
                <a:ea typeface="+mn-ea"/>
                <a:cs typeface="+mn-cs"/>
              </a:rPr>
              <a:t>)</a:t>
            </a:r>
            <a:r>
              <a:rPr kumimoji="0" lang="en-US" altLang="zh-CN" sz="2800" b="1" i="0" u="none" strike="noStrike" kern="0" cap="none" spc="0" normalizeH="0" baseline="0" noProof="0" dirty="0">
                <a:ln>
                  <a:noFill/>
                </a:ln>
                <a:solidFill>
                  <a:srgbClr val="003399"/>
                </a:solidFill>
                <a:effectLst/>
                <a:uLnTx/>
                <a:uFillTx/>
                <a:latin typeface="+mn-lt"/>
                <a:ea typeface="+mn-ea"/>
                <a:cs typeface="+mn-cs"/>
              </a:rPr>
              <a:t>≥</a:t>
            </a:r>
            <a:r>
              <a:rPr kumimoji="0" lang="en-US" altLang="zh-CN" sz="2800" b="1" i="0" u="none" strike="noStrike" kern="0" cap="none" spc="0" normalizeH="0" baseline="0" noProof="0" dirty="0">
                <a:ln>
                  <a:noFill/>
                </a:ln>
                <a:solidFill>
                  <a:srgbClr val="003399"/>
                </a:solidFill>
                <a:effectLst/>
                <a:uLnTx/>
                <a:uFillTx/>
                <a:latin typeface="Times New Roman" panose="02020603050405020304" pitchFamily="18" charset="0"/>
                <a:ea typeface="+mn-ea"/>
                <a:cs typeface="Times New Roman" panose="02020603050405020304" pitchFamily="18" charset="0"/>
              </a:rPr>
              <a:t>2</a:t>
            </a:r>
            <a:r>
              <a:rPr kumimoji="0" lang="zh-CN" altLang="en-US" sz="2800" b="1" i="0" u="none" strike="noStrike" kern="0" cap="none" spc="0" normalizeH="0" baseline="0" noProof="0" dirty="0">
                <a:ln>
                  <a:noFill/>
                </a:ln>
                <a:solidFill>
                  <a:srgbClr val="003399"/>
                </a:solidFill>
                <a:effectLst/>
                <a:uLnTx/>
                <a:uFillTx/>
                <a:latin typeface="+mn-lt"/>
                <a:ea typeface="+mn-ea"/>
                <a:cs typeface="+mn-cs"/>
              </a:rPr>
              <a:t>时</a:t>
            </a:r>
            <a:r>
              <a:rPr kumimoji="0" lang="en-US" altLang="zh-CN" sz="2800" b="1" i="0" u="none" strike="noStrike" kern="0" cap="none" spc="0" normalizeH="0" baseline="0" noProof="0" dirty="0">
                <a:ln>
                  <a:noFill/>
                </a:ln>
                <a:solidFill>
                  <a:srgbClr val="003399"/>
                </a:solidFill>
                <a:effectLst/>
                <a:uLnTx/>
                <a:uFillTx/>
                <a:latin typeface="+mn-lt"/>
                <a:ea typeface="+mn-ea"/>
                <a:cs typeface="+mn-cs"/>
              </a:rPr>
              <a:t>,</a:t>
            </a:r>
            <a:r>
              <a:rPr kumimoji="0" lang="zh-CN" altLang="en-US" sz="2800" b="1" i="0" u="none" strike="noStrike" kern="0" cap="none" spc="0" normalizeH="0" baseline="0" noProof="0" dirty="0">
                <a:ln>
                  <a:noFill/>
                </a:ln>
                <a:solidFill>
                  <a:srgbClr val="003399"/>
                </a:solidFill>
                <a:effectLst/>
                <a:uLnTx/>
                <a:uFillTx/>
                <a:latin typeface="+mn-lt"/>
                <a:ea typeface="+mn-ea"/>
                <a:cs typeface="+mn-cs"/>
              </a:rPr>
              <a:t>系统闭环极点之和等于开环极点之和。</a:t>
            </a:r>
            <a:endParaRPr kumimoji="0" lang="zh-CN" altLang="en-US" sz="2800" b="0" i="0" u="none" strike="noStrike" kern="0" cap="none" spc="0" normalizeH="0" baseline="0" noProof="0" dirty="0">
              <a:ln>
                <a:noFill/>
              </a:ln>
              <a:solidFill>
                <a:srgbClr val="007A77"/>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rgbClr val="DC5900"/>
              </a:buClr>
              <a:buSzPct val="75000"/>
              <a:buFont typeface="Wingdings" panose="05000000000000000000" pitchFamily="2" charset="2"/>
              <a:buNone/>
              <a:defRPr/>
            </a:pPr>
            <a:r>
              <a:rPr kumimoji="0" lang="zh-CN" altLang="en-US" sz="2800" b="1" i="0" u="none" strike="noStrike" kern="0" cap="none" spc="0" normalizeH="0" baseline="0" noProof="0" dirty="0">
                <a:ln>
                  <a:noFill/>
                </a:ln>
                <a:solidFill>
                  <a:srgbClr val="003399"/>
                </a:solidFill>
                <a:effectLst/>
                <a:uLnTx/>
                <a:uFillTx/>
                <a:latin typeface="+mn-lt"/>
                <a:ea typeface="+mn-ea"/>
                <a:cs typeface="+mn-cs"/>
              </a:rPr>
              <a:t>规则</a:t>
            </a:r>
            <a:r>
              <a:rPr kumimoji="0" lang="en-US" altLang="zh-CN" sz="2800" b="1" i="0" u="none" strike="noStrike" kern="0" cap="none" spc="0" normalizeH="0" baseline="0" noProof="0" dirty="0">
                <a:ln>
                  <a:noFill/>
                </a:ln>
                <a:solidFill>
                  <a:srgbClr val="003399"/>
                </a:solidFill>
                <a:effectLst/>
                <a:uLnTx/>
                <a:uFillTx/>
                <a:latin typeface="+mn-lt"/>
                <a:ea typeface="+mn-ea"/>
                <a:cs typeface="+mn-cs"/>
              </a:rPr>
              <a:t>10</a:t>
            </a:r>
            <a:r>
              <a:rPr kumimoji="0" lang="zh-CN" altLang="en-US" sz="2800" b="1" i="0" u="none" strike="noStrike" kern="0" cap="none" spc="0" normalizeH="0" baseline="0" noProof="0" dirty="0">
                <a:ln>
                  <a:noFill/>
                </a:ln>
                <a:solidFill>
                  <a:srgbClr val="003399"/>
                </a:solidFill>
                <a:effectLst/>
                <a:uLnTx/>
                <a:uFillTx/>
                <a:latin typeface="+mn-lt"/>
                <a:ea typeface="+mn-ea"/>
                <a:cs typeface="+mn-cs"/>
              </a:rPr>
              <a:t>：闭环极点之积</a:t>
            </a:r>
          </a:p>
          <a:p>
            <a:pPr marL="457200" marR="0" lvl="1" indent="0" algn="l" defTabSz="914400" rtl="0" eaLnBrk="1" fontAlgn="base" latinLnBrk="0" hangingPunct="1">
              <a:lnSpc>
                <a:spcPct val="100000"/>
              </a:lnSpc>
              <a:spcBef>
                <a:spcPct val="20000"/>
              </a:spcBef>
              <a:spcAft>
                <a:spcPct val="0"/>
              </a:spcAft>
              <a:buClr>
                <a:srgbClr val="DC5900"/>
              </a:buClr>
              <a:buSzPct val="75000"/>
              <a:buFont typeface="Wingdings" panose="05000000000000000000" pitchFamily="2" charset="2"/>
              <a:buNone/>
              <a:defRPr/>
            </a:pPr>
            <a:r>
              <a:rPr kumimoji="0" lang="zh-CN" altLang="en-US" sz="2800" b="1" i="0" u="none" strike="noStrike" kern="0" cap="none" spc="0" normalizeH="0" baseline="0" noProof="0" dirty="0">
                <a:ln>
                  <a:noFill/>
                </a:ln>
                <a:solidFill>
                  <a:srgbClr val="003399"/>
                </a:solidFill>
                <a:effectLst/>
                <a:uLnTx/>
                <a:uFillTx/>
                <a:latin typeface="+mn-lt"/>
                <a:ea typeface="+mn-ea"/>
                <a:cs typeface="+mn-cs"/>
              </a:rPr>
              <a:t>系统的</a:t>
            </a:r>
            <a:r>
              <a:rPr kumimoji="0" lang="en-US" altLang="zh-CN" sz="2800" b="1" i="0" u="none" strike="noStrike" kern="0" cap="none" spc="0" normalizeH="0" baseline="0" noProof="0" dirty="0">
                <a:ln>
                  <a:noFill/>
                </a:ln>
                <a:solidFill>
                  <a:srgbClr val="003399"/>
                </a:solidFill>
                <a:effectLst/>
                <a:uLnTx/>
                <a:uFillTx/>
                <a:latin typeface="Times New Roman" panose="02020603050405020304" pitchFamily="18" charset="0"/>
                <a:ea typeface="+mn-ea"/>
                <a:cs typeface="Times New Roman" panose="02020603050405020304" pitchFamily="18" charset="0"/>
              </a:rPr>
              <a:t>(</a:t>
            </a:r>
            <a:r>
              <a:rPr kumimoji="0" lang="en-US" altLang="zh-CN" sz="2800" b="1" i="1" u="none" strike="noStrike" kern="0" cap="none" spc="0" normalizeH="0" baseline="0" noProof="0" dirty="0">
                <a:ln>
                  <a:noFill/>
                </a:ln>
                <a:solidFill>
                  <a:srgbClr val="003399"/>
                </a:solidFill>
                <a:effectLst/>
                <a:uLnTx/>
                <a:uFillTx/>
                <a:latin typeface="Times New Roman" panose="02020603050405020304" pitchFamily="18" charset="0"/>
                <a:ea typeface="+mn-ea"/>
                <a:cs typeface="Times New Roman" panose="02020603050405020304" pitchFamily="18" charset="0"/>
              </a:rPr>
              <a:t>n-m</a:t>
            </a:r>
            <a:r>
              <a:rPr kumimoji="0" lang="en-US" altLang="zh-CN" sz="2800" b="1" i="0" u="none" strike="noStrike" kern="0" cap="none" spc="0" normalizeH="0" baseline="0" noProof="0" dirty="0">
                <a:ln>
                  <a:noFill/>
                </a:ln>
                <a:solidFill>
                  <a:srgbClr val="003399"/>
                </a:solidFill>
                <a:effectLst/>
                <a:uLnTx/>
                <a:uFillTx/>
                <a:latin typeface="Times New Roman" panose="02020603050405020304" pitchFamily="18" charset="0"/>
                <a:ea typeface="+mn-ea"/>
                <a:cs typeface="Times New Roman" panose="02020603050405020304" pitchFamily="18" charset="0"/>
              </a:rPr>
              <a:t>)</a:t>
            </a:r>
            <a:r>
              <a:rPr kumimoji="0" lang="en-US" altLang="zh-CN" sz="2800" b="1" i="0" u="none" strike="noStrike" kern="0" cap="none" spc="0" normalizeH="0" baseline="0" noProof="0" dirty="0">
                <a:ln>
                  <a:noFill/>
                </a:ln>
                <a:solidFill>
                  <a:srgbClr val="003399"/>
                </a:solidFill>
                <a:effectLst/>
                <a:uLnTx/>
                <a:uFillTx/>
                <a:latin typeface="+mn-lt"/>
                <a:ea typeface="+mn-ea"/>
                <a:cs typeface="+mn-cs"/>
              </a:rPr>
              <a:t>≥</a:t>
            </a:r>
            <a:r>
              <a:rPr kumimoji="0" lang="en-US" altLang="zh-CN" sz="2800" b="1" i="0" u="none" strike="noStrike" kern="0" cap="none" spc="0" normalizeH="0" baseline="0" noProof="0" dirty="0">
                <a:ln>
                  <a:noFill/>
                </a:ln>
                <a:solidFill>
                  <a:srgbClr val="003399"/>
                </a:solidFill>
                <a:effectLst/>
                <a:uLnTx/>
                <a:uFillTx/>
                <a:latin typeface="Times New Roman" panose="02020603050405020304" pitchFamily="18" charset="0"/>
                <a:ea typeface="+mn-ea"/>
                <a:cs typeface="+mn-cs"/>
              </a:rPr>
              <a:t>2</a:t>
            </a:r>
            <a:r>
              <a:rPr kumimoji="0" lang="zh-CN" altLang="en-US" sz="2800" b="1" i="0" u="none" strike="noStrike" kern="0" cap="none" spc="0" normalizeH="0" baseline="0" noProof="0" dirty="0">
                <a:ln>
                  <a:noFill/>
                </a:ln>
                <a:solidFill>
                  <a:srgbClr val="003399"/>
                </a:solidFill>
                <a:effectLst/>
                <a:uLnTx/>
                <a:uFillTx/>
                <a:latin typeface="+mn-lt"/>
                <a:ea typeface="+mn-ea"/>
                <a:cs typeface="+mn-cs"/>
              </a:rPr>
              <a:t>且有开环零点位于原点时</a:t>
            </a:r>
            <a:r>
              <a:rPr kumimoji="0" lang="en-US" altLang="zh-CN" sz="2800" b="1" i="0" u="none" strike="noStrike" kern="0" cap="none" spc="0" normalizeH="0" baseline="0" noProof="0" dirty="0">
                <a:ln>
                  <a:noFill/>
                </a:ln>
                <a:solidFill>
                  <a:srgbClr val="003399"/>
                </a:solidFill>
                <a:effectLst/>
                <a:uLnTx/>
                <a:uFillTx/>
                <a:latin typeface="+mn-lt"/>
                <a:ea typeface="+mn-ea"/>
                <a:cs typeface="+mn-cs"/>
              </a:rPr>
              <a:t>,</a:t>
            </a:r>
            <a:r>
              <a:rPr kumimoji="0" lang="zh-CN" altLang="en-US" sz="2800" b="1" i="0" u="none" strike="noStrike" kern="0" cap="none" spc="0" normalizeH="0" baseline="0" noProof="0" dirty="0">
                <a:ln>
                  <a:noFill/>
                </a:ln>
                <a:solidFill>
                  <a:srgbClr val="003399"/>
                </a:solidFill>
                <a:effectLst/>
                <a:uLnTx/>
                <a:uFillTx/>
                <a:latin typeface="+mn-lt"/>
                <a:ea typeface="+mn-ea"/>
                <a:cs typeface="+mn-cs"/>
              </a:rPr>
              <a:t>系统闭环极点之积等于开环极点之积。</a:t>
            </a:r>
          </a:p>
        </p:txBody>
      </p:sp>
      <p:sp>
        <p:nvSpPr>
          <p:cNvPr id="8" name="Rectangle 60"/>
          <p:cNvSpPr/>
          <p:nvPr/>
        </p:nvSpPr>
        <p:spPr>
          <a:xfrm>
            <a:off x="357188" y="-28575"/>
            <a:ext cx="7439025" cy="56515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110000"/>
              </a:lnSpc>
              <a:spcBef>
                <a:spcPct val="0"/>
              </a:spcBef>
              <a:buClrTx/>
              <a:buSzTx/>
              <a:buFont typeface="Arial" panose="020B0604020202020204" pitchFamily="34" charset="0"/>
              <a:buNone/>
            </a:pPr>
            <a:r>
              <a:rPr lang="zh-CN" altLang="en-US" sz="2800" b="1" dirty="0">
                <a:solidFill>
                  <a:srgbClr val="003399"/>
                </a:solidFill>
                <a:latin typeface="宋体" panose="02010600030101010101" pitchFamily="2" charset="-122"/>
              </a:rPr>
              <a:t>规则</a:t>
            </a:r>
            <a:r>
              <a:rPr lang="en-US" altLang="zh-CN" sz="2800" b="1" dirty="0">
                <a:solidFill>
                  <a:srgbClr val="003399"/>
                </a:solidFill>
                <a:latin typeface="宋体" panose="02010600030101010101" pitchFamily="2" charset="-122"/>
              </a:rPr>
              <a:t>8 </a:t>
            </a:r>
            <a:r>
              <a:rPr lang="zh-CN" altLang="en-US" sz="2800" b="1" dirty="0">
                <a:solidFill>
                  <a:srgbClr val="003399"/>
                </a:solidFill>
                <a:latin typeface="宋体" panose="02010600030101010101" pitchFamily="2" charset="-122"/>
              </a:rPr>
              <a:t>根轨迹的出射角   和入射角</a:t>
            </a:r>
            <a:r>
              <a:rPr lang="zh-CN" altLang="en-US" sz="2800" b="1" dirty="0">
                <a:solidFill>
                  <a:srgbClr val="007A77"/>
                </a:solidFill>
                <a:latin typeface="宋体" panose="02010600030101010101" pitchFamily="2" charset="-122"/>
              </a:rPr>
              <a:t>   </a:t>
            </a:r>
          </a:p>
        </p:txBody>
      </p:sp>
      <p:graphicFrame>
        <p:nvGraphicFramePr>
          <p:cNvPr id="9" name="Object 13"/>
          <p:cNvGraphicFramePr>
            <a:graphicFrameLocks noChangeAspect="1"/>
          </p:cNvGraphicFramePr>
          <p:nvPr/>
        </p:nvGraphicFramePr>
        <p:xfrm>
          <a:off x="3995738" y="-66675"/>
          <a:ext cx="595312" cy="641350"/>
        </p:xfrm>
        <a:graphic>
          <a:graphicData uri="http://schemas.openxmlformats.org/presentationml/2006/ole">
            <mc:AlternateContent xmlns:mc="http://schemas.openxmlformats.org/markup-compatibility/2006">
              <mc:Choice xmlns:v="urn:schemas-microsoft-com:vml" Requires="v">
                <p:oleObj spid="_x0000_s44045" r:id="rId4" imgW="317500" imgH="342900" progId="Equation.3">
                  <p:embed/>
                </p:oleObj>
              </mc:Choice>
              <mc:Fallback>
                <p:oleObj r:id="rId4" imgW="317500" imgH="342900" progId="Equation.3">
                  <p:embed/>
                  <p:pic>
                    <p:nvPicPr>
                      <p:cNvPr id="0" name="图片 3356"/>
                      <p:cNvPicPr/>
                      <p:nvPr/>
                    </p:nvPicPr>
                    <p:blipFill>
                      <a:blip r:embed="rId5"/>
                      <a:stretch>
                        <a:fillRect/>
                      </a:stretch>
                    </p:blipFill>
                    <p:spPr>
                      <a:xfrm>
                        <a:off x="3995738" y="-66675"/>
                        <a:ext cx="595312" cy="641350"/>
                      </a:xfrm>
                      <a:prstGeom prst="rect">
                        <a:avLst/>
                      </a:prstGeom>
                      <a:noFill/>
                      <a:ln w="38100">
                        <a:noFill/>
                        <a:miter/>
                      </a:ln>
                    </p:spPr>
                  </p:pic>
                </p:oleObj>
              </mc:Fallback>
            </mc:AlternateContent>
          </a:graphicData>
        </a:graphic>
      </p:graphicFrame>
      <p:graphicFrame>
        <p:nvGraphicFramePr>
          <p:cNvPr id="10" name="Object 14"/>
          <p:cNvGraphicFramePr>
            <a:graphicFrameLocks noChangeAspect="1"/>
          </p:cNvGraphicFramePr>
          <p:nvPr/>
        </p:nvGraphicFramePr>
        <p:xfrm>
          <a:off x="5964238" y="-36512"/>
          <a:ext cx="558800" cy="560387"/>
        </p:xfrm>
        <a:graphic>
          <a:graphicData uri="http://schemas.openxmlformats.org/presentationml/2006/ole">
            <mc:AlternateContent xmlns:mc="http://schemas.openxmlformats.org/markup-compatibility/2006">
              <mc:Choice xmlns:v="urn:schemas-microsoft-com:vml" Requires="v">
                <p:oleObj spid="_x0000_s44046" r:id="rId6" imgW="292100" imgH="304800" progId="Equation.3">
                  <p:embed/>
                </p:oleObj>
              </mc:Choice>
              <mc:Fallback>
                <p:oleObj r:id="rId6" imgW="292100" imgH="304800" progId="Equation.3">
                  <p:embed/>
                  <p:pic>
                    <p:nvPicPr>
                      <p:cNvPr id="0" name="图片 3357"/>
                      <p:cNvPicPr/>
                      <p:nvPr/>
                    </p:nvPicPr>
                    <p:blipFill>
                      <a:blip r:embed="rId7"/>
                      <a:stretch>
                        <a:fillRect/>
                      </a:stretch>
                    </p:blipFill>
                    <p:spPr>
                      <a:xfrm>
                        <a:off x="5964238" y="-36512"/>
                        <a:ext cx="558800" cy="560387"/>
                      </a:xfrm>
                      <a:prstGeom prst="rect">
                        <a:avLst/>
                      </a:prstGeom>
                      <a:noFill/>
                      <a:ln w="38100">
                        <a:noFill/>
                        <a:miter/>
                      </a:ln>
                    </p:spPr>
                  </p:pic>
                </p:oleObj>
              </mc:Fallback>
            </mc:AlternateContent>
          </a:graphicData>
        </a:graphic>
      </p:graphicFrame>
      <p:graphicFrame>
        <p:nvGraphicFramePr>
          <p:cNvPr id="11" name="Object 15"/>
          <p:cNvGraphicFramePr>
            <a:graphicFrameLocks noChangeAspect="1"/>
          </p:cNvGraphicFramePr>
          <p:nvPr/>
        </p:nvGraphicFramePr>
        <p:xfrm>
          <a:off x="504825" y="455613"/>
          <a:ext cx="6516688" cy="1255712"/>
        </p:xfrm>
        <a:graphic>
          <a:graphicData uri="http://schemas.openxmlformats.org/presentationml/2006/ole">
            <mc:AlternateContent xmlns:mc="http://schemas.openxmlformats.org/markup-compatibility/2006">
              <mc:Choice xmlns:v="urn:schemas-microsoft-com:vml" Requires="v">
                <p:oleObj spid="_x0000_s44047" r:id="rId8" imgW="2463800" imgH="635000" progId="Equation.DSMT4">
                  <p:embed/>
                </p:oleObj>
              </mc:Choice>
              <mc:Fallback>
                <p:oleObj r:id="rId8" imgW="2463800" imgH="635000" progId="Equation.DSMT4">
                  <p:embed/>
                  <p:pic>
                    <p:nvPicPr>
                      <p:cNvPr id="0" name="图片 3359"/>
                      <p:cNvPicPr/>
                      <p:nvPr/>
                    </p:nvPicPr>
                    <p:blipFill>
                      <a:blip r:embed="rId9"/>
                      <a:stretch>
                        <a:fillRect/>
                      </a:stretch>
                    </p:blipFill>
                    <p:spPr>
                      <a:xfrm>
                        <a:off x="504825" y="455613"/>
                        <a:ext cx="6516688" cy="1255712"/>
                      </a:xfrm>
                      <a:prstGeom prst="rect">
                        <a:avLst/>
                      </a:prstGeom>
                      <a:solidFill>
                        <a:srgbClr val="FF7C80">
                          <a:alpha val="38039"/>
                        </a:srgbClr>
                      </a:solidFill>
                      <a:ln w="38100">
                        <a:noFill/>
                        <a:miter/>
                      </a:ln>
                    </p:spPr>
                  </p:pic>
                </p:oleObj>
              </mc:Fallback>
            </mc:AlternateContent>
          </a:graphicData>
        </a:graphic>
      </p:graphicFrame>
      <p:graphicFrame>
        <p:nvGraphicFramePr>
          <p:cNvPr id="12" name="Object 16"/>
          <p:cNvGraphicFramePr>
            <a:graphicFrameLocks noChangeAspect="1"/>
          </p:cNvGraphicFramePr>
          <p:nvPr/>
        </p:nvGraphicFramePr>
        <p:xfrm>
          <a:off x="504825" y="1711325"/>
          <a:ext cx="6805613" cy="1239838"/>
        </p:xfrm>
        <a:graphic>
          <a:graphicData uri="http://schemas.openxmlformats.org/presentationml/2006/ole">
            <mc:AlternateContent xmlns:mc="http://schemas.openxmlformats.org/markup-compatibility/2006">
              <mc:Choice xmlns:v="urn:schemas-microsoft-com:vml" Requires="v">
                <p:oleObj spid="_x0000_s44048" r:id="rId10" imgW="2565400" imgH="635000" progId="Equation.DSMT4">
                  <p:embed/>
                </p:oleObj>
              </mc:Choice>
              <mc:Fallback>
                <p:oleObj r:id="rId10" imgW="2565400" imgH="635000" progId="Equation.DSMT4">
                  <p:embed/>
                  <p:pic>
                    <p:nvPicPr>
                      <p:cNvPr id="0" name="图片 3360"/>
                      <p:cNvPicPr/>
                      <p:nvPr/>
                    </p:nvPicPr>
                    <p:blipFill>
                      <a:blip r:embed="rId11"/>
                      <a:stretch>
                        <a:fillRect/>
                      </a:stretch>
                    </p:blipFill>
                    <p:spPr>
                      <a:xfrm>
                        <a:off x="504825" y="1711325"/>
                        <a:ext cx="6805613" cy="1239838"/>
                      </a:xfrm>
                      <a:prstGeom prst="rect">
                        <a:avLst/>
                      </a:prstGeom>
                      <a:solidFill>
                        <a:srgbClr val="FF7C80">
                          <a:alpha val="36078"/>
                        </a:srgbClr>
                      </a:solidFill>
                      <a:ln w="38100">
                        <a:noFill/>
                        <a:miter/>
                      </a:ln>
                    </p:spPr>
                  </p:pic>
                </p:oleObj>
              </mc:Fallback>
            </mc:AlternateContent>
          </a:graphicData>
        </a:graphic>
      </p:graphicFrame>
      <p:sp>
        <p:nvSpPr>
          <p:cNvPr id="79882"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49</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00"/>
                                        <p:tgtEl>
                                          <p:spTgt spid="6"/>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dirty="0"/>
              <a:t>5</a:t>
            </a:fld>
            <a:endParaRPr lang="zh-CN" altLang="en-US" sz="1400" dirty="0"/>
          </a:p>
        </p:txBody>
      </p:sp>
      <p:grpSp>
        <p:nvGrpSpPr>
          <p:cNvPr id="24580" name="Group 4"/>
          <p:cNvGrpSpPr/>
          <p:nvPr/>
        </p:nvGrpSpPr>
        <p:grpSpPr>
          <a:xfrm>
            <a:off x="433388" y="3482975"/>
            <a:ext cx="8723312" cy="2165350"/>
            <a:chOff x="0" y="34"/>
            <a:chExt cx="5495" cy="1364"/>
          </a:xfrm>
        </p:grpSpPr>
        <p:grpSp>
          <p:nvGrpSpPr>
            <p:cNvPr id="24595" name="Group 5"/>
            <p:cNvGrpSpPr/>
            <p:nvPr/>
          </p:nvGrpSpPr>
          <p:grpSpPr>
            <a:xfrm>
              <a:off x="0" y="34"/>
              <a:ext cx="5487" cy="675"/>
              <a:chOff x="0" y="34"/>
              <a:chExt cx="5487" cy="675"/>
            </a:xfrm>
          </p:grpSpPr>
          <p:graphicFrame>
            <p:nvGraphicFramePr>
              <p:cNvPr id="24598" name="Object 6"/>
              <p:cNvGraphicFramePr>
                <a:graphicFrameLocks noChangeAspect="1"/>
              </p:cNvGraphicFramePr>
              <p:nvPr/>
            </p:nvGraphicFramePr>
            <p:xfrm>
              <a:off x="2067" y="34"/>
              <a:ext cx="2449" cy="675"/>
            </p:xfrm>
            <a:graphic>
              <a:graphicData uri="http://schemas.openxmlformats.org/presentationml/2006/ole">
                <mc:AlternateContent xmlns:mc="http://schemas.openxmlformats.org/markup-compatibility/2006">
                  <mc:Choice xmlns:v="urn:schemas-microsoft-com:vml" Requires="v">
                    <p:oleObj spid="_x0000_s5133" r:id="rId3" imgW="1206500" imgH="381000" progId="Equation.DSMT4">
                      <p:embed/>
                    </p:oleObj>
                  </mc:Choice>
                  <mc:Fallback>
                    <p:oleObj r:id="rId3" imgW="1206500" imgH="381000" progId="Equation.DSMT4">
                      <p:embed/>
                      <p:pic>
                        <p:nvPicPr>
                          <p:cNvPr id="0" name="图片 3085"/>
                          <p:cNvPicPr/>
                          <p:nvPr/>
                        </p:nvPicPr>
                        <p:blipFill>
                          <a:blip r:embed="rId4"/>
                          <a:stretch>
                            <a:fillRect/>
                          </a:stretch>
                        </p:blipFill>
                        <p:spPr>
                          <a:xfrm>
                            <a:off x="2067" y="34"/>
                            <a:ext cx="2449" cy="675"/>
                          </a:xfrm>
                          <a:prstGeom prst="rect">
                            <a:avLst/>
                          </a:prstGeom>
                          <a:noFill/>
                          <a:ln w="38100">
                            <a:noFill/>
                            <a:miter/>
                          </a:ln>
                        </p:spPr>
                      </p:pic>
                    </p:oleObj>
                  </mc:Fallback>
                </mc:AlternateContent>
              </a:graphicData>
            </a:graphic>
          </p:graphicFrame>
          <p:sp>
            <p:nvSpPr>
              <p:cNvPr id="24599" name="Rectangle 27"/>
              <p:cNvSpPr/>
              <p:nvPr/>
            </p:nvSpPr>
            <p:spPr>
              <a:xfrm>
                <a:off x="0" y="122"/>
                <a:ext cx="1724" cy="289"/>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chemeClr val="tx2"/>
                    </a:solidFill>
                    <a:latin typeface="宋体" panose="02010600030101010101" pitchFamily="2" charset="-122"/>
                  </a:rPr>
                  <a:t>闭环传递函数</a:t>
                </a:r>
              </a:p>
            </p:txBody>
          </p:sp>
          <p:sp>
            <p:nvSpPr>
              <p:cNvPr id="24600" name="Rectangle 48"/>
              <p:cNvSpPr/>
              <p:nvPr/>
            </p:nvSpPr>
            <p:spPr>
              <a:xfrm>
                <a:off x="4704" y="183"/>
                <a:ext cx="783" cy="336"/>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endParaRPr lang="zh-CN" altLang="en-US" sz="2800" b="1" dirty="0">
                  <a:latin typeface="宋体" panose="02010600030101010101" pitchFamily="2" charset="-122"/>
                </a:endParaRPr>
              </a:p>
            </p:txBody>
          </p:sp>
        </p:grpSp>
        <p:sp>
          <p:nvSpPr>
            <p:cNvPr id="24596" name="Rectangle 28"/>
            <p:cNvSpPr/>
            <p:nvPr/>
          </p:nvSpPr>
          <p:spPr>
            <a:xfrm>
              <a:off x="10" y="1031"/>
              <a:ext cx="1724" cy="31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chemeClr val="tx2"/>
                  </a:solidFill>
                  <a:latin typeface="宋体" panose="02010600030101010101" pitchFamily="2" charset="-122"/>
                </a:rPr>
                <a:t>闭环特征方程</a:t>
              </a:r>
            </a:p>
          </p:txBody>
        </p:sp>
        <p:graphicFrame>
          <p:nvGraphicFramePr>
            <p:cNvPr id="24597" name="Object 10"/>
            <p:cNvGraphicFramePr>
              <a:graphicFrameLocks noChangeAspect="1"/>
            </p:cNvGraphicFramePr>
            <p:nvPr/>
          </p:nvGraphicFramePr>
          <p:xfrm>
            <a:off x="1743" y="1102"/>
            <a:ext cx="3752" cy="296"/>
          </p:xfrm>
          <a:graphic>
            <a:graphicData uri="http://schemas.openxmlformats.org/presentationml/2006/ole">
              <mc:AlternateContent xmlns:mc="http://schemas.openxmlformats.org/markup-compatibility/2006">
                <mc:Choice xmlns:v="urn:schemas-microsoft-com:vml" Requires="v">
                  <p:oleObj spid="_x0000_s5134" r:id="rId5" imgW="2984500" imgH="266700" progId="Equation.DSMT4">
                    <p:embed/>
                  </p:oleObj>
                </mc:Choice>
                <mc:Fallback>
                  <p:oleObj r:id="rId5" imgW="2984500" imgH="266700" progId="Equation.DSMT4">
                    <p:embed/>
                    <p:pic>
                      <p:nvPicPr>
                        <p:cNvPr id="0" name="图片 3086"/>
                        <p:cNvPicPr/>
                        <p:nvPr/>
                      </p:nvPicPr>
                      <p:blipFill>
                        <a:blip r:embed="rId6"/>
                        <a:stretch>
                          <a:fillRect/>
                        </a:stretch>
                      </p:blipFill>
                      <p:spPr>
                        <a:xfrm>
                          <a:off x="1743" y="1102"/>
                          <a:ext cx="3752" cy="296"/>
                        </a:xfrm>
                        <a:prstGeom prst="rect">
                          <a:avLst/>
                        </a:prstGeom>
                        <a:noFill/>
                        <a:ln w="38100">
                          <a:noFill/>
                          <a:miter/>
                        </a:ln>
                      </p:spPr>
                    </p:pic>
                  </p:oleObj>
                </mc:Fallback>
              </mc:AlternateContent>
            </a:graphicData>
          </a:graphic>
        </p:graphicFrame>
      </p:grpSp>
      <p:grpSp>
        <p:nvGrpSpPr>
          <p:cNvPr id="24587" name="Group 11"/>
          <p:cNvGrpSpPr/>
          <p:nvPr/>
        </p:nvGrpSpPr>
        <p:grpSpPr>
          <a:xfrm>
            <a:off x="433388" y="3643313"/>
            <a:ext cx="7786687" cy="2535237"/>
            <a:chOff x="0" y="0"/>
            <a:chExt cx="4905" cy="1597"/>
          </a:xfrm>
        </p:grpSpPr>
        <p:graphicFrame>
          <p:nvGraphicFramePr>
            <p:cNvPr id="24593" name="Object 12"/>
            <p:cNvGraphicFramePr>
              <a:graphicFrameLocks noChangeAspect="1"/>
            </p:cNvGraphicFramePr>
            <p:nvPr/>
          </p:nvGraphicFramePr>
          <p:xfrm>
            <a:off x="354" y="436"/>
            <a:ext cx="4551" cy="1161"/>
          </p:xfrm>
          <a:graphic>
            <a:graphicData uri="http://schemas.openxmlformats.org/presentationml/2006/ole">
              <mc:AlternateContent xmlns:mc="http://schemas.openxmlformats.org/markup-compatibility/2006">
                <mc:Choice xmlns:v="urn:schemas-microsoft-com:vml" Requires="v">
                  <p:oleObj spid="_x0000_s5135" r:id="rId7" imgW="3263900" imgH="736600" progId="Equation.DSMT4">
                    <p:embed/>
                  </p:oleObj>
                </mc:Choice>
                <mc:Fallback>
                  <p:oleObj r:id="rId7" imgW="3263900" imgH="736600" progId="Equation.DSMT4">
                    <p:embed/>
                    <p:pic>
                      <p:nvPicPr>
                        <p:cNvPr id="0" name="图片 3083"/>
                        <p:cNvPicPr/>
                        <p:nvPr/>
                      </p:nvPicPr>
                      <p:blipFill>
                        <a:blip r:embed="rId8"/>
                        <a:stretch>
                          <a:fillRect/>
                        </a:stretch>
                      </p:blipFill>
                      <p:spPr>
                        <a:xfrm>
                          <a:off x="354" y="436"/>
                          <a:ext cx="4551" cy="1161"/>
                        </a:xfrm>
                        <a:prstGeom prst="rect">
                          <a:avLst/>
                        </a:prstGeom>
                        <a:noFill/>
                        <a:ln w="38100">
                          <a:noFill/>
                          <a:miter/>
                        </a:ln>
                      </p:spPr>
                    </p:pic>
                  </p:oleObj>
                </mc:Fallback>
              </mc:AlternateContent>
            </a:graphicData>
          </a:graphic>
        </p:graphicFrame>
        <p:sp>
          <p:nvSpPr>
            <p:cNvPr id="24594" name="Rectangle 69"/>
            <p:cNvSpPr/>
            <p:nvPr/>
          </p:nvSpPr>
          <p:spPr>
            <a:xfrm>
              <a:off x="0" y="0"/>
              <a:ext cx="1724" cy="432"/>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chemeClr val="tx2"/>
                  </a:solidFill>
                  <a:latin typeface="宋体" panose="02010600030101010101" pitchFamily="2" charset="-122"/>
                </a:rPr>
                <a:t>开环传递函数</a:t>
              </a:r>
            </a:p>
          </p:txBody>
        </p:sp>
      </p:grpSp>
      <p:sp>
        <p:nvSpPr>
          <p:cNvPr id="24590" name="AutoShape 70"/>
          <p:cNvSpPr/>
          <p:nvPr/>
        </p:nvSpPr>
        <p:spPr>
          <a:xfrm>
            <a:off x="966788" y="5551488"/>
            <a:ext cx="1600200" cy="533400"/>
          </a:xfrm>
          <a:prstGeom prst="wedgeRoundRectCallout">
            <a:avLst>
              <a:gd name="adj1" fmla="val 44046"/>
              <a:gd name="adj2" fmla="val -119347"/>
              <a:gd name="adj3" fmla="val 16667"/>
            </a:avLst>
          </a:prstGeom>
          <a:solidFill>
            <a:srgbClr val="CCFFFF"/>
          </a:solidFill>
          <a:ln w="9525" cap="flat" cmpd="sng">
            <a:solidFill>
              <a:schemeClr val="bg2"/>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a:spcBef>
                <a:spcPct val="0"/>
              </a:spcBef>
              <a:buClrTx/>
              <a:buSzTx/>
              <a:buFont typeface="Arial" panose="020B0604020202020204" pitchFamily="34" charset="0"/>
              <a:buNone/>
            </a:pPr>
            <a:r>
              <a:rPr lang="zh-CN" altLang="en-US" sz="2400" b="1" dirty="0">
                <a:solidFill>
                  <a:schemeClr val="tx2"/>
                </a:solidFill>
                <a:latin typeface="宋体" panose="02010600030101010101" pitchFamily="2" charset="-122"/>
              </a:rPr>
              <a:t>开环增益</a:t>
            </a:r>
          </a:p>
        </p:txBody>
      </p:sp>
      <p:sp>
        <p:nvSpPr>
          <p:cNvPr id="24591" name="AutoShape 71"/>
          <p:cNvSpPr/>
          <p:nvPr/>
        </p:nvSpPr>
        <p:spPr>
          <a:xfrm>
            <a:off x="2843213" y="3933825"/>
            <a:ext cx="2387600" cy="514350"/>
          </a:xfrm>
          <a:prstGeom prst="wedgeRoundRectCallout">
            <a:avLst>
              <a:gd name="adj1" fmla="val 94880"/>
              <a:gd name="adj2" fmla="val 129014"/>
              <a:gd name="adj3" fmla="val 16667"/>
            </a:avLst>
          </a:prstGeom>
          <a:solidFill>
            <a:srgbClr val="CCFFFF"/>
          </a:solidFill>
          <a:ln w="9525" cap="flat" cmpd="sng">
            <a:solidFill>
              <a:schemeClr val="bg2"/>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a:spcBef>
                <a:spcPct val="0"/>
              </a:spcBef>
              <a:buClrTx/>
              <a:buSzTx/>
              <a:buFont typeface="Arial" panose="020B0604020202020204" pitchFamily="34" charset="0"/>
              <a:buNone/>
            </a:pPr>
            <a:r>
              <a:rPr lang="zh-CN" altLang="en-US" sz="2400" b="1" dirty="0">
                <a:solidFill>
                  <a:schemeClr val="tx2"/>
                </a:solidFill>
                <a:latin typeface="宋体" panose="02010600030101010101" pitchFamily="2" charset="-122"/>
              </a:rPr>
              <a:t>根轨迹增益</a:t>
            </a:r>
          </a:p>
        </p:txBody>
      </p:sp>
      <p:sp>
        <p:nvSpPr>
          <p:cNvPr id="24592" name="AutoShape 72"/>
          <p:cNvSpPr/>
          <p:nvPr/>
        </p:nvSpPr>
        <p:spPr>
          <a:xfrm>
            <a:off x="6011863" y="3357563"/>
            <a:ext cx="2362200" cy="585787"/>
          </a:xfrm>
          <a:prstGeom prst="wedgeEllipseCallout">
            <a:avLst>
              <a:gd name="adj1" fmla="val 20833"/>
              <a:gd name="adj2" fmla="val 110704"/>
            </a:avLst>
          </a:prstGeom>
          <a:solidFill>
            <a:srgbClr val="CCFFFF"/>
          </a:solidFill>
          <a:ln w="9525" cap="flat" cmpd="sng">
            <a:solidFill>
              <a:schemeClr val="bg2"/>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a:spcBef>
                <a:spcPct val="0"/>
              </a:spcBef>
              <a:buClrTx/>
              <a:buSzTx/>
              <a:buFont typeface="Arial" panose="020B0604020202020204" pitchFamily="34" charset="0"/>
              <a:buNone/>
            </a:pPr>
            <a:r>
              <a:rPr lang="zh-CN" altLang="en-US" sz="2400" b="1" dirty="0">
                <a:solidFill>
                  <a:schemeClr val="tx2"/>
                </a:solidFill>
                <a:latin typeface="宋体" panose="02010600030101010101" pitchFamily="2" charset="-122"/>
              </a:rPr>
              <a:t>开环零点</a:t>
            </a:r>
          </a:p>
        </p:txBody>
      </p:sp>
      <p:sp>
        <p:nvSpPr>
          <p:cNvPr id="2" name="AutoShape 73"/>
          <p:cNvSpPr/>
          <p:nvPr/>
        </p:nvSpPr>
        <p:spPr>
          <a:xfrm>
            <a:off x="3708400" y="5949950"/>
            <a:ext cx="2971800" cy="533400"/>
          </a:xfrm>
          <a:prstGeom prst="wedgeEllipseCallout">
            <a:avLst>
              <a:gd name="adj1" fmla="val 79968"/>
              <a:gd name="adj2" fmla="val -115773"/>
            </a:avLst>
          </a:prstGeom>
          <a:solidFill>
            <a:srgbClr val="CCFFFF"/>
          </a:solidFill>
          <a:ln w="9525" cap="flat" cmpd="sng">
            <a:solidFill>
              <a:schemeClr val="bg2"/>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a:spcBef>
                <a:spcPct val="0"/>
              </a:spcBef>
              <a:buClrTx/>
              <a:buSzTx/>
              <a:buFont typeface="Arial" panose="020B0604020202020204" pitchFamily="34" charset="0"/>
              <a:buNone/>
            </a:pPr>
            <a:r>
              <a:rPr lang="zh-CN" altLang="en-US" sz="2400" b="1" dirty="0">
                <a:solidFill>
                  <a:schemeClr val="tx2"/>
                </a:solidFill>
                <a:latin typeface="宋体" panose="02010600030101010101" pitchFamily="2" charset="-122"/>
              </a:rPr>
              <a:t>开环极点</a:t>
            </a:r>
          </a:p>
        </p:txBody>
      </p:sp>
      <p:grpSp>
        <p:nvGrpSpPr>
          <p:cNvPr id="184345" name="Group 25"/>
          <p:cNvGrpSpPr/>
          <p:nvPr/>
        </p:nvGrpSpPr>
        <p:grpSpPr>
          <a:xfrm>
            <a:off x="503238" y="3357563"/>
            <a:ext cx="8137525" cy="3022600"/>
            <a:chOff x="295" y="1935"/>
            <a:chExt cx="5125" cy="1904"/>
          </a:xfrm>
        </p:grpSpPr>
        <p:grpSp>
          <p:nvGrpSpPr>
            <p:cNvPr id="24589" name="Group 24"/>
            <p:cNvGrpSpPr/>
            <p:nvPr/>
          </p:nvGrpSpPr>
          <p:grpSpPr>
            <a:xfrm>
              <a:off x="295" y="1935"/>
              <a:ext cx="5125" cy="1904"/>
              <a:chOff x="295" y="1935"/>
              <a:chExt cx="5125" cy="1904"/>
            </a:xfrm>
          </p:grpSpPr>
          <p:sp>
            <p:nvSpPr>
              <p:cNvPr id="3" name="AutoShape 75"/>
              <p:cNvSpPr/>
              <p:nvPr/>
            </p:nvSpPr>
            <p:spPr>
              <a:xfrm>
                <a:off x="295" y="1935"/>
                <a:ext cx="5125" cy="1904"/>
              </a:xfrm>
              <a:prstGeom prst="flowChartProcess">
                <a:avLst/>
              </a:prstGeom>
              <a:solidFill>
                <a:srgbClr val="CCFFFF"/>
              </a:solidFill>
              <a:ln w="9525" cap="flat" cmpd="sng">
                <a:solidFill>
                  <a:schemeClr val="bg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sp>
            <p:nvSpPr>
              <p:cNvPr id="4" name="Rectangle 77"/>
              <p:cNvSpPr/>
              <p:nvPr/>
            </p:nvSpPr>
            <p:spPr>
              <a:xfrm>
                <a:off x="431" y="1984"/>
                <a:ext cx="2400" cy="428"/>
              </a:xfrm>
              <a:prstGeom prst="rect">
                <a:avLst/>
              </a:prstGeom>
              <a:solidFill>
                <a:srgbClr val="CCFFFF"/>
              </a:solidFill>
              <a:ln w="9525">
                <a:noFill/>
              </a:ln>
            </p:spPr>
            <p:txBody>
              <a:bodyPr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chemeClr val="tx2"/>
                    </a:solidFill>
                    <a:latin typeface="宋体" panose="02010600030101010101" pitchFamily="2" charset="-122"/>
                  </a:rPr>
                  <a:t>特征方程写成</a:t>
                </a:r>
              </a:p>
            </p:txBody>
          </p:sp>
        </p:grpSp>
        <p:graphicFrame>
          <p:nvGraphicFramePr>
            <p:cNvPr id="5" name="Object 20"/>
            <p:cNvGraphicFramePr>
              <a:graphicFrameLocks noChangeAspect="1"/>
            </p:cNvGraphicFramePr>
            <p:nvPr/>
          </p:nvGraphicFramePr>
          <p:xfrm>
            <a:off x="842" y="2432"/>
            <a:ext cx="1722" cy="1291"/>
          </p:xfrm>
          <a:graphic>
            <a:graphicData uri="http://schemas.openxmlformats.org/presentationml/2006/ole">
              <mc:AlternateContent xmlns:mc="http://schemas.openxmlformats.org/markup-compatibility/2006">
                <mc:Choice xmlns:v="urn:schemas-microsoft-com:vml" Requires="v">
                  <p:oleObj spid="_x0000_s5136" r:id="rId9" imgW="1066800" imgH="736600" progId="Equation.DSMT4">
                    <p:embed/>
                  </p:oleObj>
                </mc:Choice>
                <mc:Fallback>
                  <p:oleObj r:id="rId9" imgW="1066800" imgH="736600" progId="Equation.DSMT4">
                    <p:embed/>
                    <p:pic>
                      <p:nvPicPr>
                        <p:cNvPr id="0" name="图片 3084"/>
                        <p:cNvPicPr/>
                        <p:nvPr/>
                      </p:nvPicPr>
                      <p:blipFill>
                        <a:blip r:embed="rId10"/>
                        <a:stretch>
                          <a:fillRect/>
                        </a:stretch>
                      </p:blipFill>
                      <p:spPr>
                        <a:xfrm>
                          <a:off x="842" y="2432"/>
                          <a:ext cx="1722" cy="1291"/>
                        </a:xfrm>
                        <a:prstGeom prst="rect">
                          <a:avLst/>
                        </a:prstGeom>
                        <a:solidFill>
                          <a:srgbClr val="CCFFFF"/>
                        </a:solidFill>
                        <a:ln w="38100">
                          <a:noFill/>
                          <a:miter/>
                        </a:ln>
                      </p:spPr>
                    </p:pic>
                  </p:oleObj>
                </mc:Fallback>
              </mc:AlternateContent>
            </a:graphicData>
          </a:graphic>
        </p:graphicFrame>
      </p:grpSp>
      <p:sp>
        <p:nvSpPr>
          <p:cNvPr id="6" name="AutoShape 78"/>
          <p:cNvSpPr/>
          <p:nvPr/>
        </p:nvSpPr>
        <p:spPr>
          <a:xfrm>
            <a:off x="5041900" y="4808538"/>
            <a:ext cx="3276600" cy="792162"/>
          </a:xfrm>
          <a:prstGeom prst="wedgeEllipseCallout">
            <a:avLst>
              <a:gd name="adj1" fmla="val -79662"/>
              <a:gd name="adj2" fmla="val -2509"/>
            </a:avLst>
          </a:prstGeom>
          <a:solidFill>
            <a:srgbClr val="CCFFFF"/>
          </a:solidFill>
          <a:ln w="9525" cap="flat" cmpd="sng">
            <a:solidFill>
              <a:schemeClr val="bg2"/>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a:spcBef>
                <a:spcPct val="0"/>
              </a:spcBef>
              <a:buClrTx/>
              <a:buSzTx/>
              <a:buFont typeface="Arial" panose="020B0604020202020204" pitchFamily="34" charset="0"/>
              <a:buNone/>
            </a:pPr>
            <a:r>
              <a:rPr lang="zh-CN" altLang="en-US" sz="2800" b="1" dirty="0">
                <a:solidFill>
                  <a:schemeClr val="tx2"/>
                </a:solidFill>
                <a:latin typeface="宋体" panose="02010600030101010101" pitchFamily="2" charset="-122"/>
              </a:rPr>
              <a:t>根轨迹方程</a:t>
            </a:r>
          </a:p>
        </p:txBody>
      </p:sp>
      <p:pic>
        <p:nvPicPr>
          <p:cNvPr id="7" name="Picture 23"/>
          <p:cNvPicPr>
            <a:picLocks noChangeAspect="1"/>
          </p:cNvPicPr>
          <p:nvPr/>
        </p:nvPicPr>
        <p:blipFill>
          <a:blip r:embed="rId11"/>
          <a:stretch>
            <a:fillRect/>
          </a:stretch>
        </p:blipFill>
        <p:spPr>
          <a:xfrm>
            <a:off x="1730375" y="549275"/>
            <a:ext cx="5649913" cy="2054225"/>
          </a:xfrm>
          <a:prstGeom prst="rect">
            <a:avLst/>
          </a:prstGeom>
          <a:noFill/>
          <a:ln w="9525">
            <a:noFill/>
          </a:ln>
        </p:spPr>
      </p:pic>
      <p:sp>
        <p:nvSpPr>
          <p:cNvPr id="24588"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5</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anim calcmode="lin" valueType="num">
                                      <p:cBhvr additive="base">
                                        <p:cTn id="7" dur="500" fill="hold"/>
                                        <p:tgtEl>
                                          <p:spTgt spid="24580"/>
                                        </p:tgtEl>
                                        <p:attrNameLst>
                                          <p:attrName>ppt_x</p:attrName>
                                        </p:attrNameLst>
                                      </p:cBhvr>
                                      <p:tavLst>
                                        <p:tav tm="0">
                                          <p:val>
                                            <p:strVal val="0-#ppt_w/2"/>
                                          </p:val>
                                        </p:tav>
                                        <p:tav tm="100000">
                                          <p:val>
                                            <p:strVal val="#ppt_x"/>
                                          </p:val>
                                        </p:tav>
                                      </p:tavLst>
                                    </p:anim>
                                    <p:anim calcmode="lin" valueType="num">
                                      <p:cBhvr additive="base">
                                        <p:cTn id="8" dur="500" fill="hold"/>
                                        <p:tgtEl>
                                          <p:spTgt spid="2458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4580"/>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4587"/>
                                        </p:tgtEl>
                                        <p:attrNameLst>
                                          <p:attrName>style.visibility</p:attrName>
                                        </p:attrNameLst>
                                      </p:cBhvr>
                                      <p:to>
                                        <p:strVal val="visible"/>
                                      </p:to>
                                    </p:set>
                                    <p:anim calcmode="lin" valueType="num">
                                      <p:cBhvr additive="base">
                                        <p:cTn id="13" dur="500" fill="hold"/>
                                        <p:tgtEl>
                                          <p:spTgt spid="24587"/>
                                        </p:tgtEl>
                                        <p:attrNameLst>
                                          <p:attrName>ppt_x</p:attrName>
                                        </p:attrNameLst>
                                      </p:cBhvr>
                                      <p:tavLst>
                                        <p:tav tm="0">
                                          <p:val>
                                            <p:strVal val="0-#ppt_w/2"/>
                                          </p:val>
                                        </p:tav>
                                        <p:tav tm="100000">
                                          <p:val>
                                            <p:strVal val="#ppt_x"/>
                                          </p:val>
                                        </p:tav>
                                      </p:tavLst>
                                    </p:anim>
                                    <p:anim calcmode="lin" valueType="num">
                                      <p:cBhvr additive="base">
                                        <p:cTn id="14" dur="500" fill="hold"/>
                                        <p:tgtEl>
                                          <p:spTgt spid="2458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4590"/>
                                        </p:tgtEl>
                                        <p:attrNameLst>
                                          <p:attrName>style.visibility</p:attrName>
                                        </p:attrNameLst>
                                      </p:cBhvr>
                                      <p:to>
                                        <p:strVal val="visible"/>
                                      </p:to>
                                    </p:set>
                                    <p:animEffect transition="in" filter="dissolve">
                                      <p:cBhvr>
                                        <p:cTn id="19" dur="500"/>
                                        <p:tgtEl>
                                          <p:spTgt spid="24590"/>
                                        </p:tgtEl>
                                      </p:cBhvr>
                                    </p:animEffect>
                                  </p:childTnLst>
                                  <p:subTnLst>
                                    <p:set>
                                      <p:cBhvr override="childStyle">
                                        <p:cTn dur="1" fill="hold" display="0" masterRel="nextClick" afterEffect="1"/>
                                        <p:tgtEl>
                                          <p:spTgt spid="24590"/>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4591"/>
                                        </p:tgtEl>
                                        <p:attrNameLst>
                                          <p:attrName>style.visibility</p:attrName>
                                        </p:attrNameLst>
                                      </p:cBhvr>
                                      <p:to>
                                        <p:strVal val="visible"/>
                                      </p:to>
                                    </p:set>
                                    <p:animEffect transition="in" filter="dissolve">
                                      <p:cBhvr>
                                        <p:cTn id="24" dur="500"/>
                                        <p:tgtEl>
                                          <p:spTgt spid="24591"/>
                                        </p:tgtEl>
                                      </p:cBhvr>
                                    </p:animEffect>
                                  </p:childTnLst>
                                  <p:subTnLst>
                                    <p:set>
                                      <p:cBhvr override="childStyle">
                                        <p:cTn dur="1" fill="hold" display="0" masterRel="nextClick" afterEffect="1"/>
                                        <p:tgtEl>
                                          <p:spTgt spid="24591"/>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4592"/>
                                        </p:tgtEl>
                                        <p:attrNameLst>
                                          <p:attrName>style.visibility</p:attrName>
                                        </p:attrNameLst>
                                      </p:cBhvr>
                                      <p:to>
                                        <p:strVal val="visible"/>
                                      </p:to>
                                    </p:set>
                                    <p:animEffect transition="in" filter="dissolve">
                                      <p:cBhvr>
                                        <p:cTn id="29" dur="500"/>
                                        <p:tgtEl>
                                          <p:spTgt spid="24592"/>
                                        </p:tgtEl>
                                      </p:cBhvr>
                                    </p:animEffect>
                                  </p:childTnLst>
                                  <p:subTnLst>
                                    <p:set>
                                      <p:cBhvr override="childStyle">
                                        <p:cTn dur="1" fill="hold" display="0" masterRel="nextClick" afterEffect="1"/>
                                        <p:tgtEl>
                                          <p:spTgt spid="24592"/>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dissolve">
                                      <p:cBhvr>
                                        <p:cTn id="34"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84345"/>
                                        </p:tgtEl>
                                        <p:attrNameLst>
                                          <p:attrName>style.visibility</p:attrName>
                                        </p:attrNameLst>
                                      </p:cBhvr>
                                      <p:to>
                                        <p:strVal val="visible"/>
                                      </p:to>
                                    </p:set>
                                    <p:anim calcmode="lin" valueType="num">
                                      <p:cBhvr additive="base">
                                        <p:cTn id="39" dur="500" fill="hold"/>
                                        <p:tgtEl>
                                          <p:spTgt spid="184345"/>
                                        </p:tgtEl>
                                        <p:attrNameLst>
                                          <p:attrName>ppt_x</p:attrName>
                                        </p:attrNameLst>
                                      </p:cBhvr>
                                      <p:tavLst>
                                        <p:tav tm="0">
                                          <p:val>
                                            <p:strVal val="#ppt_x"/>
                                          </p:val>
                                        </p:tav>
                                        <p:tav tm="100000">
                                          <p:val>
                                            <p:strVal val="#ppt_x"/>
                                          </p:val>
                                        </p:tav>
                                      </p:tavLst>
                                    </p:anim>
                                    <p:anim calcmode="lin" valueType="num">
                                      <p:cBhvr additive="base">
                                        <p:cTn id="40" dur="500" fill="hold"/>
                                        <p:tgtEl>
                                          <p:spTgt spid="18434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right)">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0" grpId="0" animBg="1"/>
      <p:bldP spid="24591" grpId="0" animBg="1"/>
      <p:bldP spid="24592" grpId="0" animBg="1"/>
      <p:bldP spid="2" grpId="0"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b="1" dirty="0">
                <a:solidFill>
                  <a:srgbClr val="007A77"/>
                </a:solidFill>
              </a:rPr>
              <a:t>50</a:t>
            </a:fld>
            <a:endParaRPr lang="zh-CN" altLang="en-US" sz="1400" b="1" dirty="0">
              <a:solidFill>
                <a:srgbClr val="007A77"/>
              </a:solidFill>
            </a:endParaRPr>
          </a:p>
        </p:txBody>
      </p:sp>
      <p:sp>
        <p:nvSpPr>
          <p:cNvPr id="81923" name="Rectangle 5"/>
          <p:cNvSpPr/>
          <p:nvPr/>
        </p:nvSpPr>
        <p:spPr>
          <a:xfrm>
            <a:off x="249238" y="590550"/>
            <a:ext cx="8570912" cy="1077913"/>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rgbClr val="003399"/>
                </a:solidFill>
                <a:latin typeface="宋体" panose="02010600030101010101" pitchFamily="2" charset="-122"/>
              </a:rPr>
              <a:t>若系统的开环传递函数在右半</a:t>
            </a:r>
            <a:r>
              <a:rPr lang="en-US" altLang="zh-CN" i="1" dirty="0">
                <a:solidFill>
                  <a:srgbClr val="003399"/>
                </a:solidFill>
                <a:latin typeface="Times New Roman" panose="02020603050405020304" pitchFamily="18" charset="0"/>
                <a:cs typeface="Times New Roman" panose="02020603050405020304" pitchFamily="18" charset="0"/>
              </a:rPr>
              <a:t>s</a:t>
            </a:r>
            <a:r>
              <a:rPr lang="zh-CN" altLang="en-US" b="1" dirty="0">
                <a:solidFill>
                  <a:srgbClr val="003399"/>
                </a:solidFill>
                <a:latin typeface="宋体" panose="02010600030101010101" pitchFamily="2" charset="-122"/>
              </a:rPr>
              <a:t>平面有零点或极点，则称该系统为非最小相位系统。</a:t>
            </a:r>
          </a:p>
        </p:txBody>
      </p:sp>
      <p:sp>
        <p:nvSpPr>
          <p:cNvPr id="74783" name="Rectangle 16"/>
          <p:cNvSpPr/>
          <p:nvPr/>
        </p:nvSpPr>
        <p:spPr>
          <a:xfrm>
            <a:off x="249238" y="1608138"/>
            <a:ext cx="6777037" cy="585787"/>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rgbClr val="003399"/>
                </a:solidFill>
                <a:latin typeface="宋体" panose="02010600030101010101" pitchFamily="2" charset="-122"/>
              </a:rPr>
              <a:t>设某负反馈系统的开环传递函数为：</a:t>
            </a:r>
            <a:endParaRPr lang="en-US" altLang="zh-CN" b="1" dirty="0">
              <a:solidFill>
                <a:srgbClr val="003399"/>
              </a:solidFill>
              <a:latin typeface="宋体" panose="02010600030101010101" pitchFamily="2" charset="-122"/>
            </a:endParaRPr>
          </a:p>
        </p:txBody>
      </p:sp>
      <p:sp>
        <p:nvSpPr>
          <p:cNvPr id="81925" name="Rectangle 26"/>
          <p:cNvSpPr/>
          <p:nvPr/>
        </p:nvSpPr>
        <p:spPr>
          <a:xfrm>
            <a:off x="180975" y="0"/>
            <a:ext cx="9147175" cy="646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3600" b="1" dirty="0">
                <a:solidFill>
                  <a:srgbClr val="003399"/>
                </a:solidFill>
                <a:latin typeface="宋体" panose="02010600030101010101" pitchFamily="2" charset="-122"/>
              </a:rPr>
              <a:t>三、非最小相位系统的根轨迹</a:t>
            </a:r>
          </a:p>
        </p:txBody>
      </p:sp>
      <p:sp>
        <p:nvSpPr>
          <p:cNvPr id="81926"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50</a:t>
            </a:fld>
            <a:endParaRPr lang="zh-CN" altLang="en-US" sz="1400" dirty="0"/>
          </a:p>
        </p:txBody>
      </p:sp>
      <p:graphicFrame>
        <p:nvGraphicFramePr>
          <p:cNvPr id="2" name="对象 1"/>
          <p:cNvGraphicFramePr>
            <a:graphicFrameLocks noChangeAspect="1"/>
          </p:cNvGraphicFramePr>
          <p:nvPr/>
        </p:nvGraphicFramePr>
        <p:xfrm>
          <a:off x="2324100" y="2009775"/>
          <a:ext cx="4200525" cy="839788"/>
        </p:xfrm>
        <a:graphic>
          <a:graphicData uri="http://schemas.openxmlformats.org/presentationml/2006/ole">
            <mc:AlternateContent xmlns:mc="http://schemas.openxmlformats.org/markup-compatibility/2006">
              <mc:Choice xmlns:v="urn:schemas-microsoft-com:vml" Requires="v">
                <p:oleObj spid="_x0000_s45069" r:id="rId3" imgW="2095500" imgH="419100" progId="Equation.DSMT4">
                  <p:embed/>
                </p:oleObj>
              </mc:Choice>
              <mc:Fallback>
                <p:oleObj r:id="rId3" imgW="2095500" imgH="419100" progId="Equation.DSMT4">
                  <p:embed/>
                  <p:pic>
                    <p:nvPicPr>
                      <p:cNvPr id="0" name="图片 3367"/>
                      <p:cNvPicPr/>
                      <p:nvPr/>
                    </p:nvPicPr>
                    <p:blipFill>
                      <a:blip r:embed="rId4"/>
                      <a:stretch>
                        <a:fillRect/>
                      </a:stretch>
                    </p:blipFill>
                    <p:spPr>
                      <a:xfrm>
                        <a:off x="2324100" y="2009775"/>
                        <a:ext cx="4200525" cy="839788"/>
                      </a:xfrm>
                      <a:prstGeom prst="rect">
                        <a:avLst/>
                      </a:prstGeom>
                      <a:noFill/>
                      <a:ln w="38100">
                        <a:noFill/>
                        <a:miter/>
                      </a:ln>
                    </p:spPr>
                  </p:pic>
                </p:oleObj>
              </mc:Fallback>
            </mc:AlternateContent>
          </a:graphicData>
        </a:graphic>
      </p:graphicFrame>
      <p:sp>
        <p:nvSpPr>
          <p:cNvPr id="36" name="Rectangle 16"/>
          <p:cNvSpPr/>
          <p:nvPr/>
        </p:nvSpPr>
        <p:spPr>
          <a:xfrm>
            <a:off x="206375" y="2586038"/>
            <a:ext cx="3892550" cy="585787"/>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rgbClr val="003399"/>
                </a:solidFill>
                <a:latin typeface="宋体" panose="02010600030101010101" pitchFamily="2" charset="-122"/>
              </a:rPr>
              <a:t>系统的特征方程为：</a:t>
            </a:r>
            <a:endParaRPr lang="en-US" altLang="zh-CN" b="1" dirty="0">
              <a:solidFill>
                <a:srgbClr val="003399"/>
              </a:solidFill>
              <a:latin typeface="宋体" panose="02010600030101010101" pitchFamily="2" charset="-122"/>
            </a:endParaRPr>
          </a:p>
        </p:txBody>
      </p:sp>
      <p:graphicFrame>
        <p:nvGraphicFramePr>
          <p:cNvPr id="37" name="对象 36"/>
          <p:cNvGraphicFramePr>
            <a:graphicFrameLocks noChangeAspect="1"/>
          </p:cNvGraphicFramePr>
          <p:nvPr/>
        </p:nvGraphicFramePr>
        <p:xfrm>
          <a:off x="2452688" y="2878138"/>
          <a:ext cx="4965700" cy="839787"/>
        </p:xfrm>
        <a:graphic>
          <a:graphicData uri="http://schemas.openxmlformats.org/presentationml/2006/ole">
            <mc:AlternateContent xmlns:mc="http://schemas.openxmlformats.org/markup-compatibility/2006">
              <mc:Choice xmlns:v="urn:schemas-microsoft-com:vml" Requires="v">
                <p:oleObj spid="_x0000_s45070" r:id="rId5" imgW="2476500" imgH="419100" progId="Equation.DSMT4">
                  <p:embed/>
                </p:oleObj>
              </mc:Choice>
              <mc:Fallback>
                <p:oleObj r:id="rId5" imgW="2476500" imgH="419100" progId="Equation.DSMT4">
                  <p:embed/>
                  <p:pic>
                    <p:nvPicPr>
                      <p:cNvPr id="0" name="图片 3366"/>
                      <p:cNvPicPr/>
                      <p:nvPr/>
                    </p:nvPicPr>
                    <p:blipFill>
                      <a:blip r:embed="rId6"/>
                      <a:stretch>
                        <a:fillRect/>
                      </a:stretch>
                    </p:blipFill>
                    <p:spPr>
                      <a:xfrm>
                        <a:off x="2452688" y="2878138"/>
                        <a:ext cx="4965700" cy="839787"/>
                      </a:xfrm>
                      <a:prstGeom prst="rect">
                        <a:avLst/>
                      </a:prstGeom>
                      <a:noFill/>
                      <a:ln w="38100">
                        <a:noFill/>
                        <a:miter/>
                      </a:ln>
                    </p:spPr>
                  </p:pic>
                </p:oleObj>
              </mc:Fallback>
            </mc:AlternateContent>
          </a:graphicData>
        </a:graphic>
      </p:graphicFrame>
      <p:graphicFrame>
        <p:nvGraphicFramePr>
          <p:cNvPr id="38" name="对象 37"/>
          <p:cNvGraphicFramePr>
            <a:graphicFrameLocks noChangeAspect="1"/>
          </p:cNvGraphicFramePr>
          <p:nvPr/>
        </p:nvGraphicFramePr>
        <p:xfrm>
          <a:off x="1692275" y="3551238"/>
          <a:ext cx="5521325" cy="1349375"/>
        </p:xfrm>
        <a:graphic>
          <a:graphicData uri="http://schemas.openxmlformats.org/presentationml/2006/ole">
            <mc:AlternateContent xmlns:mc="http://schemas.openxmlformats.org/markup-compatibility/2006">
              <mc:Choice xmlns:v="urn:schemas-microsoft-com:vml" Requires="v">
                <p:oleObj spid="_x0000_s45071" r:id="rId7" imgW="2755900" imgH="673100" progId="Equation.DSMT4">
                  <p:embed/>
                </p:oleObj>
              </mc:Choice>
              <mc:Fallback>
                <p:oleObj r:id="rId7" imgW="2755900" imgH="673100" progId="Equation.DSMT4">
                  <p:embed/>
                  <p:pic>
                    <p:nvPicPr>
                      <p:cNvPr id="0" name="图片 3364"/>
                      <p:cNvPicPr/>
                      <p:nvPr/>
                    </p:nvPicPr>
                    <p:blipFill>
                      <a:blip r:embed="rId8"/>
                      <a:stretch>
                        <a:fillRect/>
                      </a:stretch>
                    </p:blipFill>
                    <p:spPr>
                      <a:xfrm>
                        <a:off x="1692275" y="3551238"/>
                        <a:ext cx="5521325" cy="1349375"/>
                      </a:xfrm>
                      <a:prstGeom prst="rect">
                        <a:avLst/>
                      </a:prstGeom>
                      <a:noFill/>
                      <a:ln w="38100">
                        <a:noFill/>
                        <a:miter/>
                      </a:ln>
                    </p:spPr>
                  </p:pic>
                </p:oleObj>
              </mc:Fallback>
            </mc:AlternateContent>
          </a:graphicData>
        </a:graphic>
      </p:graphicFrame>
      <p:sp>
        <p:nvSpPr>
          <p:cNvPr id="39" name="Rectangle 16"/>
          <p:cNvSpPr/>
          <p:nvPr/>
        </p:nvSpPr>
        <p:spPr>
          <a:xfrm>
            <a:off x="981075" y="3641725"/>
            <a:ext cx="1420813" cy="58420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rgbClr val="003399"/>
                </a:solidFill>
                <a:latin typeface="宋体" panose="02010600030101010101" pitchFamily="2" charset="-122"/>
              </a:rPr>
              <a:t>即有：</a:t>
            </a:r>
            <a:endParaRPr lang="en-US" altLang="zh-CN" b="1" dirty="0">
              <a:solidFill>
                <a:srgbClr val="003399"/>
              </a:solidFill>
              <a:latin typeface="宋体" panose="02010600030101010101" pitchFamily="2" charset="-122"/>
            </a:endParaRPr>
          </a:p>
        </p:txBody>
      </p:sp>
      <p:sp>
        <p:nvSpPr>
          <p:cNvPr id="40" name="Rectangle 16"/>
          <p:cNvSpPr/>
          <p:nvPr/>
        </p:nvSpPr>
        <p:spPr>
          <a:xfrm>
            <a:off x="344488" y="4733925"/>
            <a:ext cx="8497887" cy="2062163"/>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rgbClr val="003399"/>
                </a:solidFill>
                <a:latin typeface="宋体" panose="02010600030101010101" pitchFamily="2" charset="-122"/>
              </a:rPr>
              <a:t>因此，应根据</a:t>
            </a:r>
            <a:r>
              <a:rPr lang="zh-CN" altLang="en-US" b="1" dirty="0">
                <a:solidFill>
                  <a:srgbClr val="FF0000"/>
                </a:solidFill>
                <a:latin typeface="宋体" panose="02010600030101010101" pitchFamily="2" charset="-122"/>
              </a:rPr>
              <a:t>正反馈根轨迹规则</a:t>
            </a:r>
            <a:r>
              <a:rPr lang="zh-CN" altLang="en-US" b="1" dirty="0">
                <a:solidFill>
                  <a:srgbClr val="003399"/>
                </a:solidFill>
                <a:latin typeface="宋体" panose="02010600030101010101" pitchFamily="2" charset="-122"/>
              </a:rPr>
              <a:t>绘制非最小相位系统的根轨迹。但是，并非所有非最小相位系统的根轨迹都是按照正反馈根轨迹的规则画，应根据系统的特征方程来确定。</a:t>
            </a:r>
            <a:endParaRPr lang="en-US" altLang="zh-CN" b="1" dirty="0">
              <a:solidFill>
                <a:srgbClr val="003399"/>
              </a:solidFill>
              <a:latin typeface="宋体" panose="02010600030101010101" pitchFamily="2" charset="-122"/>
            </a:endParaRPr>
          </a:p>
        </p:txBody>
      </p:sp>
      <p:grpSp>
        <p:nvGrpSpPr>
          <p:cNvPr id="41" name="Group 31"/>
          <p:cNvGrpSpPr/>
          <p:nvPr/>
        </p:nvGrpSpPr>
        <p:grpSpPr>
          <a:xfrm>
            <a:off x="76200" y="1308100"/>
            <a:ext cx="9034463" cy="3516313"/>
            <a:chOff x="-102" y="-194"/>
            <a:chExt cx="5376" cy="1129"/>
          </a:xfrm>
        </p:grpSpPr>
        <p:sp>
          <p:nvSpPr>
            <p:cNvPr id="81935" name="AutoShape 48"/>
            <p:cNvSpPr/>
            <p:nvPr/>
          </p:nvSpPr>
          <p:spPr>
            <a:xfrm>
              <a:off x="-102" y="-169"/>
              <a:ext cx="5328" cy="1104"/>
            </a:xfrm>
            <a:prstGeom prst="flowChartProcess">
              <a:avLst/>
            </a:prstGeom>
            <a:solidFill>
              <a:srgbClr val="CCFFFF"/>
            </a:solidFill>
            <a:ln w="9525" cap="flat" cmpd="sng">
              <a:solidFill>
                <a:schemeClr val="bg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solidFill>
                  <a:srgbClr val="007A77"/>
                </a:solidFill>
              </a:endParaRPr>
            </a:p>
          </p:txBody>
        </p:sp>
        <p:sp>
          <p:nvSpPr>
            <p:cNvPr id="81936" name="Rectangle 49"/>
            <p:cNvSpPr/>
            <p:nvPr/>
          </p:nvSpPr>
          <p:spPr>
            <a:xfrm>
              <a:off x="-102" y="-194"/>
              <a:ext cx="5376" cy="111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rgbClr val="003399"/>
                  </a:solidFill>
                  <a:latin typeface="宋体" panose="02010600030101010101" pitchFamily="2" charset="-122"/>
                </a:rPr>
                <a:t>首先，将非最小相位系统的开环传函写成标准形式：</a:t>
              </a:r>
              <a:endParaRPr lang="en-US" altLang="zh-CN" sz="2800" b="1" dirty="0">
                <a:solidFill>
                  <a:srgbClr val="003399"/>
                </a:solidFill>
                <a:latin typeface="宋体" panose="02010600030101010101" pitchFamily="2" charset="-122"/>
              </a:endParaRPr>
            </a:p>
            <a:p>
              <a:pPr marL="0" lvl="0" indent="0" eaLnBrk="1" hangingPunct="1">
                <a:spcBef>
                  <a:spcPct val="0"/>
                </a:spcBef>
                <a:buClrTx/>
                <a:buSzTx/>
                <a:buFont typeface="Arial" panose="020B0604020202020204" pitchFamily="34" charset="0"/>
                <a:buNone/>
              </a:pPr>
              <a:endParaRPr lang="en-US" altLang="zh-CN" sz="2800" b="1" dirty="0">
                <a:solidFill>
                  <a:srgbClr val="003399"/>
                </a:solidFill>
                <a:latin typeface="宋体" panose="02010600030101010101" pitchFamily="2" charset="-122"/>
              </a:endParaRPr>
            </a:p>
            <a:p>
              <a:pPr marL="0" lvl="0" indent="0" eaLnBrk="1" hangingPunct="1">
                <a:spcBef>
                  <a:spcPct val="0"/>
                </a:spcBef>
                <a:buClrTx/>
                <a:buSzTx/>
                <a:buFont typeface="Arial" panose="020B0604020202020204" pitchFamily="34" charset="0"/>
                <a:buNone/>
              </a:pPr>
              <a:endParaRPr lang="en-US" altLang="zh-CN" sz="2800" b="1" dirty="0">
                <a:solidFill>
                  <a:srgbClr val="003399"/>
                </a:solidFill>
                <a:latin typeface="宋体" panose="02010600030101010101" pitchFamily="2" charset="-122"/>
              </a:endParaRPr>
            </a:p>
            <a:p>
              <a:pPr marL="0" lvl="0" indent="0" eaLnBrk="1" hangingPunct="1">
                <a:spcBef>
                  <a:spcPct val="0"/>
                </a:spcBef>
                <a:buClrTx/>
                <a:buSzTx/>
                <a:buFont typeface="Arial" panose="020B0604020202020204" pitchFamily="34" charset="0"/>
                <a:buNone/>
              </a:pPr>
              <a:endParaRPr lang="en-US" altLang="zh-CN" sz="2400" b="1" dirty="0">
                <a:solidFill>
                  <a:srgbClr val="003399"/>
                </a:solidFill>
                <a:latin typeface="宋体" panose="02010600030101010101" pitchFamily="2" charset="-122"/>
              </a:endParaRPr>
            </a:p>
            <a:p>
              <a:pPr marL="0" lvl="0" indent="0" eaLnBrk="1" hangingPunct="1">
                <a:spcBef>
                  <a:spcPct val="0"/>
                </a:spcBef>
                <a:buClrTx/>
                <a:buSzTx/>
                <a:buFont typeface="Arial" panose="020B0604020202020204" pitchFamily="34" charset="0"/>
                <a:buNone/>
              </a:pPr>
              <a:endParaRPr lang="en-US" altLang="zh-CN" sz="2400" b="1" dirty="0">
                <a:solidFill>
                  <a:srgbClr val="003399"/>
                </a:solidFill>
                <a:latin typeface="宋体" panose="02010600030101010101" pitchFamily="2" charset="-122"/>
              </a:endParaRPr>
            </a:p>
            <a:p>
              <a:pPr marL="0" lvl="0" indent="0" eaLnBrk="1" hangingPunct="1">
                <a:spcBef>
                  <a:spcPct val="0"/>
                </a:spcBef>
                <a:buClrTx/>
                <a:buSzTx/>
                <a:buFont typeface="Arial" panose="020B0604020202020204" pitchFamily="34" charset="0"/>
                <a:buNone/>
              </a:pPr>
              <a:r>
                <a:rPr lang="zh-CN" altLang="en-US" sz="2800" b="1" dirty="0">
                  <a:solidFill>
                    <a:srgbClr val="003399"/>
                  </a:solidFill>
                  <a:latin typeface="宋体" panose="02010600030101010101" pitchFamily="2" charset="-122"/>
                </a:rPr>
                <a:t>使上式分子分母中</a:t>
              </a:r>
              <a:r>
                <a:rPr lang="en-US" altLang="zh-CN" sz="2800" i="1" dirty="0">
                  <a:solidFill>
                    <a:srgbClr val="003399"/>
                  </a:solidFill>
                  <a:latin typeface="Times New Roman" panose="02020603050405020304" pitchFamily="18" charset="0"/>
                  <a:cs typeface="Times New Roman" panose="02020603050405020304" pitchFamily="18" charset="0"/>
                </a:rPr>
                <a:t>s</a:t>
              </a:r>
              <a:r>
                <a:rPr lang="zh-CN" altLang="en-US" sz="2800" b="1" dirty="0">
                  <a:solidFill>
                    <a:srgbClr val="003399"/>
                  </a:solidFill>
                  <a:latin typeface="宋体" panose="02010600030101010101" pitchFamily="2" charset="-122"/>
                </a:rPr>
                <a:t>的最高次幂系数为正。若有负号提出，则按照正反馈根轨迹规则作图，否则仍按负反馈根轨迹规则作图</a:t>
              </a:r>
              <a:endParaRPr lang="en-US" altLang="zh-CN" sz="2800" b="1" dirty="0">
                <a:solidFill>
                  <a:srgbClr val="003399"/>
                </a:solidFill>
                <a:latin typeface="宋体" panose="02010600030101010101" pitchFamily="2" charset="-122"/>
              </a:endParaRPr>
            </a:p>
          </p:txBody>
        </p:sp>
      </p:grpSp>
      <p:graphicFrame>
        <p:nvGraphicFramePr>
          <p:cNvPr id="44" name="对象 43"/>
          <p:cNvGraphicFramePr>
            <a:graphicFrameLocks noChangeAspect="1"/>
          </p:cNvGraphicFramePr>
          <p:nvPr/>
        </p:nvGraphicFramePr>
        <p:xfrm>
          <a:off x="2546350" y="1831975"/>
          <a:ext cx="2979738" cy="1528763"/>
        </p:xfrm>
        <a:graphic>
          <a:graphicData uri="http://schemas.openxmlformats.org/presentationml/2006/ole">
            <mc:AlternateContent xmlns:mc="http://schemas.openxmlformats.org/markup-compatibility/2006">
              <mc:Choice xmlns:v="urn:schemas-microsoft-com:vml" Requires="v">
                <p:oleObj spid="_x0000_s45072" r:id="rId9" imgW="1485900" imgH="762000" progId="Equation.DSMT4">
                  <p:embed/>
                </p:oleObj>
              </mc:Choice>
              <mc:Fallback>
                <p:oleObj r:id="rId9" imgW="1485900" imgH="762000" progId="Equation.DSMT4">
                  <p:embed/>
                  <p:pic>
                    <p:nvPicPr>
                      <p:cNvPr id="0" name="图片 3368"/>
                      <p:cNvPicPr/>
                      <p:nvPr/>
                    </p:nvPicPr>
                    <p:blipFill>
                      <a:blip r:embed="rId10"/>
                      <a:stretch>
                        <a:fillRect/>
                      </a:stretch>
                    </p:blipFill>
                    <p:spPr>
                      <a:xfrm>
                        <a:off x="2546350" y="1831975"/>
                        <a:ext cx="2979738" cy="15287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83"/>
                                        </p:tgtEl>
                                        <p:attrNameLst>
                                          <p:attrName>style.visibility</p:attrName>
                                        </p:attrNameLst>
                                      </p:cBhvr>
                                      <p:to>
                                        <p:strVal val="visible"/>
                                      </p:to>
                                    </p:set>
                                    <p:anim calcmode="lin" valueType="num">
                                      <p:cBhvr additive="base">
                                        <p:cTn id="7" dur="500" fill="hold"/>
                                        <p:tgtEl>
                                          <p:spTgt spid="74783"/>
                                        </p:tgtEl>
                                        <p:attrNameLst>
                                          <p:attrName>ppt_x</p:attrName>
                                        </p:attrNameLst>
                                      </p:cBhvr>
                                      <p:tavLst>
                                        <p:tav tm="0">
                                          <p:val>
                                            <p:strVal val="0-#ppt_w/2"/>
                                          </p:val>
                                        </p:tav>
                                        <p:tav tm="100000">
                                          <p:val>
                                            <p:strVal val="#ppt_x"/>
                                          </p:val>
                                        </p:tav>
                                      </p:tavLst>
                                    </p:anim>
                                    <p:anim calcmode="lin" valueType="num">
                                      <p:cBhvr additive="base">
                                        <p:cTn id="8" dur="500" fill="hold"/>
                                        <p:tgtEl>
                                          <p:spTgt spid="7478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 calcmode="lin" valueType="num">
                                      <p:cBhvr additive="base">
                                        <p:cTn id="16" dur="500" fill="hold"/>
                                        <p:tgtEl>
                                          <p:spTgt spid="36"/>
                                        </p:tgtEl>
                                        <p:attrNameLst>
                                          <p:attrName>ppt_x</p:attrName>
                                        </p:attrNameLst>
                                      </p:cBhvr>
                                      <p:tavLst>
                                        <p:tav tm="0">
                                          <p:val>
                                            <p:strVal val="0-#ppt_w/2"/>
                                          </p:val>
                                        </p:tav>
                                        <p:tav tm="100000">
                                          <p:val>
                                            <p:strVal val="#ppt_x"/>
                                          </p:val>
                                        </p:tav>
                                      </p:tavLst>
                                    </p:anim>
                                    <p:anim calcmode="lin" valueType="num">
                                      <p:cBhvr additive="base">
                                        <p:cTn id="17" dur="500" fill="hold"/>
                                        <p:tgtEl>
                                          <p:spTgt spid="36"/>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additive="base">
                                        <p:cTn id="20" dur="500" fill="hold"/>
                                        <p:tgtEl>
                                          <p:spTgt spid="37"/>
                                        </p:tgtEl>
                                        <p:attrNameLst>
                                          <p:attrName>ppt_x</p:attrName>
                                        </p:attrNameLst>
                                      </p:cBhvr>
                                      <p:tavLst>
                                        <p:tav tm="0">
                                          <p:val>
                                            <p:strVal val="0-#ppt_w/2"/>
                                          </p:val>
                                        </p:tav>
                                        <p:tav tm="100000">
                                          <p:val>
                                            <p:strVal val="#ppt_x"/>
                                          </p:val>
                                        </p:tav>
                                      </p:tavLst>
                                    </p:anim>
                                    <p:anim calcmode="lin" valueType="num">
                                      <p:cBhvr additive="base">
                                        <p:cTn id="21"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39"/>
                                        </p:tgtEl>
                                        <p:attrNameLst>
                                          <p:attrName>style.visibility</p:attrName>
                                        </p:attrNameLst>
                                      </p:cBhvr>
                                      <p:to>
                                        <p:strVal val="visible"/>
                                      </p:to>
                                    </p:set>
                                    <p:anim calcmode="lin" valueType="num">
                                      <p:cBhvr additive="base">
                                        <p:cTn id="26" dur="500" fill="hold"/>
                                        <p:tgtEl>
                                          <p:spTgt spid="39"/>
                                        </p:tgtEl>
                                        <p:attrNameLst>
                                          <p:attrName>ppt_x</p:attrName>
                                        </p:attrNameLst>
                                      </p:cBhvr>
                                      <p:tavLst>
                                        <p:tav tm="0">
                                          <p:val>
                                            <p:strVal val="0-#ppt_w/2"/>
                                          </p:val>
                                        </p:tav>
                                        <p:tav tm="100000">
                                          <p:val>
                                            <p:strVal val="#ppt_x"/>
                                          </p:val>
                                        </p:tav>
                                      </p:tavLst>
                                    </p:anim>
                                    <p:anim calcmode="lin" valueType="num">
                                      <p:cBhvr additive="base">
                                        <p:cTn id="27" dur="500" fill="hold"/>
                                        <p:tgtEl>
                                          <p:spTgt spid="39"/>
                                        </p:tgtEl>
                                        <p:attrNameLst>
                                          <p:attrName>ppt_y</p:attrName>
                                        </p:attrNameLst>
                                      </p:cBhvr>
                                      <p:tavLst>
                                        <p:tav tm="0">
                                          <p:val>
                                            <p:strVal val="#ppt_y"/>
                                          </p:val>
                                        </p:tav>
                                        <p:tav tm="100000">
                                          <p:val>
                                            <p:strVal val="#ppt_y"/>
                                          </p:val>
                                        </p:tav>
                                      </p:tavLst>
                                    </p:anim>
                                  </p:childTnLst>
                                </p:cTn>
                              </p:par>
                              <p:par>
                                <p:cTn id="28" presetID="2" presetClass="entr" presetSubtype="8" fill="hold" nodeType="withEffect">
                                  <p:stCondLst>
                                    <p:cond delay="0"/>
                                  </p:stCondLst>
                                  <p:childTnLst>
                                    <p:set>
                                      <p:cBhvr>
                                        <p:cTn id="29" dur="1" fill="hold">
                                          <p:stCondLst>
                                            <p:cond delay="0"/>
                                          </p:stCondLst>
                                        </p:cTn>
                                        <p:tgtEl>
                                          <p:spTgt spid="38"/>
                                        </p:tgtEl>
                                        <p:attrNameLst>
                                          <p:attrName>style.visibility</p:attrName>
                                        </p:attrNameLst>
                                      </p:cBhvr>
                                      <p:to>
                                        <p:strVal val="visible"/>
                                      </p:to>
                                    </p:set>
                                    <p:anim calcmode="lin" valueType="num">
                                      <p:cBhvr additive="base">
                                        <p:cTn id="30" dur="500" fill="hold"/>
                                        <p:tgtEl>
                                          <p:spTgt spid="38"/>
                                        </p:tgtEl>
                                        <p:attrNameLst>
                                          <p:attrName>ppt_x</p:attrName>
                                        </p:attrNameLst>
                                      </p:cBhvr>
                                      <p:tavLst>
                                        <p:tav tm="0">
                                          <p:val>
                                            <p:strVal val="0-#ppt_w/2"/>
                                          </p:val>
                                        </p:tav>
                                        <p:tav tm="100000">
                                          <p:val>
                                            <p:strVal val="#ppt_x"/>
                                          </p:val>
                                        </p:tav>
                                      </p:tavLst>
                                    </p:anim>
                                    <p:anim calcmode="lin" valueType="num">
                                      <p:cBhvr additive="base">
                                        <p:cTn id="31"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wipe(down)">
                                      <p:cBhvr>
                                        <p:cTn id="41" dur="500"/>
                                        <p:tgtEl>
                                          <p:spTgt spid="41"/>
                                        </p:tgtEl>
                                      </p:cBhvr>
                                    </p:animEffect>
                                  </p:childTnLst>
                                </p:cTn>
                              </p:par>
                              <p:par>
                                <p:cTn id="42" presetID="22" presetClass="entr" presetSubtype="4" fill="hold"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wipe(down)">
                                      <p:cBhvr>
                                        <p:cTn id="4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83" grpId="0"/>
      <p:bldP spid="36" grpId="0"/>
      <p:bldP spid="39" grpId="0"/>
      <p:bldP spid="4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b="1" dirty="0">
                <a:solidFill>
                  <a:srgbClr val="003399"/>
                </a:solidFill>
              </a:rPr>
              <a:t>51</a:t>
            </a:fld>
            <a:endParaRPr lang="zh-CN" altLang="en-US" sz="1400" b="1" dirty="0">
              <a:solidFill>
                <a:srgbClr val="003399"/>
              </a:solidFill>
            </a:endParaRPr>
          </a:p>
        </p:txBody>
      </p:sp>
      <p:sp>
        <p:nvSpPr>
          <p:cNvPr id="82947" name="Rectangle 9"/>
          <p:cNvSpPr/>
          <p:nvPr/>
        </p:nvSpPr>
        <p:spPr>
          <a:xfrm>
            <a:off x="457200" y="1943100"/>
            <a:ext cx="1235075" cy="579438"/>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b="1" dirty="0">
                <a:solidFill>
                  <a:srgbClr val="003399"/>
                </a:solidFill>
                <a:latin typeface="宋体" panose="02010600030101010101" pitchFamily="2" charset="-122"/>
              </a:rPr>
              <a:t>解：</a:t>
            </a:r>
          </a:p>
        </p:txBody>
      </p:sp>
      <p:sp>
        <p:nvSpPr>
          <p:cNvPr id="87058" name="Rectangle 39"/>
          <p:cNvSpPr/>
          <p:nvPr/>
        </p:nvSpPr>
        <p:spPr>
          <a:xfrm>
            <a:off x="4033838" y="3517900"/>
            <a:ext cx="2168525" cy="52228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solidFill>
                  <a:srgbClr val="003399"/>
                </a:solidFill>
                <a:latin typeface="宋体" panose="02010600030101010101" pitchFamily="2" charset="-122"/>
              </a:rPr>
              <a:t>分离会合点 </a:t>
            </a:r>
          </a:p>
        </p:txBody>
      </p:sp>
      <p:graphicFrame>
        <p:nvGraphicFramePr>
          <p:cNvPr id="91145" name="对象 2"/>
          <p:cNvGraphicFramePr>
            <a:graphicFrameLocks noChangeAspect="1"/>
          </p:cNvGraphicFramePr>
          <p:nvPr/>
        </p:nvGraphicFramePr>
        <p:xfrm>
          <a:off x="6334125" y="3463925"/>
          <a:ext cx="2489200" cy="976313"/>
        </p:xfrm>
        <a:graphic>
          <a:graphicData uri="http://schemas.openxmlformats.org/presentationml/2006/ole">
            <mc:AlternateContent xmlns:mc="http://schemas.openxmlformats.org/markup-compatibility/2006">
              <mc:Choice xmlns:v="urn:schemas-microsoft-com:vml" Requires="v">
                <p:oleObj spid="_x0000_s46102" r:id="rId4" imgW="939800" imgH="368300" progId="Equation.DSMT4">
                  <p:embed/>
                </p:oleObj>
              </mc:Choice>
              <mc:Fallback>
                <p:oleObj r:id="rId4" imgW="939800" imgH="368300" progId="Equation.DSMT4">
                  <p:embed/>
                  <p:pic>
                    <p:nvPicPr>
                      <p:cNvPr id="0" name="图片 3362"/>
                      <p:cNvPicPr/>
                      <p:nvPr/>
                    </p:nvPicPr>
                    <p:blipFill>
                      <a:blip r:embed="rId5"/>
                      <a:stretch>
                        <a:fillRect/>
                      </a:stretch>
                    </p:blipFill>
                    <p:spPr>
                      <a:xfrm>
                        <a:off x="6334125" y="3463925"/>
                        <a:ext cx="2489200" cy="976313"/>
                      </a:xfrm>
                      <a:prstGeom prst="rect">
                        <a:avLst/>
                      </a:prstGeom>
                      <a:noFill/>
                      <a:ln w="38100">
                        <a:noFill/>
                        <a:miter/>
                      </a:ln>
                    </p:spPr>
                  </p:pic>
                </p:oleObj>
              </mc:Fallback>
            </mc:AlternateContent>
          </a:graphicData>
        </a:graphic>
      </p:graphicFrame>
      <p:graphicFrame>
        <p:nvGraphicFramePr>
          <p:cNvPr id="82950" name="Object 6"/>
          <p:cNvGraphicFramePr>
            <a:graphicFrameLocks noChangeAspect="1"/>
          </p:cNvGraphicFramePr>
          <p:nvPr/>
        </p:nvGraphicFramePr>
        <p:xfrm>
          <a:off x="4044950" y="1844675"/>
          <a:ext cx="4543425" cy="1708150"/>
        </p:xfrm>
        <a:graphic>
          <a:graphicData uri="http://schemas.openxmlformats.org/presentationml/2006/ole">
            <mc:AlternateContent xmlns:mc="http://schemas.openxmlformats.org/markup-compatibility/2006">
              <mc:Choice xmlns:v="urn:schemas-microsoft-com:vml" Requires="v">
                <p:oleObj spid="_x0000_s46103" r:id="rId6" imgW="2032000" imgH="673100" progId="Equation.DSMT4">
                  <p:embed/>
                </p:oleObj>
              </mc:Choice>
              <mc:Fallback>
                <p:oleObj r:id="rId6" imgW="2032000" imgH="673100" progId="Equation.DSMT4">
                  <p:embed/>
                  <p:pic>
                    <p:nvPicPr>
                      <p:cNvPr id="0" name="图片 3363"/>
                      <p:cNvPicPr/>
                      <p:nvPr/>
                    </p:nvPicPr>
                    <p:blipFill>
                      <a:blip r:embed="rId7"/>
                      <a:stretch>
                        <a:fillRect/>
                      </a:stretch>
                    </p:blipFill>
                    <p:spPr>
                      <a:xfrm>
                        <a:off x="4044950" y="1844675"/>
                        <a:ext cx="4543425" cy="1708150"/>
                      </a:xfrm>
                      <a:prstGeom prst="rect">
                        <a:avLst/>
                      </a:prstGeom>
                      <a:noFill/>
                      <a:ln w="38100">
                        <a:noFill/>
                        <a:miter/>
                      </a:ln>
                    </p:spPr>
                  </p:pic>
                </p:oleObj>
              </mc:Fallback>
            </mc:AlternateContent>
          </a:graphicData>
        </a:graphic>
      </p:graphicFrame>
      <p:graphicFrame>
        <p:nvGraphicFramePr>
          <p:cNvPr id="87064" name="对象 58"/>
          <p:cNvGraphicFramePr>
            <a:graphicFrameLocks noChangeAspect="1"/>
          </p:cNvGraphicFramePr>
          <p:nvPr/>
        </p:nvGraphicFramePr>
        <p:xfrm>
          <a:off x="4646613" y="4113213"/>
          <a:ext cx="4138612" cy="2195512"/>
        </p:xfrm>
        <a:graphic>
          <a:graphicData uri="http://schemas.openxmlformats.org/presentationml/2006/ole">
            <mc:AlternateContent xmlns:mc="http://schemas.openxmlformats.org/markup-compatibility/2006">
              <mc:Choice xmlns:v="urn:schemas-microsoft-com:vml" Requires="v">
                <p:oleObj spid="_x0000_s46104" r:id="rId8" imgW="1701800" imgH="901700" progId="Equation.DSMT4">
                  <p:embed/>
                </p:oleObj>
              </mc:Choice>
              <mc:Fallback>
                <p:oleObj r:id="rId8" imgW="1701800" imgH="901700" progId="Equation.DSMT4">
                  <p:embed/>
                  <p:pic>
                    <p:nvPicPr>
                      <p:cNvPr id="0" name="图片 3361"/>
                      <p:cNvPicPr/>
                      <p:nvPr/>
                    </p:nvPicPr>
                    <p:blipFill>
                      <a:blip r:embed="rId9"/>
                      <a:stretch>
                        <a:fillRect/>
                      </a:stretch>
                    </p:blipFill>
                    <p:spPr>
                      <a:xfrm>
                        <a:off x="4646613" y="4113213"/>
                        <a:ext cx="4138612" cy="2195512"/>
                      </a:xfrm>
                      <a:prstGeom prst="rect">
                        <a:avLst/>
                      </a:prstGeom>
                      <a:noFill/>
                      <a:ln w="38100">
                        <a:noFill/>
                        <a:miter/>
                      </a:ln>
                    </p:spPr>
                  </p:pic>
                </p:oleObj>
              </mc:Fallback>
            </mc:AlternateContent>
          </a:graphicData>
        </a:graphic>
      </p:graphicFrame>
      <p:grpSp>
        <p:nvGrpSpPr>
          <p:cNvPr id="82952" name="组合 1"/>
          <p:cNvGrpSpPr/>
          <p:nvPr/>
        </p:nvGrpSpPr>
        <p:grpSpPr>
          <a:xfrm>
            <a:off x="144463" y="2330450"/>
            <a:ext cx="4159250" cy="4267200"/>
            <a:chOff x="144644" y="2330906"/>
            <a:chExt cx="4159769" cy="4266446"/>
          </a:xfrm>
        </p:grpSpPr>
        <p:grpSp>
          <p:nvGrpSpPr>
            <p:cNvPr id="82960" name="组合 51"/>
            <p:cNvGrpSpPr/>
            <p:nvPr/>
          </p:nvGrpSpPr>
          <p:grpSpPr>
            <a:xfrm>
              <a:off x="144644" y="2330906"/>
              <a:ext cx="4159769" cy="4077832"/>
              <a:chOff x="144644" y="2330906"/>
              <a:chExt cx="4159769" cy="4077832"/>
            </a:xfrm>
          </p:grpSpPr>
          <p:cxnSp>
            <p:nvCxnSpPr>
              <p:cNvPr id="82962" name="直接连接符 47"/>
              <p:cNvCxnSpPr/>
              <p:nvPr/>
            </p:nvCxnSpPr>
            <p:spPr>
              <a:xfrm>
                <a:off x="1692275" y="4632326"/>
                <a:ext cx="2091649" cy="8979"/>
              </a:xfrm>
              <a:prstGeom prst="line">
                <a:avLst/>
              </a:prstGeom>
              <a:ln w="38100" cap="flat" cmpd="sng">
                <a:solidFill>
                  <a:srgbClr val="FF0000"/>
                </a:solidFill>
                <a:prstDash val="solid"/>
                <a:headEnd type="none" w="med" len="med"/>
                <a:tailEnd type="none" w="med" len="med"/>
              </a:ln>
            </p:spPr>
          </p:cxnSp>
          <p:grpSp>
            <p:nvGrpSpPr>
              <p:cNvPr id="82963" name="组合 54"/>
              <p:cNvGrpSpPr/>
              <p:nvPr/>
            </p:nvGrpSpPr>
            <p:grpSpPr>
              <a:xfrm>
                <a:off x="144644" y="2330906"/>
                <a:ext cx="4159769" cy="4077832"/>
                <a:chOff x="144644" y="2330906"/>
                <a:chExt cx="4159769" cy="4077832"/>
              </a:xfrm>
            </p:grpSpPr>
            <p:sp>
              <p:nvSpPr>
                <p:cNvPr id="82975" name="Line 21"/>
                <p:cNvSpPr/>
                <p:nvPr/>
              </p:nvSpPr>
              <p:spPr>
                <a:xfrm>
                  <a:off x="144644" y="4653136"/>
                  <a:ext cx="3941763" cy="5119"/>
                </a:xfrm>
                <a:prstGeom prst="line">
                  <a:avLst/>
                </a:prstGeom>
                <a:ln w="19050" cap="flat" cmpd="sng">
                  <a:solidFill>
                    <a:srgbClr val="000000"/>
                  </a:solidFill>
                  <a:prstDash val="solid"/>
                  <a:headEnd type="none" w="med" len="med"/>
                  <a:tailEnd type="triangle" w="med" len="med"/>
                </a:ln>
              </p:spPr>
            </p:sp>
            <p:sp>
              <p:nvSpPr>
                <p:cNvPr id="82976" name="Text Box 17"/>
                <p:cNvSpPr txBox="1"/>
                <p:nvPr/>
              </p:nvSpPr>
              <p:spPr>
                <a:xfrm>
                  <a:off x="2069835" y="4535488"/>
                  <a:ext cx="514350" cy="4191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Tx/>
                    <a:buNone/>
                  </a:pPr>
                  <a:r>
                    <a:rPr lang="en-US" altLang="zh-CN" sz="2400" b="1" dirty="0">
                      <a:solidFill>
                        <a:srgbClr val="003399"/>
                      </a:solidFill>
                      <a:latin typeface="宋体" panose="02010600030101010101" pitchFamily="2" charset="-122"/>
                    </a:rPr>
                    <a:t>0</a:t>
                  </a:r>
                </a:p>
              </p:txBody>
            </p:sp>
            <p:graphicFrame>
              <p:nvGraphicFramePr>
                <p:cNvPr id="82977" name="Object 18"/>
                <p:cNvGraphicFramePr>
                  <a:graphicFrameLocks noChangeAspect="1"/>
                </p:cNvGraphicFramePr>
                <p:nvPr/>
              </p:nvGraphicFramePr>
              <p:xfrm>
                <a:off x="2201793" y="2330906"/>
                <a:ext cx="486517" cy="381968"/>
              </p:xfrm>
              <a:graphic>
                <a:graphicData uri="http://schemas.openxmlformats.org/presentationml/2006/ole">
                  <mc:AlternateContent xmlns:mc="http://schemas.openxmlformats.org/markup-compatibility/2006">
                    <mc:Choice xmlns:v="urn:schemas-microsoft-com:vml" Requires="v">
                      <p:oleObj spid="_x0000_s46105" r:id="rId10" imgW="241935" imgH="191135" progId="Equation.3">
                        <p:embed/>
                      </p:oleObj>
                    </mc:Choice>
                    <mc:Fallback>
                      <p:oleObj r:id="rId10" imgW="241935" imgH="191135" progId="Equation.3">
                        <p:embed/>
                        <p:pic>
                          <p:nvPicPr>
                            <p:cNvPr id="0" name="图片 3365"/>
                            <p:cNvPicPr/>
                            <p:nvPr/>
                          </p:nvPicPr>
                          <p:blipFill>
                            <a:blip r:embed="rId11"/>
                            <a:stretch>
                              <a:fillRect/>
                            </a:stretch>
                          </p:blipFill>
                          <p:spPr>
                            <a:xfrm>
                              <a:off x="2201793" y="2330906"/>
                              <a:ext cx="486517" cy="381968"/>
                            </a:xfrm>
                            <a:prstGeom prst="rect">
                              <a:avLst/>
                            </a:prstGeom>
                            <a:noFill/>
                            <a:ln w="38100">
                              <a:noFill/>
                              <a:miter/>
                            </a:ln>
                          </p:spPr>
                        </p:pic>
                      </p:oleObj>
                    </mc:Fallback>
                  </mc:AlternateContent>
                </a:graphicData>
              </a:graphic>
            </p:graphicFrame>
            <p:graphicFrame>
              <p:nvGraphicFramePr>
                <p:cNvPr id="82978" name="Object 19"/>
                <p:cNvGraphicFramePr>
                  <a:graphicFrameLocks noChangeAspect="1"/>
                </p:cNvGraphicFramePr>
                <p:nvPr/>
              </p:nvGraphicFramePr>
              <p:xfrm>
                <a:off x="3946525" y="4788229"/>
                <a:ext cx="357888" cy="328573"/>
              </p:xfrm>
              <a:graphic>
                <a:graphicData uri="http://schemas.openxmlformats.org/presentationml/2006/ole">
                  <mc:AlternateContent xmlns:mc="http://schemas.openxmlformats.org/markup-compatibility/2006">
                    <mc:Choice xmlns:v="urn:schemas-microsoft-com:vml" Requires="v">
                      <p:oleObj spid="_x0000_s46106" r:id="rId12" imgW="153035" imgH="140335" progId="Equation.3">
                        <p:embed/>
                      </p:oleObj>
                    </mc:Choice>
                    <mc:Fallback>
                      <p:oleObj r:id="rId12" imgW="153035" imgH="140335" progId="Equation.3">
                        <p:embed/>
                        <p:pic>
                          <p:nvPicPr>
                            <p:cNvPr id="0" name="图片 3369"/>
                            <p:cNvPicPr/>
                            <p:nvPr/>
                          </p:nvPicPr>
                          <p:blipFill>
                            <a:blip r:embed="rId13"/>
                            <a:stretch>
                              <a:fillRect/>
                            </a:stretch>
                          </p:blipFill>
                          <p:spPr>
                            <a:xfrm>
                              <a:off x="3946525" y="4788229"/>
                              <a:ext cx="357888" cy="328573"/>
                            </a:xfrm>
                            <a:prstGeom prst="rect">
                              <a:avLst/>
                            </a:prstGeom>
                            <a:noFill/>
                            <a:ln w="38100">
                              <a:noFill/>
                              <a:miter/>
                            </a:ln>
                          </p:spPr>
                        </p:pic>
                      </p:oleObj>
                    </mc:Fallback>
                  </mc:AlternateContent>
                </a:graphicData>
              </a:graphic>
            </p:graphicFrame>
            <p:sp>
              <p:nvSpPr>
                <p:cNvPr id="82979" name="Line 20"/>
                <p:cNvSpPr/>
                <p:nvPr/>
              </p:nvSpPr>
              <p:spPr>
                <a:xfrm flipV="1">
                  <a:off x="2119313" y="2522538"/>
                  <a:ext cx="0" cy="3886200"/>
                </a:xfrm>
                <a:prstGeom prst="line">
                  <a:avLst/>
                </a:prstGeom>
                <a:ln w="19050" cap="flat" cmpd="sng">
                  <a:solidFill>
                    <a:srgbClr val="000000"/>
                  </a:solidFill>
                  <a:prstDash val="solid"/>
                  <a:headEnd type="none" w="med" len="med"/>
                  <a:tailEnd type="triangle" w="med" len="med"/>
                </a:ln>
              </p:spPr>
            </p:sp>
          </p:grpSp>
          <p:grpSp>
            <p:nvGrpSpPr>
              <p:cNvPr id="82964" name="Group 23"/>
              <p:cNvGrpSpPr/>
              <p:nvPr/>
            </p:nvGrpSpPr>
            <p:grpSpPr>
              <a:xfrm>
                <a:off x="3664595" y="4559922"/>
                <a:ext cx="187325" cy="182563"/>
                <a:chOff x="4632" y="3312"/>
                <a:chExt cx="105" cy="156"/>
              </a:xfrm>
            </p:grpSpPr>
            <p:sp>
              <p:nvSpPr>
                <p:cNvPr id="82973" name="Line 24"/>
                <p:cNvSpPr/>
                <p:nvPr/>
              </p:nvSpPr>
              <p:spPr>
                <a:xfrm flipH="1">
                  <a:off x="4632" y="3312"/>
                  <a:ext cx="105" cy="156"/>
                </a:xfrm>
                <a:prstGeom prst="line">
                  <a:avLst/>
                </a:prstGeom>
                <a:ln w="44450" cap="flat" cmpd="sng">
                  <a:solidFill>
                    <a:srgbClr val="0000CC"/>
                  </a:solidFill>
                  <a:prstDash val="solid"/>
                  <a:headEnd type="none" w="med" len="med"/>
                  <a:tailEnd type="none" w="med" len="med"/>
                </a:ln>
              </p:spPr>
            </p:sp>
            <p:sp>
              <p:nvSpPr>
                <p:cNvPr id="82974" name="Line 25"/>
                <p:cNvSpPr/>
                <p:nvPr/>
              </p:nvSpPr>
              <p:spPr>
                <a:xfrm>
                  <a:off x="4632" y="3312"/>
                  <a:ext cx="105" cy="156"/>
                </a:xfrm>
                <a:prstGeom prst="line">
                  <a:avLst/>
                </a:prstGeom>
                <a:ln w="44450" cap="flat" cmpd="sng">
                  <a:solidFill>
                    <a:srgbClr val="0000CC"/>
                  </a:solidFill>
                  <a:prstDash val="solid"/>
                  <a:headEnd type="none" w="med" len="med"/>
                  <a:tailEnd type="none" w="med" len="med"/>
                </a:ln>
              </p:spPr>
            </p:sp>
          </p:grpSp>
          <p:grpSp>
            <p:nvGrpSpPr>
              <p:cNvPr id="82965" name="Group 26"/>
              <p:cNvGrpSpPr/>
              <p:nvPr/>
            </p:nvGrpSpPr>
            <p:grpSpPr>
              <a:xfrm>
                <a:off x="971600" y="4561103"/>
                <a:ext cx="187325" cy="180975"/>
                <a:chOff x="4632" y="3312"/>
                <a:chExt cx="105" cy="156"/>
              </a:xfrm>
            </p:grpSpPr>
            <p:sp>
              <p:nvSpPr>
                <p:cNvPr id="82971" name="Line 27"/>
                <p:cNvSpPr/>
                <p:nvPr/>
              </p:nvSpPr>
              <p:spPr>
                <a:xfrm flipH="1">
                  <a:off x="4632" y="3312"/>
                  <a:ext cx="105" cy="156"/>
                </a:xfrm>
                <a:prstGeom prst="line">
                  <a:avLst/>
                </a:prstGeom>
                <a:ln w="44450" cap="flat" cmpd="sng">
                  <a:solidFill>
                    <a:srgbClr val="0000CC"/>
                  </a:solidFill>
                  <a:prstDash val="solid"/>
                  <a:headEnd type="none" w="med" len="med"/>
                  <a:tailEnd type="none" w="med" len="med"/>
                </a:ln>
              </p:spPr>
            </p:sp>
            <p:sp>
              <p:nvSpPr>
                <p:cNvPr id="82972" name="Line 28"/>
                <p:cNvSpPr/>
                <p:nvPr/>
              </p:nvSpPr>
              <p:spPr>
                <a:xfrm>
                  <a:off x="4632" y="3312"/>
                  <a:ext cx="105" cy="156"/>
                </a:xfrm>
                <a:prstGeom prst="line">
                  <a:avLst/>
                </a:prstGeom>
                <a:ln w="44450" cap="flat" cmpd="sng">
                  <a:solidFill>
                    <a:srgbClr val="0000CC"/>
                  </a:solidFill>
                  <a:prstDash val="solid"/>
                  <a:headEnd type="none" w="med" len="med"/>
                  <a:tailEnd type="none" w="med" len="med"/>
                </a:ln>
              </p:spPr>
            </p:sp>
          </p:grpSp>
          <p:sp>
            <p:nvSpPr>
              <p:cNvPr id="82966" name="Rectangle 36"/>
              <p:cNvSpPr/>
              <p:nvPr/>
            </p:nvSpPr>
            <p:spPr>
              <a:xfrm>
                <a:off x="811026" y="4742078"/>
                <a:ext cx="4921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solidFill>
                      <a:srgbClr val="003399"/>
                    </a:solidFill>
                    <a:latin typeface="宋体" panose="02010600030101010101" pitchFamily="2" charset="-122"/>
                  </a:rPr>
                  <a:t>-1</a:t>
                </a:r>
              </a:p>
            </p:txBody>
          </p:sp>
          <p:sp>
            <p:nvSpPr>
              <p:cNvPr id="82967" name="椭圆 58"/>
              <p:cNvSpPr/>
              <p:nvPr/>
            </p:nvSpPr>
            <p:spPr>
              <a:xfrm>
                <a:off x="1530730" y="4597716"/>
                <a:ext cx="135878" cy="111012"/>
              </a:xfrm>
              <a:prstGeom prst="ellipse">
                <a:avLst/>
              </a:prstGeom>
              <a:noFill/>
              <a:ln w="38100" cap="flat" cmpd="sng">
                <a:solidFill>
                  <a:schemeClr val="tx2"/>
                </a:solidFill>
                <a:prstDash val="solid"/>
                <a:headEnd type="none" w="med" len="med"/>
                <a:tailEnd type="triangle" w="med" len="med"/>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solidFill>
                    <a:srgbClr val="007A77"/>
                  </a:solidFill>
                </a:endParaRPr>
              </a:p>
            </p:txBody>
          </p:sp>
          <p:grpSp>
            <p:nvGrpSpPr>
              <p:cNvPr id="82968" name="Group 26"/>
              <p:cNvGrpSpPr/>
              <p:nvPr/>
            </p:nvGrpSpPr>
            <p:grpSpPr>
              <a:xfrm>
                <a:off x="1029963" y="4561103"/>
                <a:ext cx="187325" cy="180975"/>
                <a:chOff x="4632" y="3312"/>
                <a:chExt cx="105" cy="156"/>
              </a:xfrm>
            </p:grpSpPr>
            <p:sp>
              <p:nvSpPr>
                <p:cNvPr id="82969" name="Line 27"/>
                <p:cNvSpPr/>
                <p:nvPr/>
              </p:nvSpPr>
              <p:spPr>
                <a:xfrm flipH="1">
                  <a:off x="4632" y="3312"/>
                  <a:ext cx="105" cy="156"/>
                </a:xfrm>
                <a:prstGeom prst="line">
                  <a:avLst/>
                </a:prstGeom>
                <a:ln w="44450" cap="flat" cmpd="sng">
                  <a:solidFill>
                    <a:srgbClr val="0000CC"/>
                  </a:solidFill>
                  <a:prstDash val="solid"/>
                  <a:headEnd type="none" w="med" len="med"/>
                  <a:tailEnd type="none" w="med" len="med"/>
                </a:ln>
              </p:spPr>
            </p:sp>
            <p:sp>
              <p:nvSpPr>
                <p:cNvPr id="82970" name="Line 28"/>
                <p:cNvSpPr/>
                <p:nvPr/>
              </p:nvSpPr>
              <p:spPr>
                <a:xfrm>
                  <a:off x="4632" y="3312"/>
                  <a:ext cx="105" cy="156"/>
                </a:xfrm>
                <a:prstGeom prst="line">
                  <a:avLst/>
                </a:prstGeom>
                <a:ln w="44450" cap="flat" cmpd="sng">
                  <a:solidFill>
                    <a:srgbClr val="0000CC"/>
                  </a:solidFill>
                  <a:prstDash val="solid"/>
                  <a:headEnd type="none" w="med" len="med"/>
                  <a:tailEnd type="none" w="med" len="med"/>
                </a:ln>
              </p:spPr>
            </p:sp>
          </p:grpSp>
        </p:grpSp>
        <p:cxnSp>
          <p:nvCxnSpPr>
            <p:cNvPr id="82961" name="直接连接符 71"/>
            <p:cNvCxnSpPr/>
            <p:nvPr/>
          </p:nvCxnSpPr>
          <p:spPr>
            <a:xfrm>
              <a:off x="2445051" y="2330906"/>
              <a:ext cx="0" cy="4266446"/>
            </a:xfrm>
            <a:prstGeom prst="line">
              <a:avLst/>
            </a:prstGeom>
            <a:ln w="38100" cap="flat" cmpd="sng">
              <a:solidFill>
                <a:srgbClr val="FF0000"/>
              </a:solidFill>
              <a:prstDash val="sysDot"/>
              <a:headEnd type="none" w="med" len="med"/>
              <a:tailEnd type="none" w="med" len="med"/>
            </a:ln>
          </p:spPr>
        </p:cxnSp>
      </p:grpSp>
      <p:sp>
        <p:nvSpPr>
          <p:cNvPr id="82953"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51</a:t>
            </a:fld>
            <a:endParaRPr lang="zh-CN" altLang="en-US" sz="1400" dirty="0"/>
          </a:p>
        </p:txBody>
      </p:sp>
      <p:grpSp>
        <p:nvGrpSpPr>
          <p:cNvPr id="82954" name="组合 3"/>
          <p:cNvGrpSpPr/>
          <p:nvPr/>
        </p:nvGrpSpPr>
        <p:grpSpPr>
          <a:xfrm>
            <a:off x="381000" y="42863"/>
            <a:ext cx="8305800" cy="1865312"/>
            <a:chOff x="381000" y="42863"/>
            <a:chExt cx="8305800" cy="1865853"/>
          </a:xfrm>
        </p:grpSpPr>
        <p:sp>
          <p:nvSpPr>
            <p:cNvPr id="91139" name="Rectangle 5"/>
            <p:cNvSpPr>
              <a:spLocks noChangeArrowheads="1"/>
            </p:cNvSpPr>
            <p:nvPr/>
          </p:nvSpPr>
          <p:spPr bwMode="auto">
            <a:xfrm>
              <a:off x="381000" y="42863"/>
              <a:ext cx="6827838" cy="585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例</a:t>
              </a:r>
              <a:r>
                <a:rPr kumimoji="0" lang="en-US" altLang="zh-CN" sz="3200" b="1"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4.11 </a:t>
              </a:r>
              <a:r>
                <a:rPr kumimoji="1" lang="zh-CN" altLang="en-US" sz="2800" b="1" i="0" u="none" strike="noStrike" kern="1200" cap="none" spc="0" normalizeH="0" baseline="0" noProof="0" dirty="0">
                  <a:ln>
                    <a:noFill/>
                  </a:ln>
                  <a:solidFill>
                    <a:srgbClr val="003399"/>
                  </a:solidFill>
                  <a:effectLst/>
                  <a:uLnTx/>
                  <a:uFillTx/>
                  <a:latin typeface="宋体" panose="02010600030101010101" pitchFamily="2" charset="-122"/>
                  <a:ea typeface="宋体" panose="02010600030101010101" pitchFamily="2" charset="-122"/>
                  <a:cs typeface="+mn-cs"/>
                </a:rPr>
                <a:t>单位负反馈系统的开环传递函数为</a:t>
              </a:r>
            </a:p>
          </p:txBody>
        </p:sp>
        <p:grpSp>
          <p:nvGrpSpPr>
            <p:cNvPr id="82956" name="组合 2"/>
            <p:cNvGrpSpPr/>
            <p:nvPr/>
          </p:nvGrpSpPr>
          <p:grpSpPr>
            <a:xfrm>
              <a:off x="4211960" y="674693"/>
              <a:ext cx="4474840" cy="954107"/>
              <a:chOff x="4211960" y="764124"/>
              <a:chExt cx="4474840" cy="954107"/>
            </a:xfrm>
          </p:grpSpPr>
          <p:sp>
            <p:nvSpPr>
              <p:cNvPr id="82958" name="Rectangle 7"/>
              <p:cNvSpPr/>
              <p:nvPr/>
            </p:nvSpPr>
            <p:spPr>
              <a:xfrm>
                <a:off x="4211960" y="764124"/>
                <a:ext cx="4474840" cy="95410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solidFill>
                      <a:srgbClr val="003399"/>
                    </a:solidFill>
                    <a:latin typeface="宋体" panose="02010600030101010101" pitchFamily="2" charset="-122"/>
                  </a:rPr>
                  <a:t>绘制系统的根轨迹，并求出使系统稳定   的取值范围  </a:t>
                </a:r>
              </a:p>
            </p:txBody>
          </p:sp>
          <p:graphicFrame>
            <p:nvGraphicFramePr>
              <p:cNvPr id="82959" name="Object 8"/>
              <p:cNvGraphicFramePr>
                <a:graphicFrameLocks noChangeAspect="1"/>
              </p:cNvGraphicFramePr>
              <p:nvPr/>
            </p:nvGraphicFramePr>
            <p:xfrm>
              <a:off x="6179505" y="1241177"/>
              <a:ext cx="539750" cy="433388"/>
            </p:xfrm>
            <a:graphic>
              <a:graphicData uri="http://schemas.openxmlformats.org/presentationml/2006/ole">
                <mc:AlternateContent xmlns:mc="http://schemas.openxmlformats.org/markup-compatibility/2006">
                  <mc:Choice xmlns:v="urn:schemas-microsoft-com:vml" Requires="v">
                    <p:oleObj spid="_x0000_s46107" r:id="rId14" imgW="165100" imgH="165100" progId="Equation.DSMT4">
                      <p:embed/>
                    </p:oleObj>
                  </mc:Choice>
                  <mc:Fallback>
                    <p:oleObj r:id="rId14" imgW="165100" imgH="165100" progId="Equation.DSMT4">
                      <p:embed/>
                      <p:pic>
                        <p:nvPicPr>
                          <p:cNvPr id="0" name="图片 3372"/>
                          <p:cNvPicPr/>
                          <p:nvPr/>
                        </p:nvPicPr>
                        <p:blipFill>
                          <a:blip r:embed="rId15"/>
                          <a:stretch>
                            <a:fillRect/>
                          </a:stretch>
                        </p:blipFill>
                        <p:spPr>
                          <a:xfrm>
                            <a:off x="6179505" y="1241177"/>
                            <a:ext cx="539750" cy="433388"/>
                          </a:xfrm>
                          <a:prstGeom prst="rect">
                            <a:avLst/>
                          </a:prstGeom>
                          <a:noFill/>
                          <a:ln w="38100">
                            <a:noFill/>
                            <a:miter/>
                          </a:ln>
                        </p:spPr>
                      </p:pic>
                    </p:oleObj>
                  </mc:Fallback>
                </mc:AlternateContent>
              </a:graphicData>
            </a:graphic>
          </p:graphicFrame>
        </p:grpSp>
        <p:graphicFrame>
          <p:nvGraphicFramePr>
            <p:cNvPr id="82957" name="对象 1"/>
            <p:cNvGraphicFramePr>
              <a:graphicFrameLocks noChangeAspect="1"/>
            </p:cNvGraphicFramePr>
            <p:nvPr/>
          </p:nvGraphicFramePr>
          <p:xfrm>
            <a:off x="648653" y="589504"/>
            <a:ext cx="3409950" cy="1319212"/>
          </p:xfrm>
          <a:graphic>
            <a:graphicData uri="http://schemas.openxmlformats.org/presentationml/2006/ole">
              <mc:AlternateContent xmlns:mc="http://schemas.openxmlformats.org/markup-compatibility/2006">
                <mc:Choice xmlns:v="urn:schemas-microsoft-com:vml" Requires="v">
                  <p:oleObj spid="_x0000_s46108" r:id="rId16" imgW="1524000" imgH="520700" progId="Equation.DSMT4">
                    <p:embed/>
                  </p:oleObj>
                </mc:Choice>
                <mc:Fallback>
                  <p:oleObj r:id="rId16" imgW="1524000" imgH="520700" progId="Equation.DSMT4">
                    <p:embed/>
                    <p:pic>
                      <p:nvPicPr>
                        <p:cNvPr id="0" name="图片 3370"/>
                        <p:cNvPicPr/>
                        <p:nvPr/>
                      </p:nvPicPr>
                      <p:blipFill>
                        <a:blip r:embed="rId17"/>
                        <a:stretch>
                          <a:fillRect/>
                        </a:stretch>
                      </p:blipFill>
                      <p:spPr>
                        <a:xfrm>
                          <a:off x="648653" y="589504"/>
                          <a:ext cx="3409950" cy="1319212"/>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58"/>
                                        </p:tgtEl>
                                        <p:attrNameLst>
                                          <p:attrName>style.visibility</p:attrName>
                                        </p:attrNameLst>
                                      </p:cBhvr>
                                      <p:to>
                                        <p:strVal val="visible"/>
                                      </p:to>
                                    </p:set>
                                    <p:animEffect transition="in" filter="wipe(left)">
                                      <p:cBhvr>
                                        <p:cTn id="7" dur="500"/>
                                        <p:tgtEl>
                                          <p:spTgt spid="87058"/>
                                        </p:tgtEl>
                                      </p:cBhvr>
                                    </p:animEffect>
                                  </p:childTnLst>
                                </p:cTn>
                              </p:par>
                              <p:par>
                                <p:cTn id="8" presetID="22" presetClass="entr" presetSubtype="8" fill="hold" nodeType="withEffect">
                                  <p:stCondLst>
                                    <p:cond delay="0"/>
                                  </p:stCondLst>
                                  <p:childTnLst>
                                    <p:set>
                                      <p:cBhvr>
                                        <p:cTn id="9" dur="1" fill="hold">
                                          <p:stCondLst>
                                            <p:cond delay="0"/>
                                          </p:stCondLst>
                                        </p:cTn>
                                        <p:tgtEl>
                                          <p:spTgt spid="87064"/>
                                        </p:tgtEl>
                                        <p:attrNameLst>
                                          <p:attrName>style.visibility</p:attrName>
                                        </p:attrNameLst>
                                      </p:cBhvr>
                                      <p:to>
                                        <p:strVal val="visible"/>
                                      </p:to>
                                    </p:set>
                                    <p:animEffect transition="in" filter="wipe(left)">
                                      <p:cBhvr>
                                        <p:cTn id="10" dur="500"/>
                                        <p:tgtEl>
                                          <p:spTgt spid="87064"/>
                                        </p:tgtEl>
                                      </p:cBhvr>
                                    </p:animEffect>
                                  </p:childTnLst>
                                </p:cTn>
                              </p:par>
                              <p:par>
                                <p:cTn id="11" presetID="22" presetClass="entr" presetSubtype="8" fill="hold" nodeType="withEffect">
                                  <p:stCondLst>
                                    <p:cond delay="0"/>
                                  </p:stCondLst>
                                  <p:childTnLst>
                                    <p:set>
                                      <p:cBhvr>
                                        <p:cTn id="12" dur="1" fill="hold">
                                          <p:stCondLst>
                                            <p:cond delay="0"/>
                                          </p:stCondLst>
                                        </p:cTn>
                                        <p:tgtEl>
                                          <p:spTgt spid="91145"/>
                                        </p:tgtEl>
                                        <p:attrNameLst>
                                          <p:attrName>style.visibility</p:attrName>
                                        </p:attrNameLst>
                                      </p:cBhvr>
                                      <p:to>
                                        <p:strVal val="visible"/>
                                      </p:to>
                                    </p:set>
                                    <p:animEffect transition="in" filter="wipe(left)">
                                      <p:cBhvr>
                                        <p:cTn id="13" dur="500"/>
                                        <p:tgtEl>
                                          <p:spTgt spid="91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b="1" dirty="0">
                <a:solidFill>
                  <a:srgbClr val="003399"/>
                </a:solidFill>
              </a:rPr>
              <a:t>52</a:t>
            </a:fld>
            <a:endParaRPr lang="zh-CN" altLang="en-US" sz="1400" b="1" dirty="0">
              <a:solidFill>
                <a:srgbClr val="003399"/>
              </a:solidFill>
            </a:endParaRPr>
          </a:p>
        </p:txBody>
      </p:sp>
      <p:sp>
        <p:nvSpPr>
          <p:cNvPr id="84995" name="Rectangle 9"/>
          <p:cNvSpPr/>
          <p:nvPr/>
        </p:nvSpPr>
        <p:spPr>
          <a:xfrm>
            <a:off x="457200" y="1943100"/>
            <a:ext cx="1235075" cy="579438"/>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b="1" dirty="0">
                <a:solidFill>
                  <a:srgbClr val="003399"/>
                </a:solidFill>
                <a:latin typeface="宋体" panose="02010600030101010101" pitchFamily="2" charset="-122"/>
              </a:rPr>
              <a:t>解：</a:t>
            </a:r>
          </a:p>
        </p:txBody>
      </p:sp>
      <p:graphicFrame>
        <p:nvGraphicFramePr>
          <p:cNvPr id="88087" name="对象 58"/>
          <p:cNvGraphicFramePr>
            <a:graphicFrameLocks noChangeAspect="1"/>
          </p:cNvGraphicFramePr>
          <p:nvPr/>
        </p:nvGraphicFramePr>
        <p:xfrm>
          <a:off x="4716463" y="4506913"/>
          <a:ext cx="3630612" cy="649287"/>
        </p:xfrm>
        <a:graphic>
          <a:graphicData uri="http://schemas.openxmlformats.org/presentationml/2006/ole">
            <mc:AlternateContent xmlns:mc="http://schemas.openxmlformats.org/markup-compatibility/2006">
              <mc:Choice xmlns:v="urn:schemas-microsoft-com:vml" Requires="v">
                <p:oleObj spid="_x0000_s47129" r:id="rId3" imgW="1205865" imgH="215900" progId="Equation.DSMT4">
                  <p:embed/>
                </p:oleObj>
              </mc:Choice>
              <mc:Fallback>
                <p:oleObj r:id="rId3" imgW="1205865" imgH="215900" progId="Equation.DSMT4">
                  <p:embed/>
                  <p:pic>
                    <p:nvPicPr>
                      <p:cNvPr id="0" name="图片 3373"/>
                      <p:cNvPicPr/>
                      <p:nvPr/>
                    </p:nvPicPr>
                    <p:blipFill>
                      <a:blip r:embed="rId4"/>
                      <a:stretch>
                        <a:fillRect/>
                      </a:stretch>
                    </p:blipFill>
                    <p:spPr>
                      <a:xfrm>
                        <a:off x="4716463" y="4506913"/>
                        <a:ext cx="3630612" cy="649287"/>
                      </a:xfrm>
                      <a:prstGeom prst="rect">
                        <a:avLst/>
                      </a:prstGeom>
                      <a:noFill/>
                      <a:ln w="38100">
                        <a:noFill/>
                        <a:miter/>
                      </a:ln>
                    </p:spPr>
                  </p:pic>
                </p:oleObj>
              </mc:Fallback>
            </mc:AlternateContent>
          </a:graphicData>
        </a:graphic>
      </p:graphicFrame>
      <p:graphicFrame>
        <p:nvGraphicFramePr>
          <p:cNvPr id="88088" name="对象 59"/>
          <p:cNvGraphicFramePr>
            <a:graphicFrameLocks noChangeAspect="1"/>
          </p:cNvGraphicFramePr>
          <p:nvPr/>
        </p:nvGraphicFramePr>
        <p:xfrm>
          <a:off x="4911725" y="5343525"/>
          <a:ext cx="3092450" cy="533400"/>
        </p:xfrm>
        <a:graphic>
          <a:graphicData uri="http://schemas.openxmlformats.org/presentationml/2006/ole">
            <mc:AlternateContent xmlns:mc="http://schemas.openxmlformats.org/markup-compatibility/2006">
              <mc:Choice xmlns:v="urn:schemas-microsoft-com:vml" Requires="v">
                <p:oleObj spid="_x0000_s47130" r:id="rId5" imgW="1028065" imgH="177800" progId="Equation.DSMT4">
                  <p:embed/>
                </p:oleObj>
              </mc:Choice>
              <mc:Fallback>
                <p:oleObj r:id="rId5" imgW="1028065" imgH="177800" progId="Equation.DSMT4">
                  <p:embed/>
                  <p:pic>
                    <p:nvPicPr>
                      <p:cNvPr id="0" name="图片 3371"/>
                      <p:cNvPicPr/>
                      <p:nvPr/>
                    </p:nvPicPr>
                    <p:blipFill>
                      <a:blip r:embed="rId6"/>
                      <a:stretch>
                        <a:fillRect/>
                      </a:stretch>
                    </p:blipFill>
                    <p:spPr>
                      <a:xfrm>
                        <a:off x="4911725" y="5343525"/>
                        <a:ext cx="3092450" cy="533400"/>
                      </a:xfrm>
                      <a:prstGeom prst="rect">
                        <a:avLst/>
                      </a:prstGeom>
                      <a:noFill/>
                      <a:ln w="38100">
                        <a:noFill/>
                        <a:miter/>
                      </a:ln>
                    </p:spPr>
                  </p:pic>
                </p:oleObj>
              </mc:Fallback>
            </mc:AlternateContent>
          </a:graphicData>
        </a:graphic>
      </p:graphicFrame>
      <p:grpSp>
        <p:nvGrpSpPr>
          <p:cNvPr id="84998" name="组合 52"/>
          <p:cNvGrpSpPr/>
          <p:nvPr/>
        </p:nvGrpSpPr>
        <p:grpSpPr>
          <a:xfrm>
            <a:off x="144463" y="2330450"/>
            <a:ext cx="4159250" cy="4267200"/>
            <a:chOff x="144644" y="2330906"/>
            <a:chExt cx="4159769" cy="4266446"/>
          </a:xfrm>
        </p:grpSpPr>
        <p:grpSp>
          <p:nvGrpSpPr>
            <p:cNvPr id="85009" name="组合 54"/>
            <p:cNvGrpSpPr/>
            <p:nvPr/>
          </p:nvGrpSpPr>
          <p:grpSpPr>
            <a:xfrm>
              <a:off x="144644" y="2330906"/>
              <a:ext cx="4159769" cy="4077832"/>
              <a:chOff x="144644" y="2330906"/>
              <a:chExt cx="4159769" cy="4077832"/>
            </a:xfrm>
          </p:grpSpPr>
          <p:cxnSp>
            <p:nvCxnSpPr>
              <p:cNvPr id="85011" name="直接连接符 47"/>
              <p:cNvCxnSpPr/>
              <p:nvPr/>
            </p:nvCxnSpPr>
            <p:spPr>
              <a:xfrm>
                <a:off x="1692275" y="4632326"/>
                <a:ext cx="2091649" cy="8979"/>
              </a:xfrm>
              <a:prstGeom prst="line">
                <a:avLst/>
              </a:prstGeom>
              <a:ln w="38100" cap="flat" cmpd="sng">
                <a:solidFill>
                  <a:srgbClr val="FF0000"/>
                </a:solidFill>
                <a:prstDash val="solid"/>
                <a:headEnd type="none" w="med" len="med"/>
                <a:tailEnd type="none" w="med" len="med"/>
              </a:ln>
            </p:spPr>
          </p:cxnSp>
          <p:grpSp>
            <p:nvGrpSpPr>
              <p:cNvPr id="85012" name="组合 57"/>
              <p:cNvGrpSpPr/>
              <p:nvPr/>
            </p:nvGrpSpPr>
            <p:grpSpPr>
              <a:xfrm>
                <a:off x="144644" y="2330906"/>
                <a:ext cx="4159769" cy="4077832"/>
                <a:chOff x="144644" y="2330906"/>
                <a:chExt cx="4159769" cy="4077832"/>
              </a:xfrm>
            </p:grpSpPr>
            <p:sp>
              <p:nvSpPr>
                <p:cNvPr id="85024" name="Line 21"/>
                <p:cNvSpPr/>
                <p:nvPr/>
              </p:nvSpPr>
              <p:spPr>
                <a:xfrm>
                  <a:off x="144644" y="4653136"/>
                  <a:ext cx="3941763" cy="5119"/>
                </a:xfrm>
                <a:prstGeom prst="line">
                  <a:avLst/>
                </a:prstGeom>
                <a:ln w="19050" cap="flat" cmpd="sng">
                  <a:solidFill>
                    <a:srgbClr val="000000"/>
                  </a:solidFill>
                  <a:prstDash val="solid"/>
                  <a:headEnd type="none" w="med" len="med"/>
                  <a:tailEnd type="triangle" w="med" len="med"/>
                </a:ln>
              </p:spPr>
            </p:sp>
            <p:sp>
              <p:nvSpPr>
                <p:cNvPr id="85025" name="Text Box 17"/>
                <p:cNvSpPr txBox="1"/>
                <p:nvPr/>
              </p:nvSpPr>
              <p:spPr>
                <a:xfrm>
                  <a:off x="2069835" y="4535488"/>
                  <a:ext cx="514350" cy="4191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Tx/>
                    <a:buNone/>
                  </a:pPr>
                  <a:r>
                    <a:rPr lang="en-US" altLang="zh-CN" sz="2400" b="1" dirty="0">
                      <a:solidFill>
                        <a:srgbClr val="003399"/>
                      </a:solidFill>
                      <a:latin typeface="宋体" panose="02010600030101010101" pitchFamily="2" charset="-122"/>
                    </a:rPr>
                    <a:t>0</a:t>
                  </a:r>
                </a:p>
              </p:txBody>
            </p:sp>
            <p:graphicFrame>
              <p:nvGraphicFramePr>
                <p:cNvPr id="85026" name="Object 18"/>
                <p:cNvGraphicFramePr>
                  <a:graphicFrameLocks noChangeAspect="1"/>
                </p:cNvGraphicFramePr>
                <p:nvPr/>
              </p:nvGraphicFramePr>
              <p:xfrm>
                <a:off x="2201793" y="2330906"/>
                <a:ext cx="486517" cy="381968"/>
              </p:xfrm>
              <a:graphic>
                <a:graphicData uri="http://schemas.openxmlformats.org/presentationml/2006/ole">
                  <mc:AlternateContent xmlns:mc="http://schemas.openxmlformats.org/markup-compatibility/2006">
                    <mc:Choice xmlns:v="urn:schemas-microsoft-com:vml" Requires="v">
                      <p:oleObj spid="_x0000_s47131" r:id="rId7" imgW="241935" imgH="191135" progId="Equation.3">
                        <p:embed/>
                      </p:oleObj>
                    </mc:Choice>
                    <mc:Fallback>
                      <p:oleObj r:id="rId7" imgW="241935" imgH="191135" progId="Equation.3">
                        <p:embed/>
                        <p:pic>
                          <p:nvPicPr>
                            <p:cNvPr id="0" name="图片 3374"/>
                            <p:cNvPicPr/>
                            <p:nvPr/>
                          </p:nvPicPr>
                          <p:blipFill>
                            <a:blip r:embed="rId8"/>
                            <a:stretch>
                              <a:fillRect/>
                            </a:stretch>
                          </p:blipFill>
                          <p:spPr>
                            <a:xfrm>
                              <a:off x="2201793" y="2330906"/>
                              <a:ext cx="486517" cy="381968"/>
                            </a:xfrm>
                            <a:prstGeom prst="rect">
                              <a:avLst/>
                            </a:prstGeom>
                            <a:noFill/>
                            <a:ln w="38100">
                              <a:noFill/>
                              <a:miter/>
                            </a:ln>
                          </p:spPr>
                        </p:pic>
                      </p:oleObj>
                    </mc:Fallback>
                  </mc:AlternateContent>
                </a:graphicData>
              </a:graphic>
            </p:graphicFrame>
            <p:graphicFrame>
              <p:nvGraphicFramePr>
                <p:cNvPr id="85027" name="Object 19"/>
                <p:cNvGraphicFramePr>
                  <a:graphicFrameLocks noChangeAspect="1"/>
                </p:cNvGraphicFramePr>
                <p:nvPr/>
              </p:nvGraphicFramePr>
              <p:xfrm>
                <a:off x="3946525" y="4788229"/>
                <a:ext cx="357888" cy="328573"/>
              </p:xfrm>
              <a:graphic>
                <a:graphicData uri="http://schemas.openxmlformats.org/presentationml/2006/ole">
                  <mc:AlternateContent xmlns:mc="http://schemas.openxmlformats.org/markup-compatibility/2006">
                    <mc:Choice xmlns:v="urn:schemas-microsoft-com:vml" Requires="v">
                      <p:oleObj spid="_x0000_s47132" r:id="rId9" imgW="153035" imgH="140335" progId="Equation.3">
                        <p:embed/>
                      </p:oleObj>
                    </mc:Choice>
                    <mc:Fallback>
                      <p:oleObj r:id="rId9" imgW="153035" imgH="140335" progId="Equation.3">
                        <p:embed/>
                        <p:pic>
                          <p:nvPicPr>
                            <p:cNvPr id="0" name="图片 3375"/>
                            <p:cNvPicPr/>
                            <p:nvPr/>
                          </p:nvPicPr>
                          <p:blipFill>
                            <a:blip r:embed="rId10"/>
                            <a:stretch>
                              <a:fillRect/>
                            </a:stretch>
                          </p:blipFill>
                          <p:spPr>
                            <a:xfrm>
                              <a:off x="3946525" y="4788229"/>
                              <a:ext cx="357888" cy="328573"/>
                            </a:xfrm>
                            <a:prstGeom prst="rect">
                              <a:avLst/>
                            </a:prstGeom>
                            <a:noFill/>
                            <a:ln w="38100">
                              <a:noFill/>
                              <a:miter/>
                            </a:ln>
                          </p:spPr>
                        </p:pic>
                      </p:oleObj>
                    </mc:Fallback>
                  </mc:AlternateContent>
                </a:graphicData>
              </a:graphic>
            </p:graphicFrame>
            <p:sp>
              <p:nvSpPr>
                <p:cNvPr id="85028" name="Line 20"/>
                <p:cNvSpPr/>
                <p:nvPr/>
              </p:nvSpPr>
              <p:spPr>
                <a:xfrm flipV="1">
                  <a:off x="2119313" y="2522538"/>
                  <a:ext cx="0" cy="3886200"/>
                </a:xfrm>
                <a:prstGeom prst="line">
                  <a:avLst/>
                </a:prstGeom>
                <a:ln w="19050" cap="flat" cmpd="sng">
                  <a:solidFill>
                    <a:srgbClr val="000000"/>
                  </a:solidFill>
                  <a:prstDash val="solid"/>
                  <a:headEnd type="none" w="med" len="med"/>
                  <a:tailEnd type="triangle" w="med" len="med"/>
                </a:ln>
              </p:spPr>
            </p:sp>
          </p:grpSp>
          <p:grpSp>
            <p:nvGrpSpPr>
              <p:cNvPr id="85013" name="Group 23"/>
              <p:cNvGrpSpPr/>
              <p:nvPr/>
            </p:nvGrpSpPr>
            <p:grpSpPr>
              <a:xfrm>
                <a:off x="3664595" y="4559922"/>
                <a:ext cx="187325" cy="182563"/>
                <a:chOff x="4632" y="3312"/>
                <a:chExt cx="105" cy="156"/>
              </a:xfrm>
            </p:grpSpPr>
            <p:sp>
              <p:nvSpPr>
                <p:cNvPr id="85022" name="Line 24"/>
                <p:cNvSpPr/>
                <p:nvPr/>
              </p:nvSpPr>
              <p:spPr>
                <a:xfrm flipH="1">
                  <a:off x="4632" y="3312"/>
                  <a:ext cx="105" cy="156"/>
                </a:xfrm>
                <a:prstGeom prst="line">
                  <a:avLst/>
                </a:prstGeom>
                <a:ln w="44450" cap="flat" cmpd="sng">
                  <a:solidFill>
                    <a:srgbClr val="0000CC"/>
                  </a:solidFill>
                  <a:prstDash val="solid"/>
                  <a:headEnd type="none" w="med" len="med"/>
                  <a:tailEnd type="none" w="med" len="med"/>
                </a:ln>
              </p:spPr>
            </p:sp>
            <p:sp>
              <p:nvSpPr>
                <p:cNvPr id="85023" name="Line 25"/>
                <p:cNvSpPr/>
                <p:nvPr/>
              </p:nvSpPr>
              <p:spPr>
                <a:xfrm>
                  <a:off x="4632" y="3312"/>
                  <a:ext cx="105" cy="156"/>
                </a:xfrm>
                <a:prstGeom prst="line">
                  <a:avLst/>
                </a:prstGeom>
                <a:ln w="44450" cap="flat" cmpd="sng">
                  <a:solidFill>
                    <a:srgbClr val="0000CC"/>
                  </a:solidFill>
                  <a:prstDash val="solid"/>
                  <a:headEnd type="none" w="med" len="med"/>
                  <a:tailEnd type="none" w="med" len="med"/>
                </a:ln>
              </p:spPr>
            </p:sp>
          </p:grpSp>
          <p:grpSp>
            <p:nvGrpSpPr>
              <p:cNvPr id="85014" name="Group 26"/>
              <p:cNvGrpSpPr/>
              <p:nvPr/>
            </p:nvGrpSpPr>
            <p:grpSpPr>
              <a:xfrm>
                <a:off x="971600" y="4561103"/>
                <a:ext cx="187325" cy="180975"/>
                <a:chOff x="4632" y="3312"/>
                <a:chExt cx="105" cy="156"/>
              </a:xfrm>
            </p:grpSpPr>
            <p:sp>
              <p:nvSpPr>
                <p:cNvPr id="85020" name="Line 27"/>
                <p:cNvSpPr/>
                <p:nvPr/>
              </p:nvSpPr>
              <p:spPr>
                <a:xfrm flipH="1">
                  <a:off x="4632" y="3312"/>
                  <a:ext cx="105" cy="156"/>
                </a:xfrm>
                <a:prstGeom prst="line">
                  <a:avLst/>
                </a:prstGeom>
                <a:ln w="44450" cap="flat" cmpd="sng">
                  <a:solidFill>
                    <a:srgbClr val="0000CC"/>
                  </a:solidFill>
                  <a:prstDash val="solid"/>
                  <a:headEnd type="none" w="med" len="med"/>
                  <a:tailEnd type="none" w="med" len="med"/>
                </a:ln>
              </p:spPr>
            </p:sp>
            <p:sp>
              <p:nvSpPr>
                <p:cNvPr id="85021" name="Line 28"/>
                <p:cNvSpPr/>
                <p:nvPr/>
              </p:nvSpPr>
              <p:spPr>
                <a:xfrm>
                  <a:off x="4632" y="3312"/>
                  <a:ext cx="105" cy="156"/>
                </a:xfrm>
                <a:prstGeom prst="line">
                  <a:avLst/>
                </a:prstGeom>
                <a:ln w="44450" cap="flat" cmpd="sng">
                  <a:solidFill>
                    <a:srgbClr val="0000CC"/>
                  </a:solidFill>
                  <a:prstDash val="solid"/>
                  <a:headEnd type="none" w="med" len="med"/>
                  <a:tailEnd type="none" w="med" len="med"/>
                </a:ln>
              </p:spPr>
            </p:sp>
          </p:grpSp>
          <p:sp>
            <p:nvSpPr>
              <p:cNvPr id="85015" name="Rectangle 36"/>
              <p:cNvSpPr/>
              <p:nvPr/>
            </p:nvSpPr>
            <p:spPr>
              <a:xfrm>
                <a:off x="811026" y="4742078"/>
                <a:ext cx="4921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solidFill>
                      <a:srgbClr val="003399"/>
                    </a:solidFill>
                    <a:latin typeface="宋体" panose="02010600030101010101" pitchFamily="2" charset="-122"/>
                  </a:rPr>
                  <a:t>-1</a:t>
                </a:r>
              </a:p>
            </p:txBody>
          </p:sp>
          <p:sp>
            <p:nvSpPr>
              <p:cNvPr id="85016" name="椭圆 61"/>
              <p:cNvSpPr/>
              <p:nvPr/>
            </p:nvSpPr>
            <p:spPr>
              <a:xfrm>
                <a:off x="1530730" y="4597716"/>
                <a:ext cx="135878" cy="111012"/>
              </a:xfrm>
              <a:prstGeom prst="ellipse">
                <a:avLst/>
              </a:prstGeom>
              <a:noFill/>
              <a:ln w="38100" cap="flat" cmpd="sng">
                <a:solidFill>
                  <a:schemeClr val="tx2"/>
                </a:solidFill>
                <a:prstDash val="solid"/>
                <a:headEnd type="none" w="med" len="med"/>
                <a:tailEnd type="triangle" w="med" len="med"/>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solidFill>
                    <a:srgbClr val="007A77"/>
                  </a:solidFill>
                </a:endParaRPr>
              </a:p>
            </p:txBody>
          </p:sp>
          <p:grpSp>
            <p:nvGrpSpPr>
              <p:cNvPr id="85017" name="Group 26"/>
              <p:cNvGrpSpPr/>
              <p:nvPr/>
            </p:nvGrpSpPr>
            <p:grpSpPr>
              <a:xfrm>
                <a:off x="1029963" y="4561103"/>
                <a:ext cx="187325" cy="180975"/>
                <a:chOff x="4632" y="3312"/>
                <a:chExt cx="105" cy="156"/>
              </a:xfrm>
            </p:grpSpPr>
            <p:sp>
              <p:nvSpPr>
                <p:cNvPr id="85018" name="Line 27"/>
                <p:cNvSpPr/>
                <p:nvPr/>
              </p:nvSpPr>
              <p:spPr>
                <a:xfrm flipH="1">
                  <a:off x="4632" y="3312"/>
                  <a:ext cx="105" cy="156"/>
                </a:xfrm>
                <a:prstGeom prst="line">
                  <a:avLst/>
                </a:prstGeom>
                <a:ln w="44450" cap="flat" cmpd="sng">
                  <a:solidFill>
                    <a:srgbClr val="0000CC"/>
                  </a:solidFill>
                  <a:prstDash val="solid"/>
                  <a:headEnd type="none" w="med" len="med"/>
                  <a:tailEnd type="none" w="med" len="med"/>
                </a:ln>
              </p:spPr>
            </p:sp>
            <p:sp>
              <p:nvSpPr>
                <p:cNvPr id="85019" name="Line 28"/>
                <p:cNvSpPr/>
                <p:nvPr/>
              </p:nvSpPr>
              <p:spPr>
                <a:xfrm>
                  <a:off x="4632" y="3312"/>
                  <a:ext cx="105" cy="156"/>
                </a:xfrm>
                <a:prstGeom prst="line">
                  <a:avLst/>
                </a:prstGeom>
                <a:ln w="44450" cap="flat" cmpd="sng">
                  <a:solidFill>
                    <a:srgbClr val="0000CC"/>
                  </a:solidFill>
                  <a:prstDash val="solid"/>
                  <a:headEnd type="none" w="med" len="med"/>
                  <a:tailEnd type="none" w="med" len="med"/>
                </a:ln>
              </p:spPr>
            </p:sp>
          </p:grpSp>
        </p:grpSp>
        <p:cxnSp>
          <p:nvCxnSpPr>
            <p:cNvPr id="85010" name="直接连接符 55"/>
            <p:cNvCxnSpPr/>
            <p:nvPr/>
          </p:nvCxnSpPr>
          <p:spPr>
            <a:xfrm>
              <a:off x="2445051" y="2330906"/>
              <a:ext cx="0" cy="4266446"/>
            </a:xfrm>
            <a:prstGeom prst="line">
              <a:avLst/>
            </a:prstGeom>
            <a:ln w="38100" cap="flat" cmpd="sng">
              <a:solidFill>
                <a:srgbClr val="FF0000"/>
              </a:solidFill>
              <a:prstDash val="sysDot"/>
              <a:headEnd type="none" w="med" len="med"/>
              <a:tailEnd type="none" w="med" len="med"/>
            </a:ln>
          </p:spPr>
        </p:cxnSp>
      </p:grpSp>
      <p:sp>
        <p:nvSpPr>
          <p:cNvPr id="84999"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52</a:t>
            </a:fld>
            <a:endParaRPr lang="zh-CN" altLang="en-US" sz="1400" dirty="0"/>
          </a:p>
        </p:txBody>
      </p:sp>
      <p:grpSp>
        <p:nvGrpSpPr>
          <p:cNvPr id="85000" name="组合 34"/>
          <p:cNvGrpSpPr/>
          <p:nvPr/>
        </p:nvGrpSpPr>
        <p:grpSpPr>
          <a:xfrm>
            <a:off x="381000" y="42863"/>
            <a:ext cx="8305800" cy="1865312"/>
            <a:chOff x="381000" y="42863"/>
            <a:chExt cx="8305800" cy="1865853"/>
          </a:xfrm>
        </p:grpSpPr>
        <p:sp>
          <p:nvSpPr>
            <p:cNvPr id="36" name="Rectangle 5"/>
            <p:cNvSpPr>
              <a:spLocks noChangeArrowheads="1"/>
            </p:cNvSpPr>
            <p:nvPr/>
          </p:nvSpPr>
          <p:spPr bwMode="auto">
            <a:xfrm>
              <a:off x="381000" y="42863"/>
              <a:ext cx="6827838" cy="585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例</a:t>
              </a:r>
              <a:r>
                <a:rPr kumimoji="0" lang="en-US" altLang="zh-CN" sz="3200" b="1"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4.11 </a:t>
              </a:r>
              <a:r>
                <a:rPr kumimoji="1" lang="zh-CN" altLang="en-US" sz="2800" b="1" i="0" u="none" strike="noStrike" kern="1200" cap="none" spc="0" normalizeH="0" baseline="0" noProof="0" dirty="0">
                  <a:ln>
                    <a:noFill/>
                  </a:ln>
                  <a:solidFill>
                    <a:srgbClr val="003399"/>
                  </a:solidFill>
                  <a:effectLst/>
                  <a:uLnTx/>
                  <a:uFillTx/>
                  <a:latin typeface="宋体" panose="02010600030101010101" pitchFamily="2" charset="-122"/>
                  <a:ea typeface="宋体" panose="02010600030101010101" pitchFamily="2" charset="-122"/>
                  <a:cs typeface="+mn-cs"/>
                </a:rPr>
                <a:t>单位负反馈系统的开环传递函数为</a:t>
              </a:r>
            </a:p>
          </p:txBody>
        </p:sp>
        <p:grpSp>
          <p:nvGrpSpPr>
            <p:cNvPr id="85005" name="组合 36"/>
            <p:cNvGrpSpPr/>
            <p:nvPr/>
          </p:nvGrpSpPr>
          <p:grpSpPr>
            <a:xfrm>
              <a:off x="4211960" y="674693"/>
              <a:ext cx="4474840" cy="954107"/>
              <a:chOff x="4211960" y="764124"/>
              <a:chExt cx="4474840" cy="954107"/>
            </a:xfrm>
          </p:grpSpPr>
          <p:sp>
            <p:nvSpPr>
              <p:cNvPr id="85007" name="Rectangle 7"/>
              <p:cNvSpPr/>
              <p:nvPr/>
            </p:nvSpPr>
            <p:spPr>
              <a:xfrm>
                <a:off x="4211960" y="764124"/>
                <a:ext cx="4474840" cy="95410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solidFill>
                      <a:srgbClr val="003399"/>
                    </a:solidFill>
                    <a:latin typeface="宋体" panose="02010600030101010101" pitchFamily="2" charset="-122"/>
                  </a:rPr>
                  <a:t>绘制系统的根轨迹，并求出使系统稳定   的取值范围  </a:t>
                </a:r>
              </a:p>
            </p:txBody>
          </p:sp>
          <p:graphicFrame>
            <p:nvGraphicFramePr>
              <p:cNvPr id="85008" name="Object 8"/>
              <p:cNvGraphicFramePr>
                <a:graphicFrameLocks noChangeAspect="1"/>
              </p:cNvGraphicFramePr>
              <p:nvPr/>
            </p:nvGraphicFramePr>
            <p:xfrm>
              <a:off x="6179505" y="1241177"/>
              <a:ext cx="539750" cy="433388"/>
            </p:xfrm>
            <a:graphic>
              <a:graphicData uri="http://schemas.openxmlformats.org/presentationml/2006/ole">
                <mc:AlternateContent xmlns:mc="http://schemas.openxmlformats.org/markup-compatibility/2006">
                  <mc:Choice xmlns:v="urn:schemas-microsoft-com:vml" Requires="v">
                    <p:oleObj spid="_x0000_s47133" r:id="rId11" imgW="165100" imgH="165100" progId="Equation.DSMT4">
                      <p:embed/>
                    </p:oleObj>
                  </mc:Choice>
                  <mc:Fallback>
                    <p:oleObj r:id="rId11" imgW="165100" imgH="165100" progId="Equation.DSMT4">
                      <p:embed/>
                      <p:pic>
                        <p:nvPicPr>
                          <p:cNvPr id="0" name="图片 3376"/>
                          <p:cNvPicPr/>
                          <p:nvPr/>
                        </p:nvPicPr>
                        <p:blipFill>
                          <a:blip r:embed="rId12"/>
                          <a:stretch>
                            <a:fillRect/>
                          </a:stretch>
                        </p:blipFill>
                        <p:spPr>
                          <a:xfrm>
                            <a:off x="6179505" y="1241177"/>
                            <a:ext cx="539750" cy="433388"/>
                          </a:xfrm>
                          <a:prstGeom prst="rect">
                            <a:avLst/>
                          </a:prstGeom>
                          <a:noFill/>
                          <a:ln w="38100">
                            <a:noFill/>
                            <a:miter/>
                          </a:ln>
                        </p:spPr>
                      </p:pic>
                    </p:oleObj>
                  </mc:Fallback>
                </mc:AlternateContent>
              </a:graphicData>
            </a:graphic>
          </p:graphicFrame>
        </p:grpSp>
        <p:graphicFrame>
          <p:nvGraphicFramePr>
            <p:cNvPr id="85006" name="对象 37"/>
            <p:cNvGraphicFramePr>
              <a:graphicFrameLocks noChangeAspect="1"/>
            </p:cNvGraphicFramePr>
            <p:nvPr/>
          </p:nvGraphicFramePr>
          <p:xfrm>
            <a:off x="648653" y="589504"/>
            <a:ext cx="3409950" cy="1319212"/>
          </p:xfrm>
          <a:graphic>
            <a:graphicData uri="http://schemas.openxmlformats.org/presentationml/2006/ole">
              <mc:AlternateContent xmlns:mc="http://schemas.openxmlformats.org/markup-compatibility/2006">
                <mc:Choice xmlns:v="urn:schemas-microsoft-com:vml" Requires="v">
                  <p:oleObj spid="_x0000_s47134" r:id="rId13" imgW="1524000" imgH="520700" progId="Equation.DSMT4">
                    <p:embed/>
                  </p:oleObj>
                </mc:Choice>
                <mc:Fallback>
                  <p:oleObj r:id="rId13" imgW="1524000" imgH="520700" progId="Equation.DSMT4">
                    <p:embed/>
                    <p:pic>
                      <p:nvPicPr>
                        <p:cNvPr id="0" name="图片 3377"/>
                        <p:cNvPicPr/>
                        <p:nvPr/>
                      </p:nvPicPr>
                      <p:blipFill>
                        <a:blip r:embed="rId14"/>
                        <a:stretch>
                          <a:fillRect/>
                        </a:stretch>
                      </p:blipFill>
                      <p:spPr>
                        <a:xfrm>
                          <a:off x="648653" y="589504"/>
                          <a:ext cx="3409950" cy="1319212"/>
                        </a:xfrm>
                        <a:prstGeom prst="rect">
                          <a:avLst/>
                        </a:prstGeom>
                        <a:noFill/>
                        <a:ln w="38100">
                          <a:noFill/>
                          <a:miter/>
                        </a:ln>
                      </p:spPr>
                    </p:pic>
                  </p:oleObj>
                </mc:Fallback>
              </mc:AlternateContent>
            </a:graphicData>
          </a:graphic>
        </p:graphicFrame>
      </p:grpSp>
      <p:sp>
        <p:nvSpPr>
          <p:cNvPr id="41" name="Rectangle 39"/>
          <p:cNvSpPr/>
          <p:nvPr/>
        </p:nvSpPr>
        <p:spPr>
          <a:xfrm>
            <a:off x="4033838" y="3517900"/>
            <a:ext cx="2168525" cy="52228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solidFill>
                  <a:srgbClr val="003399"/>
                </a:solidFill>
                <a:latin typeface="宋体" panose="02010600030101010101" pitchFamily="2" charset="-122"/>
              </a:rPr>
              <a:t>分离会合点 </a:t>
            </a:r>
          </a:p>
        </p:txBody>
      </p:sp>
      <p:graphicFrame>
        <p:nvGraphicFramePr>
          <p:cNvPr id="42" name="对象 2"/>
          <p:cNvGraphicFramePr>
            <a:graphicFrameLocks noChangeAspect="1"/>
          </p:cNvGraphicFramePr>
          <p:nvPr/>
        </p:nvGraphicFramePr>
        <p:xfrm>
          <a:off x="6065838" y="3460750"/>
          <a:ext cx="2489200" cy="976313"/>
        </p:xfrm>
        <a:graphic>
          <a:graphicData uri="http://schemas.openxmlformats.org/presentationml/2006/ole">
            <mc:AlternateContent xmlns:mc="http://schemas.openxmlformats.org/markup-compatibility/2006">
              <mc:Choice xmlns:v="urn:schemas-microsoft-com:vml" Requires="v">
                <p:oleObj spid="_x0000_s47135" r:id="rId15" imgW="939800" imgH="368300" progId="Equation.DSMT4">
                  <p:embed/>
                </p:oleObj>
              </mc:Choice>
              <mc:Fallback>
                <p:oleObj r:id="rId15" imgW="939800" imgH="368300" progId="Equation.DSMT4">
                  <p:embed/>
                  <p:pic>
                    <p:nvPicPr>
                      <p:cNvPr id="0" name="图片 3286"/>
                      <p:cNvPicPr/>
                      <p:nvPr/>
                    </p:nvPicPr>
                    <p:blipFill>
                      <a:blip r:embed="rId16"/>
                      <a:stretch>
                        <a:fillRect/>
                      </a:stretch>
                    </p:blipFill>
                    <p:spPr>
                      <a:xfrm>
                        <a:off x="6065838" y="3460750"/>
                        <a:ext cx="2489200" cy="976313"/>
                      </a:xfrm>
                      <a:prstGeom prst="rect">
                        <a:avLst/>
                      </a:prstGeom>
                      <a:noFill/>
                      <a:ln w="38100">
                        <a:noFill/>
                        <a:miter/>
                      </a:ln>
                    </p:spPr>
                  </p:pic>
                </p:oleObj>
              </mc:Fallback>
            </mc:AlternateContent>
          </a:graphicData>
        </a:graphic>
      </p:graphicFrame>
      <p:graphicFrame>
        <p:nvGraphicFramePr>
          <p:cNvPr id="85003" name="Object 6"/>
          <p:cNvGraphicFramePr>
            <a:graphicFrameLocks noChangeAspect="1"/>
          </p:cNvGraphicFramePr>
          <p:nvPr/>
        </p:nvGraphicFramePr>
        <p:xfrm>
          <a:off x="4044950" y="1844675"/>
          <a:ext cx="4543425" cy="1708150"/>
        </p:xfrm>
        <a:graphic>
          <a:graphicData uri="http://schemas.openxmlformats.org/presentationml/2006/ole">
            <mc:AlternateContent xmlns:mc="http://schemas.openxmlformats.org/markup-compatibility/2006">
              <mc:Choice xmlns:v="urn:schemas-microsoft-com:vml" Requires="v">
                <p:oleObj spid="_x0000_s47136" r:id="rId17" imgW="2032000" imgH="673100" progId="Equation.DSMT4">
                  <p:embed/>
                </p:oleObj>
              </mc:Choice>
              <mc:Fallback>
                <p:oleObj r:id="rId17" imgW="2032000" imgH="673100" progId="Equation.DSMT4">
                  <p:embed/>
                  <p:pic>
                    <p:nvPicPr>
                      <p:cNvPr id="0" name="图片 3290"/>
                      <p:cNvPicPr/>
                      <p:nvPr/>
                    </p:nvPicPr>
                    <p:blipFill>
                      <a:blip r:embed="rId18"/>
                      <a:stretch>
                        <a:fillRect/>
                      </a:stretch>
                    </p:blipFill>
                    <p:spPr>
                      <a:xfrm>
                        <a:off x="4044950" y="1844675"/>
                        <a:ext cx="4543425" cy="17081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par>
                                <p:cTn id="8" presetID="22" presetClass="entr" presetSubtype="8" fill="hold" nodeType="withEffect">
                                  <p:stCondLst>
                                    <p:cond delay="0"/>
                                  </p:stCondLst>
                                  <p:childTnLst>
                                    <p:set>
                                      <p:cBhvr>
                                        <p:cTn id="9" dur="1" fill="hold">
                                          <p:stCondLst>
                                            <p:cond delay="0"/>
                                          </p:stCondLst>
                                        </p:cTn>
                                        <p:tgtEl>
                                          <p:spTgt spid="88087"/>
                                        </p:tgtEl>
                                        <p:attrNameLst>
                                          <p:attrName>style.visibility</p:attrName>
                                        </p:attrNameLst>
                                      </p:cBhvr>
                                      <p:to>
                                        <p:strVal val="visible"/>
                                      </p:to>
                                    </p:set>
                                    <p:animEffect transition="in" filter="wipe(left)">
                                      <p:cBhvr>
                                        <p:cTn id="10" dur="500"/>
                                        <p:tgtEl>
                                          <p:spTgt spid="88087"/>
                                        </p:tgtEl>
                                      </p:cBhvr>
                                    </p:animEffect>
                                  </p:childTnLst>
                                </p:cTn>
                              </p:par>
                              <p:par>
                                <p:cTn id="11" presetID="22" presetClass="entr" presetSubtype="8" fill="hold" nodeType="withEffect">
                                  <p:stCondLst>
                                    <p:cond delay="0"/>
                                  </p:stCondLst>
                                  <p:childTnLst>
                                    <p:set>
                                      <p:cBhvr>
                                        <p:cTn id="12" dur="1" fill="hold">
                                          <p:stCondLst>
                                            <p:cond delay="0"/>
                                          </p:stCondLst>
                                        </p:cTn>
                                        <p:tgtEl>
                                          <p:spTgt spid="88088"/>
                                        </p:tgtEl>
                                        <p:attrNameLst>
                                          <p:attrName>style.visibility</p:attrName>
                                        </p:attrNameLst>
                                      </p:cBhvr>
                                      <p:to>
                                        <p:strVal val="visible"/>
                                      </p:to>
                                    </p:set>
                                    <p:animEffect transition="in" filter="wipe(left)">
                                      <p:cBhvr>
                                        <p:cTn id="13" dur="500"/>
                                        <p:tgtEl>
                                          <p:spTgt spid="88088"/>
                                        </p:tgtEl>
                                      </p:cBhvr>
                                    </p:animEffect>
                                  </p:childTnLst>
                                </p:cTn>
                              </p:par>
                              <p:par>
                                <p:cTn id="14" presetID="22" presetClass="entr" presetSubtype="8"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ipe(left)">
                                      <p:cBhvr>
                                        <p:cTn id="1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b="1" dirty="0">
                <a:solidFill>
                  <a:srgbClr val="003399"/>
                </a:solidFill>
              </a:rPr>
              <a:t>53</a:t>
            </a:fld>
            <a:endParaRPr lang="zh-CN" altLang="en-US" sz="1400" b="1" dirty="0">
              <a:solidFill>
                <a:srgbClr val="003399"/>
              </a:solidFill>
            </a:endParaRPr>
          </a:p>
        </p:txBody>
      </p:sp>
      <p:sp>
        <p:nvSpPr>
          <p:cNvPr id="86019" name="Rectangle 9"/>
          <p:cNvSpPr/>
          <p:nvPr/>
        </p:nvSpPr>
        <p:spPr>
          <a:xfrm>
            <a:off x="457200" y="1943100"/>
            <a:ext cx="1235075" cy="579438"/>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b="1" dirty="0">
                <a:solidFill>
                  <a:srgbClr val="003399"/>
                </a:solidFill>
                <a:latin typeface="宋体" panose="02010600030101010101" pitchFamily="2" charset="-122"/>
              </a:rPr>
              <a:t>解：</a:t>
            </a:r>
          </a:p>
        </p:txBody>
      </p:sp>
      <p:graphicFrame>
        <p:nvGraphicFramePr>
          <p:cNvPr id="89111" name="对象 5"/>
          <p:cNvGraphicFramePr>
            <a:graphicFrameLocks noChangeAspect="1"/>
          </p:cNvGraphicFramePr>
          <p:nvPr/>
        </p:nvGraphicFramePr>
        <p:xfrm>
          <a:off x="4244975" y="4621213"/>
          <a:ext cx="4094163" cy="1646237"/>
        </p:xfrm>
        <a:graphic>
          <a:graphicData uri="http://schemas.openxmlformats.org/presentationml/2006/ole">
            <mc:AlternateContent xmlns:mc="http://schemas.openxmlformats.org/markup-compatibility/2006">
              <mc:Choice xmlns:v="urn:schemas-microsoft-com:vml" Requires="v">
                <p:oleObj spid="_x0000_s48153" r:id="rId3" imgW="1739900" imgH="698500" progId="Equation.DSMT4">
                  <p:embed/>
                </p:oleObj>
              </mc:Choice>
              <mc:Fallback>
                <p:oleObj r:id="rId3" imgW="1739900" imgH="698500" progId="Equation.DSMT4">
                  <p:embed/>
                  <p:pic>
                    <p:nvPicPr>
                      <p:cNvPr id="0" name="图片 3283"/>
                      <p:cNvPicPr/>
                      <p:nvPr/>
                    </p:nvPicPr>
                    <p:blipFill>
                      <a:blip r:embed="rId4"/>
                      <a:stretch>
                        <a:fillRect/>
                      </a:stretch>
                    </p:blipFill>
                    <p:spPr>
                      <a:xfrm>
                        <a:off x="4244975" y="4621213"/>
                        <a:ext cx="4094163" cy="1646237"/>
                      </a:xfrm>
                      <a:prstGeom prst="rect">
                        <a:avLst/>
                      </a:prstGeom>
                      <a:noFill/>
                      <a:ln w="38100">
                        <a:noFill/>
                        <a:miter/>
                      </a:ln>
                    </p:spPr>
                  </p:pic>
                </p:oleObj>
              </mc:Fallback>
            </mc:AlternateContent>
          </a:graphicData>
        </a:graphic>
      </p:graphicFrame>
      <p:grpSp>
        <p:nvGrpSpPr>
          <p:cNvPr id="2" name="组合 1"/>
          <p:cNvGrpSpPr/>
          <p:nvPr/>
        </p:nvGrpSpPr>
        <p:grpSpPr>
          <a:xfrm>
            <a:off x="4219575" y="3451225"/>
            <a:ext cx="4616450" cy="1038225"/>
            <a:chOff x="4219575" y="3451215"/>
            <a:chExt cx="4616093" cy="1038235"/>
          </a:xfrm>
        </p:grpSpPr>
        <p:sp>
          <p:nvSpPr>
            <p:cNvPr id="86051" name="Rectangle 39"/>
            <p:cNvSpPr/>
            <p:nvPr/>
          </p:nvSpPr>
          <p:spPr>
            <a:xfrm>
              <a:off x="4219575" y="3451215"/>
              <a:ext cx="3802644" cy="954107"/>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solidFill>
                    <a:srgbClr val="003399"/>
                  </a:solidFill>
                  <a:latin typeface="宋体" panose="02010600030101010101" pitchFamily="2" charset="-122"/>
                </a:rPr>
                <a:t>与虚轴交点：</a:t>
              </a:r>
              <a:endParaRPr lang="en-US" altLang="zh-CN" sz="2800" b="1" dirty="0">
                <a:solidFill>
                  <a:srgbClr val="003399"/>
                </a:solidFill>
                <a:latin typeface="宋体" panose="02010600030101010101" pitchFamily="2" charset="-122"/>
              </a:endParaRPr>
            </a:p>
            <a:p>
              <a:pPr marL="0" lvl="0" indent="0" eaLnBrk="1" hangingPunct="1">
                <a:spcBef>
                  <a:spcPct val="0"/>
                </a:spcBef>
                <a:buClrTx/>
                <a:buSzTx/>
                <a:buFontTx/>
                <a:buNone/>
              </a:pPr>
              <a:r>
                <a:rPr lang="zh-CN" altLang="en-US" sz="2800" b="1" dirty="0">
                  <a:solidFill>
                    <a:srgbClr val="003399"/>
                  </a:solidFill>
                  <a:latin typeface="宋体" panose="02010600030101010101" pitchFamily="2" charset="-122"/>
                </a:rPr>
                <a:t>把       代入       </a:t>
              </a:r>
            </a:p>
          </p:txBody>
        </p:sp>
        <p:graphicFrame>
          <p:nvGraphicFramePr>
            <p:cNvPr id="86052" name="Object 18"/>
            <p:cNvGraphicFramePr>
              <a:graphicFrameLocks noChangeAspect="1"/>
            </p:cNvGraphicFramePr>
            <p:nvPr/>
          </p:nvGraphicFramePr>
          <p:xfrm>
            <a:off x="4686300" y="3941763"/>
            <a:ext cx="1254125" cy="547687"/>
          </p:xfrm>
          <a:graphic>
            <a:graphicData uri="http://schemas.openxmlformats.org/presentationml/2006/ole">
              <mc:AlternateContent xmlns:mc="http://schemas.openxmlformats.org/markup-compatibility/2006">
                <mc:Choice xmlns:v="urn:schemas-microsoft-com:vml" Requires="v">
                  <p:oleObj spid="_x0000_s48154" r:id="rId5" imgW="405765" imgH="177800" progId="Equation.DSMT4">
                    <p:embed/>
                  </p:oleObj>
                </mc:Choice>
                <mc:Fallback>
                  <p:oleObj r:id="rId5" imgW="405765" imgH="177800" progId="Equation.DSMT4">
                    <p:embed/>
                    <p:pic>
                      <p:nvPicPr>
                        <p:cNvPr id="0" name="图片 3284"/>
                        <p:cNvPicPr/>
                        <p:nvPr/>
                      </p:nvPicPr>
                      <p:blipFill>
                        <a:blip r:embed="rId6"/>
                        <a:stretch>
                          <a:fillRect/>
                        </a:stretch>
                      </p:blipFill>
                      <p:spPr>
                        <a:xfrm>
                          <a:off x="4686300" y="3941763"/>
                          <a:ext cx="1254125" cy="547687"/>
                        </a:xfrm>
                        <a:prstGeom prst="rect">
                          <a:avLst/>
                        </a:prstGeom>
                        <a:noFill/>
                        <a:ln w="38100">
                          <a:noFill/>
                          <a:miter/>
                        </a:ln>
                      </p:spPr>
                    </p:pic>
                  </p:oleObj>
                </mc:Fallback>
              </mc:AlternateContent>
            </a:graphicData>
          </a:graphic>
        </p:graphicFrame>
        <p:graphicFrame>
          <p:nvGraphicFramePr>
            <p:cNvPr id="86053" name="Object 6"/>
            <p:cNvGraphicFramePr>
              <a:graphicFrameLocks noChangeAspect="1"/>
            </p:cNvGraphicFramePr>
            <p:nvPr/>
          </p:nvGraphicFramePr>
          <p:xfrm>
            <a:off x="6733818" y="3940968"/>
            <a:ext cx="2101850" cy="484188"/>
          </p:xfrm>
          <a:graphic>
            <a:graphicData uri="http://schemas.openxmlformats.org/presentationml/2006/ole">
              <mc:AlternateContent xmlns:mc="http://schemas.openxmlformats.org/markup-compatibility/2006">
                <mc:Choice xmlns:v="urn:schemas-microsoft-com:vml" Requires="v">
                  <p:oleObj spid="_x0000_s48155" r:id="rId7" imgW="939165" imgH="190500" progId="Equation.DSMT4">
                    <p:embed/>
                  </p:oleObj>
                </mc:Choice>
                <mc:Fallback>
                  <p:oleObj r:id="rId7" imgW="939165" imgH="190500" progId="Equation.DSMT4">
                    <p:embed/>
                    <p:pic>
                      <p:nvPicPr>
                        <p:cNvPr id="0" name="图片 3289"/>
                        <p:cNvPicPr/>
                        <p:nvPr/>
                      </p:nvPicPr>
                      <p:blipFill>
                        <a:blip r:embed="rId8"/>
                        <a:stretch>
                          <a:fillRect/>
                        </a:stretch>
                      </p:blipFill>
                      <p:spPr>
                        <a:xfrm>
                          <a:off x="6733818" y="3940968"/>
                          <a:ext cx="2101850" cy="484188"/>
                        </a:xfrm>
                        <a:prstGeom prst="rect">
                          <a:avLst/>
                        </a:prstGeom>
                        <a:noFill/>
                        <a:ln w="38100">
                          <a:noFill/>
                          <a:miter/>
                        </a:ln>
                      </p:spPr>
                    </p:pic>
                  </p:oleObj>
                </mc:Fallback>
              </mc:AlternateContent>
            </a:graphicData>
          </a:graphic>
        </p:graphicFrame>
      </p:grpSp>
      <p:grpSp>
        <p:nvGrpSpPr>
          <p:cNvPr id="86022" name="组合 52"/>
          <p:cNvGrpSpPr/>
          <p:nvPr/>
        </p:nvGrpSpPr>
        <p:grpSpPr>
          <a:xfrm>
            <a:off x="144463" y="2330450"/>
            <a:ext cx="4159250" cy="4267200"/>
            <a:chOff x="144644" y="2330906"/>
            <a:chExt cx="4159769" cy="4266446"/>
          </a:xfrm>
        </p:grpSpPr>
        <p:grpSp>
          <p:nvGrpSpPr>
            <p:cNvPr id="86031" name="组合 54"/>
            <p:cNvGrpSpPr/>
            <p:nvPr/>
          </p:nvGrpSpPr>
          <p:grpSpPr>
            <a:xfrm>
              <a:off x="144644" y="2330906"/>
              <a:ext cx="4159769" cy="4077832"/>
              <a:chOff x="144644" y="2330906"/>
              <a:chExt cx="4159769" cy="4077832"/>
            </a:xfrm>
          </p:grpSpPr>
          <p:cxnSp>
            <p:nvCxnSpPr>
              <p:cNvPr id="86033" name="直接连接符 47"/>
              <p:cNvCxnSpPr/>
              <p:nvPr/>
            </p:nvCxnSpPr>
            <p:spPr>
              <a:xfrm>
                <a:off x="1692275" y="4632326"/>
                <a:ext cx="2091649" cy="8979"/>
              </a:xfrm>
              <a:prstGeom prst="line">
                <a:avLst/>
              </a:prstGeom>
              <a:ln w="38100" cap="flat" cmpd="sng">
                <a:solidFill>
                  <a:srgbClr val="FF0000"/>
                </a:solidFill>
                <a:prstDash val="solid"/>
                <a:headEnd type="none" w="med" len="med"/>
                <a:tailEnd type="none" w="med" len="med"/>
              </a:ln>
            </p:spPr>
          </p:cxnSp>
          <p:grpSp>
            <p:nvGrpSpPr>
              <p:cNvPr id="86034" name="组合 57"/>
              <p:cNvGrpSpPr/>
              <p:nvPr/>
            </p:nvGrpSpPr>
            <p:grpSpPr>
              <a:xfrm>
                <a:off x="144644" y="2330906"/>
                <a:ext cx="4159769" cy="4077832"/>
                <a:chOff x="144644" y="2330906"/>
                <a:chExt cx="4159769" cy="4077832"/>
              </a:xfrm>
            </p:grpSpPr>
            <p:sp>
              <p:nvSpPr>
                <p:cNvPr id="86046" name="Line 21"/>
                <p:cNvSpPr/>
                <p:nvPr/>
              </p:nvSpPr>
              <p:spPr>
                <a:xfrm>
                  <a:off x="144644" y="4653136"/>
                  <a:ext cx="3941763" cy="5119"/>
                </a:xfrm>
                <a:prstGeom prst="line">
                  <a:avLst/>
                </a:prstGeom>
                <a:ln w="19050" cap="flat" cmpd="sng">
                  <a:solidFill>
                    <a:srgbClr val="000000"/>
                  </a:solidFill>
                  <a:prstDash val="solid"/>
                  <a:headEnd type="none" w="med" len="med"/>
                  <a:tailEnd type="triangle" w="med" len="med"/>
                </a:ln>
              </p:spPr>
            </p:sp>
            <p:sp>
              <p:nvSpPr>
                <p:cNvPr id="86047" name="Text Box 17"/>
                <p:cNvSpPr txBox="1"/>
                <p:nvPr/>
              </p:nvSpPr>
              <p:spPr>
                <a:xfrm>
                  <a:off x="2069835" y="4535488"/>
                  <a:ext cx="514350" cy="4191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Tx/>
                    <a:buNone/>
                  </a:pPr>
                  <a:r>
                    <a:rPr lang="en-US" altLang="zh-CN" sz="2400" b="1" dirty="0">
                      <a:solidFill>
                        <a:srgbClr val="003399"/>
                      </a:solidFill>
                      <a:latin typeface="宋体" panose="02010600030101010101" pitchFamily="2" charset="-122"/>
                    </a:rPr>
                    <a:t>0</a:t>
                  </a:r>
                </a:p>
              </p:txBody>
            </p:sp>
            <p:graphicFrame>
              <p:nvGraphicFramePr>
                <p:cNvPr id="86048" name="Object 18"/>
                <p:cNvGraphicFramePr>
                  <a:graphicFrameLocks noChangeAspect="1"/>
                </p:cNvGraphicFramePr>
                <p:nvPr/>
              </p:nvGraphicFramePr>
              <p:xfrm>
                <a:off x="2201793" y="2330906"/>
                <a:ext cx="486517" cy="381968"/>
              </p:xfrm>
              <a:graphic>
                <a:graphicData uri="http://schemas.openxmlformats.org/presentationml/2006/ole">
                  <mc:AlternateContent xmlns:mc="http://schemas.openxmlformats.org/markup-compatibility/2006">
                    <mc:Choice xmlns:v="urn:schemas-microsoft-com:vml" Requires="v">
                      <p:oleObj spid="_x0000_s48156" r:id="rId9" imgW="241935" imgH="191135" progId="Equation.3">
                        <p:embed/>
                      </p:oleObj>
                    </mc:Choice>
                    <mc:Fallback>
                      <p:oleObj r:id="rId9" imgW="241935" imgH="191135" progId="Equation.3">
                        <p:embed/>
                        <p:pic>
                          <p:nvPicPr>
                            <p:cNvPr id="0" name="图片 3285"/>
                            <p:cNvPicPr/>
                            <p:nvPr/>
                          </p:nvPicPr>
                          <p:blipFill>
                            <a:blip r:embed="rId10"/>
                            <a:stretch>
                              <a:fillRect/>
                            </a:stretch>
                          </p:blipFill>
                          <p:spPr>
                            <a:xfrm>
                              <a:off x="2201793" y="2330906"/>
                              <a:ext cx="486517" cy="381968"/>
                            </a:xfrm>
                            <a:prstGeom prst="rect">
                              <a:avLst/>
                            </a:prstGeom>
                            <a:noFill/>
                            <a:ln w="38100">
                              <a:noFill/>
                              <a:miter/>
                            </a:ln>
                          </p:spPr>
                        </p:pic>
                      </p:oleObj>
                    </mc:Fallback>
                  </mc:AlternateContent>
                </a:graphicData>
              </a:graphic>
            </p:graphicFrame>
            <p:graphicFrame>
              <p:nvGraphicFramePr>
                <p:cNvPr id="86049" name="Object 19"/>
                <p:cNvGraphicFramePr>
                  <a:graphicFrameLocks noChangeAspect="1"/>
                </p:cNvGraphicFramePr>
                <p:nvPr/>
              </p:nvGraphicFramePr>
              <p:xfrm>
                <a:off x="3946525" y="4788229"/>
                <a:ext cx="357888" cy="328573"/>
              </p:xfrm>
              <a:graphic>
                <a:graphicData uri="http://schemas.openxmlformats.org/presentationml/2006/ole">
                  <mc:AlternateContent xmlns:mc="http://schemas.openxmlformats.org/markup-compatibility/2006">
                    <mc:Choice xmlns:v="urn:schemas-microsoft-com:vml" Requires="v">
                      <p:oleObj spid="_x0000_s48157" r:id="rId11" imgW="153035" imgH="140335" progId="Equation.3">
                        <p:embed/>
                      </p:oleObj>
                    </mc:Choice>
                    <mc:Fallback>
                      <p:oleObj r:id="rId11" imgW="153035" imgH="140335" progId="Equation.3">
                        <p:embed/>
                        <p:pic>
                          <p:nvPicPr>
                            <p:cNvPr id="0" name="图片 3281"/>
                            <p:cNvPicPr/>
                            <p:nvPr/>
                          </p:nvPicPr>
                          <p:blipFill>
                            <a:blip r:embed="rId12"/>
                            <a:stretch>
                              <a:fillRect/>
                            </a:stretch>
                          </p:blipFill>
                          <p:spPr>
                            <a:xfrm>
                              <a:off x="3946525" y="4788229"/>
                              <a:ext cx="357888" cy="328573"/>
                            </a:xfrm>
                            <a:prstGeom prst="rect">
                              <a:avLst/>
                            </a:prstGeom>
                            <a:noFill/>
                            <a:ln w="38100">
                              <a:noFill/>
                              <a:miter/>
                            </a:ln>
                          </p:spPr>
                        </p:pic>
                      </p:oleObj>
                    </mc:Fallback>
                  </mc:AlternateContent>
                </a:graphicData>
              </a:graphic>
            </p:graphicFrame>
            <p:sp>
              <p:nvSpPr>
                <p:cNvPr id="86050" name="Line 20"/>
                <p:cNvSpPr/>
                <p:nvPr/>
              </p:nvSpPr>
              <p:spPr>
                <a:xfrm flipV="1">
                  <a:off x="2119313" y="2522538"/>
                  <a:ext cx="0" cy="3886200"/>
                </a:xfrm>
                <a:prstGeom prst="line">
                  <a:avLst/>
                </a:prstGeom>
                <a:ln w="19050" cap="flat" cmpd="sng">
                  <a:solidFill>
                    <a:srgbClr val="000000"/>
                  </a:solidFill>
                  <a:prstDash val="solid"/>
                  <a:headEnd type="none" w="med" len="med"/>
                  <a:tailEnd type="triangle" w="med" len="med"/>
                </a:ln>
              </p:spPr>
            </p:sp>
          </p:grpSp>
          <p:grpSp>
            <p:nvGrpSpPr>
              <p:cNvPr id="86035" name="Group 23"/>
              <p:cNvGrpSpPr/>
              <p:nvPr/>
            </p:nvGrpSpPr>
            <p:grpSpPr>
              <a:xfrm>
                <a:off x="3664595" y="4559922"/>
                <a:ext cx="187325" cy="182563"/>
                <a:chOff x="4632" y="3312"/>
                <a:chExt cx="105" cy="156"/>
              </a:xfrm>
            </p:grpSpPr>
            <p:sp>
              <p:nvSpPr>
                <p:cNvPr id="86044" name="Line 24"/>
                <p:cNvSpPr/>
                <p:nvPr/>
              </p:nvSpPr>
              <p:spPr>
                <a:xfrm flipH="1">
                  <a:off x="4632" y="3312"/>
                  <a:ext cx="105" cy="156"/>
                </a:xfrm>
                <a:prstGeom prst="line">
                  <a:avLst/>
                </a:prstGeom>
                <a:ln w="44450" cap="flat" cmpd="sng">
                  <a:solidFill>
                    <a:srgbClr val="0000CC"/>
                  </a:solidFill>
                  <a:prstDash val="solid"/>
                  <a:headEnd type="none" w="med" len="med"/>
                  <a:tailEnd type="none" w="med" len="med"/>
                </a:ln>
              </p:spPr>
            </p:sp>
            <p:sp>
              <p:nvSpPr>
                <p:cNvPr id="86045" name="Line 25"/>
                <p:cNvSpPr/>
                <p:nvPr/>
              </p:nvSpPr>
              <p:spPr>
                <a:xfrm>
                  <a:off x="4632" y="3312"/>
                  <a:ext cx="105" cy="156"/>
                </a:xfrm>
                <a:prstGeom prst="line">
                  <a:avLst/>
                </a:prstGeom>
                <a:ln w="44450" cap="flat" cmpd="sng">
                  <a:solidFill>
                    <a:srgbClr val="0000CC"/>
                  </a:solidFill>
                  <a:prstDash val="solid"/>
                  <a:headEnd type="none" w="med" len="med"/>
                  <a:tailEnd type="none" w="med" len="med"/>
                </a:ln>
              </p:spPr>
            </p:sp>
          </p:grpSp>
          <p:grpSp>
            <p:nvGrpSpPr>
              <p:cNvPr id="86036" name="Group 26"/>
              <p:cNvGrpSpPr/>
              <p:nvPr/>
            </p:nvGrpSpPr>
            <p:grpSpPr>
              <a:xfrm>
                <a:off x="971600" y="4561103"/>
                <a:ext cx="187325" cy="180975"/>
                <a:chOff x="4632" y="3312"/>
                <a:chExt cx="105" cy="156"/>
              </a:xfrm>
            </p:grpSpPr>
            <p:sp>
              <p:nvSpPr>
                <p:cNvPr id="86042" name="Line 27"/>
                <p:cNvSpPr/>
                <p:nvPr/>
              </p:nvSpPr>
              <p:spPr>
                <a:xfrm flipH="1">
                  <a:off x="4632" y="3312"/>
                  <a:ext cx="105" cy="156"/>
                </a:xfrm>
                <a:prstGeom prst="line">
                  <a:avLst/>
                </a:prstGeom>
                <a:ln w="44450" cap="flat" cmpd="sng">
                  <a:solidFill>
                    <a:srgbClr val="0000CC"/>
                  </a:solidFill>
                  <a:prstDash val="solid"/>
                  <a:headEnd type="none" w="med" len="med"/>
                  <a:tailEnd type="none" w="med" len="med"/>
                </a:ln>
              </p:spPr>
            </p:sp>
            <p:sp>
              <p:nvSpPr>
                <p:cNvPr id="86043" name="Line 28"/>
                <p:cNvSpPr/>
                <p:nvPr/>
              </p:nvSpPr>
              <p:spPr>
                <a:xfrm>
                  <a:off x="4632" y="3312"/>
                  <a:ext cx="105" cy="156"/>
                </a:xfrm>
                <a:prstGeom prst="line">
                  <a:avLst/>
                </a:prstGeom>
                <a:ln w="44450" cap="flat" cmpd="sng">
                  <a:solidFill>
                    <a:srgbClr val="0000CC"/>
                  </a:solidFill>
                  <a:prstDash val="solid"/>
                  <a:headEnd type="none" w="med" len="med"/>
                  <a:tailEnd type="none" w="med" len="med"/>
                </a:ln>
              </p:spPr>
            </p:sp>
          </p:grpSp>
          <p:sp>
            <p:nvSpPr>
              <p:cNvPr id="86037" name="Rectangle 36"/>
              <p:cNvSpPr/>
              <p:nvPr/>
            </p:nvSpPr>
            <p:spPr>
              <a:xfrm>
                <a:off x="811026" y="4742078"/>
                <a:ext cx="4921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solidFill>
                      <a:srgbClr val="003399"/>
                    </a:solidFill>
                    <a:latin typeface="宋体" panose="02010600030101010101" pitchFamily="2" charset="-122"/>
                  </a:rPr>
                  <a:t>-1</a:t>
                </a:r>
              </a:p>
            </p:txBody>
          </p:sp>
          <p:sp>
            <p:nvSpPr>
              <p:cNvPr id="86038" name="椭圆 61"/>
              <p:cNvSpPr/>
              <p:nvPr/>
            </p:nvSpPr>
            <p:spPr>
              <a:xfrm>
                <a:off x="1530730" y="4597716"/>
                <a:ext cx="135878" cy="111012"/>
              </a:xfrm>
              <a:prstGeom prst="ellipse">
                <a:avLst/>
              </a:prstGeom>
              <a:noFill/>
              <a:ln w="38100" cap="flat" cmpd="sng">
                <a:solidFill>
                  <a:schemeClr val="tx2"/>
                </a:solidFill>
                <a:prstDash val="solid"/>
                <a:headEnd type="none" w="med" len="med"/>
                <a:tailEnd type="triangle" w="med" len="med"/>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solidFill>
                    <a:srgbClr val="007A77"/>
                  </a:solidFill>
                </a:endParaRPr>
              </a:p>
            </p:txBody>
          </p:sp>
          <p:grpSp>
            <p:nvGrpSpPr>
              <p:cNvPr id="86039" name="Group 26"/>
              <p:cNvGrpSpPr/>
              <p:nvPr/>
            </p:nvGrpSpPr>
            <p:grpSpPr>
              <a:xfrm>
                <a:off x="1029963" y="4561103"/>
                <a:ext cx="187325" cy="180975"/>
                <a:chOff x="4632" y="3312"/>
                <a:chExt cx="105" cy="156"/>
              </a:xfrm>
            </p:grpSpPr>
            <p:sp>
              <p:nvSpPr>
                <p:cNvPr id="86040" name="Line 27"/>
                <p:cNvSpPr/>
                <p:nvPr/>
              </p:nvSpPr>
              <p:spPr>
                <a:xfrm flipH="1">
                  <a:off x="4632" y="3312"/>
                  <a:ext cx="105" cy="156"/>
                </a:xfrm>
                <a:prstGeom prst="line">
                  <a:avLst/>
                </a:prstGeom>
                <a:ln w="44450" cap="flat" cmpd="sng">
                  <a:solidFill>
                    <a:srgbClr val="0000CC"/>
                  </a:solidFill>
                  <a:prstDash val="solid"/>
                  <a:headEnd type="none" w="med" len="med"/>
                  <a:tailEnd type="none" w="med" len="med"/>
                </a:ln>
              </p:spPr>
            </p:sp>
            <p:sp>
              <p:nvSpPr>
                <p:cNvPr id="86041" name="Line 28"/>
                <p:cNvSpPr/>
                <p:nvPr/>
              </p:nvSpPr>
              <p:spPr>
                <a:xfrm>
                  <a:off x="4632" y="3312"/>
                  <a:ext cx="105" cy="156"/>
                </a:xfrm>
                <a:prstGeom prst="line">
                  <a:avLst/>
                </a:prstGeom>
                <a:ln w="44450" cap="flat" cmpd="sng">
                  <a:solidFill>
                    <a:srgbClr val="0000CC"/>
                  </a:solidFill>
                  <a:prstDash val="solid"/>
                  <a:headEnd type="none" w="med" len="med"/>
                  <a:tailEnd type="none" w="med" len="med"/>
                </a:ln>
              </p:spPr>
            </p:sp>
          </p:grpSp>
        </p:grpSp>
        <p:cxnSp>
          <p:nvCxnSpPr>
            <p:cNvPr id="86032" name="直接连接符 55"/>
            <p:cNvCxnSpPr/>
            <p:nvPr/>
          </p:nvCxnSpPr>
          <p:spPr>
            <a:xfrm>
              <a:off x="2445051" y="2330906"/>
              <a:ext cx="0" cy="4266446"/>
            </a:xfrm>
            <a:prstGeom prst="line">
              <a:avLst/>
            </a:prstGeom>
            <a:ln w="38100" cap="flat" cmpd="sng">
              <a:solidFill>
                <a:srgbClr val="FF0000"/>
              </a:solidFill>
              <a:prstDash val="sysDot"/>
              <a:headEnd type="none" w="med" len="med"/>
              <a:tailEnd type="none" w="med" len="med"/>
            </a:ln>
          </p:spPr>
        </p:cxnSp>
      </p:grpSp>
      <p:sp>
        <p:nvSpPr>
          <p:cNvPr id="86023" name="灯片编号占位符 2"/>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53</a:t>
            </a:fld>
            <a:endParaRPr lang="zh-CN" altLang="en-US" sz="1400" dirty="0"/>
          </a:p>
        </p:txBody>
      </p:sp>
      <p:grpSp>
        <p:nvGrpSpPr>
          <p:cNvPr id="86024" name="组合 35"/>
          <p:cNvGrpSpPr/>
          <p:nvPr/>
        </p:nvGrpSpPr>
        <p:grpSpPr>
          <a:xfrm>
            <a:off x="381000" y="42863"/>
            <a:ext cx="8305800" cy="1865312"/>
            <a:chOff x="381000" y="42863"/>
            <a:chExt cx="8305800" cy="1865853"/>
          </a:xfrm>
        </p:grpSpPr>
        <p:sp>
          <p:nvSpPr>
            <p:cNvPr id="37" name="Rectangle 5"/>
            <p:cNvSpPr>
              <a:spLocks noChangeArrowheads="1"/>
            </p:cNvSpPr>
            <p:nvPr/>
          </p:nvSpPr>
          <p:spPr bwMode="auto">
            <a:xfrm>
              <a:off x="381000" y="42863"/>
              <a:ext cx="6827838" cy="585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例</a:t>
              </a:r>
              <a:r>
                <a:rPr kumimoji="0" lang="en-US" altLang="zh-CN" sz="3200" b="1"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4.11 </a:t>
              </a:r>
              <a:r>
                <a:rPr kumimoji="1" lang="zh-CN" altLang="en-US" sz="2800" b="1" i="0" u="none" strike="noStrike" kern="1200" cap="none" spc="0" normalizeH="0" baseline="0" noProof="0" dirty="0">
                  <a:ln>
                    <a:noFill/>
                  </a:ln>
                  <a:solidFill>
                    <a:srgbClr val="003399"/>
                  </a:solidFill>
                  <a:effectLst/>
                  <a:uLnTx/>
                  <a:uFillTx/>
                  <a:latin typeface="宋体" panose="02010600030101010101" pitchFamily="2" charset="-122"/>
                  <a:ea typeface="宋体" panose="02010600030101010101" pitchFamily="2" charset="-122"/>
                  <a:cs typeface="+mn-cs"/>
                </a:rPr>
                <a:t>单位负反馈系统的开环传递函数为</a:t>
              </a:r>
            </a:p>
          </p:txBody>
        </p:sp>
        <p:grpSp>
          <p:nvGrpSpPr>
            <p:cNvPr id="86027" name="组合 37"/>
            <p:cNvGrpSpPr/>
            <p:nvPr/>
          </p:nvGrpSpPr>
          <p:grpSpPr>
            <a:xfrm>
              <a:off x="4211960" y="674693"/>
              <a:ext cx="4474840" cy="954107"/>
              <a:chOff x="4211960" y="764124"/>
              <a:chExt cx="4474840" cy="954107"/>
            </a:xfrm>
          </p:grpSpPr>
          <p:sp>
            <p:nvSpPr>
              <p:cNvPr id="86029" name="Rectangle 7"/>
              <p:cNvSpPr/>
              <p:nvPr/>
            </p:nvSpPr>
            <p:spPr>
              <a:xfrm>
                <a:off x="4211960" y="764124"/>
                <a:ext cx="4474840" cy="95410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solidFill>
                      <a:srgbClr val="003399"/>
                    </a:solidFill>
                    <a:latin typeface="宋体" panose="02010600030101010101" pitchFamily="2" charset="-122"/>
                  </a:rPr>
                  <a:t>绘制系统的根轨迹，并求出使系统稳定   的取值范围  </a:t>
                </a:r>
              </a:p>
            </p:txBody>
          </p:sp>
          <p:graphicFrame>
            <p:nvGraphicFramePr>
              <p:cNvPr id="86030" name="Object 8"/>
              <p:cNvGraphicFramePr>
                <a:graphicFrameLocks noChangeAspect="1"/>
              </p:cNvGraphicFramePr>
              <p:nvPr/>
            </p:nvGraphicFramePr>
            <p:xfrm>
              <a:off x="6179505" y="1241177"/>
              <a:ext cx="539750" cy="433388"/>
            </p:xfrm>
            <a:graphic>
              <a:graphicData uri="http://schemas.openxmlformats.org/presentationml/2006/ole">
                <mc:AlternateContent xmlns:mc="http://schemas.openxmlformats.org/markup-compatibility/2006">
                  <mc:Choice xmlns:v="urn:schemas-microsoft-com:vml" Requires="v">
                    <p:oleObj spid="_x0000_s48158" r:id="rId13" imgW="165100" imgH="165100" progId="Equation.DSMT4">
                      <p:embed/>
                    </p:oleObj>
                  </mc:Choice>
                  <mc:Fallback>
                    <p:oleObj r:id="rId13" imgW="165100" imgH="165100" progId="Equation.DSMT4">
                      <p:embed/>
                      <p:pic>
                        <p:nvPicPr>
                          <p:cNvPr id="0" name="图片 3282"/>
                          <p:cNvPicPr/>
                          <p:nvPr/>
                        </p:nvPicPr>
                        <p:blipFill>
                          <a:blip r:embed="rId14"/>
                          <a:stretch>
                            <a:fillRect/>
                          </a:stretch>
                        </p:blipFill>
                        <p:spPr>
                          <a:xfrm>
                            <a:off x="6179505" y="1241177"/>
                            <a:ext cx="539750" cy="433388"/>
                          </a:xfrm>
                          <a:prstGeom prst="rect">
                            <a:avLst/>
                          </a:prstGeom>
                          <a:noFill/>
                          <a:ln w="38100">
                            <a:noFill/>
                            <a:miter/>
                          </a:ln>
                        </p:spPr>
                      </p:pic>
                    </p:oleObj>
                  </mc:Fallback>
                </mc:AlternateContent>
              </a:graphicData>
            </a:graphic>
          </p:graphicFrame>
        </p:grpSp>
        <p:graphicFrame>
          <p:nvGraphicFramePr>
            <p:cNvPr id="86028" name="对象 38"/>
            <p:cNvGraphicFramePr>
              <a:graphicFrameLocks noChangeAspect="1"/>
            </p:cNvGraphicFramePr>
            <p:nvPr/>
          </p:nvGraphicFramePr>
          <p:xfrm>
            <a:off x="648653" y="589504"/>
            <a:ext cx="3409950" cy="1319212"/>
          </p:xfrm>
          <a:graphic>
            <a:graphicData uri="http://schemas.openxmlformats.org/presentationml/2006/ole">
              <mc:AlternateContent xmlns:mc="http://schemas.openxmlformats.org/markup-compatibility/2006">
                <mc:Choice xmlns:v="urn:schemas-microsoft-com:vml" Requires="v">
                  <p:oleObj spid="_x0000_s48159" r:id="rId15" imgW="1524000" imgH="520700" progId="Equation.DSMT4">
                    <p:embed/>
                  </p:oleObj>
                </mc:Choice>
                <mc:Fallback>
                  <p:oleObj r:id="rId15" imgW="1524000" imgH="520700" progId="Equation.DSMT4">
                    <p:embed/>
                    <p:pic>
                      <p:nvPicPr>
                        <p:cNvPr id="0" name="图片 3288"/>
                        <p:cNvPicPr/>
                        <p:nvPr/>
                      </p:nvPicPr>
                      <p:blipFill>
                        <a:blip r:embed="rId16"/>
                        <a:stretch>
                          <a:fillRect/>
                        </a:stretch>
                      </p:blipFill>
                      <p:spPr>
                        <a:xfrm>
                          <a:off x="648653" y="589504"/>
                          <a:ext cx="3409950" cy="1319212"/>
                        </a:xfrm>
                        <a:prstGeom prst="rect">
                          <a:avLst/>
                        </a:prstGeom>
                        <a:noFill/>
                        <a:ln w="38100">
                          <a:noFill/>
                          <a:miter/>
                        </a:ln>
                      </p:spPr>
                    </p:pic>
                  </p:oleObj>
                </mc:Fallback>
              </mc:AlternateContent>
            </a:graphicData>
          </a:graphic>
        </p:graphicFrame>
      </p:grpSp>
      <p:graphicFrame>
        <p:nvGraphicFramePr>
          <p:cNvPr id="86025" name="对象 2"/>
          <p:cNvGraphicFramePr>
            <a:graphicFrameLocks noChangeAspect="1"/>
          </p:cNvGraphicFramePr>
          <p:nvPr/>
        </p:nvGraphicFramePr>
        <p:xfrm>
          <a:off x="4044950" y="1844675"/>
          <a:ext cx="4543425" cy="1708150"/>
        </p:xfrm>
        <a:graphic>
          <a:graphicData uri="http://schemas.openxmlformats.org/presentationml/2006/ole">
            <mc:AlternateContent xmlns:mc="http://schemas.openxmlformats.org/markup-compatibility/2006">
              <mc:Choice xmlns:v="urn:schemas-microsoft-com:vml" Requires="v">
                <p:oleObj spid="_x0000_s48160" r:id="rId17" imgW="2032000" imgH="673100" progId="Equation.DSMT4">
                  <p:embed/>
                </p:oleObj>
              </mc:Choice>
              <mc:Fallback>
                <p:oleObj r:id="rId17" imgW="2032000" imgH="673100" progId="Equation.DSMT4">
                  <p:embed/>
                  <p:pic>
                    <p:nvPicPr>
                      <p:cNvPr id="0" name="图片 3287"/>
                      <p:cNvPicPr/>
                      <p:nvPr/>
                    </p:nvPicPr>
                    <p:blipFill>
                      <a:blip r:embed="rId18"/>
                      <a:stretch>
                        <a:fillRect/>
                      </a:stretch>
                    </p:blipFill>
                    <p:spPr>
                      <a:xfrm>
                        <a:off x="4044950" y="1844675"/>
                        <a:ext cx="4543425" cy="17081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89111"/>
                                        </p:tgtEl>
                                        <p:attrNameLst>
                                          <p:attrName>style.visibility</p:attrName>
                                        </p:attrNameLst>
                                      </p:cBhvr>
                                      <p:to>
                                        <p:strVal val="visible"/>
                                      </p:to>
                                    </p:set>
                                    <p:animEffect transition="in" filter="wipe(left)">
                                      <p:cBhvr>
                                        <p:cTn id="10" dur="500"/>
                                        <p:tgtEl>
                                          <p:spTgt spid="89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txBox="1">
            <a:spLocks noGrp="1"/>
          </p:cNvSpPr>
          <p:nvPr/>
        </p:nvSpPr>
        <p:spPr>
          <a:xfrm>
            <a:off x="8418513" y="6245225"/>
            <a:ext cx="423862"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b="1" dirty="0">
                <a:solidFill>
                  <a:srgbClr val="003399"/>
                </a:solidFill>
              </a:rPr>
              <a:t>54</a:t>
            </a:fld>
            <a:endParaRPr lang="zh-CN" altLang="en-US" sz="1400" b="1" dirty="0">
              <a:solidFill>
                <a:srgbClr val="003399"/>
              </a:solidFill>
            </a:endParaRPr>
          </a:p>
        </p:txBody>
      </p:sp>
      <p:sp>
        <p:nvSpPr>
          <p:cNvPr id="87043" name="Rectangle 9"/>
          <p:cNvSpPr/>
          <p:nvPr/>
        </p:nvSpPr>
        <p:spPr>
          <a:xfrm>
            <a:off x="457200" y="1943100"/>
            <a:ext cx="1235075" cy="579438"/>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b="1" dirty="0">
                <a:solidFill>
                  <a:srgbClr val="003399"/>
                </a:solidFill>
                <a:latin typeface="宋体" panose="02010600030101010101" pitchFamily="2" charset="-122"/>
              </a:rPr>
              <a:t>解：</a:t>
            </a:r>
          </a:p>
        </p:txBody>
      </p:sp>
      <p:sp>
        <p:nvSpPr>
          <p:cNvPr id="87044" name="Rectangle 39"/>
          <p:cNvSpPr/>
          <p:nvPr/>
        </p:nvSpPr>
        <p:spPr>
          <a:xfrm>
            <a:off x="4195763" y="3241675"/>
            <a:ext cx="3802062" cy="95408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solidFill>
                  <a:srgbClr val="003399"/>
                </a:solidFill>
                <a:latin typeface="宋体" panose="02010600030101010101" pitchFamily="2" charset="-122"/>
              </a:rPr>
              <a:t>与虚轴交点：</a:t>
            </a:r>
            <a:endParaRPr lang="en-US" altLang="zh-CN" sz="2800" b="1" dirty="0">
              <a:solidFill>
                <a:srgbClr val="003399"/>
              </a:solidFill>
              <a:latin typeface="宋体" panose="02010600030101010101" pitchFamily="2" charset="-122"/>
            </a:endParaRPr>
          </a:p>
          <a:p>
            <a:pPr marL="0" lvl="0" indent="0" eaLnBrk="1" hangingPunct="1">
              <a:spcBef>
                <a:spcPct val="0"/>
              </a:spcBef>
              <a:buClrTx/>
              <a:buSzTx/>
              <a:buFontTx/>
              <a:buNone/>
            </a:pPr>
            <a:r>
              <a:rPr lang="zh-CN" altLang="en-US" sz="2800" b="1" dirty="0">
                <a:solidFill>
                  <a:srgbClr val="003399"/>
                </a:solidFill>
                <a:latin typeface="宋体" panose="02010600030101010101" pitchFamily="2" charset="-122"/>
              </a:rPr>
              <a:t>把       代入       </a:t>
            </a:r>
          </a:p>
        </p:txBody>
      </p:sp>
      <p:graphicFrame>
        <p:nvGraphicFramePr>
          <p:cNvPr id="87045" name="Object 18"/>
          <p:cNvGraphicFramePr>
            <a:graphicFrameLocks noChangeAspect="1"/>
          </p:cNvGraphicFramePr>
          <p:nvPr/>
        </p:nvGraphicFramePr>
        <p:xfrm>
          <a:off x="4672013" y="3695700"/>
          <a:ext cx="1254125" cy="547688"/>
        </p:xfrm>
        <a:graphic>
          <a:graphicData uri="http://schemas.openxmlformats.org/presentationml/2006/ole">
            <mc:AlternateContent xmlns:mc="http://schemas.openxmlformats.org/markup-compatibility/2006">
              <mc:Choice xmlns:v="urn:schemas-microsoft-com:vml" Requires="v">
                <p:oleObj spid="_x0000_s49183" r:id="rId3" imgW="405765" imgH="177800" progId="Equation.DSMT4">
                  <p:embed/>
                </p:oleObj>
              </mc:Choice>
              <mc:Fallback>
                <p:oleObj r:id="rId3" imgW="405765" imgH="177800" progId="Equation.DSMT4">
                  <p:embed/>
                  <p:pic>
                    <p:nvPicPr>
                      <p:cNvPr id="0" name="图片 3295"/>
                      <p:cNvPicPr/>
                      <p:nvPr/>
                    </p:nvPicPr>
                    <p:blipFill>
                      <a:blip r:embed="rId4"/>
                      <a:stretch>
                        <a:fillRect/>
                      </a:stretch>
                    </p:blipFill>
                    <p:spPr>
                      <a:xfrm>
                        <a:off x="4672013" y="3695700"/>
                        <a:ext cx="1254125" cy="547688"/>
                      </a:xfrm>
                      <a:prstGeom prst="rect">
                        <a:avLst/>
                      </a:prstGeom>
                      <a:noFill/>
                      <a:ln w="38100">
                        <a:noFill/>
                        <a:miter/>
                      </a:ln>
                    </p:spPr>
                  </p:pic>
                </p:oleObj>
              </mc:Fallback>
            </mc:AlternateContent>
          </a:graphicData>
        </a:graphic>
      </p:graphicFrame>
      <p:graphicFrame>
        <p:nvGraphicFramePr>
          <p:cNvPr id="87046" name="Object 6"/>
          <p:cNvGraphicFramePr>
            <a:graphicFrameLocks noChangeAspect="1"/>
          </p:cNvGraphicFramePr>
          <p:nvPr/>
        </p:nvGraphicFramePr>
        <p:xfrm>
          <a:off x="6686550" y="3746500"/>
          <a:ext cx="2101850" cy="484188"/>
        </p:xfrm>
        <a:graphic>
          <a:graphicData uri="http://schemas.openxmlformats.org/presentationml/2006/ole">
            <mc:AlternateContent xmlns:mc="http://schemas.openxmlformats.org/markup-compatibility/2006">
              <mc:Choice xmlns:v="urn:schemas-microsoft-com:vml" Requires="v">
                <p:oleObj spid="_x0000_s49184" r:id="rId5" imgW="939165" imgH="190500" progId="Equation.DSMT4">
                  <p:embed/>
                </p:oleObj>
              </mc:Choice>
              <mc:Fallback>
                <p:oleObj r:id="rId5" imgW="939165" imgH="190500" progId="Equation.DSMT4">
                  <p:embed/>
                  <p:pic>
                    <p:nvPicPr>
                      <p:cNvPr id="0" name="图片 3292"/>
                      <p:cNvPicPr/>
                      <p:nvPr/>
                    </p:nvPicPr>
                    <p:blipFill>
                      <a:blip r:embed="rId6"/>
                      <a:stretch>
                        <a:fillRect/>
                      </a:stretch>
                    </p:blipFill>
                    <p:spPr>
                      <a:xfrm>
                        <a:off x="6686550" y="3746500"/>
                        <a:ext cx="2101850" cy="484188"/>
                      </a:xfrm>
                      <a:prstGeom prst="rect">
                        <a:avLst/>
                      </a:prstGeom>
                      <a:noFill/>
                      <a:ln w="38100">
                        <a:noFill/>
                        <a:miter/>
                      </a:ln>
                    </p:spPr>
                  </p:pic>
                </p:oleObj>
              </mc:Fallback>
            </mc:AlternateContent>
          </a:graphicData>
        </a:graphic>
      </p:graphicFrame>
      <p:graphicFrame>
        <p:nvGraphicFramePr>
          <p:cNvPr id="87047" name="对象 4"/>
          <p:cNvGraphicFramePr>
            <a:graphicFrameLocks noChangeAspect="1"/>
          </p:cNvGraphicFramePr>
          <p:nvPr/>
        </p:nvGraphicFramePr>
        <p:xfrm>
          <a:off x="5354638" y="4438650"/>
          <a:ext cx="1031875" cy="1033463"/>
        </p:xfrm>
        <a:graphic>
          <a:graphicData uri="http://schemas.openxmlformats.org/presentationml/2006/ole">
            <mc:AlternateContent xmlns:mc="http://schemas.openxmlformats.org/markup-compatibility/2006">
              <mc:Choice xmlns:v="urn:schemas-microsoft-com:vml" Requires="v">
                <p:oleObj spid="_x0000_s49185" r:id="rId7" imgW="393700" imgH="393700" progId="Equation.DSMT4">
                  <p:embed/>
                </p:oleObj>
              </mc:Choice>
              <mc:Fallback>
                <p:oleObj r:id="rId7" imgW="393700" imgH="393700" progId="Equation.DSMT4">
                  <p:embed/>
                  <p:pic>
                    <p:nvPicPr>
                      <p:cNvPr id="0" name="图片 3296"/>
                      <p:cNvPicPr/>
                      <p:nvPr/>
                    </p:nvPicPr>
                    <p:blipFill>
                      <a:blip r:embed="rId8"/>
                      <a:stretch>
                        <a:fillRect/>
                      </a:stretch>
                    </p:blipFill>
                    <p:spPr>
                      <a:xfrm>
                        <a:off x="5354638" y="4438650"/>
                        <a:ext cx="1031875" cy="1033463"/>
                      </a:xfrm>
                      <a:prstGeom prst="rect">
                        <a:avLst/>
                      </a:prstGeom>
                      <a:noFill/>
                      <a:ln w="38100">
                        <a:noFill/>
                        <a:miter/>
                      </a:ln>
                    </p:spPr>
                  </p:pic>
                </p:oleObj>
              </mc:Fallback>
            </mc:AlternateContent>
          </a:graphicData>
        </a:graphic>
      </p:graphicFrame>
      <p:sp>
        <p:nvSpPr>
          <p:cNvPr id="87048" name="Rectangle 6"/>
          <p:cNvSpPr/>
          <p:nvPr/>
        </p:nvSpPr>
        <p:spPr>
          <a:xfrm>
            <a:off x="0" y="-184150"/>
            <a:ext cx="184150" cy="368300"/>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spcBef>
                <a:spcPct val="0"/>
              </a:spcBef>
              <a:buClrTx/>
              <a:buSzTx/>
              <a:buFontTx/>
              <a:buNone/>
            </a:pPr>
            <a:endParaRPr lang="zh-CN" altLang="en-US" sz="1800" dirty="0">
              <a:solidFill>
                <a:srgbClr val="003399"/>
              </a:solidFill>
            </a:endParaRPr>
          </a:p>
        </p:txBody>
      </p:sp>
      <p:graphicFrame>
        <p:nvGraphicFramePr>
          <p:cNvPr id="87049" name="对象 7"/>
          <p:cNvGraphicFramePr>
            <a:graphicFrameLocks noChangeAspect="1"/>
          </p:cNvGraphicFramePr>
          <p:nvPr/>
        </p:nvGraphicFramePr>
        <p:xfrm>
          <a:off x="6761163" y="4278313"/>
          <a:ext cx="1443037" cy="1443037"/>
        </p:xfrm>
        <a:graphic>
          <a:graphicData uri="http://schemas.openxmlformats.org/presentationml/2006/ole">
            <mc:AlternateContent xmlns:mc="http://schemas.openxmlformats.org/markup-compatibility/2006">
              <mc:Choice xmlns:v="urn:schemas-microsoft-com:vml" Requires="v">
                <p:oleObj spid="_x0000_s49186" r:id="rId9" imgW="571500" imgH="571500" progId="Equation.DSMT4">
                  <p:embed/>
                </p:oleObj>
              </mc:Choice>
              <mc:Fallback>
                <p:oleObj r:id="rId9" imgW="571500" imgH="571500" progId="Equation.DSMT4">
                  <p:embed/>
                  <p:pic>
                    <p:nvPicPr>
                      <p:cNvPr id="0" name="图片 3293"/>
                      <p:cNvPicPr/>
                      <p:nvPr/>
                    </p:nvPicPr>
                    <p:blipFill>
                      <a:blip r:embed="rId10"/>
                      <a:stretch>
                        <a:fillRect/>
                      </a:stretch>
                    </p:blipFill>
                    <p:spPr>
                      <a:xfrm>
                        <a:off x="6761163" y="4278313"/>
                        <a:ext cx="1443037" cy="1443037"/>
                      </a:xfrm>
                      <a:prstGeom prst="rect">
                        <a:avLst/>
                      </a:prstGeom>
                      <a:noFill/>
                      <a:ln w="38100">
                        <a:noFill/>
                        <a:miter/>
                      </a:ln>
                    </p:spPr>
                  </p:pic>
                </p:oleObj>
              </mc:Fallback>
            </mc:AlternateContent>
          </a:graphicData>
        </a:graphic>
      </p:graphicFrame>
      <p:sp>
        <p:nvSpPr>
          <p:cNvPr id="87050" name="矩形 8"/>
          <p:cNvSpPr/>
          <p:nvPr/>
        </p:nvSpPr>
        <p:spPr>
          <a:xfrm>
            <a:off x="4298950" y="4291013"/>
            <a:ext cx="906463"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spcBef>
                <a:spcPct val="0"/>
              </a:spcBef>
              <a:buClrTx/>
              <a:buSzTx/>
              <a:buFontTx/>
              <a:buNone/>
            </a:pPr>
            <a:r>
              <a:rPr lang="zh-CN" altLang="en-US" sz="2800" b="1" dirty="0">
                <a:solidFill>
                  <a:srgbClr val="003399"/>
                </a:solidFill>
                <a:latin typeface="宋体" panose="02010600030101010101" pitchFamily="2" charset="-122"/>
              </a:rPr>
              <a:t>解得</a:t>
            </a:r>
            <a:endParaRPr lang="zh-CN" altLang="en-US" sz="2800" dirty="0">
              <a:solidFill>
                <a:srgbClr val="003399"/>
              </a:solidFill>
            </a:endParaRPr>
          </a:p>
        </p:txBody>
      </p:sp>
      <p:grpSp>
        <p:nvGrpSpPr>
          <p:cNvPr id="87051" name="组合 57"/>
          <p:cNvGrpSpPr/>
          <p:nvPr/>
        </p:nvGrpSpPr>
        <p:grpSpPr>
          <a:xfrm>
            <a:off x="144463" y="2330450"/>
            <a:ext cx="4159250" cy="4267200"/>
            <a:chOff x="144644" y="2330906"/>
            <a:chExt cx="4159769" cy="4266446"/>
          </a:xfrm>
        </p:grpSpPr>
        <p:grpSp>
          <p:nvGrpSpPr>
            <p:cNvPr id="87067" name="组合 58"/>
            <p:cNvGrpSpPr/>
            <p:nvPr/>
          </p:nvGrpSpPr>
          <p:grpSpPr>
            <a:xfrm>
              <a:off x="144644" y="2330906"/>
              <a:ext cx="4159769" cy="4077832"/>
              <a:chOff x="144644" y="2330906"/>
              <a:chExt cx="4159769" cy="4077832"/>
            </a:xfrm>
          </p:grpSpPr>
          <p:cxnSp>
            <p:nvCxnSpPr>
              <p:cNvPr id="87069" name="直接连接符 47"/>
              <p:cNvCxnSpPr/>
              <p:nvPr/>
            </p:nvCxnSpPr>
            <p:spPr>
              <a:xfrm>
                <a:off x="1692275" y="4644157"/>
                <a:ext cx="2091649" cy="8979"/>
              </a:xfrm>
              <a:prstGeom prst="line">
                <a:avLst/>
              </a:prstGeom>
              <a:ln w="38100" cap="flat" cmpd="sng">
                <a:solidFill>
                  <a:srgbClr val="FF0000"/>
                </a:solidFill>
                <a:prstDash val="solid"/>
                <a:headEnd type="none" w="med" len="med"/>
                <a:tailEnd type="none" w="med" len="med"/>
              </a:ln>
            </p:spPr>
          </p:cxnSp>
          <p:grpSp>
            <p:nvGrpSpPr>
              <p:cNvPr id="87070" name="组合 61"/>
              <p:cNvGrpSpPr/>
              <p:nvPr/>
            </p:nvGrpSpPr>
            <p:grpSpPr>
              <a:xfrm>
                <a:off x="144644" y="2330906"/>
                <a:ext cx="4159769" cy="4077832"/>
                <a:chOff x="144644" y="2330906"/>
                <a:chExt cx="4159769" cy="4077832"/>
              </a:xfrm>
            </p:grpSpPr>
            <p:sp>
              <p:nvSpPr>
                <p:cNvPr id="87082" name="Line 21"/>
                <p:cNvSpPr/>
                <p:nvPr/>
              </p:nvSpPr>
              <p:spPr>
                <a:xfrm>
                  <a:off x="144644" y="4653136"/>
                  <a:ext cx="3941763" cy="5119"/>
                </a:xfrm>
                <a:prstGeom prst="line">
                  <a:avLst/>
                </a:prstGeom>
                <a:ln w="19050" cap="flat" cmpd="sng">
                  <a:solidFill>
                    <a:srgbClr val="000000"/>
                  </a:solidFill>
                  <a:prstDash val="solid"/>
                  <a:headEnd type="none" w="med" len="med"/>
                  <a:tailEnd type="triangle" w="med" len="med"/>
                </a:ln>
              </p:spPr>
            </p:sp>
            <p:sp>
              <p:nvSpPr>
                <p:cNvPr id="87083" name="Text Box 17"/>
                <p:cNvSpPr txBox="1"/>
                <p:nvPr/>
              </p:nvSpPr>
              <p:spPr>
                <a:xfrm>
                  <a:off x="2069835" y="4535488"/>
                  <a:ext cx="514350" cy="4191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Tx/>
                    <a:buNone/>
                  </a:pPr>
                  <a:r>
                    <a:rPr lang="en-US" altLang="zh-CN" sz="2400" b="1" dirty="0">
                      <a:solidFill>
                        <a:srgbClr val="003399"/>
                      </a:solidFill>
                      <a:latin typeface="宋体" panose="02010600030101010101" pitchFamily="2" charset="-122"/>
                    </a:rPr>
                    <a:t>0</a:t>
                  </a:r>
                </a:p>
              </p:txBody>
            </p:sp>
            <p:graphicFrame>
              <p:nvGraphicFramePr>
                <p:cNvPr id="87084" name="Object 18"/>
                <p:cNvGraphicFramePr>
                  <a:graphicFrameLocks noChangeAspect="1"/>
                </p:cNvGraphicFramePr>
                <p:nvPr/>
              </p:nvGraphicFramePr>
              <p:xfrm>
                <a:off x="2201793" y="2330906"/>
                <a:ext cx="486517" cy="381968"/>
              </p:xfrm>
              <a:graphic>
                <a:graphicData uri="http://schemas.openxmlformats.org/presentationml/2006/ole">
                  <mc:AlternateContent xmlns:mc="http://schemas.openxmlformats.org/markup-compatibility/2006">
                    <mc:Choice xmlns:v="urn:schemas-microsoft-com:vml" Requires="v">
                      <p:oleObj spid="_x0000_s49187" r:id="rId11" imgW="241935" imgH="191135" progId="Equation.3">
                        <p:embed/>
                      </p:oleObj>
                    </mc:Choice>
                    <mc:Fallback>
                      <p:oleObj r:id="rId11" imgW="241935" imgH="191135" progId="Equation.3">
                        <p:embed/>
                        <p:pic>
                          <p:nvPicPr>
                            <p:cNvPr id="0" name="图片 3294"/>
                            <p:cNvPicPr/>
                            <p:nvPr/>
                          </p:nvPicPr>
                          <p:blipFill>
                            <a:blip r:embed="rId12"/>
                            <a:stretch>
                              <a:fillRect/>
                            </a:stretch>
                          </p:blipFill>
                          <p:spPr>
                            <a:xfrm>
                              <a:off x="2201793" y="2330906"/>
                              <a:ext cx="486517" cy="381968"/>
                            </a:xfrm>
                            <a:prstGeom prst="rect">
                              <a:avLst/>
                            </a:prstGeom>
                            <a:noFill/>
                            <a:ln w="38100">
                              <a:noFill/>
                              <a:miter/>
                            </a:ln>
                          </p:spPr>
                        </p:pic>
                      </p:oleObj>
                    </mc:Fallback>
                  </mc:AlternateContent>
                </a:graphicData>
              </a:graphic>
            </p:graphicFrame>
            <p:graphicFrame>
              <p:nvGraphicFramePr>
                <p:cNvPr id="87085" name="Object 19"/>
                <p:cNvGraphicFramePr>
                  <a:graphicFrameLocks noChangeAspect="1"/>
                </p:cNvGraphicFramePr>
                <p:nvPr/>
              </p:nvGraphicFramePr>
              <p:xfrm>
                <a:off x="3946525" y="4788229"/>
                <a:ext cx="357888" cy="328573"/>
              </p:xfrm>
              <a:graphic>
                <a:graphicData uri="http://schemas.openxmlformats.org/presentationml/2006/ole">
                  <mc:AlternateContent xmlns:mc="http://schemas.openxmlformats.org/markup-compatibility/2006">
                    <mc:Choice xmlns:v="urn:schemas-microsoft-com:vml" Requires="v">
                      <p:oleObj spid="_x0000_s49188" r:id="rId13" imgW="153035" imgH="140335" progId="Equation.3">
                        <p:embed/>
                      </p:oleObj>
                    </mc:Choice>
                    <mc:Fallback>
                      <p:oleObj r:id="rId13" imgW="153035" imgH="140335" progId="Equation.3">
                        <p:embed/>
                        <p:pic>
                          <p:nvPicPr>
                            <p:cNvPr id="0" name="图片 3291"/>
                            <p:cNvPicPr/>
                            <p:nvPr/>
                          </p:nvPicPr>
                          <p:blipFill>
                            <a:blip r:embed="rId14"/>
                            <a:stretch>
                              <a:fillRect/>
                            </a:stretch>
                          </p:blipFill>
                          <p:spPr>
                            <a:xfrm>
                              <a:off x="3946525" y="4788229"/>
                              <a:ext cx="357888" cy="328573"/>
                            </a:xfrm>
                            <a:prstGeom prst="rect">
                              <a:avLst/>
                            </a:prstGeom>
                            <a:noFill/>
                            <a:ln w="38100">
                              <a:noFill/>
                              <a:miter/>
                            </a:ln>
                          </p:spPr>
                        </p:pic>
                      </p:oleObj>
                    </mc:Fallback>
                  </mc:AlternateContent>
                </a:graphicData>
              </a:graphic>
            </p:graphicFrame>
            <p:sp>
              <p:nvSpPr>
                <p:cNvPr id="87086" name="Line 20"/>
                <p:cNvSpPr/>
                <p:nvPr/>
              </p:nvSpPr>
              <p:spPr>
                <a:xfrm flipV="1">
                  <a:off x="2119313" y="2522538"/>
                  <a:ext cx="0" cy="3886200"/>
                </a:xfrm>
                <a:prstGeom prst="line">
                  <a:avLst/>
                </a:prstGeom>
                <a:ln w="19050" cap="flat" cmpd="sng">
                  <a:solidFill>
                    <a:srgbClr val="000000"/>
                  </a:solidFill>
                  <a:prstDash val="solid"/>
                  <a:headEnd type="none" w="med" len="med"/>
                  <a:tailEnd type="triangle" w="med" len="med"/>
                </a:ln>
              </p:spPr>
            </p:sp>
          </p:grpSp>
          <p:grpSp>
            <p:nvGrpSpPr>
              <p:cNvPr id="87071" name="Group 23"/>
              <p:cNvGrpSpPr/>
              <p:nvPr/>
            </p:nvGrpSpPr>
            <p:grpSpPr>
              <a:xfrm>
                <a:off x="3664595" y="4559922"/>
                <a:ext cx="187325" cy="182563"/>
                <a:chOff x="4632" y="3312"/>
                <a:chExt cx="105" cy="156"/>
              </a:xfrm>
            </p:grpSpPr>
            <p:sp>
              <p:nvSpPr>
                <p:cNvPr id="87080" name="Line 24"/>
                <p:cNvSpPr/>
                <p:nvPr/>
              </p:nvSpPr>
              <p:spPr>
                <a:xfrm flipH="1">
                  <a:off x="4632" y="3312"/>
                  <a:ext cx="105" cy="156"/>
                </a:xfrm>
                <a:prstGeom prst="line">
                  <a:avLst/>
                </a:prstGeom>
                <a:ln w="44450" cap="flat" cmpd="sng">
                  <a:solidFill>
                    <a:srgbClr val="0000CC"/>
                  </a:solidFill>
                  <a:prstDash val="solid"/>
                  <a:headEnd type="none" w="med" len="med"/>
                  <a:tailEnd type="none" w="med" len="med"/>
                </a:ln>
              </p:spPr>
            </p:sp>
            <p:sp>
              <p:nvSpPr>
                <p:cNvPr id="87081" name="Line 25"/>
                <p:cNvSpPr/>
                <p:nvPr/>
              </p:nvSpPr>
              <p:spPr>
                <a:xfrm>
                  <a:off x="4632" y="3312"/>
                  <a:ext cx="105" cy="156"/>
                </a:xfrm>
                <a:prstGeom prst="line">
                  <a:avLst/>
                </a:prstGeom>
                <a:ln w="44450" cap="flat" cmpd="sng">
                  <a:solidFill>
                    <a:srgbClr val="0000CC"/>
                  </a:solidFill>
                  <a:prstDash val="solid"/>
                  <a:headEnd type="none" w="med" len="med"/>
                  <a:tailEnd type="none" w="med" len="med"/>
                </a:ln>
              </p:spPr>
            </p:sp>
          </p:grpSp>
          <p:grpSp>
            <p:nvGrpSpPr>
              <p:cNvPr id="87072" name="Group 26"/>
              <p:cNvGrpSpPr/>
              <p:nvPr/>
            </p:nvGrpSpPr>
            <p:grpSpPr>
              <a:xfrm>
                <a:off x="971600" y="4561103"/>
                <a:ext cx="187325" cy="180975"/>
                <a:chOff x="4632" y="3312"/>
                <a:chExt cx="105" cy="156"/>
              </a:xfrm>
            </p:grpSpPr>
            <p:sp>
              <p:nvSpPr>
                <p:cNvPr id="87078" name="Line 27"/>
                <p:cNvSpPr/>
                <p:nvPr/>
              </p:nvSpPr>
              <p:spPr>
                <a:xfrm flipH="1">
                  <a:off x="4632" y="3312"/>
                  <a:ext cx="105" cy="156"/>
                </a:xfrm>
                <a:prstGeom prst="line">
                  <a:avLst/>
                </a:prstGeom>
                <a:ln w="44450" cap="flat" cmpd="sng">
                  <a:solidFill>
                    <a:srgbClr val="0000CC"/>
                  </a:solidFill>
                  <a:prstDash val="solid"/>
                  <a:headEnd type="none" w="med" len="med"/>
                  <a:tailEnd type="none" w="med" len="med"/>
                </a:ln>
              </p:spPr>
            </p:sp>
            <p:sp>
              <p:nvSpPr>
                <p:cNvPr id="87079" name="Line 28"/>
                <p:cNvSpPr/>
                <p:nvPr/>
              </p:nvSpPr>
              <p:spPr>
                <a:xfrm>
                  <a:off x="4632" y="3312"/>
                  <a:ext cx="105" cy="156"/>
                </a:xfrm>
                <a:prstGeom prst="line">
                  <a:avLst/>
                </a:prstGeom>
                <a:ln w="44450" cap="flat" cmpd="sng">
                  <a:solidFill>
                    <a:srgbClr val="0000CC"/>
                  </a:solidFill>
                  <a:prstDash val="solid"/>
                  <a:headEnd type="none" w="med" len="med"/>
                  <a:tailEnd type="none" w="med" len="med"/>
                </a:ln>
              </p:spPr>
            </p:sp>
          </p:grpSp>
          <p:sp>
            <p:nvSpPr>
              <p:cNvPr id="87073" name="Rectangle 36"/>
              <p:cNvSpPr/>
              <p:nvPr/>
            </p:nvSpPr>
            <p:spPr>
              <a:xfrm>
                <a:off x="811026" y="4742078"/>
                <a:ext cx="4921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solidFill>
                      <a:srgbClr val="003399"/>
                    </a:solidFill>
                    <a:latin typeface="宋体" panose="02010600030101010101" pitchFamily="2" charset="-122"/>
                  </a:rPr>
                  <a:t>-1</a:t>
                </a:r>
              </a:p>
            </p:txBody>
          </p:sp>
          <p:sp>
            <p:nvSpPr>
              <p:cNvPr id="87074" name="椭圆 65"/>
              <p:cNvSpPr/>
              <p:nvPr/>
            </p:nvSpPr>
            <p:spPr>
              <a:xfrm>
                <a:off x="1530730" y="4597716"/>
                <a:ext cx="135878" cy="111012"/>
              </a:xfrm>
              <a:prstGeom prst="ellipse">
                <a:avLst/>
              </a:prstGeom>
              <a:noFill/>
              <a:ln w="38100" cap="flat" cmpd="sng">
                <a:solidFill>
                  <a:schemeClr val="tx2"/>
                </a:solidFill>
                <a:prstDash val="solid"/>
                <a:headEnd type="none" w="med" len="med"/>
                <a:tailEnd type="triangle" w="med" len="med"/>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solidFill>
                    <a:srgbClr val="007A77"/>
                  </a:solidFill>
                </a:endParaRPr>
              </a:p>
            </p:txBody>
          </p:sp>
          <p:grpSp>
            <p:nvGrpSpPr>
              <p:cNvPr id="87075" name="Group 26"/>
              <p:cNvGrpSpPr/>
              <p:nvPr/>
            </p:nvGrpSpPr>
            <p:grpSpPr>
              <a:xfrm>
                <a:off x="1029963" y="4561103"/>
                <a:ext cx="187325" cy="180975"/>
                <a:chOff x="4632" y="3312"/>
                <a:chExt cx="105" cy="156"/>
              </a:xfrm>
            </p:grpSpPr>
            <p:sp>
              <p:nvSpPr>
                <p:cNvPr id="87076" name="Line 27"/>
                <p:cNvSpPr/>
                <p:nvPr/>
              </p:nvSpPr>
              <p:spPr>
                <a:xfrm flipH="1">
                  <a:off x="4632" y="3312"/>
                  <a:ext cx="105" cy="156"/>
                </a:xfrm>
                <a:prstGeom prst="line">
                  <a:avLst/>
                </a:prstGeom>
                <a:ln w="44450" cap="flat" cmpd="sng">
                  <a:solidFill>
                    <a:srgbClr val="0000CC"/>
                  </a:solidFill>
                  <a:prstDash val="solid"/>
                  <a:headEnd type="none" w="med" len="med"/>
                  <a:tailEnd type="none" w="med" len="med"/>
                </a:ln>
              </p:spPr>
            </p:sp>
            <p:sp>
              <p:nvSpPr>
                <p:cNvPr id="87077" name="Line 28"/>
                <p:cNvSpPr/>
                <p:nvPr/>
              </p:nvSpPr>
              <p:spPr>
                <a:xfrm>
                  <a:off x="4632" y="3312"/>
                  <a:ext cx="105" cy="156"/>
                </a:xfrm>
                <a:prstGeom prst="line">
                  <a:avLst/>
                </a:prstGeom>
                <a:ln w="44450" cap="flat" cmpd="sng">
                  <a:solidFill>
                    <a:srgbClr val="0000CC"/>
                  </a:solidFill>
                  <a:prstDash val="solid"/>
                  <a:headEnd type="none" w="med" len="med"/>
                  <a:tailEnd type="none" w="med" len="med"/>
                </a:ln>
              </p:spPr>
            </p:sp>
          </p:grpSp>
        </p:grpSp>
        <p:cxnSp>
          <p:nvCxnSpPr>
            <p:cNvPr id="87068" name="直接连接符 59"/>
            <p:cNvCxnSpPr/>
            <p:nvPr/>
          </p:nvCxnSpPr>
          <p:spPr>
            <a:xfrm>
              <a:off x="2445051" y="2330906"/>
              <a:ext cx="0" cy="4266446"/>
            </a:xfrm>
            <a:prstGeom prst="line">
              <a:avLst/>
            </a:prstGeom>
            <a:ln w="38100" cap="flat" cmpd="sng">
              <a:solidFill>
                <a:srgbClr val="FF0000"/>
              </a:solidFill>
              <a:prstDash val="sysDot"/>
              <a:headEnd type="none" w="med" len="med"/>
              <a:tailEnd type="none" w="med" len="med"/>
            </a:ln>
          </p:spPr>
        </p:cxnSp>
      </p:grpSp>
      <p:grpSp>
        <p:nvGrpSpPr>
          <p:cNvPr id="9" name="组合 8"/>
          <p:cNvGrpSpPr/>
          <p:nvPr/>
        </p:nvGrpSpPr>
        <p:grpSpPr>
          <a:xfrm>
            <a:off x="1068388" y="2752725"/>
            <a:ext cx="1300162" cy="3773488"/>
            <a:chOff x="1068812" y="2752825"/>
            <a:chExt cx="1299003" cy="3773103"/>
          </a:xfrm>
        </p:grpSpPr>
        <p:sp>
          <p:nvSpPr>
            <p:cNvPr id="87065" name="任意多边形: 形状 6"/>
            <p:cNvSpPr/>
            <p:nvPr/>
          </p:nvSpPr>
          <p:spPr>
            <a:xfrm>
              <a:off x="1082711" y="2752825"/>
              <a:ext cx="1285104" cy="1876927"/>
            </a:xfrm>
            <a:custGeom>
              <a:avLst/>
              <a:gdLst/>
              <a:ahLst/>
              <a:cxnLst>
                <a:cxn ang="0">
                  <a:pos x="13721" y="1876927"/>
                </a:cxn>
                <a:cxn ang="0">
                  <a:pos x="28119" y="1289786"/>
                </a:cxn>
                <a:cxn ang="0">
                  <a:pos x="265660" y="866274"/>
                </a:cxn>
                <a:cxn ang="0">
                  <a:pos x="747941" y="616017"/>
                </a:cxn>
                <a:cxn ang="0">
                  <a:pos x="971086" y="0"/>
                </a:cxn>
                <a:cxn ang="0">
                  <a:pos x="971086" y="0"/>
                </a:cxn>
                <a:cxn ang="0">
                  <a:pos x="971086" y="0"/>
                </a:cxn>
              </a:cxnLst>
              <a:rect l="0" t="0" r="0" b="0"/>
              <a:pathLst>
                <a:path w="1298509" h="1876927">
                  <a:moveTo>
                    <a:pt x="18349" y="1876927"/>
                  </a:moveTo>
                  <a:cubicBezTo>
                    <a:pt x="-100" y="1667577"/>
                    <a:pt x="-18548" y="1458228"/>
                    <a:pt x="37599" y="1289786"/>
                  </a:cubicBezTo>
                  <a:cubicBezTo>
                    <a:pt x="93746" y="1121344"/>
                    <a:pt x="194812" y="978569"/>
                    <a:pt x="355233" y="866274"/>
                  </a:cubicBezTo>
                  <a:cubicBezTo>
                    <a:pt x="515654" y="753979"/>
                    <a:pt x="842913" y="760396"/>
                    <a:pt x="1000126" y="616017"/>
                  </a:cubicBezTo>
                  <a:cubicBezTo>
                    <a:pt x="1157339" y="471638"/>
                    <a:pt x="1298509" y="0"/>
                    <a:pt x="1298509" y="0"/>
                  </a:cubicBezTo>
                </a:path>
              </a:pathLst>
            </a:custGeom>
            <a:noFill/>
            <a:ln w="38100" cap="flat" cmpd="sng">
              <a:solidFill>
                <a:srgbClr val="FF0000">
                  <a:alpha val="100000"/>
                </a:srgbClr>
              </a:solidFill>
              <a:prstDash val="solid"/>
              <a:round/>
              <a:headEnd type="none" w="med" len="med"/>
              <a:tailEnd type="triangle" w="med" len="med"/>
            </a:ln>
          </p:spPr>
          <p:txBody>
            <a:bodyPr/>
            <a:lstStyle/>
            <a:p>
              <a:endParaRPr lang="zh-CN" altLang="en-US"/>
            </a:p>
          </p:txBody>
        </p:sp>
        <p:sp>
          <p:nvSpPr>
            <p:cNvPr id="87066" name="任意多边形: 形状 7"/>
            <p:cNvSpPr/>
            <p:nvPr/>
          </p:nvSpPr>
          <p:spPr>
            <a:xfrm>
              <a:off x="1068812" y="4514248"/>
              <a:ext cx="1260502" cy="2011680"/>
            </a:xfrm>
            <a:custGeom>
              <a:avLst/>
              <a:gdLst/>
              <a:ahLst/>
              <a:cxnLst>
                <a:cxn ang="0">
                  <a:pos x="38093" y="0"/>
                </a:cxn>
                <a:cxn ang="0">
                  <a:pos x="47719" y="789272"/>
                </a:cxn>
                <a:cxn ang="0">
                  <a:pos x="509731" y="1337912"/>
                </a:cxn>
                <a:cxn ang="0">
                  <a:pos x="1067996" y="1588169"/>
                </a:cxn>
                <a:cxn ang="0">
                  <a:pos x="1260502" y="2011680"/>
                </a:cxn>
              </a:cxnLst>
              <a:rect l="0" t="0" r="0" b="0"/>
              <a:pathLst>
                <a:path w="1260502" h="2011680">
                  <a:moveTo>
                    <a:pt x="38093" y="0"/>
                  </a:moveTo>
                  <a:cubicBezTo>
                    <a:pt x="3603" y="283143"/>
                    <a:pt x="-30887" y="566287"/>
                    <a:pt x="47719" y="789272"/>
                  </a:cubicBezTo>
                  <a:cubicBezTo>
                    <a:pt x="126325" y="1012257"/>
                    <a:pt x="339685" y="1204763"/>
                    <a:pt x="509731" y="1337912"/>
                  </a:cubicBezTo>
                  <a:cubicBezTo>
                    <a:pt x="679777" y="1471061"/>
                    <a:pt x="942868" y="1475874"/>
                    <a:pt x="1067996" y="1588169"/>
                  </a:cubicBezTo>
                  <a:cubicBezTo>
                    <a:pt x="1193124" y="1700464"/>
                    <a:pt x="1226813" y="1856072"/>
                    <a:pt x="1260502" y="2011680"/>
                  </a:cubicBezTo>
                </a:path>
              </a:pathLst>
            </a:custGeom>
            <a:noFill/>
            <a:ln w="38100" cap="flat" cmpd="sng">
              <a:solidFill>
                <a:srgbClr val="FF0000">
                  <a:alpha val="100000"/>
                </a:srgbClr>
              </a:solidFill>
              <a:prstDash val="solid"/>
              <a:round/>
              <a:headEnd type="none" w="med" len="med"/>
              <a:tailEnd type="triangle" w="med" len="med"/>
            </a:ln>
          </p:spPr>
          <p:txBody>
            <a:bodyPr/>
            <a:lstStyle/>
            <a:p>
              <a:endParaRPr lang="zh-CN" altLang="en-US"/>
            </a:p>
          </p:txBody>
        </p:sp>
      </p:grpSp>
      <p:cxnSp>
        <p:nvCxnSpPr>
          <p:cNvPr id="11" name="直接箭头连接符 10"/>
          <p:cNvCxnSpPr/>
          <p:nvPr/>
        </p:nvCxnSpPr>
        <p:spPr>
          <a:xfrm flipH="1" flipV="1">
            <a:off x="1692275" y="4635500"/>
            <a:ext cx="2016125" cy="17463"/>
          </a:xfrm>
          <a:prstGeom prst="straightConnector1">
            <a:avLst/>
          </a:prstGeom>
          <a:ln w="38100" cap="flat" cmpd="sng">
            <a:solidFill>
              <a:srgbClr val="FF0000"/>
            </a:solidFill>
            <a:prstDash val="solid"/>
            <a:headEnd type="none" w="med" len="med"/>
            <a:tailEnd type="triangle" w="med" len="med"/>
          </a:ln>
        </p:spPr>
      </p:cxnSp>
      <p:sp>
        <p:nvSpPr>
          <p:cNvPr id="14" name="矩形 13"/>
          <p:cNvSpPr/>
          <p:nvPr/>
        </p:nvSpPr>
        <p:spPr>
          <a:xfrm>
            <a:off x="3663950" y="5695950"/>
            <a:ext cx="4879975" cy="522288"/>
          </a:xfrm>
          <a:prstGeom prst="rect">
            <a:avLst/>
          </a:prstGeom>
          <a:solidFill>
            <a:schemeClr val="accent4">
              <a:lumMod val="20000"/>
              <a:lumOff val="80000"/>
            </a:schemeClr>
          </a:solidFill>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3399"/>
                </a:solidFill>
                <a:effectLst/>
                <a:uLnTx/>
                <a:uFillTx/>
                <a:latin typeface="宋体" panose="02010600030101010101" pitchFamily="2" charset="-122"/>
                <a:ea typeface="宋体" panose="02010600030101010101" pitchFamily="2" charset="-122"/>
                <a:cs typeface="+mn-cs"/>
              </a:rPr>
              <a:t>系统稳定</a:t>
            </a:r>
            <a:r>
              <a:rPr kumimoji="1" lang="en-US" altLang="zh-CN" sz="2800" b="1" i="1" u="none" strike="noStrike" kern="1200" cap="none" spc="0" normalizeH="0" baseline="0" noProof="0" dirty="0">
                <a:ln>
                  <a:noFill/>
                </a:ln>
                <a:solidFill>
                  <a:srgbClr val="003399"/>
                </a:solidFill>
                <a:effectLst/>
                <a:uLnTx/>
                <a:uFillTx/>
                <a:latin typeface="宋体" panose="02010600030101010101" pitchFamily="2" charset="-122"/>
                <a:ea typeface="宋体" panose="02010600030101010101" pitchFamily="2" charset="-122"/>
                <a:cs typeface="+mn-cs"/>
              </a:rPr>
              <a:t>K </a:t>
            </a:r>
            <a:r>
              <a:rPr kumimoji="1" lang="zh-CN" altLang="en-US" sz="2800" b="1" i="0" u="none" strike="noStrike" kern="1200" cap="none" spc="0" normalizeH="0" baseline="0" noProof="0" dirty="0">
                <a:ln>
                  <a:noFill/>
                </a:ln>
                <a:solidFill>
                  <a:srgbClr val="003399"/>
                </a:solidFill>
                <a:effectLst/>
                <a:uLnTx/>
                <a:uFillTx/>
                <a:latin typeface="宋体" panose="02010600030101010101" pitchFamily="2" charset="-122"/>
                <a:ea typeface="宋体" panose="02010600030101010101" pitchFamily="2" charset="-122"/>
                <a:cs typeface="+mn-cs"/>
              </a:rPr>
              <a:t>的取值范围      </a:t>
            </a:r>
            <a:endParaRPr kumimoji="0" lang="zh-CN" altLang="en-US" sz="2800" b="0" i="0" u="none" strike="noStrike" kern="1200" cap="none" spc="0" normalizeH="0" baseline="0" noProof="0" dirty="0">
              <a:ln>
                <a:noFill/>
              </a:ln>
              <a:solidFill>
                <a:srgbClr val="007A77"/>
              </a:solidFill>
              <a:effectLst/>
              <a:uLnTx/>
              <a:uFillTx/>
              <a:latin typeface="Arial" panose="020B0604020202020204" pitchFamily="34" charset="0"/>
              <a:ea typeface="宋体" panose="02010600030101010101" pitchFamily="2" charset="-122"/>
              <a:cs typeface="+mn-cs"/>
            </a:endParaRPr>
          </a:p>
        </p:txBody>
      </p:sp>
      <p:graphicFrame>
        <p:nvGraphicFramePr>
          <p:cNvPr id="87055" name="对象 1"/>
          <p:cNvGraphicFramePr>
            <a:graphicFrameLocks noChangeAspect="1"/>
          </p:cNvGraphicFramePr>
          <p:nvPr/>
        </p:nvGraphicFramePr>
        <p:xfrm>
          <a:off x="7342188" y="5599113"/>
          <a:ext cx="790575" cy="717550"/>
        </p:xfrm>
        <a:graphic>
          <a:graphicData uri="http://schemas.openxmlformats.org/presentationml/2006/ole">
            <mc:AlternateContent xmlns:mc="http://schemas.openxmlformats.org/markup-compatibility/2006">
              <mc:Choice xmlns:v="urn:schemas-microsoft-com:vml" Requires="v">
                <p:oleObj spid="_x0000_s49189" r:id="rId15" imgW="292100" imgH="355600" progId="Equation.DSMT4">
                  <p:embed/>
                </p:oleObj>
              </mc:Choice>
              <mc:Fallback>
                <p:oleObj r:id="rId15" imgW="292100" imgH="355600" progId="Equation.DSMT4">
                  <p:embed/>
                  <p:pic>
                    <p:nvPicPr>
                      <p:cNvPr id="0" name="图片 3299"/>
                      <p:cNvPicPr/>
                      <p:nvPr/>
                    </p:nvPicPr>
                    <p:blipFill>
                      <a:blip r:embed="rId16"/>
                      <a:stretch>
                        <a:fillRect/>
                      </a:stretch>
                    </p:blipFill>
                    <p:spPr>
                      <a:xfrm>
                        <a:off x="7342188" y="5599113"/>
                        <a:ext cx="790575" cy="717550"/>
                      </a:xfrm>
                      <a:prstGeom prst="rect">
                        <a:avLst/>
                      </a:prstGeom>
                      <a:noFill/>
                      <a:ln w="38100">
                        <a:noFill/>
                        <a:miter/>
                      </a:ln>
                    </p:spPr>
                  </p:pic>
                </p:oleObj>
              </mc:Fallback>
            </mc:AlternateContent>
          </a:graphicData>
        </a:graphic>
      </p:graphicFrame>
      <p:sp>
        <p:nvSpPr>
          <p:cNvPr id="87056" name="灯片编号占位符 2"/>
          <p:cNvSpPr txBox="1">
            <a:spLocks noGrp="1"/>
          </p:cNvSpPr>
          <p:nvPr>
            <p:ph type="sldNum" sz="quarter" idx="12"/>
          </p:nvPr>
        </p:nvSpPr>
        <p:spPr>
          <a:xfrm>
            <a:off x="8418513" y="6245225"/>
            <a:ext cx="423862" cy="476250"/>
          </a:xfrm>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54</a:t>
            </a:fld>
            <a:endParaRPr lang="zh-CN" altLang="en-US" sz="1400" dirty="0"/>
          </a:p>
        </p:txBody>
      </p:sp>
      <p:grpSp>
        <p:nvGrpSpPr>
          <p:cNvPr id="87057" name="组合 43"/>
          <p:cNvGrpSpPr/>
          <p:nvPr/>
        </p:nvGrpSpPr>
        <p:grpSpPr>
          <a:xfrm>
            <a:off x="381000" y="42863"/>
            <a:ext cx="8305800" cy="1865312"/>
            <a:chOff x="381000" y="42863"/>
            <a:chExt cx="8305800" cy="1865853"/>
          </a:xfrm>
        </p:grpSpPr>
        <p:sp>
          <p:nvSpPr>
            <p:cNvPr id="45" name="Rectangle 5"/>
            <p:cNvSpPr>
              <a:spLocks noChangeArrowheads="1"/>
            </p:cNvSpPr>
            <p:nvPr/>
          </p:nvSpPr>
          <p:spPr bwMode="auto">
            <a:xfrm>
              <a:off x="381000" y="42863"/>
              <a:ext cx="6827838" cy="585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例</a:t>
              </a:r>
              <a:r>
                <a:rPr kumimoji="0" lang="en-US" altLang="zh-CN" sz="3200" b="1"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4.11 </a:t>
              </a:r>
              <a:r>
                <a:rPr kumimoji="1" lang="zh-CN" altLang="en-US" sz="2800" b="1" i="0" u="none" strike="noStrike" kern="1200" cap="none" spc="0" normalizeH="0" baseline="0" noProof="0" dirty="0">
                  <a:ln>
                    <a:noFill/>
                  </a:ln>
                  <a:solidFill>
                    <a:srgbClr val="003399"/>
                  </a:solidFill>
                  <a:effectLst/>
                  <a:uLnTx/>
                  <a:uFillTx/>
                  <a:latin typeface="宋体" panose="02010600030101010101" pitchFamily="2" charset="-122"/>
                  <a:ea typeface="宋体" panose="02010600030101010101" pitchFamily="2" charset="-122"/>
                  <a:cs typeface="+mn-cs"/>
                </a:rPr>
                <a:t>单位负反馈系统的开环传递函数为</a:t>
              </a:r>
            </a:p>
          </p:txBody>
        </p:sp>
        <p:grpSp>
          <p:nvGrpSpPr>
            <p:cNvPr id="87061" name="组合 45"/>
            <p:cNvGrpSpPr/>
            <p:nvPr/>
          </p:nvGrpSpPr>
          <p:grpSpPr>
            <a:xfrm>
              <a:off x="4211960" y="674693"/>
              <a:ext cx="4474840" cy="954107"/>
              <a:chOff x="4211960" y="764124"/>
              <a:chExt cx="4474840" cy="954107"/>
            </a:xfrm>
          </p:grpSpPr>
          <p:sp>
            <p:nvSpPr>
              <p:cNvPr id="87063" name="Rectangle 7"/>
              <p:cNvSpPr/>
              <p:nvPr/>
            </p:nvSpPr>
            <p:spPr>
              <a:xfrm>
                <a:off x="4211960" y="764124"/>
                <a:ext cx="4474840" cy="95410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solidFill>
                      <a:srgbClr val="003399"/>
                    </a:solidFill>
                    <a:latin typeface="宋体" panose="02010600030101010101" pitchFamily="2" charset="-122"/>
                  </a:rPr>
                  <a:t>绘制系统的根轨迹，并求出使系统稳定   的取值范围  </a:t>
                </a:r>
              </a:p>
            </p:txBody>
          </p:sp>
          <p:graphicFrame>
            <p:nvGraphicFramePr>
              <p:cNvPr id="87064" name="Object 8"/>
              <p:cNvGraphicFramePr>
                <a:graphicFrameLocks noChangeAspect="1"/>
              </p:cNvGraphicFramePr>
              <p:nvPr/>
            </p:nvGraphicFramePr>
            <p:xfrm>
              <a:off x="6179505" y="1241177"/>
              <a:ext cx="539750" cy="433388"/>
            </p:xfrm>
            <a:graphic>
              <a:graphicData uri="http://schemas.openxmlformats.org/presentationml/2006/ole">
                <mc:AlternateContent xmlns:mc="http://schemas.openxmlformats.org/markup-compatibility/2006">
                  <mc:Choice xmlns:v="urn:schemas-microsoft-com:vml" Requires="v">
                    <p:oleObj spid="_x0000_s49190" r:id="rId17" imgW="165100" imgH="165100" progId="Equation.DSMT4">
                      <p:embed/>
                    </p:oleObj>
                  </mc:Choice>
                  <mc:Fallback>
                    <p:oleObj r:id="rId17" imgW="165100" imgH="165100" progId="Equation.DSMT4">
                      <p:embed/>
                      <p:pic>
                        <p:nvPicPr>
                          <p:cNvPr id="0" name="图片 3297"/>
                          <p:cNvPicPr/>
                          <p:nvPr/>
                        </p:nvPicPr>
                        <p:blipFill>
                          <a:blip r:embed="rId18"/>
                          <a:stretch>
                            <a:fillRect/>
                          </a:stretch>
                        </p:blipFill>
                        <p:spPr>
                          <a:xfrm>
                            <a:off x="6179505" y="1241177"/>
                            <a:ext cx="539750" cy="433388"/>
                          </a:xfrm>
                          <a:prstGeom prst="rect">
                            <a:avLst/>
                          </a:prstGeom>
                          <a:noFill/>
                          <a:ln w="38100">
                            <a:noFill/>
                            <a:miter/>
                          </a:ln>
                        </p:spPr>
                      </p:pic>
                    </p:oleObj>
                  </mc:Fallback>
                </mc:AlternateContent>
              </a:graphicData>
            </a:graphic>
          </p:graphicFrame>
        </p:grpSp>
        <p:graphicFrame>
          <p:nvGraphicFramePr>
            <p:cNvPr id="87062" name="对象 46"/>
            <p:cNvGraphicFramePr>
              <a:graphicFrameLocks noChangeAspect="1"/>
            </p:cNvGraphicFramePr>
            <p:nvPr/>
          </p:nvGraphicFramePr>
          <p:xfrm>
            <a:off x="648653" y="589504"/>
            <a:ext cx="3409950" cy="1319212"/>
          </p:xfrm>
          <a:graphic>
            <a:graphicData uri="http://schemas.openxmlformats.org/presentationml/2006/ole">
              <mc:AlternateContent xmlns:mc="http://schemas.openxmlformats.org/markup-compatibility/2006">
                <mc:Choice xmlns:v="urn:schemas-microsoft-com:vml" Requires="v">
                  <p:oleObj spid="_x0000_s49191" r:id="rId19" imgW="1524000" imgH="520700" progId="Equation.DSMT4">
                    <p:embed/>
                  </p:oleObj>
                </mc:Choice>
                <mc:Fallback>
                  <p:oleObj r:id="rId19" imgW="1524000" imgH="520700" progId="Equation.DSMT4">
                    <p:embed/>
                    <p:pic>
                      <p:nvPicPr>
                        <p:cNvPr id="0" name="图片 3307"/>
                        <p:cNvPicPr/>
                        <p:nvPr/>
                      </p:nvPicPr>
                      <p:blipFill>
                        <a:blip r:embed="rId20"/>
                        <a:stretch>
                          <a:fillRect/>
                        </a:stretch>
                      </p:blipFill>
                      <p:spPr>
                        <a:xfrm>
                          <a:off x="648653" y="589504"/>
                          <a:ext cx="3409950" cy="1319212"/>
                        </a:xfrm>
                        <a:prstGeom prst="rect">
                          <a:avLst/>
                        </a:prstGeom>
                        <a:noFill/>
                        <a:ln w="38100">
                          <a:noFill/>
                          <a:miter/>
                        </a:ln>
                      </p:spPr>
                    </p:pic>
                  </p:oleObj>
                </mc:Fallback>
              </mc:AlternateContent>
            </a:graphicData>
          </a:graphic>
        </p:graphicFrame>
      </p:grpSp>
      <p:graphicFrame>
        <p:nvGraphicFramePr>
          <p:cNvPr id="87058" name="对象 1"/>
          <p:cNvGraphicFramePr>
            <a:graphicFrameLocks noChangeAspect="1"/>
          </p:cNvGraphicFramePr>
          <p:nvPr/>
        </p:nvGraphicFramePr>
        <p:xfrm>
          <a:off x="4052888" y="1779588"/>
          <a:ext cx="4543425" cy="1708150"/>
        </p:xfrm>
        <a:graphic>
          <a:graphicData uri="http://schemas.openxmlformats.org/presentationml/2006/ole">
            <mc:AlternateContent xmlns:mc="http://schemas.openxmlformats.org/markup-compatibility/2006">
              <mc:Choice xmlns:v="urn:schemas-microsoft-com:vml" Requires="v">
                <p:oleObj spid="_x0000_s49192" r:id="rId21" imgW="2032000" imgH="673100" progId="Equation.DSMT4">
                  <p:embed/>
                </p:oleObj>
              </mc:Choice>
              <mc:Fallback>
                <p:oleObj r:id="rId21" imgW="2032000" imgH="673100" progId="Equation.DSMT4">
                  <p:embed/>
                  <p:pic>
                    <p:nvPicPr>
                      <p:cNvPr id="0" name="图片 3306"/>
                      <p:cNvPicPr/>
                      <p:nvPr/>
                    </p:nvPicPr>
                    <p:blipFill>
                      <a:blip r:embed="rId22"/>
                      <a:stretch>
                        <a:fillRect/>
                      </a:stretch>
                    </p:blipFill>
                    <p:spPr>
                      <a:xfrm>
                        <a:off x="4052888" y="1779588"/>
                        <a:ext cx="4543425" cy="1708150"/>
                      </a:xfrm>
                      <a:prstGeom prst="rect">
                        <a:avLst/>
                      </a:prstGeom>
                      <a:noFill/>
                      <a:ln w="38100">
                        <a:noFill/>
                        <a:miter/>
                      </a:ln>
                    </p:spPr>
                  </p:pic>
                </p:oleObj>
              </mc:Fallback>
            </mc:AlternateContent>
          </a:graphicData>
        </a:graphic>
      </p:graphicFrame>
      <p:sp>
        <p:nvSpPr>
          <p:cNvPr id="46" name="AutoShape 4">
            <a:hlinkClick r:id="rId23" action="ppaction://hlinksldjump"/>
          </p:cNvPr>
          <p:cNvSpPr/>
          <p:nvPr/>
        </p:nvSpPr>
        <p:spPr>
          <a:xfrm>
            <a:off x="7847013" y="6402388"/>
            <a:ext cx="571500" cy="390525"/>
          </a:xfrm>
          <a:prstGeom prst="actionButtonBlank">
            <a:avLst/>
          </a:prstGeom>
          <a:solidFill>
            <a:schemeClr val="hlink"/>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Tx/>
              <a:buNone/>
            </a:pPr>
            <a:r>
              <a:rPr lang="zh-CN" altLang="en-US" sz="1600" b="1" dirty="0">
                <a:latin typeface="宋体" panose="02010600030101010101" pitchFamily="2" charset="-122"/>
              </a:rPr>
              <a:t>返回</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blinds(horizontal)">
                                      <p:cBhvr>
                                        <p:cTn id="1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b="1" dirty="0"/>
              <a:t>55</a:t>
            </a:fld>
            <a:endParaRPr lang="zh-CN" altLang="en-US" sz="1400" b="1" dirty="0"/>
          </a:p>
        </p:txBody>
      </p:sp>
      <p:sp>
        <p:nvSpPr>
          <p:cNvPr id="58371" name="Rectangle 3"/>
          <p:cNvSpPr>
            <a:spLocks noGrp="1" noRot="1"/>
          </p:cNvSpPr>
          <p:nvPr>
            <p:ph type="body" idx="4294967295"/>
          </p:nvPr>
        </p:nvSpPr>
        <p:spPr>
          <a:xfrm>
            <a:off x="533400" y="2193925"/>
            <a:ext cx="8077200" cy="2819400"/>
          </a:xfrm>
          <a:ln/>
        </p:spPr>
        <p:txBody>
          <a:bodyPr vert="horz" wrap="square" lIns="91440" tIns="45720" rIns="91440" bIns="45720" anchor="t" anchorCtr="0"/>
          <a:lstStyle/>
          <a:p>
            <a:pPr eaLnBrk="1" hangingPunct="1">
              <a:lnSpc>
                <a:spcPct val="110000"/>
              </a:lnSpc>
              <a:buNone/>
            </a:pPr>
            <a:r>
              <a:rPr lang="zh-CN" altLang="en-US" sz="2400" b="1" dirty="0"/>
              <a:t>             </a:t>
            </a:r>
            <a:r>
              <a:rPr lang="zh-CN" altLang="en-US" b="1" dirty="0">
                <a:solidFill>
                  <a:schemeClr val="tx2"/>
                </a:solidFill>
                <a:latin typeface="华文新魏" panose="02010800040101010101" pitchFamily="2" charset="-122"/>
              </a:rPr>
              <a:t>根轨迹法分析系统，是由系统开环零极点的分布，得到系统的根轨迹，由根轨迹来分析系统的稳定性，分析闭环极点随系统参数变化改变其在复平面上的分布位置，从而找到使系统性能随之变化的规律。</a:t>
            </a:r>
          </a:p>
        </p:txBody>
      </p:sp>
      <p:sp>
        <p:nvSpPr>
          <p:cNvPr id="88068" name="Rectangle 4"/>
          <p:cNvSpPr>
            <a:spLocks noGrp="1"/>
          </p:cNvSpPr>
          <p:nvPr>
            <p:ph type="title" idx="4294967295"/>
          </p:nvPr>
        </p:nvSpPr>
        <p:spPr>
          <a:xfrm>
            <a:off x="0" y="260350"/>
            <a:ext cx="8964613" cy="1800225"/>
          </a:xfrm>
          <a:ln/>
        </p:spPr>
        <p:txBody>
          <a:bodyPr vert="horz" wrap="square" lIns="91440" tIns="45720" rIns="91440" bIns="45720" anchor="ctr" anchorCtr="0"/>
          <a:lstStyle/>
          <a:p>
            <a:pPr eaLnBrk="1" hangingPunct="1"/>
            <a:r>
              <a:rPr lang="en-US" altLang="zh-CN" b="1" dirty="0">
                <a:latin typeface="Times New Roman" panose="02020603050405020304" pitchFamily="18" charset="0"/>
                <a:cs typeface="Times New Roman" panose="02020603050405020304" pitchFamily="18" charset="0"/>
              </a:rPr>
              <a:t>§4-4 </a:t>
            </a:r>
            <a:r>
              <a:rPr lang="zh-CN" altLang="en-US" b="1" dirty="0">
                <a:latin typeface="Times New Roman" panose="02020603050405020304" pitchFamily="18" charset="0"/>
                <a:cs typeface="Times New Roman" panose="02020603050405020304" pitchFamily="18" charset="0"/>
              </a:rPr>
              <a:t>基于根轨迹的系统性能分析</a:t>
            </a:r>
            <a:br>
              <a:rPr lang="zh-CN" altLang="en-US" b="1" dirty="0">
                <a:latin typeface="Times New Roman" panose="02020603050405020304" pitchFamily="18" charset="0"/>
                <a:cs typeface="Times New Roman" panose="02020603050405020304" pitchFamily="18" charset="0"/>
              </a:rPr>
            </a:br>
            <a:r>
              <a:rPr lang="zh-CN" altLang="en-US" sz="4000" dirty="0">
                <a:latin typeface="Times New Roman" panose="02020603050405020304" pitchFamily="18" charset="0"/>
                <a:cs typeface="Times New Roman" panose="02020603050405020304" pitchFamily="18" charset="0"/>
              </a:rPr>
              <a:t>         </a:t>
            </a:r>
            <a:r>
              <a:rPr lang="en-US" altLang="zh-CN" sz="4000" dirty="0">
                <a:latin typeface="Times New Roman" panose="02020603050405020304" pitchFamily="18" charset="0"/>
                <a:cs typeface="Times New Roman" panose="02020603050405020304" pitchFamily="18" charset="0"/>
              </a:rPr>
              <a:t>(Performance Analysis Based on the Root-Locus Method)</a:t>
            </a:r>
            <a:endParaRPr lang="en-US" altLang="zh-CN" sz="4000" dirty="0">
              <a:latin typeface="Times New Roman" panose="02020603050405020304" pitchFamily="18" charset="0"/>
              <a:ea typeface="Times New Roman" panose="02020603050405020304" pitchFamily="18" charset="0"/>
            </a:endParaRPr>
          </a:p>
        </p:txBody>
      </p:sp>
      <p:sp>
        <p:nvSpPr>
          <p:cNvPr id="88069"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55</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additive="base">
                                        <p:cTn id="7" dur="500" fill="hold"/>
                                        <p:tgtEl>
                                          <p:spTgt spid="58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b="1" dirty="0"/>
              <a:t>56</a:t>
            </a:fld>
            <a:endParaRPr lang="zh-CN" altLang="en-US" sz="1400" b="1" dirty="0"/>
          </a:p>
        </p:txBody>
      </p:sp>
      <p:sp>
        <p:nvSpPr>
          <p:cNvPr id="89091" name="Rectangle 2"/>
          <p:cNvSpPr>
            <a:spLocks noGrp="1" noRot="1"/>
          </p:cNvSpPr>
          <p:nvPr>
            <p:ph type="title" idx="4294967295"/>
          </p:nvPr>
        </p:nvSpPr>
        <p:spPr>
          <a:xfrm>
            <a:off x="755650" y="115888"/>
            <a:ext cx="7561263" cy="771525"/>
          </a:xfrm>
          <a:ln/>
        </p:spPr>
        <p:txBody>
          <a:bodyPr vert="horz" wrap="square" lIns="91440" tIns="45720" rIns="91440" bIns="45720" anchor="ctr" anchorCtr="0"/>
          <a:lstStyle/>
          <a:p>
            <a:pPr eaLnBrk="1" hangingPunct="1"/>
            <a:r>
              <a:rPr lang="zh-CN" altLang="en-US" sz="4000" b="1" dirty="0">
                <a:latin typeface="宋体" panose="02010600030101010101" pitchFamily="2" charset="-122"/>
              </a:rPr>
              <a:t>一、性能指标在</a:t>
            </a:r>
            <a:r>
              <a:rPr lang="en-US" altLang="zh-CN" sz="4000" b="1" i="1" dirty="0">
                <a:latin typeface="Times New Roman" panose="02020603050405020304" pitchFamily="18" charset="0"/>
              </a:rPr>
              <a:t>s</a:t>
            </a:r>
            <a:r>
              <a:rPr lang="zh-CN" altLang="en-US" sz="4000" b="1" dirty="0">
                <a:latin typeface="宋体" panose="02010600030101010101" pitchFamily="2" charset="-122"/>
              </a:rPr>
              <a:t>平面上的表示</a:t>
            </a:r>
          </a:p>
        </p:txBody>
      </p:sp>
      <p:sp>
        <p:nvSpPr>
          <p:cNvPr id="59396" name="Rectangle 4"/>
          <p:cNvSpPr>
            <a:spLocks noRot="1"/>
          </p:cNvSpPr>
          <p:nvPr/>
        </p:nvSpPr>
        <p:spPr>
          <a:xfrm>
            <a:off x="279400" y="1700213"/>
            <a:ext cx="8540750" cy="419417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342900" lvl="0" indent="-342900" eaLnBrk="1" hangingPunct="1">
              <a:lnSpc>
                <a:spcPct val="90000"/>
              </a:lnSpc>
              <a:buNone/>
            </a:pPr>
            <a:r>
              <a:rPr lang="zh-CN" altLang="en-US" b="1" dirty="0">
                <a:solidFill>
                  <a:schemeClr val="tx2"/>
                </a:solidFill>
                <a:latin typeface="宋体" panose="02010600030101010101" pitchFamily="2" charset="-122"/>
              </a:rPr>
              <a:t> </a:t>
            </a:r>
            <a:r>
              <a:rPr lang="zh-CN" altLang="en-US" sz="2800" b="1" dirty="0">
                <a:solidFill>
                  <a:schemeClr val="tx2"/>
                </a:solidFill>
                <a:latin typeface="宋体" panose="02010600030101010101" pitchFamily="2" charset="-122"/>
              </a:rPr>
              <a:t>当</a:t>
            </a:r>
            <a:r>
              <a:rPr lang="en-US" altLang="zh-CN" sz="2800" b="1" dirty="0">
                <a:solidFill>
                  <a:schemeClr val="tx2"/>
                </a:solidFill>
                <a:latin typeface="宋体" panose="02010600030101010101" pitchFamily="2" charset="-122"/>
              </a:rPr>
              <a:t>0&lt;</a:t>
            </a:r>
            <a:r>
              <a:rPr lang="en-US" altLang="zh-CN" sz="2800" b="1" i="1" dirty="0">
                <a:solidFill>
                  <a:schemeClr val="tx2"/>
                </a:solidFill>
                <a:latin typeface="宋体" panose="02010600030101010101" pitchFamily="2" charset="-122"/>
                <a:sym typeface="Symbol" panose="05050102010706020507" pitchFamily="18" charset="2"/>
              </a:rPr>
              <a:t></a:t>
            </a:r>
            <a:r>
              <a:rPr lang="en-US" altLang="zh-CN" sz="2800" b="1" i="1" dirty="0">
                <a:solidFill>
                  <a:schemeClr val="tx2"/>
                </a:solidFill>
                <a:latin typeface="宋体" panose="02010600030101010101" pitchFamily="2" charset="-122"/>
              </a:rPr>
              <a:t> </a:t>
            </a:r>
            <a:r>
              <a:rPr lang="en-US" altLang="zh-CN" sz="2800" b="1" dirty="0">
                <a:solidFill>
                  <a:schemeClr val="tx2"/>
                </a:solidFill>
                <a:latin typeface="宋体" panose="02010600030101010101" pitchFamily="2" charset="-122"/>
              </a:rPr>
              <a:t>&lt;1</a:t>
            </a:r>
            <a:r>
              <a:rPr lang="zh-CN" altLang="en-US" sz="2800" b="1" dirty="0">
                <a:solidFill>
                  <a:schemeClr val="tx2"/>
                </a:solidFill>
                <a:latin typeface="宋体" panose="02010600030101010101" pitchFamily="2" charset="-122"/>
              </a:rPr>
              <a:t>时，闭环特征根为</a:t>
            </a:r>
          </a:p>
          <a:p>
            <a:pPr marL="342900" lvl="0" indent="-342900" eaLnBrk="1" hangingPunct="1">
              <a:lnSpc>
                <a:spcPct val="90000"/>
              </a:lnSpc>
              <a:buNone/>
            </a:pPr>
            <a:endParaRPr lang="zh-CN" altLang="en-US" sz="2800" b="1" dirty="0">
              <a:solidFill>
                <a:schemeClr val="tx2"/>
              </a:solidFill>
              <a:latin typeface="宋体" panose="02010600030101010101" pitchFamily="2" charset="-122"/>
            </a:endParaRPr>
          </a:p>
          <a:p>
            <a:pPr marL="342900" lvl="0" indent="-342900" eaLnBrk="1" hangingPunct="1">
              <a:lnSpc>
                <a:spcPct val="90000"/>
              </a:lnSpc>
              <a:buNone/>
            </a:pPr>
            <a:r>
              <a:rPr lang="zh-CN" altLang="en-US" sz="2800" b="1" dirty="0">
                <a:solidFill>
                  <a:schemeClr val="tx2"/>
                </a:solidFill>
                <a:latin typeface="宋体" panose="02010600030101010101" pitchFamily="2" charset="-122"/>
              </a:rPr>
              <a:t>（</a:t>
            </a:r>
            <a:r>
              <a:rPr lang="en-US" altLang="zh-CN" sz="2800" b="1" dirty="0">
                <a:solidFill>
                  <a:schemeClr val="tx2"/>
                </a:solidFill>
                <a:latin typeface="宋体" panose="02010600030101010101" pitchFamily="2" charset="-122"/>
              </a:rPr>
              <a:t>1</a:t>
            </a:r>
            <a:r>
              <a:rPr lang="zh-CN" altLang="en-US" sz="2800" b="1" dirty="0">
                <a:solidFill>
                  <a:schemeClr val="tx2"/>
                </a:solidFill>
                <a:latin typeface="宋体" panose="02010600030101010101" pitchFamily="2" charset="-122"/>
              </a:rPr>
              <a:t>）最大百分比超调量                                   </a:t>
            </a:r>
          </a:p>
          <a:p>
            <a:pPr marL="342900" lvl="0" indent="-342900" eaLnBrk="1" hangingPunct="1">
              <a:lnSpc>
                <a:spcPct val="90000"/>
              </a:lnSpc>
              <a:buNone/>
            </a:pPr>
            <a:r>
              <a:rPr lang="zh-CN" altLang="en-US" sz="2800" b="1" dirty="0">
                <a:solidFill>
                  <a:schemeClr val="tx2"/>
                </a:solidFill>
                <a:latin typeface="宋体" panose="02010600030101010101" pitchFamily="2" charset="-122"/>
              </a:rPr>
              <a:t>  是阻尼比</a:t>
            </a:r>
            <a:r>
              <a:rPr lang="zh-CN" altLang="en-US" sz="2800" b="1" dirty="0">
                <a:solidFill>
                  <a:schemeClr val="tx2"/>
                </a:solidFill>
                <a:latin typeface="宋体" panose="02010600030101010101" pitchFamily="2" charset="-122"/>
                <a:sym typeface="Symbol" panose="05050102010706020507" pitchFamily="18" charset="2"/>
              </a:rPr>
              <a:t></a:t>
            </a:r>
            <a:r>
              <a:rPr lang="zh-CN" altLang="en-US" sz="2800" b="1" dirty="0">
                <a:solidFill>
                  <a:schemeClr val="tx2"/>
                </a:solidFill>
                <a:latin typeface="宋体" panose="02010600030101010101" pitchFamily="2" charset="-122"/>
              </a:rPr>
              <a:t>的函数，且当</a:t>
            </a:r>
            <a:r>
              <a:rPr lang="zh-CN" altLang="en-US" sz="2800" b="1" dirty="0">
                <a:solidFill>
                  <a:schemeClr val="tx2"/>
                </a:solidFill>
                <a:latin typeface="宋体" panose="02010600030101010101" pitchFamily="2" charset="-122"/>
                <a:sym typeface="Symbol" panose="05050102010706020507" pitchFamily="18" charset="2"/>
              </a:rPr>
              <a:t></a:t>
            </a:r>
            <a:r>
              <a:rPr lang="zh-CN" altLang="en-US" sz="2800" b="1" dirty="0">
                <a:solidFill>
                  <a:schemeClr val="tx2"/>
                </a:solidFill>
                <a:latin typeface="宋体" panose="02010600030101010101" pitchFamily="2" charset="-122"/>
              </a:rPr>
              <a:t>越小，百分比超调量</a:t>
            </a:r>
            <a:r>
              <a:rPr lang="en-US" altLang="zh-CN" sz="2800" b="1" dirty="0">
                <a:solidFill>
                  <a:schemeClr val="tx2"/>
                </a:solidFill>
                <a:latin typeface="Times New Roman" panose="02020603050405020304" pitchFamily="18" charset="0"/>
              </a:rPr>
              <a:t>σ</a:t>
            </a:r>
            <a:r>
              <a:rPr lang="en-US" altLang="zh-CN" sz="2800" b="1" dirty="0">
                <a:solidFill>
                  <a:schemeClr val="tx2"/>
                </a:solidFill>
                <a:latin typeface="宋体" panose="02010600030101010101" pitchFamily="2" charset="-122"/>
              </a:rPr>
              <a:t>%</a:t>
            </a:r>
            <a:r>
              <a:rPr lang="zh-CN" altLang="en-US" sz="2800" b="1" dirty="0">
                <a:solidFill>
                  <a:schemeClr val="tx2"/>
                </a:solidFill>
                <a:latin typeface="宋体" panose="02010600030101010101" pitchFamily="2" charset="-122"/>
              </a:rPr>
              <a:t>越大。 </a:t>
            </a:r>
          </a:p>
          <a:p>
            <a:pPr marL="342900" lvl="0" indent="-342900" eaLnBrk="1" hangingPunct="1">
              <a:lnSpc>
                <a:spcPct val="90000"/>
              </a:lnSpc>
              <a:buNone/>
            </a:pPr>
            <a:r>
              <a:rPr lang="zh-CN" altLang="en-US" sz="2800" b="1" dirty="0">
                <a:solidFill>
                  <a:schemeClr val="tx2"/>
                </a:solidFill>
                <a:latin typeface="宋体" panose="02010600030101010101" pitchFamily="2" charset="-122"/>
              </a:rPr>
              <a:t>（</a:t>
            </a:r>
            <a:r>
              <a:rPr lang="en-US" altLang="zh-CN" sz="2800" b="1" dirty="0">
                <a:solidFill>
                  <a:schemeClr val="tx2"/>
                </a:solidFill>
                <a:latin typeface="宋体" panose="02010600030101010101" pitchFamily="2" charset="-122"/>
              </a:rPr>
              <a:t>2</a:t>
            </a:r>
            <a:r>
              <a:rPr lang="zh-CN" altLang="en-US" sz="2800" b="1" dirty="0">
                <a:solidFill>
                  <a:schemeClr val="tx2"/>
                </a:solidFill>
                <a:latin typeface="宋体" panose="02010600030101010101" pitchFamily="2" charset="-122"/>
              </a:rPr>
              <a:t>）调节时间</a:t>
            </a:r>
            <a:endParaRPr lang="en-US" altLang="zh-CN" sz="2800" b="1" dirty="0">
              <a:solidFill>
                <a:schemeClr val="tx2"/>
              </a:solidFill>
              <a:latin typeface="宋体" panose="02010600030101010101" pitchFamily="2" charset="-122"/>
            </a:endParaRPr>
          </a:p>
          <a:p>
            <a:pPr marL="342900" lvl="0" indent="-342900" eaLnBrk="1" hangingPunct="1">
              <a:lnSpc>
                <a:spcPct val="90000"/>
              </a:lnSpc>
              <a:buNone/>
            </a:pPr>
            <a:r>
              <a:rPr lang="en-US" altLang="zh-CN" sz="2800" b="1" dirty="0">
                <a:solidFill>
                  <a:schemeClr val="tx2"/>
                </a:solidFill>
                <a:latin typeface="宋体" panose="02010600030101010101" pitchFamily="2" charset="-122"/>
              </a:rPr>
              <a:t>  </a:t>
            </a:r>
            <a:r>
              <a:rPr lang="zh-CN" altLang="en-US" sz="2800" b="1" dirty="0">
                <a:solidFill>
                  <a:schemeClr val="tx2"/>
                </a:solidFill>
                <a:latin typeface="宋体" panose="02010600030101010101" pitchFamily="2" charset="-122"/>
              </a:rPr>
              <a:t>只取决于特征根的实部。当    增加时，调节时间相应变短；反之，调节时间相应就长。如果对调节时间有限制的话，就要使特征根与虚轴保持一定的距离。</a:t>
            </a:r>
          </a:p>
          <a:p>
            <a:pPr marL="342900" lvl="0" indent="-342900" eaLnBrk="1" hangingPunct="1">
              <a:lnSpc>
                <a:spcPct val="90000"/>
              </a:lnSpc>
              <a:buNone/>
            </a:pPr>
            <a:endParaRPr lang="zh-CN" altLang="en-US" b="1" dirty="0">
              <a:solidFill>
                <a:schemeClr val="tx2"/>
              </a:solidFill>
              <a:latin typeface="宋体" panose="02010600030101010101" pitchFamily="2" charset="-122"/>
            </a:endParaRPr>
          </a:p>
          <a:p>
            <a:pPr marL="342900" lvl="0" indent="-342900" eaLnBrk="1" hangingPunct="1">
              <a:lnSpc>
                <a:spcPct val="90000"/>
              </a:lnSpc>
              <a:buNone/>
            </a:pPr>
            <a:endParaRPr lang="zh-CN" altLang="en-US" b="1" dirty="0">
              <a:solidFill>
                <a:schemeClr val="tx2"/>
              </a:solidFill>
              <a:latin typeface="宋体" panose="02010600030101010101" pitchFamily="2" charset="-122"/>
            </a:endParaRPr>
          </a:p>
        </p:txBody>
      </p:sp>
      <p:graphicFrame>
        <p:nvGraphicFramePr>
          <p:cNvPr id="89093" name="Object 5"/>
          <p:cNvGraphicFramePr>
            <a:graphicFrameLocks noChangeAspect="1"/>
          </p:cNvGraphicFramePr>
          <p:nvPr/>
        </p:nvGraphicFramePr>
        <p:xfrm>
          <a:off x="2771775" y="774700"/>
          <a:ext cx="3384550" cy="854075"/>
        </p:xfrm>
        <a:graphic>
          <a:graphicData uri="http://schemas.openxmlformats.org/presentationml/2006/ole">
            <mc:AlternateContent xmlns:mc="http://schemas.openxmlformats.org/markup-compatibility/2006">
              <mc:Choice xmlns:v="urn:schemas-microsoft-com:vml" Requires="v">
                <p:oleObj spid="_x0000_s50189" r:id="rId3" imgW="1550035" imgH="457200" progId="Equation.DSMT4">
                  <p:embed/>
                </p:oleObj>
              </mc:Choice>
              <mc:Fallback>
                <p:oleObj r:id="rId3" imgW="1550035" imgH="457200" progId="Equation.DSMT4">
                  <p:embed/>
                  <p:pic>
                    <p:nvPicPr>
                      <p:cNvPr id="0" name="图片 3303"/>
                      <p:cNvPicPr/>
                      <p:nvPr/>
                    </p:nvPicPr>
                    <p:blipFill>
                      <a:blip r:embed="rId4"/>
                      <a:stretch>
                        <a:fillRect/>
                      </a:stretch>
                    </p:blipFill>
                    <p:spPr>
                      <a:xfrm>
                        <a:off x="2771775" y="774700"/>
                        <a:ext cx="3384550" cy="854075"/>
                      </a:xfrm>
                      <a:prstGeom prst="rect">
                        <a:avLst/>
                      </a:prstGeom>
                      <a:noFill/>
                      <a:ln w="38100">
                        <a:noFill/>
                        <a:miter/>
                      </a:ln>
                    </p:spPr>
                  </p:pic>
                </p:oleObj>
              </mc:Fallback>
            </mc:AlternateContent>
          </a:graphicData>
        </a:graphic>
      </p:graphicFrame>
      <p:graphicFrame>
        <p:nvGraphicFramePr>
          <p:cNvPr id="89094" name="Object 6"/>
          <p:cNvGraphicFramePr>
            <a:graphicFrameLocks noChangeAspect="1"/>
          </p:cNvGraphicFramePr>
          <p:nvPr/>
        </p:nvGraphicFramePr>
        <p:xfrm>
          <a:off x="4932363" y="1700213"/>
          <a:ext cx="3311525" cy="657225"/>
        </p:xfrm>
        <a:graphic>
          <a:graphicData uri="http://schemas.openxmlformats.org/presentationml/2006/ole">
            <mc:AlternateContent xmlns:mc="http://schemas.openxmlformats.org/markup-compatibility/2006">
              <mc:Choice xmlns:v="urn:schemas-microsoft-com:vml" Requires="v">
                <p:oleObj spid="_x0000_s50190" r:id="rId5" imgW="1638300" imgH="292100" progId="Equation.DSMT4">
                  <p:embed/>
                </p:oleObj>
              </mc:Choice>
              <mc:Fallback>
                <p:oleObj r:id="rId5" imgW="1638300" imgH="292100" progId="Equation.DSMT4">
                  <p:embed/>
                  <p:pic>
                    <p:nvPicPr>
                      <p:cNvPr id="0" name="图片 3304"/>
                      <p:cNvPicPr/>
                      <p:nvPr/>
                    </p:nvPicPr>
                    <p:blipFill>
                      <a:blip r:embed="rId6"/>
                      <a:stretch>
                        <a:fillRect/>
                      </a:stretch>
                    </p:blipFill>
                    <p:spPr>
                      <a:xfrm>
                        <a:off x="4932363" y="1700213"/>
                        <a:ext cx="3311525" cy="657225"/>
                      </a:xfrm>
                      <a:prstGeom prst="rect">
                        <a:avLst/>
                      </a:prstGeom>
                      <a:noFill/>
                      <a:ln w="38100">
                        <a:noFill/>
                        <a:miter/>
                      </a:ln>
                    </p:spPr>
                  </p:pic>
                </p:oleObj>
              </mc:Fallback>
            </mc:AlternateContent>
          </a:graphicData>
        </a:graphic>
      </p:graphicFrame>
      <p:graphicFrame>
        <p:nvGraphicFramePr>
          <p:cNvPr id="59399" name="Object 7"/>
          <p:cNvGraphicFramePr>
            <a:graphicFrameLocks noChangeAspect="1"/>
          </p:cNvGraphicFramePr>
          <p:nvPr/>
        </p:nvGraphicFramePr>
        <p:xfrm>
          <a:off x="4284663" y="2420938"/>
          <a:ext cx="2789237" cy="735012"/>
        </p:xfrm>
        <a:graphic>
          <a:graphicData uri="http://schemas.openxmlformats.org/presentationml/2006/ole">
            <mc:AlternateContent xmlns:mc="http://schemas.openxmlformats.org/markup-compatibility/2006">
              <mc:Choice xmlns:v="urn:schemas-microsoft-com:vml" Requires="v">
                <p:oleObj spid="_x0000_s50191" r:id="rId7" imgW="1322070" imgH="368935" progId="Equation.DSMT4">
                  <p:embed/>
                </p:oleObj>
              </mc:Choice>
              <mc:Fallback>
                <p:oleObj r:id="rId7" imgW="1322070" imgH="368935" progId="Equation.DSMT4">
                  <p:embed/>
                  <p:pic>
                    <p:nvPicPr>
                      <p:cNvPr id="0" name="图片 3300"/>
                      <p:cNvPicPr/>
                      <p:nvPr/>
                    </p:nvPicPr>
                    <p:blipFill>
                      <a:blip r:embed="rId8"/>
                      <a:stretch>
                        <a:fillRect/>
                      </a:stretch>
                    </p:blipFill>
                    <p:spPr>
                      <a:xfrm>
                        <a:off x="4284663" y="2420938"/>
                        <a:ext cx="2789237" cy="735012"/>
                      </a:xfrm>
                      <a:prstGeom prst="rect">
                        <a:avLst/>
                      </a:prstGeom>
                      <a:noFill/>
                      <a:ln w="38100">
                        <a:noFill/>
                        <a:miter/>
                      </a:ln>
                    </p:spPr>
                  </p:pic>
                </p:oleObj>
              </mc:Fallback>
            </mc:AlternateContent>
          </a:graphicData>
        </a:graphic>
      </p:graphicFrame>
      <p:graphicFrame>
        <p:nvGraphicFramePr>
          <p:cNvPr id="59401" name="Object 9"/>
          <p:cNvGraphicFramePr>
            <a:graphicFrameLocks noChangeAspect="1"/>
          </p:cNvGraphicFramePr>
          <p:nvPr/>
        </p:nvGraphicFramePr>
        <p:xfrm>
          <a:off x="5076825" y="4437063"/>
          <a:ext cx="676275" cy="574675"/>
        </p:xfrm>
        <a:graphic>
          <a:graphicData uri="http://schemas.openxmlformats.org/presentationml/2006/ole">
            <mc:AlternateContent xmlns:mc="http://schemas.openxmlformats.org/markup-compatibility/2006">
              <mc:Choice xmlns:v="urn:schemas-microsoft-com:vml" Requires="v">
                <p:oleObj spid="_x0000_s50192" r:id="rId9" imgW="102870" imgH="71120" progId="Equation.DSMT4">
                  <p:embed/>
                </p:oleObj>
              </mc:Choice>
              <mc:Fallback>
                <p:oleObj r:id="rId9" imgW="102870" imgH="71120" progId="Equation.DSMT4">
                  <p:embed/>
                  <p:pic>
                    <p:nvPicPr>
                      <p:cNvPr id="0" name="图片 3301"/>
                      <p:cNvPicPr/>
                      <p:nvPr/>
                    </p:nvPicPr>
                    <p:blipFill>
                      <a:blip r:embed="rId10">
                        <a:clrChange>
                          <a:clrFrom>
                            <a:srgbClr val="0000FF"/>
                          </a:clrFrom>
                          <a:clrTo>
                            <a:srgbClr val="000099"/>
                          </a:clrTo>
                        </a:clrChange>
                      </a:blip>
                      <a:stretch>
                        <a:fillRect/>
                      </a:stretch>
                    </p:blipFill>
                    <p:spPr>
                      <a:xfrm>
                        <a:off x="5076825" y="4437063"/>
                        <a:ext cx="676275" cy="5746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396">
                                            <p:txEl>
                                              <p:pRg st="2" end="2"/>
                                            </p:txEl>
                                          </p:spTgt>
                                        </p:tgtEl>
                                        <p:attrNameLst>
                                          <p:attrName>style.visibility</p:attrName>
                                        </p:attrNameLst>
                                      </p:cBhvr>
                                      <p:to>
                                        <p:strVal val="visible"/>
                                      </p:to>
                                    </p:set>
                                    <p:anim calcmode="lin" valueType="num">
                                      <p:cBhvr additive="base">
                                        <p:cTn id="7" dur="500" fill="hold"/>
                                        <p:tgtEl>
                                          <p:spTgt spid="59396">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396">
                                            <p:txEl>
                                              <p:pRg st="2" end="2"/>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9396">
                                            <p:txEl>
                                              <p:pRg st="3" end="3"/>
                                            </p:txEl>
                                          </p:spTgt>
                                        </p:tgtEl>
                                        <p:attrNameLst>
                                          <p:attrName>style.visibility</p:attrName>
                                        </p:attrNameLst>
                                      </p:cBhvr>
                                      <p:to>
                                        <p:strVal val="visible"/>
                                      </p:to>
                                    </p:set>
                                    <p:anim calcmode="lin" valueType="num">
                                      <p:cBhvr additive="base">
                                        <p:cTn id="11" dur="500" fill="hold"/>
                                        <p:tgtEl>
                                          <p:spTgt spid="59396">
                                            <p:txEl>
                                              <p:pRg st="3" end="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9396">
                                            <p:txEl>
                                              <p:pRg st="3" end="3"/>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59399"/>
                                        </p:tgtEl>
                                        <p:attrNameLst>
                                          <p:attrName>style.visibility</p:attrName>
                                        </p:attrNameLst>
                                      </p:cBhvr>
                                      <p:to>
                                        <p:strVal val="visible"/>
                                      </p:to>
                                    </p:set>
                                    <p:anim calcmode="lin" valueType="num">
                                      <p:cBhvr additive="base">
                                        <p:cTn id="15" dur="500" fill="hold"/>
                                        <p:tgtEl>
                                          <p:spTgt spid="59399"/>
                                        </p:tgtEl>
                                        <p:attrNameLst>
                                          <p:attrName>ppt_x</p:attrName>
                                        </p:attrNameLst>
                                      </p:cBhvr>
                                      <p:tavLst>
                                        <p:tav tm="0">
                                          <p:val>
                                            <p:strVal val="0-#ppt_w/2"/>
                                          </p:val>
                                        </p:tav>
                                        <p:tav tm="100000">
                                          <p:val>
                                            <p:strVal val="#ppt_x"/>
                                          </p:val>
                                        </p:tav>
                                      </p:tavLst>
                                    </p:anim>
                                    <p:anim calcmode="lin" valueType="num">
                                      <p:cBhvr additive="base">
                                        <p:cTn id="16" dur="500" fill="hold"/>
                                        <p:tgtEl>
                                          <p:spTgt spid="59399"/>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9396">
                                            <p:txEl>
                                              <p:pRg st="4" end="4"/>
                                            </p:txEl>
                                          </p:spTgt>
                                        </p:tgtEl>
                                        <p:attrNameLst>
                                          <p:attrName>style.visibility</p:attrName>
                                        </p:attrNameLst>
                                      </p:cBhvr>
                                      <p:to>
                                        <p:strVal val="visible"/>
                                      </p:to>
                                    </p:set>
                                    <p:anim calcmode="lin" valueType="num">
                                      <p:cBhvr additive="base">
                                        <p:cTn id="21" dur="500" fill="hold"/>
                                        <p:tgtEl>
                                          <p:spTgt spid="5939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939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9396">
                                            <p:txEl>
                                              <p:pRg st="5" end="5"/>
                                            </p:txEl>
                                          </p:spTgt>
                                        </p:tgtEl>
                                        <p:attrNameLst>
                                          <p:attrName>style.visibility</p:attrName>
                                        </p:attrNameLst>
                                      </p:cBhvr>
                                      <p:to>
                                        <p:strVal val="visible"/>
                                      </p:to>
                                    </p:set>
                                    <p:anim calcmode="lin" valueType="num">
                                      <p:cBhvr additive="base">
                                        <p:cTn id="27" dur="500" fill="hold"/>
                                        <p:tgtEl>
                                          <p:spTgt spid="5939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9396">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9401"/>
                                        </p:tgtEl>
                                        <p:attrNameLst>
                                          <p:attrName>style.visibility</p:attrName>
                                        </p:attrNameLst>
                                      </p:cBhvr>
                                      <p:to>
                                        <p:strVal val="visible"/>
                                      </p:to>
                                    </p:set>
                                    <p:anim calcmode="lin" valueType="num">
                                      <p:cBhvr additive="base">
                                        <p:cTn id="31" dur="500" fill="hold"/>
                                        <p:tgtEl>
                                          <p:spTgt spid="59401"/>
                                        </p:tgtEl>
                                        <p:attrNameLst>
                                          <p:attrName>ppt_x</p:attrName>
                                        </p:attrNameLst>
                                      </p:cBhvr>
                                      <p:tavLst>
                                        <p:tav tm="0">
                                          <p:val>
                                            <p:strVal val="#ppt_x"/>
                                          </p:val>
                                        </p:tav>
                                        <p:tav tm="100000">
                                          <p:val>
                                            <p:strVal val="#ppt_x"/>
                                          </p:val>
                                        </p:tav>
                                      </p:tavLst>
                                    </p:anim>
                                    <p:anim calcmode="lin" valueType="num">
                                      <p:cBhvr additive="base">
                                        <p:cTn id="32" dur="500" fill="hold"/>
                                        <p:tgtEl>
                                          <p:spTgt spid="594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b="1" dirty="0"/>
              <a:t>57</a:t>
            </a:fld>
            <a:endParaRPr lang="zh-CN" altLang="en-US" sz="1400" b="1" dirty="0"/>
          </a:p>
        </p:txBody>
      </p:sp>
      <p:sp>
        <p:nvSpPr>
          <p:cNvPr id="90115" name="Rectangle 2"/>
          <p:cNvSpPr>
            <a:spLocks noGrp="1" noRot="1"/>
          </p:cNvSpPr>
          <p:nvPr>
            <p:ph type="title" idx="4294967295"/>
          </p:nvPr>
        </p:nvSpPr>
        <p:spPr>
          <a:xfrm>
            <a:off x="827088" y="115888"/>
            <a:ext cx="7345362" cy="771525"/>
          </a:xfrm>
          <a:ln/>
        </p:spPr>
        <p:txBody>
          <a:bodyPr vert="horz" wrap="square" lIns="91440" tIns="45720" rIns="91440" bIns="45720" anchor="ctr" anchorCtr="0"/>
          <a:lstStyle/>
          <a:p>
            <a:pPr eaLnBrk="1" hangingPunct="1"/>
            <a:r>
              <a:rPr lang="zh-CN" altLang="en-US" sz="4000" b="1" dirty="0">
                <a:latin typeface="宋体" panose="02010600030101010101" pitchFamily="2" charset="-122"/>
              </a:rPr>
              <a:t>一、性能指标在</a:t>
            </a:r>
            <a:r>
              <a:rPr lang="en-US" altLang="zh-CN" sz="4000" b="1" i="1" dirty="0">
                <a:latin typeface="Times New Roman" panose="02020603050405020304" pitchFamily="18" charset="0"/>
              </a:rPr>
              <a:t>s</a:t>
            </a:r>
            <a:r>
              <a:rPr lang="zh-CN" altLang="en-US" sz="4000" b="1" dirty="0">
                <a:latin typeface="宋体" panose="02010600030101010101" pitchFamily="2" charset="-122"/>
              </a:rPr>
              <a:t>平面上的表示</a:t>
            </a:r>
          </a:p>
        </p:txBody>
      </p:sp>
      <p:grpSp>
        <p:nvGrpSpPr>
          <p:cNvPr id="314393" name="Group 25"/>
          <p:cNvGrpSpPr/>
          <p:nvPr/>
        </p:nvGrpSpPr>
        <p:grpSpPr>
          <a:xfrm>
            <a:off x="323850" y="836613"/>
            <a:ext cx="8540750" cy="4194175"/>
            <a:chOff x="204" y="527"/>
            <a:chExt cx="5380" cy="2642"/>
          </a:xfrm>
        </p:grpSpPr>
        <p:sp>
          <p:nvSpPr>
            <p:cNvPr id="90122" name="Rectangle 4"/>
            <p:cNvSpPr>
              <a:spLocks noRot="1"/>
            </p:cNvSpPr>
            <p:nvPr/>
          </p:nvSpPr>
          <p:spPr>
            <a:xfrm>
              <a:off x="204" y="527"/>
              <a:ext cx="5380" cy="2642"/>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90000"/>
                </a:lnSpc>
                <a:buNone/>
              </a:pPr>
              <a:r>
                <a:rPr lang="zh-CN" altLang="en-US" sz="2800" b="1" dirty="0">
                  <a:solidFill>
                    <a:schemeClr val="tx2"/>
                  </a:solidFill>
                  <a:latin typeface="Times New Roman" panose="02020603050405020304" pitchFamily="18" charset="0"/>
                </a:rPr>
                <a:t>（</a:t>
              </a:r>
              <a:r>
                <a:rPr lang="en-US" altLang="zh-CN" sz="2800" b="1" dirty="0">
                  <a:solidFill>
                    <a:schemeClr val="tx2"/>
                  </a:solidFill>
                  <a:latin typeface="Times New Roman" panose="02020603050405020304" pitchFamily="18" charset="0"/>
                </a:rPr>
                <a:t>3</a:t>
              </a:r>
              <a:r>
                <a:rPr lang="zh-CN" altLang="en-US" sz="2800" b="1" dirty="0">
                  <a:solidFill>
                    <a:schemeClr val="tx2"/>
                  </a:solidFill>
                  <a:latin typeface="Times New Roman" panose="02020603050405020304" pitchFamily="18" charset="0"/>
                </a:rPr>
                <a:t>）振荡频率 </a:t>
              </a:r>
              <a:endParaRPr lang="en-US" altLang="zh-CN" sz="2800" b="1" dirty="0">
                <a:solidFill>
                  <a:schemeClr val="tx2"/>
                </a:solidFill>
                <a:latin typeface="Times New Roman" panose="02020603050405020304" pitchFamily="18" charset="0"/>
              </a:endParaRPr>
            </a:p>
            <a:p>
              <a:pPr marL="0" lvl="0" indent="0" algn="just" eaLnBrk="1" hangingPunct="1">
                <a:lnSpc>
                  <a:spcPct val="90000"/>
                </a:lnSpc>
                <a:buNone/>
              </a:pPr>
              <a:r>
                <a:rPr lang="zh-CN" altLang="en-US" sz="2800" b="1" dirty="0">
                  <a:solidFill>
                    <a:schemeClr val="tx2"/>
                  </a:solidFill>
                  <a:latin typeface="Times New Roman" panose="02020603050405020304" pitchFamily="18" charset="0"/>
                </a:rPr>
                <a:t>振荡频率                  ，为特征根的虚部。在</a:t>
              </a:r>
              <a:r>
                <a:rPr lang="en-US" altLang="zh-CN" sz="2800" b="1" dirty="0">
                  <a:solidFill>
                    <a:schemeClr val="tx2"/>
                  </a:solidFill>
                  <a:latin typeface="Times New Roman" panose="02020603050405020304" pitchFamily="18" charset="0"/>
                </a:rPr>
                <a:t>s</a:t>
              </a:r>
              <a:r>
                <a:rPr lang="zh-CN" altLang="en-US" sz="2800" b="1" dirty="0">
                  <a:solidFill>
                    <a:schemeClr val="tx2"/>
                  </a:solidFill>
                  <a:latin typeface="Times New Roman" panose="02020603050405020304" pitchFamily="18" charset="0"/>
                </a:rPr>
                <a:t>平面上，当特征根的虚部相同时，将对应于相同振荡频率的过渡过程。取    等于常数作一条平行于实轴的直线，该直线称为等频线。</a:t>
              </a:r>
              <a:r>
                <a:rPr lang="zh-CN" altLang="en-US" b="1" dirty="0">
                  <a:solidFill>
                    <a:schemeClr val="tx2"/>
                  </a:solidFill>
                  <a:latin typeface="宋体" panose="02010600030101010101" pitchFamily="2" charset="-122"/>
                </a:rPr>
                <a:t> </a:t>
              </a:r>
            </a:p>
            <a:p>
              <a:pPr marL="0" lvl="0" indent="0" eaLnBrk="1" hangingPunct="1">
                <a:lnSpc>
                  <a:spcPct val="90000"/>
                </a:lnSpc>
                <a:buNone/>
              </a:pPr>
              <a:endParaRPr lang="zh-CN" altLang="en-US" b="1" dirty="0">
                <a:solidFill>
                  <a:schemeClr val="tx2"/>
                </a:solidFill>
                <a:latin typeface="宋体" panose="02010600030101010101" pitchFamily="2" charset="-122"/>
              </a:endParaRPr>
            </a:p>
          </p:txBody>
        </p:sp>
        <p:graphicFrame>
          <p:nvGraphicFramePr>
            <p:cNvPr id="90123" name="Object 8"/>
            <p:cNvGraphicFramePr>
              <a:graphicFrameLocks noChangeAspect="1"/>
            </p:cNvGraphicFramePr>
            <p:nvPr/>
          </p:nvGraphicFramePr>
          <p:xfrm>
            <a:off x="1160" y="772"/>
            <a:ext cx="1180" cy="308"/>
          </p:xfrm>
          <a:graphic>
            <a:graphicData uri="http://schemas.openxmlformats.org/presentationml/2006/ole">
              <mc:AlternateContent xmlns:mc="http://schemas.openxmlformats.org/markup-compatibility/2006">
                <mc:Choice xmlns:v="urn:schemas-microsoft-com:vml" Requires="v">
                  <p:oleObj spid="_x0000_s51213" r:id="rId3" imgW="1054735" imgH="279400" progId="Equation.DSMT4">
                    <p:embed/>
                  </p:oleObj>
                </mc:Choice>
                <mc:Fallback>
                  <p:oleObj r:id="rId3" imgW="1054735" imgH="279400" progId="Equation.DSMT4">
                    <p:embed/>
                    <p:pic>
                      <p:nvPicPr>
                        <p:cNvPr id="0" name="图片 3298"/>
                        <p:cNvPicPr/>
                        <p:nvPr/>
                      </p:nvPicPr>
                      <p:blipFill>
                        <a:blip r:embed="rId4"/>
                        <a:stretch>
                          <a:fillRect/>
                        </a:stretch>
                      </p:blipFill>
                      <p:spPr>
                        <a:xfrm>
                          <a:off x="1160" y="772"/>
                          <a:ext cx="1180" cy="308"/>
                        </a:xfrm>
                        <a:prstGeom prst="rect">
                          <a:avLst/>
                        </a:prstGeom>
                        <a:noFill/>
                        <a:ln w="38100">
                          <a:noFill/>
                          <a:miter/>
                        </a:ln>
                      </p:spPr>
                    </p:pic>
                  </p:oleObj>
                </mc:Fallback>
              </mc:AlternateContent>
            </a:graphicData>
          </a:graphic>
        </p:graphicFrame>
        <p:graphicFrame>
          <p:nvGraphicFramePr>
            <p:cNvPr id="90124" name="Object 13"/>
            <p:cNvGraphicFramePr>
              <a:graphicFrameLocks noChangeAspect="1"/>
            </p:cNvGraphicFramePr>
            <p:nvPr/>
          </p:nvGraphicFramePr>
          <p:xfrm>
            <a:off x="1437" y="1270"/>
            <a:ext cx="255" cy="291"/>
          </p:xfrm>
          <a:graphic>
            <a:graphicData uri="http://schemas.openxmlformats.org/presentationml/2006/ole">
              <mc:AlternateContent xmlns:mc="http://schemas.openxmlformats.org/markup-compatibility/2006">
                <mc:Choice xmlns:v="urn:schemas-microsoft-com:vml" Requires="v">
                  <p:oleObj spid="_x0000_s51214" r:id="rId5" imgW="177800" imgH="203200" progId="Equation.DSMT4">
                    <p:embed/>
                  </p:oleObj>
                </mc:Choice>
                <mc:Fallback>
                  <p:oleObj r:id="rId5" imgW="177800" imgH="203200" progId="Equation.DSMT4">
                    <p:embed/>
                    <p:pic>
                      <p:nvPicPr>
                        <p:cNvPr id="0" name="图片 3302"/>
                        <p:cNvPicPr/>
                        <p:nvPr/>
                      </p:nvPicPr>
                      <p:blipFill>
                        <a:blip r:embed="rId6"/>
                        <a:stretch>
                          <a:fillRect/>
                        </a:stretch>
                      </p:blipFill>
                      <p:spPr>
                        <a:xfrm>
                          <a:off x="1437" y="1270"/>
                          <a:ext cx="255" cy="291"/>
                        </a:xfrm>
                        <a:prstGeom prst="rect">
                          <a:avLst/>
                        </a:prstGeom>
                        <a:noFill/>
                        <a:ln w="38100">
                          <a:noFill/>
                          <a:miter/>
                        </a:ln>
                      </p:spPr>
                    </p:pic>
                  </p:oleObj>
                </mc:Fallback>
              </mc:AlternateContent>
            </a:graphicData>
          </a:graphic>
        </p:graphicFrame>
      </p:grpSp>
      <p:graphicFrame>
        <p:nvGraphicFramePr>
          <p:cNvPr id="314389" name="Object 21"/>
          <p:cNvGraphicFramePr>
            <a:graphicFrameLocks noChangeAspect="1"/>
          </p:cNvGraphicFramePr>
          <p:nvPr/>
        </p:nvGraphicFramePr>
        <p:xfrm>
          <a:off x="2411413" y="3068638"/>
          <a:ext cx="3959225" cy="3232150"/>
        </p:xfrm>
        <a:graphic>
          <a:graphicData uri="http://schemas.openxmlformats.org/presentationml/2006/ole">
            <mc:AlternateContent xmlns:mc="http://schemas.openxmlformats.org/markup-compatibility/2006">
              <mc:Choice xmlns:v="urn:schemas-microsoft-com:vml" Requires="v">
                <p:oleObj spid="_x0000_s51215" r:id="rId7" imgW="3288665" imgH="2558415" progId="Visio.Drawing.11">
                  <p:embed/>
                </p:oleObj>
              </mc:Choice>
              <mc:Fallback>
                <p:oleObj r:id="rId7" imgW="3288665" imgH="2558415" progId="Visio.Drawing.11">
                  <p:embed/>
                  <p:pic>
                    <p:nvPicPr>
                      <p:cNvPr id="0" name="图片 3348"/>
                      <p:cNvPicPr/>
                      <p:nvPr/>
                    </p:nvPicPr>
                    <p:blipFill>
                      <a:blip r:embed="rId8"/>
                      <a:stretch>
                        <a:fillRect/>
                      </a:stretch>
                    </p:blipFill>
                    <p:spPr>
                      <a:xfrm>
                        <a:off x="2411413" y="3068638"/>
                        <a:ext cx="3959225" cy="3232150"/>
                      </a:xfrm>
                      <a:prstGeom prst="rect">
                        <a:avLst/>
                      </a:prstGeom>
                      <a:noFill/>
                      <a:ln w="38100">
                        <a:noFill/>
                        <a:miter/>
                      </a:ln>
                    </p:spPr>
                  </p:pic>
                </p:oleObj>
              </mc:Fallback>
            </mc:AlternateContent>
          </a:graphicData>
        </a:graphic>
      </p:graphicFrame>
      <p:sp>
        <p:nvSpPr>
          <p:cNvPr id="314390" name="Line 22"/>
          <p:cNvSpPr/>
          <p:nvPr/>
        </p:nvSpPr>
        <p:spPr>
          <a:xfrm flipH="1">
            <a:off x="2484438" y="4292600"/>
            <a:ext cx="2087562" cy="0"/>
          </a:xfrm>
          <a:prstGeom prst="line">
            <a:avLst/>
          </a:prstGeom>
          <a:ln w="38100" cap="flat" cmpd="sng">
            <a:solidFill>
              <a:srgbClr val="FF0000"/>
            </a:solidFill>
            <a:prstDash val="solid"/>
            <a:headEnd type="none" w="med" len="med"/>
            <a:tailEnd type="none" w="med" len="med"/>
          </a:ln>
        </p:spPr>
      </p:sp>
      <p:sp>
        <p:nvSpPr>
          <p:cNvPr id="314391" name="Text Box 23"/>
          <p:cNvSpPr txBox="1"/>
          <p:nvPr/>
        </p:nvSpPr>
        <p:spPr>
          <a:xfrm>
            <a:off x="1870075" y="3835400"/>
            <a:ext cx="950913" cy="396875"/>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r>
              <a:rPr lang="zh-CN" altLang="en-US" sz="2000" b="1" dirty="0">
                <a:solidFill>
                  <a:schemeClr val="tx2"/>
                </a:solidFill>
                <a:latin typeface="Times New Roman" panose="02020603050405020304" pitchFamily="18" charset="0"/>
              </a:rPr>
              <a:t>等频线</a:t>
            </a:r>
          </a:p>
        </p:txBody>
      </p:sp>
      <p:graphicFrame>
        <p:nvGraphicFramePr>
          <p:cNvPr id="314392" name="Object 24"/>
          <p:cNvGraphicFramePr>
            <a:graphicFrameLocks noChangeAspect="1"/>
          </p:cNvGraphicFramePr>
          <p:nvPr/>
        </p:nvGraphicFramePr>
        <p:xfrm>
          <a:off x="6392863" y="4475163"/>
          <a:ext cx="1223962" cy="419100"/>
        </p:xfrm>
        <a:graphic>
          <a:graphicData uri="http://schemas.openxmlformats.org/presentationml/2006/ole">
            <mc:AlternateContent xmlns:mc="http://schemas.openxmlformats.org/markup-compatibility/2006">
              <mc:Choice xmlns:v="urn:schemas-microsoft-com:vml" Requires="v">
                <p:oleObj spid="_x0000_s51216" r:id="rId9" imgW="558800" imgH="190500" progId="Equation.DSMT4">
                  <p:embed/>
                </p:oleObj>
              </mc:Choice>
              <mc:Fallback>
                <p:oleObj r:id="rId9" imgW="558800" imgH="190500" progId="Equation.DSMT4">
                  <p:embed/>
                  <p:pic>
                    <p:nvPicPr>
                      <p:cNvPr id="0" name="图片 3305"/>
                      <p:cNvPicPr/>
                      <p:nvPr/>
                    </p:nvPicPr>
                    <p:blipFill>
                      <a:blip r:embed="rId10"/>
                      <a:stretch>
                        <a:fillRect/>
                      </a:stretch>
                    </p:blipFill>
                    <p:spPr>
                      <a:xfrm>
                        <a:off x="6392863" y="4475163"/>
                        <a:ext cx="1223962" cy="419100"/>
                      </a:xfrm>
                      <a:prstGeom prst="rect">
                        <a:avLst/>
                      </a:prstGeom>
                      <a:noFill/>
                      <a:ln w="38100">
                        <a:noFill/>
                        <a:miter/>
                      </a:ln>
                    </p:spPr>
                  </p:pic>
                </p:oleObj>
              </mc:Fallback>
            </mc:AlternateContent>
          </a:graphicData>
        </a:graphic>
      </p:graphicFrame>
      <p:sp>
        <p:nvSpPr>
          <p:cNvPr id="90121"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57</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4393"/>
                                        </p:tgtEl>
                                        <p:attrNameLst>
                                          <p:attrName>style.visibility</p:attrName>
                                        </p:attrNameLst>
                                      </p:cBhvr>
                                      <p:to>
                                        <p:strVal val="visible"/>
                                      </p:to>
                                    </p:set>
                                    <p:animEffect transition="in" filter="blinds(horizontal)">
                                      <p:cBhvr>
                                        <p:cTn id="7" dur="500"/>
                                        <p:tgtEl>
                                          <p:spTgt spid="3143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4389"/>
                                        </p:tgtEl>
                                        <p:attrNameLst>
                                          <p:attrName>style.visibility</p:attrName>
                                        </p:attrNameLst>
                                      </p:cBhvr>
                                      <p:to>
                                        <p:strVal val="visible"/>
                                      </p:to>
                                    </p:set>
                                    <p:animEffect transition="in" filter="wipe(left)">
                                      <p:cBhvr>
                                        <p:cTn id="12" dur="500"/>
                                        <p:tgtEl>
                                          <p:spTgt spid="3143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14390"/>
                                        </p:tgtEl>
                                        <p:attrNameLst>
                                          <p:attrName>style.visibility</p:attrName>
                                        </p:attrNameLst>
                                      </p:cBhvr>
                                      <p:to>
                                        <p:strVal val="visible"/>
                                      </p:to>
                                    </p:set>
                                    <p:animEffect transition="in" filter="wipe(right)">
                                      <p:cBhvr>
                                        <p:cTn id="17" dur="500"/>
                                        <p:tgtEl>
                                          <p:spTgt spid="31439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14391"/>
                                        </p:tgtEl>
                                        <p:attrNameLst>
                                          <p:attrName>style.visibility</p:attrName>
                                        </p:attrNameLst>
                                      </p:cBhvr>
                                      <p:to>
                                        <p:strVal val="visible"/>
                                      </p:to>
                                    </p:set>
                                    <p:animEffect transition="in" filter="wipe(left)">
                                      <p:cBhvr>
                                        <p:cTn id="20" dur="500"/>
                                        <p:tgtEl>
                                          <p:spTgt spid="31439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14392"/>
                                        </p:tgtEl>
                                        <p:attrNameLst>
                                          <p:attrName>style.visibility</p:attrName>
                                        </p:attrNameLst>
                                      </p:cBhvr>
                                      <p:to>
                                        <p:strVal val="visible"/>
                                      </p:to>
                                    </p:set>
                                    <p:animEffect transition="in" filter="wipe(left)">
                                      <p:cBhvr>
                                        <p:cTn id="25" dur="500"/>
                                        <p:tgtEl>
                                          <p:spTgt spid="314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9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b="1" dirty="0"/>
              <a:t>58</a:t>
            </a:fld>
            <a:endParaRPr lang="zh-CN" altLang="en-US" sz="1400" b="1" dirty="0"/>
          </a:p>
        </p:txBody>
      </p:sp>
      <p:sp>
        <p:nvSpPr>
          <p:cNvPr id="91139" name="Rectangle 2"/>
          <p:cNvSpPr>
            <a:spLocks noGrp="1" noRot="1"/>
          </p:cNvSpPr>
          <p:nvPr>
            <p:ph type="title" idx="4294967295"/>
          </p:nvPr>
        </p:nvSpPr>
        <p:spPr>
          <a:xfrm>
            <a:off x="796925" y="115888"/>
            <a:ext cx="7446963" cy="771525"/>
          </a:xfrm>
          <a:ln/>
        </p:spPr>
        <p:txBody>
          <a:bodyPr vert="horz" wrap="square" lIns="91440" tIns="45720" rIns="91440" bIns="45720" anchor="ctr" anchorCtr="0"/>
          <a:lstStyle/>
          <a:p>
            <a:pPr eaLnBrk="1" hangingPunct="1"/>
            <a:r>
              <a:rPr lang="zh-CN" altLang="en-US" sz="4000" b="1" dirty="0">
                <a:latin typeface="宋体" panose="02010600030101010101" pitchFamily="2" charset="-122"/>
              </a:rPr>
              <a:t>一、性能指标在</a:t>
            </a:r>
            <a:r>
              <a:rPr lang="en-US" altLang="zh-CN" sz="4000" b="1" i="1" dirty="0">
                <a:latin typeface="Times New Roman" panose="02020603050405020304" pitchFamily="18" charset="0"/>
              </a:rPr>
              <a:t>s</a:t>
            </a:r>
            <a:r>
              <a:rPr lang="zh-CN" altLang="en-US" sz="4000" b="1" dirty="0">
                <a:latin typeface="宋体" panose="02010600030101010101" pitchFamily="2" charset="-122"/>
              </a:rPr>
              <a:t>平面上的表示</a:t>
            </a:r>
          </a:p>
        </p:txBody>
      </p:sp>
      <p:sp>
        <p:nvSpPr>
          <p:cNvPr id="315396" name="Rectangle 4"/>
          <p:cNvSpPr>
            <a:spLocks noRot="1"/>
          </p:cNvSpPr>
          <p:nvPr/>
        </p:nvSpPr>
        <p:spPr>
          <a:xfrm>
            <a:off x="395288" y="1341438"/>
            <a:ext cx="8540750" cy="419417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90000"/>
              </a:lnSpc>
              <a:buNone/>
            </a:pPr>
            <a:r>
              <a:rPr lang="zh-CN" altLang="en-US" sz="2800" b="1" dirty="0">
                <a:solidFill>
                  <a:schemeClr val="tx2"/>
                </a:solidFill>
                <a:latin typeface="宋体" panose="02010600030101010101" pitchFamily="2" charset="-122"/>
              </a:rPr>
              <a:t>在控制系统设计中，若振荡频率过高，意味着系统中一些元件的动作过于频繁，会造成过大的磨损而增加维修工作量。为延长寿命，振荡频率应在某值以下。下图（</a:t>
            </a:r>
            <a:r>
              <a:rPr lang="en-US" altLang="zh-CN" sz="2800" b="1" dirty="0">
                <a:solidFill>
                  <a:schemeClr val="tx2"/>
                </a:solidFill>
                <a:latin typeface="宋体" panose="02010600030101010101" pitchFamily="2" charset="-122"/>
              </a:rPr>
              <a:t>c</a:t>
            </a:r>
            <a:r>
              <a:rPr lang="zh-CN" altLang="en-US" sz="2800" b="1" dirty="0">
                <a:solidFill>
                  <a:schemeClr val="tx2"/>
                </a:solidFill>
                <a:latin typeface="宋体" panose="02010600030101010101" pitchFamily="2" charset="-122"/>
              </a:rPr>
              <a:t>）中所示的阴影区为工作频率的合格区。</a:t>
            </a:r>
          </a:p>
          <a:p>
            <a:pPr marL="0" lvl="0" indent="0" eaLnBrk="1" hangingPunct="1">
              <a:lnSpc>
                <a:spcPct val="90000"/>
              </a:lnSpc>
              <a:buNone/>
            </a:pPr>
            <a:endParaRPr lang="zh-CN" altLang="en-US" sz="2800" b="1" dirty="0">
              <a:solidFill>
                <a:schemeClr val="tx2"/>
              </a:solidFill>
              <a:latin typeface="宋体" panose="02010600030101010101" pitchFamily="2" charset="-122"/>
            </a:endParaRPr>
          </a:p>
          <a:p>
            <a:pPr marL="0" lvl="0" indent="0" eaLnBrk="1" hangingPunct="1">
              <a:lnSpc>
                <a:spcPct val="90000"/>
              </a:lnSpc>
              <a:buNone/>
            </a:pPr>
            <a:endParaRPr lang="zh-CN" altLang="en-US" sz="2800" b="1" dirty="0">
              <a:solidFill>
                <a:schemeClr val="tx2"/>
              </a:solidFill>
              <a:latin typeface="宋体" panose="02010600030101010101" pitchFamily="2" charset="-122"/>
            </a:endParaRPr>
          </a:p>
        </p:txBody>
      </p:sp>
      <p:pic>
        <p:nvPicPr>
          <p:cNvPr id="315404" name="Picture 7"/>
          <p:cNvPicPr>
            <a:picLocks noChangeAspect="1"/>
          </p:cNvPicPr>
          <p:nvPr/>
        </p:nvPicPr>
        <p:blipFill>
          <a:blip r:embed="rId3"/>
          <a:stretch>
            <a:fillRect/>
          </a:stretch>
        </p:blipFill>
        <p:spPr>
          <a:xfrm>
            <a:off x="539750" y="3830638"/>
            <a:ext cx="8123238" cy="2119312"/>
          </a:xfrm>
          <a:prstGeom prst="rect">
            <a:avLst/>
          </a:prstGeom>
          <a:noFill/>
          <a:ln w="9525">
            <a:noFill/>
          </a:ln>
        </p:spPr>
      </p:pic>
      <p:sp>
        <p:nvSpPr>
          <p:cNvPr id="315405" name="Rectangle 13"/>
          <p:cNvSpPr/>
          <p:nvPr/>
        </p:nvSpPr>
        <p:spPr>
          <a:xfrm>
            <a:off x="-355600" y="5876925"/>
            <a:ext cx="9777413" cy="45720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r>
              <a:rPr lang="zh-CN" altLang="en-US" sz="2400" b="1" dirty="0">
                <a:solidFill>
                  <a:schemeClr val="tx2"/>
                </a:solidFill>
                <a:latin typeface="Times New Roman" panose="02020603050405020304" pitchFamily="18" charset="0"/>
              </a:rPr>
              <a:t>                    （</a:t>
            </a:r>
            <a:r>
              <a:rPr lang="en-US" altLang="zh-CN" sz="2400" b="1" dirty="0">
                <a:solidFill>
                  <a:schemeClr val="tx2"/>
                </a:solidFill>
                <a:latin typeface="Times New Roman" panose="02020603050405020304" pitchFamily="18" charset="0"/>
              </a:rPr>
              <a:t>a</a:t>
            </a:r>
            <a:r>
              <a:rPr lang="zh-CN" altLang="en-US" sz="2400" b="1" dirty="0">
                <a:solidFill>
                  <a:schemeClr val="tx2"/>
                </a:solidFill>
                <a:latin typeface="Times New Roman" panose="02020603050405020304" pitchFamily="18" charset="0"/>
              </a:rPr>
              <a:t>）等</a:t>
            </a:r>
            <a:r>
              <a:rPr lang="zh-CN" altLang="en-US" sz="2400" b="1" i="1" dirty="0">
                <a:solidFill>
                  <a:schemeClr val="tx2"/>
                </a:solidFill>
                <a:latin typeface="Times New Roman" panose="02020603050405020304" pitchFamily="18" charset="0"/>
                <a:sym typeface="Symbol" panose="05050102010706020507" pitchFamily="18" charset="2"/>
              </a:rPr>
              <a:t></a:t>
            </a:r>
            <a:r>
              <a:rPr lang="zh-CN" altLang="en-US" sz="2400" b="1" i="1" dirty="0">
                <a:solidFill>
                  <a:schemeClr val="tx2"/>
                </a:solidFill>
                <a:latin typeface="Times New Roman" panose="02020603050405020304" pitchFamily="18" charset="0"/>
              </a:rPr>
              <a:t> </a:t>
            </a:r>
            <a:r>
              <a:rPr lang="zh-CN" altLang="en-US" sz="2400" b="1" dirty="0">
                <a:solidFill>
                  <a:schemeClr val="tx2"/>
                </a:solidFill>
                <a:latin typeface="Times New Roman" panose="02020603050405020304" pitchFamily="18" charset="0"/>
              </a:rPr>
              <a:t>线                </a:t>
            </a:r>
            <a:r>
              <a:rPr lang="en-US" altLang="zh-CN" sz="2400" b="1" dirty="0">
                <a:solidFill>
                  <a:schemeClr val="tx2"/>
                </a:solidFill>
                <a:latin typeface="Times New Roman" panose="02020603050405020304" pitchFamily="18" charset="0"/>
              </a:rPr>
              <a:t>(b)</a:t>
            </a:r>
            <a:r>
              <a:rPr lang="zh-CN" altLang="en-US" sz="2400" b="1" dirty="0">
                <a:solidFill>
                  <a:schemeClr val="tx2"/>
                </a:solidFill>
                <a:latin typeface="Times New Roman" panose="02020603050405020304" pitchFamily="18" charset="0"/>
              </a:rPr>
              <a:t>等时线                </a:t>
            </a:r>
            <a:r>
              <a:rPr lang="en-US" altLang="zh-CN" sz="2400" b="1" dirty="0">
                <a:solidFill>
                  <a:schemeClr val="tx2"/>
                </a:solidFill>
                <a:latin typeface="Times New Roman" panose="02020603050405020304" pitchFamily="18" charset="0"/>
              </a:rPr>
              <a:t>(c) </a:t>
            </a:r>
            <a:r>
              <a:rPr lang="zh-CN" altLang="en-US" sz="2400" b="1" dirty="0">
                <a:solidFill>
                  <a:schemeClr val="tx2"/>
                </a:solidFill>
                <a:latin typeface="Times New Roman" panose="02020603050405020304" pitchFamily="18" charset="0"/>
              </a:rPr>
              <a:t>等频线</a:t>
            </a:r>
            <a:r>
              <a:rPr lang="zh-CN" altLang="en-US" sz="2400" b="1" dirty="0">
                <a:solidFill>
                  <a:schemeClr val="tx2"/>
                </a:solidFill>
              </a:rPr>
              <a:t>             </a:t>
            </a:r>
          </a:p>
        </p:txBody>
      </p:sp>
      <p:grpSp>
        <p:nvGrpSpPr>
          <p:cNvPr id="315412" name="Group 20"/>
          <p:cNvGrpSpPr/>
          <p:nvPr/>
        </p:nvGrpSpPr>
        <p:grpSpPr>
          <a:xfrm>
            <a:off x="539750" y="765175"/>
            <a:ext cx="8135938" cy="2952750"/>
            <a:chOff x="340" y="482"/>
            <a:chExt cx="5125" cy="1860"/>
          </a:xfrm>
        </p:grpSpPr>
        <p:sp>
          <p:nvSpPr>
            <p:cNvPr id="91145" name="Rectangle 4"/>
            <p:cNvSpPr>
              <a:spLocks noRot="1"/>
            </p:cNvSpPr>
            <p:nvPr/>
          </p:nvSpPr>
          <p:spPr>
            <a:xfrm>
              <a:off x="340" y="482"/>
              <a:ext cx="5125" cy="1860"/>
            </a:xfrm>
            <a:prstGeom prst="rect">
              <a:avLst/>
            </a:prstGeom>
            <a:solidFill>
              <a:srgbClr val="CCFFFF"/>
            </a:solid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342900" lvl="0" indent="-342900" algn="ctr" eaLnBrk="1" hangingPunct="1">
                <a:buFont typeface="Wingdings" panose="05000000000000000000" pitchFamily="2" charset="2"/>
                <a:buChar char="Ø"/>
              </a:pPr>
              <a:r>
                <a:rPr lang="zh-CN" altLang="en-US" sz="2800" b="1" dirty="0">
                  <a:solidFill>
                    <a:schemeClr val="tx2"/>
                  </a:solidFill>
                  <a:latin typeface="宋体" panose="02010600030101010101" pitchFamily="2" charset="-122"/>
                </a:rPr>
                <a:t>在通过原点射线上的特征根，这些特征根都对应于百分比超调量相同的过程（        相等）； </a:t>
              </a:r>
            </a:p>
            <a:p>
              <a:pPr marL="342900" lvl="0" indent="-342900" eaLnBrk="1" hangingPunct="1">
                <a:buFont typeface="Wingdings" panose="05000000000000000000" pitchFamily="2" charset="2"/>
                <a:buChar char="Ø"/>
              </a:pPr>
              <a:r>
                <a:rPr lang="zh-CN" altLang="en-US" sz="2800" b="1" dirty="0">
                  <a:solidFill>
                    <a:schemeClr val="tx2"/>
                  </a:solidFill>
                  <a:latin typeface="宋体" panose="02010600030101010101" pitchFamily="2" charset="-122"/>
                </a:rPr>
                <a:t>在垂直于实轴直线上的特征根，它们对应有基本相同的调节时间（         或        ）； </a:t>
              </a:r>
            </a:p>
            <a:p>
              <a:pPr marL="342900" lvl="0" indent="-342900" eaLnBrk="1" hangingPunct="1">
                <a:buFont typeface="Wingdings" panose="05000000000000000000" pitchFamily="2" charset="2"/>
                <a:buChar char="Ø"/>
              </a:pPr>
              <a:r>
                <a:rPr lang="zh-CN" altLang="en-US" sz="2800" b="1" dirty="0">
                  <a:solidFill>
                    <a:schemeClr val="tx2"/>
                  </a:solidFill>
                  <a:latin typeface="宋体" panose="02010600030101010101" pitchFamily="2" charset="-122"/>
                </a:rPr>
                <a:t>在平行于实轴直线上的特征根，它们对应振荡频率相等的过程（   相等）。 </a:t>
              </a:r>
            </a:p>
          </p:txBody>
        </p:sp>
        <p:graphicFrame>
          <p:nvGraphicFramePr>
            <p:cNvPr id="91146" name="Object 16"/>
            <p:cNvGraphicFramePr>
              <a:graphicFrameLocks noChangeAspect="1"/>
            </p:cNvGraphicFramePr>
            <p:nvPr/>
          </p:nvGraphicFramePr>
          <p:xfrm>
            <a:off x="2199" y="1934"/>
            <a:ext cx="325" cy="371"/>
          </p:xfrm>
          <a:graphic>
            <a:graphicData uri="http://schemas.openxmlformats.org/presentationml/2006/ole">
              <mc:AlternateContent xmlns:mc="http://schemas.openxmlformats.org/markup-compatibility/2006">
                <mc:Choice xmlns:v="urn:schemas-microsoft-com:vml" Requires="v">
                  <p:oleObj spid="_x0000_s52237" r:id="rId4" imgW="177800" imgH="203200" progId="Equation.DSMT4">
                    <p:embed/>
                  </p:oleObj>
                </mc:Choice>
                <mc:Fallback>
                  <p:oleObj r:id="rId4" imgW="177800" imgH="203200" progId="Equation.DSMT4">
                    <p:embed/>
                    <p:pic>
                      <p:nvPicPr>
                        <p:cNvPr id="0" name="图片 3410"/>
                        <p:cNvPicPr/>
                        <p:nvPr/>
                      </p:nvPicPr>
                      <p:blipFill>
                        <a:blip r:embed="rId5"/>
                        <a:stretch>
                          <a:fillRect/>
                        </a:stretch>
                      </p:blipFill>
                      <p:spPr>
                        <a:xfrm>
                          <a:off x="2199" y="1934"/>
                          <a:ext cx="325" cy="371"/>
                        </a:xfrm>
                        <a:prstGeom prst="rect">
                          <a:avLst/>
                        </a:prstGeom>
                        <a:noFill/>
                        <a:ln w="38100">
                          <a:noFill/>
                          <a:miter/>
                        </a:ln>
                      </p:spPr>
                    </p:pic>
                  </p:oleObj>
                </mc:Fallback>
              </mc:AlternateContent>
            </a:graphicData>
          </a:graphic>
        </p:graphicFrame>
        <p:graphicFrame>
          <p:nvGraphicFramePr>
            <p:cNvPr id="91147" name="Object 17"/>
            <p:cNvGraphicFramePr>
              <a:graphicFrameLocks noChangeAspect="1"/>
            </p:cNvGraphicFramePr>
            <p:nvPr/>
          </p:nvGraphicFramePr>
          <p:xfrm>
            <a:off x="2448" y="1345"/>
            <a:ext cx="1022" cy="348"/>
          </p:xfrm>
          <a:graphic>
            <a:graphicData uri="http://schemas.openxmlformats.org/presentationml/2006/ole">
              <mc:AlternateContent xmlns:mc="http://schemas.openxmlformats.org/markup-compatibility/2006">
                <mc:Choice xmlns:v="urn:schemas-microsoft-com:vml" Requires="v">
                  <p:oleObj spid="_x0000_s52238" r:id="rId6" imgW="596900" imgH="203200" progId="Equation.DSMT4">
                    <p:embed/>
                  </p:oleObj>
                </mc:Choice>
                <mc:Fallback>
                  <p:oleObj r:id="rId6" imgW="596900" imgH="203200" progId="Equation.DSMT4">
                    <p:embed/>
                    <p:pic>
                      <p:nvPicPr>
                        <p:cNvPr id="0" name="图片 3405"/>
                        <p:cNvPicPr/>
                        <p:nvPr/>
                      </p:nvPicPr>
                      <p:blipFill>
                        <a:blip r:embed="rId7"/>
                        <a:stretch>
                          <a:fillRect/>
                        </a:stretch>
                      </p:blipFill>
                      <p:spPr>
                        <a:xfrm>
                          <a:off x="2448" y="1345"/>
                          <a:ext cx="1022" cy="348"/>
                        </a:xfrm>
                        <a:prstGeom prst="rect">
                          <a:avLst/>
                        </a:prstGeom>
                        <a:noFill/>
                        <a:ln w="38100">
                          <a:noFill/>
                          <a:miter/>
                        </a:ln>
                      </p:spPr>
                    </p:pic>
                  </p:oleObj>
                </mc:Fallback>
              </mc:AlternateContent>
            </a:graphicData>
          </a:graphic>
        </p:graphicFrame>
        <p:graphicFrame>
          <p:nvGraphicFramePr>
            <p:cNvPr id="91148" name="Object 18"/>
            <p:cNvGraphicFramePr>
              <a:graphicFrameLocks noChangeAspect="1"/>
            </p:cNvGraphicFramePr>
            <p:nvPr/>
          </p:nvGraphicFramePr>
          <p:xfrm>
            <a:off x="3469" y="800"/>
            <a:ext cx="953" cy="325"/>
          </p:xfrm>
          <a:graphic>
            <a:graphicData uri="http://schemas.openxmlformats.org/presentationml/2006/ole">
              <mc:AlternateContent xmlns:mc="http://schemas.openxmlformats.org/markup-compatibility/2006">
                <mc:Choice xmlns:v="urn:schemas-microsoft-com:vml" Requires="v">
                  <p:oleObj spid="_x0000_s52239" r:id="rId8" imgW="558800" imgH="190500" progId="Equation.DSMT4">
                    <p:embed/>
                  </p:oleObj>
                </mc:Choice>
                <mc:Fallback>
                  <p:oleObj r:id="rId8" imgW="558800" imgH="190500" progId="Equation.DSMT4">
                    <p:embed/>
                    <p:pic>
                      <p:nvPicPr>
                        <p:cNvPr id="0" name="图片 3408"/>
                        <p:cNvPicPr/>
                        <p:nvPr/>
                      </p:nvPicPr>
                      <p:blipFill>
                        <a:blip r:embed="rId9"/>
                        <a:stretch>
                          <a:fillRect/>
                        </a:stretch>
                      </p:blipFill>
                      <p:spPr>
                        <a:xfrm>
                          <a:off x="3469" y="800"/>
                          <a:ext cx="953" cy="325"/>
                        </a:xfrm>
                        <a:prstGeom prst="rect">
                          <a:avLst/>
                        </a:prstGeom>
                        <a:noFill/>
                        <a:ln w="38100">
                          <a:noFill/>
                          <a:miter/>
                        </a:ln>
                      </p:spPr>
                    </p:pic>
                  </p:oleObj>
                </mc:Fallback>
              </mc:AlternateContent>
            </a:graphicData>
          </a:graphic>
        </p:graphicFrame>
        <p:graphicFrame>
          <p:nvGraphicFramePr>
            <p:cNvPr id="91149" name="Object 19"/>
            <p:cNvGraphicFramePr>
              <a:graphicFrameLocks noChangeAspect="1"/>
            </p:cNvGraphicFramePr>
            <p:nvPr/>
          </p:nvGraphicFramePr>
          <p:xfrm>
            <a:off x="3651" y="1344"/>
            <a:ext cx="1001" cy="348"/>
          </p:xfrm>
          <a:graphic>
            <a:graphicData uri="http://schemas.openxmlformats.org/presentationml/2006/ole">
              <mc:AlternateContent xmlns:mc="http://schemas.openxmlformats.org/markup-compatibility/2006">
                <mc:Choice xmlns:v="urn:schemas-microsoft-com:vml" Requires="v">
                  <p:oleObj spid="_x0000_s52240" r:id="rId10" imgW="584200" imgH="203200" progId="Equation.DSMT4">
                    <p:embed/>
                  </p:oleObj>
                </mc:Choice>
                <mc:Fallback>
                  <p:oleObj r:id="rId10" imgW="584200" imgH="203200" progId="Equation.DSMT4">
                    <p:embed/>
                    <p:pic>
                      <p:nvPicPr>
                        <p:cNvPr id="0" name="图片 3409"/>
                        <p:cNvPicPr/>
                        <p:nvPr/>
                      </p:nvPicPr>
                      <p:blipFill>
                        <a:blip r:embed="rId11"/>
                        <a:stretch>
                          <a:fillRect/>
                        </a:stretch>
                      </p:blipFill>
                      <p:spPr>
                        <a:xfrm>
                          <a:off x="3651" y="1344"/>
                          <a:ext cx="1001" cy="348"/>
                        </a:xfrm>
                        <a:prstGeom prst="rect">
                          <a:avLst/>
                        </a:prstGeom>
                        <a:noFill/>
                        <a:ln w="38100">
                          <a:noFill/>
                          <a:miter/>
                        </a:ln>
                      </p:spPr>
                    </p:pic>
                  </p:oleObj>
                </mc:Fallback>
              </mc:AlternateContent>
            </a:graphicData>
          </a:graphic>
        </p:graphicFrame>
      </p:grpSp>
      <p:sp>
        <p:nvSpPr>
          <p:cNvPr id="91144"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58</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5396"/>
                                        </p:tgtEl>
                                        <p:attrNameLst>
                                          <p:attrName>style.visibility</p:attrName>
                                        </p:attrNameLst>
                                      </p:cBhvr>
                                      <p:to>
                                        <p:strVal val="visible"/>
                                      </p:to>
                                    </p:set>
                                    <p:animEffect transition="in" filter="blinds(horizontal)">
                                      <p:cBhvr>
                                        <p:cTn id="7" dur="500"/>
                                        <p:tgtEl>
                                          <p:spTgt spid="31539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5404"/>
                                        </p:tgtEl>
                                        <p:attrNameLst>
                                          <p:attrName>style.visibility</p:attrName>
                                        </p:attrNameLst>
                                      </p:cBhvr>
                                      <p:to>
                                        <p:strVal val="visible"/>
                                      </p:to>
                                    </p:set>
                                    <p:animEffect transition="in" filter="blinds(horizontal)">
                                      <p:cBhvr>
                                        <p:cTn id="12" dur="500"/>
                                        <p:tgtEl>
                                          <p:spTgt spid="31540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15405"/>
                                        </p:tgtEl>
                                        <p:attrNameLst>
                                          <p:attrName>style.visibility</p:attrName>
                                        </p:attrNameLst>
                                      </p:cBhvr>
                                      <p:to>
                                        <p:strVal val="visible"/>
                                      </p:to>
                                    </p:set>
                                    <p:animEffect transition="in" filter="blinds(horizontal)">
                                      <p:cBhvr>
                                        <p:cTn id="15" dur="500"/>
                                        <p:tgtEl>
                                          <p:spTgt spid="31540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15412"/>
                                        </p:tgtEl>
                                        <p:attrNameLst>
                                          <p:attrName>style.visibility</p:attrName>
                                        </p:attrNameLst>
                                      </p:cBhvr>
                                      <p:to>
                                        <p:strVal val="visible"/>
                                      </p:to>
                                    </p:set>
                                    <p:animEffect transition="in" filter="blinds(horizontal)">
                                      <p:cBhvr>
                                        <p:cTn id="20" dur="500"/>
                                        <p:tgtEl>
                                          <p:spTgt spid="315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6" grpId="0"/>
      <p:bldP spid="31540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b="1" dirty="0"/>
              <a:t>59</a:t>
            </a:fld>
            <a:endParaRPr lang="zh-CN" altLang="en-US" sz="1400" b="1" dirty="0"/>
          </a:p>
        </p:txBody>
      </p:sp>
      <p:sp>
        <p:nvSpPr>
          <p:cNvPr id="92163" name="Rectangle 2"/>
          <p:cNvSpPr>
            <a:spLocks noGrp="1" noRot="1"/>
          </p:cNvSpPr>
          <p:nvPr>
            <p:ph type="title" idx="4294967295"/>
          </p:nvPr>
        </p:nvSpPr>
        <p:spPr>
          <a:xfrm>
            <a:off x="468313" y="115888"/>
            <a:ext cx="8208962" cy="509587"/>
          </a:xfrm>
          <a:ln/>
        </p:spPr>
        <p:txBody>
          <a:bodyPr vert="horz" wrap="square" lIns="91440" tIns="45720" rIns="91440" bIns="45720" anchor="ctr" anchorCtr="0"/>
          <a:lstStyle/>
          <a:p>
            <a:pPr eaLnBrk="1" hangingPunct="1"/>
            <a:r>
              <a:rPr lang="zh-CN" altLang="en-US" sz="4000" b="1" dirty="0">
                <a:latin typeface="宋体" panose="02010600030101010101" pitchFamily="2" charset="-122"/>
              </a:rPr>
              <a:t>二、主导极点的概念</a:t>
            </a:r>
          </a:p>
        </p:txBody>
      </p:sp>
      <p:grpSp>
        <p:nvGrpSpPr>
          <p:cNvPr id="61444" name="Group 4"/>
          <p:cNvGrpSpPr/>
          <p:nvPr/>
        </p:nvGrpSpPr>
        <p:grpSpPr>
          <a:xfrm>
            <a:off x="673100" y="533400"/>
            <a:ext cx="7632700" cy="2032000"/>
            <a:chOff x="0" y="0"/>
            <a:chExt cx="4808" cy="1280"/>
          </a:xfrm>
        </p:grpSpPr>
        <p:graphicFrame>
          <p:nvGraphicFramePr>
            <p:cNvPr id="92175" name="Object 5"/>
            <p:cNvGraphicFramePr>
              <a:graphicFrameLocks noChangeAspect="1"/>
            </p:cNvGraphicFramePr>
            <p:nvPr/>
          </p:nvGraphicFramePr>
          <p:xfrm>
            <a:off x="1304" y="0"/>
            <a:ext cx="2448" cy="655"/>
          </p:xfrm>
          <a:graphic>
            <a:graphicData uri="http://schemas.openxmlformats.org/presentationml/2006/ole">
              <mc:AlternateContent xmlns:mc="http://schemas.openxmlformats.org/markup-compatibility/2006">
                <mc:Choice xmlns:v="urn:schemas-microsoft-com:vml" Requires="v">
                  <p:oleObj spid="_x0000_s53264" r:id="rId3" imgW="1460500" imgH="393700" progId="Equation.3">
                    <p:embed/>
                  </p:oleObj>
                </mc:Choice>
                <mc:Fallback>
                  <p:oleObj r:id="rId3" imgW="1460500" imgH="393700" progId="Equation.3">
                    <p:embed/>
                    <p:pic>
                      <p:nvPicPr>
                        <p:cNvPr id="0" name="图片 3407"/>
                        <p:cNvPicPr/>
                        <p:nvPr/>
                      </p:nvPicPr>
                      <p:blipFill>
                        <a:blip r:embed="rId4"/>
                        <a:stretch>
                          <a:fillRect/>
                        </a:stretch>
                      </p:blipFill>
                      <p:spPr>
                        <a:xfrm>
                          <a:off x="1304" y="0"/>
                          <a:ext cx="2448" cy="655"/>
                        </a:xfrm>
                        <a:prstGeom prst="rect">
                          <a:avLst/>
                        </a:prstGeom>
                        <a:noFill/>
                        <a:ln w="38100">
                          <a:noFill/>
                          <a:miter/>
                        </a:ln>
                      </p:spPr>
                    </p:pic>
                  </p:oleObj>
                </mc:Fallback>
              </mc:AlternateContent>
            </a:graphicData>
          </a:graphic>
        </p:graphicFrame>
        <p:sp>
          <p:nvSpPr>
            <p:cNvPr id="92176" name="Rectangle 7"/>
            <p:cNvSpPr/>
            <p:nvPr/>
          </p:nvSpPr>
          <p:spPr>
            <a:xfrm>
              <a:off x="8" y="98"/>
              <a:ext cx="1296" cy="36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chemeClr val="tx2"/>
                  </a:solidFill>
                  <a:latin typeface="宋体" panose="02010600030101010101" pitchFamily="2" charset="-122"/>
                </a:rPr>
                <a:t>例如系统</a:t>
              </a:r>
            </a:p>
          </p:txBody>
        </p:sp>
        <p:sp>
          <p:nvSpPr>
            <p:cNvPr id="92177" name="Rectangle 6"/>
            <p:cNvSpPr/>
            <p:nvPr/>
          </p:nvSpPr>
          <p:spPr>
            <a:xfrm>
              <a:off x="0" y="528"/>
              <a:ext cx="2686" cy="36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chemeClr val="tx2"/>
                  </a:solidFill>
                  <a:latin typeface="宋体" panose="02010600030101010101" pitchFamily="2" charset="-122"/>
                </a:rPr>
                <a:t>系统的单位阶跃响应为</a:t>
              </a:r>
            </a:p>
          </p:txBody>
        </p:sp>
        <p:graphicFrame>
          <p:nvGraphicFramePr>
            <p:cNvPr id="92178" name="Object 8"/>
            <p:cNvGraphicFramePr>
              <a:graphicFrameLocks noChangeAspect="1"/>
            </p:cNvGraphicFramePr>
            <p:nvPr/>
          </p:nvGraphicFramePr>
          <p:xfrm>
            <a:off x="152" y="845"/>
            <a:ext cx="4656" cy="435"/>
          </p:xfrm>
          <a:graphic>
            <a:graphicData uri="http://schemas.openxmlformats.org/presentationml/2006/ole">
              <mc:AlternateContent xmlns:mc="http://schemas.openxmlformats.org/markup-compatibility/2006">
                <mc:Choice xmlns:v="urn:schemas-microsoft-com:vml" Requires="v">
                  <p:oleObj spid="_x0000_s53265" r:id="rId5" imgW="2223770" imgH="215900" progId="Equation.3">
                    <p:embed/>
                  </p:oleObj>
                </mc:Choice>
                <mc:Fallback>
                  <p:oleObj r:id="rId5" imgW="2223770" imgH="215900" progId="Equation.3">
                    <p:embed/>
                    <p:pic>
                      <p:nvPicPr>
                        <p:cNvPr id="0" name="图片 3403"/>
                        <p:cNvPicPr/>
                        <p:nvPr/>
                      </p:nvPicPr>
                      <p:blipFill>
                        <a:blip r:embed="rId6"/>
                        <a:stretch>
                          <a:fillRect/>
                        </a:stretch>
                      </p:blipFill>
                      <p:spPr>
                        <a:xfrm>
                          <a:off x="152" y="845"/>
                          <a:ext cx="4656" cy="435"/>
                        </a:xfrm>
                        <a:prstGeom prst="rect">
                          <a:avLst/>
                        </a:prstGeom>
                        <a:noFill/>
                        <a:ln w="38100">
                          <a:noFill/>
                          <a:miter/>
                        </a:ln>
                      </p:spPr>
                    </p:pic>
                  </p:oleObj>
                </mc:Fallback>
              </mc:AlternateContent>
            </a:graphicData>
          </a:graphic>
        </p:graphicFrame>
      </p:grpSp>
      <p:grpSp>
        <p:nvGrpSpPr>
          <p:cNvPr id="61449" name="Group 9"/>
          <p:cNvGrpSpPr/>
          <p:nvPr/>
        </p:nvGrpSpPr>
        <p:grpSpPr>
          <a:xfrm>
            <a:off x="381000" y="3436938"/>
            <a:ext cx="8486775" cy="1585912"/>
            <a:chOff x="0" y="0"/>
            <a:chExt cx="5346" cy="999"/>
          </a:xfrm>
        </p:grpSpPr>
        <p:sp>
          <p:nvSpPr>
            <p:cNvPr id="92173" name="Rectangle 18"/>
            <p:cNvSpPr/>
            <p:nvPr/>
          </p:nvSpPr>
          <p:spPr>
            <a:xfrm>
              <a:off x="0" y="0"/>
              <a:ext cx="5346" cy="672"/>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latin typeface="宋体" panose="02010600030101010101" pitchFamily="2" charset="-122"/>
                </a:rPr>
                <a:t>    </a:t>
              </a:r>
              <a:r>
                <a:rPr lang="zh-CN" altLang="en-US" b="1" dirty="0">
                  <a:solidFill>
                    <a:schemeClr val="tx2"/>
                  </a:solidFill>
                  <a:latin typeface="宋体" panose="02010600030101010101" pitchFamily="2" charset="-122"/>
                </a:rPr>
                <a:t>指数项随时间的增加迅速衰减且幅值很小，故可忽略，所以</a:t>
              </a:r>
              <a:r>
                <a:rPr lang="zh-CN" altLang="en-US" b="1" dirty="0">
                  <a:latin typeface="宋体" panose="02010600030101010101" pitchFamily="2" charset="-122"/>
                </a:rPr>
                <a:t> </a:t>
              </a:r>
            </a:p>
          </p:txBody>
        </p:sp>
        <p:graphicFrame>
          <p:nvGraphicFramePr>
            <p:cNvPr id="92174" name="Object 11"/>
            <p:cNvGraphicFramePr>
              <a:graphicFrameLocks noChangeAspect="1"/>
            </p:cNvGraphicFramePr>
            <p:nvPr/>
          </p:nvGraphicFramePr>
          <p:xfrm>
            <a:off x="768" y="576"/>
            <a:ext cx="3408" cy="423"/>
          </p:xfrm>
          <a:graphic>
            <a:graphicData uri="http://schemas.openxmlformats.org/presentationml/2006/ole">
              <mc:AlternateContent xmlns:mc="http://schemas.openxmlformats.org/markup-compatibility/2006">
                <mc:Choice xmlns:v="urn:schemas-microsoft-com:vml" Requires="v">
                  <p:oleObj spid="_x0000_s53266" r:id="rId7" imgW="1562735" imgH="215900" progId="Equation.3">
                    <p:embed/>
                  </p:oleObj>
                </mc:Choice>
                <mc:Fallback>
                  <p:oleObj r:id="rId7" imgW="1562735" imgH="215900" progId="Equation.3">
                    <p:embed/>
                    <p:pic>
                      <p:nvPicPr>
                        <p:cNvPr id="0" name="图片 3411"/>
                        <p:cNvPicPr/>
                        <p:nvPr/>
                      </p:nvPicPr>
                      <p:blipFill>
                        <a:blip r:embed="rId8"/>
                        <a:stretch>
                          <a:fillRect/>
                        </a:stretch>
                      </p:blipFill>
                      <p:spPr>
                        <a:xfrm>
                          <a:off x="768" y="576"/>
                          <a:ext cx="3408" cy="423"/>
                        </a:xfrm>
                        <a:prstGeom prst="rect">
                          <a:avLst/>
                        </a:prstGeom>
                        <a:noFill/>
                        <a:ln w="38100">
                          <a:noFill/>
                          <a:miter/>
                        </a:ln>
                      </p:spPr>
                    </p:pic>
                  </p:oleObj>
                </mc:Fallback>
              </mc:AlternateContent>
            </a:graphicData>
          </a:graphic>
        </p:graphicFrame>
      </p:grpSp>
      <p:sp>
        <p:nvSpPr>
          <p:cNvPr id="61452" name="Rectangle 22"/>
          <p:cNvSpPr/>
          <p:nvPr/>
        </p:nvSpPr>
        <p:spPr>
          <a:xfrm>
            <a:off x="414338" y="4922838"/>
            <a:ext cx="8424862" cy="1554162"/>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latin typeface="宋体" panose="02010600030101010101" pitchFamily="2" charset="-122"/>
              </a:rPr>
              <a:t>   </a:t>
            </a:r>
            <a:r>
              <a:rPr lang="zh-CN" altLang="en-US" b="1" dirty="0">
                <a:solidFill>
                  <a:schemeClr val="tx2"/>
                </a:solidFill>
                <a:latin typeface="宋体" panose="02010600030101010101" pitchFamily="2" charset="-122"/>
              </a:rPr>
              <a:t>上式表明，系统可近似为一个二阶系统，其动态特性可由离虚轴较近的一对闭环极点确定，这样的闭环极点称为闭环主导极点。</a:t>
            </a:r>
            <a:r>
              <a:rPr lang="en-US" altLang="zh-CN" b="1" dirty="0">
                <a:latin typeface="宋体" panose="02010600030101010101" pitchFamily="2" charset="-122"/>
              </a:rPr>
              <a:t> </a:t>
            </a:r>
          </a:p>
        </p:txBody>
      </p:sp>
      <p:grpSp>
        <p:nvGrpSpPr>
          <p:cNvPr id="61453" name="Group 13"/>
          <p:cNvGrpSpPr/>
          <p:nvPr/>
        </p:nvGrpSpPr>
        <p:grpSpPr>
          <a:xfrm>
            <a:off x="1524000" y="2565400"/>
            <a:ext cx="7620000" cy="990600"/>
            <a:chOff x="0" y="0"/>
            <a:chExt cx="4800" cy="624"/>
          </a:xfrm>
        </p:grpSpPr>
        <p:sp>
          <p:nvSpPr>
            <p:cNvPr id="92169" name="AutoShape 27"/>
            <p:cNvSpPr/>
            <p:nvPr/>
          </p:nvSpPr>
          <p:spPr>
            <a:xfrm>
              <a:off x="0" y="0"/>
              <a:ext cx="1880" cy="624"/>
            </a:xfrm>
            <a:prstGeom prst="wedgeRoundRectCallout">
              <a:avLst>
                <a:gd name="adj1" fmla="val 14361"/>
                <a:gd name="adj2" fmla="val -67148"/>
                <a:gd name="adj3" fmla="val 16667"/>
              </a:avLst>
            </a:prstGeom>
            <a:solidFill>
              <a:srgbClr val="CCFFFF"/>
            </a:solidFill>
            <a:ln w="9525" cap="flat" cmpd="sng">
              <a:solidFill>
                <a:schemeClr val="bg2"/>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chemeClr val="tx2"/>
                  </a:solidFill>
                  <a:latin typeface="宋体" panose="02010600030101010101" pitchFamily="2" charset="-122"/>
                </a:rPr>
                <a:t>闭环极点            产生</a:t>
              </a:r>
            </a:p>
          </p:txBody>
        </p:sp>
        <p:graphicFrame>
          <p:nvGraphicFramePr>
            <p:cNvPr id="92170" name="Object 15"/>
            <p:cNvGraphicFramePr>
              <a:graphicFrameLocks noChangeAspect="1"/>
            </p:cNvGraphicFramePr>
            <p:nvPr/>
          </p:nvGraphicFramePr>
          <p:xfrm>
            <a:off x="960" y="16"/>
            <a:ext cx="912" cy="384"/>
          </p:xfrm>
          <a:graphic>
            <a:graphicData uri="http://schemas.openxmlformats.org/presentationml/2006/ole">
              <mc:AlternateContent xmlns:mc="http://schemas.openxmlformats.org/markup-compatibility/2006">
                <mc:Choice xmlns:v="urn:schemas-microsoft-com:vml" Requires="v">
                  <p:oleObj spid="_x0000_s53267" r:id="rId9" imgW="647700" imgH="254000" progId="Equation.3">
                    <p:embed/>
                  </p:oleObj>
                </mc:Choice>
                <mc:Fallback>
                  <p:oleObj r:id="rId9" imgW="647700" imgH="254000" progId="Equation.3">
                    <p:embed/>
                    <p:pic>
                      <p:nvPicPr>
                        <p:cNvPr id="0" name="图片 3404"/>
                        <p:cNvPicPr/>
                        <p:nvPr/>
                      </p:nvPicPr>
                      <p:blipFill>
                        <a:blip r:embed="rId10"/>
                        <a:stretch>
                          <a:fillRect/>
                        </a:stretch>
                      </p:blipFill>
                      <p:spPr>
                        <a:xfrm>
                          <a:off x="960" y="16"/>
                          <a:ext cx="912" cy="384"/>
                        </a:xfrm>
                        <a:prstGeom prst="rect">
                          <a:avLst/>
                        </a:prstGeom>
                        <a:noFill/>
                        <a:ln w="38100">
                          <a:noFill/>
                          <a:miter/>
                        </a:ln>
                      </p:spPr>
                    </p:pic>
                  </p:oleObj>
                </mc:Fallback>
              </mc:AlternateContent>
            </a:graphicData>
          </a:graphic>
        </p:graphicFrame>
        <p:sp>
          <p:nvSpPr>
            <p:cNvPr id="92171" name="AutoShape 28"/>
            <p:cNvSpPr/>
            <p:nvPr/>
          </p:nvSpPr>
          <p:spPr>
            <a:xfrm>
              <a:off x="1920" y="0"/>
              <a:ext cx="2880" cy="624"/>
            </a:xfrm>
            <a:prstGeom prst="wedgeRoundRectCallout">
              <a:avLst>
                <a:gd name="adj1" fmla="val -20449"/>
                <a:gd name="adj2" fmla="val -70833"/>
                <a:gd name="adj3" fmla="val 16667"/>
              </a:avLst>
            </a:prstGeom>
            <a:solidFill>
              <a:srgbClr val="CCFFFF"/>
            </a:solidFill>
            <a:ln w="9525" cap="flat" cmpd="sng">
              <a:solidFill>
                <a:schemeClr val="bg2"/>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chemeClr val="tx2"/>
                  </a:solidFill>
                  <a:latin typeface="宋体" panose="02010600030101010101" pitchFamily="2" charset="-122"/>
                </a:rPr>
                <a:t>闭环复数极点              </a:t>
              </a:r>
            </a:p>
            <a:p>
              <a:pPr marL="0" lvl="0" indent="0" eaLnBrk="1" hangingPunct="1">
                <a:spcBef>
                  <a:spcPct val="0"/>
                </a:spcBef>
                <a:buClrTx/>
                <a:buSzTx/>
                <a:buFont typeface="Arial" panose="020B0604020202020204" pitchFamily="34" charset="0"/>
                <a:buNone/>
              </a:pPr>
              <a:r>
                <a:rPr lang="zh-CN" altLang="en-US" sz="2800" b="1" dirty="0">
                  <a:solidFill>
                    <a:schemeClr val="tx2"/>
                  </a:solidFill>
                  <a:latin typeface="宋体" panose="02010600030101010101" pitchFamily="2" charset="-122"/>
                </a:rPr>
                <a:t>          产生</a:t>
              </a:r>
            </a:p>
          </p:txBody>
        </p:sp>
        <p:graphicFrame>
          <p:nvGraphicFramePr>
            <p:cNvPr id="92172" name="Object 17"/>
            <p:cNvGraphicFramePr>
              <a:graphicFrameLocks noChangeAspect="1"/>
            </p:cNvGraphicFramePr>
            <p:nvPr/>
          </p:nvGraphicFramePr>
          <p:xfrm>
            <a:off x="3416" y="16"/>
            <a:ext cx="1336" cy="394"/>
          </p:xfrm>
          <a:graphic>
            <a:graphicData uri="http://schemas.openxmlformats.org/presentationml/2006/ole">
              <mc:AlternateContent xmlns:mc="http://schemas.openxmlformats.org/markup-compatibility/2006">
                <mc:Choice xmlns:v="urn:schemas-microsoft-com:vml" Requires="v">
                  <p:oleObj spid="_x0000_s53268" r:id="rId11" imgW="901700" imgH="266700" progId="Equation.3">
                    <p:embed/>
                  </p:oleObj>
                </mc:Choice>
                <mc:Fallback>
                  <p:oleObj r:id="rId11" imgW="901700" imgH="266700" progId="Equation.3">
                    <p:embed/>
                    <p:pic>
                      <p:nvPicPr>
                        <p:cNvPr id="0" name="图片 3406"/>
                        <p:cNvPicPr/>
                        <p:nvPr/>
                      </p:nvPicPr>
                      <p:blipFill>
                        <a:blip r:embed="rId12"/>
                        <a:stretch>
                          <a:fillRect/>
                        </a:stretch>
                      </p:blipFill>
                      <p:spPr>
                        <a:xfrm>
                          <a:off x="3416" y="16"/>
                          <a:ext cx="1336" cy="394"/>
                        </a:xfrm>
                        <a:prstGeom prst="rect">
                          <a:avLst/>
                        </a:prstGeom>
                        <a:noFill/>
                        <a:ln w="38100">
                          <a:noFill/>
                          <a:miter/>
                        </a:ln>
                      </p:spPr>
                    </p:pic>
                  </p:oleObj>
                </mc:Fallback>
              </mc:AlternateContent>
            </a:graphicData>
          </a:graphic>
        </p:graphicFrame>
      </p:grpSp>
      <p:sp>
        <p:nvSpPr>
          <p:cNvPr id="92168"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59</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1444"/>
                                        </p:tgtEl>
                                        <p:attrNameLst>
                                          <p:attrName>style.visibility</p:attrName>
                                        </p:attrNameLst>
                                      </p:cBhvr>
                                      <p:to>
                                        <p:strVal val="visible"/>
                                      </p:to>
                                    </p:set>
                                    <p:anim calcmode="lin" valueType="num">
                                      <p:cBhvr additive="base">
                                        <p:cTn id="7" dur="500" fill="hold"/>
                                        <p:tgtEl>
                                          <p:spTgt spid="61444"/>
                                        </p:tgtEl>
                                        <p:attrNameLst>
                                          <p:attrName>ppt_x</p:attrName>
                                        </p:attrNameLst>
                                      </p:cBhvr>
                                      <p:tavLst>
                                        <p:tav tm="0">
                                          <p:val>
                                            <p:strVal val="0-#ppt_w/2"/>
                                          </p:val>
                                        </p:tav>
                                        <p:tav tm="100000">
                                          <p:val>
                                            <p:strVal val="#ppt_x"/>
                                          </p:val>
                                        </p:tav>
                                      </p:tavLst>
                                    </p:anim>
                                    <p:anim calcmode="lin" valueType="num">
                                      <p:cBhvr additive="base">
                                        <p:cTn id="8" dur="500" fill="hold"/>
                                        <p:tgtEl>
                                          <p:spTgt spid="614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61453"/>
                                        </p:tgtEl>
                                        <p:attrNameLst>
                                          <p:attrName>style.visibility</p:attrName>
                                        </p:attrNameLst>
                                      </p:cBhvr>
                                      <p:to>
                                        <p:strVal val="visible"/>
                                      </p:to>
                                    </p:set>
                                    <p:animEffect transition="in" filter="wipe(down)">
                                      <p:cBhvr>
                                        <p:cTn id="13" dur="500"/>
                                        <p:tgtEl>
                                          <p:spTgt spid="6145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61449"/>
                                        </p:tgtEl>
                                        <p:attrNameLst>
                                          <p:attrName>style.visibility</p:attrName>
                                        </p:attrNameLst>
                                      </p:cBhvr>
                                      <p:to>
                                        <p:strVal val="visible"/>
                                      </p:to>
                                    </p:set>
                                    <p:anim calcmode="lin" valueType="num">
                                      <p:cBhvr additive="base">
                                        <p:cTn id="18" dur="500" fill="hold"/>
                                        <p:tgtEl>
                                          <p:spTgt spid="61449"/>
                                        </p:tgtEl>
                                        <p:attrNameLst>
                                          <p:attrName>ppt_x</p:attrName>
                                        </p:attrNameLst>
                                      </p:cBhvr>
                                      <p:tavLst>
                                        <p:tav tm="0">
                                          <p:val>
                                            <p:strVal val="0-#ppt_w/2"/>
                                          </p:val>
                                        </p:tav>
                                        <p:tav tm="100000">
                                          <p:val>
                                            <p:strVal val="#ppt_x"/>
                                          </p:val>
                                        </p:tav>
                                      </p:tavLst>
                                    </p:anim>
                                    <p:anim calcmode="lin" valueType="num">
                                      <p:cBhvr additive="base">
                                        <p:cTn id="19" dur="500" fill="hold"/>
                                        <p:tgtEl>
                                          <p:spTgt spid="6144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1452"/>
                                        </p:tgtEl>
                                        <p:attrNameLst>
                                          <p:attrName>style.visibility</p:attrName>
                                        </p:attrNameLst>
                                      </p:cBhvr>
                                      <p:to>
                                        <p:strVal val="visible"/>
                                      </p:to>
                                    </p:set>
                                    <p:anim calcmode="lin" valueType="num">
                                      <p:cBhvr additive="base">
                                        <p:cTn id="24" dur="500" fill="hold"/>
                                        <p:tgtEl>
                                          <p:spTgt spid="61452"/>
                                        </p:tgtEl>
                                        <p:attrNameLst>
                                          <p:attrName>ppt_x</p:attrName>
                                        </p:attrNameLst>
                                      </p:cBhvr>
                                      <p:tavLst>
                                        <p:tav tm="0">
                                          <p:val>
                                            <p:strVal val="0-#ppt_w/2"/>
                                          </p:val>
                                        </p:tav>
                                        <p:tav tm="100000">
                                          <p:val>
                                            <p:strVal val="#ppt_x"/>
                                          </p:val>
                                        </p:tav>
                                      </p:tavLst>
                                    </p:anim>
                                    <p:anim calcmode="lin" valueType="num">
                                      <p:cBhvr additive="base">
                                        <p:cTn id="25" dur="500" fill="hold"/>
                                        <p:tgtEl>
                                          <p:spTgt spid="61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dirty="0"/>
              <a:t>6</a:t>
            </a:fld>
            <a:endParaRPr lang="zh-CN" altLang="en-US" sz="1400" dirty="0"/>
          </a:p>
        </p:txBody>
      </p:sp>
      <p:sp>
        <p:nvSpPr>
          <p:cNvPr id="25603" name="Rectangle 3"/>
          <p:cNvSpPr/>
          <p:nvPr/>
        </p:nvSpPr>
        <p:spPr>
          <a:xfrm>
            <a:off x="484188" y="1268413"/>
            <a:ext cx="4303712" cy="792162"/>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chemeClr val="tx2"/>
                </a:solidFill>
                <a:latin typeface="宋体" panose="02010600030101010101" pitchFamily="2" charset="-122"/>
              </a:rPr>
              <a:t>幅值</a:t>
            </a:r>
            <a:r>
              <a:rPr lang="en-US" altLang="zh-CN" dirty="0">
                <a:solidFill>
                  <a:schemeClr val="tx2"/>
                </a:solidFill>
                <a:latin typeface="Times New Roman" panose="02020603050405020304" pitchFamily="18" charset="0"/>
                <a:cs typeface="Times New Roman" panose="02020603050405020304" pitchFamily="18" charset="0"/>
              </a:rPr>
              <a:t>(</a:t>
            </a:r>
            <a:r>
              <a:rPr lang="zh-CN" altLang="en-US" dirty="0">
                <a:solidFill>
                  <a:schemeClr val="tx2"/>
                </a:solidFill>
                <a:latin typeface="Times New Roman" panose="02020603050405020304" pitchFamily="18" charset="0"/>
              </a:rPr>
              <a:t>A</a:t>
            </a:r>
            <a:r>
              <a:rPr lang="en-US" altLang="zh-CN" dirty="0">
                <a:solidFill>
                  <a:schemeClr val="tx2"/>
                </a:solidFill>
                <a:latin typeface="Times New Roman" panose="02020603050405020304" pitchFamily="18" charset="0"/>
                <a:cs typeface="Times New Roman" panose="02020603050405020304" pitchFamily="18" charset="0"/>
              </a:rPr>
              <a:t>mplitude)</a:t>
            </a:r>
            <a:r>
              <a:rPr lang="zh-CN" altLang="en-US" b="1" dirty="0">
                <a:solidFill>
                  <a:schemeClr val="tx2"/>
                </a:solidFill>
                <a:latin typeface="宋体" panose="02010600030101010101" pitchFamily="2" charset="-122"/>
              </a:rPr>
              <a:t>条件：</a:t>
            </a:r>
            <a:r>
              <a:rPr lang="zh-CN" altLang="en-US" b="1" dirty="0">
                <a:latin typeface="宋体" panose="02010600030101010101" pitchFamily="2" charset="-122"/>
              </a:rPr>
              <a:t>    </a:t>
            </a:r>
          </a:p>
        </p:txBody>
      </p:sp>
      <p:graphicFrame>
        <p:nvGraphicFramePr>
          <p:cNvPr id="25604" name="Object 4"/>
          <p:cNvGraphicFramePr>
            <a:graphicFrameLocks noChangeAspect="1"/>
          </p:cNvGraphicFramePr>
          <p:nvPr/>
        </p:nvGraphicFramePr>
        <p:xfrm>
          <a:off x="4992688" y="823913"/>
          <a:ext cx="2586037" cy="1751012"/>
        </p:xfrm>
        <a:graphic>
          <a:graphicData uri="http://schemas.openxmlformats.org/presentationml/2006/ole">
            <mc:AlternateContent xmlns:mc="http://schemas.openxmlformats.org/markup-compatibility/2006">
              <mc:Choice xmlns:v="urn:schemas-microsoft-com:vml" Requires="v">
                <p:oleObj spid="_x0000_s6151" r:id="rId3" imgW="876300" imgH="736600" progId="Equation.DSMT4">
                  <p:embed/>
                </p:oleObj>
              </mc:Choice>
              <mc:Fallback>
                <p:oleObj r:id="rId3" imgW="876300" imgH="736600" progId="Equation.DSMT4">
                  <p:embed/>
                  <p:pic>
                    <p:nvPicPr>
                      <p:cNvPr id="0" name="图片 3087"/>
                      <p:cNvPicPr/>
                      <p:nvPr/>
                    </p:nvPicPr>
                    <p:blipFill>
                      <a:blip r:embed="rId4"/>
                      <a:stretch>
                        <a:fillRect/>
                      </a:stretch>
                    </p:blipFill>
                    <p:spPr>
                      <a:xfrm>
                        <a:off x="4992688" y="823913"/>
                        <a:ext cx="2586037" cy="1751012"/>
                      </a:xfrm>
                      <a:prstGeom prst="rect">
                        <a:avLst/>
                      </a:prstGeom>
                      <a:noFill/>
                      <a:ln w="38100">
                        <a:noFill/>
                        <a:miter/>
                      </a:ln>
                    </p:spPr>
                  </p:pic>
                </p:oleObj>
              </mc:Fallback>
            </mc:AlternateContent>
          </a:graphicData>
        </a:graphic>
      </p:graphicFrame>
      <p:sp>
        <p:nvSpPr>
          <p:cNvPr id="25605" name="Rectangle 7"/>
          <p:cNvSpPr/>
          <p:nvPr/>
        </p:nvSpPr>
        <p:spPr>
          <a:xfrm>
            <a:off x="457200" y="2438400"/>
            <a:ext cx="4762500" cy="6096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chemeClr val="tx2"/>
                </a:solidFill>
                <a:latin typeface="宋体" panose="02010600030101010101" pitchFamily="2" charset="-122"/>
              </a:rPr>
              <a:t>相角</a:t>
            </a:r>
            <a:r>
              <a:rPr lang="en-US" altLang="zh-CN" dirty="0">
                <a:solidFill>
                  <a:schemeClr val="tx2"/>
                </a:solidFill>
                <a:latin typeface="Times New Roman" panose="02020603050405020304" pitchFamily="18" charset="0"/>
                <a:cs typeface="Times New Roman" panose="02020603050405020304" pitchFamily="18" charset="0"/>
              </a:rPr>
              <a:t>(</a:t>
            </a:r>
            <a:r>
              <a:rPr lang="zh-CN" altLang="en-US" dirty="0">
                <a:solidFill>
                  <a:schemeClr val="tx2"/>
                </a:solidFill>
                <a:latin typeface="Times New Roman" panose="02020603050405020304" pitchFamily="18" charset="0"/>
              </a:rPr>
              <a:t>P</a:t>
            </a:r>
            <a:r>
              <a:rPr lang="en-US" altLang="zh-CN" dirty="0">
                <a:solidFill>
                  <a:schemeClr val="tx2"/>
                </a:solidFill>
                <a:latin typeface="Times New Roman" panose="02020603050405020304" pitchFamily="18" charset="0"/>
                <a:cs typeface="Times New Roman" panose="02020603050405020304" pitchFamily="18" charset="0"/>
              </a:rPr>
              <a:t>hase angle)</a:t>
            </a:r>
            <a:r>
              <a:rPr lang="zh-CN" altLang="en-US" b="1" dirty="0">
                <a:solidFill>
                  <a:schemeClr val="tx2"/>
                </a:solidFill>
                <a:latin typeface="宋体" panose="02010600030101010101" pitchFamily="2" charset="-122"/>
              </a:rPr>
              <a:t>条件：</a:t>
            </a:r>
          </a:p>
        </p:txBody>
      </p:sp>
      <p:graphicFrame>
        <p:nvGraphicFramePr>
          <p:cNvPr id="25606" name="Object 6"/>
          <p:cNvGraphicFramePr>
            <a:graphicFrameLocks noChangeAspect="1"/>
          </p:cNvGraphicFramePr>
          <p:nvPr/>
        </p:nvGraphicFramePr>
        <p:xfrm>
          <a:off x="942975" y="3098800"/>
          <a:ext cx="6767513" cy="979488"/>
        </p:xfrm>
        <a:graphic>
          <a:graphicData uri="http://schemas.openxmlformats.org/presentationml/2006/ole">
            <mc:AlternateContent xmlns:mc="http://schemas.openxmlformats.org/markup-compatibility/2006">
              <mc:Choice xmlns:v="urn:schemas-microsoft-com:vml" Requires="v">
                <p:oleObj spid="_x0000_s6152" r:id="rId5" imgW="2959100" imgH="381000" progId="Equation.DSMT4">
                  <p:embed/>
                </p:oleObj>
              </mc:Choice>
              <mc:Fallback>
                <p:oleObj r:id="rId5" imgW="2959100" imgH="381000" progId="Equation.DSMT4">
                  <p:embed/>
                  <p:pic>
                    <p:nvPicPr>
                      <p:cNvPr id="0" name="图片 3089"/>
                      <p:cNvPicPr/>
                      <p:nvPr/>
                    </p:nvPicPr>
                    <p:blipFill>
                      <a:blip r:embed="rId6"/>
                      <a:stretch>
                        <a:fillRect/>
                      </a:stretch>
                    </p:blipFill>
                    <p:spPr>
                      <a:xfrm>
                        <a:off x="942975" y="3098800"/>
                        <a:ext cx="6767513" cy="979488"/>
                      </a:xfrm>
                      <a:prstGeom prst="rect">
                        <a:avLst/>
                      </a:prstGeom>
                      <a:noFill/>
                      <a:ln w="38100">
                        <a:noFill/>
                        <a:miter/>
                      </a:ln>
                    </p:spPr>
                  </p:pic>
                </p:oleObj>
              </mc:Fallback>
            </mc:AlternateContent>
          </a:graphicData>
        </a:graphic>
      </p:graphicFrame>
      <p:sp>
        <p:nvSpPr>
          <p:cNvPr id="25607" name="Rectangle 10"/>
          <p:cNvSpPr/>
          <p:nvPr/>
        </p:nvSpPr>
        <p:spPr>
          <a:xfrm>
            <a:off x="484188" y="4113213"/>
            <a:ext cx="8408987" cy="10668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eaLnBrk="1" hangingPunct="1">
              <a:spcBef>
                <a:spcPct val="0"/>
              </a:spcBef>
              <a:buClrTx/>
              <a:buSzTx/>
              <a:buFont typeface="Arial" panose="020B0604020202020204" pitchFamily="34" charset="0"/>
              <a:buNone/>
            </a:pPr>
            <a:r>
              <a:rPr lang="zh-CN" altLang="en-US" b="1" dirty="0">
                <a:solidFill>
                  <a:schemeClr val="tx2"/>
                </a:solidFill>
                <a:latin typeface="宋体" panose="02010600030101010101" pitchFamily="2" charset="-122"/>
              </a:rPr>
              <a:t>满足上述两个条件的</a:t>
            </a:r>
            <a:r>
              <a:rPr lang="en-US" altLang="zh-CN" b="1" i="1" dirty="0">
                <a:solidFill>
                  <a:schemeClr val="tx2"/>
                </a:solidFill>
                <a:latin typeface="Times New Roman" panose="02020603050405020304" pitchFamily="18" charset="0"/>
                <a:cs typeface="Times New Roman" panose="02020603050405020304" pitchFamily="18" charset="0"/>
              </a:rPr>
              <a:t>s</a:t>
            </a:r>
            <a:r>
              <a:rPr lang="zh-CN" altLang="en-US" b="1" dirty="0">
                <a:solidFill>
                  <a:schemeClr val="tx2"/>
                </a:solidFill>
                <a:latin typeface="宋体" panose="02010600030101010101" pitchFamily="2" charset="-122"/>
              </a:rPr>
              <a:t>值，就是特征方程的根，即系统的闭环极点。这些点的连线就是根轨迹。</a:t>
            </a:r>
          </a:p>
        </p:txBody>
      </p:sp>
      <p:sp>
        <p:nvSpPr>
          <p:cNvPr id="25609" name="AutoShape 4">
            <a:hlinkClick r:id="rId7" action="ppaction://hlinksldjump"/>
          </p:cNvPr>
          <p:cNvSpPr/>
          <p:nvPr/>
        </p:nvSpPr>
        <p:spPr>
          <a:xfrm>
            <a:off x="7667625" y="6354763"/>
            <a:ext cx="722313" cy="344487"/>
          </a:xfrm>
          <a:prstGeom prst="actionButtonBlank">
            <a:avLst/>
          </a:prstGeom>
          <a:solidFill>
            <a:schemeClr val="tx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r>
              <a:rPr lang="zh-CN" altLang="en-US" sz="1600" b="1" dirty="0">
                <a:solidFill>
                  <a:srgbClr val="000000"/>
                </a:solidFill>
                <a:latin typeface="宋体" panose="02010600030101010101" pitchFamily="2" charset="-122"/>
              </a:rPr>
              <a:t>返回</a:t>
            </a:r>
          </a:p>
        </p:txBody>
      </p:sp>
      <p:sp>
        <p:nvSpPr>
          <p:cNvPr id="2" name="矩形 1"/>
          <p:cNvSpPr/>
          <p:nvPr/>
        </p:nvSpPr>
        <p:spPr>
          <a:xfrm>
            <a:off x="457200" y="5276850"/>
            <a:ext cx="8578850" cy="10779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chemeClr val="tx2"/>
                </a:solidFill>
                <a:latin typeface="宋体" panose="02010600030101010101" pitchFamily="2" charset="-122"/>
              </a:rPr>
              <a:t>注意：求解幅值条件时，开环零点和开环极点在分式中位置对调了</a:t>
            </a:r>
          </a:p>
        </p:txBody>
      </p:sp>
      <p:sp>
        <p:nvSpPr>
          <p:cNvPr id="25610"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6</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609"/>
                                        </p:tgtEl>
                                        <p:attrNameLst>
                                          <p:attrName>style.visibility</p:attrName>
                                        </p:attrNameLst>
                                      </p:cBhvr>
                                      <p:to>
                                        <p:strVal val="visible"/>
                                      </p:to>
                                    </p:set>
                                    <p:anim calcmode="lin" valueType="num">
                                      <p:cBhvr additive="base">
                                        <p:cTn id="7" dur="500" fill="hold"/>
                                        <p:tgtEl>
                                          <p:spTgt spid="25609"/>
                                        </p:tgtEl>
                                        <p:attrNameLst>
                                          <p:attrName>ppt_x</p:attrName>
                                        </p:attrNameLst>
                                      </p:cBhvr>
                                      <p:tavLst>
                                        <p:tav tm="0">
                                          <p:val>
                                            <p:strVal val="1+#ppt_w/2"/>
                                          </p:val>
                                        </p:tav>
                                        <p:tav tm="100000">
                                          <p:val>
                                            <p:strVal val="#ppt_x"/>
                                          </p:val>
                                        </p:tav>
                                      </p:tavLst>
                                    </p:anim>
                                    <p:anim calcmode="lin" valueType="num">
                                      <p:cBhvr additive="base">
                                        <p:cTn id="8" dur="500" fill="hold"/>
                                        <p:tgtEl>
                                          <p:spTgt spid="256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dirty="0"/>
              <a:t>60</a:t>
            </a:fld>
            <a:endParaRPr lang="zh-CN" altLang="en-US" sz="1400" dirty="0"/>
          </a:p>
        </p:txBody>
      </p:sp>
      <p:sp>
        <p:nvSpPr>
          <p:cNvPr id="93187" name="Rectangle 3"/>
          <p:cNvSpPr/>
          <p:nvPr/>
        </p:nvSpPr>
        <p:spPr>
          <a:xfrm>
            <a:off x="457200" y="762000"/>
            <a:ext cx="8497888" cy="22383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110000"/>
              </a:lnSpc>
              <a:spcBef>
                <a:spcPct val="0"/>
              </a:spcBef>
              <a:buClrTx/>
              <a:buSzTx/>
              <a:buFont typeface="Arial" panose="020B0604020202020204" pitchFamily="34" charset="0"/>
              <a:buNone/>
            </a:pPr>
            <a:r>
              <a:rPr lang="zh-CN" altLang="en-US" b="1" dirty="0">
                <a:solidFill>
                  <a:schemeClr val="tx2"/>
                </a:solidFill>
                <a:latin typeface="宋体" panose="02010600030101010101" pitchFamily="2" charset="-122"/>
              </a:rPr>
              <a:t>闭环主导极点定义：在系统的时间响应过程中起主要作用的闭环极点，它们离虚轴的距离小于其它闭环极点的</a:t>
            </a:r>
            <a:r>
              <a:rPr lang="en-US" altLang="zh-CN" b="1" dirty="0">
                <a:solidFill>
                  <a:schemeClr val="tx2"/>
                </a:solidFill>
                <a:latin typeface="宋体" panose="02010600030101010101" pitchFamily="2" charset="-122"/>
              </a:rPr>
              <a:t>1/5</a:t>
            </a:r>
            <a:r>
              <a:rPr lang="zh-CN" altLang="en-US" b="1" dirty="0">
                <a:solidFill>
                  <a:schemeClr val="tx2"/>
                </a:solidFill>
                <a:latin typeface="宋体" panose="02010600030101010101" pitchFamily="2" charset="-122"/>
              </a:rPr>
              <a:t>，并且在它附近没有闭环零点。 </a:t>
            </a:r>
          </a:p>
        </p:txBody>
      </p:sp>
      <p:sp>
        <p:nvSpPr>
          <p:cNvPr id="93188" name="Rectangle 4"/>
          <p:cNvSpPr/>
          <p:nvPr/>
        </p:nvSpPr>
        <p:spPr>
          <a:xfrm>
            <a:off x="457200" y="3124200"/>
            <a:ext cx="8488363" cy="116522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110000"/>
              </a:lnSpc>
              <a:spcBef>
                <a:spcPct val="0"/>
              </a:spcBef>
              <a:buClrTx/>
              <a:buSzTx/>
              <a:buFont typeface="Arial" panose="020B0604020202020204" pitchFamily="34" charset="0"/>
              <a:buNone/>
            </a:pPr>
            <a:r>
              <a:rPr lang="zh-CN" altLang="en-US" b="1" dirty="0">
                <a:solidFill>
                  <a:schemeClr val="tx2"/>
                </a:solidFill>
                <a:latin typeface="宋体" panose="02010600030101010101" pitchFamily="2" charset="-122"/>
              </a:rPr>
              <a:t>注：只有既接近虚轴，又不十分接近闭环零点的闭环极点，才可能成为主导极点。</a:t>
            </a:r>
            <a:r>
              <a:rPr lang="zh-CN" altLang="en-US" b="1" dirty="0">
                <a:latin typeface="宋体" panose="02010600030101010101" pitchFamily="2" charset="-122"/>
              </a:rPr>
              <a:t> </a:t>
            </a:r>
          </a:p>
        </p:txBody>
      </p:sp>
      <p:sp>
        <p:nvSpPr>
          <p:cNvPr id="62469" name="Rectangle 5"/>
          <p:cNvSpPr/>
          <p:nvPr/>
        </p:nvSpPr>
        <p:spPr>
          <a:xfrm>
            <a:off x="458788" y="4473575"/>
            <a:ext cx="8380412" cy="116522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110000"/>
              </a:lnSpc>
              <a:spcBef>
                <a:spcPct val="0"/>
              </a:spcBef>
              <a:buClrTx/>
              <a:buSzTx/>
              <a:buFont typeface="Arial" panose="020B0604020202020204" pitchFamily="34" charset="0"/>
              <a:buNone/>
            </a:pPr>
            <a:r>
              <a:rPr lang="zh-CN" altLang="en-US" b="1" dirty="0">
                <a:solidFill>
                  <a:schemeClr val="tx2"/>
                </a:solidFill>
                <a:latin typeface="宋体" panose="02010600030101010101" pitchFamily="2" charset="-122"/>
              </a:rPr>
              <a:t>作用：可以采用主导极点代替系统的全部闭环极点来估算系统性能指标。</a:t>
            </a:r>
          </a:p>
        </p:txBody>
      </p:sp>
      <p:sp>
        <p:nvSpPr>
          <p:cNvPr id="93190"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60</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69"/>
                                        </p:tgtEl>
                                        <p:attrNameLst>
                                          <p:attrName>style.visibility</p:attrName>
                                        </p:attrNameLst>
                                      </p:cBhvr>
                                      <p:to>
                                        <p:strVal val="visible"/>
                                      </p:to>
                                    </p:set>
                                    <p:anim calcmode="lin" valueType="num">
                                      <p:cBhvr additive="base">
                                        <p:cTn id="7" dur="500" fill="hold"/>
                                        <p:tgtEl>
                                          <p:spTgt spid="62469"/>
                                        </p:tgtEl>
                                        <p:attrNameLst>
                                          <p:attrName>ppt_x</p:attrName>
                                        </p:attrNameLst>
                                      </p:cBhvr>
                                      <p:tavLst>
                                        <p:tav tm="0">
                                          <p:val>
                                            <p:strVal val="0-#ppt_w/2"/>
                                          </p:val>
                                        </p:tav>
                                        <p:tav tm="100000">
                                          <p:val>
                                            <p:strVal val="#ppt_x"/>
                                          </p:val>
                                        </p:tav>
                                      </p:tavLst>
                                    </p:anim>
                                    <p:anim calcmode="lin" valueType="num">
                                      <p:cBhvr additive="base">
                                        <p:cTn id="8" dur="500" fill="hold"/>
                                        <p:tgtEl>
                                          <p:spTgt spid="624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381000" y="42863"/>
            <a:ext cx="6467475"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例</a:t>
            </a:r>
            <a:r>
              <a:rPr kumimoji="0" lang="en-US" altLang="zh-CN" sz="3200" b="1" i="0" u="none" strike="noStrike" kern="1200" cap="none" spc="0" normalizeH="0" baseline="0" noProof="0" dirty="0">
                <a:ln>
                  <a:noFill/>
                </a:ln>
                <a:solidFill>
                  <a:schemeClr val="accent2">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4.12 </a:t>
            </a:r>
            <a:r>
              <a:rPr kumimoji="1" lang="zh-CN" altLang="en-US" sz="2800" b="1" i="0" u="none" strike="noStrike" kern="1200" cap="none" spc="0" normalizeH="0" baseline="0" noProof="0" dirty="0">
                <a:ln>
                  <a:noFill/>
                </a:ln>
                <a:solidFill>
                  <a:srgbClr val="003399"/>
                </a:solidFill>
                <a:effectLst/>
                <a:uLnTx/>
                <a:uFillTx/>
                <a:latin typeface="宋体" panose="02010600030101010101" pitchFamily="2" charset="-122"/>
                <a:ea typeface="宋体" panose="02010600030101010101" pitchFamily="2" charset="-122"/>
                <a:cs typeface="+mn-cs"/>
              </a:rPr>
              <a:t>单位反馈系统的开环传递函数为</a:t>
            </a:r>
          </a:p>
        </p:txBody>
      </p:sp>
      <p:graphicFrame>
        <p:nvGraphicFramePr>
          <p:cNvPr id="94211" name="Object 5"/>
          <p:cNvGraphicFramePr>
            <a:graphicFrameLocks noChangeAspect="1"/>
          </p:cNvGraphicFramePr>
          <p:nvPr/>
        </p:nvGraphicFramePr>
        <p:xfrm>
          <a:off x="2595563" y="628650"/>
          <a:ext cx="3921125" cy="1108075"/>
        </p:xfrm>
        <a:graphic>
          <a:graphicData uri="http://schemas.openxmlformats.org/presentationml/2006/ole">
            <mc:AlternateContent xmlns:mc="http://schemas.openxmlformats.org/markup-compatibility/2006">
              <mc:Choice xmlns:v="urn:schemas-microsoft-com:vml" Requires="v">
                <p:oleObj spid="_x0000_s54282" r:id="rId3" imgW="1473200" imgH="419100" progId="Equation.DSMT4">
                  <p:embed/>
                </p:oleObj>
              </mc:Choice>
              <mc:Fallback>
                <p:oleObj r:id="rId3" imgW="1473200" imgH="419100" progId="Equation.DSMT4">
                  <p:embed/>
                  <p:pic>
                    <p:nvPicPr>
                      <p:cNvPr id="0" name="图片 3414"/>
                      <p:cNvPicPr/>
                      <p:nvPr/>
                    </p:nvPicPr>
                    <p:blipFill>
                      <a:blip r:embed="rId4"/>
                      <a:stretch>
                        <a:fillRect/>
                      </a:stretch>
                    </p:blipFill>
                    <p:spPr>
                      <a:xfrm>
                        <a:off x="2595563" y="628650"/>
                        <a:ext cx="3921125" cy="1108075"/>
                      </a:xfrm>
                      <a:prstGeom prst="rect">
                        <a:avLst/>
                      </a:prstGeom>
                      <a:noFill/>
                      <a:ln w="38100">
                        <a:noFill/>
                        <a:miter/>
                      </a:ln>
                    </p:spPr>
                  </p:pic>
                </p:oleObj>
              </mc:Fallback>
            </mc:AlternateContent>
          </a:graphicData>
        </a:graphic>
      </p:graphicFrame>
      <p:sp>
        <p:nvSpPr>
          <p:cNvPr id="94212" name="Rectangle 7"/>
          <p:cNvSpPr/>
          <p:nvPr/>
        </p:nvSpPr>
        <p:spPr>
          <a:xfrm>
            <a:off x="179388" y="1611313"/>
            <a:ext cx="9010650" cy="95408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solidFill>
                  <a:srgbClr val="003399"/>
                </a:solidFill>
                <a:latin typeface="宋体" panose="02010600030101010101" pitchFamily="2" charset="-122"/>
              </a:rPr>
              <a:t>要求系统的闭环极点有一对共轭复极点，其阻尼比为</a:t>
            </a:r>
            <a:r>
              <a:rPr lang="el-GR" altLang="zh-CN" sz="2800" b="1" i="1" dirty="0">
                <a:solidFill>
                  <a:srgbClr val="003399"/>
                </a:solidFill>
                <a:latin typeface="宋体" panose="02010600030101010101" pitchFamily="2" charset="-122"/>
              </a:rPr>
              <a:t>ξ</a:t>
            </a:r>
            <a:r>
              <a:rPr lang="en-US" altLang="zh-CN" sz="2800" b="1" dirty="0">
                <a:solidFill>
                  <a:srgbClr val="003399"/>
                </a:solidFill>
                <a:latin typeface="宋体" panose="02010600030101010101" pitchFamily="2" charset="-122"/>
              </a:rPr>
              <a:t>=0.5</a:t>
            </a:r>
            <a:r>
              <a:rPr lang="zh-CN" altLang="en-US" sz="2800" b="1" dirty="0">
                <a:solidFill>
                  <a:srgbClr val="003399"/>
                </a:solidFill>
                <a:latin typeface="宋体" panose="02010600030101010101" pitchFamily="2" charset="-122"/>
              </a:rPr>
              <a:t>。试确定开环增益</a:t>
            </a:r>
            <a:r>
              <a:rPr lang="en-US" altLang="zh-CN" sz="2800" b="1" dirty="0">
                <a:solidFill>
                  <a:srgbClr val="003399"/>
                </a:solidFill>
                <a:latin typeface="宋体" panose="02010600030101010101" pitchFamily="2" charset="-122"/>
              </a:rPr>
              <a:t>K</a:t>
            </a:r>
            <a:r>
              <a:rPr lang="zh-CN" altLang="en-US" sz="2800" b="1" dirty="0">
                <a:solidFill>
                  <a:srgbClr val="003399"/>
                </a:solidFill>
                <a:latin typeface="宋体" panose="02010600030101010101" pitchFamily="2" charset="-122"/>
              </a:rPr>
              <a:t>，并近似分析系统的时域性能</a:t>
            </a:r>
          </a:p>
        </p:txBody>
      </p:sp>
      <p:sp>
        <p:nvSpPr>
          <p:cNvPr id="94213" name="Rectangle 9"/>
          <p:cNvSpPr/>
          <p:nvPr/>
        </p:nvSpPr>
        <p:spPr>
          <a:xfrm>
            <a:off x="255588" y="2636838"/>
            <a:ext cx="1235075" cy="58420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b="1" dirty="0">
                <a:solidFill>
                  <a:srgbClr val="003399"/>
                </a:solidFill>
                <a:latin typeface="宋体" panose="02010600030101010101" pitchFamily="2" charset="-122"/>
              </a:rPr>
              <a:t>解：</a:t>
            </a:r>
          </a:p>
        </p:txBody>
      </p:sp>
      <p:pic>
        <p:nvPicPr>
          <p:cNvPr id="94214" name="图片 6"/>
          <p:cNvPicPr>
            <a:picLocks noChangeAspect="1"/>
          </p:cNvPicPr>
          <p:nvPr/>
        </p:nvPicPr>
        <p:blipFill>
          <a:blip r:embed="rId5"/>
          <a:stretch>
            <a:fillRect/>
          </a:stretch>
        </p:blipFill>
        <p:spPr>
          <a:xfrm>
            <a:off x="5672138" y="3101975"/>
            <a:ext cx="3463925" cy="3276600"/>
          </a:xfrm>
          <a:prstGeom prst="rect">
            <a:avLst/>
          </a:prstGeom>
          <a:noFill/>
          <a:ln w="9525">
            <a:noFill/>
          </a:ln>
        </p:spPr>
      </p:pic>
      <p:grpSp>
        <p:nvGrpSpPr>
          <p:cNvPr id="13" name="组合 12"/>
          <p:cNvGrpSpPr/>
          <p:nvPr/>
        </p:nvGrpSpPr>
        <p:grpSpPr>
          <a:xfrm>
            <a:off x="179388" y="2205038"/>
            <a:ext cx="9010650" cy="2592387"/>
            <a:chOff x="179512" y="2205673"/>
            <a:chExt cx="9010650" cy="2591479"/>
          </a:xfrm>
        </p:grpSpPr>
        <p:sp>
          <p:nvSpPr>
            <p:cNvPr id="94219" name="Rectangle 7"/>
            <p:cNvSpPr/>
            <p:nvPr/>
          </p:nvSpPr>
          <p:spPr>
            <a:xfrm>
              <a:off x="179512" y="2205673"/>
              <a:ext cx="9010650" cy="2591479"/>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solidFill>
                    <a:srgbClr val="003399"/>
                  </a:solidFill>
                  <a:latin typeface="宋体" panose="02010600030101010101" pitchFamily="2" charset="-122"/>
                </a:rPr>
                <a:t> </a:t>
              </a:r>
              <a:r>
                <a:rPr lang="zh-CN" altLang="en-US" sz="2800" dirty="0">
                  <a:solidFill>
                    <a:srgbClr val="003399"/>
                  </a:solidFill>
                  <a:latin typeface="宋体" panose="02010600030101010101" pitchFamily="2" charset="-122"/>
                </a:rPr>
                <a:t> </a:t>
              </a:r>
              <a:r>
                <a:rPr lang="zh-CN" altLang="en-US" sz="2800" b="1" dirty="0">
                  <a:solidFill>
                    <a:srgbClr val="003399"/>
                  </a:solidFill>
                  <a:latin typeface="宋体" panose="02010600030101010101" pitchFamily="2" charset="-122"/>
                </a:rPr>
                <a:t>  </a:t>
              </a:r>
              <a:endParaRPr lang="en-US" altLang="zh-CN" sz="2800" b="1" dirty="0">
                <a:solidFill>
                  <a:srgbClr val="003399"/>
                </a:solidFill>
                <a:latin typeface="宋体" panose="02010600030101010101" pitchFamily="2" charset="-122"/>
              </a:endParaRPr>
            </a:p>
            <a:p>
              <a:pPr marL="0" lvl="0" indent="0" eaLnBrk="1" hangingPunct="1">
                <a:lnSpc>
                  <a:spcPct val="120000"/>
                </a:lnSpc>
                <a:spcBef>
                  <a:spcPct val="0"/>
                </a:spcBef>
                <a:buClrTx/>
                <a:buSzTx/>
                <a:buFontTx/>
                <a:buNone/>
              </a:pPr>
              <a:r>
                <a:rPr lang="en-US" altLang="zh-CN" sz="2800" b="1" dirty="0">
                  <a:solidFill>
                    <a:srgbClr val="003399"/>
                  </a:solidFill>
                  <a:latin typeface="宋体" panose="02010600030101010101" pitchFamily="2" charset="-122"/>
                </a:rPr>
                <a:t>    </a:t>
              </a:r>
              <a:r>
                <a:rPr lang="zh-CN" altLang="en-US" sz="2800" b="1" dirty="0">
                  <a:solidFill>
                    <a:srgbClr val="003399"/>
                  </a:solidFill>
                  <a:latin typeface="宋体" panose="02010600030101010101" pitchFamily="2" charset="-122"/>
                </a:rPr>
                <a:t>作系统的概略根轨迹图如右图</a:t>
              </a:r>
              <a:endParaRPr lang="en-US" altLang="zh-CN" sz="2800" b="1" dirty="0">
                <a:solidFill>
                  <a:srgbClr val="003399"/>
                </a:solidFill>
                <a:latin typeface="宋体" panose="02010600030101010101" pitchFamily="2" charset="-122"/>
              </a:endParaRPr>
            </a:p>
            <a:p>
              <a:pPr marL="0" lvl="0" indent="0" eaLnBrk="1" hangingPunct="1">
                <a:lnSpc>
                  <a:spcPct val="120000"/>
                </a:lnSpc>
                <a:spcBef>
                  <a:spcPct val="0"/>
                </a:spcBef>
                <a:buClrTx/>
                <a:buSzTx/>
                <a:buFontTx/>
                <a:buNone/>
              </a:pPr>
              <a:r>
                <a:rPr lang="zh-CN" altLang="en-US" sz="2800" b="1" dirty="0">
                  <a:solidFill>
                    <a:srgbClr val="003399"/>
                  </a:solidFill>
                  <a:latin typeface="宋体" panose="02010600030101010101" pitchFamily="2" charset="-122"/>
                </a:rPr>
                <a:t>欲确定</a:t>
              </a:r>
              <a:r>
                <a:rPr lang="en-US" altLang="zh-CN" sz="2800" b="1" i="1" dirty="0">
                  <a:solidFill>
                    <a:srgbClr val="003399"/>
                  </a:solidFill>
                  <a:latin typeface="宋体" panose="02010600030101010101" pitchFamily="2" charset="-122"/>
                </a:rPr>
                <a:t>K</a:t>
              </a:r>
              <a:r>
                <a:rPr lang="zh-CN" altLang="en-US" sz="2800" b="1" dirty="0">
                  <a:solidFill>
                    <a:srgbClr val="003399"/>
                  </a:solidFill>
                  <a:latin typeface="宋体" panose="02010600030101010101" pitchFamily="2" charset="-122"/>
                </a:rPr>
                <a:t>，需要确定共轭复极点。</a:t>
              </a:r>
              <a:endParaRPr lang="en-US" altLang="zh-CN" sz="2800" b="1" dirty="0">
                <a:solidFill>
                  <a:srgbClr val="003399"/>
                </a:solidFill>
                <a:latin typeface="宋体" panose="02010600030101010101" pitchFamily="2" charset="-122"/>
              </a:endParaRPr>
            </a:p>
            <a:p>
              <a:pPr marL="0" lvl="0" indent="0" eaLnBrk="1" hangingPunct="1">
                <a:lnSpc>
                  <a:spcPct val="120000"/>
                </a:lnSpc>
                <a:spcBef>
                  <a:spcPct val="0"/>
                </a:spcBef>
                <a:buClrTx/>
                <a:buSzTx/>
                <a:buFontTx/>
                <a:buNone/>
              </a:pPr>
              <a:r>
                <a:rPr lang="zh-CN" altLang="en-US" sz="2800" b="1" dirty="0">
                  <a:solidFill>
                    <a:srgbClr val="003399"/>
                  </a:solidFill>
                  <a:latin typeface="宋体" panose="02010600030101010101" pitchFamily="2" charset="-122"/>
                </a:rPr>
                <a:t>设复极点为             ，</a:t>
              </a:r>
              <a:endParaRPr lang="en-US" altLang="zh-CN" sz="2800" b="1" dirty="0">
                <a:solidFill>
                  <a:srgbClr val="003399"/>
                </a:solidFill>
                <a:latin typeface="宋体" panose="02010600030101010101" pitchFamily="2" charset="-122"/>
              </a:endParaRPr>
            </a:p>
            <a:p>
              <a:pPr marL="0" lvl="0" indent="0" eaLnBrk="1" hangingPunct="1">
                <a:lnSpc>
                  <a:spcPct val="120000"/>
                </a:lnSpc>
                <a:spcBef>
                  <a:spcPct val="0"/>
                </a:spcBef>
                <a:buClrTx/>
                <a:buSzTx/>
                <a:buFontTx/>
                <a:buNone/>
              </a:pPr>
              <a:r>
                <a:rPr lang="zh-CN" altLang="en-US" sz="2800" b="1" dirty="0">
                  <a:solidFill>
                    <a:srgbClr val="003399"/>
                  </a:solidFill>
                  <a:latin typeface="宋体" panose="02010600030101010101" pitchFamily="2" charset="-122"/>
                </a:rPr>
                <a:t>根据阻尼比要求应保证：</a:t>
              </a:r>
              <a:endParaRPr lang="en-US" altLang="zh-CN" sz="2800" b="1" dirty="0">
                <a:solidFill>
                  <a:srgbClr val="003399"/>
                </a:solidFill>
                <a:latin typeface="宋体" panose="02010600030101010101" pitchFamily="2" charset="-122"/>
              </a:endParaRPr>
            </a:p>
          </p:txBody>
        </p:sp>
        <p:graphicFrame>
          <p:nvGraphicFramePr>
            <p:cNvPr id="94220" name="Object 11"/>
            <p:cNvGraphicFramePr>
              <a:graphicFrameLocks noChangeAspect="1"/>
            </p:cNvGraphicFramePr>
            <p:nvPr/>
          </p:nvGraphicFramePr>
          <p:xfrm>
            <a:off x="2123728" y="3692720"/>
            <a:ext cx="1944216" cy="626013"/>
          </p:xfrm>
          <a:graphic>
            <a:graphicData uri="http://schemas.openxmlformats.org/presentationml/2006/ole">
              <mc:AlternateContent xmlns:mc="http://schemas.openxmlformats.org/markup-compatibility/2006">
                <mc:Choice xmlns:v="urn:schemas-microsoft-com:vml" Requires="v">
                  <p:oleObj spid="_x0000_s54283" r:id="rId6" imgW="673100" imgH="241300" progId="Equation.3">
                    <p:embed/>
                  </p:oleObj>
                </mc:Choice>
                <mc:Fallback>
                  <p:oleObj r:id="rId6" imgW="673100" imgH="241300" progId="Equation.3">
                    <p:embed/>
                    <p:pic>
                      <p:nvPicPr>
                        <p:cNvPr id="0" name="图片 3417"/>
                        <p:cNvPicPr/>
                        <p:nvPr/>
                      </p:nvPicPr>
                      <p:blipFill>
                        <a:blip r:embed="rId7"/>
                        <a:stretch>
                          <a:fillRect/>
                        </a:stretch>
                      </p:blipFill>
                      <p:spPr>
                        <a:xfrm>
                          <a:off x="2123728" y="3692720"/>
                          <a:ext cx="1944216" cy="626013"/>
                        </a:xfrm>
                        <a:prstGeom prst="rect">
                          <a:avLst/>
                        </a:prstGeom>
                        <a:noFill/>
                        <a:ln w="38100">
                          <a:noFill/>
                          <a:miter/>
                        </a:ln>
                      </p:spPr>
                    </p:pic>
                  </p:oleObj>
                </mc:Fallback>
              </mc:AlternateContent>
            </a:graphicData>
          </a:graphic>
        </p:graphicFrame>
      </p:grpSp>
      <p:graphicFrame>
        <p:nvGraphicFramePr>
          <p:cNvPr id="10" name="Object 11"/>
          <p:cNvGraphicFramePr>
            <a:graphicFrameLocks noChangeAspect="1"/>
          </p:cNvGraphicFramePr>
          <p:nvPr/>
        </p:nvGraphicFramePr>
        <p:xfrm>
          <a:off x="280988" y="4651375"/>
          <a:ext cx="3630612" cy="865188"/>
        </p:xfrm>
        <a:graphic>
          <a:graphicData uri="http://schemas.openxmlformats.org/presentationml/2006/ole">
            <mc:AlternateContent xmlns:mc="http://schemas.openxmlformats.org/markup-compatibility/2006">
              <mc:Choice xmlns:v="urn:schemas-microsoft-com:vml" Requires="v">
                <p:oleObj spid="_x0000_s54284" r:id="rId8" imgW="1574800" imgH="419100" progId="Equation.DSMT4">
                  <p:embed/>
                </p:oleObj>
              </mc:Choice>
              <mc:Fallback>
                <p:oleObj r:id="rId8" imgW="1574800" imgH="419100" progId="Equation.DSMT4">
                  <p:embed/>
                  <p:pic>
                    <p:nvPicPr>
                      <p:cNvPr id="0" name="图片 3416"/>
                      <p:cNvPicPr/>
                      <p:nvPr/>
                    </p:nvPicPr>
                    <p:blipFill>
                      <a:blip r:embed="rId9"/>
                      <a:stretch>
                        <a:fillRect/>
                      </a:stretch>
                    </p:blipFill>
                    <p:spPr>
                      <a:xfrm>
                        <a:off x="280988" y="4651375"/>
                        <a:ext cx="3630612" cy="865188"/>
                      </a:xfrm>
                      <a:prstGeom prst="rect">
                        <a:avLst/>
                      </a:prstGeom>
                      <a:noFill/>
                      <a:ln w="38100">
                        <a:noFill/>
                        <a:miter/>
                      </a:ln>
                    </p:spPr>
                  </p:pic>
                </p:oleObj>
              </mc:Fallback>
            </mc:AlternateContent>
          </a:graphicData>
        </a:graphic>
      </p:graphicFrame>
      <p:sp>
        <p:nvSpPr>
          <p:cNvPr id="11" name="Rectangle 7"/>
          <p:cNvSpPr/>
          <p:nvPr/>
        </p:nvSpPr>
        <p:spPr>
          <a:xfrm>
            <a:off x="255588" y="5373688"/>
            <a:ext cx="9010650" cy="52228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solidFill>
                  <a:srgbClr val="003399"/>
                </a:solidFill>
                <a:latin typeface="宋体" panose="02010600030101010101" pitchFamily="2" charset="-122"/>
              </a:rPr>
              <a:t>当</a:t>
            </a:r>
            <a:r>
              <a:rPr lang="el-GR" altLang="zh-CN" sz="2800" b="1" i="1" dirty="0">
                <a:solidFill>
                  <a:srgbClr val="003399"/>
                </a:solidFill>
                <a:latin typeface="宋体" panose="02010600030101010101" pitchFamily="2" charset="-122"/>
              </a:rPr>
              <a:t>ξ</a:t>
            </a:r>
            <a:r>
              <a:rPr lang="en-US" altLang="zh-CN" sz="2800" b="1" dirty="0">
                <a:solidFill>
                  <a:srgbClr val="003399"/>
                </a:solidFill>
                <a:latin typeface="宋体" panose="02010600030101010101" pitchFamily="2" charset="-122"/>
              </a:rPr>
              <a:t>=0.5</a:t>
            </a:r>
            <a:r>
              <a:rPr lang="zh-CN" altLang="en-US" sz="2800" b="1" dirty="0">
                <a:solidFill>
                  <a:srgbClr val="003399"/>
                </a:solidFill>
                <a:latin typeface="宋体" panose="02010600030101010101" pitchFamily="2" charset="-122"/>
              </a:rPr>
              <a:t>时，阻尼角</a:t>
            </a:r>
            <a:r>
              <a:rPr lang="el-GR" altLang="zh-CN" sz="2800" b="1" i="1" dirty="0">
                <a:solidFill>
                  <a:srgbClr val="003399"/>
                </a:solidFill>
                <a:latin typeface="宋体" panose="02010600030101010101" pitchFamily="2" charset="-122"/>
              </a:rPr>
              <a:t>β</a:t>
            </a:r>
            <a:r>
              <a:rPr lang="en-US" altLang="zh-CN" sz="2800" b="1" dirty="0">
                <a:solidFill>
                  <a:srgbClr val="003399"/>
                </a:solidFill>
                <a:latin typeface="宋体" panose="02010600030101010101" pitchFamily="2" charset="-122"/>
              </a:rPr>
              <a:t>=60°</a:t>
            </a:r>
            <a:endParaRPr lang="zh-CN" altLang="en-US" sz="2800" b="1" dirty="0">
              <a:solidFill>
                <a:srgbClr val="003399"/>
              </a:solidFill>
              <a:latin typeface="宋体" panose="02010600030101010101" pitchFamily="2" charset="-122"/>
            </a:endParaRPr>
          </a:p>
        </p:txBody>
      </p:sp>
      <p:sp>
        <p:nvSpPr>
          <p:cNvPr id="94218" name="灯片编号占位符 1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61</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图片 2"/>
          <p:cNvPicPr>
            <a:picLocks noChangeAspect="1"/>
          </p:cNvPicPr>
          <p:nvPr/>
        </p:nvPicPr>
        <p:blipFill>
          <a:blip r:embed="rId3"/>
          <a:stretch>
            <a:fillRect/>
          </a:stretch>
        </p:blipFill>
        <p:spPr>
          <a:xfrm>
            <a:off x="5580063" y="3068638"/>
            <a:ext cx="3462337" cy="3275012"/>
          </a:xfrm>
          <a:prstGeom prst="rect">
            <a:avLst/>
          </a:prstGeom>
          <a:noFill/>
          <a:ln w="9525">
            <a:noFill/>
          </a:ln>
        </p:spPr>
      </p:pic>
      <p:grpSp>
        <p:nvGrpSpPr>
          <p:cNvPr id="5" name="组合 4"/>
          <p:cNvGrpSpPr/>
          <p:nvPr/>
        </p:nvGrpSpPr>
        <p:grpSpPr>
          <a:xfrm>
            <a:off x="133350" y="476250"/>
            <a:ext cx="9010650" cy="812800"/>
            <a:chOff x="133350" y="476672"/>
            <a:chExt cx="9010650" cy="812800"/>
          </a:xfrm>
        </p:grpSpPr>
        <p:sp>
          <p:nvSpPr>
            <p:cNvPr id="95244" name="Rectangle 7"/>
            <p:cNvSpPr/>
            <p:nvPr/>
          </p:nvSpPr>
          <p:spPr>
            <a:xfrm>
              <a:off x="133350" y="548680"/>
              <a:ext cx="9010650" cy="52322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solidFill>
                    <a:srgbClr val="003399"/>
                  </a:solidFill>
                  <a:latin typeface="宋体" panose="02010600030101010101" pitchFamily="2" charset="-122"/>
                </a:rPr>
                <a:t>根据相角条件有：</a:t>
              </a:r>
            </a:p>
          </p:txBody>
        </p:sp>
        <p:graphicFrame>
          <p:nvGraphicFramePr>
            <p:cNvPr id="95245" name="对象 3"/>
            <p:cNvGraphicFramePr>
              <a:graphicFrameLocks noChangeAspect="1"/>
            </p:cNvGraphicFramePr>
            <p:nvPr/>
          </p:nvGraphicFramePr>
          <p:xfrm>
            <a:off x="3059832" y="476672"/>
            <a:ext cx="5472112" cy="812800"/>
          </p:xfrm>
          <a:graphic>
            <a:graphicData uri="http://schemas.openxmlformats.org/presentationml/2006/ole">
              <mc:AlternateContent xmlns:mc="http://schemas.openxmlformats.org/markup-compatibility/2006">
                <mc:Choice xmlns:v="urn:schemas-microsoft-com:vml" Requires="v">
                  <p:oleObj spid="_x0000_s55306" r:id="rId4" imgW="2374900" imgH="393700" progId="Equation.DSMT4">
                    <p:embed/>
                  </p:oleObj>
                </mc:Choice>
                <mc:Fallback>
                  <p:oleObj r:id="rId4" imgW="2374900" imgH="393700" progId="Equation.DSMT4">
                    <p:embed/>
                    <p:pic>
                      <p:nvPicPr>
                        <p:cNvPr id="0" name="图片 3412"/>
                        <p:cNvPicPr/>
                        <p:nvPr/>
                      </p:nvPicPr>
                      <p:blipFill>
                        <a:blip r:embed="rId5"/>
                        <a:stretch>
                          <a:fillRect/>
                        </a:stretch>
                      </p:blipFill>
                      <p:spPr>
                        <a:xfrm>
                          <a:off x="3059832" y="476672"/>
                          <a:ext cx="5472112" cy="812800"/>
                        </a:xfrm>
                        <a:prstGeom prst="rect">
                          <a:avLst/>
                        </a:prstGeom>
                        <a:noFill/>
                        <a:ln w="38100">
                          <a:noFill/>
                          <a:miter/>
                        </a:ln>
                      </p:spPr>
                    </p:pic>
                  </p:oleObj>
                </mc:Fallback>
              </mc:AlternateContent>
            </a:graphicData>
          </a:graphic>
        </p:graphicFrame>
      </p:grpSp>
      <p:grpSp>
        <p:nvGrpSpPr>
          <p:cNvPr id="8" name="组合 7"/>
          <p:cNvGrpSpPr/>
          <p:nvPr/>
        </p:nvGrpSpPr>
        <p:grpSpPr>
          <a:xfrm>
            <a:off x="133350" y="1371600"/>
            <a:ext cx="9010650" cy="544513"/>
            <a:chOff x="133350" y="1372314"/>
            <a:chExt cx="9010650" cy="544518"/>
          </a:xfrm>
        </p:grpSpPr>
        <p:sp>
          <p:nvSpPr>
            <p:cNvPr id="95242" name="Rectangle 7"/>
            <p:cNvSpPr/>
            <p:nvPr/>
          </p:nvSpPr>
          <p:spPr>
            <a:xfrm>
              <a:off x="133350" y="1372314"/>
              <a:ext cx="9010650" cy="52322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solidFill>
                    <a:srgbClr val="003399"/>
                  </a:solidFill>
                  <a:latin typeface="宋体" panose="02010600030101010101" pitchFamily="2" charset="-122"/>
                </a:rPr>
                <a:t>解得：</a:t>
              </a:r>
              <a:r>
                <a:rPr lang="en-US" altLang="zh-CN" sz="2800" i="1" dirty="0">
                  <a:solidFill>
                    <a:srgbClr val="003399"/>
                  </a:solidFill>
                  <a:latin typeface="Times New Roman" panose="02020603050405020304" pitchFamily="18" charset="0"/>
                  <a:cs typeface="Times New Roman" panose="02020603050405020304" pitchFamily="18" charset="0"/>
                </a:rPr>
                <a:t>x</a:t>
              </a:r>
              <a:r>
                <a:rPr lang="en-US" altLang="zh-CN" sz="2800" dirty="0">
                  <a:solidFill>
                    <a:srgbClr val="003399"/>
                  </a:solidFill>
                  <a:latin typeface="Times New Roman" panose="02020603050405020304" pitchFamily="18" charset="0"/>
                  <a:cs typeface="Times New Roman" panose="02020603050405020304" pitchFamily="18" charset="0"/>
                </a:rPr>
                <a:t>=-0.33,</a:t>
              </a:r>
              <a:r>
                <a:rPr lang="en-US" altLang="zh-CN" sz="2800" i="1" dirty="0">
                  <a:solidFill>
                    <a:srgbClr val="003399"/>
                  </a:solidFill>
                  <a:latin typeface="Times New Roman" panose="02020603050405020304" pitchFamily="18" charset="0"/>
                  <a:cs typeface="Times New Roman" panose="02020603050405020304" pitchFamily="18" charset="0"/>
                </a:rPr>
                <a:t>y</a:t>
              </a:r>
              <a:r>
                <a:rPr lang="en-US" altLang="zh-CN" sz="2800" dirty="0">
                  <a:solidFill>
                    <a:srgbClr val="003399"/>
                  </a:solidFill>
                  <a:latin typeface="Times New Roman" panose="02020603050405020304" pitchFamily="18" charset="0"/>
                  <a:cs typeface="Times New Roman" panose="02020603050405020304" pitchFamily="18" charset="0"/>
                </a:rPr>
                <a:t>=0.572.</a:t>
              </a:r>
              <a:r>
                <a:rPr lang="zh-CN" altLang="en-US" sz="2800" b="1" dirty="0">
                  <a:solidFill>
                    <a:srgbClr val="003399"/>
                  </a:solidFill>
                  <a:latin typeface="Times New Roman" panose="02020603050405020304" pitchFamily="18" charset="0"/>
                  <a:cs typeface="Times New Roman" panose="02020603050405020304" pitchFamily="18" charset="0"/>
                </a:rPr>
                <a:t>因此共轭复极点为</a:t>
              </a:r>
              <a:endParaRPr lang="zh-CN" altLang="en-US" sz="2800" b="1" dirty="0">
                <a:solidFill>
                  <a:srgbClr val="003399"/>
                </a:solidFill>
                <a:latin typeface="Times New Roman" panose="02020603050405020304" pitchFamily="18" charset="0"/>
                <a:ea typeface="Times New Roman" panose="02020603050405020304" pitchFamily="18" charset="0"/>
              </a:endParaRPr>
            </a:p>
          </p:txBody>
        </p:sp>
        <p:graphicFrame>
          <p:nvGraphicFramePr>
            <p:cNvPr id="95243" name="Object 11"/>
            <p:cNvGraphicFramePr>
              <a:graphicFrameLocks noChangeAspect="1"/>
            </p:cNvGraphicFramePr>
            <p:nvPr/>
          </p:nvGraphicFramePr>
          <p:xfrm>
            <a:off x="6588225" y="1402800"/>
            <a:ext cx="2376264" cy="514032"/>
          </p:xfrm>
          <a:graphic>
            <a:graphicData uri="http://schemas.openxmlformats.org/presentationml/2006/ole">
              <mc:AlternateContent xmlns:mc="http://schemas.openxmlformats.org/markup-compatibility/2006">
                <mc:Choice xmlns:v="urn:schemas-microsoft-com:vml" Requires="v">
                  <p:oleObj spid="_x0000_s55307" r:id="rId6" imgW="1269365" imgH="241300" progId="Equation.DSMT4">
                    <p:embed/>
                  </p:oleObj>
                </mc:Choice>
                <mc:Fallback>
                  <p:oleObj r:id="rId6" imgW="1269365" imgH="241300" progId="Equation.DSMT4">
                    <p:embed/>
                    <p:pic>
                      <p:nvPicPr>
                        <p:cNvPr id="0" name="图片 3413"/>
                        <p:cNvPicPr/>
                        <p:nvPr/>
                      </p:nvPicPr>
                      <p:blipFill>
                        <a:blip r:embed="rId7"/>
                        <a:stretch>
                          <a:fillRect/>
                        </a:stretch>
                      </p:blipFill>
                      <p:spPr>
                        <a:xfrm>
                          <a:off x="6588225" y="1402800"/>
                          <a:ext cx="2376264" cy="514032"/>
                        </a:xfrm>
                        <a:prstGeom prst="rect">
                          <a:avLst/>
                        </a:prstGeom>
                        <a:noFill/>
                        <a:ln w="38100">
                          <a:noFill/>
                          <a:miter/>
                        </a:ln>
                      </p:spPr>
                    </p:pic>
                  </p:oleObj>
                </mc:Fallback>
              </mc:AlternateContent>
            </a:graphicData>
          </a:graphic>
        </p:graphicFrame>
      </p:grpSp>
      <p:sp>
        <p:nvSpPr>
          <p:cNvPr id="9" name="Rectangle 7"/>
          <p:cNvSpPr/>
          <p:nvPr/>
        </p:nvSpPr>
        <p:spPr>
          <a:xfrm>
            <a:off x="125413" y="1989138"/>
            <a:ext cx="3078162" cy="52228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solidFill>
                  <a:srgbClr val="003399"/>
                </a:solidFill>
                <a:latin typeface="Times New Roman" panose="02020603050405020304" pitchFamily="18" charset="0"/>
                <a:cs typeface="Times New Roman" panose="02020603050405020304" pitchFamily="18" charset="0"/>
              </a:rPr>
              <a:t>由幅值条件求得：</a:t>
            </a:r>
            <a:endParaRPr lang="zh-CN" altLang="en-US" sz="2800" b="1" dirty="0">
              <a:solidFill>
                <a:srgbClr val="003399"/>
              </a:solidFill>
              <a:latin typeface="Times New Roman" panose="02020603050405020304" pitchFamily="18" charset="0"/>
              <a:ea typeface="Times New Roman" panose="02020603050405020304" pitchFamily="18" charset="0"/>
            </a:endParaRPr>
          </a:p>
        </p:txBody>
      </p:sp>
      <p:graphicFrame>
        <p:nvGraphicFramePr>
          <p:cNvPr id="10" name="Object 11"/>
          <p:cNvGraphicFramePr>
            <a:graphicFrameLocks noChangeAspect="1"/>
          </p:cNvGraphicFramePr>
          <p:nvPr/>
        </p:nvGraphicFramePr>
        <p:xfrm>
          <a:off x="531813" y="2492375"/>
          <a:ext cx="6872287" cy="838200"/>
        </p:xfrm>
        <a:graphic>
          <a:graphicData uri="http://schemas.openxmlformats.org/presentationml/2006/ole">
            <mc:AlternateContent xmlns:mc="http://schemas.openxmlformats.org/markup-compatibility/2006">
              <mc:Choice xmlns:v="urn:schemas-microsoft-com:vml" Requires="v">
                <p:oleObj spid="_x0000_s55308" r:id="rId8" imgW="3670300" imgH="393700" progId="Equation.DSMT4">
                  <p:embed/>
                </p:oleObj>
              </mc:Choice>
              <mc:Fallback>
                <p:oleObj r:id="rId8" imgW="3670300" imgH="393700" progId="Equation.DSMT4">
                  <p:embed/>
                  <p:pic>
                    <p:nvPicPr>
                      <p:cNvPr id="0" name="图片 3415"/>
                      <p:cNvPicPr/>
                      <p:nvPr/>
                    </p:nvPicPr>
                    <p:blipFill>
                      <a:blip r:embed="rId9"/>
                      <a:stretch>
                        <a:fillRect/>
                      </a:stretch>
                    </p:blipFill>
                    <p:spPr>
                      <a:xfrm>
                        <a:off x="531813" y="2492375"/>
                        <a:ext cx="6872287" cy="838200"/>
                      </a:xfrm>
                      <a:prstGeom prst="rect">
                        <a:avLst/>
                      </a:prstGeom>
                      <a:noFill/>
                      <a:ln w="38100">
                        <a:noFill/>
                        <a:miter/>
                      </a:ln>
                    </p:spPr>
                  </p:pic>
                </p:oleObj>
              </mc:Fallback>
            </mc:AlternateContent>
          </a:graphicData>
        </a:graphic>
      </p:graphicFrame>
      <p:sp>
        <p:nvSpPr>
          <p:cNvPr id="11" name="Rectangle 7"/>
          <p:cNvSpPr/>
          <p:nvPr/>
        </p:nvSpPr>
        <p:spPr>
          <a:xfrm>
            <a:off x="133350" y="3338513"/>
            <a:ext cx="5302250" cy="52228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solidFill>
                  <a:srgbClr val="003399"/>
                </a:solidFill>
                <a:latin typeface="Times New Roman" panose="02020603050405020304" pitchFamily="18" charset="0"/>
                <a:cs typeface="Times New Roman" panose="02020603050405020304" pitchFamily="18" charset="0"/>
              </a:rPr>
              <a:t>系统闭环特征方程</a:t>
            </a:r>
            <a:r>
              <a:rPr lang="en-US" altLang="zh-CN" sz="2800" dirty="0">
                <a:solidFill>
                  <a:srgbClr val="003399"/>
                </a:solidFill>
                <a:latin typeface="Times New Roman" panose="02020603050405020304" pitchFamily="18" charset="0"/>
                <a:cs typeface="Times New Roman" panose="02020603050405020304" pitchFamily="18" charset="0"/>
              </a:rPr>
              <a:t>1+G(</a:t>
            </a:r>
            <a:r>
              <a:rPr lang="en-US" altLang="zh-CN" sz="2800" i="1" dirty="0">
                <a:solidFill>
                  <a:srgbClr val="003399"/>
                </a:solidFill>
                <a:latin typeface="Times New Roman" panose="02020603050405020304" pitchFamily="18" charset="0"/>
                <a:cs typeface="Times New Roman" panose="02020603050405020304" pitchFamily="18" charset="0"/>
              </a:rPr>
              <a:t>s</a:t>
            </a:r>
            <a:r>
              <a:rPr lang="en-US" altLang="zh-CN" sz="2800" dirty="0">
                <a:solidFill>
                  <a:srgbClr val="003399"/>
                </a:solidFill>
                <a:latin typeface="Times New Roman" panose="02020603050405020304" pitchFamily="18" charset="0"/>
                <a:cs typeface="Times New Roman" panose="02020603050405020304" pitchFamily="18" charset="0"/>
              </a:rPr>
              <a:t>)=0,</a:t>
            </a:r>
            <a:r>
              <a:rPr lang="zh-CN" altLang="en-US" sz="2800" b="1" dirty="0">
                <a:solidFill>
                  <a:srgbClr val="003399"/>
                </a:solidFill>
                <a:latin typeface="Times New Roman" panose="02020603050405020304" pitchFamily="18" charset="0"/>
                <a:cs typeface="Times New Roman" panose="02020603050405020304" pitchFamily="18" charset="0"/>
              </a:rPr>
              <a:t>解得</a:t>
            </a:r>
            <a:endParaRPr lang="zh-CN" altLang="en-US" sz="2800" b="1" dirty="0">
              <a:solidFill>
                <a:srgbClr val="003399"/>
              </a:solidFill>
              <a:latin typeface="Times New Roman" panose="02020603050405020304" pitchFamily="18" charset="0"/>
              <a:ea typeface="Times New Roman" panose="02020603050405020304" pitchFamily="18" charset="0"/>
            </a:endParaRPr>
          </a:p>
        </p:txBody>
      </p:sp>
      <p:sp>
        <p:nvSpPr>
          <p:cNvPr id="13" name="Rectangle 7"/>
          <p:cNvSpPr/>
          <p:nvPr/>
        </p:nvSpPr>
        <p:spPr>
          <a:xfrm>
            <a:off x="179388" y="4057650"/>
            <a:ext cx="5302250" cy="5238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solidFill>
                  <a:srgbClr val="003399"/>
                </a:solidFill>
                <a:latin typeface="Times New Roman" panose="02020603050405020304" pitchFamily="18" charset="0"/>
                <a:cs typeface="Times New Roman" panose="02020603050405020304" pitchFamily="18" charset="0"/>
              </a:rPr>
              <a:t>另一闭环极点为</a:t>
            </a:r>
            <a:r>
              <a:rPr lang="en-US" altLang="zh-CN" sz="2800" i="1" dirty="0">
                <a:solidFill>
                  <a:srgbClr val="003399"/>
                </a:solidFill>
                <a:latin typeface="Times New Roman" panose="02020603050405020304" pitchFamily="18" charset="0"/>
                <a:cs typeface="Times New Roman" panose="02020603050405020304" pitchFamily="18" charset="0"/>
              </a:rPr>
              <a:t>s</a:t>
            </a:r>
            <a:r>
              <a:rPr lang="en-US" altLang="zh-CN" sz="2800" baseline="-25000" dirty="0">
                <a:solidFill>
                  <a:srgbClr val="003399"/>
                </a:solidFill>
                <a:latin typeface="Times New Roman" panose="02020603050405020304" pitchFamily="18" charset="0"/>
                <a:cs typeface="Times New Roman" panose="02020603050405020304" pitchFamily="18" charset="0"/>
              </a:rPr>
              <a:t>3</a:t>
            </a:r>
            <a:r>
              <a:rPr lang="en-US" altLang="zh-CN" sz="2800" dirty="0">
                <a:solidFill>
                  <a:srgbClr val="003399"/>
                </a:solidFill>
                <a:latin typeface="Times New Roman" panose="02020603050405020304" pitchFamily="18" charset="0"/>
                <a:cs typeface="Times New Roman" panose="02020603050405020304" pitchFamily="18" charset="0"/>
              </a:rPr>
              <a:t>=-2.34</a:t>
            </a:r>
            <a:endParaRPr lang="zh-CN" altLang="en-US" sz="2800" dirty="0">
              <a:solidFill>
                <a:srgbClr val="003399"/>
              </a:solidFill>
              <a:latin typeface="Times New Roman" panose="02020603050405020304" pitchFamily="18" charset="0"/>
              <a:ea typeface="Times New Roman" panose="02020603050405020304" pitchFamily="18" charset="0"/>
            </a:endParaRPr>
          </a:p>
        </p:txBody>
      </p:sp>
      <p:sp>
        <p:nvSpPr>
          <p:cNvPr id="95241" name="灯片编号占位符 14"/>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62</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0-#ppt_w/2"/>
                                          </p:val>
                                        </p:tav>
                                        <p:tav tm="100000">
                                          <p:val>
                                            <p:strVal val="#ppt_x"/>
                                          </p:val>
                                        </p:tav>
                                      </p:tavLst>
                                    </p:anim>
                                    <p:anim calcmode="lin" valueType="num">
                                      <p:cBhvr additive="base">
                                        <p:cTn id="30" dur="500" fill="hold"/>
                                        <p:tgtEl>
                                          <p:spTgt spid="11"/>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0-#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4925" y="603250"/>
            <a:ext cx="9007475" cy="1385888"/>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en-US" altLang="zh-CN" sz="2800" b="1" dirty="0">
                <a:solidFill>
                  <a:srgbClr val="003399"/>
                </a:solidFill>
                <a:latin typeface="Times New Roman" panose="02020603050405020304" pitchFamily="18" charset="0"/>
                <a:cs typeface="Times New Roman" panose="02020603050405020304" pitchFamily="18" charset="0"/>
              </a:rPr>
              <a:t> </a:t>
            </a:r>
            <a:r>
              <a:rPr lang="zh-CN" altLang="en-US" sz="2800" b="1" dirty="0">
                <a:solidFill>
                  <a:srgbClr val="003399"/>
                </a:solidFill>
                <a:latin typeface="Times New Roman" panose="02020603050405020304" pitchFamily="18" charset="0"/>
                <a:cs typeface="Times New Roman" panose="02020603050405020304" pitchFamily="18" charset="0"/>
              </a:rPr>
              <a:t>共轭复极点的实部与实极点的实部之比为</a:t>
            </a:r>
            <a:r>
              <a:rPr lang="en-US" altLang="zh-CN" sz="2800" b="1" dirty="0">
                <a:solidFill>
                  <a:srgbClr val="003399"/>
                </a:solidFill>
                <a:latin typeface="Times New Roman" panose="02020603050405020304" pitchFamily="18" charset="0"/>
                <a:cs typeface="Times New Roman" panose="02020603050405020304" pitchFamily="18" charset="0"/>
              </a:rPr>
              <a:t>0.14&lt;1/5</a:t>
            </a:r>
            <a:r>
              <a:rPr lang="zh-CN" altLang="en-US" sz="2800" b="1" dirty="0">
                <a:solidFill>
                  <a:srgbClr val="003399"/>
                </a:solidFill>
                <a:latin typeface="Times New Roman" panose="02020603050405020304" pitchFamily="18" charset="0"/>
                <a:cs typeface="Times New Roman" panose="02020603050405020304" pitchFamily="18" charset="0"/>
              </a:rPr>
              <a:t>，因此可视共轭复极点为系统的主导极点，系统的闭环传递函数可近似表示为</a:t>
            </a:r>
            <a:endParaRPr lang="zh-CN" altLang="en-US" sz="2800" dirty="0">
              <a:solidFill>
                <a:srgbClr val="003399"/>
              </a:solidFill>
              <a:latin typeface="Times New Roman" panose="02020603050405020304" pitchFamily="18" charset="0"/>
              <a:ea typeface="Times New Roman" panose="02020603050405020304" pitchFamily="18" charset="0"/>
            </a:endParaRPr>
          </a:p>
        </p:txBody>
      </p:sp>
      <p:pic>
        <p:nvPicPr>
          <p:cNvPr id="96259" name="图片 2"/>
          <p:cNvPicPr>
            <a:picLocks noChangeAspect="1"/>
          </p:cNvPicPr>
          <p:nvPr/>
        </p:nvPicPr>
        <p:blipFill>
          <a:blip r:embed="rId3"/>
          <a:stretch>
            <a:fillRect/>
          </a:stretch>
        </p:blipFill>
        <p:spPr>
          <a:xfrm>
            <a:off x="5580063" y="3068638"/>
            <a:ext cx="3462337" cy="3275012"/>
          </a:xfrm>
          <a:prstGeom prst="rect">
            <a:avLst/>
          </a:prstGeom>
          <a:noFill/>
          <a:ln w="9525">
            <a:noFill/>
          </a:ln>
        </p:spPr>
      </p:pic>
      <p:graphicFrame>
        <p:nvGraphicFramePr>
          <p:cNvPr id="4" name="对象 3"/>
          <p:cNvGraphicFramePr>
            <a:graphicFrameLocks noChangeAspect="1"/>
          </p:cNvGraphicFramePr>
          <p:nvPr/>
        </p:nvGraphicFramePr>
        <p:xfrm>
          <a:off x="3203575" y="1511300"/>
          <a:ext cx="3814763" cy="863600"/>
        </p:xfrm>
        <a:graphic>
          <a:graphicData uri="http://schemas.openxmlformats.org/presentationml/2006/ole">
            <mc:AlternateContent xmlns:mc="http://schemas.openxmlformats.org/markup-compatibility/2006">
              <mc:Choice xmlns:v="urn:schemas-microsoft-com:vml" Requires="v">
                <p:oleObj spid="_x0000_s56330" r:id="rId4" imgW="1726565" imgH="393700" progId="Equation.DSMT4">
                  <p:embed/>
                </p:oleObj>
              </mc:Choice>
              <mc:Fallback>
                <p:oleObj r:id="rId4" imgW="1726565" imgH="393700" progId="Equation.DSMT4">
                  <p:embed/>
                  <p:pic>
                    <p:nvPicPr>
                      <p:cNvPr id="0" name="图片 3421"/>
                      <p:cNvPicPr/>
                      <p:nvPr/>
                    </p:nvPicPr>
                    <p:blipFill>
                      <a:blip r:embed="rId5"/>
                      <a:stretch>
                        <a:fillRect/>
                      </a:stretch>
                    </p:blipFill>
                    <p:spPr>
                      <a:xfrm>
                        <a:off x="3203575" y="1511300"/>
                        <a:ext cx="3814763" cy="863600"/>
                      </a:xfrm>
                      <a:prstGeom prst="rect">
                        <a:avLst/>
                      </a:prstGeom>
                      <a:noFill/>
                      <a:ln w="38100">
                        <a:noFill/>
                        <a:miter/>
                      </a:ln>
                    </p:spPr>
                  </p:pic>
                </p:oleObj>
              </mc:Fallback>
            </mc:AlternateContent>
          </a:graphicData>
        </a:graphic>
      </p:graphicFrame>
      <p:sp>
        <p:nvSpPr>
          <p:cNvPr id="5" name="Rectangle 7"/>
          <p:cNvSpPr/>
          <p:nvPr/>
        </p:nvSpPr>
        <p:spPr>
          <a:xfrm>
            <a:off x="0" y="2492375"/>
            <a:ext cx="9010650" cy="5238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Tx/>
              <a:buNone/>
            </a:pPr>
            <a:r>
              <a:rPr lang="zh-CN" altLang="en-US" sz="2800" b="1" dirty="0">
                <a:solidFill>
                  <a:srgbClr val="003399"/>
                </a:solidFill>
                <a:latin typeface="Times New Roman" panose="02020603050405020304" pitchFamily="18" charset="0"/>
                <a:cs typeface="Times New Roman" panose="02020603050405020304" pitchFamily="18" charset="0"/>
              </a:rPr>
              <a:t>并可近似运用典型二阶系统估算系统的时域性能</a:t>
            </a:r>
            <a:endParaRPr lang="zh-CN" altLang="en-US" sz="2800" b="1" dirty="0">
              <a:solidFill>
                <a:srgbClr val="003399"/>
              </a:solidFill>
              <a:latin typeface="Times New Roman" panose="02020603050405020304" pitchFamily="18" charset="0"/>
              <a:ea typeface="Times New Roman" panose="02020603050405020304" pitchFamily="18" charset="0"/>
            </a:endParaRPr>
          </a:p>
        </p:txBody>
      </p:sp>
      <p:graphicFrame>
        <p:nvGraphicFramePr>
          <p:cNvPr id="6" name="对象 5"/>
          <p:cNvGraphicFramePr>
            <a:graphicFrameLocks noChangeAspect="1"/>
          </p:cNvGraphicFramePr>
          <p:nvPr/>
        </p:nvGraphicFramePr>
        <p:xfrm>
          <a:off x="755650" y="3213100"/>
          <a:ext cx="3089275" cy="563563"/>
        </p:xfrm>
        <a:graphic>
          <a:graphicData uri="http://schemas.openxmlformats.org/presentationml/2006/ole">
            <mc:AlternateContent xmlns:mc="http://schemas.openxmlformats.org/markup-compatibility/2006">
              <mc:Choice xmlns:v="urn:schemas-microsoft-com:vml" Requires="v">
                <p:oleObj spid="_x0000_s56331" r:id="rId6" imgW="1497965" imgH="241300" progId="Equation.DSMT4">
                  <p:embed/>
                </p:oleObj>
              </mc:Choice>
              <mc:Fallback>
                <p:oleObj r:id="rId6" imgW="1497965" imgH="241300" progId="Equation.DSMT4">
                  <p:embed/>
                  <p:pic>
                    <p:nvPicPr>
                      <p:cNvPr id="0" name="图片 3418"/>
                      <p:cNvPicPr/>
                      <p:nvPr/>
                    </p:nvPicPr>
                    <p:blipFill>
                      <a:blip r:embed="rId7"/>
                      <a:stretch>
                        <a:fillRect/>
                      </a:stretch>
                    </p:blipFill>
                    <p:spPr>
                      <a:xfrm>
                        <a:off x="755650" y="3213100"/>
                        <a:ext cx="3089275" cy="563563"/>
                      </a:xfrm>
                      <a:prstGeom prst="rect">
                        <a:avLst/>
                      </a:prstGeom>
                      <a:noFill/>
                      <a:ln w="38100">
                        <a:noFill/>
                        <a:miter/>
                      </a:ln>
                    </p:spPr>
                  </p:pic>
                </p:oleObj>
              </mc:Fallback>
            </mc:AlternateContent>
          </a:graphicData>
        </a:graphic>
      </p:graphicFrame>
      <p:graphicFrame>
        <p:nvGraphicFramePr>
          <p:cNvPr id="7" name="对象 6"/>
          <p:cNvGraphicFramePr>
            <a:graphicFrameLocks noChangeAspect="1"/>
          </p:cNvGraphicFramePr>
          <p:nvPr/>
        </p:nvGraphicFramePr>
        <p:xfrm>
          <a:off x="755650" y="4162425"/>
          <a:ext cx="3905250" cy="1087438"/>
        </p:xfrm>
        <a:graphic>
          <a:graphicData uri="http://schemas.openxmlformats.org/presentationml/2006/ole">
            <mc:AlternateContent xmlns:mc="http://schemas.openxmlformats.org/markup-compatibility/2006">
              <mc:Choice xmlns:v="urn:schemas-microsoft-com:vml" Requires="v">
                <p:oleObj spid="_x0000_s56332" r:id="rId8" imgW="2108200" imgH="520700" progId="Equation.DSMT4">
                  <p:embed/>
                </p:oleObj>
              </mc:Choice>
              <mc:Fallback>
                <p:oleObj r:id="rId8" imgW="2108200" imgH="520700" progId="Equation.DSMT4">
                  <p:embed/>
                  <p:pic>
                    <p:nvPicPr>
                      <p:cNvPr id="0" name="图片 3420"/>
                      <p:cNvPicPr/>
                      <p:nvPr/>
                    </p:nvPicPr>
                    <p:blipFill>
                      <a:blip r:embed="rId9"/>
                      <a:stretch>
                        <a:fillRect/>
                      </a:stretch>
                    </p:blipFill>
                    <p:spPr>
                      <a:xfrm>
                        <a:off x="755650" y="4162425"/>
                        <a:ext cx="3905250" cy="1087438"/>
                      </a:xfrm>
                      <a:prstGeom prst="rect">
                        <a:avLst/>
                      </a:prstGeom>
                      <a:noFill/>
                      <a:ln w="38100">
                        <a:noFill/>
                        <a:miter/>
                      </a:ln>
                    </p:spPr>
                  </p:pic>
                </p:oleObj>
              </mc:Fallback>
            </mc:AlternateContent>
          </a:graphicData>
        </a:graphic>
      </p:graphicFrame>
      <p:sp>
        <p:nvSpPr>
          <p:cNvPr id="96264" name="灯片编号占位符 7"/>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63</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dirty="0"/>
              <a:t>64</a:t>
            </a:fld>
            <a:endParaRPr lang="zh-CN" altLang="en-US" sz="1400" dirty="0"/>
          </a:p>
        </p:txBody>
      </p:sp>
      <p:sp>
        <p:nvSpPr>
          <p:cNvPr id="97283" name="Rectangle 2"/>
          <p:cNvSpPr>
            <a:spLocks noGrp="1" noRot="1"/>
          </p:cNvSpPr>
          <p:nvPr>
            <p:ph type="title" idx="4294967295"/>
          </p:nvPr>
        </p:nvSpPr>
        <p:spPr>
          <a:xfrm>
            <a:off x="323850" y="266700"/>
            <a:ext cx="8385175" cy="533400"/>
          </a:xfrm>
          <a:ln/>
        </p:spPr>
        <p:txBody>
          <a:bodyPr vert="horz" wrap="square" lIns="91440" tIns="45720" rIns="91440" bIns="45720" anchor="ctr" anchorCtr="0"/>
          <a:lstStyle/>
          <a:p>
            <a:pPr eaLnBrk="1" hangingPunct="1"/>
            <a:r>
              <a:rPr lang="zh-CN" altLang="en-US" sz="4000" b="1" dirty="0">
                <a:latin typeface="宋体" panose="02010600030101010101" pitchFamily="2" charset="-122"/>
              </a:rPr>
              <a:t>三、增加开环零点对根轨迹的影响</a:t>
            </a:r>
          </a:p>
        </p:txBody>
      </p:sp>
      <p:grpSp>
        <p:nvGrpSpPr>
          <p:cNvPr id="68612" name="Group 4"/>
          <p:cNvGrpSpPr/>
          <p:nvPr/>
        </p:nvGrpSpPr>
        <p:grpSpPr>
          <a:xfrm>
            <a:off x="228600" y="1020763"/>
            <a:ext cx="8915400" cy="2565400"/>
            <a:chOff x="0" y="0"/>
            <a:chExt cx="5616" cy="1616"/>
          </a:xfrm>
        </p:grpSpPr>
        <p:sp>
          <p:nvSpPr>
            <p:cNvPr id="97309" name="Rectangle 5"/>
            <p:cNvSpPr/>
            <p:nvPr/>
          </p:nvSpPr>
          <p:spPr>
            <a:xfrm>
              <a:off x="0" y="0"/>
              <a:ext cx="5616" cy="989"/>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chemeClr val="tx2"/>
                  </a:solidFill>
                  <a:latin typeface="宋体" panose="02010600030101010101" pitchFamily="2" charset="-122"/>
                </a:rPr>
                <a:t>已知系统的开环传递函数如下，试用根轨迹法分析系统的稳定性，如果使系统增加一个开环零点，试分析附加开环零点对根轨迹的影响</a:t>
              </a:r>
            </a:p>
          </p:txBody>
        </p:sp>
        <p:graphicFrame>
          <p:nvGraphicFramePr>
            <p:cNvPr id="97310" name="Object 6"/>
            <p:cNvGraphicFramePr>
              <a:graphicFrameLocks noChangeAspect="1"/>
            </p:cNvGraphicFramePr>
            <p:nvPr/>
          </p:nvGraphicFramePr>
          <p:xfrm>
            <a:off x="1008" y="882"/>
            <a:ext cx="3408" cy="734"/>
          </p:xfrm>
          <a:graphic>
            <a:graphicData uri="http://schemas.openxmlformats.org/presentationml/2006/ole">
              <mc:AlternateContent xmlns:mc="http://schemas.openxmlformats.org/markup-compatibility/2006">
                <mc:Choice xmlns:v="urn:schemas-microsoft-com:vml" Requires="v">
                  <p:oleObj spid="_x0000_s57357" r:id="rId3" imgW="2083435" imgH="444500" progId="Equation.3">
                    <p:embed/>
                  </p:oleObj>
                </mc:Choice>
                <mc:Fallback>
                  <p:oleObj r:id="rId3" imgW="2083435" imgH="444500" progId="Equation.3">
                    <p:embed/>
                    <p:pic>
                      <p:nvPicPr>
                        <p:cNvPr id="0" name="图片 3419"/>
                        <p:cNvPicPr/>
                        <p:nvPr/>
                      </p:nvPicPr>
                      <p:blipFill>
                        <a:blip r:embed="rId4"/>
                        <a:stretch>
                          <a:fillRect/>
                        </a:stretch>
                      </p:blipFill>
                      <p:spPr>
                        <a:xfrm>
                          <a:off x="1008" y="882"/>
                          <a:ext cx="3408" cy="734"/>
                        </a:xfrm>
                        <a:prstGeom prst="rect">
                          <a:avLst/>
                        </a:prstGeom>
                        <a:noFill/>
                        <a:ln w="38100">
                          <a:noFill/>
                          <a:miter/>
                        </a:ln>
                      </p:spPr>
                    </p:pic>
                  </p:oleObj>
                </mc:Fallback>
              </mc:AlternateContent>
            </a:graphicData>
          </a:graphic>
        </p:graphicFrame>
      </p:grpSp>
      <p:grpSp>
        <p:nvGrpSpPr>
          <p:cNvPr id="68615" name="Group 7"/>
          <p:cNvGrpSpPr/>
          <p:nvPr/>
        </p:nvGrpSpPr>
        <p:grpSpPr>
          <a:xfrm>
            <a:off x="323850" y="3584575"/>
            <a:ext cx="8229600" cy="2774950"/>
            <a:chOff x="0" y="0"/>
            <a:chExt cx="5184" cy="1748"/>
          </a:xfrm>
        </p:grpSpPr>
        <p:sp>
          <p:nvSpPr>
            <p:cNvPr id="97287" name="Rectangle 8"/>
            <p:cNvSpPr/>
            <p:nvPr/>
          </p:nvSpPr>
          <p:spPr>
            <a:xfrm>
              <a:off x="0" y="0"/>
              <a:ext cx="3051" cy="1748"/>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110000"/>
                </a:lnSpc>
                <a:spcBef>
                  <a:spcPct val="0"/>
                </a:spcBef>
                <a:buClrTx/>
                <a:buSzTx/>
                <a:buFont typeface="Arial" panose="020B0604020202020204" pitchFamily="34" charset="0"/>
                <a:buNone/>
              </a:pPr>
              <a:r>
                <a:rPr lang="zh-CN" altLang="en-US" b="1" dirty="0">
                  <a:solidFill>
                    <a:schemeClr val="tx2"/>
                  </a:solidFill>
                  <a:latin typeface="宋体" panose="02010600030101010101" pitchFamily="2" charset="-122"/>
                </a:rPr>
                <a:t>解：(</a:t>
              </a:r>
              <a:r>
                <a:rPr lang="en-US" altLang="zh-CN" b="1" dirty="0">
                  <a:solidFill>
                    <a:schemeClr val="tx2"/>
                  </a:solidFill>
                  <a:latin typeface="宋体" panose="02010600030101010101" pitchFamily="2" charset="-122"/>
                </a:rPr>
                <a:t>1)</a:t>
              </a:r>
              <a:r>
                <a:rPr lang="zh-CN" altLang="en-US" b="1" dirty="0">
                  <a:solidFill>
                    <a:schemeClr val="tx2"/>
                  </a:solidFill>
                  <a:latin typeface="宋体" panose="02010600030101010101" pitchFamily="2" charset="-122"/>
                </a:rPr>
                <a:t>系统的根轨迹如右图所示。由于根轨迹全部位于</a:t>
              </a:r>
              <a:r>
                <a:rPr lang="en-US" altLang="zh-CN" b="1" i="1" dirty="0">
                  <a:solidFill>
                    <a:schemeClr val="tx2"/>
                  </a:solidFill>
                  <a:latin typeface="宋体" panose="02010600030101010101" pitchFamily="2" charset="-122"/>
                </a:rPr>
                <a:t>s</a:t>
              </a:r>
              <a:r>
                <a:rPr lang="zh-CN" altLang="en-US" b="1" dirty="0">
                  <a:solidFill>
                    <a:schemeClr val="tx2"/>
                  </a:solidFill>
                  <a:latin typeface="宋体" panose="02010600030101010101" pitchFamily="2" charset="-122"/>
                </a:rPr>
                <a:t>平面的右半部，所以该系统无论   取何值，系统都是不稳定的</a:t>
              </a:r>
              <a:r>
                <a:rPr lang="zh-CN" altLang="en-US" b="1" dirty="0">
                  <a:latin typeface="宋体" panose="02010600030101010101" pitchFamily="2" charset="-122"/>
                </a:rPr>
                <a:t> </a:t>
              </a:r>
            </a:p>
          </p:txBody>
        </p:sp>
        <p:graphicFrame>
          <p:nvGraphicFramePr>
            <p:cNvPr id="97288" name="Object 9"/>
            <p:cNvGraphicFramePr>
              <a:graphicFrameLocks noChangeAspect="1"/>
            </p:cNvGraphicFramePr>
            <p:nvPr/>
          </p:nvGraphicFramePr>
          <p:xfrm>
            <a:off x="1860" y="983"/>
            <a:ext cx="384" cy="333"/>
          </p:xfrm>
          <a:graphic>
            <a:graphicData uri="http://schemas.openxmlformats.org/presentationml/2006/ole">
              <mc:AlternateContent xmlns:mc="http://schemas.openxmlformats.org/markup-compatibility/2006">
                <mc:Choice xmlns:v="urn:schemas-microsoft-com:vml" Requires="v">
                  <p:oleObj spid="_x0000_s57358" r:id="rId5" imgW="292100" imgH="254000" progId="Equation.DSMT4">
                    <p:embed/>
                  </p:oleObj>
                </mc:Choice>
                <mc:Fallback>
                  <p:oleObj r:id="rId5" imgW="292100" imgH="254000" progId="Equation.DSMT4">
                    <p:embed/>
                    <p:pic>
                      <p:nvPicPr>
                        <p:cNvPr id="0" name="图片 3422"/>
                        <p:cNvPicPr/>
                        <p:nvPr/>
                      </p:nvPicPr>
                      <p:blipFill>
                        <a:blip r:embed="rId6"/>
                        <a:stretch>
                          <a:fillRect/>
                        </a:stretch>
                      </p:blipFill>
                      <p:spPr>
                        <a:xfrm>
                          <a:off x="1860" y="983"/>
                          <a:ext cx="384" cy="333"/>
                        </a:xfrm>
                        <a:prstGeom prst="rect">
                          <a:avLst/>
                        </a:prstGeom>
                        <a:noFill/>
                        <a:ln w="38100">
                          <a:noFill/>
                          <a:miter/>
                        </a:ln>
                      </p:spPr>
                    </p:pic>
                  </p:oleObj>
                </mc:Fallback>
              </mc:AlternateContent>
            </a:graphicData>
          </a:graphic>
        </p:graphicFrame>
        <p:sp>
          <p:nvSpPr>
            <p:cNvPr id="97289" name="Line 14"/>
            <p:cNvSpPr/>
            <p:nvPr/>
          </p:nvSpPr>
          <p:spPr>
            <a:xfrm>
              <a:off x="2880" y="913"/>
              <a:ext cx="2197" cy="0"/>
            </a:xfrm>
            <a:prstGeom prst="line">
              <a:avLst/>
            </a:prstGeom>
            <a:ln w="19050" cap="flat" cmpd="sng">
              <a:solidFill>
                <a:srgbClr val="000000"/>
              </a:solidFill>
              <a:prstDash val="solid"/>
              <a:headEnd type="none" w="med" len="med"/>
              <a:tailEnd type="triangle" w="sm" len="lg"/>
            </a:ln>
          </p:spPr>
        </p:sp>
        <p:sp>
          <p:nvSpPr>
            <p:cNvPr id="97290" name="Line 15"/>
            <p:cNvSpPr/>
            <p:nvPr/>
          </p:nvSpPr>
          <p:spPr>
            <a:xfrm flipV="1">
              <a:off x="4459" y="62"/>
              <a:ext cx="0" cy="1628"/>
            </a:xfrm>
            <a:prstGeom prst="line">
              <a:avLst/>
            </a:prstGeom>
            <a:ln w="19050" cap="flat" cmpd="sng">
              <a:solidFill>
                <a:srgbClr val="000000"/>
              </a:solidFill>
              <a:prstDash val="solid"/>
              <a:headEnd type="none" w="med" len="med"/>
              <a:tailEnd type="triangle" w="sm" len="lg"/>
            </a:ln>
          </p:spPr>
        </p:sp>
        <p:sp>
          <p:nvSpPr>
            <p:cNvPr id="97291" name="Text Box 16"/>
            <p:cNvSpPr txBox="1"/>
            <p:nvPr/>
          </p:nvSpPr>
          <p:spPr>
            <a:xfrm>
              <a:off x="4459" y="62"/>
              <a:ext cx="432" cy="148"/>
            </a:xfrm>
            <a:prstGeom prst="rect">
              <a:avLst/>
            </a:prstGeom>
            <a:noFill/>
            <a:ln w="9525">
              <a:noFill/>
            </a:ln>
          </p:spPr>
          <p:txBody>
            <a:bodyPr tIns="0" bIns="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spcBef>
                  <a:spcPct val="0"/>
                </a:spcBef>
                <a:buClrTx/>
                <a:buSzTx/>
                <a:buFont typeface="Arial" panose="020B0604020202020204" pitchFamily="34" charset="0"/>
                <a:buNone/>
              </a:pPr>
              <a:endParaRPr lang="zh-CN" altLang="en-US" b="1" dirty="0">
                <a:latin typeface="宋体" panose="02010600030101010101" pitchFamily="2" charset="-122"/>
              </a:endParaRPr>
            </a:p>
          </p:txBody>
        </p:sp>
        <p:sp>
          <p:nvSpPr>
            <p:cNvPr id="97292" name="Text Box 17"/>
            <p:cNvSpPr txBox="1"/>
            <p:nvPr/>
          </p:nvSpPr>
          <p:spPr>
            <a:xfrm>
              <a:off x="4803" y="760"/>
              <a:ext cx="345" cy="109"/>
            </a:xfrm>
            <a:prstGeom prst="rect">
              <a:avLst/>
            </a:prstGeom>
            <a:noFill/>
            <a:ln w="9525">
              <a:noFill/>
            </a:ln>
          </p:spPr>
          <p:txBody>
            <a:bodyPr tIns="0" bIns="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spcBef>
                  <a:spcPct val="0"/>
                </a:spcBef>
                <a:buClrTx/>
                <a:buSzTx/>
                <a:buFont typeface="Arial" panose="020B0604020202020204" pitchFamily="34" charset="0"/>
                <a:buNone/>
              </a:pPr>
              <a:endParaRPr lang="zh-CN" altLang="en-US" b="1" dirty="0">
                <a:latin typeface="宋体" panose="02010600030101010101" pitchFamily="2" charset="-122"/>
              </a:endParaRPr>
            </a:p>
          </p:txBody>
        </p:sp>
        <p:sp>
          <p:nvSpPr>
            <p:cNvPr id="97293" name="Text Box 18"/>
            <p:cNvSpPr txBox="1"/>
            <p:nvPr/>
          </p:nvSpPr>
          <p:spPr>
            <a:xfrm>
              <a:off x="4484" y="866"/>
              <a:ext cx="412" cy="155"/>
            </a:xfrm>
            <a:prstGeom prst="rect">
              <a:avLst/>
            </a:prstGeom>
            <a:noFill/>
            <a:ln w="9525">
              <a:noFill/>
            </a:ln>
          </p:spPr>
          <p:txBody>
            <a:bodyPr tIns="0" bIns="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b="1" dirty="0">
                  <a:solidFill>
                    <a:schemeClr val="tx2"/>
                  </a:solidFill>
                  <a:latin typeface="宋体" panose="02010600030101010101" pitchFamily="2" charset="-122"/>
                </a:rPr>
                <a:t>0</a:t>
              </a:r>
            </a:p>
          </p:txBody>
        </p:sp>
        <p:grpSp>
          <p:nvGrpSpPr>
            <p:cNvPr id="97294" name="Group 15"/>
            <p:cNvGrpSpPr/>
            <p:nvPr/>
          </p:nvGrpSpPr>
          <p:grpSpPr>
            <a:xfrm>
              <a:off x="3635" y="892"/>
              <a:ext cx="69" cy="51"/>
              <a:chOff x="0" y="0"/>
              <a:chExt cx="105" cy="156"/>
            </a:xfrm>
          </p:grpSpPr>
          <p:sp>
            <p:nvSpPr>
              <p:cNvPr id="97307" name="Line 23"/>
              <p:cNvSpPr/>
              <p:nvPr/>
            </p:nvSpPr>
            <p:spPr>
              <a:xfrm flipH="1">
                <a:off x="0" y="0"/>
                <a:ext cx="105" cy="156"/>
              </a:xfrm>
              <a:prstGeom prst="line">
                <a:avLst/>
              </a:prstGeom>
              <a:ln w="9525" cap="flat" cmpd="sng">
                <a:solidFill>
                  <a:srgbClr val="000000"/>
                </a:solidFill>
                <a:prstDash val="solid"/>
                <a:headEnd type="none" w="med" len="med"/>
                <a:tailEnd type="none" w="med" len="med"/>
              </a:ln>
            </p:spPr>
          </p:sp>
          <p:sp>
            <p:nvSpPr>
              <p:cNvPr id="97308" name="Line 24"/>
              <p:cNvSpPr/>
              <p:nvPr/>
            </p:nvSpPr>
            <p:spPr>
              <a:xfrm>
                <a:off x="0" y="0"/>
                <a:ext cx="105" cy="156"/>
              </a:xfrm>
              <a:prstGeom prst="line">
                <a:avLst/>
              </a:prstGeom>
              <a:ln w="9525" cap="flat" cmpd="sng">
                <a:solidFill>
                  <a:srgbClr val="000000"/>
                </a:solidFill>
                <a:prstDash val="solid"/>
                <a:headEnd type="none" w="med" len="med"/>
                <a:tailEnd type="none" w="med" len="med"/>
              </a:ln>
            </p:spPr>
          </p:sp>
        </p:grpSp>
        <p:sp>
          <p:nvSpPr>
            <p:cNvPr id="97295" name="Line 25"/>
            <p:cNvSpPr/>
            <p:nvPr/>
          </p:nvSpPr>
          <p:spPr>
            <a:xfrm flipH="1">
              <a:off x="2949" y="915"/>
              <a:ext cx="686" cy="0"/>
            </a:xfrm>
            <a:prstGeom prst="line">
              <a:avLst/>
            </a:prstGeom>
            <a:ln w="38100" cap="flat" cmpd="sng">
              <a:solidFill>
                <a:srgbClr val="FF0000"/>
              </a:solidFill>
              <a:prstDash val="solid"/>
              <a:headEnd type="none" w="med" len="med"/>
              <a:tailEnd type="stealth" w="lg" len="lg"/>
            </a:ln>
          </p:spPr>
        </p:sp>
        <p:sp>
          <p:nvSpPr>
            <p:cNvPr id="97296" name="Freeform 27"/>
            <p:cNvSpPr/>
            <p:nvPr/>
          </p:nvSpPr>
          <p:spPr>
            <a:xfrm>
              <a:off x="4467" y="212"/>
              <a:ext cx="618" cy="697"/>
            </a:xfrm>
            <a:custGeom>
              <a:avLst/>
              <a:gdLst>
                <a:gd name="txL" fmla="*/ 0 w 945"/>
                <a:gd name="txT" fmla="*/ 0 h 1404"/>
                <a:gd name="txR" fmla="*/ 945 w 945"/>
                <a:gd name="txB" fmla="*/ 1404 h 1404"/>
              </a:gdLst>
              <a:ahLst/>
              <a:cxnLst>
                <a:cxn ang="0">
                  <a:pos x="0" y="0"/>
                </a:cxn>
                <a:cxn ang="0">
                  <a:pos x="1" y="0"/>
                </a:cxn>
                <a:cxn ang="0">
                  <a:pos x="1" y="0"/>
                </a:cxn>
                <a:cxn ang="0">
                  <a:pos x="1" y="0"/>
                </a:cxn>
              </a:cxnLst>
              <a:rect l="txL" t="txT" r="txR" b="txB"/>
              <a:pathLst>
                <a:path w="945" h="1404">
                  <a:moveTo>
                    <a:pt x="0" y="1404"/>
                  </a:moveTo>
                  <a:cubicBezTo>
                    <a:pt x="9" y="1261"/>
                    <a:pt x="18" y="1118"/>
                    <a:pt x="105" y="936"/>
                  </a:cubicBezTo>
                  <a:cubicBezTo>
                    <a:pt x="192" y="754"/>
                    <a:pt x="385" y="468"/>
                    <a:pt x="525" y="312"/>
                  </a:cubicBezTo>
                  <a:cubicBezTo>
                    <a:pt x="665" y="156"/>
                    <a:pt x="805" y="78"/>
                    <a:pt x="945" y="0"/>
                  </a:cubicBezTo>
                </a:path>
              </a:pathLst>
            </a:custGeom>
            <a:noFill/>
            <a:ln w="38100" cap="flat" cmpd="sng">
              <a:solidFill>
                <a:srgbClr val="FF0000">
                  <a:alpha val="100000"/>
                </a:srgbClr>
              </a:solidFill>
              <a:prstDash val="solid"/>
              <a:round/>
              <a:headEnd type="none" w="med" len="med"/>
              <a:tailEnd type="stealth" w="lg" len="lg"/>
            </a:ln>
          </p:spPr>
          <p:txBody>
            <a:bodyPr/>
            <a:lstStyle/>
            <a:p>
              <a:endParaRPr lang="zh-CN" altLang="en-US"/>
            </a:p>
          </p:txBody>
        </p:sp>
        <p:sp>
          <p:nvSpPr>
            <p:cNvPr id="97297" name="Freeform 28"/>
            <p:cNvSpPr/>
            <p:nvPr/>
          </p:nvSpPr>
          <p:spPr>
            <a:xfrm flipV="1">
              <a:off x="4467" y="907"/>
              <a:ext cx="618" cy="697"/>
            </a:xfrm>
            <a:custGeom>
              <a:avLst/>
              <a:gdLst>
                <a:gd name="txL" fmla="*/ 0 w 945"/>
                <a:gd name="txT" fmla="*/ 0 h 1404"/>
                <a:gd name="txR" fmla="*/ 945 w 945"/>
                <a:gd name="txB" fmla="*/ 1404 h 1404"/>
              </a:gdLst>
              <a:ahLst/>
              <a:cxnLst>
                <a:cxn ang="0">
                  <a:pos x="0" y="0"/>
                </a:cxn>
                <a:cxn ang="0">
                  <a:pos x="1" y="0"/>
                </a:cxn>
                <a:cxn ang="0">
                  <a:pos x="1" y="0"/>
                </a:cxn>
                <a:cxn ang="0">
                  <a:pos x="1" y="0"/>
                </a:cxn>
              </a:cxnLst>
              <a:rect l="txL" t="txT" r="txR" b="txB"/>
              <a:pathLst>
                <a:path w="945" h="1404">
                  <a:moveTo>
                    <a:pt x="0" y="1404"/>
                  </a:moveTo>
                  <a:cubicBezTo>
                    <a:pt x="9" y="1261"/>
                    <a:pt x="18" y="1118"/>
                    <a:pt x="105" y="936"/>
                  </a:cubicBezTo>
                  <a:cubicBezTo>
                    <a:pt x="192" y="754"/>
                    <a:pt x="385" y="468"/>
                    <a:pt x="525" y="312"/>
                  </a:cubicBezTo>
                  <a:cubicBezTo>
                    <a:pt x="665" y="156"/>
                    <a:pt x="805" y="78"/>
                    <a:pt x="945" y="0"/>
                  </a:cubicBezTo>
                </a:path>
              </a:pathLst>
            </a:custGeom>
            <a:noFill/>
            <a:ln w="38100" cap="flat" cmpd="sng">
              <a:solidFill>
                <a:srgbClr val="FF0000">
                  <a:alpha val="100000"/>
                </a:srgbClr>
              </a:solidFill>
              <a:prstDash val="solid"/>
              <a:round/>
              <a:headEnd type="none" w="med" len="med"/>
              <a:tailEnd type="stealth" w="lg" len="lg"/>
            </a:ln>
          </p:spPr>
          <p:txBody>
            <a:bodyPr/>
            <a:lstStyle/>
            <a:p>
              <a:endParaRPr lang="zh-CN" altLang="en-US"/>
            </a:p>
          </p:txBody>
        </p:sp>
        <p:sp>
          <p:nvSpPr>
            <p:cNvPr id="97298" name="Text Box 29"/>
            <p:cNvSpPr txBox="1"/>
            <p:nvPr/>
          </p:nvSpPr>
          <p:spPr>
            <a:xfrm>
              <a:off x="3497" y="573"/>
              <a:ext cx="412" cy="232"/>
            </a:xfrm>
            <a:prstGeom prst="rect">
              <a:avLst/>
            </a:prstGeom>
            <a:noFill/>
            <a:ln w="9525">
              <a:noFill/>
            </a:ln>
          </p:spPr>
          <p:txBody>
            <a:bodyPr tIns="0" bIns="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b="1" dirty="0">
                  <a:solidFill>
                    <a:schemeClr val="tx2"/>
                  </a:solidFill>
                  <a:latin typeface="宋体" panose="02010600030101010101" pitchFamily="2" charset="-122"/>
                </a:rPr>
                <a:t>-a</a:t>
              </a:r>
            </a:p>
          </p:txBody>
        </p:sp>
        <p:graphicFrame>
          <p:nvGraphicFramePr>
            <p:cNvPr id="97299" name="Object 22"/>
            <p:cNvGraphicFramePr>
              <a:graphicFrameLocks noChangeAspect="1"/>
            </p:cNvGraphicFramePr>
            <p:nvPr/>
          </p:nvGraphicFramePr>
          <p:xfrm>
            <a:off x="4467" y="61"/>
            <a:ext cx="381" cy="305"/>
          </p:xfrm>
          <a:graphic>
            <a:graphicData uri="http://schemas.openxmlformats.org/presentationml/2006/ole">
              <mc:AlternateContent xmlns:mc="http://schemas.openxmlformats.org/markup-compatibility/2006">
                <mc:Choice xmlns:v="urn:schemas-microsoft-com:vml" Requires="v">
                  <p:oleObj spid="_x0000_s57359" r:id="rId7" imgW="241935" imgH="191135" progId="Equation.3">
                    <p:embed/>
                  </p:oleObj>
                </mc:Choice>
                <mc:Fallback>
                  <p:oleObj r:id="rId7" imgW="241935" imgH="191135" progId="Equation.3">
                    <p:embed/>
                    <p:pic>
                      <p:nvPicPr>
                        <p:cNvPr id="0" name="图片 3425"/>
                        <p:cNvPicPr/>
                        <p:nvPr/>
                      </p:nvPicPr>
                      <p:blipFill>
                        <a:blip r:embed="rId8"/>
                        <a:stretch>
                          <a:fillRect/>
                        </a:stretch>
                      </p:blipFill>
                      <p:spPr>
                        <a:xfrm>
                          <a:off x="4467" y="61"/>
                          <a:ext cx="381" cy="305"/>
                        </a:xfrm>
                        <a:prstGeom prst="rect">
                          <a:avLst/>
                        </a:prstGeom>
                        <a:noFill/>
                        <a:ln w="38100">
                          <a:noFill/>
                          <a:miter/>
                        </a:ln>
                      </p:spPr>
                    </p:pic>
                  </p:oleObj>
                </mc:Fallback>
              </mc:AlternateContent>
            </a:graphicData>
          </a:graphic>
        </p:graphicFrame>
        <p:graphicFrame>
          <p:nvGraphicFramePr>
            <p:cNvPr id="97300" name="Object 23"/>
            <p:cNvGraphicFramePr>
              <a:graphicFrameLocks noChangeAspect="1"/>
            </p:cNvGraphicFramePr>
            <p:nvPr/>
          </p:nvGraphicFramePr>
          <p:xfrm>
            <a:off x="4944" y="696"/>
            <a:ext cx="240" cy="226"/>
          </p:xfrm>
          <a:graphic>
            <a:graphicData uri="http://schemas.openxmlformats.org/presentationml/2006/ole">
              <mc:AlternateContent xmlns:mc="http://schemas.openxmlformats.org/markup-compatibility/2006">
                <mc:Choice xmlns:v="urn:schemas-microsoft-com:vml" Requires="v">
                  <p:oleObj spid="_x0000_s57360" r:id="rId9" imgW="153035" imgH="140335" progId="Equation.3">
                    <p:embed/>
                  </p:oleObj>
                </mc:Choice>
                <mc:Fallback>
                  <p:oleObj r:id="rId9" imgW="153035" imgH="140335" progId="Equation.3">
                    <p:embed/>
                    <p:pic>
                      <p:nvPicPr>
                        <p:cNvPr id="0" name="图片 3428"/>
                        <p:cNvPicPr/>
                        <p:nvPr/>
                      </p:nvPicPr>
                      <p:blipFill>
                        <a:blip r:embed="rId10"/>
                        <a:stretch>
                          <a:fillRect/>
                        </a:stretch>
                      </p:blipFill>
                      <p:spPr>
                        <a:xfrm>
                          <a:off x="4944" y="696"/>
                          <a:ext cx="240" cy="226"/>
                        </a:xfrm>
                        <a:prstGeom prst="rect">
                          <a:avLst/>
                        </a:prstGeom>
                        <a:noFill/>
                        <a:ln w="38100">
                          <a:noFill/>
                          <a:miter/>
                        </a:ln>
                      </p:spPr>
                    </p:pic>
                  </p:oleObj>
                </mc:Fallback>
              </mc:AlternateContent>
            </a:graphicData>
          </a:graphic>
        </p:graphicFrame>
        <p:grpSp>
          <p:nvGrpSpPr>
            <p:cNvPr id="97301" name="Group 24"/>
            <p:cNvGrpSpPr/>
            <p:nvPr/>
          </p:nvGrpSpPr>
          <p:grpSpPr>
            <a:xfrm>
              <a:off x="4418" y="870"/>
              <a:ext cx="91" cy="90"/>
              <a:chOff x="0" y="0"/>
              <a:chExt cx="105" cy="156"/>
            </a:xfrm>
          </p:grpSpPr>
          <p:sp>
            <p:nvSpPr>
              <p:cNvPr id="97305" name="Line 40"/>
              <p:cNvSpPr/>
              <p:nvPr/>
            </p:nvSpPr>
            <p:spPr>
              <a:xfrm flipH="1">
                <a:off x="0" y="0"/>
                <a:ext cx="105" cy="156"/>
              </a:xfrm>
              <a:prstGeom prst="line">
                <a:avLst/>
              </a:prstGeom>
              <a:ln w="44450" cap="flat" cmpd="sng">
                <a:solidFill>
                  <a:srgbClr val="0000CC"/>
                </a:solidFill>
                <a:prstDash val="solid"/>
                <a:headEnd type="none" w="med" len="med"/>
                <a:tailEnd type="none" w="med" len="med"/>
              </a:ln>
            </p:spPr>
          </p:sp>
          <p:sp>
            <p:nvSpPr>
              <p:cNvPr id="97306" name="Line 41"/>
              <p:cNvSpPr/>
              <p:nvPr/>
            </p:nvSpPr>
            <p:spPr>
              <a:xfrm>
                <a:off x="0" y="0"/>
                <a:ext cx="105" cy="156"/>
              </a:xfrm>
              <a:prstGeom prst="line">
                <a:avLst/>
              </a:prstGeom>
              <a:ln w="44450" cap="flat" cmpd="sng">
                <a:solidFill>
                  <a:srgbClr val="0000CC"/>
                </a:solidFill>
                <a:prstDash val="solid"/>
                <a:headEnd type="none" w="med" len="med"/>
                <a:tailEnd type="none" w="med" len="med"/>
              </a:ln>
            </p:spPr>
          </p:sp>
        </p:grpSp>
        <p:grpSp>
          <p:nvGrpSpPr>
            <p:cNvPr id="97302" name="Group 27"/>
            <p:cNvGrpSpPr/>
            <p:nvPr/>
          </p:nvGrpSpPr>
          <p:grpSpPr>
            <a:xfrm>
              <a:off x="3618" y="870"/>
              <a:ext cx="91" cy="90"/>
              <a:chOff x="0" y="0"/>
              <a:chExt cx="105" cy="156"/>
            </a:xfrm>
          </p:grpSpPr>
          <p:sp>
            <p:nvSpPr>
              <p:cNvPr id="97303" name="Line 43"/>
              <p:cNvSpPr/>
              <p:nvPr/>
            </p:nvSpPr>
            <p:spPr>
              <a:xfrm flipH="1">
                <a:off x="0" y="0"/>
                <a:ext cx="105" cy="156"/>
              </a:xfrm>
              <a:prstGeom prst="line">
                <a:avLst/>
              </a:prstGeom>
              <a:ln w="44450" cap="flat" cmpd="sng">
                <a:solidFill>
                  <a:srgbClr val="0000CC"/>
                </a:solidFill>
                <a:prstDash val="solid"/>
                <a:headEnd type="none" w="med" len="med"/>
                <a:tailEnd type="none" w="med" len="med"/>
              </a:ln>
            </p:spPr>
          </p:sp>
          <p:sp>
            <p:nvSpPr>
              <p:cNvPr id="97304" name="Line 44"/>
              <p:cNvSpPr/>
              <p:nvPr/>
            </p:nvSpPr>
            <p:spPr>
              <a:xfrm>
                <a:off x="0" y="0"/>
                <a:ext cx="105" cy="156"/>
              </a:xfrm>
              <a:prstGeom prst="line">
                <a:avLst/>
              </a:prstGeom>
              <a:ln w="44450" cap="flat" cmpd="sng">
                <a:solidFill>
                  <a:srgbClr val="0000CC"/>
                </a:solidFill>
                <a:prstDash val="solid"/>
                <a:headEnd type="none" w="med" len="med"/>
                <a:tailEnd type="none" w="med" len="med"/>
              </a:ln>
            </p:spPr>
          </p:sp>
        </p:grpSp>
      </p:grpSp>
      <p:sp>
        <p:nvSpPr>
          <p:cNvPr id="97286"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64</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8612"/>
                                        </p:tgtEl>
                                        <p:attrNameLst>
                                          <p:attrName>style.visibility</p:attrName>
                                        </p:attrNameLst>
                                      </p:cBhvr>
                                      <p:to>
                                        <p:strVal val="visible"/>
                                      </p:to>
                                    </p:set>
                                    <p:anim calcmode="lin" valueType="num">
                                      <p:cBhvr additive="base">
                                        <p:cTn id="7" dur="500" fill="hold"/>
                                        <p:tgtEl>
                                          <p:spTgt spid="68612"/>
                                        </p:tgtEl>
                                        <p:attrNameLst>
                                          <p:attrName>ppt_x</p:attrName>
                                        </p:attrNameLst>
                                      </p:cBhvr>
                                      <p:tavLst>
                                        <p:tav tm="0">
                                          <p:val>
                                            <p:strVal val="0-#ppt_w/2"/>
                                          </p:val>
                                        </p:tav>
                                        <p:tav tm="100000">
                                          <p:val>
                                            <p:strVal val="#ppt_x"/>
                                          </p:val>
                                        </p:tav>
                                      </p:tavLst>
                                    </p:anim>
                                    <p:anim calcmode="lin" valueType="num">
                                      <p:cBhvr additive="base">
                                        <p:cTn id="8" dur="500" fill="hold"/>
                                        <p:tgtEl>
                                          <p:spTgt spid="686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8615"/>
                                        </p:tgtEl>
                                        <p:attrNameLst>
                                          <p:attrName>style.visibility</p:attrName>
                                        </p:attrNameLst>
                                      </p:cBhvr>
                                      <p:to>
                                        <p:strVal val="visible"/>
                                      </p:to>
                                    </p:set>
                                    <p:anim calcmode="lin" valueType="num">
                                      <p:cBhvr additive="base">
                                        <p:cTn id="13" dur="500" fill="hold"/>
                                        <p:tgtEl>
                                          <p:spTgt spid="68615"/>
                                        </p:tgtEl>
                                        <p:attrNameLst>
                                          <p:attrName>ppt_x</p:attrName>
                                        </p:attrNameLst>
                                      </p:cBhvr>
                                      <p:tavLst>
                                        <p:tav tm="0">
                                          <p:val>
                                            <p:strVal val="0-#ppt_w/2"/>
                                          </p:val>
                                        </p:tav>
                                        <p:tav tm="100000">
                                          <p:val>
                                            <p:strVal val="#ppt_x"/>
                                          </p:val>
                                        </p:tav>
                                      </p:tavLst>
                                    </p:anim>
                                    <p:anim calcmode="lin" valueType="num">
                                      <p:cBhvr additive="base">
                                        <p:cTn id="14" dur="500" fill="hold"/>
                                        <p:tgtEl>
                                          <p:spTgt spid="686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3"/>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b="1" dirty="0"/>
              <a:t>65</a:t>
            </a:fld>
            <a:endParaRPr lang="zh-CN" altLang="en-US" sz="1400" b="1" dirty="0"/>
          </a:p>
        </p:txBody>
      </p:sp>
      <p:grpSp>
        <p:nvGrpSpPr>
          <p:cNvPr id="69635" name="Group 3"/>
          <p:cNvGrpSpPr/>
          <p:nvPr/>
        </p:nvGrpSpPr>
        <p:grpSpPr>
          <a:xfrm>
            <a:off x="381000" y="2544763"/>
            <a:ext cx="8763000" cy="3848100"/>
            <a:chOff x="0" y="0"/>
            <a:chExt cx="5520" cy="2424"/>
          </a:xfrm>
        </p:grpSpPr>
        <p:graphicFrame>
          <p:nvGraphicFramePr>
            <p:cNvPr id="98345" name="Object 4"/>
            <p:cNvGraphicFramePr>
              <a:graphicFrameLocks noChangeAspect="1"/>
            </p:cNvGraphicFramePr>
            <p:nvPr/>
          </p:nvGraphicFramePr>
          <p:xfrm>
            <a:off x="5232" y="956"/>
            <a:ext cx="288" cy="252"/>
          </p:xfrm>
          <a:graphic>
            <a:graphicData uri="http://schemas.openxmlformats.org/presentationml/2006/ole">
              <mc:AlternateContent xmlns:mc="http://schemas.openxmlformats.org/markup-compatibility/2006">
                <mc:Choice xmlns:v="urn:schemas-microsoft-com:vml" Requires="v">
                  <p:oleObj spid="_x0000_s58405" r:id="rId3" imgW="153035" imgH="140335" progId="Equation.3">
                    <p:embed/>
                  </p:oleObj>
                </mc:Choice>
                <mc:Fallback>
                  <p:oleObj r:id="rId3" imgW="153035" imgH="140335" progId="Equation.3">
                    <p:embed/>
                    <p:pic>
                      <p:nvPicPr>
                        <p:cNvPr id="0" name="图片 3426"/>
                        <p:cNvPicPr/>
                        <p:nvPr/>
                      </p:nvPicPr>
                      <p:blipFill>
                        <a:blip r:embed="rId4"/>
                        <a:stretch>
                          <a:fillRect/>
                        </a:stretch>
                      </p:blipFill>
                      <p:spPr>
                        <a:xfrm>
                          <a:off x="5232" y="956"/>
                          <a:ext cx="288" cy="252"/>
                        </a:xfrm>
                        <a:prstGeom prst="rect">
                          <a:avLst/>
                        </a:prstGeom>
                        <a:noFill/>
                        <a:ln w="38100">
                          <a:noFill/>
                          <a:miter/>
                        </a:ln>
                      </p:spPr>
                    </p:pic>
                  </p:oleObj>
                </mc:Fallback>
              </mc:AlternateContent>
            </a:graphicData>
          </a:graphic>
        </p:graphicFrame>
        <p:grpSp>
          <p:nvGrpSpPr>
            <p:cNvPr id="98346" name="Group 5"/>
            <p:cNvGrpSpPr/>
            <p:nvPr/>
          </p:nvGrpSpPr>
          <p:grpSpPr>
            <a:xfrm>
              <a:off x="0" y="0"/>
              <a:ext cx="5445" cy="2424"/>
              <a:chOff x="0" y="0"/>
              <a:chExt cx="5445" cy="2424"/>
            </a:xfrm>
          </p:grpSpPr>
          <p:sp>
            <p:nvSpPr>
              <p:cNvPr id="98347" name="Rectangle 8"/>
              <p:cNvSpPr/>
              <p:nvPr/>
            </p:nvSpPr>
            <p:spPr>
              <a:xfrm>
                <a:off x="0" y="0"/>
                <a:ext cx="3275" cy="2424"/>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110000"/>
                  </a:lnSpc>
                  <a:spcBef>
                    <a:spcPct val="0"/>
                  </a:spcBef>
                  <a:buClrTx/>
                  <a:buSzTx/>
                  <a:buFont typeface="Arial" panose="020B0604020202020204" pitchFamily="34" charset="0"/>
                  <a:buNone/>
                </a:pPr>
                <a:r>
                  <a:rPr lang="zh-CN" altLang="en-US" b="1" dirty="0">
                    <a:solidFill>
                      <a:schemeClr val="tx2"/>
                    </a:solidFill>
                    <a:latin typeface="宋体" panose="02010600030101010101" pitchFamily="2" charset="-122"/>
                  </a:rPr>
                  <a:t>当     时，根轨迹的渐近线与实轴的交点为      ，               它们与实轴正方向的夹角分别为         ，三条根轨迹均在</a:t>
                </a:r>
                <a:r>
                  <a:rPr lang="en-US" altLang="zh-CN" b="1" dirty="0">
                    <a:solidFill>
                      <a:schemeClr val="tx2"/>
                    </a:solidFill>
                    <a:latin typeface="宋体" panose="02010600030101010101" pitchFamily="2" charset="-122"/>
                  </a:rPr>
                  <a:t>s</a:t>
                </a:r>
                <a:r>
                  <a:rPr lang="zh-CN" altLang="en-US" b="1" dirty="0">
                    <a:solidFill>
                      <a:schemeClr val="tx2"/>
                    </a:solidFill>
                    <a:latin typeface="宋体" panose="02010600030101010101" pitchFamily="2" charset="-122"/>
                  </a:rPr>
                  <a:t>平面左半部，如右图所示。这时，无论   取何值，系统始终都是稳定的。</a:t>
                </a:r>
                <a:r>
                  <a:rPr lang="zh-CN" altLang="en-US" b="1" dirty="0">
                    <a:latin typeface="宋体" panose="02010600030101010101" pitchFamily="2" charset="-122"/>
                  </a:rPr>
                  <a:t> </a:t>
                </a:r>
              </a:p>
            </p:txBody>
          </p:sp>
          <p:graphicFrame>
            <p:nvGraphicFramePr>
              <p:cNvPr id="98348" name="Object 7"/>
              <p:cNvGraphicFramePr>
                <a:graphicFrameLocks noChangeAspect="1"/>
              </p:cNvGraphicFramePr>
              <p:nvPr/>
            </p:nvGraphicFramePr>
            <p:xfrm>
              <a:off x="312" y="62"/>
              <a:ext cx="610" cy="314"/>
            </p:xfrm>
            <a:graphic>
              <a:graphicData uri="http://schemas.openxmlformats.org/presentationml/2006/ole">
                <mc:AlternateContent xmlns:mc="http://schemas.openxmlformats.org/markup-compatibility/2006">
                  <mc:Choice xmlns:v="urn:schemas-microsoft-com:vml" Requires="v">
                    <p:oleObj spid="_x0000_s58406" r:id="rId5" imgW="469900" imgH="241300" progId="Equation.3">
                      <p:embed/>
                    </p:oleObj>
                  </mc:Choice>
                  <mc:Fallback>
                    <p:oleObj r:id="rId5" imgW="469900" imgH="241300" progId="Equation.3">
                      <p:embed/>
                      <p:pic>
                        <p:nvPicPr>
                          <p:cNvPr id="0" name="图片 3423"/>
                          <p:cNvPicPr/>
                          <p:nvPr/>
                        </p:nvPicPr>
                        <p:blipFill>
                          <a:blip r:embed="rId6"/>
                          <a:stretch>
                            <a:fillRect/>
                          </a:stretch>
                        </p:blipFill>
                        <p:spPr>
                          <a:xfrm>
                            <a:off x="312" y="62"/>
                            <a:ext cx="610" cy="314"/>
                          </a:xfrm>
                          <a:prstGeom prst="rect">
                            <a:avLst/>
                          </a:prstGeom>
                          <a:noFill/>
                          <a:ln w="38100">
                            <a:noFill/>
                            <a:miter/>
                          </a:ln>
                        </p:spPr>
                      </p:pic>
                    </p:oleObj>
                  </mc:Fallback>
                </mc:AlternateContent>
              </a:graphicData>
            </a:graphic>
          </p:graphicFrame>
          <p:graphicFrame>
            <p:nvGraphicFramePr>
              <p:cNvPr id="98349" name="Object 8"/>
              <p:cNvGraphicFramePr>
                <a:graphicFrameLocks noChangeAspect="1"/>
              </p:cNvGraphicFramePr>
              <p:nvPr/>
            </p:nvGraphicFramePr>
            <p:xfrm>
              <a:off x="2092" y="293"/>
              <a:ext cx="862" cy="482"/>
            </p:xfrm>
            <a:graphic>
              <a:graphicData uri="http://schemas.openxmlformats.org/presentationml/2006/ole">
                <mc:AlternateContent xmlns:mc="http://schemas.openxmlformats.org/markup-compatibility/2006">
                  <mc:Choice xmlns:v="urn:schemas-microsoft-com:vml" Requires="v">
                    <p:oleObj spid="_x0000_s58407" r:id="rId7" imgW="927100" imgH="520700" progId="Equation.3">
                      <p:embed/>
                    </p:oleObj>
                  </mc:Choice>
                  <mc:Fallback>
                    <p:oleObj r:id="rId7" imgW="927100" imgH="520700" progId="Equation.3">
                      <p:embed/>
                      <p:pic>
                        <p:nvPicPr>
                          <p:cNvPr id="0" name="图片 3424"/>
                          <p:cNvPicPr/>
                          <p:nvPr/>
                        </p:nvPicPr>
                        <p:blipFill>
                          <a:blip r:embed="rId8"/>
                          <a:stretch>
                            <a:fillRect/>
                          </a:stretch>
                        </p:blipFill>
                        <p:spPr>
                          <a:xfrm>
                            <a:off x="2092" y="293"/>
                            <a:ext cx="862" cy="482"/>
                          </a:xfrm>
                          <a:prstGeom prst="rect">
                            <a:avLst/>
                          </a:prstGeom>
                          <a:noFill/>
                          <a:ln w="38100">
                            <a:noFill/>
                            <a:miter/>
                          </a:ln>
                        </p:spPr>
                      </p:pic>
                    </p:oleObj>
                  </mc:Fallback>
                </mc:AlternateContent>
              </a:graphicData>
            </a:graphic>
          </p:graphicFrame>
          <p:graphicFrame>
            <p:nvGraphicFramePr>
              <p:cNvPr id="98350" name="Object 9"/>
              <p:cNvGraphicFramePr>
                <a:graphicFrameLocks noChangeAspect="1"/>
              </p:cNvGraphicFramePr>
              <p:nvPr/>
            </p:nvGraphicFramePr>
            <p:xfrm>
              <a:off x="553" y="1056"/>
              <a:ext cx="1259" cy="324"/>
            </p:xfrm>
            <a:graphic>
              <a:graphicData uri="http://schemas.openxmlformats.org/presentationml/2006/ole">
                <mc:AlternateContent xmlns:mc="http://schemas.openxmlformats.org/markup-compatibility/2006">
                  <mc:Choice xmlns:v="urn:schemas-microsoft-com:vml" Requires="v">
                    <p:oleObj spid="_x0000_s58408" r:id="rId9" imgW="977900" imgH="254000" progId="Equation.3">
                      <p:embed/>
                    </p:oleObj>
                  </mc:Choice>
                  <mc:Fallback>
                    <p:oleObj r:id="rId9" imgW="977900" imgH="254000" progId="Equation.3">
                      <p:embed/>
                      <p:pic>
                        <p:nvPicPr>
                          <p:cNvPr id="0" name="图片 3429"/>
                          <p:cNvPicPr/>
                          <p:nvPr/>
                        </p:nvPicPr>
                        <p:blipFill>
                          <a:blip r:embed="rId10"/>
                          <a:stretch>
                            <a:fillRect/>
                          </a:stretch>
                        </p:blipFill>
                        <p:spPr>
                          <a:xfrm>
                            <a:off x="553" y="1056"/>
                            <a:ext cx="1259" cy="324"/>
                          </a:xfrm>
                          <a:prstGeom prst="rect">
                            <a:avLst/>
                          </a:prstGeom>
                          <a:noFill/>
                          <a:ln w="38100">
                            <a:noFill/>
                            <a:miter/>
                          </a:ln>
                        </p:spPr>
                      </p:pic>
                    </p:oleObj>
                  </mc:Fallback>
                </mc:AlternateContent>
              </a:graphicData>
            </a:graphic>
          </p:graphicFrame>
          <p:graphicFrame>
            <p:nvGraphicFramePr>
              <p:cNvPr id="98351" name="Object 10"/>
              <p:cNvGraphicFramePr>
                <a:graphicFrameLocks noChangeAspect="1"/>
              </p:cNvGraphicFramePr>
              <p:nvPr/>
            </p:nvGraphicFramePr>
            <p:xfrm>
              <a:off x="2397" y="1683"/>
              <a:ext cx="336" cy="315"/>
            </p:xfrm>
            <a:graphic>
              <a:graphicData uri="http://schemas.openxmlformats.org/presentationml/2006/ole">
                <mc:AlternateContent xmlns:mc="http://schemas.openxmlformats.org/markup-compatibility/2006">
                  <mc:Choice xmlns:v="urn:schemas-microsoft-com:vml" Requires="v">
                    <p:oleObj spid="_x0000_s58409" r:id="rId11" imgW="292100" imgH="254000" progId="Equation.3">
                      <p:embed/>
                    </p:oleObj>
                  </mc:Choice>
                  <mc:Fallback>
                    <p:oleObj r:id="rId11" imgW="292100" imgH="254000" progId="Equation.3">
                      <p:embed/>
                      <p:pic>
                        <p:nvPicPr>
                          <p:cNvPr id="0" name="图片 3427"/>
                          <p:cNvPicPr/>
                          <p:nvPr/>
                        </p:nvPicPr>
                        <p:blipFill>
                          <a:blip r:embed="rId12"/>
                          <a:stretch>
                            <a:fillRect/>
                          </a:stretch>
                        </p:blipFill>
                        <p:spPr>
                          <a:xfrm>
                            <a:off x="2397" y="1683"/>
                            <a:ext cx="336" cy="315"/>
                          </a:xfrm>
                          <a:prstGeom prst="rect">
                            <a:avLst/>
                          </a:prstGeom>
                          <a:noFill/>
                          <a:ln w="38100">
                            <a:noFill/>
                            <a:miter/>
                          </a:ln>
                        </p:spPr>
                      </p:pic>
                    </p:oleObj>
                  </mc:Fallback>
                </mc:AlternateContent>
              </a:graphicData>
            </a:graphic>
          </p:graphicFrame>
          <p:sp>
            <p:nvSpPr>
              <p:cNvPr id="98352" name="Line 14"/>
              <p:cNvSpPr/>
              <p:nvPr/>
            </p:nvSpPr>
            <p:spPr>
              <a:xfrm>
                <a:off x="3072" y="1208"/>
                <a:ext cx="2373" cy="0"/>
              </a:xfrm>
              <a:prstGeom prst="line">
                <a:avLst/>
              </a:prstGeom>
              <a:ln w="22225" cap="flat" cmpd="sng">
                <a:solidFill>
                  <a:srgbClr val="000000"/>
                </a:solidFill>
                <a:prstDash val="solid"/>
                <a:headEnd type="none" w="med" len="med"/>
                <a:tailEnd type="triangle" w="sm" len="lg"/>
              </a:ln>
            </p:spPr>
          </p:sp>
          <p:sp>
            <p:nvSpPr>
              <p:cNvPr id="98353" name="Line 15"/>
              <p:cNvSpPr/>
              <p:nvPr/>
            </p:nvSpPr>
            <p:spPr>
              <a:xfrm flipH="1" flipV="1">
                <a:off x="4854" y="365"/>
                <a:ext cx="0" cy="1779"/>
              </a:xfrm>
              <a:prstGeom prst="line">
                <a:avLst/>
              </a:prstGeom>
              <a:ln w="22225" cap="flat" cmpd="sng">
                <a:solidFill>
                  <a:srgbClr val="000000"/>
                </a:solidFill>
                <a:prstDash val="solid"/>
                <a:headEnd type="none" w="med" len="med"/>
                <a:tailEnd type="triangle" w="sm" len="lg"/>
              </a:ln>
            </p:spPr>
          </p:sp>
          <p:grpSp>
            <p:nvGrpSpPr>
              <p:cNvPr id="98354" name="Group 13"/>
              <p:cNvGrpSpPr/>
              <p:nvPr/>
            </p:nvGrpSpPr>
            <p:grpSpPr>
              <a:xfrm>
                <a:off x="3665" y="1170"/>
                <a:ext cx="75" cy="62"/>
                <a:chOff x="0" y="0"/>
                <a:chExt cx="105" cy="156"/>
              </a:xfrm>
            </p:grpSpPr>
            <p:sp>
              <p:nvSpPr>
                <p:cNvPr id="98374" name="Line 18"/>
                <p:cNvSpPr/>
                <p:nvPr/>
              </p:nvSpPr>
              <p:spPr>
                <a:xfrm flipH="1">
                  <a:off x="0" y="0"/>
                  <a:ext cx="105" cy="156"/>
                </a:xfrm>
                <a:prstGeom prst="line">
                  <a:avLst/>
                </a:prstGeom>
                <a:ln w="9525" cap="flat" cmpd="sng">
                  <a:solidFill>
                    <a:srgbClr val="000000"/>
                  </a:solidFill>
                  <a:prstDash val="solid"/>
                  <a:headEnd type="none" w="med" len="med"/>
                  <a:tailEnd type="none" w="med" len="med"/>
                </a:ln>
              </p:spPr>
            </p:sp>
            <p:sp>
              <p:nvSpPr>
                <p:cNvPr id="98375" name="Line 19"/>
                <p:cNvSpPr/>
                <p:nvPr/>
              </p:nvSpPr>
              <p:spPr>
                <a:xfrm>
                  <a:off x="0" y="0"/>
                  <a:ext cx="105" cy="156"/>
                </a:xfrm>
                <a:prstGeom prst="line">
                  <a:avLst/>
                </a:prstGeom>
                <a:ln w="9525" cap="flat" cmpd="sng">
                  <a:solidFill>
                    <a:srgbClr val="000000"/>
                  </a:solidFill>
                  <a:prstDash val="solid"/>
                  <a:headEnd type="none" w="med" len="med"/>
                  <a:tailEnd type="none" w="med" len="med"/>
                </a:ln>
              </p:spPr>
            </p:sp>
          </p:grpSp>
          <p:grpSp>
            <p:nvGrpSpPr>
              <p:cNvPr id="98355" name="Group 16"/>
              <p:cNvGrpSpPr/>
              <p:nvPr/>
            </p:nvGrpSpPr>
            <p:grpSpPr>
              <a:xfrm>
                <a:off x="4820" y="1177"/>
                <a:ext cx="74" cy="62"/>
                <a:chOff x="0" y="0"/>
                <a:chExt cx="105" cy="156"/>
              </a:xfrm>
            </p:grpSpPr>
            <p:sp>
              <p:nvSpPr>
                <p:cNvPr id="98372" name="Line 21"/>
                <p:cNvSpPr/>
                <p:nvPr/>
              </p:nvSpPr>
              <p:spPr>
                <a:xfrm flipH="1">
                  <a:off x="0" y="0"/>
                  <a:ext cx="105" cy="156"/>
                </a:xfrm>
                <a:prstGeom prst="line">
                  <a:avLst/>
                </a:prstGeom>
                <a:ln w="9525" cap="flat" cmpd="sng">
                  <a:solidFill>
                    <a:srgbClr val="000000"/>
                  </a:solidFill>
                  <a:prstDash val="solid"/>
                  <a:headEnd type="none" w="med" len="med"/>
                  <a:tailEnd type="none" w="med" len="med"/>
                </a:ln>
              </p:spPr>
            </p:sp>
            <p:sp>
              <p:nvSpPr>
                <p:cNvPr id="98373" name="Line 22"/>
                <p:cNvSpPr/>
                <p:nvPr/>
              </p:nvSpPr>
              <p:spPr>
                <a:xfrm>
                  <a:off x="0" y="0"/>
                  <a:ext cx="105" cy="156"/>
                </a:xfrm>
                <a:prstGeom prst="line">
                  <a:avLst/>
                </a:prstGeom>
                <a:ln w="9525" cap="flat" cmpd="sng">
                  <a:solidFill>
                    <a:srgbClr val="000000"/>
                  </a:solidFill>
                  <a:prstDash val="solid"/>
                  <a:headEnd type="none" w="med" len="med"/>
                  <a:tailEnd type="none" w="med" len="med"/>
                </a:ln>
              </p:spPr>
            </p:sp>
          </p:grpSp>
          <p:sp>
            <p:nvSpPr>
              <p:cNvPr id="98356" name="Oval 23"/>
              <p:cNvSpPr/>
              <p:nvPr/>
            </p:nvSpPr>
            <p:spPr>
              <a:xfrm>
                <a:off x="4162" y="1140"/>
                <a:ext cx="118" cy="133"/>
              </a:xfrm>
              <a:prstGeom prst="ellipse">
                <a:avLst/>
              </a:prstGeom>
              <a:solidFill>
                <a:srgbClr val="FFFFFF"/>
              </a:solidFill>
              <a:ln w="25400" cap="flat" cmpd="sng">
                <a:solidFill>
                  <a:srgbClr val="0000CC"/>
                </a:solidFill>
                <a:prstDash val="solid"/>
                <a:headEnd type="none" w="med" len="med"/>
                <a:tailEnd type="none" w="med" len="med"/>
              </a:ln>
            </p:spPr>
            <p:txBody>
              <a:bodyPr tIns="0" bIns="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p>
            </p:txBody>
          </p:sp>
          <p:sp>
            <p:nvSpPr>
              <p:cNvPr id="98357" name="Line 24"/>
              <p:cNvSpPr/>
              <p:nvPr/>
            </p:nvSpPr>
            <p:spPr>
              <a:xfrm>
                <a:off x="3740" y="1208"/>
                <a:ext cx="444" cy="0"/>
              </a:xfrm>
              <a:prstGeom prst="line">
                <a:avLst/>
              </a:prstGeom>
              <a:ln w="25400" cap="flat" cmpd="sng">
                <a:solidFill>
                  <a:srgbClr val="FF0000"/>
                </a:solidFill>
                <a:prstDash val="solid"/>
                <a:headEnd type="none" w="med" len="med"/>
                <a:tailEnd type="stealth" w="lg" len="lg"/>
              </a:ln>
            </p:spPr>
          </p:sp>
          <p:sp>
            <p:nvSpPr>
              <p:cNvPr id="98358" name="Freeform 25"/>
              <p:cNvSpPr/>
              <p:nvPr/>
            </p:nvSpPr>
            <p:spPr>
              <a:xfrm>
                <a:off x="4406" y="459"/>
                <a:ext cx="445" cy="749"/>
              </a:xfrm>
              <a:custGeom>
                <a:avLst/>
                <a:gdLst>
                  <a:gd name="txL" fmla="*/ 0 w 630"/>
                  <a:gd name="txT" fmla="*/ 0 h 1248"/>
                  <a:gd name="txR" fmla="*/ 630 w 630"/>
                  <a:gd name="txB" fmla="*/ 1248 h 1248"/>
                </a:gdLst>
                <a:ahLst/>
                <a:cxnLst>
                  <a:cxn ang="0">
                    <a:pos x="1" y="1"/>
                  </a:cxn>
                  <a:cxn ang="0">
                    <a:pos x="1" y="1"/>
                  </a:cxn>
                  <a:cxn ang="0">
                    <a:pos x="1" y="1"/>
                  </a:cxn>
                  <a:cxn ang="0">
                    <a:pos x="0" y="0"/>
                  </a:cxn>
                </a:cxnLst>
                <a:rect l="txL" t="txT" r="txR" b="txB"/>
                <a:pathLst>
                  <a:path w="630" h="1248">
                    <a:moveTo>
                      <a:pt x="630" y="1248"/>
                    </a:moveTo>
                    <a:cubicBezTo>
                      <a:pt x="612" y="1157"/>
                      <a:pt x="595" y="1066"/>
                      <a:pt x="525" y="936"/>
                    </a:cubicBezTo>
                    <a:cubicBezTo>
                      <a:pt x="455" y="806"/>
                      <a:pt x="297" y="624"/>
                      <a:pt x="210" y="468"/>
                    </a:cubicBezTo>
                    <a:cubicBezTo>
                      <a:pt x="123" y="312"/>
                      <a:pt x="35" y="78"/>
                      <a:pt x="0" y="0"/>
                    </a:cubicBezTo>
                  </a:path>
                </a:pathLst>
              </a:custGeom>
              <a:noFill/>
              <a:ln w="25400" cap="flat" cmpd="sng">
                <a:solidFill>
                  <a:srgbClr val="FF0000">
                    <a:alpha val="100000"/>
                  </a:srgbClr>
                </a:solidFill>
                <a:prstDash val="solid"/>
                <a:round/>
                <a:headEnd type="none" w="med" len="med"/>
                <a:tailEnd type="stealth" w="lg" len="lg"/>
              </a:ln>
            </p:spPr>
            <p:txBody>
              <a:bodyPr/>
              <a:lstStyle/>
              <a:p>
                <a:endParaRPr lang="zh-CN" altLang="en-US"/>
              </a:p>
            </p:txBody>
          </p:sp>
          <p:sp>
            <p:nvSpPr>
              <p:cNvPr id="98359" name="Freeform 26"/>
              <p:cNvSpPr/>
              <p:nvPr/>
            </p:nvSpPr>
            <p:spPr>
              <a:xfrm flipV="1">
                <a:off x="4406" y="1208"/>
                <a:ext cx="445" cy="749"/>
              </a:xfrm>
              <a:custGeom>
                <a:avLst/>
                <a:gdLst>
                  <a:gd name="txL" fmla="*/ 0 w 630"/>
                  <a:gd name="txT" fmla="*/ 0 h 1248"/>
                  <a:gd name="txR" fmla="*/ 630 w 630"/>
                  <a:gd name="txB" fmla="*/ 1248 h 1248"/>
                </a:gdLst>
                <a:ahLst/>
                <a:cxnLst>
                  <a:cxn ang="0">
                    <a:pos x="1" y="1"/>
                  </a:cxn>
                  <a:cxn ang="0">
                    <a:pos x="1" y="1"/>
                  </a:cxn>
                  <a:cxn ang="0">
                    <a:pos x="1" y="1"/>
                  </a:cxn>
                  <a:cxn ang="0">
                    <a:pos x="0" y="0"/>
                  </a:cxn>
                </a:cxnLst>
                <a:rect l="txL" t="txT" r="txR" b="txB"/>
                <a:pathLst>
                  <a:path w="630" h="1248">
                    <a:moveTo>
                      <a:pt x="630" y="1248"/>
                    </a:moveTo>
                    <a:cubicBezTo>
                      <a:pt x="612" y="1157"/>
                      <a:pt x="595" y="1066"/>
                      <a:pt x="525" y="936"/>
                    </a:cubicBezTo>
                    <a:cubicBezTo>
                      <a:pt x="455" y="806"/>
                      <a:pt x="297" y="624"/>
                      <a:pt x="210" y="468"/>
                    </a:cubicBezTo>
                    <a:cubicBezTo>
                      <a:pt x="123" y="312"/>
                      <a:pt x="35" y="78"/>
                      <a:pt x="0" y="0"/>
                    </a:cubicBezTo>
                  </a:path>
                </a:pathLst>
              </a:custGeom>
              <a:noFill/>
              <a:ln w="25400" cap="flat" cmpd="sng">
                <a:solidFill>
                  <a:srgbClr val="FF0000">
                    <a:alpha val="100000"/>
                  </a:srgbClr>
                </a:solidFill>
                <a:prstDash val="solid"/>
                <a:round/>
                <a:headEnd type="none" w="med" len="med"/>
                <a:tailEnd type="stealth" w="lg" len="lg"/>
              </a:ln>
            </p:spPr>
            <p:txBody>
              <a:bodyPr/>
              <a:lstStyle/>
              <a:p>
                <a:endParaRPr lang="zh-CN" altLang="en-US"/>
              </a:p>
            </p:txBody>
          </p:sp>
          <p:sp>
            <p:nvSpPr>
              <p:cNvPr id="98360" name="Text Box 27"/>
              <p:cNvSpPr txBox="1"/>
              <p:nvPr/>
            </p:nvSpPr>
            <p:spPr>
              <a:xfrm>
                <a:off x="4406" y="365"/>
                <a:ext cx="472" cy="181"/>
              </a:xfrm>
              <a:prstGeom prst="rect">
                <a:avLst/>
              </a:prstGeom>
              <a:noFill/>
              <a:ln w="9525">
                <a:noFill/>
              </a:ln>
            </p:spPr>
            <p:txBody>
              <a:bodyPr tIns="0" bIns="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spcBef>
                    <a:spcPct val="0"/>
                  </a:spcBef>
                  <a:buClrTx/>
                  <a:buSzTx/>
                  <a:buFont typeface="Arial" panose="020B0604020202020204" pitchFamily="34" charset="0"/>
                  <a:buNone/>
                </a:pPr>
                <a:endParaRPr lang="zh-CN" altLang="en-US" sz="1800" b="1" dirty="0"/>
              </a:p>
            </p:txBody>
          </p:sp>
          <p:sp>
            <p:nvSpPr>
              <p:cNvPr id="98361" name="Text Box 29"/>
              <p:cNvSpPr txBox="1"/>
              <p:nvPr/>
            </p:nvSpPr>
            <p:spPr>
              <a:xfrm>
                <a:off x="4035" y="885"/>
                <a:ext cx="371" cy="187"/>
              </a:xfrm>
              <a:prstGeom prst="rect">
                <a:avLst/>
              </a:prstGeom>
              <a:noFill/>
              <a:ln w="9525">
                <a:noFill/>
              </a:ln>
            </p:spPr>
            <p:txBody>
              <a:bodyPr tIns="0" bIns="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800" b="1" dirty="0">
                    <a:solidFill>
                      <a:schemeClr val="tx2"/>
                    </a:solidFill>
                    <a:latin typeface="Times New Roman" panose="02020603050405020304" pitchFamily="18" charset="0"/>
                  </a:rPr>
                  <a:t>-b</a:t>
                </a:r>
                <a:endParaRPr lang="en-US" altLang="zh-CN" sz="2800" b="1" dirty="0">
                  <a:solidFill>
                    <a:schemeClr val="tx2"/>
                  </a:solidFill>
                </a:endParaRPr>
              </a:p>
            </p:txBody>
          </p:sp>
          <p:sp>
            <p:nvSpPr>
              <p:cNvPr id="98362" name="Text Box 30"/>
              <p:cNvSpPr txBox="1"/>
              <p:nvPr/>
            </p:nvSpPr>
            <p:spPr>
              <a:xfrm>
                <a:off x="3517" y="873"/>
                <a:ext cx="371" cy="188"/>
              </a:xfrm>
              <a:prstGeom prst="rect">
                <a:avLst/>
              </a:prstGeom>
              <a:noFill/>
              <a:ln w="9525">
                <a:noFill/>
              </a:ln>
            </p:spPr>
            <p:txBody>
              <a:bodyPr tIns="0" bIns="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800" b="1" dirty="0">
                    <a:solidFill>
                      <a:schemeClr val="tx2"/>
                    </a:solidFill>
                    <a:latin typeface="Times New Roman" panose="02020603050405020304" pitchFamily="18" charset="0"/>
                  </a:rPr>
                  <a:t>-a</a:t>
                </a:r>
                <a:endParaRPr lang="en-US" altLang="zh-CN" sz="2800" b="1" dirty="0">
                  <a:solidFill>
                    <a:schemeClr val="tx2"/>
                  </a:solidFill>
                </a:endParaRPr>
              </a:p>
            </p:txBody>
          </p:sp>
          <p:sp>
            <p:nvSpPr>
              <p:cNvPr id="98363" name="Text Box 31"/>
              <p:cNvSpPr txBox="1"/>
              <p:nvPr/>
            </p:nvSpPr>
            <p:spPr>
              <a:xfrm>
                <a:off x="4851" y="904"/>
                <a:ext cx="371" cy="188"/>
              </a:xfrm>
              <a:prstGeom prst="rect">
                <a:avLst/>
              </a:prstGeom>
              <a:noFill/>
              <a:ln w="9525">
                <a:noFill/>
              </a:ln>
            </p:spPr>
            <p:txBody>
              <a:bodyPr tIns="0" bIns="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800" b="1" dirty="0">
                    <a:solidFill>
                      <a:schemeClr val="tx2"/>
                    </a:solidFill>
                    <a:latin typeface="Times New Roman" panose="02020603050405020304" pitchFamily="18" charset="0"/>
                  </a:rPr>
                  <a:t>0</a:t>
                </a:r>
                <a:endParaRPr lang="en-US" altLang="zh-CN" sz="2800" b="1" dirty="0">
                  <a:solidFill>
                    <a:schemeClr val="tx2"/>
                  </a:solidFill>
                </a:endParaRPr>
              </a:p>
            </p:txBody>
          </p:sp>
          <p:sp>
            <p:nvSpPr>
              <p:cNvPr id="98364" name="Line 32"/>
              <p:cNvSpPr/>
              <p:nvPr/>
            </p:nvSpPr>
            <p:spPr>
              <a:xfrm>
                <a:off x="4332" y="272"/>
                <a:ext cx="0" cy="1778"/>
              </a:xfrm>
              <a:prstGeom prst="line">
                <a:avLst/>
              </a:prstGeom>
              <a:ln w="9525" cap="flat" cmpd="sng">
                <a:solidFill>
                  <a:srgbClr val="000000"/>
                </a:solidFill>
                <a:prstDash val="dash"/>
                <a:headEnd type="none" w="med" len="med"/>
                <a:tailEnd type="none" w="med" len="med"/>
              </a:ln>
            </p:spPr>
          </p:sp>
          <p:graphicFrame>
            <p:nvGraphicFramePr>
              <p:cNvPr id="98365" name="Object 28"/>
              <p:cNvGraphicFramePr>
                <a:graphicFrameLocks noChangeAspect="1"/>
              </p:cNvGraphicFramePr>
              <p:nvPr/>
            </p:nvGraphicFramePr>
            <p:xfrm>
              <a:off x="4868" y="338"/>
              <a:ext cx="508" cy="382"/>
            </p:xfrm>
            <a:graphic>
              <a:graphicData uri="http://schemas.openxmlformats.org/presentationml/2006/ole">
                <mc:AlternateContent xmlns:mc="http://schemas.openxmlformats.org/markup-compatibility/2006">
                  <mc:Choice xmlns:v="urn:schemas-microsoft-com:vml" Requires="v">
                    <p:oleObj spid="_x0000_s58410" r:id="rId13" imgW="241935" imgH="191135" progId="Equation.3">
                      <p:embed/>
                    </p:oleObj>
                  </mc:Choice>
                  <mc:Fallback>
                    <p:oleObj r:id="rId13" imgW="241935" imgH="191135" progId="Equation.3">
                      <p:embed/>
                      <p:pic>
                        <p:nvPicPr>
                          <p:cNvPr id="0" name="图片 3430"/>
                          <p:cNvPicPr/>
                          <p:nvPr/>
                        </p:nvPicPr>
                        <p:blipFill>
                          <a:blip r:embed="rId14"/>
                          <a:stretch>
                            <a:fillRect/>
                          </a:stretch>
                        </p:blipFill>
                        <p:spPr>
                          <a:xfrm>
                            <a:off x="4868" y="338"/>
                            <a:ext cx="508" cy="382"/>
                          </a:xfrm>
                          <a:prstGeom prst="rect">
                            <a:avLst/>
                          </a:prstGeom>
                          <a:noFill/>
                          <a:ln w="38100">
                            <a:noFill/>
                            <a:miter/>
                          </a:ln>
                        </p:spPr>
                      </p:pic>
                    </p:oleObj>
                  </mc:Fallback>
                </mc:AlternateContent>
              </a:graphicData>
            </a:graphic>
          </p:graphicFrame>
          <p:grpSp>
            <p:nvGrpSpPr>
              <p:cNvPr id="98366" name="Group 29"/>
              <p:cNvGrpSpPr/>
              <p:nvPr/>
            </p:nvGrpSpPr>
            <p:grpSpPr>
              <a:xfrm>
                <a:off x="3647" y="1134"/>
                <a:ext cx="118" cy="133"/>
                <a:chOff x="0" y="0"/>
                <a:chExt cx="105" cy="156"/>
              </a:xfrm>
            </p:grpSpPr>
            <p:sp>
              <p:nvSpPr>
                <p:cNvPr id="98370" name="Line 36"/>
                <p:cNvSpPr/>
                <p:nvPr/>
              </p:nvSpPr>
              <p:spPr>
                <a:xfrm flipH="1">
                  <a:off x="0" y="0"/>
                  <a:ext cx="105" cy="156"/>
                </a:xfrm>
                <a:prstGeom prst="line">
                  <a:avLst/>
                </a:prstGeom>
                <a:ln w="44450" cap="flat" cmpd="sng">
                  <a:solidFill>
                    <a:srgbClr val="0000CC"/>
                  </a:solidFill>
                  <a:prstDash val="solid"/>
                  <a:headEnd type="none" w="med" len="med"/>
                  <a:tailEnd type="none" w="med" len="med"/>
                </a:ln>
              </p:spPr>
            </p:sp>
            <p:sp>
              <p:nvSpPr>
                <p:cNvPr id="98371" name="Line 37"/>
                <p:cNvSpPr/>
                <p:nvPr/>
              </p:nvSpPr>
              <p:spPr>
                <a:xfrm>
                  <a:off x="0" y="0"/>
                  <a:ext cx="105" cy="156"/>
                </a:xfrm>
                <a:prstGeom prst="line">
                  <a:avLst/>
                </a:prstGeom>
                <a:ln w="44450" cap="flat" cmpd="sng">
                  <a:solidFill>
                    <a:srgbClr val="0000CC"/>
                  </a:solidFill>
                  <a:prstDash val="solid"/>
                  <a:headEnd type="none" w="med" len="med"/>
                  <a:tailEnd type="none" w="med" len="med"/>
                </a:ln>
              </p:spPr>
            </p:sp>
          </p:grpSp>
          <p:grpSp>
            <p:nvGrpSpPr>
              <p:cNvPr id="98367" name="Group 32"/>
              <p:cNvGrpSpPr/>
              <p:nvPr/>
            </p:nvGrpSpPr>
            <p:grpSpPr>
              <a:xfrm>
                <a:off x="4799" y="1140"/>
                <a:ext cx="118" cy="133"/>
                <a:chOff x="0" y="0"/>
                <a:chExt cx="105" cy="156"/>
              </a:xfrm>
            </p:grpSpPr>
            <p:sp>
              <p:nvSpPr>
                <p:cNvPr id="98368" name="Line 39"/>
                <p:cNvSpPr/>
                <p:nvPr/>
              </p:nvSpPr>
              <p:spPr>
                <a:xfrm flipH="1">
                  <a:off x="0" y="0"/>
                  <a:ext cx="105" cy="156"/>
                </a:xfrm>
                <a:prstGeom prst="line">
                  <a:avLst/>
                </a:prstGeom>
                <a:ln w="44450" cap="flat" cmpd="sng">
                  <a:solidFill>
                    <a:srgbClr val="0000CC"/>
                  </a:solidFill>
                  <a:prstDash val="solid"/>
                  <a:headEnd type="none" w="med" len="med"/>
                  <a:tailEnd type="none" w="med" len="med"/>
                </a:ln>
              </p:spPr>
            </p:sp>
            <p:sp>
              <p:nvSpPr>
                <p:cNvPr id="98369" name="Line 40"/>
                <p:cNvSpPr/>
                <p:nvPr/>
              </p:nvSpPr>
              <p:spPr>
                <a:xfrm>
                  <a:off x="0" y="0"/>
                  <a:ext cx="105" cy="156"/>
                </a:xfrm>
                <a:prstGeom prst="line">
                  <a:avLst/>
                </a:prstGeom>
                <a:ln w="44450" cap="flat" cmpd="sng">
                  <a:solidFill>
                    <a:srgbClr val="0000CC"/>
                  </a:solidFill>
                  <a:prstDash val="solid"/>
                  <a:headEnd type="none" w="med" len="med"/>
                  <a:tailEnd type="none" w="med" len="med"/>
                </a:ln>
              </p:spPr>
            </p:sp>
          </p:grpSp>
        </p:grpSp>
      </p:grpSp>
      <p:sp>
        <p:nvSpPr>
          <p:cNvPr id="98308" name="Rectangle 3"/>
          <p:cNvSpPr/>
          <p:nvPr/>
        </p:nvSpPr>
        <p:spPr>
          <a:xfrm>
            <a:off x="304800" y="152400"/>
            <a:ext cx="8153400" cy="579438"/>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chemeClr val="tx2"/>
                </a:solidFill>
                <a:latin typeface="宋体" panose="02010600030101010101" pitchFamily="2" charset="-122"/>
              </a:rPr>
              <a:t>（</a:t>
            </a:r>
            <a:r>
              <a:rPr lang="en-US" altLang="zh-CN" b="1" dirty="0">
                <a:solidFill>
                  <a:schemeClr val="tx2"/>
                </a:solidFill>
                <a:latin typeface="宋体" panose="02010600030101010101" pitchFamily="2" charset="-122"/>
              </a:rPr>
              <a:t>2</a:t>
            </a:r>
            <a:r>
              <a:rPr lang="zh-CN" altLang="en-US" b="1" dirty="0">
                <a:solidFill>
                  <a:schemeClr val="tx2"/>
                </a:solidFill>
                <a:latin typeface="宋体" panose="02010600030101010101" pitchFamily="2" charset="-122"/>
              </a:rPr>
              <a:t>）如果给原系统增加一个负开环实零点</a:t>
            </a:r>
            <a:r>
              <a:rPr lang="zh-CN" altLang="en-US" b="1" dirty="0">
                <a:latin typeface="宋体" panose="02010600030101010101" pitchFamily="2" charset="-122"/>
              </a:rPr>
              <a:t> </a:t>
            </a:r>
          </a:p>
        </p:txBody>
      </p:sp>
      <p:graphicFrame>
        <p:nvGraphicFramePr>
          <p:cNvPr id="98309" name="Object 36"/>
          <p:cNvGraphicFramePr>
            <a:graphicFrameLocks noChangeAspect="1"/>
          </p:cNvGraphicFramePr>
          <p:nvPr/>
        </p:nvGraphicFramePr>
        <p:xfrm>
          <a:off x="1377950" y="719138"/>
          <a:ext cx="2546350" cy="576262"/>
        </p:xfrm>
        <a:graphic>
          <a:graphicData uri="http://schemas.openxmlformats.org/presentationml/2006/ole">
            <mc:AlternateContent xmlns:mc="http://schemas.openxmlformats.org/markup-compatibility/2006">
              <mc:Choice xmlns:v="urn:schemas-microsoft-com:vml" Requires="v">
                <p:oleObj spid="_x0000_s58411" r:id="rId15" imgW="1219200" imgH="266700" progId="Equation.3">
                  <p:embed/>
                </p:oleObj>
              </mc:Choice>
              <mc:Fallback>
                <p:oleObj r:id="rId15" imgW="1219200" imgH="266700" progId="Equation.3">
                  <p:embed/>
                  <p:pic>
                    <p:nvPicPr>
                      <p:cNvPr id="0" name="图片 3433"/>
                      <p:cNvPicPr/>
                      <p:nvPr/>
                    </p:nvPicPr>
                    <p:blipFill>
                      <a:blip r:embed="rId16"/>
                      <a:stretch>
                        <a:fillRect/>
                      </a:stretch>
                    </p:blipFill>
                    <p:spPr>
                      <a:xfrm>
                        <a:off x="1377950" y="719138"/>
                        <a:ext cx="2546350" cy="576262"/>
                      </a:xfrm>
                      <a:prstGeom prst="rect">
                        <a:avLst/>
                      </a:prstGeom>
                      <a:noFill/>
                      <a:ln w="38100">
                        <a:noFill/>
                        <a:miter/>
                      </a:ln>
                    </p:spPr>
                  </p:pic>
                </p:oleObj>
              </mc:Fallback>
            </mc:AlternateContent>
          </a:graphicData>
        </a:graphic>
      </p:graphicFrame>
      <p:sp>
        <p:nvSpPr>
          <p:cNvPr id="98310" name="Rectangle 5"/>
          <p:cNvSpPr/>
          <p:nvPr/>
        </p:nvSpPr>
        <p:spPr>
          <a:xfrm>
            <a:off x="3797300" y="655638"/>
            <a:ext cx="4060825" cy="579437"/>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chemeClr val="tx2"/>
                </a:solidFill>
                <a:latin typeface="宋体" panose="02010600030101010101" pitchFamily="2" charset="-122"/>
              </a:rPr>
              <a:t>，则开环传递函数为</a:t>
            </a:r>
            <a:r>
              <a:rPr lang="zh-CN" altLang="en-US" b="1" dirty="0">
                <a:latin typeface="宋体" panose="02010600030101010101" pitchFamily="2" charset="-122"/>
              </a:rPr>
              <a:t> </a:t>
            </a:r>
          </a:p>
        </p:txBody>
      </p:sp>
      <p:graphicFrame>
        <p:nvGraphicFramePr>
          <p:cNvPr id="98311" name="Object 38"/>
          <p:cNvGraphicFramePr>
            <a:graphicFrameLocks noChangeAspect="1"/>
          </p:cNvGraphicFramePr>
          <p:nvPr/>
        </p:nvGraphicFramePr>
        <p:xfrm>
          <a:off x="2057400" y="1227138"/>
          <a:ext cx="4114800" cy="1211262"/>
        </p:xfrm>
        <a:graphic>
          <a:graphicData uri="http://schemas.openxmlformats.org/presentationml/2006/ole">
            <mc:AlternateContent xmlns:mc="http://schemas.openxmlformats.org/markup-compatibility/2006">
              <mc:Choice xmlns:v="urn:schemas-microsoft-com:vml" Requires="v">
                <p:oleObj spid="_x0000_s58412" r:id="rId17" imgW="1460500" imgH="431800" progId="Equation.3">
                  <p:embed/>
                </p:oleObj>
              </mc:Choice>
              <mc:Fallback>
                <p:oleObj r:id="rId17" imgW="1460500" imgH="431800" progId="Equation.3">
                  <p:embed/>
                  <p:pic>
                    <p:nvPicPr>
                      <p:cNvPr id="0" name="图片 3431"/>
                      <p:cNvPicPr/>
                      <p:nvPr/>
                    </p:nvPicPr>
                    <p:blipFill>
                      <a:blip r:embed="rId18"/>
                      <a:stretch>
                        <a:fillRect/>
                      </a:stretch>
                    </p:blipFill>
                    <p:spPr>
                      <a:xfrm>
                        <a:off x="2057400" y="1227138"/>
                        <a:ext cx="4114800" cy="1211262"/>
                      </a:xfrm>
                      <a:prstGeom prst="rect">
                        <a:avLst/>
                      </a:prstGeom>
                      <a:noFill/>
                      <a:ln w="38100">
                        <a:noFill/>
                        <a:miter/>
                      </a:ln>
                    </p:spPr>
                  </p:pic>
                </p:oleObj>
              </mc:Fallback>
            </mc:AlternateContent>
          </a:graphicData>
        </a:graphic>
      </p:graphicFrame>
      <p:sp>
        <p:nvSpPr>
          <p:cNvPr id="98312" name="Text Box 28"/>
          <p:cNvSpPr txBox="1"/>
          <p:nvPr/>
        </p:nvSpPr>
        <p:spPr>
          <a:xfrm>
            <a:off x="8553450" y="4137025"/>
            <a:ext cx="590550" cy="207963"/>
          </a:xfrm>
          <a:prstGeom prst="rect">
            <a:avLst/>
          </a:prstGeom>
          <a:noFill/>
          <a:ln w="9525">
            <a:noFill/>
          </a:ln>
        </p:spPr>
        <p:txBody>
          <a:bodyPr tIns="0" bIns="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spcBef>
                <a:spcPct val="0"/>
              </a:spcBef>
              <a:buClrTx/>
              <a:buSzTx/>
              <a:buFont typeface="Arial" panose="020B0604020202020204" pitchFamily="34" charset="0"/>
              <a:buNone/>
            </a:pPr>
            <a:endParaRPr lang="zh-CN" altLang="en-US" sz="1800" b="1" dirty="0"/>
          </a:p>
        </p:txBody>
      </p:sp>
      <p:grpSp>
        <p:nvGrpSpPr>
          <p:cNvPr id="69672" name="Group 40"/>
          <p:cNvGrpSpPr/>
          <p:nvPr/>
        </p:nvGrpSpPr>
        <p:grpSpPr>
          <a:xfrm>
            <a:off x="755650" y="188913"/>
            <a:ext cx="7848600" cy="2209800"/>
            <a:chOff x="0" y="0"/>
            <a:chExt cx="4944" cy="1392"/>
          </a:xfrm>
        </p:grpSpPr>
        <p:sp>
          <p:nvSpPr>
            <p:cNvPr id="98343" name="AutoShape 78"/>
            <p:cNvSpPr/>
            <p:nvPr/>
          </p:nvSpPr>
          <p:spPr>
            <a:xfrm>
              <a:off x="0" y="0"/>
              <a:ext cx="4896" cy="1392"/>
            </a:xfrm>
            <a:prstGeom prst="flowChartProcess">
              <a:avLst/>
            </a:prstGeom>
            <a:solidFill>
              <a:srgbClr val="CCFFFF"/>
            </a:solidFill>
            <a:ln w="9525" cap="flat" cmpd="sng">
              <a:solidFill>
                <a:schemeClr val="bg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p>
          </p:txBody>
        </p:sp>
        <p:sp>
          <p:nvSpPr>
            <p:cNvPr id="98344" name="Rectangle 79"/>
            <p:cNvSpPr/>
            <p:nvPr/>
          </p:nvSpPr>
          <p:spPr>
            <a:xfrm>
              <a:off x="0" y="144"/>
              <a:ext cx="4944" cy="107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110000"/>
                </a:lnSpc>
                <a:spcBef>
                  <a:spcPct val="0"/>
                </a:spcBef>
                <a:buClrTx/>
                <a:buSzTx/>
                <a:buFont typeface="Arial" panose="020B0604020202020204" pitchFamily="34" charset="0"/>
                <a:buNone/>
              </a:pPr>
              <a:r>
                <a:rPr lang="zh-CN" altLang="en-US" b="1" dirty="0">
                  <a:solidFill>
                    <a:schemeClr val="tx2"/>
                  </a:solidFill>
                  <a:latin typeface="宋体" panose="02010600030101010101" pitchFamily="2" charset="-122"/>
                </a:rPr>
                <a:t>与原系统相比，虽然根轨迹的形状发生了变化，但仍有两条根轨迹位于</a:t>
              </a:r>
              <a:r>
                <a:rPr lang="en-US" altLang="zh-CN" b="1" dirty="0">
                  <a:solidFill>
                    <a:schemeClr val="tx2"/>
                  </a:solidFill>
                  <a:latin typeface="宋体" panose="02010600030101010101" pitchFamily="2" charset="-122"/>
                </a:rPr>
                <a:t>s</a:t>
              </a:r>
              <a:r>
                <a:rPr lang="zh-CN" altLang="en-US" b="1" dirty="0">
                  <a:solidFill>
                    <a:schemeClr val="tx2"/>
                  </a:solidFill>
                  <a:latin typeface="宋体" panose="02010600030101010101" pitchFamily="2" charset="-122"/>
                </a:rPr>
                <a:t>平面的右半部，系统仍不稳定。  </a:t>
              </a:r>
            </a:p>
          </p:txBody>
        </p:sp>
      </p:grpSp>
      <p:grpSp>
        <p:nvGrpSpPr>
          <p:cNvPr id="69675" name="Group 43"/>
          <p:cNvGrpSpPr/>
          <p:nvPr/>
        </p:nvGrpSpPr>
        <p:grpSpPr>
          <a:xfrm>
            <a:off x="777875" y="2852738"/>
            <a:ext cx="8002588" cy="3201987"/>
            <a:chOff x="14" y="0"/>
            <a:chExt cx="5041" cy="2017"/>
          </a:xfrm>
        </p:grpSpPr>
        <p:sp>
          <p:nvSpPr>
            <p:cNvPr id="98315" name="Rectangle 46"/>
            <p:cNvSpPr/>
            <p:nvPr/>
          </p:nvSpPr>
          <p:spPr>
            <a:xfrm>
              <a:off x="14" y="173"/>
              <a:ext cx="2784" cy="154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120000"/>
                </a:lnSpc>
                <a:spcBef>
                  <a:spcPct val="0"/>
                </a:spcBef>
                <a:buClrTx/>
                <a:buSzTx/>
                <a:buFont typeface="Arial" panose="020B0604020202020204" pitchFamily="34" charset="0"/>
                <a:buNone/>
              </a:pPr>
              <a:r>
                <a:rPr lang="zh-CN" altLang="en-US" b="1" dirty="0">
                  <a:latin typeface="宋体" panose="02010600030101010101" pitchFamily="2" charset="-122"/>
                </a:rPr>
                <a:t>    </a:t>
              </a:r>
              <a:r>
                <a:rPr lang="zh-CN" altLang="en-US" b="1" dirty="0">
                  <a:solidFill>
                    <a:schemeClr val="tx2"/>
                  </a:solidFill>
                  <a:latin typeface="宋体" panose="02010600030101010101" pitchFamily="2" charset="-122"/>
                </a:rPr>
                <a:t>当     时，根轨迹的渐近线与正实轴根轨的交点为       ，根轨迹如右图所示</a:t>
              </a:r>
            </a:p>
          </p:txBody>
        </p:sp>
        <p:graphicFrame>
          <p:nvGraphicFramePr>
            <p:cNvPr id="98316" name="Object 45"/>
            <p:cNvGraphicFramePr>
              <a:graphicFrameLocks noChangeAspect="1"/>
            </p:cNvGraphicFramePr>
            <p:nvPr/>
          </p:nvGraphicFramePr>
          <p:xfrm>
            <a:off x="816" y="224"/>
            <a:ext cx="658" cy="320"/>
          </p:xfrm>
          <a:graphic>
            <a:graphicData uri="http://schemas.openxmlformats.org/presentationml/2006/ole">
              <mc:AlternateContent xmlns:mc="http://schemas.openxmlformats.org/markup-compatibility/2006">
                <mc:Choice xmlns:v="urn:schemas-microsoft-com:vml" Requires="v">
                  <p:oleObj spid="_x0000_s58413" r:id="rId19" imgW="495300" imgH="241300" progId="Equation.3">
                    <p:embed/>
                  </p:oleObj>
                </mc:Choice>
                <mc:Fallback>
                  <p:oleObj r:id="rId19" imgW="495300" imgH="241300" progId="Equation.3">
                    <p:embed/>
                    <p:pic>
                      <p:nvPicPr>
                        <p:cNvPr id="0" name="图片 3432"/>
                        <p:cNvPicPr/>
                        <p:nvPr/>
                      </p:nvPicPr>
                      <p:blipFill>
                        <a:blip r:embed="rId20"/>
                        <a:stretch>
                          <a:fillRect/>
                        </a:stretch>
                      </p:blipFill>
                      <p:spPr>
                        <a:xfrm>
                          <a:off x="816" y="224"/>
                          <a:ext cx="658" cy="320"/>
                        </a:xfrm>
                        <a:prstGeom prst="rect">
                          <a:avLst/>
                        </a:prstGeom>
                        <a:noFill/>
                        <a:ln w="38100">
                          <a:noFill/>
                          <a:miter/>
                        </a:ln>
                      </p:spPr>
                    </p:pic>
                  </p:oleObj>
                </mc:Fallback>
              </mc:AlternateContent>
            </a:graphicData>
          </a:graphic>
        </p:graphicFrame>
        <p:graphicFrame>
          <p:nvGraphicFramePr>
            <p:cNvPr id="98317" name="Object 46"/>
            <p:cNvGraphicFramePr>
              <a:graphicFrameLocks noChangeAspect="1"/>
            </p:cNvGraphicFramePr>
            <p:nvPr/>
          </p:nvGraphicFramePr>
          <p:xfrm>
            <a:off x="1350" y="879"/>
            <a:ext cx="960" cy="517"/>
          </p:xfrm>
          <a:graphic>
            <a:graphicData uri="http://schemas.openxmlformats.org/presentationml/2006/ole">
              <mc:AlternateContent xmlns:mc="http://schemas.openxmlformats.org/markup-compatibility/2006">
                <mc:Choice xmlns:v="urn:schemas-microsoft-com:vml" Requires="v">
                  <p:oleObj spid="_x0000_s58414" r:id="rId21" imgW="965200" imgH="520700" progId="Equation.3">
                    <p:embed/>
                  </p:oleObj>
                </mc:Choice>
                <mc:Fallback>
                  <p:oleObj r:id="rId21" imgW="965200" imgH="520700" progId="Equation.3">
                    <p:embed/>
                    <p:pic>
                      <p:nvPicPr>
                        <p:cNvPr id="0" name="图片 3434"/>
                        <p:cNvPicPr/>
                        <p:nvPr/>
                      </p:nvPicPr>
                      <p:blipFill>
                        <a:blip r:embed="rId22"/>
                        <a:stretch>
                          <a:fillRect/>
                        </a:stretch>
                      </p:blipFill>
                      <p:spPr>
                        <a:xfrm>
                          <a:off x="1350" y="879"/>
                          <a:ext cx="960" cy="517"/>
                        </a:xfrm>
                        <a:prstGeom prst="rect">
                          <a:avLst/>
                        </a:prstGeom>
                        <a:noFill/>
                        <a:ln w="38100">
                          <a:noFill/>
                          <a:miter/>
                        </a:ln>
                      </p:spPr>
                    </p:pic>
                  </p:oleObj>
                </mc:Fallback>
              </mc:AlternateContent>
            </a:graphicData>
          </a:graphic>
        </p:graphicFrame>
        <p:sp>
          <p:nvSpPr>
            <p:cNvPr id="98318" name="Line 49"/>
            <p:cNvSpPr/>
            <p:nvPr/>
          </p:nvSpPr>
          <p:spPr>
            <a:xfrm>
              <a:off x="2688" y="997"/>
              <a:ext cx="2296" cy="1"/>
            </a:xfrm>
            <a:prstGeom prst="line">
              <a:avLst/>
            </a:prstGeom>
            <a:ln w="9525" cap="flat" cmpd="sng">
              <a:solidFill>
                <a:srgbClr val="000000"/>
              </a:solidFill>
              <a:prstDash val="solid"/>
              <a:headEnd type="none" w="med" len="med"/>
              <a:tailEnd type="triangle" w="sm" len="lg"/>
            </a:ln>
          </p:spPr>
        </p:sp>
        <p:sp>
          <p:nvSpPr>
            <p:cNvPr id="98319" name="Line 50"/>
            <p:cNvSpPr/>
            <p:nvPr/>
          </p:nvSpPr>
          <p:spPr>
            <a:xfrm flipV="1">
              <a:off x="4266" y="78"/>
              <a:ext cx="1" cy="1939"/>
            </a:xfrm>
            <a:prstGeom prst="line">
              <a:avLst/>
            </a:prstGeom>
            <a:ln w="9525" cap="flat" cmpd="sng">
              <a:solidFill>
                <a:srgbClr val="000000"/>
              </a:solidFill>
              <a:prstDash val="solid"/>
              <a:headEnd type="none" w="med" len="med"/>
              <a:tailEnd type="triangle" w="sm" len="lg"/>
            </a:ln>
          </p:spPr>
        </p:sp>
        <p:grpSp>
          <p:nvGrpSpPr>
            <p:cNvPr id="98320" name="Group 49"/>
            <p:cNvGrpSpPr/>
            <p:nvPr/>
          </p:nvGrpSpPr>
          <p:grpSpPr>
            <a:xfrm>
              <a:off x="3263" y="966"/>
              <a:ext cx="71" cy="68"/>
              <a:chOff x="0" y="0"/>
              <a:chExt cx="105" cy="156"/>
            </a:xfrm>
          </p:grpSpPr>
          <p:sp>
            <p:nvSpPr>
              <p:cNvPr id="98341" name="Line 52"/>
              <p:cNvSpPr/>
              <p:nvPr/>
            </p:nvSpPr>
            <p:spPr>
              <a:xfrm flipH="1">
                <a:off x="0" y="0"/>
                <a:ext cx="105" cy="156"/>
              </a:xfrm>
              <a:prstGeom prst="line">
                <a:avLst/>
              </a:prstGeom>
              <a:ln w="9525" cap="flat" cmpd="sng">
                <a:solidFill>
                  <a:srgbClr val="000000"/>
                </a:solidFill>
                <a:prstDash val="solid"/>
                <a:headEnd type="none" w="med" len="med"/>
                <a:tailEnd type="none" w="med" len="med"/>
              </a:ln>
            </p:spPr>
          </p:sp>
          <p:sp>
            <p:nvSpPr>
              <p:cNvPr id="98342" name="Line 53"/>
              <p:cNvSpPr/>
              <p:nvPr/>
            </p:nvSpPr>
            <p:spPr>
              <a:xfrm>
                <a:off x="0" y="0"/>
                <a:ext cx="105" cy="156"/>
              </a:xfrm>
              <a:prstGeom prst="line">
                <a:avLst/>
              </a:prstGeom>
              <a:ln w="9525" cap="flat" cmpd="sng">
                <a:solidFill>
                  <a:srgbClr val="000000"/>
                </a:solidFill>
                <a:prstDash val="solid"/>
                <a:headEnd type="none" w="med" len="med"/>
                <a:tailEnd type="none" w="med" len="med"/>
              </a:ln>
            </p:spPr>
          </p:sp>
        </p:grpSp>
        <p:grpSp>
          <p:nvGrpSpPr>
            <p:cNvPr id="98321" name="Group 52"/>
            <p:cNvGrpSpPr/>
            <p:nvPr/>
          </p:nvGrpSpPr>
          <p:grpSpPr>
            <a:xfrm>
              <a:off x="4236" y="960"/>
              <a:ext cx="71" cy="66"/>
              <a:chOff x="0" y="0"/>
              <a:chExt cx="105" cy="156"/>
            </a:xfrm>
          </p:grpSpPr>
          <p:sp>
            <p:nvSpPr>
              <p:cNvPr id="98339" name="Line 55"/>
              <p:cNvSpPr/>
              <p:nvPr/>
            </p:nvSpPr>
            <p:spPr>
              <a:xfrm flipH="1">
                <a:off x="0" y="0"/>
                <a:ext cx="105" cy="156"/>
              </a:xfrm>
              <a:prstGeom prst="line">
                <a:avLst/>
              </a:prstGeom>
              <a:ln w="9525" cap="flat" cmpd="sng">
                <a:solidFill>
                  <a:srgbClr val="000000"/>
                </a:solidFill>
                <a:prstDash val="solid"/>
                <a:headEnd type="none" w="med" len="med"/>
                <a:tailEnd type="none" w="med" len="med"/>
              </a:ln>
            </p:spPr>
          </p:sp>
          <p:sp>
            <p:nvSpPr>
              <p:cNvPr id="98340" name="Line 56"/>
              <p:cNvSpPr/>
              <p:nvPr/>
            </p:nvSpPr>
            <p:spPr>
              <a:xfrm>
                <a:off x="0" y="0"/>
                <a:ext cx="105" cy="156"/>
              </a:xfrm>
              <a:prstGeom prst="line">
                <a:avLst/>
              </a:prstGeom>
              <a:ln w="9525" cap="flat" cmpd="sng">
                <a:solidFill>
                  <a:srgbClr val="000000"/>
                </a:solidFill>
                <a:prstDash val="solid"/>
                <a:headEnd type="none" w="med" len="med"/>
                <a:tailEnd type="none" w="med" len="med"/>
              </a:ln>
            </p:spPr>
          </p:sp>
        </p:grpSp>
        <p:sp>
          <p:nvSpPr>
            <p:cNvPr id="98322" name="Oval 57"/>
            <p:cNvSpPr/>
            <p:nvPr/>
          </p:nvSpPr>
          <p:spPr>
            <a:xfrm>
              <a:off x="2801" y="923"/>
              <a:ext cx="114" cy="145"/>
            </a:xfrm>
            <a:prstGeom prst="ellipse">
              <a:avLst/>
            </a:prstGeom>
            <a:solidFill>
              <a:srgbClr val="FFFFFF"/>
            </a:solidFill>
            <a:ln w="25400" cap="flat" cmpd="sng">
              <a:solidFill>
                <a:srgbClr val="0000CC"/>
              </a:solidFill>
              <a:prstDash val="solid"/>
              <a:headEnd type="none" w="med" len="med"/>
              <a:tailEnd type="none" w="med" len="med"/>
            </a:ln>
          </p:spPr>
          <p:txBody>
            <a:bodyPr tIns="0" bIns="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p>
          </p:txBody>
        </p:sp>
        <p:sp>
          <p:nvSpPr>
            <p:cNvPr id="98323" name="Line 58"/>
            <p:cNvSpPr/>
            <p:nvPr/>
          </p:nvSpPr>
          <p:spPr>
            <a:xfrm flipH="1">
              <a:off x="2904" y="997"/>
              <a:ext cx="359" cy="1"/>
            </a:xfrm>
            <a:prstGeom prst="line">
              <a:avLst/>
            </a:prstGeom>
            <a:ln w="25400" cap="flat" cmpd="sng">
              <a:solidFill>
                <a:srgbClr val="FF0000"/>
              </a:solidFill>
              <a:prstDash val="solid"/>
              <a:headEnd type="none" w="med" len="med"/>
              <a:tailEnd type="stealth" w="lg" len="lg"/>
            </a:ln>
          </p:spPr>
        </p:sp>
        <p:sp>
          <p:nvSpPr>
            <p:cNvPr id="98324" name="Freeform 59"/>
            <p:cNvSpPr/>
            <p:nvPr/>
          </p:nvSpPr>
          <p:spPr>
            <a:xfrm>
              <a:off x="4275" y="200"/>
              <a:ext cx="370" cy="816"/>
            </a:xfrm>
            <a:custGeom>
              <a:avLst/>
              <a:gdLst>
                <a:gd name="txL" fmla="*/ 0 w 542"/>
                <a:gd name="txT" fmla="*/ 0 h 1248"/>
                <a:gd name="txR" fmla="*/ 542 w 542"/>
                <a:gd name="txB" fmla="*/ 1248 h 1248"/>
              </a:gdLst>
              <a:ahLst/>
              <a:cxnLst>
                <a:cxn ang="0">
                  <a:pos x="1" y="1"/>
                </a:cxn>
                <a:cxn ang="0">
                  <a:pos x="1" y="1"/>
                </a:cxn>
                <a:cxn ang="0">
                  <a:pos x="1" y="1"/>
                </a:cxn>
                <a:cxn ang="0">
                  <a:pos x="1" y="1"/>
                </a:cxn>
                <a:cxn ang="0">
                  <a:pos x="1" y="0"/>
                </a:cxn>
              </a:cxnLst>
              <a:rect l="txL" t="txT" r="txR" b="txB"/>
              <a:pathLst>
                <a:path w="542" h="1248">
                  <a:moveTo>
                    <a:pt x="17" y="1248"/>
                  </a:moveTo>
                  <a:cubicBezTo>
                    <a:pt x="8" y="1209"/>
                    <a:pt x="0" y="1170"/>
                    <a:pt x="17" y="1092"/>
                  </a:cubicBezTo>
                  <a:cubicBezTo>
                    <a:pt x="34" y="1014"/>
                    <a:pt x="70" y="884"/>
                    <a:pt x="122" y="780"/>
                  </a:cubicBezTo>
                  <a:cubicBezTo>
                    <a:pt x="174" y="676"/>
                    <a:pt x="262" y="598"/>
                    <a:pt x="332" y="468"/>
                  </a:cubicBezTo>
                  <a:cubicBezTo>
                    <a:pt x="402" y="338"/>
                    <a:pt x="472" y="169"/>
                    <a:pt x="542" y="0"/>
                  </a:cubicBezTo>
                </a:path>
              </a:pathLst>
            </a:custGeom>
            <a:noFill/>
            <a:ln w="25400" cap="flat" cmpd="sng">
              <a:solidFill>
                <a:srgbClr val="FF0000">
                  <a:alpha val="100000"/>
                </a:srgbClr>
              </a:solidFill>
              <a:prstDash val="solid"/>
              <a:round/>
              <a:headEnd type="none" w="med" len="med"/>
              <a:tailEnd type="stealth" w="lg" len="lg"/>
            </a:ln>
          </p:spPr>
          <p:txBody>
            <a:bodyPr/>
            <a:lstStyle/>
            <a:p>
              <a:endParaRPr lang="zh-CN" altLang="en-US"/>
            </a:p>
          </p:txBody>
        </p:sp>
        <p:sp>
          <p:nvSpPr>
            <p:cNvPr id="98325" name="Freeform 60"/>
            <p:cNvSpPr/>
            <p:nvPr/>
          </p:nvSpPr>
          <p:spPr>
            <a:xfrm flipV="1">
              <a:off x="4276" y="997"/>
              <a:ext cx="370" cy="816"/>
            </a:xfrm>
            <a:custGeom>
              <a:avLst/>
              <a:gdLst>
                <a:gd name="txL" fmla="*/ 0 w 542"/>
                <a:gd name="txT" fmla="*/ 0 h 1248"/>
                <a:gd name="txR" fmla="*/ 542 w 542"/>
                <a:gd name="txB" fmla="*/ 1248 h 1248"/>
              </a:gdLst>
              <a:ahLst/>
              <a:cxnLst>
                <a:cxn ang="0">
                  <a:pos x="1" y="1"/>
                </a:cxn>
                <a:cxn ang="0">
                  <a:pos x="1" y="1"/>
                </a:cxn>
                <a:cxn ang="0">
                  <a:pos x="1" y="1"/>
                </a:cxn>
                <a:cxn ang="0">
                  <a:pos x="1" y="1"/>
                </a:cxn>
                <a:cxn ang="0">
                  <a:pos x="1" y="0"/>
                </a:cxn>
              </a:cxnLst>
              <a:rect l="txL" t="txT" r="txR" b="txB"/>
              <a:pathLst>
                <a:path w="542" h="1248">
                  <a:moveTo>
                    <a:pt x="17" y="1248"/>
                  </a:moveTo>
                  <a:cubicBezTo>
                    <a:pt x="8" y="1209"/>
                    <a:pt x="0" y="1170"/>
                    <a:pt x="17" y="1092"/>
                  </a:cubicBezTo>
                  <a:cubicBezTo>
                    <a:pt x="34" y="1014"/>
                    <a:pt x="70" y="884"/>
                    <a:pt x="122" y="780"/>
                  </a:cubicBezTo>
                  <a:cubicBezTo>
                    <a:pt x="174" y="676"/>
                    <a:pt x="262" y="598"/>
                    <a:pt x="332" y="468"/>
                  </a:cubicBezTo>
                  <a:cubicBezTo>
                    <a:pt x="402" y="338"/>
                    <a:pt x="472" y="169"/>
                    <a:pt x="542" y="0"/>
                  </a:cubicBezTo>
                </a:path>
              </a:pathLst>
            </a:custGeom>
            <a:noFill/>
            <a:ln w="25400" cap="flat" cmpd="sng">
              <a:solidFill>
                <a:srgbClr val="FF0000">
                  <a:alpha val="100000"/>
                </a:srgbClr>
              </a:solidFill>
              <a:prstDash val="solid"/>
              <a:round/>
              <a:headEnd type="none" w="med" len="med"/>
              <a:tailEnd type="stealth" w="lg" len="lg"/>
            </a:ln>
          </p:spPr>
          <p:txBody>
            <a:bodyPr/>
            <a:lstStyle/>
            <a:p>
              <a:endParaRPr lang="zh-CN" altLang="en-US"/>
            </a:p>
          </p:txBody>
        </p:sp>
        <p:sp>
          <p:nvSpPr>
            <p:cNvPr id="98326" name="Text Box 61"/>
            <p:cNvSpPr txBox="1"/>
            <p:nvPr/>
          </p:nvSpPr>
          <p:spPr>
            <a:xfrm>
              <a:off x="4694" y="799"/>
              <a:ext cx="361" cy="143"/>
            </a:xfrm>
            <a:prstGeom prst="rect">
              <a:avLst/>
            </a:prstGeom>
            <a:noFill/>
            <a:ln w="9525">
              <a:noFill/>
            </a:ln>
          </p:spPr>
          <p:txBody>
            <a:bodyPr tIns="0" bIns="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spcBef>
                  <a:spcPct val="0"/>
                </a:spcBef>
                <a:buClrTx/>
                <a:buSzTx/>
                <a:buFont typeface="Arial" panose="020B0604020202020204" pitchFamily="34" charset="0"/>
                <a:buNone/>
              </a:pPr>
              <a:endParaRPr lang="zh-CN" altLang="en-US" sz="1800" b="1" dirty="0"/>
            </a:p>
          </p:txBody>
        </p:sp>
        <p:sp>
          <p:nvSpPr>
            <p:cNvPr id="98327" name="Text Box 62"/>
            <p:cNvSpPr txBox="1"/>
            <p:nvPr/>
          </p:nvSpPr>
          <p:spPr>
            <a:xfrm>
              <a:off x="2713" y="673"/>
              <a:ext cx="359" cy="204"/>
            </a:xfrm>
            <a:prstGeom prst="rect">
              <a:avLst/>
            </a:prstGeom>
            <a:noFill/>
            <a:ln w="9525">
              <a:noFill/>
            </a:ln>
          </p:spPr>
          <p:txBody>
            <a:bodyPr tIns="0" bIns="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800" b="1" dirty="0">
                  <a:solidFill>
                    <a:schemeClr val="tx2"/>
                  </a:solidFill>
                  <a:latin typeface="Times New Roman" panose="02020603050405020304" pitchFamily="18" charset="0"/>
                </a:rPr>
                <a:t>-b</a:t>
              </a:r>
              <a:endParaRPr lang="en-US" altLang="zh-CN" sz="2800" b="1" dirty="0">
                <a:solidFill>
                  <a:schemeClr val="tx2"/>
                </a:solidFill>
              </a:endParaRPr>
            </a:p>
          </p:txBody>
        </p:sp>
        <p:sp>
          <p:nvSpPr>
            <p:cNvPr id="98328" name="Text Box 63"/>
            <p:cNvSpPr txBox="1"/>
            <p:nvPr/>
          </p:nvSpPr>
          <p:spPr>
            <a:xfrm>
              <a:off x="3146" y="664"/>
              <a:ext cx="358" cy="204"/>
            </a:xfrm>
            <a:prstGeom prst="rect">
              <a:avLst/>
            </a:prstGeom>
            <a:noFill/>
            <a:ln w="9525">
              <a:noFill/>
            </a:ln>
          </p:spPr>
          <p:txBody>
            <a:bodyPr tIns="0" bIns="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800" b="1" dirty="0">
                  <a:solidFill>
                    <a:schemeClr val="tx2"/>
                  </a:solidFill>
                  <a:latin typeface="Times New Roman" panose="02020603050405020304" pitchFamily="18" charset="0"/>
                </a:rPr>
                <a:t>-a</a:t>
              </a:r>
              <a:endParaRPr lang="en-US" altLang="zh-CN" sz="2800" b="1" dirty="0">
                <a:solidFill>
                  <a:schemeClr val="tx2"/>
                </a:solidFill>
              </a:endParaRPr>
            </a:p>
          </p:txBody>
        </p:sp>
        <p:sp>
          <p:nvSpPr>
            <p:cNvPr id="98329" name="Text Box 64"/>
            <p:cNvSpPr txBox="1"/>
            <p:nvPr/>
          </p:nvSpPr>
          <p:spPr>
            <a:xfrm>
              <a:off x="4031" y="761"/>
              <a:ext cx="359" cy="204"/>
            </a:xfrm>
            <a:prstGeom prst="rect">
              <a:avLst/>
            </a:prstGeom>
            <a:noFill/>
            <a:ln w="9525">
              <a:noFill/>
            </a:ln>
          </p:spPr>
          <p:txBody>
            <a:bodyPr tIns="0" bIns="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a:spcBef>
                  <a:spcPct val="0"/>
                </a:spcBef>
                <a:buClrTx/>
                <a:buSzTx/>
                <a:buFont typeface="Arial" panose="020B0604020202020204" pitchFamily="34" charset="0"/>
                <a:buNone/>
              </a:pPr>
              <a:r>
                <a:rPr lang="en-US" altLang="zh-CN" sz="2400" b="1" dirty="0">
                  <a:solidFill>
                    <a:schemeClr val="tx2"/>
                  </a:solidFill>
                  <a:latin typeface="Times New Roman" panose="02020603050405020304" pitchFamily="18" charset="0"/>
                </a:rPr>
                <a:t>0</a:t>
              </a:r>
              <a:endParaRPr lang="en-US" altLang="zh-CN" sz="2400" b="1" dirty="0">
                <a:solidFill>
                  <a:schemeClr val="tx2"/>
                </a:solidFill>
              </a:endParaRPr>
            </a:p>
          </p:txBody>
        </p:sp>
        <p:sp>
          <p:nvSpPr>
            <p:cNvPr id="98330" name="Line 65"/>
            <p:cNvSpPr/>
            <p:nvPr/>
          </p:nvSpPr>
          <p:spPr>
            <a:xfrm>
              <a:off x="4696" y="78"/>
              <a:ext cx="2" cy="1939"/>
            </a:xfrm>
            <a:prstGeom prst="line">
              <a:avLst/>
            </a:prstGeom>
            <a:ln w="9525" cap="flat" cmpd="sng">
              <a:solidFill>
                <a:srgbClr val="000000"/>
              </a:solidFill>
              <a:prstDash val="dash"/>
              <a:headEnd type="none" w="med" len="med"/>
              <a:tailEnd type="none" w="med" len="med"/>
            </a:ln>
          </p:spPr>
        </p:sp>
        <p:graphicFrame>
          <p:nvGraphicFramePr>
            <p:cNvPr id="98331" name="Object 64"/>
            <p:cNvGraphicFramePr>
              <a:graphicFrameLocks noChangeAspect="1"/>
            </p:cNvGraphicFramePr>
            <p:nvPr/>
          </p:nvGraphicFramePr>
          <p:xfrm>
            <a:off x="4258" y="0"/>
            <a:ext cx="398" cy="337"/>
          </p:xfrm>
          <a:graphic>
            <a:graphicData uri="http://schemas.openxmlformats.org/presentationml/2006/ole">
              <mc:AlternateContent xmlns:mc="http://schemas.openxmlformats.org/markup-compatibility/2006">
                <mc:Choice xmlns:v="urn:schemas-microsoft-com:vml" Requires="v">
                  <p:oleObj spid="_x0000_s58415" r:id="rId23" imgW="241935" imgH="191135" progId="Equation.3">
                    <p:embed/>
                  </p:oleObj>
                </mc:Choice>
                <mc:Fallback>
                  <p:oleObj r:id="rId23" imgW="241935" imgH="191135" progId="Equation.3">
                    <p:embed/>
                    <p:pic>
                      <p:nvPicPr>
                        <p:cNvPr id="0" name="图片 3439"/>
                        <p:cNvPicPr/>
                        <p:nvPr/>
                      </p:nvPicPr>
                      <p:blipFill>
                        <a:blip r:embed="rId14"/>
                        <a:stretch>
                          <a:fillRect/>
                        </a:stretch>
                      </p:blipFill>
                      <p:spPr>
                        <a:xfrm>
                          <a:off x="4258" y="0"/>
                          <a:ext cx="398" cy="337"/>
                        </a:xfrm>
                        <a:prstGeom prst="rect">
                          <a:avLst/>
                        </a:prstGeom>
                        <a:noFill/>
                        <a:ln w="38100">
                          <a:noFill/>
                          <a:miter/>
                        </a:ln>
                      </p:spPr>
                    </p:pic>
                  </p:oleObj>
                </mc:Fallback>
              </mc:AlternateContent>
            </a:graphicData>
          </a:graphic>
        </p:graphicFrame>
        <p:graphicFrame>
          <p:nvGraphicFramePr>
            <p:cNvPr id="98332" name="Object 65"/>
            <p:cNvGraphicFramePr>
              <a:graphicFrameLocks noChangeAspect="1"/>
            </p:cNvGraphicFramePr>
            <p:nvPr/>
          </p:nvGraphicFramePr>
          <p:xfrm>
            <a:off x="4800" y="771"/>
            <a:ext cx="252" cy="248"/>
          </p:xfrm>
          <a:graphic>
            <a:graphicData uri="http://schemas.openxmlformats.org/presentationml/2006/ole">
              <mc:AlternateContent xmlns:mc="http://schemas.openxmlformats.org/markup-compatibility/2006">
                <mc:Choice xmlns:v="urn:schemas-microsoft-com:vml" Requires="v">
                  <p:oleObj spid="_x0000_s58416" r:id="rId24" imgW="153035" imgH="140335" progId="Equation.3">
                    <p:embed/>
                  </p:oleObj>
                </mc:Choice>
                <mc:Fallback>
                  <p:oleObj r:id="rId24" imgW="153035" imgH="140335" progId="Equation.3">
                    <p:embed/>
                    <p:pic>
                      <p:nvPicPr>
                        <p:cNvPr id="0" name="图片 3440"/>
                        <p:cNvPicPr/>
                        <p:nvPr/>
                      </p:nvPicPr>
                      <p:blipFill>
                        <a:blip r:embed="rId4"/>
                        <a:stretch>
                          <a:fillRect/>
                        </a:stretch>
                      </p:blipFill>
                      <p:spPr>
                        <a:xfrm>
                          <a:off x="4800" y="771"/>
                          <a:ext cx="252" cy="248"/>
                        </a:xfrm>
                        <a:prstGeom prst="rect">
                          <a:avLst/>
                        </a:prstGeom>
                        <a:noFill/>
                        <a:ln w="38100">
                          <a:noFill/>
                          <a:miter/>
                        </a:ln>
                      </p:spPr>
                    </p:pic>
                  </p:oleObj>
                </mc:Fallback>
              </mc:AlternateContent>
            </a:graphicData>
          </a:graphic>
        </p:graphicFrame>
        <p:grpSp>
          <p:nvGrpSpPr>
            <p:cNvPr id="98333" name="Group 66"/>
            <p:cNvGrpSpPr/>
            <p:nvPr/>
          </p:nvGrpSpPr>
          <p:grpSpPr>
            <a:xfrm>
              <a:off x="3235" y="931"/>
              <a:ext cx="114" cy="145"/>
              <a:chOff x="0" y="0"/>
              <a:chExt cx="105" cy="156"/>
            </a:xfrm>
          </p:grpSpPr>
          <p:sp>
            <p:nvSpPr>
              <p:cNvPr id="98337" name="Line 69"/>
              <p:cNvSpPr/>
              <p:nvPr/>
            </p:nvSpPr>
            <p:spPr>
              <a:xfrm flipH="1">
                <a:off x="0" y="0"/>
                <a:ext cx="105" cy="156"/>
              </a:xfrm>
              <a:prstGeom prst="line">
                <a:avLst/>
              </a:prstGeom>
              <a:ln w="44450" cap="flat" cmpd="sng">
                <a:solidFill>
                  <a:srgbClr val="0000CC"/>
                </a:solidFill>
                <a:prstDash val="solid"/>
                <a:headEnd type="none" w="med" len="med"/>
                <a:tailEnd type="none" w="med" len="med"/>
              </a:ln>
            </p:spPr>
          </p:sp>
          <p:sp>
            <p:nvSpPr>
              <p:cNvPr id="98338" name="Line 70"/>
              <p:cNvSpPr/>
              <p:nvPr/>
            </p:nvSpPr>
            <p:spPr>
              <a:xfrm>
                <a:off x="0" y="0"/>
                <a:ext cx="105" cy="156"/>
              </a:xfrm>
              <a:prstGeom prst="line">
                <a:avLst/>
              </a:prstGeom>
              <a:ln w="44450" cap="flat" cmpd="sng">
                <a:solidFill>
                  <a:srgbClr val="0000CC"/>
                </a:solidFill>
                <a:prstDash val="solid"/>
                <a:headEnd type="none" w="med" len="med"/>
                <a:tailEnd type="none" w="med" len="med"/>
              </a:ln>
            </p:spPr>
          </p:sp>
        </p:grpSp>
        <p:grpSp>
          <p:nvGrpSpPr>
            <p:cNvPr id="98334" name="Group 69"/>
            <p:cNvGrpSpPr/>
            <p:nvPr/>
          </p:nvGrpSpPr>
          <p:grpSpPr>
            <a:xfrm>
              <a:off x="4212" y="923"/>
              <a:ext cx="114" cy="145"/>
              <a:chOff x="0" y="0"/>
              <a:chExt cx="105" cy="156"/>
            </a:xfrm>
          </p:grpSpPr>
          <p:sp>
            <p:nvSpPr>
              <p:cNvPr id="98335" name="Line 72"/>
              <p:cNvSpPr/>
              <p:nvPr/>
            </p:nvSpPr>
            <p:spPr>
              <a:xfrm flipH="1">
                <a:off x="0" y="0"/>
                <a:ext cx="105" cy="156"/>
              </a:xfrm>
              <a:prstGeom prst="line">
                <a:avLst/>
              </a:prstGeom>
              <a:ln w="44450" cap="flat" cmpd="sng">
                <a:solidFill>
                  <a:srgbClr val="0000CC"/>
                </a:solidFill>
                <a:prstDash val="solid"/>
                <a:headEnd type="none" w="med" len="med"/>
                <a:tailEnd type="none" w="med" len="med"/>
              </a:ln>
            </p:spPr>
          </p:sp>
          <p:sp>
            <p:nvSpPr>
              <p:cNvPr id="98336" name="Line 73"/>
              <p:cNvSpPr/>
              <p:nvPr/>
            </p:nvSpPr>
            <p:spPr>
              <a:xfrm>
                <a:off x="0" y="0"/>
                <a:ext cx="105" cy="156"/>
              </a:xfrm>
              <a:prstGeom prst="line">
                <a:avLst/>
              </a:prstGeom>
              <a:ln w="44450" cap="flat" cmpd="sng">
                <a:solidFill>
                  <a:srgbClr val="0000CC"/>
                </a:solidFill>
                <a:prstDash val="solid"/>
                <a:headEnd type="none" w="med" len="med"/>
                <a:tailEnd type="non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635"/>
                                        </p:tgtEl>
                                        <p:attrNameLst>
                                          <p:attrName>style.visibility</p:attrName>
                                        </p:attrNameLst>
                                      </p:cBhvr>
                                      <p:to>
                                        <p:strVal val="visible"/>
                                      </p:to>
                                    </p:set>
                                    <p:anim calcmode="lin" valueType="num">
                                      <p:cBhvr additive="base">
                                        <p:cTn id="7" dur="500" fill="hold"/>
                                        <p:tgtEl>
                                          <p:spTgt spid="69635"/>
                                        </p:tgtEl>
                                        <p:attrNameLst>
                                          <p:attrName>ppt_x</p:attrName>
                                        </p:attrNameLst>
                                      </p:cBhvr>
                                      <p:tavLst>
                                        <p:tav tm="0">
                                          <p:val>
                                            <p:strVal val="#ppt_x"/>
                                          </p:val>
                                        </p:tav>
                                        <p:tav tm="100000">
                                          <p:val>
                                            <p:strVal val="#ppt_x"/>
                                          </p:val>
                                        </p:tav>
                                      </p:tavLst>
                                    </p:anim>
                                    <p:anim calcmode="lin" valueType="num">
                                      <p:cBhvr additive="base">
                                        <p:cTn id="8" dur="500" fill="hold"/>
                                        <p:tgtEl>
                                          <p:spTgt spid="69635"/>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69635"/>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675"/>
                                        </p:tgtEl>
                                        <p:attrNameLst>
                                          <p:attrName>style.visibility</p:attrName>
                                        </p:attrNameLst>
                                      </p:cBhvr>
                                      <p:to>
                                        <p:strVal val="visible"/>
                                      </p:to>
                                    </p:set>
                                    <p:anim calcmode="lin" valueType="num">
                                      <p:cBhvr additive="base">
                                        <p:cTn id="13" dur="500" fill="hold"/>
                                        <p:tgtEl>
                                          <p:spTgt spid="69675"/>
                                        </p:tgtEl>
                                        <p:attrNameLst>
                                          <p:attrName>ppt_x</p:attrName>
                                        </p:attrNameLst>
                                      </p:cBhvr>
                                      <p:tavLst>
                                        <p:tav tm="0">
                                          <p:val>
                                            <p:strVal val="#ppt_x"/>
                                          </p:val>
                                        </p:tav>
                                        <p:tav tm="100000">
                                          <p:val>
                                            <p:strVal val="#ppt_x"/>
                                          </p:val>
                                        </p:tav>
                                      </p:tavLst>
                                    </p:anim>
                                    <p:anim calcmode="lin" valueType="num">
                                      <p:cBhvr additive="base">
                                        <p:cTn id="14" dur="500" fill="hold"/>
                                        <p:tgtEl>
                                          <p:spTgt spid="6967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69672"/>
                                        </p:tgtEl>
                                        <p:attrNameLst>
                                          <p:attrName>style.visibility</p:attrName>
                                        </p:attrNameLst>
                                      </p:cBhvr>
                                      <p:to>
                                        <p:strVal val="visible"/>
                                      </p:to>
                                    </p:set>
                                    <p:anim calcmode="lin" valueType="num">
                                      <p:cBhvr additive="base">
                                        <p:cTn id="19" dur="500" fill="hold"/>
                                        <p:tgtEl>
                                          <p:spTgt spid="69672"/>
                                        </p:tgtEl>
                                        <p:attrNameLst>
                                          <p:attrName>ppt_x</p:attrName>
                                        </p:attrNameLst>
                                      </p:cBhvr>
                                      <p:tavLst>
                                        <p:tav tm="0">
                                          <p:val>
                                            <p:strVal val="#ppt_x"/>
                                          </p:val>
                                        </p:tav>
                                        <p:tav tm="100000">
                                          <p:val>
                                            <p:strVal val="#ppt_x"/>
                                          </p:val>
                                        </p:tav>
                                      </p:tavLst>
                                    </p:anim>
                                    <p:anim calcmode="lin" valueType="num">
                                      <p:cBhvr additive="base">
                                        <p:cTn id="20" dur="500" fill="hold"/>
                                        <p:tgtEl>
                                          <p:spTgt spid="6967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p:cNvSpPr>
          <p:nvPr>
            <p:ph type="title" idx="4294967295"/>
          </p:nvPr>
        </p:nvSpPr>
        <p:spPr>
          <a:xfrm>
            <a:off x="128588" y="-177800"/>
            <a:ext cx="9074150" cy="2205038"/>
          </a:xfrm>
          <a:ln/>
        </p:spPr>
        <p:txBody>
          <a:bodyPr vert="horz" wrap="square" lIns="91440" tIns="45720" rIns="91440" bIns="45720" anchor="ctr" anchorCtr="0"/>
          <a:lstStyle/>
          <a:p>
            <a:pPr algn="l" eaLnBrk="1" hangingPunct="1">
              <a:lnSpc>
                <a:spcPct val="125000"/>
              </a:lnSpc>
              <a:spcBef>
                <a:spcPct val="20000"/>
              </a:spcBef>
              <a:spcAft>
                <a:spcPct val="20000"/>
              </a:spcAft>
            </a:pPr>
            <a:r>
              <a:rPr lang="zh-CN" altLang="en-US" sz="2800" b="1" dirty="0">
                <a:latin typeface="Times New Roman" panose="02020603050405020304" pitchFamily="18" charset="0"/>
              </a:rPr>
              <a:t>例</a:t>
            </a:r>
            <a:r>
              <a:rPr lang="en-US" altLang="zh-CN" sz="2800" b="1" dirty="0">
                <a:latin typeface="Times New Roman" panose="02020603050405020304" pitchFamily="18" charset="0"/>
              </a:rPr>
              <a:t>4.13</a:t>
            </a:r>
            <a:r>
              <a:rPr lang="zh-CN" altLang="en-US" sz="2800" dirty="0">
                <a:latin typeface="Times New Roman" panose="02020603050405020304" pitchFamily="18" charset="0"/>
              </a:rPr>
              <a:t> </a:t>
            </a:r>
            <a:r>
              <a:rPr lang="zh-CN" altLang="en-US" sz="2800" b="1" dirty="0">
                <a:latin typeface="Times New Roman" panose="02020603050405020304" pitchFamily="18" charset="0"/>
              </a:rPr>
              <a:t>设系统的开环传递函数为                                            </a:t>
            </a:r>
            <a:br>
              <a:rPr lang="zh-CN" altLang="en-US" sz="2800" b="1" dirty="0">
                <a:latin typeface="Times New Roman" panose="02020603050405020304" pitchFamily="18" charset="0"/>
              </a:rPr>
            </a:br>
            <a:r>
              <a:rPr lang="zh-CN" altLang="en-US" sz="2800" b="1" dirty="0">
                <a:latin typeface="Times New Roman" panose="02020603050405020304" pitchFamily="18" charset="0"/>
              </a:rPr>
              <a:t>求增加开环零点               对根轨迹和系统性能的影响。</a:t>
            </a:r>
            <a:br>
              <a:rPr lang="zh-CN" altLang="en-US" sz="2800" b="1" dirty="0">
                <a:latin typeface="Times New Roman" panose="02020603050405020304" pitchFamily="18" charset="0"/>
              </a:rPr>
            </a:br>
            <a:r>
              <a:rPr lang="zh-CN" altLang="en-US" sz="3200" b="1" dirty="0">
                <a:latin typeface="Times New Roman" panose="02020603050405020304" pitchFamily="18" charset="0"/>
              </a:rPr>
              <a:t>解：</a:t>
            </a:r>
            <a:endParaRPr lang="en-US" altLang="zh-CN" sz="3200" dirty="0">
              <a:latin typeface="宋体" panose="02010600030101010101" pitchFamily="2" charset="-122"/>
            </a:endParaRPr>
          </a:p>
        </p:txBody>
      </p:sp>
      <p:sp>
        <p:nvSpPr>
          <p:cNvPr id="99331" name="Rectangle 3"/>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buNone/>
            </a:pPr>
            <a:endParaRPr lang="zh-CN" altLang="en-US" sz="2400" dirty="0"/>
          </a:p>
        </p:txBody>
      </p:sp>
      <p:graphicFrame>
        <p:nvGraphicFramePr>
          <p:cNvPr id="99332" name="Object 4"/>
          <p:cNvGraphicFramePr>
            <a:graphicFrameLocks noChangeAspect="1"/>
          </p:cNvGraphicFramePr>
          <p:nvPr/>
        </p:nvGraphicFramePr>
        <p:xfrm>
          <a:off x="5141913" y="-7937"/>
          <a:ext cx="3762375" cy="836612"/>
        </p:xfrm>
        <a:graphic>
          <a:graphicData uri="http://schemas.openxmlformats.org/presentationml/2006/ole">
            <mc:AlternateContent xmlns:mc="http://schemas.openxmlformats.org/markup-compatibility/2006">
              <mc:Choice xmlns:v="urn:schemas-microsoft-com:vml" Requires="v">
                <p:oleObj spid="_x0000_s59426" r:id="rId3" imgW="1727200" imgH="381000" progId="Equation.DSMT4">
                  <p:embed/>
                </p:oleObj>
              </mc:Choice>
              <mc:Fallback>
                <p:oleObj r:id="rId3" imgW="1727200" imgH="381000" progId="Equation.DSMT4">
                  <p:embed/>
                  <p:pic>
                    <p:nvPicPr>
                      <p:cNvPr id="0" name="图片 3436"/>
                      <p:cNvPicPr/>
                      <p:nvPr/>
                    </p:nvPicPr>
                    <p:blipFill>
                      <a:blip r:embed="rId4"/>
                      <a:stretch>
                        <a:fillRect/>
                      </a:stretch>
                    </p:blipFill>
                    <p:spPr>
                      <a:xfrm>
                        <a:off x="5141913" y="-7937"/>
                        <a:ext cx="3762375" cy="836612"/>
                      </a:xfrm>
                      <a:prstGeom prst="rect">
                        <a:avLst/>
                      </a:prstGeom>
                      <a:noFill/>
                      <a:ln w="38100">
                        <a:noFill/>
                        <a:miter/>
                      </a:ln>
                    </p:spPr>
                  </p:pic>
                </p:oleObj>
              </mc:Fallback>
            </mc:AlternateContent>
          </a:graphicData>
        </a:graphic>
      </p:graphicFrame>
      <p:sp>
        <p:nvSpPr>
          <p:cNvPr id="396297" name="Rectangle 9"/>
          <p:cNvSpPr>
            <a:spLocks noGrp="1" noRot="1"/>
          </p:cNvSpPr>
          <p:nvPr>
            <p:ph type="body" idx="4294967295"/>
          </p:nvPr>
        </p:nvSpPr>
        <p:spPr>
          <a:xfrm>
            <a:off x="0" y="2430463"/>
            <a:ext cx="5148263" cy="4094162"/>
          </a:xfrm>
          <a:ln/>
        </p:spPr>
        <p:txBody>
          <a:bodyPr vert="horz" wrap="square" lIns="91440" tIns="45720" rIns="91440" bIns="45720" anchor="t" anchorCtr="0"/>
          <a:lstStyle/>
          <a:p>
            <a:pPr marL="0" indent="0" eaLnBrk="1" hangingPunct="1">
              <a:lnSpc>
                <a:spcPct val="90000"/>
              </a:lnSpc>
              <a:buNone/>
            </a:pPr>
            <a:r>
              <a:rPr lang="zh-CN" altLang="en-US" sz="2800" b="1" dirty="0">
                <a:solidFill>
                  <a:schemeClr val="tx2"/>
                </a:solidFill>
                <a:latin typeface="宋体" panose="02010600030101010101" pitchFamily="2" charset="-122"/>
              </a:rPr>
              <a:t>开环极点是</a:t>
            </a:r>
            <a:r>
              <a:rPr lang="en-US" altLang="zh-CN" sz="2800" b="1" dirty="0">
                <a:solidFill>
                  <a:schemeClr val="tx2"/>
                </a:solidFill>
                <a:latin typeface="Times New Roman" panose="02020603050405020304" pitchFamily="18" charset="0"/>
                <a:cs typeface="Times New Roman" panose="02020603050405020304" pitchFamily="18" charset="0"/>
              </a:rPr>
              <a:t>1</a:t>
            </a:r>
            <a:r>
              <a:rPr lang="zh-CN" altLang="en-US" sz="2800" b="1" dirty="0">
                <a:solidFill>
                  <a:schemeClr val="tx2"/>
                </a:solidFill>
                <a:latin typeface="Times New Roman" panose="02020603050405020304" pitchFamily="18" charset="0"/>
                <a:cs typeface="Times New Roman" panose="02020603050405020304" pitchFamily="18" charset="0"/>
              </a:rPr>
              <a:t>，</a:t>
            </a:r>
            <a:r>
              <a:rPr lang="en-US" altLang="zh-CN" sz="2800" b="1" dirty="0">
                <a:solidFill>
                  <a:schemeClr val="tx2"/>
                </a:solidFill>
                <a:latin typeface="Times New Roman" panose="02020603050405020304" pitchFamily="18" charset="0"/>
                <a:cs typeface="Times New Roman" panose="02020603050405020304" pitchFamily="18" charset="0"/>
              </a:rPr>
              <a:t>-2</a:t>
            </a:r>
            <a:r>
              <a:rPr lang="zh-CN" altLang="en-US" sz="2800" b="1" dirty="0">
                <a:solidFill>
                  <a:schemeClr val="tx2"/>
                </a:solidFill>
                <a:latin typeface="Times New Roman" panose="02020603050405020304" pitchFamily="18" charset="0"/>
                <a:cs typeface="Times New Roman" panose="02020603050405020304" pitchFamily="18" charset="0"/>
              </a:rPr>
              <a:t>，</a:t>
            </a:r>
            <a:r>
              <a:rPr lang="en-US" altLang="zh-CN" sz="2800" b="1" dirty="0">
                <a:solidFill>
                  <a:schemeClr val="tx2"/>
                </a:solidFill>
                <a:latin typeface="Times New Roman" panose="02020603050405020304" pitchFamily="18" charset="0"/>
                <a:cs typeface="Times New Roman" panose="02020603050405020304" pitchFamily="18" charset="0"/>
              </a:rPr>
              <a:t>-5</a:t>
            </a:r>
            <a:r>
              <a:rPr lang="zh-CN" altLang="en-US" sz="2800" b="1" dirty="0">
                <a:solidFill>
                  <a:schemeClr val="tx2"/>
                </a:solidFill>
                <a:latin typeface="Times New Roman" panose="02020603050405020304" pitchFamily="18" charset="0"/>
                <a:cs typeface="Times New Roman" panose="02020603050405020304" pitchFamily="18" charset="0"/>
              </a:rPr>
              <a:t>，实轴上的根轨迹分布为</a:t>
            </a:r>
            <a:r>
              <a:rPr lang="en-US" altLang="zh-CN" sz="2800" b="1" dirty="0">
                <a:solidFill>
                  <a:schemeClr val="tx2"/>
                </a:solidFill>
                <a:latin typeface="Times New Roman" panose="02020603050405020304" pitchFamily="18" charset="0"/>
                <a:cs typeface="Times New Roman" panose="02020603050405020304" pitchFamily="18" charset="0"/>
              </a:rPr>
              <a:t>(-∞,-5],[-2,1]</a:t>
            </a:r>
            <a:endParaRPr lang="zh-CN" altLang="en-US" sz="2800" b="1" dirty="0">
              <a:solidFill>
                <a:schemeClr val="tx2"/>
              </a:solidFill>
              <a:latin typeface="Times New Roman" panose="02020603050405020304" pitchFamily="18" charset="0"/>
              <a:cs typeface="Times New Roman" panose="02020603050405020304" pitchFamily="18" charset="0"/>
            </a:endParaRPr>
          </a:p>
          <a:p>
            <a:pPr marL="0" indent="0" eaLnBrk="1" hangingPunct="1">
              <a:lnSpc>
                <a:spcPct val="90000"/>
              </a:lnSpc>
              <a:buNone/>
            </a:pPr>
            <a:r>
              <a:rPr lang="zh-CN" altLang="en-US" sz="2800" b="1" dirty="0">
                <a:solidFill>
                  <a:schemeClr val="tx2"/>
                </a:solidFill>
                <a:latin typeface="宋体" panose="02010600030101010101" pitchFamily="2" charset="-122"/>
              </a:rPr>
              <a:t>渐近线交点坐标        </a:t>
            </a:r>
            <a:r>
              <a:rPr lang="en-US" altLang="zh-CN" sz="2800" b="1" dirty="0">
                <a:solidFill>
                  <a:schemeClr val="tx2"/>
                </a:solidFill>
                <a:latin typeface="宋体" panose="02010600030101010101" pitchFamily="2" charset="-122"/>
              </a:rPr>
              <a:t>,</a:t>
            </a:r>
            <a:r>
              <a:rPr lang="zh-CN" altLang="en-US" sz="2800" b="1" dirty="0">
                <a:solidFill>
                  <a:schemeClr val="tx2"/>
                </a:solidFill>
                <a:latin typeface="宋体" panose="02010600030101010101" pitchFamily="2" charset="-122"/>
              </a:rPr>
              <a:t>渐近线夹角</a:t>
            </a:r>
          </a:p>
          <a:p>
            <a:pPr marL="0" indent="0" eaLnBrk="1" hangingPunct="1">
              <a:lnSpc>
                <a:spcPct val="90000"/>
              </a:lnSpc>
              <a:buNone/>
            </a:pPr>
            <a:r>
              <a:rPr lang="zh-CN" altLang="en-US" sz="2800" b="1" dirty="0">
                <a:solidFill>
                  <a:schemeClr val="tx2"/>
                </a:solidFill>
                <a:latin typeface="宋体" panose="02010600030101010101" pitchFamily="2" charset="-122"/>
              </a:rPr>
              <a:t>根轨迹的分离点</a:t>
            </a:r>
            <a:r>
              <a:rPr lang="en-US" altLang="zh-CN" sz="2800" b="1" i="1" dirty="0">
                <a:solidFill>
                  <a:schemeClr val="tx2"/>
                </a:solidFill>
                <a:latin typeface="Times New Roman" panose="02020603050405020304" pitchFamily="18" charset="0"/>
                <a:cs typeface="Times New Roman" panose="02020603050405020304" pitchFamily="18" charset="0"/>
              </a:rPr>
              <a:t>s</a:t>
            </a:r>
            <a:r>
              <a:rPr lang="en-US" altLang="zh-CN" sz="2800" b="1" dirty="0">
                <a:solidFill>
                  <a:schemeClr val="tx2"/>
                </a:solidFill>
                <a:latin typeface="Times New Roman" panose="02020603050405020304" pitchFamily="18" charset="0"/>
                <a:cs typeface="Times New Roman" panose="02020603050405020304" pitchFamily="18" charset="0"/>
              </a:rPr>
              <a:t>=-0.27</a:t>
            </a:r>
            <a:r>
              <a:rPr lang="en-US" altLang="zh-CN" sz="2800" b="1" dirty="0">
                <a:solidFill>
                  <a:schemeClr val="tx2"/>
                </a:solidFill>
                <a:latin typeface="宋体" panose="02010600030101010101" pitchFamily="2" charset="-122"/>
              </a:rPr>
              <a:t>,</a:t>
            </a:r>
            <a:r>
              <a:rPr lang="zh-CN" altLang="en-US" sz="2800" b="1" dirty="0">
                <a:solidFill>
                  <a:schemeClr val="tx2"/>
                </a:solidFill>
                <a:latin typeface="宋体" panose="02010600030101010101" pitchFamily="2" charset="-122"/>
              </a:rPr>
              <a:t>相应</a:t>
            </a:r>
            <a:endParaRPr lang="en-US" altLang="zh-CN" sz="2800" b="1" dirty="0">
              <a:solidFill>
                <a:schemeClr val="tx2"/>
              </a:solidFill>
              <a:latin typeface="宋体" panose="02010600030101010101" pitchFamily="2" charset="-122"/>
            </a:endParaRPr>
          </a:p>
          <a:p>
            <a:pPr marL="0" indent="0" eaLnBrk="1" hangingPunct="1">
              <a:lnSpc>
                <a:spcPct val="90000"/>
              </a:lnSpc>
              <a:buNone/>
            </a:pPr>
            <a:endParaRPr lang="en-US" altLang="zh-CN" sz="2800" b="1" dirty="0">
              <a:solidFill>
                <a:schemeClr val="tx2"/>
              </a:solidFill>
              <a:latin typeface="宋体" panose="02010600030101010101" pitchFamily="2" charset="-122"/>
            </a:endParaRPr>
          </a:p>
          <a:p>
            <a:pPr marL="0" indent="0" eaLnBrk="1" hangingPunct="1">
              <a:lnSpc>
                <a:spcPct val="90000"/>
              </a:lnSpc>
              <a:buNone/>
            </a:pPr>
            <a:r>
              <a:rPr lang="zh-CN" altLang="en-US" sz="2800" b="1" dirty="0">
                <a:solidFill>
                  <a:schemeClr val="tx2"/>
                </a:solidFill>
                <a:latin typeface="宋体" panose="02010600030101010101" pitchFamily="2" charset="-122"/>
              </a:rPr>
              <a:t>根轨迹与虚轴的交点</a:t>
            </a:r>
            <a:r>
              <a:rPr lang="en-US" altLang="zh-CN" sz="2800" b="1" i="1" dirty="0">
                <a:solidFill>
                  <a:schemeClr val="tx2"/>
                </a:solidFill>
                <a:latin typeface="Times New Roman" panose="02020603050405020304" pitchFamily="18" charset="0"/>
                <a:cs typeface="Times New Roman" panose="02020603050405020304" pitchFamily="18" charset="0"/>
              </a:rPr>
              <a:t>s</a:t>
            </a:r>
            <a:r>
              <a:rPr lang="en-US" altLang="zh-CN" sz="2800" baseline="-25000" dirty="0">
                <a:solidFill>
                  <a:schemeClr val="tx2"/>
                </a:solidFill>
                <a:latin typeface="Times New Roman" panose="02020603050405020304" pitchFamily="18" charset="0"/>
                <a:cs typeface="Times New Roman" panose="02020603050405020304" pitchFamily="18" charset="0"/>
              </a:rPr>
              <a:t>1,2</a:t>
            </a:r>
            <a:r>
              <a:rPr lang="en-US" altLang="zh-CN" sz="2800" b="1" dirty="0">
                <a:solidFill>
                  <a:schemeClr val="tx2"/>
                </a:solidFill>
                <a:latin typeface="宋体" panose="02010600030101010101" pitchFamily="2" charset="-122"/>
              </a:rPr>
              <a:t>=</a:t>
            </a:r>
            <a:r>
              <a:rPr lang="en-US" altLang="zh-CN" sz="2800" b="1" dirty="0">
                <a:solidFill>
                  <a:schemeClr val="tx2"/>
                </a:solidFill>
                <a:latin typeface="Times New Roman" panose="02020603050405020304" pitchFamily="18" charset="0"/>
                <a:cs typeface="Times New Roman" panose="02020603050405020304" pitchFamily="18" charset="0"/>
              </a:rPr>
              <a:t>±</a:t>
            </a:r>
            <a:r>
              <a:rPr lang="en-US" altLang="zh-CN" sz="2800" b="1" i="1" dirty="0">
                <a:solidFill>
                  <a:schemeClr val="tx2"/>
                </a:solidFill>
                <a:latin typeface="Times New Roman" panose="02020603050405020304" pitchFamily="18" charset="0"/>
                <a:cs typeface="Times New Roman" panose="02020603050405020304" pitchFamily="18" charset="0"/>
              </a:rPr>
              <a:t>j</a:t>
            </a:r>
            <a:r>
              <a:rPr lang="en-US" altLang="zh-CN" sz="2800" b="1" dirty="0">
                <a:solidFill>
                  <a:schemeClr val="tx2"/>
                </a:solidFill>
                <a:latin typeface="Times New Roman" panose="02020603050405020304" pitchFamily="18" charset="0"/>
                <a:cs typeface="Times New Roman" panose="02020603050405020304" pitchFamily="18" charset="0"/>
              </a:rPr>
              <a:t>1.7</a:t>
            </a:r>
            <a:r>
              <a:rPr lang="en-US" altLang="zh-CN" sz="2800" b="1" dirty="0">
                <a:solidFill>
                  <a:schemeClr val="tx2"/>
                </a:solidFill>
                <a:latin typeface="宋体" panose="02010600030101010101" pitchFamily="2" charset="-122"/>
              </a:rPr>
              <a:t>,</a:t>
            </a:r>
            <a:r>
              <a:rPr lang="zh-CN" altLang="en-US" sz="2800" b="1" dirty="0">
                <a:solidFill>
                  <a:schemeClr val="tx2"/>
                </a:solidFill>
                <a:latin typeface="宋体" panose="02010600030101010101" pitchFamily="2" charset="-122"/>
              </a:rPr>
              <a:t>相应            </a:t>
            </a:r>
          </a:p>
          <a:p>
            <a:pPr marL="0" indent="0" eaLnBrk="1" hangingPunct="1">
              <a:lnSpc>
                <a:spcPct val="90000"/>
              </a:lnSpc>
              <a:buNone/>
            </a:pPr>
            <a:r>
              <a:rPr lang="en-US" altLang="zh-CN" sz="2800" b="1" i="1" dirty="0">
                <a:solidFill>
                  <a:schemeClr val="tx2"/>
                </a:solidFill>
                <a:latin typeface="Times New Roman" panose="02020603050405020304" pitchFamily="18" charset="0"/>
                <a:cs typeface="Times New Roman" panose="02020603050405020304" pitchFamily="18" charset="0"/>
              </a:rPr>
              <a:t>s</a:t>
            </a:r>
            <a:r>
              <a:rPr lang="en-US" altLang="zh-CN" sz="2800" baseline="-25000" dirty="0">
                <a:solidFill>
                  <a:schemeClr val="tx2"/>
                </a:solidFill>
                <a:latin typeface="Times New Roman" panose="02020603050405020304" pitchFamily="18" charset="0"/>
                <a:cs typeface="Times New Roman" panose="02020603050405020304" pitchFamily="18" charset="0"/>
              </a:rPr>
              <a:t>3</a:t>
            </a:r>
            <a:r>
              <a:rPr lang="en-US" altLang="zh-CN" sz="2800" b="1" dirty="0">
                <a:solidFill>
                  <a:schemeClr val="tx2"/>
                </a:solidFill>
                <a:latin typeface="宋体" panose="02010600030101010101" pitchFamily="2" charset="-122"/>
              </a:rPr>
              <a:t>=</a:t>
            </a:r>
            <a:r>
              <a:rPr lang="en-US" altLang="zh-CN" sz="2800" b="1" dirty="0">
                <a:solidFill>
                  <a:schemeClr val="tx2"/>
                </a:solidFill>
                <a:latin typeface="Times New Roman" panose="02020603050405020304" pitchFamily="18" charset="0"/>
                <a:cs typeface="Times New Roman" panose="02020603050405020304" pitchFamily="18" charset="0"/>
              </a:rPr>
              <a:t>0</a:t>
            </a:r>
            <a:r>
              <a:rPr lang="zh-CN" altLang="en-US" sz="2800" b="1" dirty="0">
                <a:solidFill>
                  <a:schemeClr val="tx2"/>
                </a:solidFill>
                <a:latin typeface="宋体" panose="02010600030101010101" pitchFamily="2" charset="-122"/>
              </a:rPr>
              <a:t>相应        </a:t>
            </a:r>
          </a:p>
          <a:p>
            <a:pPr marL="0" indent="0" eaLnBrk="1" hangingPunct="1">
              <a:lnSpc>
                <a:spcPct val="90000"/>
              </a:lnSpc>
              <a:buNone/>
            </a:pPr>
            <a:endParaRPr lang="zh-CN" altLang="en-US" sz="2800" b="1" dirty="0">
              <a:solidFill>
                <a:schemeClr val="tx2"/>
              </a:solidFill>
              <a:latin typeface="宋体" panose="02010600030101010101" pitchFamily="2" charset="-122"/>
            </a:endParaRPr>
          </a:p>
        </p:txBody>
      </p:sp>
      <p:graphicFrame>
        <p:nvGraphicFramePr>
          <p:cNvPr id="396299" name="Object 11"/>
          <p:cNvGraphicFramePr>
            <a:graphicFrameLocks noChangeAspect="1"/>
          </p:cNvGraphicFramePr>
          <p:nvPr/>
        </p:nvGraphicFramePr>
        <p:xfrm>
          <a:off x="2627313" y="3303588"/>
          <a:ext cx="1223962" cy="458787"/>
        </p:xfrm>
        <a:graphic>
          <a:graphicData uri="http://schemas.openxmlformats.org/presentationml/2006/ole">
            <mc:AlternateContent xmlns:mc="http://schemas.openxmlformats.org/markup-compatibility/2006">
              <mc:Choice xmlns:v="urn:schemas-microsoft-com:vml" Requires="v">
                <p:oleObj spid="_x0000_s59427" r:id="rId5" imgW="405765" imgH="152400" progId="Equation.DSMT4">
                  <p:embed/>
                </p:oleObj>
              </mc:Choice>
              <mc:Fallback>
                <p:oleObj r:id="rId5" imgW="405765" imgH="152400" progId="Equation.DSMT4">
                  <p:embed/>
                  <p:pic>
                    <p:nvPicPr>
                      <p:cNvPr id="0" name="图片 3435"/>
                      <p:cNvPicPr/>
                      <p:nvPr/>
                    </p:nvPicPr>
                    <p:blipFill>
                      <a:blip r:embed="rId6"/>
                      <a:stretch>
                        <a:fillRect/>
                      </a:stretch>
                    </p:blipFill>
                    <p:spPr>
                      <a:xfrm>
                        <a:off x="2627313" y="3303588"/>
                        <a:ext cx="1223962" cy="458787"/>
                      </a:xfrm>
                      <a:prstGeom prst="rect">
                        <a:avLst/>
                      </a:prstGeom>
                      <a:noFill/>
                      <a:ln w="38100">
                        <a:noFill/>
                        <a:miter/>
                      </a:ln>
                    </p:spPr>
                  </p:pic>
                </p:oleObj>
              </mc:Fallback>
            </mc:AlternateContent>
          </a:graphicData>
        </a:graphic>
      </p:graphicFrame>
      <p:graphicFrame>
        <p:nvGraphicFramePr>
          <p:cNvPr id="396300" name="Object 12"/>
          <p:cNvGraphicFramePr>
            <a:graphicFrameLocks noChangeAspect="1"/>
          </p:cNvGraphicFramePr>
          <p:nvPr/>
        </p:nvGraphicFramePr>
        <p:xfrm>
          <a:off x="1187450" y="3673475"/>
          <a:ext cx="2879725" cy="547688"/>
        </p:xfrm>
        <a:graphic>
          <a:graphicData uri="http://schemas.openxmlformats.org/presentationml/2006/ole">
            <mc:AlternateContent xmlns:mc="http://schemas.openxmlformats.org/markup-compatibility/2006">
              <mc:Choice xmlns:v="urn:schemas-microsoft-com:vml" Requires="v">
                <p:oleObj spid="_x0000_s59428" r:id="rId7" imgW="1206500" imgH="228600" progId="Equation.DSMT4">
                  <p:embed/>
                </p:oleObj>
              </mc:Choice>
              <mc:Fallback>
                <p:oleObj r:id="rId7" imgW="1206500" imgH="228600" progId="Equation.DSMT4">
                  <p:embed/>
                  <p:pic>
                    <p:nvPicPr>
                      <p:cNvPr id="0" name="图片 3437"/>
                      <p:cNvPicPr/>
                      <p:nvPr/>
                    </p:nvPicPr>
                    <p:blipFill>
                      <a:blip r:embed="rId8"/>
                      <a:stretch>
                        <a:fillRect/>
                      </a:stretch>
                    </p:blipFill>
                    <p:spPr>
                      <a:xfrm>
                        <a:off x="1187450" y="3673475"/>
                        <a:ext cx="2879725" cy="547688"/>
                      </a:xfrm>
                      <a:prstGeom prst="rect">
                        <a:avLst/>
                      </a:prstGeom>
                      <a:noFill/>
                      <a:ln w="38100">
                        <a:noFill/>
                        <a:miter/>
                      </a:ln>
                    </p:spPr>
                  </p:pic>
                </p:oleObj>
              </mc:Fallback>
            </mc:AlternateContent>
          </a:graphicData>
        </a:graphic>
      </p:graphicFrame>
      <p:graphicFrame>
        <p:nvGraphicFramePr>
          <p:cNvPr id="396303" name="Object 15"/>
          <p:cNvGraphicFramePr>
            <a:graphicFrameLocks noChangeAspect="1"/>
          </p:cNvGraphicFramePr>
          <p:nvPr/>
        </p:nvGraphicFramePr>
        <p:xfrm>
          <a:off x="803275" y="5445125"/>
          <a:ext cx="1320800" cy="581025"/>
        </p:xfrm>
        <a:graphic>
          <a:graphicData uri="http://schemas.openxmlformats.org/presentationml/2006/ole">
            <mc:AlternateContent xmlns:mc="http://schemas.openxmlformats.org/markup-compatibility/2006">
              <mc:Choice xmlns:v="urn:schemas-microsoft-com:vml" Requires="v">
                <p:oleObj spid="_x0000_s59429" r:id="rId9" imgW="482600" imgH="190500" progId="Equation.DSMT4">
                  <p:embed/>
                </p:oleObj>
              </mc:Choice>
              <mc:Fallback>
                <p:oleObj r:id="rId9" imgW="482600" imgH="190500" progId="Equation.DSMT4">
                  <p:embed/>
                  <p:pic>
                    <p:nvPicPr>
                      <p:cNvPr id="0" name="图片 3438"/>
                      <p:cNvPicPr/>
                      <p:nvPr/>
                    </p:nvPicPr>
                    <p:blipFill>
                      <a:blip r:embed="rId10"/>
                      <a:stretch>
                        <a:fillRect/>
                      </a:stretch>
                    </p:blipFill>
                    <p:spPr>
                      <a:xfrm>
                        <a:off x="803275" y="5445125"/>
                        <a:ext cx="1320800" cy="581025"/>
                      </a:xfrm>
                      <a:prstGeom prst="rect">
                        <a:avLst/>
                      </a:prstGeom>
                      <a:noFill/>
                      <a:ln w="38100">
                        <a:noFill/>
                        <a:miter/>
                      </a:ln>
                    </p:spPr>
                  </p:pic>
                </p:oleObj>
              </mc:Fallback>
            </mc:AlternateContent>
          </a:graphicData>
        </a:graphic>
      </p:graphicFrame>
      <p:sp>
        <p:nvSpPr>
          <p:cNvPr id="99337" name="AutoShape 250"/>
          <p:cNvSpPr/>
          <p:nvPr/>
        </p:nvSpPr>
        <p:spPr>
          <a:xfrm>
            <a:off x="4752975" y="1722438"/>
            <a:ext cx="4392613" cy="4645025"/>
          </a:xfrm>
          <a:prstGeom prst="flowChartProcess">
            <a:avLst/>
          </a:prstGeom>
          <a:noFill/>
          <a:ln w="9525">
            <a:noFill/>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solidFill>
                <a:srgbClr val="000000"/>
              </a:solidFill>
            </a:endParaRPr>
          </a:p>
        </p:txBody>
      </p:sp>
      <p:sp>
        <p:nvSpPr>
          <p:cNvPr id="99338" name="Line 251"/>
          <p:cNvSpPr/>
          <p:nvPr/>
        </p:nvSpPr>
        <p:spPr>
          <a:xfrm>
            <a:off x="4716463" y="4281488"/>
            <a:ext cx="4248150" cy="11112"/>
          </a:xfrm>
          <a:prstGeom prst="line">
            <a:avLst/>
          </a:prstGeom>
          <a:ln w="28575" cap="flat" cmpd="sng">
            <a:solidFill>
              <a:srgbClr val="000000"/>
            </a:solidFill>
            <a:prstDash val="solid"/>
            <a:headEnd type="none" w="med" len="med"/>
            <a:tailEnd type="arrow" w="med" len="med"/>
          </a:ln>
        </p:spPr>
      </p:sp>
      <p:sp>
        <p:nvSpPr>
          <p:cNvPr id="99339" name="Line 252"/>
          <p:cNvSpPr/>
          <p:nvPr/>
        </p:nvSpPr>
        <p:spPr>
          <a:xfrm flipV="1">
            <a:off x="7939088" y="1925638"/>
            <a:ext cx="0" cy="4443412"/>
          </a:xfrm>
          <a:prstGeom prst="line">
            <a:avLst/>
          </a:prstGeom>
          <a:ln w="28575" cap="flat" cmpd="sng">
            <a:solidFill>
              <a:srgbClr val="000000"/>
            </a:solidFill>
            <a:prstDash val="solid"/>
            <a:headEnd type="none" w="med" len="med"/>
            <a:tailEnd type="arrow" w="med" len="med"/>
          </a:ln>
        </p:spPr>
      </p:sp>
      <p:pic>
        <p:nvPicPr>
          <p:cNvPr id="99340" name="图片 57"/>
          <p:cNvPicPr>
            <a:picLocks noChangeAspect="1"/>
          </p:cNvPicPr>
          <p:nvPr/>
        </p:nvPicPr>
        <p:blipFill>
          <a:blip r:embed="rId11"/>
          <a:stretch>
            <a:fillRect/>
          </a:stretch>
        </p:blipFill>
        <p:spPr>
          <a:xfrm>
            <a:off x="8604250" y="4365625"/>
            <a:ext cx="433388" cy="466725"/>
          </a:xfrm>
          <a:prstGeom prst="rect">
            <a:avLst/>
          </a:prstGeom>
          <a:noFill/>
          <a:ln w="9525">
            <a:noFill/>
          </a:ln>
        </p:spPr>
      </p:pic>
      <p:pic>
        <p:nvPicPr>
          <p:cNvPr id="99341" name="图片 58"/>
          <p:cNvPicPr>
            <a:picLocks noChangeAspect="1"/>
          </p:cNvPicPr>
          <p:nvPr/>
        </p:nvPicPr>
        <p:blipFill>
          <a:blip r:embed="rId12"/>
          <a:stretch>
            <a:fillRect/>
          </a:stretch>
        </p:blipFill>
        <p:spPr>
          <a:xfrm>
            <a:off x="7308850" y="1925638"/>
            <a:ext cx="541338" cy="504825"/>
          </a:xfrm>
          <a:prstGeom prst="rect">
            <a:avLst/>
          </a:prstGeom>
          <a:noFill/>
          <a:ln w="9525">
            <a:noFill/>
          </a:ln>
        </p:spPr>
      </p:pic>
      <p:cxnSp>
        <p:nvCxnSpPr>
          <p:cNvPr id="60" name="直接连接符 59"/>
          <p:cNvCxnSpPr/>
          <p:nvPr/>
        </p:nvCxnSpPr>
        <p:spPr>
          <a:xfrm>
            <a:off x="7158038" y="4271963"/>
            <a:ext cx="1287462" cy="2252662"/>
          </a:xfrm>
          <a:prstGeom prst="line">
            <a:avLst/>
          </a:prstGeom>
          <a:ln w="25400" cap="flat" cmpd="sng">
            <a:solidFill>
              <a:srgbClr val="000000"/>
            </a:solidFill>
            <a:prstDash val="dash"/>
            <a:headEnd type="none" w="med" len="med"/>
            <a:tailEnd type="none" w="med" len="med"/>
          </a:ln>
        </p:spPr>
      </p:cxnSp>
      <p:cxnSp>
        <p:nvCxnSpPr>
          <p:cNvPr id="61" name="直接连接符 60"/>
          <p:cNvCxnSpPr/>
          <p:nvPr/>
        </p:nvCxnSpPr>
        <p:spPr>
          <a:xfrm flipV="1">
            <a:off x="7124700" y="1995488"/>
            <a:ext cx="1346200" cy="2276475"/>
          </a:xfrm>
          <a:prstGeom prst="line">
            <a:avLst/>
          </a:prstGeom>
          <a:ln w="25400" cap="flat" cmpd="sng">
            <a:solidFill>
              <a:srgbClr val="000000"/>
            </a:solidFill>
            <a:prstDash val="dash"/>
            <a:headEnd type="none" w="med" len="med"/>
            <a:tailEnd type="none" w="med" len="med"/>
          </a:ln>
        </p:spPr>
      </p:cxnSp>
      <p:sp>
        <p:nvSpPr>
          <p:cNvPr id="62" name="Freeform 27"/>
          <p:cNvSpPr/>
          <p:nvPr/>
        </p:nvSpPr>
        <p:spPr>
          <a:xfrm>
            <a:off x="7710488" y="2295525"/>
            <a:ext cx="839787" cy="2041525"/>
          </a:xfrm>
          <a:custGeom>
            <a:avLst/>
            <a:gdLst>
              <a:gd name="txL" fmla="*/ 0 w 945"/>
              <a:gd name="txT" fmla="*/ 0 h 1404"/>
              <a:gd name="txR" fmla="*/ 945 w 945"/>
              <a:gd name="txB" fmla="*/ 1404 h 1404"/>
            </a:gdLst>
            <a:ahLst/>
            <a:cxnLst>
              <a:cxn ang="0">
                <a:pos x="0" y="2147483646"/>
              </a:cxn>
              <a:cxn ang="0">
                <a:pos x="2147483646" y="2147483646"/>
              </a:cxn>
              <a:cxn ang="0">
                <a:pos x="2147483646" y="2147483646"/>
              </a:cxn>
              <a:cxn ang="0">
                <a:pos x="2147483646" y="0"/>
              </a:cxn>
            </a:cxnLst>
            <a:rect l="txL" t="txT" r="txR" b="txB"/>
            <a:pathLst>
              <a:path w="945" h="1404">
                <a:moveTo>
                  <a:pt x="0" y="1404"/>
                </a:moveTo>
                <a:cubicBezTo>
                  <a:pt x="9" y="1261"/>
                  <a:pt x="18" y="1118"/>
                  <a:pt x="105" y="936"/>
                </a:cubicBezTo>
                <a:cubicBezTo>
                  <a:pt x="192" y="754"/>
                  <a:pt x="385" y="468"/>
                  <a:pt x="525" y="312"/>
                </a:cubicBezTo>
                <a:cubicBezTo>
                  <a:pt x="665" y="156"/>
                  <a:pt x="805" y="78"/>
                  <a:pt x="945" y="0"/>
                </a:cubicBezTo>
              </a:path>
            </a:pathLst>
          </a:custGeom>
          <a:noFill/>
          <a:ln w="28575" cap="flat" cmpd="sng">
            <a:solidFill>
              <a:srgbClr val="FF0000">
                <a:alpha val="100000"/>
              </a:srgbClr>
            </a:solidFill>
            <a:prstDash val="solid"/>
            <a:round/>
            <a:headEnd type="none" w="med" len="lg"/>
            <a:tailEnd type="triangle" w="med" len="lg"/>
          </a:ln>
        </p:spPr>
        <p:txBody>
          <a:bodyPr/>
          <a:lstStyle/>
          <a:p>
            <a:endParaRPr lang="zh-CN" altLang="en-US"/>
          </a:p>
        </p:txBody>
      </p:sp>
      <p:sp>
        <p:nvSpPr>
          <p:cNvPr id="63" name="Freeform 28"/>
          <p:cNvSpPr/>
          <p:nvPr/>
        </p:nvSpPr>
        <p:spPr>
          <a:xfrm flipV="1">
            <a:off x="7710488" y="4221163"/>
            <a:ext cx="893762" cy="2146300"/>
          </a:xfrm>
          <a:custGeom>
            <a:avLst/>
            <a:gdLst>
              <a:gd name="txL" fmla="*/ 0 w 945"/>
              <a:gd name="txT" fmla="*/ 0 h 1404"/>
              <a:gd name="txR" fmla="*/ 945 w 945"/>
              <a:gd name="txB" fmla="*/ 1404 h 1404"/>
            </a:gdLst>
            <a:ahLst/>
            <a:cxnLst>
              <a:cxn ang="0">
                <a:pos x="0" y="2147483646"/>
              </a:cxn>
              <a:cxn ang="0">
                <a:pos x="2147483646" y="2147483646"/>
              </a:cxn>
              <a:cxn ang="0">
                <a:pos x="2147483646" y="2147483646"/>
              </a:cxn>
              <a:cxn ang="0">
                <a:pos x="2147483646" y="0"/>
              </a:cxn>
            </a:cxnLst>
            <a:rect l="txL" t="txT" r="txR" b="txB"/>
            <a:pathLst>
              <a:path w="945" h="1404">
                <a:moveTo>
                  <a:pt x="0" y="1404"/>
                </a:moveTo>
                <a:cubicBezTo>
                  <a:pt x="9" y="1261"/>
                  <a:pt x="18" y="1118"/>
                  <a:pt x="105" y="936"/>
                </a:cubicBezTo>
                <a:cubicBezTo>
                  <a:pt x="192" y="754"/>
                  <a:pt x="385" y="468"/>
                  <a:pt x="525" y="312"/>
                </a:cubicBezTo>
                <a:cubicBezTo>
                  <a:pt x="665" y="156"/>
                  <a:pt x="805" y="78"/>
                  <a:pt x="945" y="0"/>
                </a:cubicBezTo>
              </a:path>
            </a:pathLst>
          </a:custGeom>
          <a:noFill/>
          <a:ln w="28575" cap="flat" cmpd="sng">
            <a:solidFill>
              <a:srgbClr val="FF0000">
                <a:alpha val="100000"/>
              </a:srgbClr>
            </a:solidFill>
            <a:prstDash val="solid"/>
            <a:round/>
            <a:headEnd type="none" w="med" len="lg"/>
            <a:tailEnd type="triangle" w="med" len="lg"/>
          </a:ln>
        </p:spPr>
        <p:txBody>
          <a:bodyPr/>
          <a:lstStyle/>
          <a:p>
            <a:endParaRPr lang="zh-CN" altLang="en-US"/>
          </a:p>
        </p:txBody>
      </p:sp>
      <p:grpSp>
        <p:nvGrpSpPr>
          <p:cNvPr id="64" name="组合 63"/>
          <p:cNvGrpSpPr/>
          <p:nvPr/>
        </p:nvGrpSpPr>
        <p:grpSpPr>
          <a:xfrm>
            <a:off x="5413375" y="4110038"/>
            <a:ext cx="498475" cy="708025"/>
            <a:chOff x="2562455" y="3855682"/>
            <a:chExt cx="497877" cy="633552"/>
          </a:xfrm>
        </p:grpSpPr>
        <p:grpSp>
          <p:nvGrpSpPr>
            <p:cNvPr id="99381" name="Group 26"/>
            <p:cNvGrpSpPr/>
            <p:nvPr/>
          </p:nvGrpSpPr>
          <p:grpSpPr>
            <a:xfrm>
              <a:off x="2710299" y="3855682"/>
              <a:ext cx="202190" cy="223404"/>
              <a:chOff x="-61" y="0"/>
              <a:chExt cx="156" cy="162"/>
            </a:xfrm>
          </p:grpSpPr>
          <p:sp>
            <p:nvSpPr>
              <p:cNvPr id="99383" name="Line 260"/>
              <p:cNvSpPr/>
              <p:nvPr/>
            </p:nvSpPr>
            <p:spPr>
              <a:xfrm>
                <a:off x="-61" y="0"/>
                <a:ext cx="156" cy="162"/>
              </a:xfrm>
              <a:prstGeom prst="line">
                <a:avLst/>
              </a:prstGeom>
              <a:ln w="38100" cap="sq" cmpd="sng">
                <a:solidFill>
                  <a:srgbClr val="3366FF"/>
                </a:solidFill>
                <a:prstDash val="solid"/>
                <a:headEnd type="none" w="med" len="med"/>
                <a:tailEnd type="none" w="med" len="med"/>
              </a:ln>
            </p:spPr>
          </p:sp>
          <p:sp>
            <p:nvSpPr>
              <p:cNvPr id="99384" name="Line 261"/>
              <p:cNvSpPr/>
              <p:nvPr/>
            </p:nvSpPr>
            <p:spPr>
              <a:xfrm flipH="1">
                <a:off x="-61" y="0"/>
                <a:ext cx="156" cy="162"/>
              </a:xfrm>
              <a:prstGeom prst="line">
                <a:avLst/>
              </a:prstGeom>
              <a:ln w="38100" cap="sq" cmpd="sng">
                <a:solidFill>
                  <a:srgbClr val="3366FF"/>
                </a:solidFill>
                <a:prstDash val="solid"/>
                <a:headEnd type="none" w="med" len="med"/>
                <a:tailEnd type="none" w="med" len="med"/>
              </a:ln>
            </p:spPr>
          </p:sp>
        </p:grpSp>
        <p:sp>
          <p:nvSpPr>
            <p:cNvPr id="99382" name="TextBox 68"/>
            <p:cNvSpPr txBox="1"/>
            <p:nvPr/>
          </p:nvSpPr>
          <p:spPr>
            <a:xfrm>
              <a:off x="2562455" y="4080124"/>
              <a:ext cx="497877" cy="40911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2400" dirty="0">
                  <a:solidFill>
                    <a:srgbClr val="000000"/>
                  </a:solidFill>
                  <a:latin typeface="Times New Roman" panose="02020603050405020304" pitchFamily="18" charset="0"/>
                  <a:cs typeface="Times New Roman" panose="02020603050405020304" pitchFamily="18" charset="0"/>
                </a:rPr>
                <a:t>-5</a:t>
              </a:r>
              <a:endParaRPr lang="zh-CN" altLang="en-US" sz="2400" dirty="0">
                <a:solidFill>
                  <a:srgbClr val="000000"/>
                </a:solidFill>
                <a:latin typeface="Times New Roman" panose="02020603050405020304" pitchFamily="18" charset="0"/>
                <a:ea typeface="Times New Roman" panose="02020603050405020304" pitchFamily="18" charset="0"/>
              </a:endParaRPr>
            </a:p>
          </p:txBody>
        </p:sp>
      </p:grpSp>
      <p:grpSp>
        <p:nvGrpSpPr>
          <p:cNvPr id="69" name="组合 68"/>
          <p:cNvGrpSpPr/>
          <p:nvPr/>
        </p:nvGrpSpPr>
        <p:grpSpPr>
          <a:xfrm>
            <a:off x="6659563" y="4100513"/>
            <a:ext cx="592137" cy="650875"/>
            <a:chOff x="3809975" y="3842630"/>
            <a:chExt cx="590012" cy="582577"/>
          </a:xfrm>
        </p:grpSpPr>
        <p:grpSp>
          <p:nvGrpSpPr>
            <p:cNvPr id="99377" name="Group 26"/>
            <p:cNvGrpSpPr/>
            <p:nvPr/>
          </p:nvGrpSpPr>
          <p:grpSpPr>
            <a:xfrm>
              <a:off x="4197797" y="3842630"/>
              <a:ext cx="202190" cy="223404"/>
              <a:chOff x="-61" y="0"/>
              <a:chExt cx="156" cy="162"/>
            </a:xfrm>
          </p:grpSpPr>
          <p:sp>
            <p:nvSpPr>
              <p:cNvPr id="99379" name="Line 260"/>
              <p:cNvSpPr/>
              <p:nvPr/>
            </p:nvSpPr>
            <p:spPr>
              <a:xfrm>
                <a:off x="-61" y="0"/>
                <a:ext cx="156" cy="162"/>
              </a:xfrm>
              <a:prstGeom prst="line">
                <a:avLst/>
              </a:prstGeom>
              <a:ln w="38100" cap="sq" cmpd="sng">
                <a:solidFill>
                  <a:srgbClr val="3366FF"/>
                </a:solidFill>
                <a:prstDash val="solid"/>
                <a:headEnd type="none" w="med" len="med"/>
                <a:tailEnd type="none" w="med" len="med"/>
              </a:ln>
            </p:spPr>
          </p:sp>
          <p:sp>
            <p:nvSpPr>
              <p:cNvPr id="99380" name="Line 261"/>
              <p:cNvSpPr/>
              <p:nvPr/>
            </p:nvSpPr>
            <p:spPr>
              <a:xfrm flipH="1">
                <a:off x="-61" y="0"/>
                <a:ext cx="156" cy="162"/>
              </a:xfrm>
              <a:prstGeom prst="line">
                <a:avLst/>
              </a:prstGeom>
              <a:ln w="38100" cap="sq" cmpd="sng">
                <a:solidFill>
                  <a:srgbClr val="3366FF"/>
                </a:solidFill>
                <a:prstDash val="solid"/>
                <a:headEnd type="none" w="med" len="med"/>
                <a:tailEnd type="none" w="med" len="med"/>
              </a:ln>
            </p:spPr>
          </p:sp>
        </p:grpSp>
        <p:sp>
          <p:nvSpPr>
            <p:cNvPr id="99378" name="TextBox 72"/>
            <p:cNvSpPr txBox="1"/>
            <p:nvPr/>
          </p:nvSpPr>
          <p:spPr>
            <a:xfrm>
              <a:off x="3809975" y="4015982"/>
              <a:ext cx="498268" cy="409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2400" dirty="0">
                  <a:solidFill>
                    <a:srgbClr val="000000"/>
                  </a:solidFill>
                  <a:latin typeface="Times New Roman" panose="02020603050405020304" pitchFamily="18" charset="0"/>
                  <a:cs typeface="Times New Roman" panose="02020603050405020304" pitchFamily="18" charset="0"/>
                </a:rPr>
                <a:t>-2</a:t>
              </a:r>
              <a:endParaRPr lang="zh-CN" altLang="en-US" sz="2400" dirty="0">
                <a:solidFill>
                  <a:srgbClr val="000000"/>
                </a:solidFill>
                <a:latin typeface="Times New Roman" panose="02020603050405020304" pitchFamily="18" charset="0"/>
                <a:ea typeface="Times New Roman" panose="02020603050405020304" pitchFamily="18" charset="0"/>
              </a:endParaRPr>
            </a:p>
          </p:txBody>
        </p:sp>
      </p:grpSp>
      <p:grpSp>
        <p:nvGrpSpPr>
          <p:cNvPr id="74" name="组合 73"/>
          <p:cNvGrpSpPr/>
          <p:nvPr/>
        </p:nvGrpSpPr>
        <p:grpSpPr>
          <a:xfrm>
            <a:off x="8215313" y="4114800"/>
            <a:ext cx="274637" cy="636588"/>
            <a:chOff x="5364088" y="3855682"/>
            <a:chExt cx="274198" cy="569547"/>
          </a:xfrm>
        </p:grpSpPr>
        <p:grpSp>
          <p:nvGrpSpPr>
            <p:cNvPr id="99373" name="Group 26"/>
            <p:cNvGrpSpPr/>
            <p:nvPr/>
          </p:nvGrpSpPr>
          <p:grpSpPr>
            <a:xfrm>
              <a:off x="5436096" y="3855682"/>
              <a:ext cx="202190" cy="223404"/>
              <a:chOff x="-61" y="0"/>
              <a:chExt cx="156" cy="162"/>
            </a:xfrm>
          </p:grpSpPr>
          <p:sp>
            <p:nvSpPr>
              <p:cNvPr id="99375" name="Line 260"/>
              <p:cNvSpPr/>
              <p:nvPr/>
            </p:nvSpPr>
            <p:spPr>
              <a:xfrm>
                <a:off x="-61" y="0"/>
                <a:ext cx="156" cy="162"/>
              </a:xfrm>
              <a:prstGeom prst="line">
                <a:avLst/>
              </a:prstGeom>
              <a:ln w="38100" cap="sq" cmpd="sng">
                <a:solidFill>
                  <a:srgbClr val="3366FF"/>
                </a:solidFill>
                <a:prstDash val="solid"/>
                <a:headEnd type="none" w="med" len="med"/>
                <a:tailEnd type="none" w="med" len="med"/>
              </a:ln>
            </p:spPr>
          </p:sp>
          <p:sp>
            <p:nvSpPr>
              <p:cNvPr id="99376" name="Line 261"/>
              <p:cNvSpPr/>
              <p:nvPr/>
            </p:nvSpPr>
            <p:spPr>
              <a:xfrm flipH="1">
                <a:off x="-61" y="0"/>
                <a:ext cx="156" cy="162"/>
              </a:xfrm>
              <a:prstGeom prst="line">
                <a:avLst/>
              </a:prstGeom>
              <a:ln w="38100" cap="sq" cmpd="sng">
                <a:solidFill>
                  <a:srgbClr val="3366FF"/>
                </a:solidFill>
                <a:prstDash val="solid"/>
                <a:headEnd type="none" w="med" len="med"/>
                <a:tailEnd type="none" w="med" len="med"/>
              </a:ln>
            </p:spPr>
          </p:sp>
        </p:grpSp>
        <p:sp>
          <p:nvSpPr>
            <p:cNvPr id="99374" name="TextBox 73"/>
            <p:cNvSpPr txBox="1"/>
            <p:nvPr/>
          </p:nvSpPr>
          <p:spPr>
            <a:xfrm>
              <a:off x="5364088" y="4016178"/>
              <a:ext cx="274198" cy="40905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2400" dirty="0">
                  <a:solidFill>
                    <a:srgbClr val="000000"/>
                  </a:solidFill>
                  <a:latin typeface="Times New Roman" panose="02020603050405020304" pitchFamily="18" charset="0"/>
                  <a:cs typeface="Times New Roman" panose="02020603050405020304" pitchFamily="18" charset="0"/>
                </a:rPr>
                <a:t>1</a:t>
              </a:r>
              <a:endParaRPr lang="zh-CN" altLang="en-US" sz="2400" dirty="0">
                <a:solidFill>
                  <a:srgbClr val="000000"/>
                </a:solidFill>
                <a:latin typeface="Times New Roman" panose="02020603050405020304" pitchFamily="18" charset="0"/>
                <a:ea typeface="Times New Roman" panose="02020603050405020304" pitchFamily="18" charset="0"/>
              </a:endParaRPr>
            </a:p>
          </p:txBody>
        </p:sp>
      </p:grpSp>
      <p:sp>
        <p:nvSpPr>
          <p:cNvPr id="99349" name="TextBox 78"/>
          <p:cNvSpPr txBox="1"/>
          <p:nvPr/>
        </p:nvSpPr>
        <p:spPr>
          <a:xfrm>
            <a:off x="7885113" y="4340225"/>
            <a:ext cx="3778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2400" dirty="0">
                <a:solidFill>
                  <a:srgbClr val="000000"/>
                </a:solidFill>
                <a:latin typeface="Times New Roman" panose="02020603050405020304" pitchFamily="18" charset="0"/>
                <a:cs typeface="Times New Roman" panose="02020603050405020304" pitchFamily="18" charset="0"/>
              </a:rPr>
              <a:t>0</a:t>
            </a:r>
            <a:endParaRPr lang="zh-CN" altLang="en-US" sz="2400" dirty="0">
              <a:solidFill>
                <a:srgbClr val="000000"/>
              </a:solidFill>
              <a:latin typeface="Times New Roman" panose="02020603050405020304" pitchFamily="18" charset="0"/>
              <a:ea typeface="Times New Roman" panose="02020603050405020304" pitchFamily="18" charset="0"/>
            </a:endParaRPr>
          </a:p>
        </p:txBody>
      </p:sp>
      <p:sp>
        <p:nvSpPr>
          <p:cNvPr id="80" name="TextBox 79"/>
          <p:cNvSpPr txBox="1"/>
          <p:nvPr/>
        </p:nvSpPr>
        <p:spPr>
          <a:xfrm>
            <a:off x="8070850" y="2924175"/>
            <a:ext cx="7493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2400" dirty="0">
                <a:solidFill>
                  <a:srgbClr val="000000"/>
                </a:solidFill>
                <a:latin typeface="Times New Roman" panose="02020603050405020304" pitchFamily="18" charset="0"/>
                <a:cs typeface="Times New Roman" panose="02020603050405020304" pitchFamily="18" charset="0"/>
              </a:rPr>
              <a:t>1.7</a:t>
            </a:r>
            <a:endParaRPr lang="zh-CN" altLang="en-US" sz="2400" dirty="0">
              <a:solidFill>
                <a:srgbClr val="000000"/>
              </a:solidFill>
              <a:latin typeface="Times New Roman" panose="02020603050405020304" pitchFamily="18" charset="0"/>
              <a:ea typeface="Times New Roman" panose="02020603050405020304" pitchFamily="18" charset="0"/>
            </a:endParaRPr>
          </a:p>
        </p:txBody>
      </p:sp>
      <p:sp>
        <p:nvSpPr>
          <p:cNvPr id="81" name="TextBox 80"/>
          <p:cNvSpPr txBox="1"/>
          <p:nvPr/>
        </p:nvSpPr>
        <p:spPr>
          <a:xfrm>
            <a:off x="7999413" y="4976813"/>
            <a:ext cx="965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2400" dirty="0">
                <a:solidFill>
                  <a:srgbClr val="000000"/>
                </a:solidFill>
                <a:latin typeface="Times New Roman" panose="02020603050405020304" pitchFamily="18" charset="0"/>
                <a:cs typeface="Times New Roman" panose="02020603050405020304" pitchFamily="18" charset="0"/>
              </a:rPr>
              <a:t>-1.7</a:t>
            </a:r>
            <a:endParaRPr lang="zh-CN" altLang="en-US" sz="2400" dirty="0">
              <a:solidFill>
                <a:srgbClr val="000000"/>
              </a:solidFill>
              <a:latin typeface="Times New Roman" panose="02020603050405020304" pitchFamily="18" charset="0"/>
              <a:ea typeface="Times New Roman" panose="02020603050405020304" pitchFamily="18" charset="0"/>
            </a:endParaRPr>
          </a:p>
        </p:txBody>
      </p:sp>
      <p:cxnSp>
        <p:nvCxnSpPr>
          <p:cNvPr id="82" name="直接箭头连接符 81"/>
          <p:cNvCxnSpPr/>
          <p:nvPr/>
        </p:nvCxnSpPr>
        <p:spPr>
          <a:xfrm flipH="1">
            <a:off x="7716838" y="4265613"/>
            <a:ext cx="677862" cy="1587"/>
          </a:xfrm>
          <a:prstGeom prst="straightConnector1">
            <a:avLst/>
          </a:prstGeom>
          <a:ln w="28575" cap="flat" cmpd="sng">
            <a:solidFill>
              <a:srgbClr val="FF0000"/>
            </a:solidFill>
            <a:prstDash val="solid"/>
            <a:headEnd type="none" w="med" len="lg"/>
            <a:tailEnd type="triangle" w="lg" len="lg"/>
          </a:ln>
        </p:spPr>
      </p:cxnSp>
      <p:cxnSp>
        <p:nvCxnSpPr>
          <p:cNvPr id="83" name="直接箭头连接符 82"/>
          <p:cNvCxnSpPr/>
          <p:nvPr/>
        </p:nvCxnSpPr>
        <p:spPr>
          <a:xfrm flipH="1">
            <a:off x="4716463" y="4252913"/>
            <a:ext cx="939800" cy="7937"/>
          </a:xfrm>
          <a:prstGeom prst="straightConnector1">
            <a:avLst/>
          </a:prstGeom>
          <a:ln w="28575" cap="flat" cmpd="sng">
            <a:solidFill>
              <a:srgbClr val="FF0000"/>
            </a:solidFill>
            <a:prstDash val="solid"/>
            <a:headEnd type="none" w="med" len="lg"/>
            <a:tailEnd type="triangle" w="lg" len="lg"/>
          </a:ln>
        </p:spPr>
      </p:cxnSp>
      <p:cxnSp>
        <p:nvCxnSpPr>
          <p:cNvPr id="84" name="直接箭头连接符 83"/>
          <p:cNvCxnSpPr/>
          <p:nvPr/>
        </p:nvCxnSpPr>
        <p:spPr>
          <a:xfrm flipH="1">
            <a:off x="7164388" y="4267200"/>
            <a:ext cx="552450" cy="0"/>
          </a:xfrm>
          <a:prstGeom prst="straightConnector1">
            <a:avLst/>
          </a:prstGeom>
          <a:ln w="28575" cap="flat" cmpd="sng">
            <a:solidFill>
              <a:srgbClr val="FF0000"/>
            </a:solidFill>
            <a:prstDash val="solid"/>
            <a:headEnd type="triangle" w="lg" len="lg"/>
            <a:tailEnd type="none" w="med" len="lg"/>
          </a:ln>
        </p:spPr>
      </p:cxnSp>
      <p:cxnSp>
        <p:nvCxnSpPr>
          <p:cNvPr id="396293" name="直接连接符 396292"/>
          <p:cNvCxnSpPr/>
          <p:nvPr/>
        </p:nvCxnSpPr>
        <p:spPr>
          <a:xfrm>
            <a:off x="4872038" y="4259263"/>
            <a:ext cx="790575" cy="0"/>
          </a:xfrm>
          <a:prstGeom prst="line">
            <a:avLst/>
          </a:prstGeom>
          <a:ln w="28575" cap="flat" cmpd="sng">
            <a:solidFill>
              <a:srgbClr val="FF0000"/>
            </a:solidFill>
            <a:prstDash val="solid"/>
            <a:headEnd type="none" w="med" len="med"/>
            <a:tailEnd type="none" w="med" len="med"/>
          </a:ln>
        </p:spPr>
      </p:cxnSp>
      <p:cxnSp>
        <p:nvCxnSpPr>
          <p:cNvPr id="91" name="直接连接符 90"/>
          <p:cNvCxnSpPr/>
          <p:nvPr/>
        </p:nvCxnSpPr>
        <p:spPr>
          <a:xfrm>
            <a:off x="7164388" y="4267200"/>
            <a:ext cx="1185862" cy="0"/>
          </a:xfrm>
          <a:prstGeom prst="line">
            <a:avLst/>
          </a:prstGeom>
          <a:ln w="28575" cap="flat" cmpd="sng">
            <a:solidFill>
              <a:srgbClr val="FF0000"/>
            </a:solidFill>
            <a:prstDash val="solid"/>
            <a:headEnd type="none" w="med" len="med"/>
            <a:tailEnd type="none" w="med" len="med"/>
          </a:ln>
        </p:spPr>
      </p:cxnSp>
      <p:cxnSp>
        <p:nvCxnSpPr>
          <p:cNvPr id="95" name="直接连接符 94"/>
          <p:cNvCxnSpPr/>
          <p:nvPr/>
        </p:nvCxnSpPr>
        <p:spPr>
          <a:xfrm>
            <a:off x="5003800" y="4292600"/>
            <a:ext cx="2143125" cy="0"/>
          </a:xfrm>
          <a:prstGeom prst="line">
            <a:avLst/>
          </a:prstGeom>
          <a:ln w="25400" cap="flat" cmpd="sng">
            <a:solidFill>
              <a:srgbClr val="000000"/>
            </a:solidFill>
            <a:prstDash val="dash"/>
            <a:headEnd type="none" w="med" len="med"/>
            <a:tailEnd type="none" w="med" len="med"/>
          </a:ln>
        </p:spPr>
      </p:cxnSp>
      <p:sp>
        <p:nvSpPr>
          <p:cNvPr id="99" name="TextBox 98"/>
          <p:cNvSpPr txBox="1"/>
          <p:nvPr/>
        </p:nvSpPr>
        <p:spPr>
          <a:xfrm>
            <a:off x="7165975" y="4292600"/>
            <a:ext cx="86201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2400" dirty="0">
                <a:solidFill>
                  <a:srgbClr val="000000"/>
                </a:solidFill>
                <a:latin typeface="Times New Roman" panose="02020603050405020304" pitchFamily="18" charset="0"/>
                <a:cs typeface="Times New Roman" panose="02020603050405020304" pitchFamily="18" charset="0"/>
              </a:rPr>
              <a:t>-0.27</a:t>
            </a:r>
            <a:endParaRPr lang="zh-CN" altLang="en-US" sz="2400" dirty="0">
              <a:solidFill>
                <a:srgbClr val="000000"/>
              </a:solidFill>
              <a:latin typeface="Times New Roman" panose="02020603050405020304" pitchFamily="18" charset="0"/>
              <a:ea typeface="Times New Roman" panose="02020603050405020304" pitchFamily="18" charset="0"/>
            </a:endParaRPr>
          </a:p>
        </p:txBody>
      </p:sp>
      <p:cxnSp>
        <p:nvCxnSpPr>
          <p:cNvPr id="396308" name="直接箭头连接符 396307"/>
          <p:cNvCxnSpPr/>
          <p:nvPr/>
        </p:nvCxnSpPr>
        <p:spPr>
          <a:xfrm flipH="1">
            <a:off x="6502400" y="4294188"/>
            <a:ext cx="1208088" cy="1000125"/>
          </a:xfrm>
          <a:prstGeom prst="straightConnector1">
            <a:avLst/>
          </a:prstGeom>
          <a:ln w="25400" cap="flat" cmpd="sng">
            <a:solidFill>
              <a:schemeClr val="tx1"/>
            </a:solidFill>
            <a:prstDash val="solid"/>
            <a:headEnd type="none" w="med" len="med"/>
            <a:tailEnd type="arrow" w="med" len="med"/>
          </a:ln>
        </p:spPr>
      </p:cxnSp>
      <p:cxnSp>
        <p:nvCxnSpPr>
          <p:cNvPr id="105" name="直接箭头连接符 104"/>
          <p:cNvCxnSpPr/>
          <p:nvPr/>
        </p:nvCxnSpPr>
        <p:spPr>
          <a:xfrm flipV="1">
            <a:off x="7999413" y="3860800"/>
            <a:ext cx="157162" cy="409575"/>
          </a:xfrm>
          <a:prstGeom prst="straightConnector1">
            <a:avLst/>
          </a:prstGeom>
          <a:ln w="25400" cap="flat" cmpd="sng">
            <a:solidFill>
              <a:schemeClr val="tx1"/>
            </a:solidFill>
            <a:prstDash val="solid"/>
            <a:headEnd type="none" w="med" len="med"/>
            <a:tailEnd type="arrow" w="med" len="med"/>
          </a:ln>
        </p:spPr>
      </p:cxnSp>
      <p:cxnSp>
        <p:nvCxnSpPr>
          <p:cNvPr id="106" name="直接箭头连接符 105"/>
          <p:cNvCxnSpPr/>
          <p:nvPr/>
        </p:nvCxnSpPr>
        <p:spPr>
          <a:xfrm flipH="1">
            <a:off x="7092950" y="3284538"/>
            <a:ext cx="841375" cy="0"/>
          </a:xfrm>
          <a:prstGeom prst="straightConnector1">
            <a:avLst/>
          </a:prstGeom>
          <a:ln w="25400" cap="flat" cmpd="sng">
            <a:solidFill>
              <a:schemeClr val="tx1"/>
            </a:solidFill>
            <a:prstDash val="solid"/>
            <a:headEnd type="none" w="med" len="med"/>
            <a:tailEnd type="arrow" w="med" len="med"/>
          </a:ln>
        </p:spPr>
      </p:cxnSp>
      <p:graphicFrame>
        <p:nvGraphicFramePr>
          <p:cNvPr id="396315" name="对象 396314"/>
          <p:cNvGraphicFramePr>
            <a:graphicFrameLocks noChangeAspect="1"/>
          </p:cNvGraphicFramePr>
          <p:nvPr/>
        </p:nvGraphicFramePr>
        <p:xfrm>
          <a:off x="107950" y="4581525"/>
          <a:ext cx="1296988" cy="515938"/>
        </p:xfrm>
        <a:graphic>
          <a:graphicData uri="http://schemas.openxmlformats.org/presentationml/2006/ole">
            <mc:AlternateContent xmlns:mc="http://schemas.openxmlformats.org/markup-compatibility/2006">
              <mc:Choice xmlns:v="urn:schemas-microsoft-com:vml" Requires="v">
                <p:oleObj spid="_x0000_s59430" r:id="rId13" imgW="533400" imgH="190500" progId="Equation.DSMT4">
                  <p:embed/>
                </p:oleObj>
              </mc:Choice>
              <mc:Fallback>
                <p:oleObj r:id="rId13" imgW="533400" imgH="190500" progId="Equation.DSMT4">
                  <p:embed/>
                  <p:pic>
                    <p:nvPicPr>
                      <p:cNvPr id="0" name="图片 3441"/>
                      <p:cNvPicPr/>
                      <p:nvPr/>
                    </p:nvPicPr>
                    <p:blipFill>
                      <a:blip r:embed="rId14"/>
                      <a:stretch>
                        <a:fillRect/>
                      </a:stretch>
                    </p:blipFill>
                    <p:spPr>
                      <a:xfrm>
                        <a:off x="107950" y="4581525"/>
                        <a:ext cx="1296988" cy="515938"/>
                      </a:xfrm>
                      <a:prstGeom prst="rect">
                        <a:avLst/>
                      </a:prstGeom>
                      <a:noFill/>
                      <a:ln w="38100">
                        <a:noFill/>
                        <a:miter/>
                      </a:ln>
                    </p:spPr>
                  </p:pic>
                </p:oleObj>
              </mc:Fallback>
            </mc:AlternateContent>
          </a:graphicData>
        </a:graphic>
      </p:graphicFrame>
      <p:graphicFrame>
        <p:nvGraphicFramePr>
          <p:cNvPr id="396316" name="对象 396315"/>
          <p:cNvGraphicFramePr>
            <a:graphicFrameLocks noChangeAspect="1"/>
          </p:cNvGraphicFramePr>
          <p:nvPr/>
        </p:nvGraphicFramePr>
        <p:xfrm>
          <a:off x="5819775" y="5207000"/>
          <a:ext cx="1228725" cy="488950"/>
        </p:xfrm>
        <a:graphic>
          <a:graphicData uri="http://schemas.openxmlformats.org/presentationml/2006/ole">
            <mc:AlternateContent xmlns:mc="http://schemas.openxmlformats.org/markup-compatibility/2006">
              <mc:Choice xmlns:v="urn:schemas-microsoft-com:vml" Requires="v">
                <p:oleObj spid="_x0000_s59431" r:id="rId15" imgW="533400" imgH="190500" progId="Equation.DSMT4">
                  <p:embed/>
                </p:oleObj>
              </mc:Choice>
              <mc:Fallback>
                <p:oleObj r:id="rId15" imgW="533400" imgH="190500" progId="Equation.DSMT4">
                  <p:embed/>
                  <p:pic>
                    <p:nvPicPr>
                      <p:cNvPr id="0" name="图片 3442"/>
                      <p:cNvPicPr/>
                      <p:nvPr/>
                    </p:nvPicPr>
                    <p:blipFill>
                      <a:blip r:embed="rId14"/>
                      <a:stretch>
                        <a:fillRect/>
                      </a:stretch>
                    </p:blipFill>
                    <p:spPr>
                      <a:xfrm>
                        <a:off x="5819775" y="5207000"/>
                        <a:ext cx="1228725" cy="488950"/>
                      </a:xfrm>
                      <a:prstGeom prst="rect">
                        <a:avLst/>
                      </a:prstGeom>
                      <a:noFill/>
                      <a:ln w="38100">
                        <a:noFill/>
                        <a:miter/>
                      </a:ln>
                    </p:spPr>
                  </p:pic>
                </p:oleObj>
              </mc:Fallback>
            </mc:AlternateContent>
          </a:graphicData>
        </a:graphic>
      </p:graphicFrame>
      <p:graphicFrame>
        <p:nvGraphicFramePr>
          <p:cNvPr id="396317" name="对象 396316"/>
          <p:cNvGraphicFramePr>
            <a:graphicFrameLocks noChangeAspect="1"/>
          </p:cNvGraphicFramePr>
          <p:nvPr/>
        </p:nvGraphicFramePr>
        <p:xfrm>
          <a:off x="5867400" y="3068638"/>
          <a:ext cx="1111250" cy="488950"/>
        </p:xfrm>
        <a:graphic>
          <a:graphicData uri="http://schemas.openxmlformats.org/presentationml/2006/ole">
            <mc:AlternateContent xmlns:mc="http://schemas.openxmlformats.org/markup-compatibility/2006">
              <mc:Choice xmlns:v="urn:schemas-microsoft-com:vml" Requires="v">
                <p:oleObj spid="_x0000_s59432" r:id="rId16" imgW="482600" imgH="190500" progId="Equation.DSMT4">
                  <p:embed/>
                </p:oleObj>
              </mc:Choice>
              <mc:Fallback>
                <p:oleObj r:id="rId16" imgW="482600" imgH="190500" progId="Equation.DSMT4">
                  <p:embed/>
                  <p:pic>
                    <p:nvPicPr>
                      <p:cNvPr id="0" name="图片 3449"/>
                      <p:cNvPicPr/>
                      <p:nvPr/>
                    </p:nvPicPr>
                    <p:blipFill>
                      <a:blip r:embed="rId17"/>
                      <a:stretch>
                        <a:fillRect/>
                      </a:stretch>
                    </p:blipFill>
                    <p:spPr>
                      <a:xfrm>
                        <a:off x="5867400" y="3068638"/>
                        <a:ext cx="1111250" cy="488950"/>
                      </a:xfrm>
                      <a:prstGeom prst="rect">
                        <a:avLst/>
                      </a:prstGeom>
                      <a:noFill/>
                      <a:ln w="38100">
                        <a:noFill/>
                        <a:miter/>
                      </a:ln>
                    </p:spPr>
                  </p:pic>
                </p:oleObj>
              </mc:Fallback>
            </mc:AlternateContent>
          </a:graphicData>
        </a:graphic>
      </p:graphicFrame>
      <p:graphicFrame>
        <p:nvGraphicFramePr>
          <p:cNvPr id="396318" name="对象 396317"/>
          <p:cNvGraphicFramePr>
            <a:graphicFrameLocks noChangeAspect="1"/>
          </p:cNvGraphicFramePr>
          <p:nvPr/>
        </p:nvGraphicFramePr>
        <p:xfrm>
          <a:off x="1620838" y="5949950"/>
          <a:ext cx="933450" cy="539750"/>
        </p:xfrm>
        <a:graphic>
          <a:graphicData uri="http://schemas.openxmlformats.org/presentationml/2006/ole">
            <mc:AlternateContent xmlns:mc="http://schemas.openxmlformats.org/markup-compatibility/2006">
              <mc:Choice xmlns:v="urn:schemas-microsoft-com:vml" Requires="v">
                <p:oleObj spid="_x0000_s59433" r:id="rId18" imgW="368300" imgH="190500" progId="Equation.DSMT4">
                  <p:embed/>
                </p:oleObj>
              </mc:Choice>
              <mc:Fallback>
                <p:oleObj r:id="rId18" imgW="368300" imgH="190500" progId="Equation.DSMT4">
                  <p:embed/>
                  <p:pic>
                    <p:nvPicPr>
                      <p:cNvPr id="0" name="图片 3443"/>
                      <p:cNvPicPr/>
                      <p:nvPr/>
                    </p:nvPicPr>
                    <p:blipFill>
                      <a:blip r:embed="rId19"/>
                      <a:stretch>
                        <a:fillRect/>
                      </a:stretch>
                    </p:blipFill>
                    <p:spPr>
                      <a:xfrm>
                        <a:off x="1620838" y="5949950"/>
                        <a:ext cx="933450" cy="539750"/>
                      </a:xfrm>
                      <a:prstGeom prst="rect">
                        <a:avLst/>
                      </a:prstGeom>
                      <a:noFill/>
                      <a:ln w="38100">
                        <a:noFill/>
                        <a:miter/>
                      </a:ln>
                    </p:spPr>
                  </p:pic>
                </p:oleObj>
              </mc:Fallback>
            </mc:AlternateContent>
          </a:graphicData>
        </a:graphic>
      </p:graphicFrame>
      <p:graphicFrame>
        <p:nvGraphicFramePr>
          <p:cNvPr id="396288" name="对象 396287"/>
          <p:cNvGraphicFramePr>
            <a:graphicFrameLocks noChangeAspect="1"/>
          </p:cNvGraphicFramePr>
          <p:nvPr/>
        </p:nvGraphicFramePr>
        <p:xfrm>
          <a:off x="8089900" y="3386138"/>
          <a:ext cx="863600" cy="498475"/>
        </p:xfrm>
        <a:graphic>
          <a:graphicData uri="http://schemas.openxmlformats.org/presentationml/2006/ole">
            <mc:AlternateContent xmlns:mc="http://schemas.openxmlformats.org/markup-compatibility/2006">
              <mc:Choice xmlns:v="urn:schemas-microsoft-com:vml" Requires="v">
                <p:oleObj spid="_x0000_s59434" r:id="rId20" imgW="368300" imgH="190500" progId="Equation.DSMT4">
                  <p:embed/>
                </p:oleObj>
              </mc:Choice>
              <mc:Fallback>
                <p:oleObj r:id="rId20" imgW="368300" imgH="190500" progId="Equation.DSMT4">
                  <p:embed/>
                  <p:pic>
                    <p:nvPicPr>
                      <p:cNvPr id="0" name="图片 3450"/>
                      <p:cNvPicPr/>
                      <p:nvPr/>
                    </p:nvPicPr>
                    <p:blipFill>
                      <a:blip r:embed="rId21"/>
                      <a:stretch>
                        <a:fillRect/>
                      </a:stretch>
                    </p:blipFill>
                    <p:spPr>
                      <a:xfrm>
                        <a:off x="8089900" y="3386138"/>
                        <a:ext cx="863600" cy="498475"/>
                      </a:xfrm>
                      <a:prstGeom prst="rect">
                        <a:avLst/>
                      </a:prstGeom>
                      <a:noFill/>
                      <a:ln w="38100">
                        <a:noFill/>
                        <a:miter/>
                      </a:ln>
                    </p:spPr>
                  </p:pic>
                </p:oleObj>
              </mc:Fallback>
            </mc:AlternateContent>
          </a:graphicData>
        </a:graphic>
      </p:graphicFrame>
      <p:graphicFrame>
        <p:nvGraphicFramePr>
          <p:cNvPr id="99367" name="Object 54"/>
          <p:cNvGraphicFramePr>
            <a:graphicFrameLocks noChangeAspect="1"/>
          </p:cNvGraphicFramePr>
          <p:nvPr/>
        </p:nvGraphicFramePr>
        <p:xfrm>
          <a:off x="2698750" y="647700"/>
          <a:ext cx="1368425" cy="547688"/>
        </p:xfrm>
        <a:graphic>
          <a:graphicData uri="http://schemas.openxmlformats.org/presentationml/2006/ole">
            <mc:AlternateContent xmlns:mc="http://schemas.openxmlformats.org/markup-compatibility/2006">
              <mc:Choice xmlns:v="urn:schemas-microsoft-com:vml" Requires="v">
                <p:oleObj spid="_x0000_s59435" r:id="rId22" imgW="571500" imgH="228600" progId="Equation.DSMT4">
                  <p:embed/>
                </p:oleObj>
              </mc:Choice>
              <mc:Fallback>
                <p:oleObj r:id="rId22" imgW="571500" imgH="228600" progId="Equation.DSMT4">
                  <p:embed/>
                  <p:pic>
                    <p:nvPicPr>
                      <p:cNvPr id="0" name="图片 3444"/>
                      <p:cNvPicPr/>
                      <p:nvPr/>
                    </p:nvPicPr>
                    <p:blipFill>
                      <a:blip r:embed="rId23"/>
                      <a:stretch>
                        <a:fillRect/>
                      </a:stretch>
                    </p:blipFill>
                    <p:spPr>
                      <a:xfrm>
                        <a:off x="2698750" y="647700"/>
                        <a:ext cx="1368425" cy="547688"/>
                      </a:xfrm>
                      <a:prstGeom prst="rect">
                        <a:avLst/>
                      </a:prstGeom>
                      <a:noFill/>
                      <a:ln w="38100">
                        <a:noFill/>
                        <a:miter/>
                      </a:ln>
                    </p:spPr>
                  </p:pic>
                </p:oleObj>
              </mc:Fallback>
            </mc:AlternateContent>
          </a:graphicData>
        </a:graphic>
      </p:graphicFrame>
      <p:sp>
        <p:nvSpPr>
          <p:cNvPr id="99368" name="灯片编号占位符 3"/>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b="1" dirty="0"/>
              <a:t>66</a:t>
            </a:fld>
            <a:endParaRPr lang="zh-CN" altLang="en-US" sz="1400" b="1" dirty="0"/>
          </a:p>
        </p:txBody>
      </p:sp>
      <p:sp>
        <p:nvSpPr>
          <p:cNvPr id="99369"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66</a:t>
            </a:fld>
            <a:endParaRPr lang="zh-CN" altLang="en-US" sz="1400" dirty="0"/>
          </a:p>
        </p:txBody>
      </p:sp>
      <p:grpSp>
        <p:nvGrpSpPr>
          <p:cNvPr id="174135" name="Group 55"/>
          <p:cNvGrpSpPr/>
          <p:nvPr/>
        </p:nvGrpSpPr>
        <p:grpSpPr>
          <a:xfrm>
            <a:off x="34925" y="19050"/>
            <a:ext cx="9074150" cy="1993900"/>
            <a:chOff x="-1154" y="1616"/>
            <a:chExt cx="5395" cy="1257"/>
          </a:xfrm>
        </p:grpSpPr>
        <p:sp>
          <p:nvSpPr>
            <p:cNvPr id="120" name="矩形 119"/>
            <p:cNvSpPr/>
            <p:nvPr/>
          </p:nvSpPr>
          <p:spPr bwMode="auto">
            <a:xfrm>
              <a:off x="-1154" y="1616"/>
              <a:ext cx="5395" cy="1257"/>
            </a:xfrm>
            <a:prstGeom prst="rect">
              <a:avLst/>
            </a:prstGeom>
            <a:solidFill>
              <a:schemeClr val="tx1">
                <a:lumMod val="20000"/>
                <a:lumOff val="80000"/>
              </a:schemeClr>
            </a:solidFill>
            <a:ln>
              <a:noFill/>
            </a:ln>
          </p:spPr>
          <p:txBody>
            <a:bodyPr>
              <a:spAutoFit/>
            </a:bodyPr>
            <a:lstStyle/>
            <a:p>
              <a:pPr marL="0" marR="0" lvl="0" indent="0" algn="l" defTabSz="914400" rtl="0" eaLnBrk="1" fontAlgn="base" latinLnBrk="0" hangingPunct="1">
                <a:lnSpc>
                  <a:spcPct val="90000"/>
                </a:lnSpc>
                <a:spcBef>
                  <a:spcPct val="20000"/>
                </a:spcBef>
                <a:spcAft>
                  <a:spcPct val="0"/>
                </a:spcAft>
                <a:buClr>
                  <a:srgbClr val="DC5900"/>
                </a:buClr>
                <a:buSzPct val="75000"/>
                <a:buFont typeface="Wingdings" panose="05000000000000000000" pitchFamily="2" charset="2"/>
                <a:buChar char="v"/>
                <a:defRPr/>
              </a:pPr>
              <a:r>
                <a:rPr kumimoji="0" lang="zh-CN" altLang="en-US" sz="32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从图中可以看出，系统只有在         的很小范围才是稳定的。在其他任何时候都是不稳定的。</a:t>
              </a:r>
            </a:p>
            <a:p>
              <a:pPr marL="0" marR="0" lvl="0" indent="0" algn="l" defTabSz="914400" rtl="0" eaLnBrk="1" fontAlgn="base" latinLnBrk="0" hangingPunct="1">
                <a:lnSpc>
                  <a:spcPct val="90000"/>
                </a:lnSpc>
                <a:spcBef>
                  <a:spcPct val="20000"/>
                </a:spcBef>
                <a:spcAft>
                  <a:spcPct val="0"/>
                </a:spcAft>
                <a:buClr>
                  <a:srgbClr val="DC5900"/>
                </a:buClr>
                <a:buSzPct val="75000"/>
                <a:buFont typeface="Wingdings" panose="05000000000000000000" pitchFamily="2" charset="2"/>
                <a:buChar char="v"/>
                <a:defRPr/>
              </a:pPr>
              <a:r>
                <a:rPr kumimoji="0" lang="zh-CN" altLang="en-US" sz="32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这种只有在一定条件下才能工作的系统通常称为条件稳定系统。</a:t>
              </a:r>
            </a:p>
          </p:txBody>
        </p:sp>
        <p:graphicFrame>
          <p:nvGraphicFramePr>
            <p:cNvPr id="99372" name="Object 16"/>
            <p:cNvGraphicFramePr>
              <a:graphicFrameLocks noChangeAspect="1"/>
            </p:cNvGraphicFramePr>
            <p:nvPr/>
          </p:nvGraphicFramePr>
          <p:xfrm>
            <a:off x="2314" y="1639"/>
            <a:ext cx="1043" cy="315"/>
          </p:xfrm>
          <a:graphic>
            <a:graphicData uri="http://schemas.openxmlformats.org/presentationml/2006/ole">
              <mc:AlternateContent xmlns:mc="http://schemas.openxmlformats.org/markup-compatibility/2006">
                <mc:Choice xmlns:v="urn:schemas-microsoft-com:vml" Requires="v">
                  <p:oleObj spid="_x0000_s59436" r:id="rId24" imgW="673100" imgH="203200" progId="Equation.DSMT4">
                    <p:embed/>
                  </p:oleObj>
                </mc:Choice>
                <mc:Fallback>
                  <p:oleObj r:id="rId24" imgW="673100" imgH="203200" progId="Equation.DSMT4">
                    <p:embed/>
                    <p:pic>
                      <p:nvPicPr>
                        <p:cNvPr id="0" name="图片 3453"/>
                        <p:cNvPicPr/>
                        <p:nvPr/>
                      </p:nvPicPr>
                      <p:blipFill>
                        <a:blip r:embed="rId25"/>
                        <a:stretch>
                          <a:fillRect/>
                        </a:stretch>
                      </p:blipFill>
                      <p:spPr>
                        <a:xfrm>
                          <a:off x="2314" y="1639"/>
                          <a:ext cx="1043" cy="315"/>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6297">
                                            <p:txEl>
                                              <p:pRg st="0" end="0"/>
                                            </p:txEl>
                                          </p:spTgt>
                                        </p:tgtEl>
                                        <p:attrNameLst>
                                          <p:attrName>style.visibility</p:attrName>
                                        </p:attrNameLst>
                                      </p:cBhvr>
                                      <p:to>
                                        <p:strVal val="visible"/>
                                      </p:to>
                                    </p:set>
                                    <p:animEffect transition="in" filter="fade">
                                      <p:cBhvr>
                                        <p:cTn id="7" dur="500"/>
                                        <p:tgtEl>
                                          <p:spTgt spid="3962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500"/>
                                        <p:tgtEl>
                                          <p:spTgt spid="69"/>
                                        </p:tgtEl>
                                      </p:cBhvr>
                                    </p:animEffect>
                                  </p:childTnLst>
                                </p:cTn>
                              </p:par>
                              <p:par>
                                <p:cTn id="13" presetID="10" presetClass="entr" presetSubtype="0" fill="hold" nodeType="with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par>
                                <p:cTn id="16" presetID="10" presetClass="entr" presetSubtype="0" fill="hold" nodeType="withEffect">
                                  <p:stCondLst>
                                    <p:cond delay="0"/>
                                  </p:stCondLst>
                                  <p:childTnLst>
                                    <p:set>
                                      <p:cBhvr>
                                        <p:cTn id="17" dur="1" fill="hold">
                                          <p:stCondLst>
                                            <p:cond delay="0"/>
                                          </p:stCondLst>
                                        </p:cTn>
                                        <p:tgtEl>
                                          <p:spTgt spid="74"/>
                                        </p:tgtEl>
                                        <p:attrNameLst>
                                          <p:attrName>style.visibility</p:attrName>
                                        </p:attrNameLst>
                                      </p:cBhvr>
                                      <p:to>
                                        <p:strVal val="visible"/>
                                      </p:to>
                                    </p:set>
                                    <p:animEffect transition="in" filter="fade">
                                      <p:cBhvr>
                                        <p:cTn id="18" dur="500"/>
                                        <p:tgtEl>
                                          <p:spTgt spid="7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396293"/>
                                        </p:tgtEl>
                                        <p:attrNameLst>
                                          <p:attrName>style.visibility</p:attrName>
                                        </p:attrNameLst>
                                      </p:cBhvr>
                                      <p:to>
                                        <p:strVal val="visible"/>
                                      </p:to>
                                    </p:set>
                                    <p:animEffect transition="in" filter="wipe(right)">
                                      <p:cBhvr>
                                        <p:cTn id="23" dur="500"/>
                                        <p:tgtEl>
                                          <p:spTgt spid="396293"/>
                                        </p:tgtEl>
                                      </p:cBhvr>
                                    </p:animEffect>
                                  </p:childTnLst>
                                </p:cTn>
                              </p:par>
                              <p:par>
                                <p:cTn id="24" presetID="22" presetClass="entr" presetSubtype="8" fill="hold" nodeType="withEffect">
                                  <p:stCondLst>
                                    <p:cond delay="250"/>
                                  </p:stCondLst>
                                  <p:childTnLst>
                                    <p:set>
                                      <p:cBhvr>
                                        <p:cTn id="25" dur="1" fill="hold">
                                          <p:stCondLst>
                                            <p:cond delay="0"/>
                                          </p:stCondLst>
                                        </p:cTn>
                                        <p:tgtEl>
                                          <p:spTgt spid="91"/>
                                        </p:tgtEl>
                                        <p:attrNameLst>
                                          <p:attrName>style.visibility</p:attrName>
                                        </p:attrNameLst>
                                      </p:cBhvr>
                                      <p:to>
                                        <p:strVal val="visible"/>
                                      </p:to>
                                    </p:set>
                                    <p:animEffect transition="in" filter="wipe(left)">
                                      <p:cBhvr>
                                        <p:cTn id="26" dur="500"/>
                                        <p:tgtEl>
                                          <p:spTgt spid="91"/>
                                        </p:tgtEl>
                                      </p:cBhvr>
                                    </p:animEffect>
                                  </p:childTnLst>
                                </p:cTn>
                              </p:par>
                              <p:par>
                                <p:cTn id="27" presetID="22" presetClass="entr" presetSubtype="8" fill="hold" nodeType="withEffect">
                                  <p:stCondLst>
                                    <p:cond delay="250"/>
                                  </p:stCondLst>
                                  <p:childTnLst>
                                    <p:set>
                                      <p:cBhvr>
                                        <p:cTn id="28" dur="1" fill="hold">
                                          <p:stCondLst>
                                            <p:cond delay="0"/>
                                          </p:stCondLst>
                                        </p:cTn>
                                        <p:tgtEl>
                                          <p:spTgt spid="84"/>
                                        </p:tgtEl>
                                        <p:attrNameLst>
                                          <p:attrName>style.visibility</p:attrName>
                                        </p:attrNameLst>
                                      </p:cBhvr>
                                      <p:to>
                                        <p:strVal val="visible"/>
                                      </p:to>
                                    </p:set>
                                    <p:animEffect transition="in" filter="wipe(left)">
                                      <p:cBhvr>
                                        <p:cTn id="29" dur="500"/>
                                        <p:tgtEl>
                                          <p:spTgt spid="84"/>
                                        </p:tgtEl>
                                      </p:cBhvr>
                                    </p:animEffect>
                                  </p:childTnLst>
                                </p:cTn>
                              </p:par>
                              <p:par>
                                <p:cTn id="30" presetID="22" presetClass="entr" presetSubtype="2" fill="hold" nodeType="withEffect">
                                  <p:stCondLst>
                                    <p:cond delay="250"/>
                                  </p:stCondLst>
                                  <p:childTnLst>
                                    <p:set>
                                      <p:cBhvr>
                                        <p:cTn id="31" dur="1" fill="hold">
                                          <p:stCondLst>
                                            <p:cond delay="0"/>
                                          </p:stCondLst>
                                        </p:cTn>
                                        <p:tgtEl>
                                          <p:spTgt spid="82"/>
                                        </p:tgtEl>
                                        <p:attrNameLst>
                                          <p:attrName>style.visibility</p:attrName>
                                        </p:attrNameLst>
                                      </p:cBhvr>
                                      <p:to>
                                        <p:strVal val="visible"/>
                                      </p:to>
                                    </p:set>
                                    <p:animEffect transition="in" filter="wipe(right)">
                                      <p:cBhvr>
                                        <p:cTn id="32" dur="500"/>
                                        <p:tgtEl>
                                          <p:spTgt spid="82"/>
                                        </p:tgtEl>
                                      </p:cBhvr>
                                    </p:animEffect>
                                  </p:childTnLst>
                                </p:cTn>
                              </p:par>
                              <p:par>
                                <p:cTn id="33" presetID="22" presetClass="entr" presetSubtype="2" fill="hold" nodeType="withEffect">
                                  <p:stCondLst>
                                    <p:cond delay="250"/>
                                  </p:stCondLst>
                                  <p:childTnLst>
                                    <p:set>
                                      <p:cBhvr>
                                        <p:cTn id="34" dur="1" fill="hold">
                                          <p:stCondLst>
                                            <p:cond delay="0"/>
                                          </p:stCondLst>
                                        </p:cTn>
                                        <p:tgtEl>
                                          <p:spTgt spid="83"/>
                                        </p:tgtEl>
                                        <p:attrNameLst>
                                          <p:attrName>style.visibility</p:attrName>
                                        </p:attrNameLst>
                                      </p:cBhvr>
                                      <p:to>
                                        <p:strVal val="visible"/>
                                      </p:to>
                                    </p:set>
                                    <p:animEffect transition="in" filter="wipe(right)">
                                      <p:cBhvr>
                                        <p:cTn id="35" dur="500"/>
                                        <p:tgtEl>
                                          <p:spTgt spid="8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96297">
                                            <p:txEl>
                                              <p:pRg st="1" end="1"/>
                                            </p:txEl>
                                          </p:spTgt>
                                        </p:tgtEl>
                                        <p:attrNameLst>
                                          <p:attrName>style.visibility</p:attrName>
                                        </p:attrNameLst>
                                      </p:cBhvr>
                                      <p:to>
                                        <p:strVal val="visible"/>
                                      </p:to>
                                    </p:set>
                                    <p:animEffect transition="in" filter="fade">
                                      <p:cBhvr>
                                        <p:cTn id="40" dur="500"/>
                                        <p:tgtEl>
                                          <p:spTgt spid="396297">
                                            <p:txEl>
                                              <p:pRg st="1" end="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96300"/>
                                        </p:tgtEl>
                                        <p:attrNameLst>
                                          <p:attrName>style.visibility</p:attrName>
                                        </p:attrNameLst>
                                      </p:cBhvr>
                                      <p:to>
                                        <p:strVal val="visible"/>
                                      </p:to>
                                    </p:set>
                                    <p:animEffect transition="in" filter="fade">
                                      <p:cBhvr>
                                        <p:cTn id="43" dur="500"/>
                                        <p:tgtEl>
                                          <p:spTgt spid="396300"/>
                                        </p:tgtEl>
                                      </p:cBhvr>
                                    </p:animEffect>
                                  </p:childTnLst>
                                </p:cTn>
                              </p:par>
                              <p:par>
                                <p:cTn id="44" presetID="10" presetClass="entr" presetSubtype="0" fill="hold" nodeType="withEffect">
                                  <p:stCondLst>
                                    <p:cond delay="0"/>
                                  </p:stCondLst>
                                  <p:childTnLst>
                                    <p:set>
                                      <p:cBhvr>
                                        <p:cTn id="45" dur="1" fill="hold">
                                          <p:stCondLst>
                                            <p:cond delay="0"/>
                                          </p:stCondLst>
                                        </p:cTn>
                                        <p:tgtEl>
                                          <p:spTgt spid="396299"/>
                                        </p:tgtEl>
                                        <p:attrNameLst>
                                          <p:attrName>style.visibility</p:attrName>
                                        </p:attrNameLst>
                                      </p:cBhvr>
                                      <p:to>
                                        <p:strVal val="visible"/>
                                      </p:to>
                                    </p:set>
                                    <p:animEffect transition="in" filter="fade">
                                      <p:cBhvr>
                                        <p:cTn id="46" dur="500"/>
                                        <p:tgtEl>
                                          <p:spTgt spid="39629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95"/>
                                        </p:tgtEl>
                                        <p:attrNameLst>
                                          <p:attrName>style.visibility</p:attrName>
                                        </p:attrNameLst>
                                      </p:cBhvr>
                                      <p:to>
                                        <p:strVal val="visible"/>
                                      </p:to>
                                    </p:set>
                                    <p:animEffect transition="in" filter="wipe(right)">
                                      <p:cBhvr>
                                        <p:cTn id="51" dur="500"/>
                                        <p:tgtEl>
                                          <p:spTgt spid="95"/>
                                        </p:tgtEl>
                                      </p:cBhvr>
                                    </p:animEffect>
                                  </p:childTnLst>
                                </p:cTn>
                              </p:par>
                              <p:par>
                                <p:cTn id="52" presetID="22" presetClass="entr" presetSubtype="4" fill="hold" nodeType="with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wipe(down)">
                                      <p:cBhvr>
                                        <p:cTn id="54" dur="500"/>
                                        <p:tgtEl>
                                          <p:spTgt spid="61"/>
                                        </p:tgtEl>
                                      </p:cBhvr>
                                    </p:animEffect>
                                  </p:childTnLst>
                                </p:cTn>
                              </p:par>
                              <p:par>
                                <p:cTn id="55" presetID="22" presetClass="entr" presetSubtype="1" fill="hold" nodeType="with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wipe(up)">
                                      <p:cBhvr>
                                        <p:cTn id="57" dur="500"/>
                                        <p:tgtEl>
                                          <p:spTgt spid="60"/>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96297">
                                            <p:txEl>
                                              <p:pRg st="2" end="2"/>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96315"/>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nodeType="clickEffect">
                                  <p:stCondLst>
                                    <p:cond delay="0"/>
                                  </p:stCondLst>
                                  <p:childTnLst>
                                    <p:animEffect transition="out" filter="fade">
                                      <p:cBhvr>
                                        <p:cTn id="67" dur="500"/>
                                        <p:tgtEl>
                                          <p:spTgt spid="396293"/>
                                        </p:tgtEl>
                                      </p:cBhvr>
                                    </p:animEffect>
                                    <p:set>
                                      <p:cBhvr>
                                        <p:cTn id="68" dur="1" fill="hold">
                                          <p:stCondLst>
                                            <p:cond delay="499"/>
                                          </p:stCondLst>
                                        </p:cTn>
                                        <p:tgtEl>
                                          <p:spTgt spid="396293"/>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91"/>
                                        </p:tgtEl>
                                      </p:cBhvr>
                                    </p:animEffect>
                                    <p:set>
                                      <p:cBhvr>
                                        <p:cTn id="71" dur="1" fill="hold">
                                          <p:stCondLst>
                                            <p:cond delay="499"/>
                                          </p:stCondLst>
                                        </p:cTn>
                                        <p:tgtEl>
                                          <p:spTgt spid="91"/>
                                        </p:tgtEl>
                                        <p:attrNameLst>
                                          <p:attrName>style.visibility</p:attrName>
                                        </p:attrNameLst>
                                      </p:cBhvr>
                                      <p:to>
                                        <p:strVal val="hidden"/>
                                      </p:to>
                                    </p:set>
                                  </p:childTnLst>
                                </p:cTn>
                              </p:par>
                              <p:par>
                                <p:cTn id="72" presetID="22" presetClass="entr" presetSubtype="4" fill="hold" nodeType="withEffect">
                                  <p:stCondLst>
                                    <p:cond delay="500"/>
                                  </p:stCondLst>
                                  <p:childTnLst>
                                    <p:set>
                                      <p:cBhvr>
                                        <p:cTn id="73" dur="1" fill="hold">
                                          <p:stCondLst>
                                            <p:cond delay="0"/>
                                          </p:stCondLst>
                                        </p:cTn>
                                        <p:tgtEl>
                                          <p:spTgt spid="62"/>
                                        </p:tgtEl>
                                        <p:attrNameLst>
                                          <p:attrName>style.visibility</p:attrName>
                                        </p:attrNameLst>
                                      </p:cBhvr>
                                      <p:to>
                                        <p:strVal val="visible"/>
                                      </p:to>
                                    </p:set>
                                    <p:animEffect transition="in" filter="wipe(down)">
                                      <p:cBhvr>
                                        <p:cTn id="74" dur="500"/>
                                        <p:tgtEl>
                                          <p:spTgt spid="62"/>
                                        </p:tgtEl>
                                      </p:cBhvr>
                                    </p:animEffect>
                                  </p:childTnLst>
                                </p:cTn>
                              </p:par>
                              <p:par>
                                <p:cTn id="75" presetID="22" presetClass="entr" presetSubtype="1" fill="hold" nodeType="withEffect">
                                  <p:stCondLst>
                                    <p:cond delay="500"/>
                                  </p:stCondLst>
                                  <p:childTnLst>
                                    <p:set>
                                      <p:cBhvr>
                                        <p:cTn id="76" dur="1" fill="hold">
                                          <p:stCondLst>
                                            <p:cond delay="0"/>
                                          </p:stCondLst>
                                        </p:cTn>
                                        <p:tgtEl>
                                          <p:spTgt spid="63"/>
                                        </p:tgtEl>
                                        <p:attrNameLst>
                                          <p:attrName>style.visibility</p:attrName>
                                        </p:attrNameLst>
                                      </p:cBhvr>
                                      <p:to>
                                        <p:strVal val="visible"/>
                                      </p:to>
                                    </p:set>
                                    <p:animEffect transition="in" filter="wipe(up)">
                                      <p:cBhvr>
                                        <p:cTn id="77" dur="500"/>
                                        <p:tgtEl>
                                          <p:spTgt spid="63"/>
                                        </p:tgtEl>
                                      </p:cBhvr>
                                    </p:animEffect>
                                  </p:childTnLst>
                                </p:cTn>
                              </p:par>
                              <p:par>
                                <p:cTn id="78" presetID="1" presetClass="entr" presetSubtype="0" fill="hold" grpId="0" nodeType="withEffect">
                                  <p:stCondLst>
                                    <p:cond delay="500"/>
                                  </p:stCondLst>
                                  <p:childTnLst>
                                    <p:set>
                                      <p:cBhvr>
                                        <p:cTn id="79" dur="1" fill="hold">
                                          <p:stCondLst>
                                            <p:cond delay="0"/>
                                          </p:stCondLst>
                                        </p:cTn>
                                        <p:tgtEl>
                                          <p:spTgt spid="9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2" fill="hold" nodeType="clickEffect">
                                  <p:stCondLst>
                                    <p:cond delay="0"/>
                                  </p:stCondLst>
                                  <p:childTnLst>
                                    <p:set>
                                      <p:cBhvr>
                                        <p:cTn id="83" dur="1" fill="hold">
                                          <p:stCondLst>
                                            <p:cond delay="0"/>
                                          </p:stCondLst>
                                        </p:cTn>
                                        <p:tgtEl>
                                          <p:spTgt spid="396308"/>
                                        </p:tgtEl>
                                        <p:attrNameLst>
                                          <p:attrName>style.visibility</p:attrName>
                                        </p:attrNameLst>
                                      </p:cBhvr>
                                      <p:to>
                                        <p:strVal val="visible"/>
                                      </p:to>
                                    </p:set>
                                    <p:animEffect transition="in" filter="wipe(right)">
                                      <p:cBhvr>
                                        <p:cTn id="84" dur="500"/>
                                        <p:tgtEl>
                                          <p:spTgt spid="396308"/>
                                        </p:tgtEl>
                                      </p:cBhvr>
                                    </p:animEffect>
                                  </p:childTnLst>
                                </p:cTn>
                              </p:par>
                              <p:par>
                                <p:cTn id="85" presetID="1" presetClass="entr" presetSubtype="0" fill="hold" nodeType="withEffect">
                                  <p:stCondLst>
                                    <p:cond delay="0"/>
                                  </p:stCondLst>
                                  <p:childTnLst>
                                    <p:set>
                                      <p:cBhvr>
                                        <p:cTn id="86" dur="1" fill="hold">
                                          <p:stCondLst>
                                            <p:cond delay="0"/>
                                          </p:stCondLst>
                                        </p:cTn>
                                        <p:tgtEl>
                                          <p:spTgt spid="39631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96297">
                                            <p:txEl>
                                              <p:pRg st="4" end="4"/>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9630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8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1"/>
                                        </p:tgtEl>
                                        <p:attrNameLst>
                                          <p:attrName>style.visibility</p:attrName>
                                        </p:attrNameLst>
                                      </p:cBhvr>
                                      <p:to>
                                        <p:strVal val="visible"/>
                                      </p:to>
                                    </p:set>
                                  </p:childTnLst>
                                </p:cTn>
                              </p:par>
                              <p:par>
                                <p:cTn id="99" presetID="22" presetClass="entr" presetSubtype="2" fill="hold" nodeType="withEffect">
                                  <p:stCondLst>
                                    <p:cond delay="0"/>
                                  </p:stCondLst>
                                  <p:childTnLst>
                                    <p:set>
                                      <p:cBhvr>
                                        <p:cTn id="100" dur="1" fill="hold">
                                          <p:stCondLst>
                                            <p:cond delay="0"/>
                                          </p:stCondLst>
                                        </p:cTn>
                                        <p:tgtEl>
                                          <p:spTgt spid="106"/>
                                        </p:tgtEl>
                                        <p:attrNameLst>
                                          <p:attrName>style.visibility</p:attrName>
                                        </p:attrNameLst>
                                      </p:cBhvr>
                                      <p:to>
                                        <p:strVal val="visible"/>
                                      </p:to>
                                    </p:set>
                                    <p:animEffect transition="in" filter="wipe(right)">
                                      <p:cBhvr>
                                        <p:cTn id="101" dur="500"/>
                                        <p:tgtEl>
                                          <p:spTgt spid="106"/>
                                        </p:tgtEl>
                                      </p:cBhvr>
                                    </p:animEffect>
                                  </p:childTnLst>
                                </p:cTn>
                              </p:par>
                              <p:par>
                                <p:cTn id="102" presetID="10" presetClass="entr" presetSubtype="0" fill="hold" nodeType="withEffect">
                                  <p:stCondLst>
                                    <p:cond delay="0"/>
                                  </p:stCondLst>
                                  <p:childTnLst>
                                    <p:set>
                                      <p:cBhvr>
                                        <p:cTn id="103" dur="1" fill="hold">
                                          <p:stCondLst>
                                            <p:cond delay="0"/>
                                          </p:stCondLst>
                                        </p:cTn>
                                        <p:tgtEl>
                                          <p:spTgt spid="396317"/>
                                        </p:tgtEl>
                                        <p:attrNameLst>
                                          <p:attrName>style.visibility</p:attrName>
                                        </p:attrNameLst>
                                      </p:cBhvr>
                                      <p:to>
                                        <p:strVal val="visible"/>
                                      </p:to>
                                    </p:set>
                                    <p:animEffect transition="in" filter="fade">
                                      <p:cBhvr>
                                        <p:cTn id="104" dur="500"/>
                                        <p:tgtEl>
                                          <p:spTgt spid="396317"/>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396297">
                                            <p:txEl>
                                              <p:pRg st="5" end="5"/>
                                            </p:txEl>
                                          </p:spTgt>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39631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nodeType="clickEffect">
                                  <p:stCondLst>
                                    <p:cond delay="0"/>
                                  </p:stCondLst>
                                  <p:childTnLst>
                                    <p:set>
                                      <p:cBhvr>
                                        <p:cTn id="114" dur="1" fill="hold">
                                          <p:stCondLst>
                                            <p:cond delay="0"/>
                                          </p:stCondLst>
                                        </p:cTn>
                                        <p:tgtEl>
                                          <p:spTgt spid="105"/>
                                        </p:tgtEl>
                                        <p:attrNameLst>
                                          <p:attrName>style.visibility</p:attrName>
                                        </p:attrNameLst>
                                      </p:cBhvr>
                                      <p:to>
                                        <p:strVal val="visible"/>
                                      </p:to>
                                    </p:set>
                                    <p:animEffect transition="in" filter="wipe(down)">
                                      <p:cBhvr>
                                        <p:cTn id="115" dur="500"/>
                                        <p:tgtEl>
                                          <p:spTgt spid="105"/>
                                        </p:tgtEl>
                                      </p:cBhvr>
                                    </p:animEffect>
                                  </p:childTnLst>
                                </p:cTn>
                              </p:par>
                              <p:par>
                                <p:cTn id="116" presetID="1" presetClass="entr" presetSubtype="0" fill="hold" nodeType="withEffect">
                                  <p:stCondLst>
                                    <p:cond delay="0"/>
                                  </p:stCondLst>
                                  <p:childTnLst>
                                    <p:set>
                                      <p:cBhvr>
                                        <p:cTn id="117" dur="1" fill="hold">
                                          <p:stCondLst>
                                            <p:cond delay="0"/>
                                          </p:stCondLst>
                                        </p:cTn>
                                        <p:tgtEl>
                                          <p:spTgt spid="396288"/>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nodeType="clickEffect">
                                  <p:stCondLst>
                                    <p:cond delay="0"/>
                                  </p:stCondLst>
                                  <p:childTnLst>
                                    <p:set>
                                      <p:cBhvr>
                                        <p:cTn id="121" dur="1" fill="hold">
                                          <p:stCondLst>
                                            <p:cond delay="0"/>
                                          </p:stCondLst>
                                        </p:cTn>
                                        <p:tgtEl>
                                          <p:spTgt spid="174135"/>
                                        </p:tgtEl>
                                        <p:attrNameLst>
                                          <p:attrName>style.visibility</p:attrName>
                                        </p:attrNameLst>
                                      </p:cBhvr>
                                      <p:to>
                                        <p:strVal val="visible"/>
                                      </p:to>
                                    </p:set>
                                    <p:anim calcmode="lin" valueType="num">
                                      <p:cBhvr additive="base">
                                        <p:cTn id="122" dur="500" fill="hold"/>
                                        <p:tgtEl>
                                          <p:spTgt spid="174135"/>
                                        </p:tgtEl>
                                        <p:attrNameLst>
                                          <p:attrName>ppt_x</p:attrName>
                                        </p:attrNameLst>
                                      </p:cBhvr>
                                      <p:tavLst>
                                        <p:tav tm="0">
                                          <p:val>
                                            <p:strVal val="#ppt_x"/>
                                          </p:val>
                                        </p:tav>
                                        <p:tav tm="100000">
                                          <p:val>
                                            <p:strVal val="#ppt_x"/>
                                          </p:val>
                                        </p:tav>
                                      </p:tavLst>
                                    </p:anim>
                                    <p:anim calcmode="lin" valueType="num">
                                      <p:cBhvr additive="base">
                                        <p:cTn id="123" dur="500" fill="hold"/>
                                        <p:tgtEl>
                                          <p:spTgt spid="1741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p:bldP spid="9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02" name="Rectangle 10"/>
          <p:cNvSpPr>
            <a:spLocks noGrp="1" noRot="1"/>
          </p:cNvSpPr>
          <p:nvPr>
            <p:ph type="body" idx="4294967295"/>
          </p:nvPr>
        </p:nvSpPr>
        <p:spPr>
          <a:xfrm>
            <a:off x="360363" y="1125538"/>
            <a:ext cx="4211637" cy="5399087"/>
          </a:xfrm>
          <a:ln/>
        </p:spPr>
        <p:txBody>
          <a:bodyPr vert="horz" wrap="square" lIns="91440" tIns="45720" rIns="91440" bIns="45720" anchor="t" anchorCtr="0"/>
          <a:lstStyle/>
          <a:p>
            <a:pPr marL="0" indent="0" eaLnBrk="1" hangingPunct="1">
              <a:buNone/>
            </a:pPr>
            <a:endParaRPr lang="zh-CN" altLang="en-US" sz="2800" b="1" dirty="0">
              <a:solidFill>
                <a:schemeClr val="tx2"/>
              </a:solidFill>
              <a:latin typeface="宋体" panose="02010600030101010101" pitchFamily="2" charset="-122"/>
            </a:endParaRPr>
          </a:p>
          <a:p>
            <a:pPr marL="0" indent="0" eaLnBrk="1" hangingPunct="1">
              <a:buNone/>
            </a:pPr>
            <a:r>
              <a:rPr lang="zh-CN" altLang="en-US" sz="2800" b="1" dirty="0">
                <a:solidFill>
                  <a:schemeClr val="tx2"/>
                </a:solidFill>
                <a:latin typeface="宋体" panose="02010600030101010101" pitchFamily="2" charset="-122"/>
              </a:rPr>
              <a:t>开环极点是</a:t>
            </a:r>
            <a:r>
              <a:rPr lang="en-US" altLang="zh-CN" sz="2800" b="1" dirty="0">
                <a:solidFill>
                  <a:schemeClr val="tx2"/>
                </a:solidFill>
                <a:latin typeface="Times New Roman" panose="02020603050405020304" pitchFamily="18" charset="0"/>
                <a:cs typeface="Times New Roman" panose="02020603050405020304" pitchFamily="18" charset="0"/>
              </a:rPr>
              <a:t>1</a:t>
            </a:r>
            <a:r>
              <a:rPr lang="zh-CN" altLang="en-US" sz="2800" b="1" dirty="0">
                <a:solidFill>
                  <a:schemeClr val="tx2"/>
                </a:solidFill>
                <a:latin typeface="Times New Roman" panose="02020603050405020304" pitchFamily="18" charset="0"/>
                <a:cs typeface="Times New Roman" panose="02020603050405020304" pitchFamily="18" charset="0"/>
              </a:rPr>
              <a:t>，</a:t>
            </a:r>
            <a:r>
              <a:rPr lang="en-US" altLang="zh-CN" sz="2800" b="1" dirty="0">
                <a:solidFill>
                  <a:schemeClr val="tx2"/>
                </a:solidFill>
                <a:latin typeface="Times New Roman" panose="02020603050405020304" pitchFamily="18" charset="0"/>
                <a:cs typeface="Times New Roman" panose="02020603050405020304" pitchFamily="18" charset="0"/>
              </a:rPr>
              <a:t>-2</a:t>
            </a:r>
            <a:r>
              <a:rPr lang="zh-CN" altLang="en-US" sz="2800" b="1" dirty="0">
                <a:solidFill>
                  <a:schemeClr val="tx2"/>
                </a:solidFill>
                <a:latin typeface="Times New Roman" panose="02020603050405020304" pitchFamily="18" charset="0"/>
                <a:cs typeface="Times New Roman" panose="02020603050405020304" pitchFamily="18" charset="0"/>
              </a:rPr>
              <a:t>，</a:t>
            </a:r>
            <a:r>
              <a:rPr lang="en-US" altLang="zh-CN" sz="2800" b="1" dirty="0">
                <a:solidFill>
                  <a:schemeClr val="tx2"/>
                </a:solidFill>
                <a:latin typeface="Times New Roman" panose="02020603050405020304" pitchFamily="18" charset="0"/>
                <a:cs typeface="Times New Roman" panose="02020603050405020304" pitchFamily="18" charset="0"/>
              </a:rPr>
              <a:t>-5</a:t>
            </a:r>
            <a:r>
              <a:rPr lang="zh-CN" altLang="en-US" sz="2800" b="1" dirty="0">
                <a:solidFill>
                  <a:schemeClr val="tx2"/>
                </a:solidFill>
                <a:latin typeface="Times New Roman" panose="02020603050405020304" pitchFamily="18" charset="0"/>
                <a:cs typeface="Times New Roman" panose="02020603050405020304" pitchFamily="18" charset="0"/>
              </a:rPr>
              <a:t>，开环零点</a:t>
            </a:r>
            <a:r>
              <a:rPr lang="en-US" altLang="zh-CN" sz="2800" b="1" dirty="0">
                <a:solidFill>
                  <a:schemeClr val="tx2"/>
                </a:solidFill>
                <a:latin typeface="Times New Roman" panose="02020603050405020304" pitchFamily="18" charset="0"/>
                <a:cs typeface="Times New Roman" panose="02020603050405020304" pitchFamily="18" charset="0"/>
              </a:rPr>
              <a:t>-4</a:t>
            </a:r>
            <a:r>
              <a:rPr lang="zh-CN" altLang="en-US" sz="2800" b="1" dirty="0">
                <a:solidFill>
                  <a:schemeClr val="tx2"/>
                </a:solidFill>
                <a:latin typeface="Times New Roman" panose="02020603050405020304" pitchFamily="18" charset="0"/>
                <a:cs typeface="Times New Roman" panose="02020603050405020304" pitchFamily="18" charset="0"/>
              </a:rPr>
              <a:t>，实轴上的根轨迹分布为</a:t>
            </a:r>
            <a:r>
              <a:rPr lang="en-US" altLang="zh-CN" sz="2800" b="1" dirty="0">
                <a:solidFill>
                  <a:schemeClr val="tx2"/>
                </a:solidFill>
                <a:latin typeface="Times New Roman" panose="02020603050405020304" pitchFamily="18" charset="0"/>
                <a:cs typeface="Times New Roman" panose="02020603050405020304" pitchFamily="18" charset="0"/>
              </a:rPr>
              <a:t>[-5,-4],[-2,1]</a:t>
            </a:r>
            <a:endParaRPr lang="en-US" altLang="zh-CN" sz="2800" b="1" dirty="0">
              <a:solidFill>
                <a:schemeClr val="tx2"/>
              </a:solidFill>
              <a:latin typeface="宋体" panose="02010600030101010101" pitchFamily="2" charset="-122"/>
            </a:endParaRPr>
          </a:p>
          <a:p>
            <a:pPr marL="0" indent="0" eaLnBrk="1" hangingPunct="1">
              <a:buNone/>
            </a:pPr>
            <a:r>
              <a:rPr lang="zh-CN" altLang="en-US" sz="2800" b="1" dirty="0">
                <a:solidFill>
                  <a:schemeClr val="tx2"/>
                </a:solidFill>
                <a:latin typeface="宋体" panose="02010600030101010101" pitchFamily="2" charset="-122"/>
              </a:rPr>
              <a:t>渐近线交点坐标      </a:t>
            </a:r>
            <a:r>
              <a:rPr lang="en-US" altLang="zh-CN" sz="2800" b="1" dirty="0">
                <a:solidFill>
                  <a:schemeClr val="tx2"/>
                </a:solidFill>
                <a:latin typeface="宋体" panose="02010600030101010101" pitchFamily="2" charset="-122"/>
              </a:rPr>
              <a:t>,</a:t>
            </a:r>
            <a:r>
              <a:rPr lang="zh-CN" altLang="en-US" sz="2800" b="1" dirty="0">
                <a:solidFill>
                  <a:schemeClr val="tx2"/>
                </a:solidFill>
                <a:latin typeface="宋体" panose="02010600030101010101" pitchFamily="2" charset="-122"/>
              </a:rPr>
              <a:t>渐近线倾角</a:t>
            </a:r>
          </a:p>
          <a:p>
            <a:pPr marL="0" indent="0" eaLnBrk="1" hangingPunct="1">
              <a:buNone/>
            </a:pPr>
            <a:r>
              <a:rPr lang="zh-CN" altLang="en-US" sz="2800" b="1" dirty="0">
                <a:solidFill>
                  <a:schemeClr val="tx2"/>
                </a:solidFill>
                <a:latin typeface="宋体" panose="02010600030101010101" pitchFamily="2" charset="-122"/>
              </a:rPr>
              <a:t>根轨迹的分离点</a:t>
            </a:r>
          </a:p>
          <a:p>
            <a:pPr marL="0" indent="0" eaLnBrk="1" hangingPunct="1">
              <a:buNone/>
            </a:pPr>
            <a:r>
              <a:rPr lang="en-US" altLang="zh-CN" sz="2800" b="1" i="1" dirty="0">
                <a:solidFill>
                  <a:schemeClr val="tx2"/>
                </a:solidFill>
                <a:latin typeface="Times New Roman" panose="02020603050405020304" pitchFamily="18" charset="0"/>
              </a:rPr>
              <a:t>s</a:t>
            </a:r>
            <a:r>
              <a:rPr lang="en-US" altLang="zh-CN" sz="2800" b="1" dirty="0">
                <a:solidFill>
                  <a:schemeClr val="tx2"/>
                </a:solidFill>
                <a:latin typeface="Times New Roman" panose="02020603050405020304" pitchFamily="18" charset="0"/>
              </a:rPr>
              <a:t>=</a:t>
            </a:r>
            <a:r>
              <a:rPr lang="en-US" altLang="zh-CN" sz="3600" b="1" dirty="0">
                <a:solidFill>
                  <a:schemeClr val="tx2"/>
                </a:solidFill>
                <a:latin typeface="Times New Roman" panose="02020603050405020304" pitchFamily="18" charset="0"/>
              </a:rPr>
              <a:t>-</a:t>
            </a:r>
            <a:r>
              <a:rPr lang="en-US" altLang="zh-CN" sz="2800" b="1" dirty="0">
                <a:solidFill>
                  <a:schemeClr val="tx2"/>
                </a:solidFill>
                <a:latin typeface="Times New Roman" panose="02020603050405020304" pitchFamily="18" charset="0"/>
              </a:rPr>
              <a:t>0.6</a:t>
            </a:r>
            <a:r>
              <a:rPr lang="zh-CN" altLang="en-US" sz="2800" b="1" dirty="0">
                <a:solidFill>
                  <a:schemeClr val="tx2"/>
                </a:solidFill>
                <a:latin typeface="宋体" panose="02010600030101010101" pitchFamily="2" charset="-122"/>
              </a:rPr>
              <a:t>，相应</a:t>
            </a:r>
            <a:endParaRPr lang="en-US" altLang="zh-CN" sz="2800" b="1" dirty="0">
              <a:solidFill>
                <a:schemeClr val="tx2"/>
              </a:solidFill>
              <a:latin typeface="宋体" panose="02010600030101010101" pitchFamily="2" charset="-122"/>
            </a:endParaRPr>
          </a:p>
          <a:p>
            <a:pPr marL="0" indent="0" eaLnBrk="1" hangingPunct="1">
              <a:buNone/>
            </a:pPr>
            <a:r>
              <a:rPr lang="zh-CN" altLang="en-US" sz="2800" b="1" dirty="0">
                <a:solidFill>
                  <a:schemeClr val="tx2"/>
                </a:solidFill>
                <a:latin typeface="宋体" panose="02010600030101010101" pitchFamily="2" charset="-122"/>
              </a:rPr>
              <a:t>根轨迹与虚轴的</a:t>
            </a:r>
          </a:p>
          <a:p>
            <a:pPr marL="0" indent="0" eaLnBrk="1" hangingPunct="1">
              <a:buNone/>
            </a:pPr>
            <a:r>
              <a:rPr lang="zh-CN" altLang="en-US" sz="2800" b="1" dirty="0">
                <a:solidFill>
                  <a:schemeClr val="tx2"/>
                </a:solidFill>
                <a:latin typeface="宋体" panose="02010600030101010101" pitchFamily="2" charset="-122"/>
              </a:rPr>
              <a:t>交点       ，相应</a:t>
            </a:r>
          </a:p>
          <a:p>
            <a:pPr marL="0" indent="0" eaLnBrk="1" hangingPunct="1">
              <a:buNone/>
            </a:pPr>
            <a:endParaRPr lang="zh-CN" altLang="en-US" sz="2800" b="1" dirty="0">
              <a:solidFill>
                <a:schemeClr val="tx2"/>
              </a:solidFill>
              <a:latin typeface="宋体" panose="02010600030101010101" pitchFamily="2" charset="-122"/>
            </a:endParaRPr>
          </a:p>
        </p:txBody>
      </p:sp>
      <p:graphicFrame>
        <p:nvGraphicFramePr>
          <p:cNvPr id="392207" name="Object 15"/>
          <p:cNvGraphicFramePr>
            <a:graphicFrameLocks noChangeAspect="1"/>
          </p:cNvGraphicFramePr>
          <p:nvPr/>
        </p:nvGraphicFramePr>
        <p:xfrm>
          <a:off x="2555875" y="4652963"/>
          <a:ext cx="1177925" cy="420687"/>
        </p:xfrm>
        <a:graphic>
          <a:graphicData uri="http://schemas.openxmlformats.org/presentationml/2006/ole">
            <mc:AlternateContent xmlns:mc="http://schemas.openxmlformats.org/markup-compatibility/2006">
              <mc:Choice xmlns:v="urn:schemas-microsoft-com:vml" Requires="v">
                <p:oleObj spid="_x0000_s60441" r:id="rId3" imgW="571500" imgH="203200" progId="Equation.DSMT4">
                  <p:embed/>
                </p:oleObj>
              </mc:Choice>
              <mc:Fallback>
                <p:oleObj r:id="rId3" imgW="571500" imgH="203200" progId="Equation.DSMT4">
                  <p:embed/>
                  <p:pic>
                    <p:nvPicPr>
                      <p:cNvPr id="0" name="图片 3451"/>
                      <p:cNvPicPr/>
                      <p:nvPr/>
                    </p:nvPicPr>
                    <p:blipFill>
                      <a:blip r:embed="rId4"/>
                      <a:stretch>
                        <a:fillRect/>
                      </a:stretch>
                    </p:blipFill>
                    <p:spPr>
                      <a:xfrm>
                        <a:off x="2555875" y="4652963"/>
                        <a:ext cx="1177925" cy="420687"/>
                      </a:xfrm>
                      <a:prstGeom prst="rect">
                        <a:avLst/>
                      </a:prstGeom>
                      <a:noFill/>
                      <a:ln w="38100">
                        <a:noFill/>
                        <a:miter/>
                      </a:ln>
                    </p:spPr>
                  </p:pic>
                </p:oleObj>
              </mc:Fallback>
            </mc:AlternateContent>
          </a:graphicData>
        </a:graphic>
      </p:graphicFrame>
      <p:graphicFrame>
        <p:nvGraphicFramePr>
          <p:cNvPr id="392205" name="Object 13"/>
          <p:cNvGraphicFramePr>
            <a:graphicFrameLocks noChangeAspect="1"/>
          </p:cNvGraphicFramePr>
          <p:nvPr/>
        </p:nvGraphicFramePr>
        <p:xfrm>
          <a:off x="2268538" y="3429000"/>
          <a:ext cx="1439862" cy="552450"/>
        </p:xfrm>
        <a:graphic>
          <a:graphicData uri="http://schemas.openxmlformats.org/presentationml/2006/ole">
            <mc:AlternateContent xmlns:mc="http://schemas.openxmlformats.org/markup-compatibility/2006">
              <mc:Choice xmlns:v="urn:schemas-microsoft-com:vml" Requires="v">
                <p:oleObj spid="_x0000_s60442" r:id="rId5" imgW="596900" imgH="228600" progId="Equation.DSMT4">
                  <p:embed/>
                </p:oleObj>
              </mc:Choice>
              <mc:Fallback>
                <p:oleObj r:id="rId5" imgW="596900" imgH="228600" progId="Equation.DSMT4">
                  <p:embed/>
                  <p:pic>
                    <p:nvPicPr>
                      <p:cNvPr id="0" name="图片 3447"/>
                      <p:cNvPicPr/>
                      <p:nvPr/>
                    </p:nvPicPr>
                    <p:blipFill>
                      <a:blip r:embed="rId6"/>
                      <a:stretch>
                        <a:fillRect/>
                      </a:stretch>
                    </p:blipFill>
                    <p:spPr>
                      <a:xfrm>
                        <a:off x="2268538" y="3429000"/>
                        <a:ext cx="1439862" cy="552450"/>
                      </a:xfrm>
                      <a:prstGeom prst="rect">
                        <a:avLst/>
                      </a:prstGeom>
                      <a:noFill/>
                      <a:ln w="38100">
                        <a:noFill/>
                        <a:miter/>
                      </a:ln>
                    </p:spPr>
                  </p:pic>
                </p:oleObj>
              </mc:Fallback>
            </mc:AlternateContent>
          </a:graphicData>
        </a:graphic>
      </p:graphicFrame>
      <p:sp>
        <p:nvSpPr>
          <p:cNvPr id="392194" name="Rectangle 2"/>
          <p:cNvSpPr>
            <a:spLocks noGrp="1" noRot="1"/>
          </p:cNvSpPr>
          <p:nvPr>
            <p:ph type="title" idx="4294967295"/>
          </p:nvPr>
        </p:nvSpPr>
        <p:spPr>
          <a:xfrm>
            <a:off x="-396875" y="260350"/>
            <a:ext cx="8229600" cy="647700"/>
          </a:xfrm>
          <a:ln/>
        </p:spPr>
        <p:txBody>
          <a:bodyPr vert="horz" wrap="square" lIns="91440" tIns="45720" rIns="91440" bIns="45720" anchor="ctr" anchorCtr="0"/>
          <a:lstStyle/>
          <a:p>
            <a:pPr algn="l" eaLnBrk="1" hangingPunct="1">
              <a:spcBef>
                <a:spcPct val="20000"/>
              </a:spcBef>
              <a:spcAft>
                <a:spcPct val="20000"/>
              </a:spcAft>
            </a:pPr>
            <a:r>
              <a:rPr lang="zh-CN" altLang="en-US" sz="3200" dirty="0">
                <a:latin typeface="Times New Roman" panose="02020603050405020304" pitchFamily="18" charset="0"/>
              </a:rPr>
              <a:t>      </a:t>
            </a:r>
            <a:r>
              <a:rPr lang="zh-CN" altLang="en-US" sz="3200" b="1" dirty="0">
                <a:latin typeface="Times New Roman" panose="02020603050405020304" pitchFamily="18" charset="0"/>
              </a:rPr>
              <a:t>增加开环零点</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z</a:t>
            </a:r>
            <a:r>
              <a:rPr lang="en-US" altLang="zh-CN" sz="3200" b="1" baseline="-25000" dirty="0">
                <a:latin typeface="Times New Roman" panose="02020603050405020304" pitchFamily="18" charset="0"/>
              </a:rPr>
              <a:t>0</a:t>
            </a:r>
            <a:r>
              <a:rPr lang="en-US" altLang="zh-CN" sz="3200" b="1" i="1" dirty="0">
                <a:latin typeface="Times New Roman" panose="02020603050405020304" pitchFamily="18" charset="0"/>
              </a:rPr>
              <a:t> </a:t>
            </a:r>
            <a:r>
              <a:rPr lang="en-US" altLang="zh-CN" sz="3200" b="1" dirty="0">
                <a:latin typeface="Times New Roman" panose="02020603050405020304" pitchFamily="18" charset="0"/>
              </a:rPr>
              <a:t>= -4</a:t>
            </a:r>
            <a:r>
              <a:rPr lang="zh-CN" altLang="en-US" sz="3200" b="1" dirty="0">
                <a:latin typeface="Times New Roman" panose="02020603050405020304" pitchFamily="18" charset="0"/>
              </a:rPr>
              <a:t>对系统性能的影响</a:t>
            </a:r>
          </a:p>
        </p:txBody>
      </p:sp>
      <p:sp>
        <p:nvSpPr>
          <p:cNvPr id="100358" name="Rectangle 3"/>
          <p:cNvSpPr/>
          <p:nvPr/>
        </p:nvSpPr>
        <p:spPr>
          <a:xfrm>
            <a:off x="0" y="-288925"/>
            <a:ext cx="184150" cy="57943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buNone/>
            </a:pPr>
            <a:endParaRPr lang="zh-CN" altLang="en-US" dirty="0"/>
          </a:p>
        </p:txBody>
      </p:sp>
      <p:graphicFrame>
        <p:nvGraphicFramePr>
          <p:cNvPr id="392197" name="Object 5"/>
          <p:cNvGraphicFramePr>
            <a:graphicFrameLocks noChangeAspect="1"/>
          </p:cNvGraphicFramePr>
          <p:nvPr/>
        </p:nvGraphicFramePr>
        <p:xfrm>
          <a:off x="2411413" y="788988"/>
          <a:ext cx="3816350" cy="836612"/>
        </p:xfrm>
        <a:graphic>
          <a:graphicData uri="http://schemas.openxmlformats.org/presentationml/2006/ole">
            <mc:AlternateContent xmlns:mc="http://schemas.openxmlformats.org/markup-compatibility/2006">
              <mc:Choice xmlns:v="urn:schemas-microsoft-com:vml" Requires="v">
                <p:oleObj spid="_x0000_s60443" r:id="rId7" imgW="1930400" imgH="419100" progId="Equation.DSMT4">
                  <p:embed/>
                </p:oleObj>
              </mc:Choice>
              <mc:Fallback>
                <p:oleObj r:id="rId7" imgW="1930400" imgH="419100" progId="Equation.DSMT4">
                  <p:embed/>
                  <p:pic>
                    <p:nvPicPr>
                      <p:cNvPr id="0" name="图片 3448"/>
                      <p:cNvPicPr/>
                      <p:nvPr/>
                    </p:nvPicPr>
                    <p:blipFill>
                      <a:blip r:embed="rId8"/>
                      <a:stretch>
                        <a:fillRect/>
                      </a:stretch>
                    </p:blipFill>
                    <p:spPr>
                      <a:xfrm>
                        <a:off x="2411413" y="788988"/>
                        <a:ext cx="3816350" cy="836612"/>
                      </a:xfrm>
                      <a:prstGeom prst="rect">
                        <a:avLst/>
                      </a:prstGeom>
                      <a:noFill/>
                      <a:ln w="38100">
                        <a:noFill/>
                        <a:miter/>
                      </a:ln>
                    </p:spPr>
                  </p:pic>
                </p:oleObj>
              </mc:Fallback>
            </mc:AlternateContent>
          </a:graphicData>
        </a:graphic>
      </p:graphicFrame>
      <p:graphicFrame>
        <p:nvGraphicFramePr>
          <p:cNvPr id="392204" name="Object 12"/>
          <p:cNvGraphicFramePr>
            <a:graphicFrameLocks noChangeAspect="1"/>
          </p:cNvGraphicFramePr>
          <p:nvPr/>
        </p:nvGraphicFramePr>
        <p:xfrm>
          <a:off x="2987675" y="3068638"/>
          <a:ext cx="1008063" cy="409575"/>
        </p:xfrm>
        <a:graphic>
          <a:graphicData uri="http://schemas.openxmlformats.org/presentationml/2006/ole">
            <mc:AlternateContent xmlns:mc="http://schemas.openxmlformats.org/markup-compatibility/2006">
              <mc:Choice xmlns:v="urn:schemas-microsoft-com:vml" Requires="v">
                <p:oleObj spid="_x0000_s60444" r:id="rId9" imgW="405765" imgH="165100" progId="Equation.DSMT4">
                  <p:embed/>
                </p:oleObj>
              </mc:Choice>
              <mc:Fallback>
                <p:oleObj r:id="rId9" imgW="405765" imgH="165100" progId="Equation.DSMT4">
                  <p:embed/>
                  <p:pic>
                    <p:nvPicPr>
                      <p:cNvPr id="0" name="图片 3452"/>
                      <p:cNvPicPr/>
                      <p:nvPr/>
                    </p:nvPicPr>
                    <p:blipFill>
                      <a:blip r:embed="rId10"/>
                      <a:stretch>
                        <a:fillRect/>
                      </a:stretch>
                    </p:blipFill>
                    <p:spPr>
                      <a:xfrm>
                        <a:off x="2987675" y="3068638"/>
                        <a:ext cx="1008063" cy="409575"/>
                      </a:xfrm>
                      <a:prstGeom prst="rect">
                        <a:avLst/>
                      </a:prstGeom>
                      <a:noFill/>
                      <a:ln w="38100">
                        <a:noFill/>
                        <a:miter/>
                      </a:ln>
                    </p:spPr>
                  </p:pic>
                </p:oleObj>
              </mc:Fallback>
            </mc:AlternateContent>
          </a:graphicData>
        </a:graphic>
      </p:graphicFrame>
      <p:graphicFrame>
        <p:nvGraphicFramePr>
          <p:cNvPr id="392206" name="Object 14"/>
          <p:cNvGraphicFramePr>
            <a:graphicFrameLocks noChangeAspect="1"/>
          </p:cNvGraphicFramePr>
          <p:nvPr/>
        </p:nvGraphicFramePr>
        <p:xfrm>
          <a:off x="1292225" y="5624513"/>
          <a:ext cx="942975" cy="558800"/>
        </p:xfrm>
        <a:graphic>
          <a:graphicData uri="http://schemas.openxmlformats.org/presentationml/2006/ole">
            <mc:AlternateContent xmlns:mc="http://schemas.openxmlformats.org/markup-compatibility/2006">
              <mc:Choice xmlns:v="urn:schemas-microsoft-com:vml" Requires="v">
                <p:oleObj spid="_x0000_s60445" r:id="rId11" imgW="342900" imgH="203200" progId="Equation.DSMT4">
                  <p:embed/>
                </p:oleObj>
              </mc:Choice>
              <mc:Fallback>
                <p:oleObj r:id="rId11" imgW="342900" imgH="203200" progId="Equation.DSMT4">
                  <p:embed/>
                  <p:pic>
                    <p:nvPicPr>
                      <p:cNvPr id="0" name="图片 3445"/>
                      <p:cNvPicPr/>
                      <p:nvPr/>
                    </p:nvPicPr>
                    <p:blipFill>
                      <a:blip r:embed="rId12"/>
                      <a:stretch>
                        <a:fillRect/>
                      </a:stretch>
                    </p:blipFill>
                    <p:spPr>
                      <a:xfrm>
                        <a:off x="1292225" y="5624513"/>
                        <a:ext cx="942975" cy="558800"/>
                      </a:xfrm>
                      <a:prstGeom prst="rect">
                        <a:avLst/>
                      </a:prstGeom>
                      <a:noFill/>
                      <a:ln w="38100">
                        <a:noFill/>
                        <a:miter/>
                      </a:ln>
                    </p:spPr>
                  </p:pic>
                </p:oleObj>
              </mc:Fallback>
            </mc:AlternateContent>
          </a:graphicData>
        </a:graphic>
      </p:graphicFrame>
      <p:graphicFrame>
        <p:nvGraphicFramePr>
          <p:cNvPr id="2" name="Object 15"/>
          <p:cNvGraphicFramePr>
            <a:graphicFrameLocks noChangeAspect="1"/>
          </p:cNvGraphicFramePr>
          <p:nvPr/>
        </p:nvGraphicFramePr>
        <p:xfrm>
          <a:off x="3563938" y="5688013"/>
          <a:ext cx="1295400" cy="473075"/>
        </p:xfrm>
        <a:graphic>
          <a:graphicData uri="http://schemas.openxmlformats.org/presentationml/2006/ole">
            <mc:AlternateContent xmlns:mc="http://schemas.openxmlformats.org/markup-compatibility/2006">
              <mc:Choice xmlns:v="urn:schemas-microsoft-com:vml" Requires="v">
                <p:oleObj spid="_x0000_s60446" r:id="rId13" imgW="558800" imgH="203200" progId="Equation.DSMT4">
                  <p:embed/>
                </p:oleObj>
              </mc:Choice>
              <mc:Fallback>
                <p:oleObj r:id="rId13" imgW="558800" imgH="203200" progId="Equation.DSMT4">
                  <p:embed/>
                  <p:pic>
                    <p:nvPicPr>
                      <p:cNvPr id="0" name="图片 3446"/>
                      <p:cNvPicPr/>
                      <p:nvPr/>
                    </p:nvPicPr>
                    <p:blipFill>
                      <a:blip r:embed="rId14"/>
                      <a:stretch>
                        <a:fillRect/>
                      </a:stretch>
                    </p:blipFill>
                    <p:spPr>
                      <a:xfrm>
                        <a:off x="3563938" y="5688013"/>
                        <a:ext cx="1295400" cy="473075"/>
                      </a:xfrm>
                      <a:prstGeom prst="rect">
                        <a:avLst/>
                      </a:prstGeom>
                      <a:noFill/>
                      <a:ln w="38100">
                        <a:noFill/>
                        <a:miter/>
                      </a:ln>
                    </p:spPr>
                  </p:pic>
                </p:oleObj>
              </mc:Fallback>
            </mc:AlternateContent>
          </a:graphicData>
        </a:graphic>
      </p:graphicFrame>
      <p:sp>
        <p:nvSpPr>
          <p:cNvPr id="100363" name="任意多边形 4"/>
          <p:cNvSpPr/>
          <p:nvPr/>
        </p:nvSpPr>
        <p:spPr>
          <a:xfrm>
            <a:off x="4438650" y="2479675"/>
            <a:ext cx="4127500" cy="3963988"/>
          </a:xfrm>
          <a:custGeom>
            <a:avLst/>
            <a:gdLst>
              <a:gd name="txL" fmla="*/ 0 w 4126573"/>
              <a:gd name="txT" fmla="*/ 0 h 3963545"/>
              <a:gd name="txR" fmla="*/ 4126573 w 4126573"/>
              <a:gd name="txB" fmla="*/ 3963545 h 3963545"/>
            </a:gdLst>
            <a:ahLst/>
            <a:cxnLst>
              <a:cxn ang="0">
                <a:pos x="256330" y="1575273"/>
              </a:cxn>
              <a:cxn ang="0">
                <a:pos x="267724" y="3978429"/>
              </a:cxn>
              <a:cxn ang="0">
                <a:pos x="3011048" y="1269209"/>
              </a:cxn>
              <a:cxn ang="0">
                <a:pos x="3011048" y="759113"/>
              </a:cxn>
              <a:cxn ang="0">
                <a:pos x="2954131" y="373702"/>
              </a:cxn>
              <a:cxn ang="0">
                <a:pos x="2999665" y="464383"/>
              </a:cxn>
              <a:cxn ang="0">
                <a:pos x="3876164" y="1847324"/>
              </a:cxn>
              <a:cxn ang="0">
                <a:pos x="3933079" y="1427903"/>
              </a:cxn>
              <a:cxn ang="0">
                <a:pos x="4069677" y="770441"/>
              </a:cxn>
              <a:cxn ang="0">
                <a:pos x="2396360" y="10941"/>
              </a:cxn>
              <a:cxn ang="0">
                <a:pos x="3227327" y="56281"/>
              </a:cxn>
            </a:cxnLst>
            <a:rect l="txL" t="txT" r="txR" b="txB"/>
            <a:pathLst>
              <a:path w="4126573" h="3963545">
                <a:moveTo>
                  <a:pt x="254215" y="1568770"/>
                </a:moveTo>
                <a:cubicBezTo>
                  <a:pt x="32200" y="2790792"/>
                  <a:pt x="-189815" y="4012815"/>
                  <a:pt x="265504" y="3962015"/>
                </a:cubicBezTo>
                <a:cubicBezTo>
                  <a:pt x="720823" y="3911215"/>
                  <a:pt x="2532690" y="1798311"/>
                  <a:pt x="2986127" y="1263970"/>
                </a:cubicBezTo>
                <a:cubicBezTo>
                  <a:pt x="3439564" y="729629"/>
                  <a:pt x="2995535" y="904607"/>
                  <a:pt x="2986127" y="755970"/>
                </a:cubicBezTo>
                <a:cubicBezTo>
                  <a:pt x="2976720" y="607333"/>
                  <a:pt x="2931563" y="421066"/>
                  <a:pt x="2929682" y="372148"/>
                </a:cubicBezTo>
                <a:cubicBezTo>
                  <a:pt x="2927801" y="323230"/>
                  <a:pt x="2822438" y="217866"/>
                  <a:pt x="2974838" y="462459"/>
                </a:cubicBezTo>
                <a:cubicBezTo>
                  <a:pt x="3127238" y="707052"/>
                  <a:pt x="3689800" y="1679778"/>
                  <a:pt x="3844082" y="1839704"/>
                </a:cubicBezTo>
                <a:cubicBezTo>
                  <a:pt x="3998364" y="1999630"/>
                  <a:pt x="3868542" y="1600756"/>
                  <a:pt x="3900527" y="1422015"/>
                </a:cubicBezTo>
                <a:cubicBezTo>
                  <a:pt x="3932512" y="1243274"/>
                  <a:pt x="4289993" y="1002444"/>
                  <a:pt x="4035993" y="767259"/>
                </a:cubicBezTo>
                <a:cubicBezTo>
                  <a:pt x="3781993" y="532074"/>
                  <a:pt x="2515757" y="129437"/>
                  <a:pt x="2376527" y="10904"/>
                </a:cubicBezTo>
                <a:cubicBezTo>
                  <a:pt x="2237297" y="-107629"/>
                  <a:pt x="4873252" y="795481"/>
                  <a:pt x="3200615" y="56059"/>
                </a:cubicBezTo>
              </a:path>
            </a:pathLst>
          </a:custGeom>
          <a:noFill/>
          <a:ln w="9525">
            <a:noFill/>
          </a:ln>
        </p:spPr>
        <p:txBody>
          <a:bodyPr/>
          <a:lstStyle/>
          <a:p>
            <a:endParaRPr lang="zh-CN" altLang="en-US"/>
          </a:p>
        </p:txBody>
      </p:sp>
      <p:sp>
        <p:nvSpPr>
          <p:cNvPr id="100364" name="任意多边形 7"/>
          <p:cNvSpPr/>
          <p:nvPr/>
        </p:nvSpPr>
        <p:spPr>
          <a:xfrm>
            <a:off x="4378325" y="3586163"/>
            <a:ext cx="3679825" cy="2871787"/>
          </a:xfrm>
          <a:custGeom>
            <a:avLst/>
            <a:gdLst>
              <a:gd name="txL" fmla="*/ 0 w 3679130"/>
              <a:gd name="txT" fmla="*/ 0 h 2871735"/>
              <a:gd name="txR" fmla="*/ 3679130 w 3679130"/>
              <a:gd name="txB" fmla="*/ 2871735 h 2871735"/>
            </a:gdLst>
            <a:ahLst/>
            <a:cxnLst>
              <a:cxn ang="0">
                <a:pos x="317261" y="519625"/>
              </a:cxn>
              <a:cxn ang="0">
                <a:pos x="328624" y="2869305"/>
              </a:cxn>
              <a:cxn ang="0">
                <a:pos x="3704931" y="0"/>
              </a:cxn>
            </a:cxnLst>
            <a:rect l="txL" t="txT" r="txR" b="txB"/>
            <a:pathLst>
              <a:path w="3679130" h="2871735">
                <a:moveTo>
                  <a:pt x="315041" y="519289"/>
                </a:moveTo>
                <a:cubicBezTo>
                  <a:pt x="40345" y="1736607"/>
                  <a:pt x="-234351" y="2953926"/>
                  <a:pt x="326330" y="2867378"/>
                </a:cubicBezTo>
                <a:cubicBezTo>
                  <a:pt x="887011" y="2780830"/>
                  <a:pt x="2283070" y="1390415"/>
                  <a:pt x="3679130" y="0"/>
                </a:cubicBezTo>
              </a:path>
            </a:pathLst>
          </a:custGeom>
          <a:noFill/>
          <a:ln w="9525">
            <a:noFill/>
          </a:ln>
        </p:spPr>
        <p:txBody>
          <a:bodyPr/>
          <a:lstStyle/>
          <a:p>
            <a:endParaRPr lang="zh-CN" altLang="en-US"/>
          </a:p>
        </p:txBody>
      </p:sp>
      <p:pic>
        <p:nvPicPr>
          <p:cNvPr id="49" name="图片 48"/>
          <p:cNvPicPr>
            <a:picLocks noChangeAspect="1"/>
          </p:cNvPicPr>
          <p:nvPr/>
        </p:nvPicPr>
        <p:blipFill>
          <a:blip r:embed="rId15"/>
          <a:stretch>
            <a:fillRect/>
          </a:stretch>
        </p:blipFill>
        <p:spPr>
          <a:xfrm>
            <a:off x="6210300" y="1836738"/>
            <a:ext cx="541338" cy="450850"/>
          </a:xfrm>
          <a:prstGeom prst="rect">
            <a:avLst/>
          </a:prstGeom>
          <a:noFill/>
          <a:ln w="9525">
            <a:noFill/>
          </a:ln>
        </p:spPr>
      </p:pic>
      <p:grpSp>
        <p:nvGrpSpPr>
          <p:cNvPr id="54" name="组合 53"/>
          <p:cNvGrpSpPr/>
          <p:nvPr/>
        </p:nvGrpSpPr>
        <p:grpSpPr>
          <a:xfrm>
            <a:off x="3078163" y="4089400"/>
            <a:ext cx="498475" cy="649288"/>
            <a:chOff x="2555692" y="3855682"/>
            <a:chExt cx="497877" cy="650257"/>
          </a:xfrm>
        </p:grpSpPr>
        <p:grpSp>
          <p:nvGrpSpPr>
            <p:cNvPr id="100411" name="Group 26"/>
            <p:cNvGrpSpPr/>
            <p:nvPr/>
          </p:nvGrpSpPr>
          <p:grpSpPr>
            <a:xfrm>
              <a:off x="2710299" y="3855682"/>
              <a:ext cx="202190" cy="223404"/>
              <a:chOff x="-61" y="0"/>
              <a:chExt cx="156" cy="162"/>
            </a:xfrm>
          </p:grpSpPr>
          <p:sp>
            <p:nvSpPr>
              <p:cNvPr id="100413" name="Line 260"/>
              <p:cNvSpPr/>
              <p:nvPr/>
            </p:nvSpPr>
            <p:spPr>
              <a:xfrm>
                <a:off x="-61" y="0"/>
                <a:ext cx="156" cy="162"/>
              </a:xfrm>
              <a:prstGeom prst="line">
                <a:avLst/>
              </a:prstGeom>
              <a:ln w="38100" cap="sq" cmpd="sng">
                <a:solidFill>
                  <a:srgbClr val="3366FF"/>
                </a:solidFill>
                <a:prstDash val="solid"/>
                <a:headEnd type="none" w="med" len="med"/>
                <a:tailEnd type="none" w="med" len="med"/>
              </a:ln>
            </p:spPr>
          </p:sp>
          <p:sp>
            <p:nvSpPr>
              <p:cNvPr id="100414" name="Line 261"/>
              <p:cNvSpPr/>
              <p:nvPr/>
            </p:nvSpPr>
            <p:spPr>
              <a:xfrm flipH="1">
                <a:off x="-61" y="0"/>
                <a:ext cx="156" cy="162"/>
              </a:xfrm>
              <a:prstGeom prst="line">
                <a:avLst/>
              </a:prstGeom>
              <a:ln w="38100" cap="sq" cmpd="sng">
                <a:solidFill>
                  <a:srgbClr val="3366FF"/>
                </a:solidFill>
                <a:prstDash val="solid"/>
                <a:headEnd type="none" w="med" len="med"/>
                <a:tailEnd type="none" w="med" len="med"/>
              </a:ln>
            </p:spPr>
          </p:sp>
        </p:grpSp>
        <p:sp>
          <p:nvSpPr>
            <p:cNvPr id="100412" name="TextBox 55"/>
            <p:cNvSpPr txBox="1"/>
            <p:nvPr/>
          </p:nvSpPr>
          <p:spPr>
            <a:xfrm>
              <a:off x="2555692" y="4048056"/>
              <a:ext cx="497877" cy="45788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2400" dirty="0">
                  <a:solidFill>
                    <a:srgbClr val="000000"/>
                  </a:solidFill>
                  <a:latin typeface="Times New Roman" panose="02020603050405020304" pitchFamily="18" charset="0"/>
                  <a:cs typeface="Times New Roman" panose="02020603050405020304" pitchFamily="18" charset="0"/>
                </a:rPr>
                <a:t>-5</a:t>
              </a:r>
              <a:endParaRPr lang="zh-CN" altLang="en-US" sz="2400" dirty="0">
                <a:solidFill>
                  <a:srgbClr val="000000"/>
                </a:solidFill>
                <a:latin typeface="Times New Roman" panose="02020603050405020304" pitchFamily="18" charset="0"/>
                <a:ea typeface="Times New Roman" panose="02020603050405020304" pitchFamily="18" charset="0"/>
              </a:endParaRPr>
            </a:p>
          </p:txBody>
        </p:sp>
      </p:grpSp>
      <p:grpSp>
        <p:nvGrpSpPr>
          <p:cNvPr id="59" name="组合 58"/>
          <p:cNvGrpSpPr/>
          <p:nvPr/>
        </p:nvGrpSpPr>
        <p:grpSpPr>
          <a:xfrm>
            <a:off x="4897438" y="4057650"/>
            <a:ext cx="496887" cy="636588"/>
            <a:chOff x="4000022" y="3842630"/>
            <a:chExt cx="497877" cy="534107"/>
          </a:xfrm>
        </p:grpSpPr>
        <p:grpSp>
          <p:nvGrpSpPr>
            <p:cNvPr id="100407" name="Group 26"/>
            <p:cNvGrpSpPr/>
            <p:nvPr/>
          </p:nvGrpSpPr>
          <p:grpSpPr>
            <a:xfrm>
              <a:off x="4197797" y="3842630"/>
              <a:ext cx="202190" cy="223404"/>
              <a:chOff x="-61" y="0"/>
              <a:chExt cx="156" cy="162"/>
            </a:xfrm>
          </p:grpSpPr>
          <p:sp>
            <p:nvSpPr>
              <p:cNvPr id="100409" name="Line 260"/>
              <p:cNvSpPr/>
              <p:nvPr/>
            </p:nvSpPr>
            <p:spPr>
              <a:xfrm>
                <a:off x="-61" y="0"/>
                <a:ext cx="156" cy="162"/>
              </a:xfrm>
              <a:prstGeom prst="line">
                <a:avLst/>
              </a:prstGeom>
              <a:ln w="38100" cap="sq" cmpd="sng">
                <a:solidFill>
                  <a:srgbClr val="3366FF"/>
                </a:solidFill>
                <a:prstDash val="solid"/>
                <a:headEnd type="none" w="med" len="med"/>
                <a:tailEnd type="none" w="med" len="med"/>
              </a:ln>
            </p:spPr>
          </p:sp>
          <p:sp>
            <p:nvSpPr>
              <p:cNvPr id="100410" name="Line 261"/>
              <p:cNvSpPr/>
              <p:nvPr/>
            </p:nvSpPr>
            <p:spPr>
              <a:xfrm flipH="1">
                <a:off x="-61" y="0"/>
                <a:ext cx="156" cy="162"/>
              </a:xfrm>
              <a:prstGeom prst="line">
                <a:avLst/>
              </a:prstGeom>
              <a:ln w="38100" cap="sq" cmpd="sng">
                <a:solidFill>
                  <a:srgbClr val="3366FF"/>
                </a:solidFill>
                <a:prstDash val="solid"/>
                <a:headEnd type="none" w="med" len="med"/>
                <a:tailEnd type="none" w="med" len="med"/>
              </a:ln>
            </p:spPr>
          </p:sp>
        </p:grpSp>
        <p:sp>
          <p:nvSpPr>
            <p:cNvPr id="100408" name="TextBox 60"/>
            <p:cNvSpPr txBox="1"/>
            <p:nvPr/>
          </p:nvSpPr>
          <p:spPr>
            <a:xfrm>
              <a:off x="4000022" y="3993139"/>
              <a:ext cx="497877" cy="38359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2400" dirty="0">
                  <a:solidFill>
                    <a:srgbClr val="000000"/>
                  </a:solidFill>
                  <a:latin typeface="Times New Roman" panose="02020603050405020304" pitchFamily="18" charset="0"/>
                  <a:cs typeface="Times New Roman" panose="02020603050405020304" pitchFamily="18" charset="0"/>
                </a:rPr>
                <a:t>-2</a:t>
              </a:r>
              <a:endParaRPr lang="zh-CN" altLang="en-US" sz="2400" dirty="0">
                <a:solidFill>
                  <a:srgbClr val="000000"/>
                </a:solidFill>
                <a:latin typeface="Times New Roman" panose="02020603050405020304" pitchFamily="18" charset="0"/>
                <a:ea typeface="Times New Roman" panose="02020603050405020304" pitchFamily="18" charset="0"/>
              </a:endParaRPr>
            </a:p>
          </p:txBody>
        </p:sp>
      </p:grpSp>
      <p:grpSp>
        <p:nvGrpSpPr>
          <p:cNvPr id="64" name="组合 63"/>
          <p:cNvGrpSpPr/>
          <p:nvPr/>
        </p:nvGrpSpPr>
        <p:grpSpPr>
          <a:xfrm>
            <a:off x="6607175" y="4089400"/>
            <a:ext cx="274638" cy="617538"/>
            <a:chOff x="5364088" y="3855682"/>
            <a:chExt cx="274198" cy="618917"/>
          </a:xfrm>
        </p:grpSpPr>
        <p:grpSp>
          <p:nvGrpSpPr>
            <p:cNvPr id="100403" name="Group 26"/>
            <p:cNvGrpSpPr/>
            <p:nvPr/>
          </p:nvGrpSpPr>
          <p:grpSpPr>
            <a:xfrm>
              <a:off x="5436096" y="3855682"/>
              <a:ext cx="202190" cy="223404"/>
              <a:chOff x="-61" y="0"/>
              <a:chExt cx="156" cy="162"/>
            </a:xfrm>
          </p:grpSpPr>
          <p:sp>
            <p:nvSpPr>
              <p:cNvPr id="100405" name="Line 260"/>
              <p:cNvSpPr/>
              <p:nvPr/>
            </p:nvSpPr>
            <p:spPr>
              <a:xfrm>
                <a:off x="-61" y="0"/>
                <a:ext cx="156" cy="162"/>
              </a:xfrm>
              <a:prstGeom prst="line">
                <a:avLst/>
              </a:prstGeom>
              <a:ln w="38100" cap="sq" cmpd="sng">
                <a:solidFill>
                  <a:srgbClr val="3366FF"/>
                </a:solidFill>
                <a:prstDash val="solid"/>
                <a:headEnd type="none" w="med" len="med"/>
                <a:tailEnd type="none" w="med" len="med"/>
              </a:ln>
            </p:spPr>
          </p:sp>
          <p:sp>
            <p:nvSpPr>
              <p:cNvPr id="100406" name="Line 261"/>
              <p:cNvSpPr/>
              <p:nvPr/>
            </p:nvSpPr>
            <p:spPr>
              <a:xfrm flipH="1">
                <a:off x="-61" y="0"/>
                <a:ext cx="156" cy="162"/>
              </a:xfrm>
              <a:prstGeom prst="line">
                <a:avLst/>
              </a:prstGeom>
              <a:ln w="38100" cap="sq" cmpd="sng">
                <a:solidFill>
                  <a:srgbClr val="3366FF"/>
                </a:solidFill>
                <a:prstDash val="solid"/>
                <a:headEnd type="none" w="med" len="med"/>
                <a:tailEnd type="none" w="med" len="med"/>
              </a:ln>
            </p:spPr>
          </p:sp>
        </p:grpSp>
        <p:sp>
          <p:nvSpPr>
            <p:cNvPr id="100404" name="TextBox 65"/>
            <p:cNvSpPr txBox="1"/>
            <p:nvPr/>
          </p:nvSpPr>
          <p:spPr>
            <a:xfrm>
              <a:off x="5364088" y="4016378"/>
              <a:ext cx="274198" cy="45822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2400" dirty="0">
                  <a:solidFill>
                    <a:srgbClr val="000000"/>
                  </a:solidFill>
                  <a:latin typeface="Times New Roman" panose="02020603050405020304" pitchFamily="18" charset="0"/>
                  <a:cs typeface="Times New Roman" panose="02020603050405020304" pitchFamily="18" charset="0"/>
                </a:rPr>
                <a:t>1</a:t>
              </a:r>
              <a:endParaRPr lang="zh-CN" altLang="en-US" sz="2400" dirty="0">
                <a:solidFill>
                  <a:srgbClr val="000000"/>
                </a:solidFill>
                <a:latin typeface="Times New Roman" panose="02020603050405020304" pitchFamily="18" charset="0"/>
                <a:ea typeface="Times New Roman" panose="02020603050405020304" pitchFamily="18" charset="0"/>
              </a:endParaRPr>
            </a:p>
          </p:txBody>
        </p:sp>
      </p:grpSp>
      <p:sp>
        <p:nvSpPr>
          <p:cNvPr id="69" name="TextBox 68"/>
          <p:cNvSpPr txBox="1"/>
          <p:nvPr/>
        </p:nvSpPr>
        <p:spPr>
          <a:xfrm>
            <a:off x="6126163" y="4249738"/>
            <a:ext cx="37941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2400" dirty="0">
                <a:solidFill>
                  <a:srgbClr val="000000"/>
                </a:solidFill>
                <a:latin typeface="Times New Roman" panose="02020603050405020304" pitchFamily="18" charset="0"/>
                <a:cs typeface="Times New Roman" panose="02020603050405020304" pitchFamily="18" charset="0"/>
              </a:rPr>
              <a:t>0</a:t>
            </a:r>
            <a:endParaRPr lang="zh-CN" altLang="en-US" sz="2400" dirty="0">
              <a:solidFill>
                <a:srgbClr val="000000"/>
              </a:solidFill>
              <a:latin typeface="Times New Roman" panose="02020603050405020304" pitchFamily="18" charset="0"/>
              <a:ea typeface="Times New Roman" panose="02020603050405020304" pitchFamily="18" charset="0"/>
            </a:endParaRPr>
          </a:p>
        </p:txBody>
      </p:sp>
      <p:sp>
        <p:nvSpPr>
          <p:cNvPr id="115" name="TextBox 114"/>
          <p:cNvSpPr txBox="1"/>
          <p:nvPr/>
        </p:nvSpPr>
        <p:spPr>
          <a:xfrm>
            <a:off x="5516563" y="4238625"/>
            <a:ext cx="5143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2400" dirty="0">
                <a:solidFill>
                  <a:srgbClr val="000000"/>
                </a:solidFill>
                <a:latin typeface="Times New Roman" panose="02020603050405020304" pitchFamily="18" charset="0"/>
                <a:cs typeface="Times New Roman" panose="02020603050405020304" pitchFamily="18" charset="0"/>
              </a:rPr>
              <a:t>-1</a:t>
            </a:r>
            <a:endParaRPr lang="zh-CN" altLang="en-US" sz="2400" dirty="0">
              <a:solidFill>
                <a:srgbClr val="000000"/>
              </a:solidFill>
              <a:latin typeface="Times New Roman" panose="02020603050405020304" pitchFamily="18" charset="0"/>
              <a:ea typeface="Times New Roman" panose="02020603050405020304" pitchFamily="18" charset="0"/>
            </a:endParaRPr>
          </a:p>
        </p:txBody>
      </p:sp>
      <p:sp>
        <p:nvSpPr>
          <p:cNvPr id="138" name="TextBox 137"/>
          <p:cNvSpPr txBox="1"/>
          <p:nvPr/>
        </p:nvSpPr>
        <p:spPr>
          <a:xfrm>
            <a:off x="3697288" y="4238625"/>
            <a:ext cx="4984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2400" dirty="0">
                <a:solidFill>
                  <a:srgbClr val="000000"/>
                </a:solidFill>
                <a:latin typeface="Times New Roman" panose="02020603050405020304" pitchFamily="18" charset="0"/>
                <a:cs typeface="Times New Roman" panose="02020603050405020304" pitchFamily="18" charset="0"/>
              </a:rPr>
              <a:t>-4</a:t>
            </a:r>
            <a:endParaRPr lang="zh-CN" altLang="en-US" sz="2400" dirty="0">
              <a:solidFill>
                <a:srgbClr val="000000"/>
              </a:solidFill>
              <a:latin typeface="Times New Roman" panose="02020603050405020304" pitchFamily="18" charset="0"/>
              <a:ea typeface="Times New Roman" panose="02020603050405020304" pitchFamily="18" charset="0"/>
            </a:endParaRPr>
          </a:p>
        </p:txBody>
      </p:sp>
      <p:cxnSp>
        <p:nvCxnSpPr>
          <p:cNvPr id="132" name="直接连接符 131"/>
          <p:cNvCxnSpPr/>
          <p:nvPr/>
        </p:nvCxnSpPr>
        <p:spPr>
          <a:xfrm flipV="1">
            <a:off x="5795963" y="1989138"/>
            <a:ext cx="0" cy="4641850"/>
          </a:xfrm>
          <a:prstGeom prst="line">
            <a:avLst/>
          </a:prstGeom>
          <a:ln w="25400" cap="flat" cmpd="sng">
            <a:solidFill>
              <a:srgbClr val="000000"/>
            </a:solidFill>
            <a:prstDash val="dash"/>
            <a:headEnd type="none" w="med" len="med"/>
            <a:tailEnd type="none" w="med" len="med"/>
          </a:ln>
        </p:spPr>
      </p:cxnSp>
      <p:grpSp>
        <p:nvGrpSpPr>
          <p:cNvPr id="144" name="组合 143"/>
          <p:cNvGrpSpPr/>
          <p:nvPr/>
        </p:nvGrpSpPr>
        <p:grpSpPr>
          <a:xfrm>
            <a:off x="3132138" y="1933575"/>
            <a:ext cx="5976937" cy="4640263"/>
            <a:chOff x="2123728" y="1772815"/>
            <a:chExt cx="5976664" cy="4639815"/>
          </a:xfrm>
        </p:grpSpPr>
        <p:sp>
          <p:nvSpPr>
            <p:cNvPr id="100387" name="Line 52"/>
            <p:cNvSpPr/>
            <p:nvPr/>
          </p:nvSpPr>
          <p:spPr>
            <a:xfrm flipV="1">
              <a:off x="2123728" y="4037608"/>
              <a:ext cx="5832648" cy="6350"/>
            </a:xfrm>
            <a:prstGeom prst="line">
              <a:avLst/>
            </a:prstGeom>
            <a:ln w="25400" cap="flat" cmpd="sng">
              <a:solidFill>
                <a:srgbClr val="000000"/>
              </a:solidFill>
              <a:prstDash val="solid"/>
              <a:headEnd type="none" w="med" len="med"/>
              <a:tailEnd type="arrow" w="lg" len="lg"/>
            </a:ln>
          </p:spPr>
        </p:sp>
        <p:sp>
          <p:nvSpPr>
            <p:cNvPr id="100388" name="Line 53"/>
            <p:cNvSpPr/>
            <p:nvPr/>
          </p:nvSpPr>
          <p:spPr>
            <a:xfrm flipV="1">
              <a:off x="5208241" y="1772815"/>
              <a:ext cx="0" cy="4639815"/>
            </a:xfrm>
            <a:prstGeom prst="line">
              <a:avLst/>
            </a:prstGeom>
            <a:ln w="25400" cap="flat" cmpd="sng">
              <a:solidFill>
                <a:srgbClr val="000000"/>
              </a:solidFill>
              <a:prstDash val="solid"/>
              <a:headEnd type="none" w="med" len="med"/>
              <a:tailEnd type="arrow" w="lg" len="lg"/>
            </a:ln>
          </p:spPr>
        </p:sp>
        <p:graphicFrame>
          <p:nvGraphicFramePr>
            <p:cNvPr id="100389" name="Object 14"/>
            <p:cNvGraphicFramePr>
              <a:graphicFrameLocks noChangeAspect="1"/>
            </p:cNvGraphicFramePr>
            <p:nvPr/>
          </p:nvGraphicFramePr>
          <p:xfrm>
            <a:off x="7624142" y="4195935"/>
            <a:ext cx="476250" cy="457200"/>
          </p:xfrm>
          <a:graphic>
            <a:graphicData uri="http://schemas.openxmlformats.org/presentationml/2006/ole">
              <mc:AlternateContent xmlns:mc="http://schemas.openxmlformats.org/markup-compatibility/2006">
                <mc:Choice xmlns:v="urn:schemas-microsoft-com:vml" Requires="v">
                  <p:oleObj spid="_x0000_s60447" r:id="rId16" imgW="153035" imgH="140335" progId="Equation.3">
                    <p:embed/>
                  </p:oleObj>
                </mc:Choice>
                <mc:Fallback>
                  <p:oleObj r:id="rId16" imgW="153035" imgH="140335" progId="Equation.3">
                    <p:embed/>
                    <p:pic>
                      <p:nvPicPr>
                        <p:cNvPr id="0" name="图片 3454"/>
                        <p:cNvPicPr/>
                        <p:nvPr/>
                      </p:nvPicPr>
                      <p:blipFill>
                        <a:blip r:embed="rId17"/>
                        <a:stretch>
                          <a:fillRect/>
                        </a:stretch>
                      </p:blipFill>
                      <p:spPr>
                        <a:xfrm>
                          <a:off x="7624142" y="4195935"/>
                          <a:ext cx="476250" cy="457200"/>
                        </a:xfrm>
                        <a:prstGeom prst="rect">
                          <a:avLst/>
                        </a:prstGeom>
                        <a:noFill/>
                        <a:ln w="38100">
                          <a:noFill/>
                          <a:miter/>
                        </a:ln>
                      </p:spPr>
                    </p:pic>
                  </p:oleObj>
                </mc:Fallback>
              </mc:AlternateContent>
            </a:graphicData>
          </a:graphic>
        </p:graphicFrame>
        <p:sp>
          <p:nvSpPr>
            <p:cNvPr id="100390" name="Line 57"/>
            <p:cNvSpPr/>
            <p:nvPr/>
          </p:nvSpPr>
          <p:spPr>
            <a:xfrm>
              <a:off x="5138391" y="4490046"/>
              <a:ext cx="69850" cy="0"/>
            </a:xfrm>
            <a:prstGeom prst="line">
              <a:avLst/>
            </a:prstGeom>
            <a:ln w="25400" cap="flat" cmpd="sng">
              <a:solidFill>
                <a:srgbClr val="000000"/>
              </a:solidFill>
              <a:prstDash val="solid"/>
              <a:headEnd type="none" w="med" len="med"/>
              <a:tailEnd type="none" w="med" len="med"/>
            </a:ln>
          </p:spPr>
        </p:sp>
        <p:sp>
          <p:nvSpPr>
            <p:cNvPr id="100391" name="Line 58"/>
            <p:cNvSpPr/>
            <p:nvPr/>
          </p:nvSpPr>
          <p:spPr>
            <a:xfrm>
              <a:off x="5138391" y="2581871"/>
              <a:ext cx="69850" cy="0"/>
            </a:xfrm>
            <a:prstGeom prst="line">
              <a:avLst/>
            </a:prstGeom>
            <a:ln w="25400" cap="flat" cmpd="sng">
              <a:solidFill>
                <a:srgbClr val="000000"/>
              </a:solidFill>
              <a:prstDash val="solid"/>
              <a:headEnd type="none" w="med" len="med"/>
              <a:tailEnd type="none" w="med" len="med"/>
            </a:ln>
          </p:spPr>
        </p:sp>
        <p:sp>
          <p:nvSpPr>
            <p:cNvPr id="100392" name="Line 59"/>
            <p:cNvSpPr/>
            <p:nvPr/>
          </p:nvSpPr>
          <p:spPr>
            <a:xfrm>
              <a:off x="5138391" y="4986933"/>
              <a:ext cx="69850" cy="0"/>
            </a:xfrm>
            <a:prstGeom prst="line">
              <a:avLst/>
            </a:prstGeom>
            <a:ln w="25400" cap="flat" cmpd="sng">
              <a:solidFill>
                <a:srgbClr val="000000"/>
              </a:solidFill>
              <a:prstDash val="solid"/>
              <a:headEnd type="none" w="med" len="med"/>
              <a:tailEnd type="none" w="med" len="med"/>
            </a:ln>
          </p:spPr>
        </p:sp>
        <p:sp>
          <p:nvSpPr>
            <p:cNvPr id="100393" name="Line 60"/>
            <p:cNvSpPr/>
            <p:nvPr/>
          </p:nvSpPr>
          <p:spPr>
            <a:xfrm>
              <a:off x="5128866" y="5471121"/>
              <a:ext cx="71438" cy="0"/>
            </a:xfrm>
            <a:prstGeom prst="line">
              <a:avLst/>
            </a:prstGeom>
            <a:ln w="25400" cap="flat" cmpd="sng">
              <a:solidFill>
                <a:srgbClr val="000000"/>
              </a:solidFill>
              <a:prstDash val="solid"/>
              <a:headEnd type="none" w="med" len="med"/>
              <a:tailEnd type="none" w="med" len="med"/>
            </a:ln>
          </p:spPr>
        </p:sp>
        <p:sp>
          <p:nvSpPr>
            <p:cNvPr id="100394" name="Line 61"/>
            <p:cNvSpPr/>
            <p:nvPr/>
          </p:nvSpPr>
          <p:spPr>
            <a:xfrm>
              <a:off x="5138391" y="3059708"/>
              <a:ext cx="69850" cy="0"/>
            </a:xfrm>
            <a:prstGeom prst="line">
              <a:avLst/>
            </a:prstGeom>
            <a:ln w="25400" cap="flat" cmpd="sng">
              <a:solidFill>
                <a:srgbClr val="000000"/>
              </a:solidFill>
              <a:prstDash val="solid"/>
              <a:headEnd type="none" w="med" len="med"/>
              <a:tailEnd type="none" w="med" len="med"/>
            </a:ln>
          </p:spPr>
        </p:sp>
        <p:sp>
          <p:nvSpPr>
            <p:cNvPr id="100395" name="Line 62"/>
            <p:cNvSpPr/>
            <p:nvPr/>
          </p:nvSpPr>
          <p:spPr>
            <a:xfrm>
              <a:off x="5128866" y="3562946"/>
              <a:ext cx="71438" cy="0"/>
            </a:xfrm>
            <a:prstGeom prst="line">
              <a:avLst/>
            </a:prstGeom>
            <a:ln w="25400" cap="flat" cmpd="sng">
              <a:solidFill>
                <a:srgbClr val="000000"/>
              </a:solidFill>
              <a:prstDash val="solid"/>
              <a:headEnd type="none" w="med" len="med"/>
              <a:tailEnd type="none" w="med" len="med"/>
            </a:ln>
          </p:spPr>
        </p:sp>
        <p:sp>
          <p:nvSpPr>
            <p:cNvPr id="100396" name="Line 70"/>
            <p:cNvSpPr/>
            <p:nvPr/>
          </p:nvSpPr>
          <p:spPr>
            <a:xfrm>
              <a:off x="2987824" y="3952675"/>
              <a:ext cx="0" cy="86716"/>
            </a:xfrm>
            <a:prstGeom prst="line">
              <a:avLst/>
            </a:prstGeom>
            <a:ln w="25400" cap="flat" cmpd="sng">
              <a:solidFill>
                <a:srgbClr val="000000"/>
              </a:solidFill>
              <a:prstDash val="solid"/>
              <a:headEnd type="none" w="med" len="med"/>
              <a:tailEnd type="none" w="med" len="med"/>
            </a:ln>
          </p:spPr>
        </p:sp>
        <p:sp>
          <p:nvSpPr>
            <p:cNvPr id="100397" name="Line 71"/>
            <p:cNvSpPr/>
            <p:nvPr/>
          </p:nvSpPr>
          <p:spPr>
            <a:xfrm>
              <a:off x="3575199" y="3952674"/>
              <a:ext cx="0" cy="86717"/>
            </a:xfrm>
            <a:prstGeom prst="line">
              <a:avLst/>
            </a:prstGeom>
            <a:ln w="25400" cap="flat" cmpd="sng">
              <a:solidFill>
                <a:srgbClr val="000000"/>
              </a:solidFill>
              <a:prstDash val="solid"/>
              <a:headEnd type="none" w="med" len="med"/>
              <a:tailEnd type="none" w="med" len="med"/>
            </a:ln>
          </p:spPr>
        </p:sp>
        <p:sp>
          <p:nvSpPr>
            <p:cNvPr id="100398" name="Line 72"/>
            <p:cNvSpPr/>
            <p:nvPr/>
          </p:nvSpPr>
          <p:spPr>
            <a:xfrm>
              <a:off x="4189066" y="3969346"/>
              <a:ext cx="0" cy="53975"/>
            </a:xfrm>
            <a:prstGeom prst="line">
              <a:avLst/>
            </a:prstGeom>
            <a:ln w="25400" cap="flat" cmpd="sng">
              <a:solidFill>
                <a:srgbClr val="000000"/>
              </a:solidFill>
              <a:prstDash val="solid"/>
              <a:headEnd type="none" w="med" len="med"/>
              <a:tailEnd type="none" w="med" len="med"/>
            </a:ln>
          </p:spPr>
        </p:sp>
        <p:sp>
          <p:nvSpPr>
            <p:cNvPr id="100399" name="Line 73"/>
            <p:cNvSpPr/>
            <p:nvPr/>
          </p:nvSpPr>
          <p:spPr>
            <a:xfrm>
              <a:off x="4798666" y="3967758"/>
              <a:ext cx="0" cy="52388"/>
            </a:xfrm>
            <a:prstGeom prst="line">
              <a:avLst/>
            </a:prstGeom>
            <a:ln w="25400" cap="flat" cmpd="sng">
              <a:solidFill>
                <a:srgbClr val="000000"/>
              </a:solidFill>
              <a:prstDash val="solid"/>
              <a:headEnd type="none" w="med" len="med"/>
              <a:tailEnd type="none" w="med" len="med"/>
            </a:ln>
          </p:spPr>
        </p:sp>
        <p:sp>
          <p:nvSpPr>
            <p:cNvPr id="100400" name="Line 71"/>
            <p:cNvSpPr/>
            <p:nvPr/>
          </p:nvSpPr>
          <p:spPr>
            <a:xfrm>
              <a:off x="5794197" y="3969346"/>
              <a:ext cx="0" cy="68262"/>
            </a:xfrm>
            <a:prstGeom prst="line">
              <a:avLst/>
            </a:prstGeom>
            <a:ln w="25400" cap="flat" cmpd="sng">
              <a:solidFill>
                <a:srgbClr val="000000"/>
              </a:solidFill>
              <a:prstDash val="solid"/>
              <a:headEnd type="none" w="med" len="med"/>
              <a:tailEnd type="none" w="med" len="med"/>
            </a:ln>
          </p:spPr>
        </p:sp>
        <p:sp>
          <p:nvSpPr>
            <p:cNvPr id="100401" name="Line 72"/>
            <p:cNvSpPr/>
            <p:nvPr/>
          </p:nvSpPr>
          <p:spPr>
            <a:xfrm>
              <a:off x="6394822" y="3967759"/>
              <a:ext cx="0" cy="86320"/>
            </a:xfrm>
            <a:prstGeom prst="line">
              <a:avLst/>
            </a:prstGeom>
            <a:ln w="25400" cap="flat" cmpd="sng">
              <a:solidFill>
                <a:srgbClr val="000000"/>
              </a:solidFill>
              <a:prstDash val="solid"/>
              <a:headEnd type="none" w="med" len="med"/>
              <a:tailEnd type="none" w="med" len="med"/>
            </a:ln>
          </p:spPr>
        </p:sp>
        <p:sp>
          <p:nvSpPr>
            <p:cNvPr id="100402" name="Line 73"/>
            <p:cNvSpPr/>
            <p:nvPr/>
          </p:nvSpPr>
          <p:spPr>
            <a:xfrm>
              <a:off x="7004422" y="3969346"/>
              <a:ext cx="0" cy="61912"/>
            </a:xfrm>
            <a:prstGeom prst="line">
              <a:avLst/>
            </a:prstGeom>
            <a:ln w="25400" cap="flat" cmpd="sng">
              <a:solidFill>
                <a:srgbClr val="000000"/>
              </a:solidFill>
              <a:prstDash val="solid"/>
              <a:headEnd type="none" w="med" len="med"/>
              <a:tailEnd type="none" w="med" len="med"/>
            </a:ln>
          </p:spPr>
        </p:sp>
      </p:grpSp>
      <p:sp>
        <p:nvSpPr>
          <p:cNvPr id="84" name="Freeform 25"/>
          <p:cNvSpPr/>
          <p:nvPr/>
        </p:nvSpPr>
        <p:spPr>
          <a:xfrm>
            <a:off x="5837238" y="1700213"/>
            <a:ext cx="123825" cy="2562225"/>
          </a:xfrm>
          <a:custGeom>
            <a:avLst/>
            <a:gdLst>
              <a:gd name="txL" fmla="*/ 0 w 630"/>
              <a:gd name="txT" fmla="*/ 0 h 1248"/>
              <a:gd name="txR" fmla="*/ 630 w 630"/>
              <a:gd name="txB" fmla="*/ 1248 h 1248"/>
            </a:gdLst>
            <a:ahLst/>
            <a:cxnLst>
              <a:cxn ang="0">
                <a:pos x="2147483646" y="2147483646"/>
              </a:cxn>
              <a:cxn ang="0">
                <a:pos x="2147483646" y="2147483646"/>
              </a:cxn>
              <a:cxn ang="0">
                <a:pos x="2147483646" y="2147483646"/>
              </a:cxn>
              <a:cxn ang="0">
                <a:pos x="0" y="0"/>
              </a:cxn>
            </a:cxnLst>
            <a:rect l="txL" t="txT" r="txR" b="txB"/>
            <a:pathLst>
              <a:path w="630" h="1248">
                <a:moveTo>
                  <a:pt x="630" y="1248"/>
                </a:moveTo>
                <a:cubicBezTo>
                  <a:pt x="612" y="1157"/>
                  <a:pt x="595" y="1066"/>
                  <a:pt x="525" y="936"/>
                </a:cubicBezTo>
                <a:cubicBezTo>
                  <a:pt x="455" y="806"/>
                  <a:pt x="297" y="624"/>
                  <a:pt x="210" y="468"/>
                </a:cubicBezTo>
                <a:cubicBezTo>
                  <a:pt x="123" y="312"/>
                  <a:pt x="35" y="78"/>
                  <a:pt x="0" y="0"/>
                </a:cubicBezTo>
              </a:path>
            </a:pathLst>
          </a:custGeom>
          <a:noFill/>
          <a:ln w="28575" cap="flat" cmpd="sng">
            <a:solidFill>
              <a:srgbClr val="FF0000">
                <a:alpha val="100000"/>
              </a:srgbClr>
            </a:solidFill>
            <a:prstDash val="solid"/>
            <a:round/>
            <a:headEnd type="none" w="med" len="lg"/>
            <a:tailEnd type="triangle" w="med" len="lg"/>
          </a:ln>
        </p:spPr>
        <p:txBody>
          <a:bodyPr/>
          <a:lstStyle/>
          <a:p>
            <a:endParaRPr lang="zh-CN" altLang="en-US"/>
          </a:p>
        </p:txBody>
      </p:sp>
      <p:sp>
        <p:nvSpPr>
          <p:cNvPr id="85" name="Freeform 26"/>
          <p:cNvSpPr/>
          <p:nvPr/>
        </p:nvSpPr>
        <p:spPr>
          <a:xfrm flipV="1">
            <a:off x="5849938" y="4219575"/>
            <a:ext cx="111125" cy="2522538"/>
          </a:xfrm>
          <a:custGeom>
            <a:avLst/>
            <a:gdLst>
              <a:gd name="txL" fmla="*/ 0 w 630"/>
              <a:gd name="txT" fmla="*/ 0 h 1248"/>
              <a:gd name="txR" fmla="*/ 630 w 630"/>
              <a:gd name="txB" fmla="*/ 1248 h 1248"/>
            </a:gdLst>
            <a:ahLst/>
            <a:cxnLst>
              <a:cxn ang="0">
                <a:pos x="2147483646" y="2147483646"/>
              </a:cxn>
              <a:cxn ang="0">
                <a:pos x="2147483646" y="2147483646"/>
              </a:cxn>
              <a:cxn ang="0">
                <a:pos x="2147483646" y="2147483646"/>
              </a:cxn>
              <a:cxn ang="0">
                <a:pos x="0" y="0"/>
              </a:cxn>
            </a:cxnLst>
            <a:rect l="txL" t="txT" r="txR" b="txB"/>
            <a:pathLst>
              <a:path w="630" h="1248">
                <a:moveTo>
                  <a:pt x="630" y="1248"/>
                </a:moveTo>
                <a:cubicBezTo>
                  <a:pt x="612" y="1157"/>
                  <a:pt x="595" y="1066"/>
                  <a:pt x="525" y="936"/>
                </a:cubicBezTo>
                <a:cubicBezTo>
                  <a:pt x="455" y="806"/>
                  <a:pt x="297" y="624"/>
                  <a:pt x="210" y="468"/>
                </a:cubicBezTo>
                <a:cubicBezTo>
                  <a:pt x="123" y="312"/>
                  <a:pt x="35" y="78"/>
                  <a:pt x="0" y="0"/>
                </a:cubicBezTo>
              </a:path>
            </a:pathLst>
          </a:custGeom>
          <a:noFill/>
          <a:ln w="28575" cap="flat" cmpd="sng">
            <a:solidFill>
              <a:srgbClr val="FF0000">
                <a:alpha val="100000"/>
              </a:srgbClr>
            </a:solidFill>
            <a:prstDash val="solid"/>
            <a:round/>
            <a:headEnd type="none" w="med" len="lg"/>
            <a:tailEnd type="triangle" w="med" len="lg"/>
          </a:ln>
        </p:spPr>
        <p:txBody>
          <a:bodyPr/>
          <a:lstStyle/>
          <a:p>
            <a:endParaRPr lang="zh-CN" altLang="en-US"/>
          </a:p>
        </p:txBody>
      </p:sp>
      <p:sp>
        <p:nvSpPr>
          <p:cNvPr id="172" name="Line 49"/>
          <p:cNvSpPr/>
          <p:nvPr/>
        </p:nvSpPr>
        <p:spPr>
          <a:xfrm rot="10800000" flipH="1" flipV="1">
            <a:off x="3419475" y="4221163"/>
            <a:ext cx="504825" cy="0"/>
          </a:xfrm>
          <a:prstGeom prst="line">
            <a:avLst/>
          </a:prstGeom>
          <a:ln w="28575" cap="flat" cmpd="sng">
            <a:solidFill>
              <a:srgbClr val="FF0000"/>
            </a:solidFill>
            <a:prstDash val="solid"/>
            <a:headEnd type="none" w="med" len="lg"/>
            <a:tailEnd type="triangle" w="med" len="lg"/>
          </a:ln>
        </p:spPr>
      </p:sp>
      <p:sp>
        <p:nvSpPr>
          <p:cNvPr id="173" name="Line 49"/>
          <p:cNvSpPr/>
          <p:nvPr/>
        </p:nvSpPr>
        <p:spPr>
          <a:xfrm flipH="1">
            <a:off x="5976938" y="4200525"/>
            <a:ext cx="795337" cy="1588"/>
          </a:xfrm>
          <a:prstGeom prst="line">
            <a:avLst/>
          </a:prstGeom>
          <a:ln w="28575" cap="flat" cmpd="sng">
            <a:solidFill>
              <a:srgbClr val="FF0000"/>
            </a:solidFill>
            <a:prstDash val="solid"/>
            <a:headEnd type="none" w="med" len="lg"/>
            <a:tailEnd type="triangle" w="med" len="lg"/>
          </a:ln>
        </p:spPr>
      </p:sp>
      <p:sp>
        <p:nvSpPr>
          <p:cNvPr id="174" name="Line 49"/>
          <p:cNvSpPr/>
          <p:nvPr/>
        </p:nvSpPr>
        <p:spPr>
          <a:xfrm>
            <a:off x="5194300" y="4186238"/>
            <a:ext cx="782638" cy="15875"/>
          </a:xfrm>
          <a:prstGeom prst="line">
            <a:avLst/>
          </a:prstGeom>
          <a:ln w="28575" cap="flat" cmpd="sng">
            <a:solidFill>
              <a:srgbClr val="FF0000"/>
            </a:solidFill>
            <a:prstDash val="solid"/>
            <a:headEnd type="none" w="med" len="lg"/>
            <a:tailEnd type="triangle" w="med" len="lg"/>
          </a:ln>
        </p:spPr>
      </p:sp>
      <p:sp>
        <p:nvSpPr>
          <p:cNvPr id="171099" name="AutoShape 80"/>
          <p:cNvSpPr/>
          <p:nvPr/>
        </p:nvSpPr>
        <p:spPr>
          <a:xfrm>
            <a:off x="3895725" y="4113213"/>
            <a:ext cx="171450" cy="179387"/>
          </a:xfrm>
          <a:prstGeom prst="flowChartConnector">
            <a:avLst/>
          </a:prstGeom>
          <a:solidFill>
            <a:srgbClr val="FFFFFF"/>
          </a:solidFill>
          <a:ln w="38100" cap="flat" cmpd="sng">
            <a:solidFill>
              <a:srgbClr val="0000CC"/>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solidFill>
                <a:srgbClr val="000099"/>
              </a:solidFill>
            </a:endParaRPr>
          </a:p>
        </p:txBody>
      </p:sp>
      <p:grpSp>
        <p:nvGrpSpPr>
          <p:cNvPr id="171109" name="Group 101"/>
          <p:cNvGrpSpPr/>
          <p:nvPr/>
        </p:nvGrpSpPr>
        <p:grpSpPr>
          <a:xfrm>
            <a:off x="6011863" y="4221163"/>
            <a:ext cx="2087562" cy="1349375"/>
            <a:chOff x="3787" y="2659"/>
            <a:chExt cx="1315" cy="850"/>
          </a:xfrm>
        </p:grpSpPr>
        <p:sp>
          <p:nvSpPr>
            <p:cNvPr id="100385" name="TextBox 68"/>
            <p:cNvSpPr txBox="1"/>
            <p:nvPr/>
          </p:nvSpPr>
          <p:spPr>
            <a:xfrm>
              <a:off x="4059" y="3067"/>
              <a:ext cx="1043" cy="44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2000" i="1" dirty="0">
                  <a:solidFill>
                    <a:srgbClr val="000000"/>
                  </a:solidFill>
                  <a:latin typeface="Times New Roman" panose="02020603050405020304" pitchFamily="18" charset="0"/>
                  <a:cs typeface="Times New Roman" panose="02020603050405020304" pitchFamily="18" charset="0"/>
                </a:rPr>
                <a:t>s</a:t>
              </a:r>
              <a:r>
                <a:rPr lang="en-US" altLang="zh-CN" sz="2000" dirty="0">
                  <a:solidFill>
                    <a:srgbClr val="000000"/>
                  </a:solidFill>
                  <a:latin typeface="Times New Roman" panose="02020603050405020304" pitchFamily="18" charset="0"/>
                  <a:cs typeface="Times New Roman" panose="02020603050405020304" pitchFamily="18" charset="0"/>
                </a:rPr>
                <a:t>=-0.6</a:t>
              </a:r>
            </a:p>
            <a:p>
              <a:pPr marL="0" lvl="0" indent="0" eaLnBrk="1" hangingPunct="1">
                <a:spcBef>
                  <a:spcPct val="0"/>
                </a:spcBef>
                <a:buClrTx/>
                <a:buSzTx/>
                <a:buFont typeface="Arial" panose="020B0604020202020204" pitchFamily="34" charset="0"/>
                <a:buNone/>
              </a:pPr>
              <a:r>
                <a:rPr lang="en-US" altLang="zh-CN" sz="2000" i="1" dirty="0">
                  <a:solidFill>
                    <a:srgbClr val="000000"/>
                  </a:solidFill>
                  <a:latin typeface="Times New Roman" panose="02020603050405020304" pitchFamily="18" charset="0"/>
                  <a:cs typeface="Times New Roman" panose="02020603050405020304" pitchFamily="18" charset="0"/>
                </a:rPr>
                <a:t>K</a:t>
              </a:r>
              <a:r>
                <a:rPr lang="en-US" altLang="zh-CN" sz="2000" i="1" baseline="-25000" dirty="0">
                  <a:solidFill>
                    <a:srgbClr val="000000"/>
                  </a:solidFill>
                  <a:latin typeface="Times New Roman" panose="02020603050405020304" pitchFamily="18" charset="0"/>
                  <a:cs typeface="Times New Roman" panose="02020603050405020304" pitchFamily="18" charset="0"/>
                </a:rPr>
                <a:t>c</a:t>
              </a:r>
              <a:r>
                <a:rPr lang="en-US" altLang="zh-CN" sz="2000" dirty="0">
                  <a:solidFill>
                    <a:srgbClr val="000000"/>
                  </a:solidFill>
                  <a:latin typeface="Times New Roman" panose="02020603050405020304" pitchFamily="18" charset="0"/>
                  <a:cs typeface="Times New Roman" panose="02020603050405020304" pitchFamily="18" charset="0"/>
                </a:rPr>
                <a:t>=0.29</a:t>
              </a:r>
              <a:endParaRPr lang="en-US" altLang="zh-CN" sz="2000" dirty="0">
                <a:solidFill>
                  <a:srgbClr val="000000"/>
                </a:solidFill>
                <a:latin typeface="Times New Roman" panose="02020603050405020304" pitchFamily="18" charset="0"/>
                <a:ea typeface="Times New Roman" panose="02020603050405020304" pitchFamily="18" charset="0"/>
              </a:endParaRPr>
            </a:p>
          </p:txBody>
        </p:sp>
        <p:sp>
          <p:nvSpPr>
            <p:cNvPr id="100386" name="Line 99"/>
            <p:cNvSpPr/>
            <p:nvPr/>
          </p:nvSpPr>
          <p:spPr>
            <a:xfrm>
              <a:off x="3787" y="2659"/>
              <a:ext cx="610" cy="408"/>
            </a:xfrm>
            <a:prstGeom prst="line">
              <a:avLst/>
            </a:prstGeom>
            <a:ln w="25400" cap="flat" cmpd="sng">
              <a:solidFill>
                <a:schemeClr val="tx1"/>
              </a:solidFill>
              <a:prstDash val="solid"/>
              <a:headEnd type="none" w="med" len="med"/>
              <a:tailEnd type="triangle" w="med" len="med"/>
            </a:ln>
          </p:spPr>
        </p:sp>
      </p:grpSp>
      <p:grpSp>
        <p:nvGrpSpPr>
          <p:cNvPr id="171112" name="Group 104"/>
          <p:cNvGrpSpPr/>
          <p:nvPr/>
        </p:nvGrpSpPr>
        <p:grpSpPr>
          <a:xfrm>
            <a:off x="6227763" y="3284538"/>
            <a:ext cx="1512887" cy="865187"/>
            <a:chOff x="3923" y="2069"/>
            <a:chExt cx="953" cy="545"/>
          </a:xfrm>
        </p:grpSpPr>
        <p:sp>
          <p:nvSpPr>
            <p:cNvPr id="100383" name="Line 102"/>
            <p:cNvSpPr/>
            <p:nvPr/>
          </p:nvSpPr>
          <p:spPr>
            <a:xfrm flipV="1">
              <a:off x="3923" y="2251"/>
              <a:ext cx="272" cy="363"/>
            </a:xfrm>
            <a:prstGeom prst="line">
              <a:avLst/>
            </a:prstGeom>
            <a:ln w="25400" cap="flat" cmpd="sng">
              <a:solidFill>
                <a:schemeClr val="tx1"/>
              </a:solidFill>
              <a:prstDash val="solid"/>
              <a:headEnd type="none" w="med" len="med"/>
              <a:tailEnd type="triangle" w="med" len="med"/>
            </a:ln>
          </p:spPr>
        </p:sp>
        <p:graphicFrame>
          <p:nvGraphicFramePr>
            <p:cNvPr id="100384" name="Object 15"/>
            <p:cNvGraphicFramePr>
              <a:graphicFrameLocks noChangeAspect="1"/>
            </p:cNvGraphicFramePr>
            <p:nvPr/>
          </p:nvGraphicFramePr>
          <p:xfrm>
            <a:off x="4150" y="2069"/>
            <a:ext cx="726" cy="265"/>
          </p:xfrm>
          <a:graphic>
            <a:graphicData uri="http://schemas.openxmlformats.org/presentationml/2006/ole">
              <mc:AlternateContent xmlns:mc="http://schemas.openxmlformats.org/markup-compatibility/2006">
                <mc:Choice xmlns:v="urn:schemas-microsoft-com:vml" Requires="v">
                  <p:oleObj spid="_x0000_s60448" r:id="rId18" imgW="558800" imgH="203200" progId="Equation.DSMT4">
                    <p:embed/>
                  </p:oleObj>
                </mc:Choice>
                <mc:Fallback>
                  <p:oleObj r:id="rId18" imgW="558800" imgH="203200" progId="Equation.DSMT4">
                    <p:embed/>
                    <p:pic>
                      <p:nvPicPr>
                        <p:cNvPr id="0" name="图片 3455"/>
                        <p:cNvPicPr/>
                        <p:nvPr/>
                      </p:nvPicPr>
                      <p:blipFill>
                        <a:blip r:embed="rId14"/>
                        <a:stretch>
                          <a:fillRect/>
                        </a:stretch>
                      </p:blipFill>
                      <p:spPr>
                        <a:xfrm>
                          <a:off x="4150" y="2069"/>
                          <a:ext cx="726" cy="265"/>
                        </a:xfrm>
                        <a:prstGeom prst="rect">
                          <a:avLst/>
                        </a:prstGeom>
                        <a:noFill/>
                        <a:ln w="38100">
                          <a:noFill/>
                          <a:miter/>
                        </a:ln>
                      </p:spPr>
                    </p:pic>
                  </p:oleObj>
                </mc:Fallback>
              </mc:AlternateContent>
            </a:graphicData>
          </a:graphic>
        </p:graphicFrame>
      </p:grpSp>
      <p:sp>
        <p:nvSpPr>
          <p:cNvPr id="100382" name="灯片编号占位符 2"/>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67</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21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219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92202">
                                            <p:txEl>
                                              <p:pRg st="1" end="1"/>
                                            </p:txEl>
                                          </p:spTgt>
                                        </p:tgtEl>
                                        <p:attrNameLst>
                                          <p:attrName>style.visibility</p:attrName>
                                        </p:attrNameLst>
                                      </p:cBhvr>
                                      <p:to>
                                        <p:strVal val="visible"/>
                                      </p:to>
                                    </p:set>
                                    <p:anim calcmode="lin" valueType="num">
                                      <p:cBhvr additive="base">
                                        <p:cTn id="13" dur="500" fill="hold"/>
                                        <p:tgtEl>
                                          <p:spTgt spid="39220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220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109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2"/>
                                        </p:tgtEl>
                                        <p:attrNameLst>
                                          <p:attrName>style.visibility</p:attrName>
                                        </p:attrNameLst>
                                      </p:cBhvr>
                                      <p:to>
                                        <p:strVal val="visible"/>
                                      </p:to>
                                    </p:set>
                                    <p:animEffect transition="in" filter="wipe(left)">
                                      <p:cBhvr>
                                        <p:cTn id="37" dur="500"/>
                                        <p:tgtEl>
                                          <p:spTgt spid="172"/>
                                        </p:tgtEl>
                                      </p:cBhvr>
                                    </p:animEffect>
                                  </p:childTnLst>
                                </p:cTn>
                              </p:par>
                              <p:par>
                                <p:cTn id="38" presetID="22" presetClass="entr" presetSubtype="2" fill="hold" nodeType="withEffect">
                                  <p:stCondLst>
                                    <p:cond delay="0"/>
                                  </p:stCondLst>
                                  <p:childTnLst>
                                    <p:set>
                                      <p:cBhvr>
                                        <p:cTn id="39" dur="1" fill="hold">
                                          <p:stCondLst>
                                            <p:cond delay="0"/>
                                          </p:stCondLst>
                                        </p:cTn>
                                        <p:tgtEl>
                                          <p:spTgt spid="173"/>
                                        </p:tgtEl>
                                        <p:attrNameLst>
                                          <p:attrName>style.visibility</p:attrName>
                                        </p:attrNameLst>
                                      </p:cBhvr>
                                      <p:to>
                                        <p:strVal val="visible"/>
                                      </p:to>
                                    </p:set>
                                    <p:animEffect transition="in" filter="wipe(right)">
                                      <p:cBhvr>
                                        <p:cTn id="40" dur="500"/>
                                        <p:tgtEl>
                                          <p:spTgt spid="173"/>
                                        </p:tgtEl>
                                      </p:cBhvr>
                                    </p:animEffect>
                                  </p:childTnLst>
                                </p:cTn>
                              </p:par>
                              <p:par>
                                <p:cTn id="41" presetID="22" presetClass="entr" presetSubtype="8" fill="hold" nodeType="withEffect">
                                  <p:stCondLst>
                                    <p:cond delay="0"/>
                                  </p:stCondLst>
                                  <p:childTnLst>
                                    <p:set>
                                      <p:cBhvr>
                                        <p:cTn id="42" dur="1" fill="hold">
                                          <p:stCondLst>
                                            <p:cond delay="0"/>
                                          </p:stCondLst>
                                        </p:cTn>
                                        <p:tgtEl>
                                          <p:spTgt spid="174"/>
                                        </p:tgtEl>
                                        <p:attrNameLst>
                                          <p:attrName>style.visibility</p:attrName>
                                        </p:attrNameLst>
                                      </p:cBhvr>
                                      <p:to>
                                        <p:strVal val="visible"/>
                                      </p:to>
                                    </p:set>
                                    <p:animEffect transition="in" filter="wipe(left)">
                                      <p:cBhvr>
                                        <p:cTn id="43" dur="500"/>
                                        <p:tgtEl>
                                          <p:spTgt spid="174"/>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392202">
                                            <p:txEl>
                                              <p:pRg st="2" end="2"/>
                                            </p:txEl>
                                          </p:spTgt>
                                        </p:tgtEl>
                                        <p:attrNameLst>
                                          <p:attrName>style.visibility</p:attrName>
                                        </p:attrNameLst>
                                      </p:cBhvr>
                                      <p:to>
                                        <p:strVal val="visible"/>
                                      </p:to>
                                    </p:set>
                                    <p:anim calcmode="lin" valueType="num">
                                      <p:cBhvr additive="base">
                                        <p:cTn id="48" dur="500" fill="hold"/>
                                        <p:tgtEl>
                                          <p:spTgt spid="392202">
                                            <p:txEl>
                                              <p:pRg st="2" end="2"/>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392202">
                                            <p:txEl>
                                              <p:pRg st="2" end="2"/>
                                            </p:txEl>
                                          </p:spTgt>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392204"/>
                                        </p:tgtEl>
                                        <p:attrNameLst>
                                          <p:attrName>style.visibility</p:attrName>
                                        </p:attrNameLst>
                                      </p:cBhvr>
                                      <p:to>
                                        <p:strVal val="visible"/>
                                      </p:to>
                                    </p:set>
                                    <p:anim calcmode="lin" valueType="num">
                                      <p:cBhvr additive="base">
                                        <p:cTn id="52" dur="500" fill="hold"/>
                                        <p:tgtEl>
                                          <p:spTgt spid="392204"/>
                                        </p:tgtEl>
                                        <p:attrNameLst>
                                          <p:attrName>ppt_x</p:attrName>
                                        </p:attrNameLst>
                                      </p:cBhvr>
                                      <p:tavLst>
                                        <p:tav tm="0">
                                          <p:val>
                                            <p:strVal val="0-#ppt_w/2"/>
                                          </p:val>
                                        </p:tav>
                                        <p:tav tm="100000">
                                          <p:val>
                                            <p:strVal val="#ppt_x"/>
                                          </p:val>
                                        </p:tav>
                                      </p:tavLst>
                                    </p:anim>
                                    <p:anim calcmode="lin" valueType="num">
                                      <p:cBhvr additive="base">
                                        <p:cTn id="53" dur="500" fill="hold"/>
                                        <p:tgtEl>
                                          <p:spTgt spid="392204"/>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392205"/>
                                        </p:tgtEl>
                                        <p:attrNameLst>
                                          <p:attrName>style.visibility</p:attrName>
                                        </p:attrNameLst>
                                      </p:cBhvr>
                                      <p:to>
                                        <p:strVal val="visible"/>
                                      </p:to>
                                    </p:set>
                                    <p:anim calcmode="lin" valueType="num">
                                      <p:cBhvr additive="base">
                                        <p:cTn id="56" dur="500" fill="hold"/>
                                        <p:tgtEl>
                                          <p:spTgt spid="392205"/>
                                        </p:tgtEl>
                                        <p:attrNameLst>
                                          <p:attrName>ppt_x</p:attrName>
                                        </p:attrNameLst>
                                      </p:cBhvr>
                                      <p:tavLst>
                                        <p:tav tm="0">
                                          <p:val>
                                            <p:strVal val="0-#ppt_w/2"/>
                                          </p:val>
                                        </p:tav>
                                        <p:tav tm="100000">
                                          <p:val>
                                            <p:strVal val="#ppt_x"/>
                                          </p:val>
                                        </p:tav>
                                      </p:tavLst>
                                    </p:anim>
                                    <p:anim calcmode="lin" valueType="num">
                                      <p:cBhvr additive="base">
                                        <p:cTn id="57" dur="500" fill="hold"/>
                                        <p:tgtEl>
                                          <p:spTgt spid="392205"/>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132"/>
                                        </p:tgtEl>
                                        <p:attrNameLst>
                                          <p:attrName>style.visibility</p:attrName>
                                        </p:attrNameLst>
                                      </p:cBhvr>
                                      <p:to>
                                        <p:strVal val="visible"/>
                                      </p:to>
                                    </p:set>
                                  </p:childTnLst>
                                </p:cTn>
                              </p:par>
                              <p:par>
                                <p:cTn id="62" presetID="10" presetClass="entr" presetSubtype="0" fill="hold" nodeType="withEffect">
                                  <p:stCondLst>
                                    <p:cond delay="0"/>
                                  </p:stCondLst>
                                  <p:childTnLst>
                                    <p:set>
                                      <p:cBhvr>
                                        <p:cTn id="63" dur="1" fill="hold">
                                          <p:stCondLst>
                                            <p:cond delay="0"/>
                                          </p:stCondLst>
                                        </p:cTn>
                                        <p:tgtEl>
                                          <p:spTgt spid="115"/>
                                        </p:tgtEl>
                                        <p:attrNameLst>
                                          <p:attrName>style.visibility</p:attrName>
                                        </p:attrNameLst>
                                      </p:cBhvr>
                                      <p:to>
                                        <p:strVal val="visible"/>
                                      </p:to>
                                    </p:set>
                                    <p:animEffect transition="in" filter="fade">
                                      <p:cBhvr>
                                        <p:cTn id="64" dur="500"/>
                                        <p:tgtEl>
                                          <p:spTgt spid="115"/>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nodeType="clickEffect">
                                  <p:stCondLst>
                                    <p:cond delay="0"/>
                                  </p:stCondLst>
                                  <p:childTnLst>
                                    <p:set>
                                      <p:cBhvr>
                                        <p:cTn id="68" dur="1" fill="hold">
                                          <p:stCondLst>
                                            <p:cond delay="0"/>
                                          </p:stCondLst>
                                        </p:cTn>
                                        <p:tgtEl>
                                          <p:spTgt spid="392202">
                                            <p:txEl>
                                              <p:pRg st="3" end="3"/>
                                            </p:txEl>
                                          </p:spTgt>
                                        </p:tgtEl>
                                        <p:attrNameLst>
                                          <p:attrName>style.visibility</p:attrName>
                                        </p:attrNameLst>
                                      </p:cBhvr>
                                      <p:to>
                                        <p:strVal val="visible"/>
                                      </p:to>
                                    </p:set>
                                    <p:anim calcmode="lin" valueType="num">
                                      <p:cBhvr additive="base">
                                        <p:cTn id="69" dur="500" fill="hold"/>
                                        <p:tgtEl>
                                          <p:spTgt spid="392202">
                                            <p:txEl>
                                              <p:pRg st="3" end="3"/>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392202">
                                            <p:txEl>
                                              <p:pRg st="3" end="3"/>
                                            </p:txEl>
                                          </p:spTgt>
                                        </p:tgtEl>
                                        <p:attrNameLst>
                                          <p:attrName>ppt_y</p:attrName>
                                        </p:attrNameLst>
                                      </p:cBhvr>
                                      <p:tavLst>
                                        <p:tav tm="0">
                                          <p:val>
                                            <p:strVal val="#ppt_y"/>
                                          </p:val>
                                        </p:tav>
                                        <p:tav tm="100000">
                                          <p:val>
                                            <p:strVal val="#ppt_y"/>
                                          </p:val>
                                        </p:tav>
                                      </p:tavLst>
                                    </p:anim>
                                  </p:childTnLst>
                                </p:cTn>
                              </p:par>
                              <p:par>
                                <p:cTn id="71" presetID="2" presetClass="entr" presetSubtype="8" fill="hold" nodeType="withEffect">
                                  <p:stCondLst>
                                    <p:cond delay="0"/>
                                  </p:stCondLst>
                                  <p:childTnLst>
                                    <p:set>
                                      <p:cBhvr>
                                        <p:cTn id="72" dur="1" fill="hold">
                                          <p:stCondLst>
                                            <p:cond delay="0"/>
                                          </p:stCondLst>
                                        </p:cTn>
                                        <p:tgtEl>
                                          <p:spTgt spid="392202">
                                            <p:txEl>
                                              <p:pRg st="4" end="4"/>
                                            </p:txEl>
                                          </p:spTgt>
                                        </p:tgtEl>
                                        <p:attrNameLst>
                                          <p:attrName>style.visibility</p:attrName>
                                        </p:attrNameLst>
                                      </p:cBhvr>
                                      <p:to>
                                        <p:strVal val="visible"/>
                                      </p:to>
                                    </p:set>
                                    <p:anim calcmode="lin" valueType="num">
                                      <p:cBhvr additive="base">
                                        <p:cTn id="73" dur="500" fill="hold"/>
                                        <p:tgtEl>
                                          <p:spTgt spid="392202">
                                            <p:txEl>
                                              <p:pRg st="4" end="4"/>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92202">
                                            <p:txEl>
                                              <p:pRg st="4" end="4"/>
                                            </p:txEl>
                                          </p:spTgt>
                                        </p:tgtEl>
                                        <p:attrNameLst>
                                          <p:attrName>ppt_y</p:attrName>
                                        </p:attrNameLst>
                                      </p:cBhvr>
                                      <p:tavLst>
                                        <p:tav tm="0">
                                          <p:val>
                                            <p:strVal val="#ppt_y"/>
                                          </p:val>
                                        </p:tav>
                                        <p:tav tm="100000">
                                          <p:val>
                                            <p:strVal val="#ppt_y"/>
                                          </p:val>
                                        </p:tav>
                                      </p:tavLst>
                                    </p:anim>
                                  </p:childTnLst>
                                </p:cTn>
                              </p:par>
                              <p:par>
                                <p:cTn id="75" presetID="2" presetClass="entr" presetSubtype="8" fill="hold" nodeType="withEffect">
                                  <p:stCondLst>
                                    <p:cond delay="0"/>
                                  </p:stCondLst>
                                  <p:childTnLst>
                                    <p:set>
                                      <p:cBhvr>
                                        <p:cTn id="76" dur="1" fill="hold">
                                          <p:stCondLst>
                                            <p:cond delay="0"/>
                                          </p:stCondLst>
                                        </p:cTn>
                                        <p:tgtEl>
                                          <p:spTgt spid="392207"/>
                                        </p:tgtEl>
                                        <p:attrNameLst>
                                          <p:attrName>style.visibility</p:attrName>
                                        </p:attrNameLst>
                                      </p:cBhvr>
                                      <p:to>
                                        <p:strVal val="visible"/>
                                      </p:to>
                                    </p:set>
                                    <p:anim calcmode="lin" valueType="num">
                                      <p:cBhvr additive="base">
                                        <p:cTn id="77" dur="500" fill="hold"/>
                                        <p:tgtEl>
                                          <p:spTgt spid="392207"/>
                                        </p:tgtEl>
                                        <p:attrNameLst>
                                          <p:attrName>ppt_x</p:attrName>
                                        </p:attrNameLst>
                                      </p:cBhvr>
                                      <p:tavLst>
                                        <p:tav tm="0">
                                          <p:val>
                                            <p:strVal val="0-#ppt_w/2"/>
                                          </p:val>
                                        </p:tav>
                                        <p:tav tm="100000">
                                          <p:val>
                                            <p:strVal val="#ppt_x"/>
                                          </p:val>
                                        </p:tav>
                                      </p:tavLst>
                                    </p:anim>
                                    <p:anim calcmode="lin" valueType="num">
                                      <p:cBhvr additive="base">
                                        <p:cTn id="78" dur="500" fill="hold"/>
                                        <p:tgtEl>
                                          <p:spTgt spid="392207"/>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71109"/>
                                        </p:tgtEl>
                                        <p:attrNameLst>
                                          <p:attrName>style.visibility</p:attrName>
                                        </p:attrNameLst>
                                      </p:cBhvr>
                                      <p:to>
                                        <p:strVal val="visible"/>
                                      </p:to>
                                    </p:set>
                                    <p:animEffect transition="in" filter="fade">
                                      <p:cBhvr>
                                        <p:cTn id="83" dur="500"/>
                                        <p:tgtEl>
                                          <p:spTgt spid="171109"/>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8" fill="hold" nodeType="clickEffect">
                                  <p:stCondLst>
                                    <p:cond delay="0"/>
                                  </p:stCondLst>
                                  <p:childTnLst>
                                    <p:set>
                                      <p:cBhvr>
                                        <p:cTn id="87" dur="1" fill="hold">
                                          <p:stCondLst>
                                            <p:cond delay="0"/>
                                          </p:stCondLst>
                                        </p:cTn>
                                        <p:tgtEl>
                                          <p:spTgt spid="392202">
                                            <p:txEl>
                                              <p:pRg st="5" end="5"/>
                                            </p:txEl>
                                          </p:spTgt>
                                        </p:tgtEl>
                                        <p:attrNameLst>
                                          <p:attrName>style.visibility</p:attrName>
                                        </p:attrNameLst>
                                      </p:cBhvr>
                                      <p:to>
                                        <p:strVal val="visible"/>
                                      </p:to>
                                    </p:set>
                                    <p:anim calcmode="lin" valueType="num">
                                      <p:cBhvr additive="base">
                                        <p:cTn id="88" dur="500" fill="hold"/>
                                        <p:tgtEl>
                                          <p:spTgt spid="392202">
                                            <p:txEl>
                                              <p:pRg st="5" end="5"/>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392202">
                                            <p:txEl>
                                              <p:pRg st="5" end="5"/>
                                            </p:txEl>
                                          </p:spTgt>
                                        </p:tgtEl>
                                        <p:attrNameLst>
                                          <p:attrName>ppt_y</p:attrName>
                                        </p:attrNameLst>
                                      </p:cBhvr>
                                      <p:tavLst>
                                        <p:tav tm="0">
                                          <p:val>
                                            <p:strVal val="#ppt_y"/>
                                          </p:val>
                                        </p:tav>
                                        <p:tav tm="100000">
                                          <p:val>
                                            <p:strVal val="#ppt_y"/>
                                          </p:val>
                                        </p:tav>
                                      </p:tavLst>
                                    </p:anim>
                                  </p:childTnLst>
                                </p:cTn>
                              </p:par>
                              <p:par>
                                <p:cTn id="90" presetID="2" presetClass="entr" presetSubtype="8" fill="hold" nodeType="withEffect">
                                  <p:stCondLst>
                                    <p:cond delay="0"/>
                                  </p:stCondLst>
                                  <p:childTnLst>
                                    <p:set>
                                      <p:cBhvr>
                                        <p:cTn id="91" dur="1" fill="hold">
                                          <p:stCondLst>
                                            <p:cond delay="0"/>
                                          </p:stCondLst>
                                        </p:cTn>
                                        <p:tgtEl>
                                          <p:spTgt spid="392202">
                                            <p:txEl>
                                              <p:pRg st="6" end="6"/>
                                            </p:txEl>
                                          </p:spTgt>
                                        </p:tgtEl>
                                        <p:attrNameLst>
                                          <p:attrName>style.visibility</p:attrName>
                                        </p:attrNameLst>
                                      </p:cBhvr>
                                      <p:to>
                                        <p:strVal val="visible"/>
                                      </p:to>
                                    </p:set>
                                    <p:anim calcmode="lin" valueType="num">
                                      <p:cBhvr additive="base">
                                        <p:cTn id="92" dur="500" fill="hold"/>
                                        <p:tgtEl>
                                          <p:spTgt spid="392202">
                                            <p:txEl>
                                              <p:pRg st="6" end="6"/>
                                            </p:txEl>
                                          </p:spTgt>
                                        </p:tgtEl>
                                        <p:attrNameLst>
                                          <p:attrName>ppt_x</p:attrName>
                                        </p:attrNameLst>
                                      </p:cBhvr>
                                      <p:tavLst>
                                        <p:tav tm="0">
                                          <p:val>
                                            <p:strVal val="0-#ppt_w/2"/>
                                          </p:val>
                                        </p:tav>
                                        <p:tav tm="100000">
                                          <p:val>
                                            <p:strVal val="#ppt_x"/>
                                          </p:val>
                                        </p:tav>
                                      </p:tavLst>
                                    </p:anim>
                                    <p:anim calcmode="lin" valueType="num">
                                      <p:cBhvr additive="base">
                                        <p:cTn id="93" dur="500" fill="hold"/>
                                        <p:tgtEl>
                                          <p:spTgt spid="392202">
                                            <p:txEl>
                                              <p:pRg st="6" end="6"/>
                                            </p:txEl>
                                          </p:spTgt>
                                        </p:tgtEl>
                                        <p:attrNameLst>
                                          <p:attrName>ppt_y</p:attrName>
                                        </p:attrNameLst>
                                      </p:cBhvr>
                                      <p:tavLst>
                                        <p:tav tm="0">
                                          <p:val>
                                            <p:strVal val="#ppt_y"/>
                                          </p:val>
                                        </p:tav>
                                        <p:tav tm="100000">
                                          <p:val>
                                            <p:strVal val="#ppt_y"/>
                                          </p:val>
                                        </p:tav>
                                      </p:tavLst>
                                    </p:anim>
                                  </p:childTnLst>
                                </p:cTn>
                              </p:par>
                              <p:par>
                                <p:cTn id="94" presetID="2" presetClass="entr" presetSubtype="8" fill="hold" nodeType="withEffect">
                                  <p:stCondLst>
                                    <p:cond delay="0"/>
                                  </p:stCondLst>
                                  <p:childTnLst>
                                    <p:set>
                                      <p:cBhvr>
                                        <p:cTn id="95" dur="1" fill="hold">
                                          <p:stCondLst>
                                            <p:cond delay="0"/>
                                          </p:stCondLst>
                                        </p:cTn>
                                        <p:tgtEl>
                                          <p:spTgt spid="392206"/>
                                        </p:tgtEl>
                                        <p:attrNameLst>
                                          <p:attrName>style.visibility</p:attrName>
                                        </p:attrNameLst>
                                      </p:cBhvr>
                                      <p:to>
                                        <p:strVal val="visible"/>
                                      </p:to>
                                    </p:set>
                                    <p:anim calcmode="lin" valueType="num">
                                      <p:cBhvr additive="base">
                                        <p:cTn id="96" dur="500" fill="hold"/>
                                        <p:tgtEl>
                                          <p:spTgt spid="392206"/>
                                        </p:tgtEl>
                                        <p:attrNameLst>
                                          <p:attrName>ppt_x</p:attrName>
                                        </p:attrNameLst>
                                      </p:cBhvr>
                                      <p:tavLst>
                                        <p:tav tm="0">
                                          <p:val>
                                            <p:strVal val="0-#ppt_w/2"/>
                                          </p:val>
                                        </p:tav>
                                        <p:tav tm="100000">
                                          <p:val>
                                            <p:strVal val="#ppt_x"/>
                                          </p:val>
                                        </p:tav>
                                      </p:tavLst>
                                    </p:anim>
                                    <p:anim calcmode="lin" valueType="num">
                                      <p:cBhvr additive="base">
                                        <p:cTn id="97" dur="500" fill="hold"/>
                                        <p:tgtEl>
                                          <p:spTgt spid="392206"/>
                                        </p:tgtEl>
                                        <p:attrNameLst>
                                          <p:attrName>ppt_y</p:attrName>
                                        </p:attrNameLst>
                                      </p:cBhvr>
                                      <p:tavLst>
                                        <p:tav tm="0">
                                          <p:val>
                                            <p:strVal val="#ppt_y"/>
                                          </p:val>
                                        </p:tav>
                                        <p:tav tm="100000">
                                          <p:val>
                                            <p:strVal val="#ppt_y"/>
                                          </p:val>
                                        </p:tav>
                                      </p:tavLst>
                                    </p:anim>
                                  </p:childTnLst>
                                </p:cTn>
                              </p:par>
                              <p:par>
                                <p:cTn id="98" presetID="2" presetClass="entr" presetSubtype="8" fill="hold" nodeType="withEffect">
                                  <p:stCondLst>
                                    <p:cond delay="0"/>
                                  </p:stCondLst>
                                  <p:childTnLst>
                                    <p:set>
                                      <p:cBhvr>
                                        <p:cTn id="99" dur="1" fill="hold">
                                          <p:stCondLst>
                                            <p:cond delay="0"/>
                                          </p:stCondLst>
                                        </p:cTn>
                                        <p:tgtEl>
                                          <p:spTgt spid="2"/>
                                        </p:tgtEl>
                                        <p:attrNameLst>
                                          <p:attrName>style.visibility</p:attrName>
                                        </p:attrNameLst>
                                      </p:cBhvr>
                                      <p:to>
                                        <p:strVal val="visible"/>
                                      </p:to>
                                    </p:set>
                                    <p:anim calcmode="lin" valueType="num">
                                      <p:cBhvr additive="base">
                                        <p:cTn id="100" dur="500" fill="hold"/>
                                        <p:tgtEl>
                                          <p:spTgt spid="2"/>
                                        </p:tgtEl>
                                        <p:attrNameLst>
                                          <p:attrName>ppt_x</p:attrName>
                                        </p:attrNameLst>
                                      </p:cBhvr>
                                      <p:tavLst>
                                        <p:tav tm="0">
                                          <p:val>
                                            <p:strVal val="0-#ppt_w/2"/>
                                          </p:val>
                                        </p:tav>
                                        <p:tav tm="100000">
                                          <p:val>
                                            <p:strVal val="#ppt_x"/>
                                          </p:val>
                                        </p:tav>
                                      </p:tavLst>
                                    </p:anim>
                                    <p:anim calcmode="lin" valueType="num">
                                      <p:cBhvr additive="base">
                                        <p:cTn id="101"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171112"/>
                                        </p:tgtEl>
                                        <p:attrNameLst>
                                          <p:attrName>style.visibility</p:attrName>
                                        </p:attrNameLst>
                                      </p:cBhvr>
                                      <p:to>
                                        <p:strVal val="visible"/>
                                      </p:to>
                                    </p:set>
                                    <p:animEffect transition="in" filter="fade">
                                      <p:cBhvr>
                                        <p:cTn id="106" dur="500"/>
                                        <p:tgtEl>
                                          <p:spTgt spid="171112"/>
                                        </p:tgtEl>
                                      </p:cBhvr>
                                    </p:animEffect>
                                  </p:childTnLst>
                                </p:cTn>
                              </p:par>
                            </p:childTnLst>
                          </p:cTn>
                        </p:par>
                        <p:par>
                          <p:cTn id="107" fill="hold">
                            <p:stCondLst>
                              <p:cond delay="500"/>
                            </p:stCondLst>
                            <p:childTnLst>
                              <p:par>
                                <p:cTn id="108" presetID="22" presetClass="entr" presetSubtype="4" fill="hold" nodeType="afterEffect">
                                  <p:stCondLst>
                                    <p:cond delay="500"/>
                                  </p:stCondLst>
                                  <p:childTnLst>
                                    <p:set>
                                      <p:cBhvr>
                                        <p:cTn id="109" dur="1" fill="hold">
                                          <p:stCondLst>
                                            <p:cond delay="0"/>
                                          </p:stCondLst>
                                        </p:cTn>
                                        <p:tgtEl>
                                          <p:spTgt spid="84"/>
                                        </p:tgtEl>
                                        <p:attrNameLst>
                                          <p:attrName>style.visibility</p:attrName>
                                        </p:attrNameLst>
                                      </p:cBhvr>
                                      <p:to>
                                        <p:strVal val="visible"/>
                                      </p:to>
                                    </p:set>
                                    <p:animEffect transition="in" filter="wipe(down)">
                                      <p:cBhvr>
                                        <p:cTn id="110" dur="1000"/>
                                        <p:tgtEl>
                                          <p:spTgt spid="84"/>
                                        </p:tgtEl>
                                      </p:cBhvr>
                                    </p:animEffect>
                                  </p:childTnLst>
                                </p:cTn>
                              </p:par>
                              <p:par>
                                <p:cTn id="111" presetID="22" presetClass="entr" presetSubtype="1" fill="hold" nodeType="withEffect">
                                  <p:stCondLst>
                                    <p:cond delay="0"/>
                                  </p:stCondLst>
                                  <p:childTnLst>
                                    <p:set>
                                      <p:cBhvr>
                                        <p:cTn id="112" dur="1" fill="hold">
                                          <p:stCondLst>
                                            <p:cond delay="0"/>
                                          </p:stCondLst>
                                        </p:cTn>
                                        <p:tgtEl>
                                          <p:spTgt spid="85"/>
                                        </p:tgtEl>
                                        <p:attrNameLst>
                                          <p:attrName>style.visibility</p:attrName>
                                        </p:attrNameLst>
                                      </p:cBhvr>
                                      <p:to>
                                        <p:strVal val="visible"/>
                                      </p:to>
                                    </p:set>
                                    <p:animEffect transition="in" filter="wipe(up)">
                                      <p:cBhvr>
                                        <p:cTn id="113"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4" grpId="0"/>
      <p:bldP spid="138" grpId="0"/>
      <p:bldP spid="17109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212" name="Rectangle 20"/>
          <p:cNvSpPr>
            <a:spLocks noChangeArrowheads="1"/>
          </p:cNvSpPr>
          <p:nvPr/>
        </p:nvSpPr>
        <p:spPr bwMode="auto">
          <a:xfrm>
            <a:off x="215900" y="4829175"/>
            <a:ext cx="8820150" cy="1384300"/>
          </a:xfrm>
          <a:prstGeom prst="rect">
            <a:avLst/>
          </a:prstGeom>
          <a:solidFill>
            <a:schemeClr val="accent4">
              <a:lumMod val="20000"/>
              <a:lumOff val="80000"/>
            </a:schemeClr>
          </a:solidFill>
          <a:ln>
            <a:noFill/>
          </a:ln>
          <a:effectLst/>
        </p:spPr>
        <p:txBody>
          <a:bodyPr>
            <a:spAutoFit/>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28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增加开环零点后，将原来系统的两条主要根轨迹拉向了左半</a:t>
            </a:r>
            <a:r>
              <a:rPr kumimoji="0" lang="en-US" altLang="zh-CN" sz="2800" b="1" i="1"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s</a:t>
            </a:r>
            <a:r>
              <a:rPr kumimoji="0" lang="zh-CN" altLang="en-US" sz="28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平面，使原来稳定程度很低的系统变为具有良好稳定性的系统。只要        闭环系统就是稳定的。</a:t>
            </a:r>
          </a:p>
        </p:txBody>
      </p:sp>
      <p:sp>
        <p:nvSpPr>
          <p:cNvPr id="101379" name="Rectangle 2"/>
          <p:cNvSpPr>
            <a:spLocks noGrp="1" noRot="1"/>
          </p:cNvSpPr>
          <p:nvPr>
            <p:ph type="title" idx="4294967295"/>
          </p:nvPr>
        </p:nvSpPr>
        <p:spPr>
          <a:xfrm>
            <a:off x="34925" y="476250"/>
            <a:ext cx="7777163" cy="647700"/>
          </a:xfrm>
          <a:ln/>
        </p:spPr>
        <p:txBody>
          <a:bodyPr vert="horz" wrap="square" lIns="91440" tIns="45720" rIns="91440" bIns="45720" anchor="ctr" anchorCtr="0"/>
          <a:lstStyle/>
          <a:p>
            <a:pPr algn="l" eaLnBrk="1" hangingPunct="1">
              <a:spcBef>
                <a:spcPct val="20000"/>
              </a:spcBef>
              <a:spcAft>
                <a:spcPct val="20000"/>
              </a:spcAft>
            </a:pPr>
            <a:r>
              <a:rPr lang="zh-CN" altLang="en-US" sz="3200" b="1" dirty="0">
                <a:latin typeface="Times New Roman" panose="02020603050405020304" pitchFamily="18" charset="0"/>
              </a:rPr>
              <a:t>增加开环零点</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z</a:t>
            </a:r>
            <a:r>
              <a:rPr lang="en-US" altLang="zh-CN" sz="3200" b="1" baseline="-25000" dirty="0">
                <a:latin typeface="Times New Roman" panose="02020603050405020304" pitchFamily="18" charset="0"/>
              </a:rPr>
              <a:t>0</a:t>
            </a:r>
            <a:r>
              <a:rPr lang="en-US" altLang="zh-CN" sz="3200" b="1" i="1" dirty="0">
                <a:latin typeface="Times New Roman" panose="02020603050405020304" pitchFamily="18" charset="0"/>
              </a:rPr>
              <a:t> </a:t>
            </a:r>
            <a:r>
              <a:rPr lang="en-US" altLang="zh-CN" sz="3200" b="1" dirty="0">
                <a:latin typeface="Times New Roman" panose="02020603050405020304" pitchFamily="18" charset="0"/>
              </a:rPr>
              <a:t>= -4</a:t>
            </a:r>
            <a:r>
              <a:rPr lang="zh-CN" altLang="en-US" sz="3200" b="1" dirty="0">
                <a:latin typeface="Times New Roman" panose="02020603050405020304" pitchFamily="18" charset="0"/>
              </a:rPr>
              <a:t>对系统性能的影响</a:t>
            </a:r>
          </a:p>
        </p:txBody>
      </p:sp>
      <p:sp>
        <p:nvSpPr>
          <p:cNvPr id="101380" name="Rectangle 3"/>
          <p:cNvSpPr/>
          <p:nvPr/>
        </p:nvSpPr>
        <p:spPr>
          <a:xfrm>
            <a:off x="0" y="-288925"/>
            <a:ext cx="184150" cy="57943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buNone/>
            </a:pPr>
            <a:endParaRPr lang="zh-CN" altLang="en-US" dirty="0"/>
          </a:p>
        </p:txBody>
      </p:sp>
      <p:graphicFrame>
        <p:nvGraphicFramePr>
          <p:cNvPr id="392208" name="Object 16"/>
          <p:cNvGraphicFramePr>
            <a:graphicFrameLocks noChangeAspect="1"/>
          </p:cNvGraphicFramePr>
          <p:nvPr/>
        </p:nvGraphicFramePr>
        <p:xfrm>
          <a:off x="3524250" y="5689600"/>
          <a:ext cx="1473200" cy="536575"/>
        </p:xfrm>
        <a:graphic>
          <a:graphicData uri="http://schemas.openxmlformats.org/presentationml/2006/ole">
            <mc:AlternateContent xmlns:mc="http://schemas.openxmlformats.org/markup-compatibility/2006">
              <mc:Choice xmlns:v="urn:schemas-microsoft-com:vml" Requires="v">
                <p:oleObj spid="_x0000_s61453" r:id="rId3" imgW="558800" imgH="203200" progId="Equation.DSMT4">
                  <p:embed/>
                </p:oleObj>
              </mc:Choice>
              <mc:Fallback>
                <p:oleObj r:id="rId3" imgW="558800" imgH="203200" progId="Equation.DSMT4">
                  <p:embed/>
                  <p:pic>
                    <p:nvPicPr>
                      <p:cNvPr id="0" name="图片 3456"/>
                      <p:cNvPicPr/>
                      <p:nvPr/>
                    </p:nvPicPr>
                    <p:blipFill>
                      <a:blip r:embed="rId4"/>
                      <a:stretch>
                        <a:fillRect/>
                      </a:stretch>
                    </p:blipFill>
                    <p:spPr>
                      <a:xfrm>
                        <a:off x="3524250" y="5689600"/>
                        <a:ext cx="1473200" cy="536575"/>
                      </a:xfrm>
                      <a:prstGeom prst="rect">
                        <a:avLst/>
                      </a:prstGeom>
                      <a:noFill/>
                      <a:ln w="38100">
                        <a:noFill/>
                        <a:miter/>
                      </a:ln>
                    </p:spPr>
                  </p:pic>
                </p:oleObj>
              </mc:Fallback>
            </mc:AlternateContent>
          </a:graphicData>
        </a:graphic>
      </p:graphicFrame>
      <p:sp>
        <p:nvSpPr>
          <p:cNvPr id="101382" name="TextBox 1"/>
          <p:cNvSpPr txBox="1"/>
          <p:nvPr/>
        </p:nvSpPr>
        <p:spPr>
          <a:xfrm>
            <a:off x="4284663" y="4365625"/>
            <a:ext cx="4167187"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buNone/>
            </a:pPr>
            <a:r>
              <a:rPr lang="zh-CN" altLang="en-US" sz="2400" b="1" dirty="0">
                <a:solidFill>
                  <a:schemeClr val="tx2"/>
                </a:solidFill>
              </a:rPr>
              <a:t>增加开环零点对根轨迹的影响</a:t>
            </a:r>
          </a:p>
        </p:txBody>
      </p:sp>
      <p:sp>
        <p:nvSpPr>
          <p:cNvPr id="101383" name="TextBox 17"/>
          <p:cNvSpPr txBox="1"/>
          <p:nvPr/>
        </p:nvSpPr>
        <p:spPr>
          <a:xfrm>
            <a:off x="1049338" y="4365625"/>
            <a:ext cx="280193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buNone/>
            </a:pPr>
            <a:r>
              <a:rPr lang="zh-CN" altLang="en-US" sz="2400" b="1" dirty="0">
                <a:solidFill>
                  <a:schemeClr val="tx2"/>
                </a:solidFill>
              </a:rPr>
              <a:t>原系统根轨迹</a:t>
            </a:r>
          </a:p>
        </p:txBody>
      </p:sp>
      <p:sp>
        <p:nvSpPr>
          <p:cNvPr id="101384" name="任意多边形 7"/>
          <p:cNvSpPr/>
          <p:nvPr/>
        </p:nvSpPr>
        <p:spPr>
          <a:xfrm>
            <a:off x="4719638" y="3352800"/>
            <a:ext cx="3679825" cy="2871788"/>
          </a:xfrm>
          <a:custGeom>
            <a:avLst/>
            <a:gdLst>
              <a:gd name="txL" fmla="*/ 0 w 3679130"/>
              <a:gd name="txT" fmla="*/ 0 h 2871735"/>
              <a:gd name="txR" fmla="*/ 3679130 w 3679130"/>
              <a:gd name="txB" fmla="*/ 2871735 h 2871735"/>
            </a:gdLst>
            <a:ahLst/>
            <a:cxnLst>
              <a:cxn ang="0">
                <a:pos x="317261" y="519659"/>
              </a:cxn>
              <a:cxn ang="0">
                <a:pos x="328624" y="2869339"/>
              </a:cxn>
              <a:cxn ang="0">
                <a:pos x="3704931" y="0"/>
              </a:cxn>
            </a:cxnLst>
            <a:rect l="txL" t="txT" r="txR" b="txB"/>
            <a:pathLst>
              <a:path w="3679130" h="2871735">
                <a:moveTo>
                  <a:pt x="315041" y="519289"/>
                </a:moveTo>
                <a:cubicBezTo>
                  <a:pt x="40345" y="1736607"/>
                  <a:pt x="-234351" y="2953926"/>
                  <a:pt x="326330" y="2867378"/>
                </a:cubicBezTo>
                <a:cubicBezTo>
                  <a:pt x="887011" y="2780830"/>
                  <a:pt x="2283070" y="1390415"/>
                  <a:pt x="3679130" y="0"/>
                </a:cubicBezTo>
              </a:path>
            </a:pathLst>
          </a:custGeom>
          <a:noFill/>
          <a:ln w="9525">
            <a:noFill/>
          </a:ln>
        </p:spPr>
        <p:txBody>
          <a:bodyPr/>
          <a:lstStyle/>
          <a:p>
            <a:endParaRPr lang="zh-CN" altLang="en-US"/>
          </a:p>
        </p:txBody>
      </p:sp>
      <p:graphicFrame>
        <p:nvGraphicFramePr>
          <p:cNvPr id="101385" name="Object 12"/>
          <p:cNvGraphicFramePr>
            <a:graphicFrameLocks noChangeAspect="1"/>
          </p:cNvGraphicFramePr>
          <p:nvPr/>
        </p:nvGraphicFramePr>
        <p:xfrm>
          <a:off x="5930900" y="1470025"/>
          <a:ext cx="781050" cy="330200"/>
        </p:xfrm>
        <a:graphic>
          <a:graphicData uri="http://schemas.openxmlformats.org/presentationml/2006/ole">
            <mc:AlternateContent xmlns:mc="http://schemas.openxmlformats.org/markup-compatibility/2006">
              <mc:Choice xmlns:v="urn:schemas-microsoft-com:vml" Requires="v">
                <p:oleObj spid="_x0000_s61454" r:id="rId5" imgW="405765" imgH="165100" progId="Equation.DSMT4">
                  <p:embed/>
                </p:oleObj>
              </mc:Choice>
              <mc:Fallback>
                <p:oleObj r:id="rId5" imgW="405765" imgH="165100" progId="Equation.DSMT4">
                  <p:embed/>
                  <p:pic>
                    <p:nvPicPr>
                      <p:cNvPr id="0" name="图片 3457"/>
                      <p:cNvPicPr/>
                      <p:nvPr/>
                    </p:nvPicPr>
                    <p:blipFill>
                      <a:blip r:embed="rId6"/>
                      <a:stretch>
                        <a:fillRect/>
                      </a:stretch>
                    </p:blipFill>
                    <p:spPr>
                      <a:xfrm>
                        <a:off x="5930900" y="1470025"/>
                        <a:ext cx="781050" cy="330200"/>
                      </a:xfrm>
                      <a:prstGeom prst="rect">
                        <a:avLst/>
                      </a:prstGeom>
                      <a:noFill/>
                      <a:ln w="38100">
                        <a:noFill/>
                        <a:miter/>
                      </a:ln>
                    </p:spPr>
                  </p:pic>
                </p:oleObj>
              </mc:Fallback>
            </mc:AlternateContent>
          </a:graphicData>
        </a:graphic>
      </p:graphicFrame>
      <p:graphicFrame>
        <p:nvGraphicFramePr>
          <p:cNvPr id="101386" name="Object 14"/>
          <p:cNvGraphicFramePr>
            <a:graphicFrameLocks noChangeAspect="1"/>
          </p:cNvGraphicFramePr>
          <p:nvPr/>
        </p:nvGraphicFramePr>
        <p:xfrm>
          <a:off x="6364288" y="2074863"/>
          <a:ext cx="823912" cy="415925"/>
        </p:xfrm>
        <a:graphic>
          <a:graphicData uri="http://schemas.openxmlformats.org/presentationml/2006/ole">
            <mc:AlternateContent xmlns:mc="http://schemas.openxmlformats.org/markup-compatibility/2006">
              <mc:Choice xmlns:v="urn:schemas-microsoft-com:vml" Requires="v">
                <p:oleObj spid="_x0000_s61455" r:id="rId7" imgW="419100" imgH="203200" progId="Equation.DSMT4">
                  <p:embed/>
                </p:oleObj>
              </mc:Choice>
              <mc:Fallback>
                <p:oleObj r:id="rId7" imgW="419100" imgH="203200" progId="Equation.DSMT4">
                  <p:embed/>
                  <p:pic>
                    <p:nvPicPr>
                      <p:cNvPr id="0" name="图片 3459"/>
                      <p:cNvPicPr/>
                      <p:nvPr/>
                    </p:nvPicPr>
                    <p:blipFill>
                      <a:blip r:embed="rId8"/>
                      <a:stretch>
                        <a:fillRect/>
                      </a:stretch>
                    </p:blipFill>
                    <p:spPr>
                      <a:xfrm>
                        <a:off x="6364288" y="2074863"/>
                        <a:ext cx="823912" cy="415925"/>
                      </a:xfrm>
                      <a:prstGeom prst="rect">
                        <a:avLst/>
                      </a:prstGeom>
                      <a:noFill/>
                      <a:ln w="38100">
                        <a:noFill/>
                        <a:miter/>
                      </a:ln>
                    </p:spPr>
                  </p:pic>
                </p:oleObj>
              </mc:Fallback>
            </mc:AlternateContent>
          </a:graphicData>
        </a:graphic>
      </p:graphicFrame>
      <p:sp>
        <p:nvSpPr>
          <p:cNvPr id="101387" name="AutoShape 250"/>
          <p:cNvSpPr/>
          <p:nvPr/>
        </p:nvSpPr>
        <p:spPr>
          <a:xfrm>
            <a:off x="4500563" y="1227138"/>
            <a:ext cx="4032250" cy="3157537"/>
          </a:xfrm>
          <a:prstGeom prst="flowChartProcess">
            <a:avLst/>
          </a:prstGeom>
          <a:solidFill>
            <a:schemeClr val="bg1"/>
          </a:solidFill>
          <a:ln w="9525">
            <a:noFill/>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solidFill>
                <a:srgbClr val="000000"/>
              </a:solidFill>
            </a:endParaRPr>
          </a:p>
        </p:txBody>
      </p:sp>
      <p:sp>
        <p:nvSpPr>
          <p:cNvPr id="101388" name="任意多边形 4"/>
          <p:cNvSpPr/>
          <p:nvPr/>
        </p:nvSpPr>
        <p:spPr>
          <a:xfrm>
            <a:off x="5591175" y="1714500"/>
            <a:ext cx="2484438" cy="2482850"/>
          </a:xfrm>
          <a:custGeom>
            <a:avLst/>
            <a:gdLst>
              <a:gd name="txL" fmla="*/ 0 w 4126573"/>
              <a:gd name="txT" fmla="*/ 0 h 3963545"/>
              <a:gd name="txR" fmla="*/ 4126573 w 4126573"/>
              <a:gd name="txB" fmla="*/ 3963545 h 3963545"/>
            </a:gdLst>
            <a:ahLst/>
            <a:cxnLst>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Lst>
            <a:rect l="txL" t="txT" r="txR" b="txB"/>
            <a:pathLst>
              <a:path w="4126573" h="3963545">
                <a:moveTo>
                  <a:pt x="254215" y="1568770"/>
                </a:moveTo>
                <a:cubicBezTo>
                  <a:pt x="32200" y="2790792"/>
                  <a:pt x="-189815" y="4012815"/>
                  <a:pt x="265504" y="3962015"/>
                </a:cubicBezTo>
                <a:cubicBezTo>
                  <a:pt x="720823" y="3911215"/>
                  <a:pt x="2532690" y="1798311"/>
                  <a:pt x="2986127" y="1263970"/>
                </a:cubicBezTo>
                <a:cubicBezTo>
                  <a:pt x="3439564" y="729629"/>
                  <a:pt x="2995535" y="904607"/>
                  <a:pt x="2986127" y="755970"/>
                </a:cubicBezTo>
                <a:cubicBezTo>
                  <a:pt x="2976720" y="607333"/>
                  <a:pt x="2931563" y="421066"/>
                  <a:pt x="2929682" y="372148"/>
                </a:cubicBezTo>
                <a:cubicBezTo>
                  <a:pt x="2927801" y="323230"/>
                  <a:pt x="2822438" y="217866"/>
                  <a:pt x="2974838" y="462459"/>
                </a:cubicBezTo>
                <a:cubicBezTo>
                  <a:pt x="3127238" y="707052"/>
                  <a:pt x="3689800" y="1679778"/>
                  <a:pt x="3844082" y="1839704"/>
                </a:cubicBezTo>
                <a:cubicBezTo>
                  <a:pt x="3998364" y="1999630"/>
                  <a:pt x="3868542" y="1600756"/>
                  <a:pt x="3900527" y="1422015"/>
                </a:cubicBezTo>
                <a:cubicBezTo>
                  <a:pt x="3932512" y="1243274"/>
                  <a:pt x="4289993" y="1002444"/>
                  <a:pt x="4035993" y="767259"/>
                </a:cubicBezTo>
                <a:cubicBezTo>
                  <a:pt x="3781993" y="532074"/>
                  <a:pt x="2515757" y="129437"/>
                  <a:pt x="2376527" y="10904"/>
                </a:cubicBezTo>
                <a:cubicBezTo>
                  <a:pt x="2237297" y="-107629"/>
                  <a:pt x="4873252" y="795481"/>
                  <a:pt x="3200615" y="56059"/>
                </a:cubicBezTo>
              </a:path>
            </a:pathLst>
          </a:custGeom>
          <a:noFill/>
          <a:ln w="9525">
            <a:noFill/>
          </a:ln>
        </p:spPr>
        <p:txBody>
          <a:bodyPr/>
          <a:lstStyle/>
          <a:p>
            <a:endParaRPr lang="zh-CN" altLang="en-US"/>
          </a:p>
        </p:txBody>
      </p:sp>
      <p:sp>
        <p:nvSpPr>
          <p:cNvPr id="101389" name="任意多边形 7"/>
          <p:cNvSpPr/>
          <p:nvPr/>
        </p:nvSpPr>
        <p:spPr>
          <a:xfrm>
            <a:off x="5554663" y="2408238"/>
            <a:ext cx="2216150" cy="1798637"/>
          </a:xfrm>
          <a:custGeom>
            <a:avLst/>
            <a:gdLst>
              <a:gd name="txL" fmla="*/ 0 w 3679130"/>
              <a:gd name="txT" fmla="*/ 0 h 2871735"/>
              <a:gd name="txR" fmla="*/ 3679130 w 3679130"/>
              <a:gd name="txB" fmla="*/ 2871735 h 2871735"/>
            </a:gdLst>
            <a:ahLst/>
            <a:cxnLst>
              <a:cxn ang="0">
                <a:pos x="1" y="1"/>
              </a:cxn>
              <a:cxn ang="0">
                <a:pos x="1" y="1"/>
              </a:cxn>
              <a:cxn ang="0">
                <a:pos x="1" y="0"/>
              </a:cxn>
            </a:cxnLst>
            <a:rect l="txL" t="txT" r="txR" b="txB"/>
            <a:pathLst>
              <a:path w="3679130" h="2871735">
                <a:moveTo>
                  <a:pt x="315041" y="519289"/>
                </a:moveTo>
                <a:cubicBezTo>
                  <a:pt x="40345" y="1736607"/>
                  <a:pt x="-234351" y="2953926"/>
                  <a:pt x="326330" y="2867378"/>
                </a:cubicBezTo>
                <a:cubicBezTo>
                  <a:pt x="887011" y="2780830"/>
                  <a:pt x="2283070" y="1390415"/>
                  <a:pt x="3679130" y="0"/>
                </a:cubicBezTo>
              </a:path>
            </a:pathLst>
          </a:custGeom>
          <a:noFill/>
          <a:ln w="9525">
            <a:noFill/>
          </a:ln>
        </p:spPr>
        <p:txBody>
          <a:bodyPr/>
          <a:lstStyle/>
          <a:p>
            <a:endParaRPr lang="zh-CN" altLang="en-US"/>
          </a:p>
        </p:txBody>
      </p:sp>
      <p:pic>
        <p:nvPicPr>
          <p:cNvPr id="101390" name="图片 130"/>
          <p:cNvPicPr>
            <a:picLocks noChangeAspect="1"/>
          </p:cNvPicPr>
          <p:nvPr/>
        </p:nvPicPr>
        <p:blipFill>
          <a:blip r:embed="rId9"/>
          <a:stretch>
            <a:fillRect/>
          </a:stretch>
        </p:blipFill>
        <p:spPr>
          <a:xfrm>
            <a:off x="6657975" y="1311275"/>
            <a:ext cx="325438" cy="284163"/>
          </a:xfrm>
          <a:prstGeom prst="rect">
            <a:avLst/>
          </a:prstGeom>
          <a:noFill/>
          <a:ln w="9525">
            <a:noFill/>
          </a:ln>
        </p:spPr>
      </p:pic>
      <p:grpSp>
        <p:nvGrpSpPr>
          <p:cNvPr id="101391" name="组合 131"/>
          <p:cNvGrpSpPr/>
          <p:nvPr/>
        </p:nvGrpSpPr>
        <p:grpSpPr>
          <a:xfrm>
            <a:off x="4684713" y="2722563"/>
            <a:ext cx="906462" cy="458787"/>
            <a:chOff x="2411142" y="3855682"/>
            <a:chExt cx="1504641" cy="731302"/>
          </a:xfrm>
        </p:grpSpPr>
        <p:grpSp>
          <p:nvGrpSpPr>
            <p:cNvPr id="101460" name="Group 26"/>
            <p:cNvGrpSpPr/>
            <p:nvPr/>
          </p:nvGrpSpPr>
          <p:grpSpPr>
            <a:xfrm>
              <a:off x="2710299" y="3855682"/>
              <a:ext cx="202190" cy="223404"/>
              <a:chOff x="-61" y="0"/>
              <a:chExt cx="156" cy="162"/>
            </a:xfrm>
          </p:grpSpPr>
          <p:sp>
            <p:nvSpPr>
              <p:cNvPr id="101462" name="Line 260"/>
              <p:cNvSpPr/>
              <p:nvPr/>
            </p:nvSpPr>
            <p:spPr>
              <a:xfrm>
                <a:off x="-61" y="0"/>
                <a:ext cx="156" cy="162"/>
              </a:xfrm>
              <a:prstGeom prst="line">
                <a:avLst/>
              </a:prstGeom>
              <a:ln w="38100" cap="sq" cmpd="sng">
                <a:solidFill>
                  <a:srgbClr val="3366FF"/>
                </a:solidFill>
                <a:prstDash val="solid"/>
                <a:headEnd type="none" w="med" len="med"/>
                <a:tailEnd type="none" w="med" len="med"/>
              </a:ln>
            </p:spPr>
          </p:sp>
          <p:sp>
            <p:nvSpPr>
              <p:cNvPr id="101463" name="Line 261"/>
              <p:cNvSpPr/>
              <p:nvPr/>
            </p:nvSpPr>
            <p:spPr>
              <a:xfrm flipH="1">
                <a:off x="-61" y="0"/>
                <a:ext cx="156" cy="162"/>
              </a:xfrm>
              <a:prstGeom prst="line">
                <a:avLst/>
              </a:prstGeom>
              <a:ln w="38100" cap="sq" cmpd="sng">
                <a:solidFill>
                  <a:srgbClr val="3366FF"/>
                </a:solidFill>
                <a:prstDash val="solid"/>
                <a:headEnd type="none" w="med" len="med"/>
                <a:tailEnd type="none" w="med" len="med"/>
              </a:ln>
            </p:spPr>
          </p:sp>
        </p:grpSp>
        <p:sp>
          <p:nvSpPr>
            <p:cNvPr id="101461" name="TextBox 169"/>
            <p:cNvSpPr txBox="1"/>
            <p:nvPr/>
          </p:nvSpPr>
          <p:spPr>
            <a:xfrm>
              <a:off x="2411142" y="4002448"/>
              <a:ext cx="1504641" cy="58453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1800" dirty="0">
                  <a:solidFill>
                    <a:srgbClr val="000000"/>
                  </a:solidFill>
                  <a:latin typeface="Times New Roman" panose="02020603050405020304" pitchFamily="18" charset="0"/>
                  <a:cs typeface="Times New Roman" panose="02020603050405020304" pitchFamily="18" charset="0"/>
                </a:rPr>
                <a:t>-5</a:t>
              </a:r>
              <a:endParaRPr lang="zh-CN" altLang="en-US" sz="1800" dirty="0">
                <a:solidFill>
                  <a:srgbClr val="000000"/>
                </a:solidFill>
                <a:latin typeface="Times New Roman" panose="02020603050405020304" pitchFamily="18" charset="0"/>
                <a:ea typeface="Times New Roman" panose="02020603050405020304" pitchFamily="18" charset="0"/>
              </a:endParaRPr>
            </a:p>
          </p:txBody>
        </p:sp>
      </p:grpSp>
      <p:grpSp>
        <p:nvGrpSpPr>
          <p:cNvPr id="101392" name="组合 132"/>
          <p:cNvGrpSpPr/>
          <p:nvPr/>
        </p:nvGrpSpPr>
        <p:grpSpPr>
          <a:xfrm>
            <a:off x="5867400" y="2703513"/>
            <a:ext cx="606425" cy="479425"/>
            <a:chOff x="4000022" y="3842630"/>
            <a:chExt cx="1008528" cy="642666"/>
          </a:xfrm>
        </p:grpSpPr>
        <p:grpSp>
          <p:nvGrpSpPr>
            <p:cNvPr id="101456" name="Group 26"/>
            <p:cNvGrpSpPr/>
            <p:nvPr/>
          </p:nvGrpSpPr>
          <p:grpSpPr>
            <a:xfrm>
              <a:off x="4197797" y="3842630"/>
              <a:ext cx="202190" cy="223404"/>
              <a:chOff x="-61" y="0"/>
              <a:chExt cx="156" cy="162"/>
            </a:xfrm>
          </p:grpSpPr>
          <p:sp>
            <p:nvSpPr>
              <p:cNvPr id="101458" name="Line 260"/>
              <p:cNvSpPr/>
              <p:nvPr/>
            </p:nvSpPr>
            <p:spPr>
              <a:xfrm>
                <a:off x="-61" y="0"/>
                <a:ext cx="156" cy="162"/>
              </a:xfrm>
              <a:prstGeom prst="line">
                <a:avLst/>
              </a:prstGeom>
              <a:ln w="38100" cap="sq" cmpd="sng">
                <a:solidFill>
                  <a:srgbClr val="3366FF"/>
                </a:solidFill>
                <a:prstDash val="solid"/>
                <a:headEnd type="none" w="med" len="med"/>
                <a:tailEnd type="none" w="med" len="med"/>
              </a:ln>
            </p:spPr>
          </p:sp>
          <p:sp>
            <p:nvSpPr>
              <p:cNvPr id="101459" name="Line 261"/>
              <p:cNvSpPr/>
              <p:nvPr/>
            </p:nvSpPr>
            <p:spPr>
              <a:xfrm flipH="1">
                <a:off x="-61" y="0"/>
                <a:ext cx="156" cy="162"/>
              </a:xfrm>
              <a:prstGeom prst="line">
                <a:avLst/>
              </a:prstGeom>
              <a:ln w="38100" cap="sq" cmpd="sng">
                <a:solidFill>
                  <a:srgbClr val="3366FF"/>
                </a:solidFill>
                <a:prstDash val="solid"/>
                <a:headEnd type="none" w="med" len="med"/>
                <a:tailEnd type="none" w="med" len="med"/>
              </a:ln>
            </p:spPr>
          </p:sp>
        </p:grpSp>
        <p:sp>
          <p:nvSpPr>
            <p:cNvPr id="101457" name="TextBox 165"/>
            <p:cNvSpPr txBox="1"/>
            <p:nvPr/>
          </p:nvSpPr>
          <p:spPr>
            <a:xfrm>
              <a:off x="4000022" y="3993720"/>
              <a:ext cx="1008528" cy="49157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1800" dirty="0">
                  <a:solidFill>
                    <a:srgbClr val="000000"/>
                  </a:solidFill>
                  <a:latin typeface="Times New Roman" panose="02020603050405020304" pitchFamily="18" charset="0"/>
                  <a:cs typeface="Times New Roman" panose="02020603050405020304" pitchFamily="18" charset="0"/>
                </a:rPr>
                <a:t>-2</a:t>
              </a:r>
              <a:endParaRPr lang="zh-CN" altLang="en-US" sz="1800" dirty="0">
                <a:solidFill>
                  <a:srgbClr val="000000"/>
                </a:solidFill>
                <a:latin typeface="Times New Roman" panose="02020603050405020304" pitchFamily="18" charset="0"/>
                <a:ea typeface="Times New Roman" panose="02020603050405020304" pitchFamily="18" charset="0"/>
              </a:endParaRPr>
            </a:p>
          </p:txBody>
        </p:sp>
      </p:grpSp>
      <p:grpSp>
        <p:nvGrpSpPr>
          <p:cNvPr id="101393" name="组合 133"/>
          <p:cNvGrpSpPr/>
          <p:nvPr/>
        </p:nvGrpSpPr>
        <p:grpSpPr>
          <a:xfrm>
            <a:off x="6886575" y="2722563"/>
            <a:ext cx="184150" cy="466725"/>
            <a:chOff x="5348269" y="3855682"/>
            <a:chExt cx="305836" cy="745469"/>
          </a:xfrm>
        </p:grpSpPr>
        <p:grpSp>
          <p:nvGrpSpPr>
            <p:cNvPr id="101452" name="Group 26"/>
            <p:cNvGrpSpPr/>
            <p:nvPr/>
          </p:nvGrpSpPr>
          <p:grpSpPr>
            <a:xfrm>
              <a:off x="5436096" y="3855682"/>
              <a:ext cx="202190" cy="223404"/>
              <a:chOff x="-61" y="0"/>
              <a:chExt cx="156" cy="162"/>
            </a:xfrm>
          </p:grpSpPr>
          <p:sp>
            <p:nvSpPr>
              <p:cNvPr id="101454" name="Line 260"/>
              <p:cNvSpPr/>
              <p:nvPr/>
            </p:nvSpPr>
            <p:spPr>
              <a:xfrm>
                <a:off x="-61" y="0"/>
                <a:ext cx="156" cy="162"/>
              </a:xfrm>
              <a:prstGeom prst="line">
                <a:avLst/>
              </a:prstGeom>
              <a:ln w="38100" cap="sq" cmpd="sng">
                <a:solidFill>
                  <a:srgbClr val="3366FF"/>
                </a:solidFill>
                <a:prstDash val="solid"/>
                <a:headEnd type="none" w="med" len="med"/>
                <a:tailEnd type="none" w="med" len="med"/>
              </a:ln>
            </p:spPr>
          </p:sp>
          <p:sp>
            <p:nvSpPr>
              <p:cNvPr id="101455" name="Line 261"/>
              <p:cNvSpPr/>
              <p:nvPr/>
            </p:nvSpPr>
            <p:spPr>
              <a:xfrm flipH="1">
                <a:off x="-61" y="0"/>
                <a:ext cx="156" cy="162"/>
              </a:xfrm>
              <a:prstGeom prst="line">
                <a:avLst/>
              </a:prstGeom>
              <a:ln w="38100" cap="sq" cmpd="sng">
                <a:solidFill>
                  <a:srgbClr val="3366FF"/>
                </a:solidFill>
                <a:prstDash val="solid"/>
                <a:headEnd type="none" w="med" len="med"/>
                <a:tailEnd type="none" w="med" len="med"/>
              </a:ln>
            </p:spPr>
          </p:sp>
        </p:grpSp>
        <p:sp>
          <p:nvSpPr>
            <p:cNvPr id="101453" name="TextBox 161"/>
            <p:cNvSpPr txBox="1"/>
            <p:nvPr/>
          </p:nvSpPr>
          <p:spPr>
            <a:xfrm>
              <a:off x="5348269" y="4015425"/>
              <a:ext cx="305836" cy="58572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1800" dirty="0">
                  <a:solidFill>
                    <a:srgbClr val="000000"/>
                  </a:solidFill>
                  <a:latin typeface="Times New Roman" panose="02020603050405020304" pitchFamily="18" charset="0"/>
                  <a:cs typeface="Times New Roman" panose="02020603050405020304" pitchFamily="18" charset="0"/>
                </a:rPr>
                <a:t>1</a:t>
              </a:r>
              <a:endParaRPr lang="zh-CN" altLang="en-US" sz="1800" dirty="0">
                <a:solidFill>
                  <a:srgbClr val="000000"/>
                </a:solidFill>
                <a:latin typeface="Times New Roman" panose="02020603050405020304" pitchFamily="18" charset="0"/>
                <a:ea typeface="Times New Roman" panose="02020603050405020304" pitchFamily="18" charset="0"/>
              </a:endParaRPr>
            </a:p>
          </p:txBody>
        </p:sp>
      </p:grpSp>
      <p:sp>
        <p:nvSpPr>
          <p:cNvPr id="101394" name="TextBox 134"/>
          <p:cNvSpPr txBox="1"/>
          <p:nvPr/>
        </p:nvSpPr>
        <p:spPr>
          <a:xfrm>
            <a:off x="6607175" y="2824163"/>
            <a:ext cx="2286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1800" dirty="0">
                <a:solidFill>
                  <a:srgbClr val="000000"/>
                </a:solidFill>
                <a:latin typeface="Times New Roman" panose="02020603050405020304" pitchFamily="18" charset="0"/>
                <a:cs typeface="Times New Roman" panose="02020603050405020304" pitchFamily="18" charset="0"/>
              </a:rPr>
              <a:t>0</a:t>
            </a:r>
            <a:endParaRPr lang="zh-CN" altLang="en-US" sz="1800" dirty="0">
              <a:solidFill>
                <a:srgbClr val="000000"/>
              </a:solidFill>
              <a:latin typeface="Times New Roman" panose="02020603050405020304" pitchFamily="18" charset="0"/>
              <a:ea typeface="Times New Roman" panose="02020603050405020304" pitchFamily="18" charset="0"/>
            </a:endParaRPr>
          </a:p>
        </p:txBody>
      </p:sp>
      <p:sp>
        <p:nvSpPr>
          <p:cNvPr id="101395" name="TextBox 135"/>
          <p:cNvSpPr txBox="1"/>
          <p:nvPr/>
        </p:nvSpPr>
        <p:spPr>
          <a:xfrm>
            <a:off x="6240463" y="2816225"/>
            <a:ext cx="309562" cy="822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2400" dirty="0">
                <a:solidFill>
                  <a:srgbClr val="000000"/>
                </a:solidFill>
                <a:latin typeface="Times New Roman" panose="02020603050405020304" pitchFamily="18" charset="0"/>
                <a:cs typeface="Times New Roman" panose="02020603050405020304" pitchFamily="18" charset="0"/>
              </a:rPr>
              <a:t>-1</a:t>
            </a:r>
            <a:endParaRPr lang="zh-CN" altLang="en-US" sz="2400" dirty="0">
              <a:solidFill>
                <a:srgbClr val="000000"/>
              </a:solidFill>
              <a:latin typeface="Times New Roman" panose="02020603050405020304" pitchFamily="18" charset="0"/>
              <a:ea typeface="Times New Roman" panose="02020603050405020304" pitchFamily="18" charset="0"/>
            </a:endParaRPr>
          </a:p>
        </p:txBody>
      </p:sp>
      <p:sp>
        <p:nvSpPr>
          <p:cNvPr id="101396" name="TextBox 136"/>
          <p:cNvSpPr txBox="1"/>
          <p:nvPr/>
        </p:nvSpPr>
        <p:spPr>
          <a:xfrm>
            <a:off x="5145088" y="2813050"/>
            <a:ext cx="722312"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1800" dirty="0">
                <a:solidFill>
                  <a:srgbClr val="000000"/>
                </a:solidFill>
                <a:latin typeface="Times New Roman" panose="02020603050405020304" pitchFamily="18" charset="0"/>
                <a:cs typeface="Times New Roman" panose="02020603050405020304" pitchFamily="18" charset="0"/>
              </a:rPr>
              <a:t>-4</a:t>
            </a:r>
            <a:endParaRPr lang="zh-CN" altLang="en-US" sz="1800" dirty="0">
              <a:solidFill>
                <a:srgbClr val="000000"/>
              </a:solidFill>
              <a:latin typeface="Times New Roman" panose="02020603050405020304" pitchFamily="18" charset="0"/>
              <a:ea typeface="Times New Roman" panose="02020603050405020304" pitchFamily="18" charset="0"/>
            </a:endParaRPr>
          </a:p>
        </p:txBody>
      </p:sp>
      <p:cxnSp>
        <p:nvCxnSpPr>
          <p:cNvPr id="101397" name="直接连接符 137"/>
          <p:cNvCxnSpPr/>
          <p:nvPr/>
        </p:nvCxnSpPr>
        <p:spPr>
          <a:xfrm flipV="1">
            <a:off x="6408738" y="1408113"/>
            <a:ext cx="0" cy="2906712"/>
          </a:xfrm>
          <a:prstGeom prst="line">
            <a:avLst/>
          </a:prstGeom>
          <a:ln w="25400" cap="flat" cmpd="sng">
            <a:solidFill>
              <a:srgbClr val="000000"/>
            </a:solidFill>
            <a:prstDash val="dash"/>
            <a:headEnd type="none" w="med" len="med"/>
            <a:tailEnd type="none" w="med" len="med"/>
          </a:ln>
        </p:spPr>
      </p:cxnSp>
      <p:grpSp>
        <p:nvGrpSpPr>
          <p:cNvPr id="101398" name="组合 138"/>
          <p:cNvGrpSpPr/>
          <p:nvPr/>
        </p:nvGrpSpPr>
        <p:grpSpPr>
          <a:xfrm>
            <a:off x="4803775" y="1373188"/>
            <a:ext cx="3598863" cy="2906712"/>
            <a:chOff x="2123728" y="1772815"/>
            <a:chExt cx="5976664" cy="4639815"/>
          </a:xfrm>
        </p:grpSpPr>
        <p:sp>
          <p:nvSpPr>
            <p:cNvPr id="101436" name="Line 52"/>
            <p:cNvSpPr/>
            <p:nvPr/>
          </p:nvSpPr>
          <p:spPr>
            <a:xfrm flipV="1">
              <a:off x="2123728" y="4037608"/>
              <a:ext cx="5832648" cy="6350"/>
            </a:xfrm>
            <a:prstGeom prst="line">
              <a:avLst/>
            </a:prstGeom>
            <a:ln w="25400" cap="flat" cmpd="sng">
              <a:solidFill>
                <a:srgbClr val="000000"/>
              </a:solidFill>
              <a:prstDash val="solid"/>
              <a:headEnd type="none" w="med" len="med"/>
              <a:tailEnd type="arrow" w="lg" len="lg"/>
            </a:ln>
          </p:spPr>
        </p:sp>
        <p:sp>
          <p:nvSpPr>
            <p:cNvPr id="101437" name="Line 53"/>
            <p:cNvSpPr/>
            <p:nvPr/>
          </p:nvSpPr>
          <p:spPr>
            <a:xfrm flipV="1">
              <a:off x="5208241" y="1772815"/>
              <a:ext cx="0" cy="4639815"/>
            </a:xfrm>
            <a:prstGeom prst="line">
              <a:avLst/>
            </a:prstGeom>
            <a:ln w="25400" cap="flat" cmpd="sng">
              <a:solidFill>
                <a:srgbClr val="000000"/>
              </a:solidFill>
              <a:prstDash val="solid"/>
              <a:headEnd type="none" w="med" len="med"/>
              <a:tailEnd type="arrow" w="lg" len="lg"/>
            </a:ln>
          </p:spPr>
        </p:sp>
        <p:graphicFrame>
          <p:nvGraphicFramePr>
            <p:cNvPr id="101438" name="Object 14"/>
            <p:cNvGraphicFramePr>
              <a:graphicFrameLocks noChangeAspect="1"/>
            </p:cNvGraphicFramePr>
            <p:nvPr/>
          </p:nvGraphicFramePr>
          <p:xfrm>
            <a:off x="7624142" y="4195935"/>
            <a:ext cx="476250" cy="457200"/>
          </p:xfrm>
          <a:graphic>
            <a:graphicData uri="http://schemas.openxmlformats.org/presentationml/2006/ole">
              <mc:AlternateContent xmlns:mc="http://schemas.openxmlformats.org/markup-compatibility/2006">
                <mc:Choice xmlns:v="urn:schemas-microsoft-com:vml" Requires="v">
                  <p:oleObj spid="_x0000_s61456" r:id="rId10" imgW="153035" imgH="140335" progId="Equation.3">
                    <p:embed/>
                  </p:oleObj>
                </mc:Choice>
                <mc:Fallback>
                  <p:oleObj r:id="rId10" imgW="153035" imgH="140335" progId="Equation.3">
                    <p:embed/>
                    <p:pic>
                      <p:nvPicPr>
                        <p:cNvPr id="0" name="图片 3458"/>
                        <p:cNvPicPr/>
                        <p:nvPr/>
                      </p:nvPicPr>
                      <p:blipFill>
                        <a:blip r:embed="rId11"/>
                        <a:stretch>
                          <a:fillRect/>
                        </a:stretch>
                      </p:blipFill>
                      <p:spPr>
                        <a:xfrm>
                          <a:off x="7624142" y="4195935"/>
                          <a:ext cx="476250" cy="457200"/>
                        </a:xfrm>
                        <a:prstGeom prst="rect">
                          <a:avLst/>
                        </a:prstGeom>
                        <a:noFill/>
                        <a:ln w="38100">
                          <a:noFill/>
                          <a:miter/>
                        </a:ln>
                      </p:spPr>
                    </p:pic>
                  </p:oleObj>
                </mc:Fallback>
              </mc:AlternateContent>
            </a:graphicData>
          </a:graphic>
        </p:graphicFrame>
        <p:sp>
          <p:nvSpPr>
            <p:cNvPr id="101439" name="Line 57"/>
            <p:cNvSpPr/>
            <p:nvPr/>
          </p:nvSpPr>
          <p:spPr>
            <a:xfrm>
              <a:off x="5138391" y="4490046"/>
              <a:ext cx="69850" cy="0"/>
            </a:xfrm>
            <a:prstGeom prst="line">
              <a:avLst/>
            </a:prstGeom>
            <a:ln w="25400" cap="flat" cmpd="sng">
              <a:solidFill>
                <a:srgbClr val="000000"/>
              </a:solidFill>
              <a:prstDash val="solid"/>
              <a:headEnd type="none" w="med" len="med"/>
              <a:tailEnd type="none" w="med" len="med"/>
            </a:ln>
          </p:spPr>
        </p:sp>
        <p:sp>
          <p:nvSpPr>
            <p:cNvPr id="101440" name="Line 58"/>
            <p:cNvSpPr/>
            <p:nvPr/>
          </p:nvSpPr>
          <p:spPr>
            <a:xfrm>
              <a:off x="5138391" y="2581871"/>
              <a:ext cx="69850" cy="0"/>
            </a:xfrm>
            <a:prstGeom prst="line">
              <a:avLst/>
            </a:prstGeom>
            <a:ln w="25400" cap="flat" cmpd="sng">
              <a:solidFill>
                <a:srgbClr val="000000"/>
              </a:solidFill>
              <a:prstDash val="solid"/>
              <a:headEnd type="none" w="med" len="med"/>
              <a:tailEnd type="none" w="med" len="med"/>
            </a:ln>
          </p:spPr>
        </p:sp>
        <p:sp>
          <p:nvSpPr>
            <p:cNvPr id="101441" name="Line 59"/>
            <p:cNvSpPr/>
            <p:nvPr/>
          </p:nvSpPr>
          <p:spPr>
            <a:xfrm>
              <a:off x="5138391" y="4986933"/>
              <a:ext cx="69850" cy="0"/>
            </a:xfrm>
            <a:prstGeom prst="line">
              <a:avLst/>
            </a:prstGeom>
            <a:ln w="25400" cap="flat" cmpd="sng">
              <a:solidFill>
                <a:srgbClr val="000000"/>
              </a:solidFill>
              <a:prstDash val="solid"/>
              <a:headEnd type="none" w="med" len="med"/>
              <a:tailEnd type="none" w="med" len="med"/>
            </a:ln>
          </p:spPr>
        </p:sp>
        <p:sp>
          <p:nvSpPr>
            <p:cNvPr id="101442" name="Line 60"/>
            <p:cNvSpPr/>
            <p:nvPr/>
          </p:nvSpPr>
          <p:spPr>
            <a:xfrm>
              <a:off x="5128866" y="5471121"/>
              <a:ext cx="71438" cy="0"/>
            </a:xfrm>
            <a:prstGeom prst="line">
              <a:avLst/>
            </a:prstGeom>
            <a:ln w="25400" cap="flat" cmpd="sng">
              <a:solidFill>
                <a:srgbClr val="000000"/>
              </a:solidFill>
              <a:prstDash val="solid"/>
              <a:headEnd type="none" w="med" len="med"/>
              <a:tailEnd type="none" w="med" len="med"/>
            </a:ln>
          </p:spPr>
        </p:sp>
        <p:sp>
          <p:nvSpPr>
            <p:cNvPr id="101443" name="Line 61"/>
            <p:cNvSpPr/>
            <p:nvPr/>
          </p:nvSpPr>
          <p:spPr>
            <a:xfrm>
              <a:off x="5138391" y="3059708"/>
              <a:ext cx="69850" cy="0"/>
            </a:xfrm>
            <a:prstGeom prst="line">
              <a:avLst/>
            </a:prstGeom>
            <a:ln w="25400" cap="flat" cmpd="sng">
              <a:solidFill>
                <a:srgbClr val="000000"/>
              </a:solidFill>
              <a:prstDash val="solid"/>
              <a:headEnd type="none" w="med" len="med"/>
              <a:tailEnd type="none" w="med" len="med"/>
            </a:ln>
          </p:spPr>
        </p:sp>
        <p:sp>
          <p:nvSpPr>
            <p:cNvPr id="101444" name="Line 62"/>
            <p:cNvSpPr/>
            <p:nvPr/>
          </p:nvSpPr>
          <p:spPr>
            <a:xfrm>
              <a:off x="5128866" y="3562946"/>
              <a:ext cx="71438" cy="0"/>
            </a:xfrm>
            <a:prstGeom prst="line">
              <a:avLst/>
            </a:prstGeom>
            <a:ln w="25400" cap="flat" cmpd="sng">
              <a:solidFill>
                <a:srgbClr val="000000"/>
              </a:solidFill>
              <a:prstDash val="solid"/>
              <a:headEnd type="none" w="med" len="med"/>
              <a:tailEnd type="none" w="med" len="med"/>
            </a:ln>
          </p:spPr>
        </p:sp>
        <p:sp>
          <p:nvSpPr>
            <p:cNvPr id="101445" name="Line 70"/>
            <p:cNvSpPr/>
            <p:nvPr/>
          </p:nvSpPr>
          <p:spPr>
            <a:xfrm>
              <a:off x="2987824" y="3952675"/>
              <a:ext cx="0" cy="86716"/>
            </a:xfrm>
            <a:prstGeom prst="line">
              <a:avLst/>
            </a:prstGeom>
            <a:ln w="25400" cap="flat" cmpd="sng">
              <a:solidFill>
                <a:srgbClr val="000000"/>
              </a:solidFill>
              <a:prstDash val="solid"/>
              <a:headEnd type="none" w="med" len="med"/>
              <a:tailEnd type="none" w="med" len="med"/>
            </a:ln>
          </p:spPr>
        </p:sp>
        <p:sp>
          <p:nvSpPr>
            <p:cNvPr id="101446" name="Line 71"/>
            <p:cNvSpPr/>
            <p:nvPr/>
          </p:nvSpPr>
          <p:spPr>
            <a:xfrm>
              <a:off x="3575199" y="3952674"/>
              <a:ext cx="0" cy="86717"/>
            </a:xfrm>
            <a:prstGeom prst="line">
              <a:avLst/>
            </a:prstGeom>
            <a:ln w="25400" cap="flat" cmpd="sng">
              <a:solidFill>
                <a:srgbClr val="000000"/>
              </a:solidFill>
              <a:prstDash val="solid"/>
              <a:headEnd type="none" w="med" len="med"/>
              <a:tailEnd type="none" w="med" len="med"/>
            </a:ln>
          </p:spPr>
        </p:sp>
        <p:sp>
          <p:nvSpPr>
            <p:cNvPr id="101447" name="Line 72"/>
            <p:cNvSpPr/>
            <p:nvPr/>
          </p:nvSpPr>
          <p:spPr>
            <a:xfrm>
              <a:off x="4189066" y="3969346"/>
              <a:ext cx="0" cy="53975"/>
            </a:xfrm>
            <a:prstGeom prst="line">
              <a:avLst/>
            </a:prstGeom>
            <a:ln w="25400" cap="flat" cmpd="sng">
              <a:solidFill>
                <a:srgbClr val="000000"/>
              </a:solidFill>
              <a:prstDash val="solid"/>
              <a:headEnd type="none" w="med" len="med"/>
              <a:tailEnd type="none" w="med" len="med"/>
            </a:ln>
          </p:spPr>
        </p:sp>
        <p:sp>
          <p:nvSpPr>
            <p:cNvPr id="101448" name="Line 73"/>
            <p:cNvSpPr/>
            <p:nvPr/>
          </p:nvSpPr>
          <p:spPr>
            <a:xfrm>
              <a:off x="4798666" y="3967758"/>
              <a:ext cx="0" cy="52388"/>
            </a:xfrm>
            <a:prstGeom prst="line">
              <a:avLst/>
            </a:prstGeom>
            <a:ln w="25400" cap="flat" cmpd="sng">
              <a:solidFill>
                <a:srgbClr val="000000"/>
              </a:solidFill>
              <a:prstDash val="solid"/>
              <a:headEnd type="none" w="med" len="med"/>
              <a:tailEnd type="none" w="med" len="med"/>
            </a:ln>
          </p:spPr>
        </p:sp>
        <p:sp>
          <p:nvSpPr>
            <p:cNvPr id="101449" name="Line 71"/>
            <p:cNvSpPr/>
            <p:nvPr/>
          </p:nvSpPr>
          <p:spPr>
            <a:xfrm>
              <a:off x="5794197" y="3969346"/>
              <a:ext cx="0" cy="68262"/>
            </a:xfrm>
            <a:prstGeom prst="line">
              <a:avLst/>
            </a:prstGeom>
            <a:ln w="25400" cap="flat" cmpd="sng">
              <a:solidFill>
                <a:srgbClr val="000000"/>
              </a:solidFill>
              <a:prstDash val="solid"/>
              <a:headEnd type="none" w="med" len="med"/>
              <a:tailEnd type="none" w="med" len="med"/>
            </a:ln>
          </p:spPr>
        </p:sp>
        <p:sp>
          <p:nvSpPr>
            <p:cNvPr id="101450" name="Line 72"/>
            <p:cNvSpPr/>
            <p:nvPr/>
          </p:nvSpPr>
          <p:spPr>
            <a:xfrm>
              <a:off x="6394822" y="3967759"/>
              <a:ext cx="0" cy="86320"/>
            </a:xfrm>
            <a:prstGeom prst="line">
              <a:avLst/>
            </a:prstGeom>
            <a:ln w="25400" cap="flat" cmpd="sng">
              <a:solidFill>
                <a:srgbClr val="000000"/>
              </a:solidFill>
              <a:prstDash val="solid"/>
              <a:headEnd type="none" w="med" len="med"/>
              <a:tailEnd type="none" w="med" len="med"/>
            </a:ln>
          </p:spPr>
        </p:sp>
        <p:sp>
          <p:nvSpPr>
            <p:cNvPr id="101451" name="Line 73"/>
            <p:cNvSpPr/>
            <p:nvPr/>
          </p:nvSpPr>
          <p:spPr>
            <a:xfrm>
              <a:off x="7004422" y="3969346"/>
              <a:ext cx="0" cy="61912"/>
            </a:xfrm>
            <a:prstGeom prst="line">
              <a:avLst/>
            </a:prstGeom>
            <a:ln w="25400" cap="flat" cmpd="sng">
              <a:solidFill>
                <a:srgbClr val="000000"/>
              </a:solidFill>
              <a:prstDash val="solid"/>
              <a:headEnd type="none" w="med" len="med"/>
              <a:tailEnd type="none" w="med" len="med"/>
            </a:ln>
          </p:spPr>
        </p:sp>
      </p:grpSp>
      <p:sp>
        <p:nvSpPr>
          <p:cNvPr id="101399" name="Freeform 25"/>
          <p:cNvSpPr/>
          <p:nvPr/>
        </p:nvSpPr>
        <p:spPr>
          <a:xfrm>
            <a:off x="6440488" y="1227138"/>
            <a:ext cx="74612" cy="1604962"/>
          </a:xfrm>
          <a:custGeom>
            <a:avLst/>
            <a:gdLst>
              <a:gd name="txL" fmla="*/ 0 w 630"/>
              <a:gd name="txT" fmla="*/ 0 h 1248"/>
              <a:gd name="txR" fmla="*/ 630 w 630"/>
              <a:gd name="txB" fmla="*/ 1248 h 1248"/>
            </a:gdLst>
            <a:ahLst/>
            <a:cxnLst>
              <a:cxn ang="0">
                <a:pos x="2147483646" y="2147483646"/>
              </a:cxn>
              <a:cxn ang="0">
                <a:pos x="2147483646" y="2147483646"/>
              </a:cxn>
              <a:cxn ang="0">
                <a:pos x="2147483646" y="2147483646"/>
              </a:cxn>
              <a:cxn ang="0">
                <a:pos x="0" y="0"/>
              </a:cxn>
            </a:cxnLst>
            <a:rect l="txL" t="txT" r="txR" b="txB"/>
            <a:pathLst>
              <a:path w="630" h="1248">
                <a:moveTo>
                  <a:pt x="630" y="1248"/>
                </a:moveTo>
                <a:cubicBezTo>
                  <a:pt x="612" y="1157"/>
                  <a:pt x="595" y="1066"/>
                  <a:pt x="525" y="936"/>
                </a:cubicBezTo>
                <a:cubicBezTo>
                  <a:pt x="455" y="806"/>
                  <a:pt x="297" y="624"/>
                  <a:pt x="210" y="468"/>
                </a:cubicBezTo>
                <a:cubicBezTo>
                  <a:pt x="123" y="312"/>
                  <a:pt x="35" y="78"/>
                  <a:pt x="0" y="0"/>
                </a:cubicBezTo>
              </a:path>
            </a:pathLst>
          </a:custGeom>
          <a:noFill/>
          <a:ln w="25400" cap="flat" cmpd="sng">
            <a:solidFill>
              <a:srgbClr val="FF0000">
                <a:alpha val="100000"/>
              </a:srgbClr>
            </a:solidFill>
            <a:prstDash val="solid"/>
            <a:round/>
            <a:headEnd type="none" w="sm" len="lg"/>
            <a:tailEnd type="triangle" w="med" len="lg"/>
          </a:ln>
        </p:spPr>
        <p:txBody>
          <a:bodyPr/>
          <a:lstStyle/>
          <a:p>
            <a:endParaRPr lang="zh-CN" altLang="en-US"/>
          </a:p>
        </p:txBody>
      </p:sp>
      <p:sp>
        <p:nvSpPr>
          <p:cNvPr id="101400" name="Freeform 26"/>
          <p:cNvSpPr/>
          <p:nvPr/>
        </p:nvSpPr>
        <p:spPr>
          <a:xfrm flipV="1">
            <a:off x="6440488" y="2805113"/>
            <a:ext cx="68262" cy="1579562"/>
          </a:xfrm>
          <a:custGeom>
            <a:avLst/>
            <a:gdLst>
              <a:gd name="txL" fmla="*/ 0 w 630"/>
              <a:gd name="txT" fmla="*/ 0 h 1248"/>
              <a:gd name="txR" fmla="*/ 630 w 630"/>
              <a:gd name="txB" fmla="*/ 1248 h 1248"/>
            </a:gdLst>
            <a:ahLst/>
            <a:cxnLst>
              <a:cxn ang="0">
                <a:pos x="2147483646" y="2147483646"/>
              </a:cxn>
              <a:cxn ang="0">
                <a:pos x="2147483646" y="2147483646"/>
              </a:cxn>
              <a:cxn ang="0">
                <a:pos x="2147483646" y="2147483646"/>
              </a:cxn>
              <a:cxn ang="0">
                <a:pos x="0" y="0"/>
              </a:cxn>
            </a:cxnLst>
            <a:rect l="txL" t="txT" r="txR" b="txB"/>
            <a:pathLst>
              <a:path w="630" h="1248">
                <a:moveTo>
                  <a:pt x="630" y="1248"/>
                </a:moveTo>
                <a:cubicBezTo>
                  <a:pt x="612" y="1157"/>
                  <a:pt x="595" y="1066"/>
                  <a:pt x="525" y="936"/>
                </a:cubicBezTo>
                <a:cubicBezTo>
                  <a:pt x="455" y="806"/>
                  <a:pt x="297" y="624"/>
                  <a:pt x="210" y="468"/>
                </a:cubicBezTo>
                <a:cubicBezTo>
                  <a:pt x="123" y="312"/>
                  <a:pt x="35" y="78"/>
                  <a:pt x="0" y="0"/>
                </a:cubicBezTo>
              </a:path>
            </a:pathLst>
          </a:custGeom>
          <a:noFill/>
          <a:ln w="25400" cap="flat" cmpd="sng">
            <a:solidFill>
              <a:srgbClr val="FF0000">
                <a:alpha val="100000"/>
              </a:srgbClr>
            </a:solidFill>
            <a:prstDash val="solid"/>
            <a:round/>
            <a:headEnd type="none" w="med" len="med"/>
            <a:tailEnd type="triangle" w="med" len="lg"/>
          </a:ln>
        </p:spPr>
        <p:txBody>
          <a:bodyPr/>
          <a:lstStyle/>
          <a:p>
            <a:endParaRPr lang="zh-CN" altLang="en-US"/>
          </a:p>
        </p:txBody>
      </p:sp>
      <p:sp>
        <p:nvSpPr>
          <p:cNvPr id="101401" name="Line 49"/>
          <p:cNvSpPr/>
          <p:nvPr/>
        </p:nvSpPr>
        <p:spPr>
          <a:xfrm rot="-10800000" flipH="1">
            <a:off x="5003800" y="2781300"/>
            <a:ext cx="287338" cy="11113"/>
          </a:xfrm>
          <a:prstGeom prst="line">
            <a:avLst/>
          </a:prstGeom>
          <a:ln w="28575" cap="flat" cmpd="sng">
            <a:solidFill>
              <a:srgbClr val="FF0000"/>
            </a:solidFill>
            <a:prstDash val="solid"/>
            <a:headEnd type="none" w="med" len="med"/>
            <a:tailEnd type="triangle" w="lg" len="lg"/>
          </a:ln>
        </p:spPr>
      </p:sp>
      <p:sp>
        <p:nvSpPr>
          <p:cNvPr id="101402" name="Line 49"/>
          <p:cNvSpPr/>
          <p:nvPr/>
        </p:nvSpPr>
        <p:spPr>
          <a:xfrm flipH="1">
            <a:off x="6516688" y="2792413"/>
            <a:ext cx="479425" cy="1587"/>
          </a:xfrm>
          <a:prstGeom prst="line">
            <a:avLst/>
          </a:prstGeom>
          <a:ln w="28575" cap="flat" cmpd="sng">
            <a:solidFill>
              <a:srgbClr val="FF0000"/>
            </a:solidFill>
            <a:prstDash val="solid"/>
            <a:headEnd type="none" w="med" len="med"/>
            <a:tailEnd type="triangle" w="lg" len="lg"/>
          </a:ln>
        </p:spPr>
      </p:sp>
      <p:sp>
        <p:nvSpPr>
          <p:cNvPr id="101403" name="AutoShape 250"/>
          <p:cNvSpPr/>
          <p:nvPr/>
        </p:nvSpPr>
        <p:spPr>
          <a:xfrm>
            <a:off x="255588" y="1117600"/>
            <a:ext cx="4029075" cy="3209925"/>
          </a:xfrm>
          <a:prstGeom prst="flowChartProcess">
            <a:avLst/>
          </a:prstGeom>
          <a:solidFill>
            <a:schemeClr val="bg1"/>
          </a:solidFill>
          <a:ln w="9525">
            <a:noFill/>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solidFill>
                <a:srgbClr val="000000"/>
              </a:solidFill>
            </a:endParaRPr>
          </a:p>
        </p:txBody>
      </p:sp>
      <p:sp>
        <p:nvSpPr>
          <p:cNvPr id="101404" name="Line 251"/>
          <p:cNvSpPr/>
          <p:nvPr/>
        </p:nvSpPr>
        <p:spPr>
          <a:xfrm flipV="1">
            <a:off x="255588" y="2832100"/>
            <a:ext cx="3605212" cy="3175"/>
          </a:xfrm>
          <a:prstGeom prst="line">
            <a:avLst/>
          </a:prstGeom>
          <a:ln w="28575" cap="flat" cmpd="sng">
            <a:solidFill>
              <a:srgbClr val="000000"/>
            </a:solidFill>
            <a:prstDash val="solid"/>
            <a:headEnd type="none" w="med" len="med"/>
            <a:tailEnd type="arrow" w="med" len="med"/>
          </a:ln>
        </p:spPr>
      </p:sp>
      <p:sp>
        <p:nvSpPr>
          <p:cNvPr id="101405" name="Line 252"/>
          <p:cNvSpPr/>
          <p:nvPr/>
        </p:nvSpPr>
        <p:spPr>
          <a:xfrm flipV="1">
            <a:off x="2465388" y="1189038"/>
            <a:ext cx="0" cy="3130550"/>
          </a:xfrm>
          <a:prstGeom prst="line">
            <a:avLst/>
          </a:prstGeom>
          <a:ln w="28575" cap="flat" cmpd="sng">
            <a:solidFill>
              <a:srgbClr val="000000"/>
            </a:solidFill>
            <a:prstDash val="solid"/>
            <a:headEnd type="none" w="med" len="med"/>
            <a:tailEnd type="arrow" w="med" len="med"/>
          </a:ln>
        </p:spPr>
      </p:sp>
      <p:pic>
        <p:nvPicPr>
          <p:cNvPr id="101406" name="图片 178"/>
          <p:cNvPicPr>
            <a:picLocks noChangeAspect="1"/>
          </p:cNvPicPr>
          <p:nvPr/>
        </p:nvPicPr>
        <p:blipFill>
          <a:blip r:embed="rId12"/>
          <a:stretch>
            <a:fillRect/>
          </a:stretch>
        </p:blipFill>
        <p:spPr>
          <a:xfrm>
            <a:off x="3543300" y="2849563"/>
            <a:ext cx="319088" cy="315912"/>
          </a:xfrm>
          <a:prstGeom prst="rect">
            <a:avLst/>
          </a:prstGeom>
          <a:noFill/>
          <a:ln w="9525">
            <a:noFill/>
          </a:ln>
        </p:spPr>
      </p:pic>
      <p:pic>
        <p:nvPicPr>
          <p:cNvPr id="101407" name="图片 179"/>
          <p:cNvPicPr>
            <a:picLocks noChangeAspect="1"/>
          </p:cNvPicPr>
          <p:nvPr/>
        </p:nvPicPr>
        <p:blipFill>
          <a:blip r:embed="rId9"/>
          <a:stretch>
            <a:fillRect/>
          </a:stretch>
        </p:blipFill>
        <p:spPr>
          <a:xfrm>
            <a:off x="2530475" y="1209675"/>
            <a:ext cx="371475" cy="317500"/>
          </a:xfrm>
          <a:prstGeom prst="rect">
            <a:avLst/>
          </a:prstGeom>
          <a:noFill/>
          <a:ln w="9525">
            <a:noFill/>
          </a:ln>
        </p:spPr>
      </p:pic>
      <p:cxnSp>
        <p:nvCxnSpPr>
          <p:cNvPr id="101408" name="直接连接符 180"/>
          <p:cNvCxnSpPr/>
          <p:nvPr/>
        </p:nvCxnSpPr>
        <p:spPr>
          <a:xfrm>
            <a:off x="1928813" y="2843213"/>
            <a:ext cx="993775" cy="1476375"/>
          </a:xfrm>
          <a:prstGeom prst="line">
            <a:avLst/>
          </a:prstGeom>
          <a:ln w="25400" cap="flat" cmpd="sng">
            <a:solidFill>
              <a:srgbClr val="000000"/>
            </a:solidFill>
            <a:prstDash val="dash"/>
            <a:headEnd type="none" w="med" len="med"/>
            <a:tailEnd type="none" w="med" len="med"/>
          </a:ln>
        </p:spPr>
      </p:cxnSp>
      <p:cxnSp>
        <p:nvCxnSpPr>
          <p:cNvPr id="101409" name="直接连接符 181"/>
          <p:cNvCxnSpPr/>
          <p:nvPr/>
        </p:nvCxnSpPr>
        <p:spPr>
          <a:xfrm flipV="1">
            <a:off x="1906588" y="1241425"/>
            <a:ext cx="923925" cy="1601788"/>
          </a:xfrm>
          <a:prstGeom prst="line">
            <a:avLst/>
          </a:prstGeom>
          <a:ln w="25400" cap="flat" cmpd="sng">
            <a:solidFill>
              <a:srgbClr val="000000"/>
            </a:solidFill>
            <a:prstDash val="dash"/>
            <a:headEnd type="none" w="med" len="med"/>
            <a:tailEnd type="none" w="med" len="med"/>
          </a:ln>
        </p:spPr>
      </p:cxnSp>
      <p:sp>
        <p:nvSpPr>
          <p:cNvPr id="101410" name="Freeform 27"/>
          <p:cNvSpPr/>
          <p:nvPr/>
        </p:nvSpPr>
        <p:spPr>
          <a:xfrm>
            <a:off x="2309813" y="1527175"/>
            <a:ext cx="574675" cy="1285875"/>
          </a:xfrm>
          <a:custGeom>
            <a:avLst/>
            <a:gdLst>
              <a:gd name="txL" fmla="*/ 0 w 945"/>
              <a:gd name="txT" fmla="*/ 0 h 1404"/>
              <a:gd name="txR" fmla="*/ 945 w 945"/>
              <a:gd name="txB" fmla="*/ 1404 h 1404"/>
            </a:gdLst>
            <a:ahLst/>
            <a:cxnLst>
              <a:cxn ang="0">
                <a:pos x="0" y="2147483646"/>
              </a:cxn>
              <a:cxn ang="0">
                <a:pos x="2147483646" y="2147483646"/>
              </a:cxn>
              <a:cxn ang="0">
                <a:pos x="2147483646" y="2147483646"/>
              </a:cxn>
              <a:cxn ang="0">
                <a:pos x="2147483646" y="0"/>
              </a:cxn>
            </a:cxnLst>
            <a:rect l="txL" t="txT" r="txR" b="txB"/>
            <a:pathLst>
              <a:path w="945" h="1404">
                <a:moveTo>
                  <a:pt x="0" y="1404"/>
                </a:moveTo>
                <a:cubicBezTo>
                  <a:pt x="9" y="1261"/>
                  <a:pt x="18" y="1118"/>
                  <a:pt x="105" y="936"/>
                </a:cubicBezTo>
                <a:cubicBezTo>
                  <a:pt x="192" y="754"/>
                  <a:pt x="385" y="468"/>
                  <a:pt x="525" y="312"/>
                </a:cubicBezTo>
                <a:cubicBezTo>
                  <a:pt x="665" y="156"/>
                  <a:pt x="805" y="78"/>
                  <a:pt x="945" y="0"/>
                </a:cubicBezTo>
              </a:path>
            </a:pathLst>
          </a:custGeom>
          <a:noFill/>
          <a:ln w="38100" cap="flat" cmpd="sng">
            <a:solidFill>
              <a:srgbClr val="FF0000">
                <a:alpha val="100000"/>
              </a:srgbClr>
            </a:solidFill>
            <a:prstDash val="solid"/>
            <a:round/>
            <a:headEnd type="none" w="med" len="med"/>
            <a:tailEnd type="triangle" w="sm" len="lg"/>
          </a:ln>
        </p:spPr>
        <p:txBody>
          <a:bodyPr/>
          <a:lstStyle/>
          <a:p>
            <a:endParaRPr lang="zh-CN" altLang="en-US"/>
          </a:p>
        </p:txBody>
      </p:sp>
      <p:sp>
        <p:nvSpPr>
          <p:cNvPr id="101411" name="Freeform 28"/>
          <p:cNvSpPr/>
          <p:nvPr/>
        </p:nvSpPr>
        <p:spPr>
          <a:xfrm flipV="1">
            <a:off x="2309813" y="2813050"/>
            <a:ext cx="690562" cy="1263650"/>
          </a:xfrm>
          <a:custGeom>
            <a:avLst/>
            <a:gdLst>
              <a:gd name="txL" fmla="*/ 0 w 945"/>
              <a:gd name="txT" fmla="*/ 0 h 1404"/>
              <a:gd name="txR" fmla="*/ 945 w 945"/>
              <a:gd name="txB" fmla="*/ 1404 h 1404"/>
            </a:gdLst>
            <a:ahLst/>
            <a:cxnLst>
              <a:cxn ang="0">
                <a:pos x="0" y="2147483646"/>
              </a:cxn>
              <a:cxn ang="0">
                <a:pos x="2147483646" y="2147483646"/>
              </a:cxn>
              <a:cxn ang="0">
                <a:pos x="2147483646" y="2147483646"/>
              </a:cxn>
              <a:cxn ang="0">
                <a:pos x="2147483646" y="0"/>
              </a:cxn>
            </a:cxnLst>
            <a:rect l="txL" t="txT" r="txR" b="txB"/>
            <a:pathLst>
              <a:path w="945" h="1404">
                <a:moveTo>
                  <a:pt x="0" y="1404"/>
                </a:moveTo>
                <a:cubicBezTo>
                  <a:pt x="9" y="1261"/>
                  <a:pt x="18" y="1118"/>
                  <a:pt x="105" y="936"/>
                </a:cubicBezTo>
                <a:cubicBezTo>
                  <a:pt x="192" y="754"/>
                  <a:pt x="385" y="468"/>
                  <a:pt x="525" y="312"/>
                </a:cubicBezTo>
                <a:cubicBezTo>
                  <a:pt x="665" y="156"/>
                  <a:pt x="805" y="78"/>
                  <a:pt x="945" y="0"/>
                </a:cubicBezTo>
              </a:path>
            </a:pathLst>
          </a:custGeom>
          <a:noFill/>
          <a:ln w="38100" cap="flat" cmpd="sng">
            <a:solidFill>
              <a:srgbClr val="FF0000">
                <a:alpha val="100000"/>
              </a:srgbClr>
            </a:solidFill>
            <a:prstDash val="solid"/>
            <a:round/>
            <a:headEnd type="none" w="sm" len="lg"/>
            <a:tailEnd type="triangle" w="sm" len="lg"/>
          </a:ln>
        </p:spPr>
        <p:txBody>
          <a:bodyPr/>
          <a:lstStyle/>
          <a:p>
            <a:endParaRPr lang="zh-CN" altLang="en-US"/>
          </a:p>
        </p:txBody>
      </p:sp>
      <p:grpSp>
        <p:nvGrpSpPr>
          <p:cNvPr id="101412" name="组合 184"/>
          <p:cNvGrpSpPr/>
          <p:nvPr/>
        </p:nvGrpSpPr>
        <p:grpSpPr>
          <a:xfrm>
            <a:off x="700088" y="2757488"/>
            <a:ext cx="498475" cy="525462"/>
            <a:chOff x="2514331" y="3855682"/>
            <a:chExt cx="725280" cy="745304"/>
          </a:xfrm>
        </p:grpSpPr>
        <p:grpSp>
          <p:nvGrpSpPr>
            <p:cNvPr id="101432" name="Group 26"/>
            <p:cNvGrpSpPr/>
            <p:nvPr/>
          </p:nvGrpSpPr>
          <p:grpSpPr>
            <a:xfrm>
              <a:off x="2710299" y="3855682"/>
              <a:ext cx="202190" cy="223404"/>
              <a:chOff x="-61" y="0"/>
              <a:chExt cx="156" cy="162"/>
            </a:xfrm>
          </p:grpSpPr>
          <p:sp>
            <p:nvSpPr>
              <p:cNvPr id="101434" name="Line 260"/>
              <p:cNvSpPr/>
              <p:nvPr/>
            </p:nvSpPr>
            <p:spPr>
              <a:xfrm>
                <a:off x="-61" y="0"/>
                <a:ext cx="156" cy="162"/>
              </a:xfrm>
              <a:prstGeom prst="line">
                <a:avLst/>
              </a:prstGeom>
              <a:ln w="38100" cap="sq" cmpd="sng">
                <a:solidFill>
                  <a:srgbClr val="3366FF"/>
                </a:solidFill>
                <a:prstDash val="solid"/>
                <a:headEnd type="none" w="med" len="med"/>
                <a:tailEnd type="none" w="med" len="med"/>
              </a:ln>
            </p:spPr>
          </p:sp>
          <p:sp>
            <p:nvSpPr>
              <p:cNvPr id="101435" name="Line 261"/>
              <p:cNvSpPr/>
              <p:nvPr/>
            </p:nvSpPr>
            <p:spPr>
              <a:xfrm flipH="1">
                <a:off x="-61" y="0"/>
                <a:ext cx="156" cy="162"/>
              </a:xfrm>
              <a:prstGeom prst="line">
                <a:avLst/>
              </a:prstGeom>
              <a:ln w="38100" cap="sq" cmpd="sng">
                <a:solidFill>
                  <a:srgbClr val="3366FF"/>
                </a:solidFill>
                <a:prstDash val="solid"/>
                <a:headEnd type="none" w="med" len="med"/>
                <a:tailEnd type="none" w="med" len="med"/>
              </a:ln>
            </p:spPr>
          </p:sp>
        </p:grpSp>
        <p:sp>
          <p:nvSpPr>
            <p:cNvPr id="101433" name="TextBox 202"/>
            <p:cNvSpPr txBox="1"/>
            <p:nvPr/>
          </p:nvSpPr>
          <p:spPr>
            <a:xfrm>
              <a:off x="2514331" y="4080849"/>
              <a:ext cx="725280" cy="5201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1800" dirty="0">
                  <a:solidFill>
                    <a:srgbClr val="000000"/>
                  </a:solidFill>
                  <a:latin typeface="Times New Roman" panose="02020603050405020304" pitchFamily="18" charset="0"/>
                  <a:cs typeface="Times New Roman" panose="02020603050405020304" pitchFamily="18" charset="0"/>
                </a:rPr>
                <a:t>-5</a:t>
              </a:r>
              <a:endParaRPr lang="zh-CN" altLang="en-US" sz="1800" dirty="0">
                <a:solidFill>
                  <a:srgbClr val="000000"/>
                </a:solidFill>
                <a:latin typeface="Times New Roman" panose="02020603050405020304" pitchFamily="18" charset="0"/>
                <a:ea typeface="Times New Roman" panose="02020603050405020304" pitchFamily="18" charset="0"/>
              </a:endParaRPr>
            </a:p>
          </p:txBody>
        </p:sp>
      </p:grpSp>
      <p:grpSp>
        <p:nvGrpSpPr>
          <p:cNvPr id="101413" name="组合 185"/>
          <p:cNvGrpSpPr/>
          <p:nvPr/>
        </p:nvGrpSpPr>
        <p:grpSpPr>
          <a:xfrm>
            <a:off x="1687513" y="2747963"/>
            <a:ext cx="669925" cy="488950"/>
            <a:chOff x="3953740" y="3842630"/>
            <a:chExt cx="976710" cy="694381"/>
          </a:xfrm>
        </p:grpSpPr>
        <p:grpSp>
          <p:nvGrpSpPr>
            <p:cNvPr id="101428" name="Group 26"/>
            <p:cNvGrpSpPr/>
            <p:nvPr/>
          </p:nvGrpSpPr>
          <p:grpSpPr>
            <a:xfrm>
              <a:off x="4197797" y="3842630"/>
              <a:ext cx="202190" cy="223404"/>
              <a:chOff x="-61" y="0"/>
              <a:chExt cx="156" cy="162"/>
            </a:xfrm>
          </p:grpSpPr>
          <p:sp>
            <p:nvSpPr>
              <p:cNvPr id="101430" name="Line 260"/>
              <p:cNvSpPr/>
              <p:nvPr/>
            </p:nvSpPr>
            <p:spPr>
              <a:xfrm>
                <a:off x="-61" y="0"/>
                <a:ext cx="156" cy="162"/>
              </a:xfrm>
              <a:prstGeom prst="line">
                <a:avLst/>
              </a:prstGeom>
              <a:ln w="38100" cap="sq" cmpd="sng">
                <a:solidFill>
                  <a:srgbClr val="3366FF"/>
                </a:solidFill>
                <a:prstDash val="solid"/>
                <a:headEnd type="none" w="med" len="med"/>
                <a:tailEnd type="none" w="med" len="med"/>
              </a:ln>
            </p:spPr>
          </p:sp>
          <p:sp>
            <p:nvSpPr>
              <p:cNvPr id="101431" name="Line 261"/>
              <p:cNvSpPr/>
              <p:nvPr/>
            </p:nvSpPr>
            <p:spPr>
              <a:xfrm flipH="1">
                <a:off x="-61" y="0"/>
                <a:ext cx="156" cy="162"/>
              </a:xfrm>
              <a:prstGeom prst="line">
                <a:avLst/>
              </a:prstGeom>
              <a:ln w="38100" cap="sq" cmpd="sng">
                <a:solidFill>
                  <a:srgbClr val="3366FF"/>
                </a:solidFill>
                <a:prstDash val="solid"/>
                <a:headEnd type="none" w="med" len="med"/>
                <a:tailEnd type="none" w="med" len="med"/>
              </a:ln>
            </p:spPr>
          </p:sp>
        </p:grpSp>
        <p:sp>
          <p:nvSpPr>
            <p:cNvPr id="101429" name="TextBox 198"/>
            <p:cNvSpPr txBox="1"/>
            <p:nvPr/>
          </p:nvSpPr>
          <p:spPr>
            <a:xfrm>
              <a:off x="3953740" y="4016225"/>
              <a:ext cx="976710" cy="52078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1800" dirty="0">
                  <a:solidFill>
                    <a:srgbClr val="000000"/>
                  </a:solidFill>
                  <a:latin typeface="Times New Roman" panose="02020603050405020304" pitchFamily="18" charset="0"/>
                  <a:cs typeface="Times New Roman" panose="02020603050405020304" pitchFamily="18" charset="0"/>
                </a:rPr>
                <a:t>-2</a:t>
              </a:r>
              <a:endParaRPr lang="zh-CN" altLang="en-US" sz="1800" dirty="0">
                <a:solidFill>
                  <a:srgbClr val="000000"/>
                </a:solidFill>
                <a:latin typeface="Times New Roman" panose="02020603050405020304" pitchFamily="18" charset="0"/>
                <a:ea typeface="Times New Roman" panose="02020603050405020304" pitchFamily="18" charset="0"/>
              </a:endParaRPr>
            </a:p>
          </p:txBody>
        </p:sp>
      </p:grpSp>
      <p:grpSp>
        <p:nvGrpSpPr>
          <p:cNvPr id="101414" name="组合 186"/>
          <p:cNvGrpSpPr/>
          <p:nvPr/>
        </p:nvGrpSpPr>
        <p:grpSpPr>
          <a:xfrm>
            <a:off x="2654300" y="2757488"/>
            <a:ext cx="188913" cy="479425"/>
            <a:chOff x="5364088" y="3855682"/>
            <a:chExt cx="274198" cy="681350"/>
          </a:xfrm>
        </p:grpSpPr>
        <p:grpSp>
          <p:nvGrpSpPr>
            <p:cNvPr id="101424" name="Group 26"/>
            <p:cNvGrpSpPr/>
            <p:nvPr/>
          </p:nvGrpSpPr>
          <p:grpSpPr>
            <a:xfrm>
              <a:off x="5436096" y="3855682"/>
              <a:ext cx="202190" cy="223404"/>
              <a:chOff x="-61" y="0"/>
              <a:chExt cx="156" cy="162"/>
            </a:xfrm>
          </p:grpSpPr>
          <p:sp>
            <p:nvSpPr>
              <p:cNvPr id="101426" name="Line 260"/>
              <p:cNvSpPr/>
              <p:nvPr/>
            </p:nvSpPr>
            <p:spPr>
              <a:xfrm>
                <a:off x="-61" y="0"/>
                <a:ext cx="156" cy="162"/>
              </a:xfrm>
              <a:prstGeom prst="line">
                <a:avLst/>
              </a:prstGeom>
              <a:ln w="38100" cap="sq" cmpd="sng">
                <a:solidFill>
                  <a:srgbClr val="3366FF"/>
                </a:solidFill>
                <a:prstDash val="solid"/>
                <a:headEnd type="none" w="med" len="med"/>
                <a:tailEnd type="none" w="med" len="med"/>
              </a:ln>
            </p:spPr>
          </p:sp>
          <p:sp>
            <p:nvSpPr>
              <p:cNvPr id="101427" name="Line 261"/>
              <p:cNvSpPr/>
              <p:nvPr/>
            </p:nvSpPr>
            <p:spPr>
              <a:xfrm flipH="1">
                <a:off x="-61" y="0"/>
                <a:ext cx="156" cy="162"/>
              </a:xfrm>
              <a:prstGeom prst="line">
                <a:avLst/>
              </a:prstGeom>
              <a:ln w="38100" cap="sq" cmpd="sng">
                <a:solidFill>
                  <a:srgbClr val="3366FF"/>
                </a:solidFill>
                <a:prstDash val="solid"/>
                <a:headEnd type="none" w="med" len="med"/>
                <a:tailEnd type="none" w="med" len="med"/>
              </a:ln>
            </p:spPr>
          </p:sp>
        </p:grpSp>
        <p:sp>
          <p:nvSpPr>
            <p:cNvPr id="101425" name="TextBox 194"/>
            <p:cNvSpPr txBox="1"/>
            <p:nvPr/>
          </p:nvSpPr>
          <p:spPr>
            <a:xfrm>
              <a:off x="5364088" y="4015867"/>
              <a:ext cx="274198" cy="5211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1800" dirty="0">
                  <a:solidFill>
                    <a:srgbClr val="000000"/>
                  </a:solidFill>
                  <a:latin typeface="Times New Roman" panose="02020603050405020304" pitchFamily="18" charset="0"/>
                  <a:cs typeface="Times New Roman" panose="02020603050405020304" pitchFamily="18" charset="0"/>
                </a:rPr>
                <a:t>1</a:t>
              </a:r>
              <a:endParaRPr lang="zh-CN" altLang="en-US" sz="1800" dirty="0">
                <a:solidFill>
                  <a:srgbClr val="000000"/>
                </a:solidFill>
                <a:latin typeface="Times New Roman" panose="02020603050405020304" pitchFamily="18" charset="0"/>
                <a:ea typeface="Times New Roman" panose="02020603050405020304" pitchFamily="18" charset="0"/>
              </a:endParaRPr>
            </a:p>
          </p:txBody>
        </p:sp>
      </p:grpSp>
      <p:sp>
        <p:nvSpPr>
          <p:cNvPr id="101415" name="TextBox 187"/>
          <p:cNvSpPr txBox="1"/>
          <p:nvPr/>
        </p:nvSpPr>
        <p:spPr>
          <a:xfrm>
            <a:off x="2444750" y="2870200"/>
            <a:ext cx="2603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1800" dirty="0">
                <a:solidFill>
                  <a:srgbClr val="000000"/>
                </a:solidFill>
                <a:latin typeface="Times New Roman" panose="02020603050405020304" pitchFamily="18" charset="0"/>
                <a:cs typeface="Times New Roman" panose="02020603050405020304" pitchFamily="18" charset="0"/>
              </a:rPr>
              <a:t>0</a:t>
            </a:r>
            <a:endParaRPr lang="zh-CN" altLang="en-US" sz="1800" dirty="0">
              <a:solidFill>
                <a:srgbClr val="000000"/>
              </a:solidFill>
              <a:latin typeface="Times New Roman" panose="02020603050405020304" pitchFamily="18" charset="0"/>
              <a:ea typeface="Times New Roman" panose="02020603050405020304" pitchFamily="18" charset="0"/>
            </a:endParaRPr>
          </a:p>
        </p:txBody>
      </p:sp>
      <p:sp>
        <p:nvSpPr>
          <p:cNvPr id="101416" name="TextBox 188"/>
          <p:cNvSpPr txBox="1"/>
          <p:nvPr/>
        </p:nvSpPr>
        <p:spPr>
          <a:xfrm>
            <a:off x="2457450" y="1958975"/>
            <a:ext cx="600075"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1800" dirty="0">
                <a:solidFill>
                  <a:srgbClr val="000000"/>
                </a:solidFill>
                <a:latin typeface="Times New Roman" panose="02020603050405020304" pitchFamily="18" charset="0"/>
                <a:cs typeface="Times New Roman" panose="02020603050405020304" pitchFamily="18" charset="0"/>
              </a:rPr>
              <a:t>1.7</a:t>
            </a:r>
            <a:endParaRPr lang="zh-CN" altLang="en-US" sz="1800" dirty="0">
              <a:solidFill>
                <a:srgbClr val="000000"/>
              </a:solidFill>
              <a:latin typeface="Times New Roman" panose="02020603050405020304" pitchFamily="18" charset="0"/>
              <a:ea typeface="Times New Roman" panose="02020603050405020304" pitchFamily="18" charset="0"/>
            </a:endParaRPr>
          </a:p>
        </p:txBody>
      </p:sp>
      <p:sp>
        <p:nvSpPr>
          <p:cNvPr id="101417" name="TextBox 189"/>
          <p:cNvSpPr txBox="1"/>
          <p:nvPr/>
        </p:nvSpPr>
        <p:spPr>
          <a:xfrm>
            <a:off x="2506663" y="3395663"/>
            <a:ext cx="650875" cy="3667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en-US" altLang="zh-CN" sz="1800" dirty="0">
                <a:solidFill>
                  <a:srgbClr val="000000"/>
                </a:solidFill>
                <a:latin typeface="Times New Roman" panose="02020603050405020304" pitchFamily="18" charset="0"/>
                <a:cs typeface="Times New Roman" panose="02020603050405020304" pitchFamily="18" charset="0"/>
              </a:rPr>
              <a:t>1.7</a:t>
            </a:r>
            <a:endParaRPr lang="zh-CN" altLang="en-US" sz="1800" dirty="0">
              <a:solidFill>
                <a:srgbClr val="000000"/>
              </a:solidFill>
              <a:latin typeface="Times New Roman" panose="02020603050405020304" pitchFamily="18" charset="0"/>
              <a:ea typeface="Times New Roman" panose="02020603050405020304" pitchFamily="18" charset="0"/>
            </a:endParaRPr>
          </a:p>
        </p:txBody>
      </p:sp>
      <p:cxnSp>
        <p:nvCxnSpPr>
          <p:cNvPr id="101418" name="直接箭头连接符 190"/>
          <p:cNvCxnSpPr/>
          <p:nvPr/>
        </p:nvCxnSpPr>
        <p:spPr>
          <a:xfrm flipH="1">
            <a:off x="2309813" y="2835275"/>
            <a:ext cx="463550" cy="1588"/>
          </a:xfrm>
          <a:prstGeom prst="straightConnector1">
            <a:avLst/>
          </a:prstGeom>
          <a:ln w="31750" cap="flat" cmpd="sng">
            <a:solidFill>
              <a:srgbClr val="FF0000"/>
            </a:solidFill>
            <a:prstDash val="solid"/>
            <a:headEnd type="none" w="med" len="med"/>
            <a:tailEnd type="triangle" w="lg" len="lg"/>
          </a:ln>
        </p:spPr>
      </p:cxnSp>
      <p:cxnSp>
        <p:nvCxnSpPr>
          <p:cNvPr id="101419" name="直接箭头连接符 191"/>
          <p:cNvCxnSpPr/>
          <p:nvPr/>
        </p:nvCxnSpPr>
        <p:spPr>
          <a:xfrm flipH="1">
            <a:off x="255588" y="2833688"/>
            <a:ext cx="644525" cy="6350"/>
          </a:xfrm>
          <a:prstGeom prst="straightConnector1">
            <a:avLst/>
          </a:prstGeom>
          <a:ln w="31750" cap="flat" cmpd="sng">
            <a:solidFill>
              <a:srgbClr val="FF0000"/>
            </a:solidFill>
            <a:prstDash val="solid"/>
            <a:headEnd type="none" w="med" len="med"/>
            <a:tailEnd type="triangle" w="lg" len="lg"/>
          </a:ln>
        </p:spPr>
      </p:cxnSp>
      <p:cxnSp>
        <p:nvCxnSpPr>
          <p:cNvPr id="101420" name="直接箭头连接符 192"/>
          <p:cNvCxnSpPr/>
          <p:nvPr/>
        </p:nvCxnSpPr>
        <p:spPr>
          <a:xfrm flipH="1">
            <a:off x="1928813" y="2836863"/>
            <a:ext cx="381000" cy="0"/>
          </a:xfrm>
          <a:prstGeom prst="straightConnector1">
            <a:avLst/>
          </a:prstGeom>
          <a:ln w="31750" cap="flat" cmpd="sng">
            <a:solidFill>
              <a:srgbClr val="FF0000"/>
            </a:solidFill>
            <a:prstDash val="solid"/>
            <a:headEnd type="triangle" w="lg" len="lg"/>
            <a:tailEnd type="none" w="med" len="med"/>
          </a:ln>
        </p:spPr>
      </p:cxnSp>
      <p:sp>
        <p:nvSpPr>
          <p:cNvPr id="101421" name="Line 49"/>
          <p:cNvSpPr/>
          <p:nvPr/>
        </p:nvSpPr>
        <p:spPr>
          <a:xfrm rot="-10800000" flipH="1">
            <a:off x="6037263" y="2795588"/>
            <a:ext cx="479425" cy="1587"/>
          </a:xfrm>
          <a:prstGeom prst="line">
            <a:avLst/>
          </a:prstGeom>
          <a:ln w="28575" cap="flat" cmpd="sng">
            <a:solidFill>
              <a:srgbClr val="FF0000"/>
            </a:solidFill>
            <a:prstDash val="solid"/>
            <a:headEnd type="none" w="med" len="med"/>
            <a:tailEnd type="triangle" w="lg" len="lg"/>
          </a:ln>
        </p:spPr>
      </p:sp>
      <p:sp>
        <p:nvSpPr>
          <p:cNvPr id="101422" name="灯片编号占位符 3"/>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b="1" dirty="0"/>
              <a:t>68</a:t>
            </a:fld>
            <a:endParaRPr lang="zh-CN" altLang="en-US" sz="1400" b="1" dirty="0"/>
          </a:p>
        </p:txBody>
      </p:sp>
      <p:sp>
        <p:nvSpPr>
          <p:cNvPr id="101423" name="AutoShape 80"/>
          <p:cNvSpPr/>
          <p:nvPr/>
        </p:nvSpPr>
        <p:spPr>
          <a:xfrm>
            <a:off x="5264150" y="2673350"/>
            <a:ext cx="171450" cy="179388"/>
          </a:xfrm>
          <a:prstGeom prst="flowChartConnector">
            <a:avLst/>
          </a:prstGeom>
          <a:solidFill>
            <a:srgbClr val="FFFFFF"/>
          </a:solidFill>
          <a:ln w="38100" cap="flat" cmpd="sng">
            <a:solidFill>
              <a:srgbClr val="0000CC"/>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92212"/>
                                        </p:tgtEl>
                                        <p:attrNameLst>
                                          <p:attrName>style.visibility</p:attrName>
                                        </p:attrNameLst>
                                      </p:cBhvr>
                                      <p:to>
                                        <p:strVal val="visible"/>
                                      </p:to>
                                    </p:set>
                                    <p:animEffect transition="in" filter="barn(inVertical)">
                                      <p:cBhvr>
                                        <p:cTn id="7" dur="500"/>
                                        <p:tgtEl>
                                          <p:spTgt spid="392212"/>
                                        </p:tgtEl>
                                      </p:cBhvr>
                                    </p:animEffect>
                                  </p:childTnLst>
                                </p:cTn>
                              </p:par>
                              <p:par>
                                <p:cTn id="8" presetID="16" presetClass="entr" presetSubtype="21" fill="hold" nodeType="withEffect">
                                  <p:stCondLst>
                                    <p:cond delay="0"/>
                                  </p:stCondLst>
                                  <p:childTnLst>
                                    <p:set>
                                      <p:cBhvr>
                                        <p:cTn id="9" dur="1" fill="hold">
                                          <p:stCondLst>
                                            <p:cond delay="0"/>
                                          </p:stCondLst>
                                        </p:cTn>
                                        <p:tgtEl>
                                          <p:spTgt spid="392208"/>
                                        </p:tgtEl>
                                        <p:attrNameLst>
                                          <p:attrName>style.visibility</p:attrName>
                                        </p:attrNameLst>
                                      </p:cBhvr>
                                      <p:to>
                                        <p:strVal val="visible"/>
                                      </p:to>
                                    </p:set>
                                    <p:animEffect transition="in" filter="barn(inVertical)">
                                      <p:cBhvr>
                                        <p:cTn id="10" dur="250"/>
                                        <p:tgtEl>
                                          <p:spTgt spid="392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21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Box 3"/>
          <p:cNvSpPr txBox="1"/>
          <p:nvPr/>
        </p:nvSpPr>
        <p:spPr>
          <a:xfrm>
            <a:off x="6350" y="-26987"/>
            <a:ext cx="9144000" cy="62595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buNone/>
            </a:pPr>
            <a:r>
              <a:rPr lang="zh-CN" altLang="en-US" sz="4000" b="1" dirty="0">
                <a:solidFill>
                  <a:schemeClr val="tx2"/>
                </a:solidFill>
                <a:latin typeface="Times New Roman" panose="02020603050405020304" pitchFamily="18" charset="0"/>
              </a:rPr>
              <a:t>四</a:t>
            </a:r>
            <a:r>
              <a:rPr lang="en-US" altLang="zh-CN" sz="4000" b="1" dirty="0">
                <a:solidFill>
                  <a:schemeClr val="tx2"/>
                </a:solidFill>
                <a:latin typeface="Times New Roman" panose="02020603050405020304" pitchFamily="18" charset="0"/>
              </a:rPr>
              <a:t>. </a:t>
            </a:r>
            <a:r>
              <a:rPr lang="zh-CN" altLang="en-US" sz="4000" b="1" dirty="0">
                <a:solidFill>
                  <a:schemeClr val="tx2"/>
                </a:solidFill>
                <a:latin typeface="Times New Roman" panose="02020603050405020304" pitchFamily="18" charset="0"/>
              </a:rPr>
              <a:t>增加开环极点对根轨迹的影响 </a:t>
            </a:r>
            <a:endParaRPr lang="en-US" altLang="zh-CN" sz="4000" b="1" dirty="0">
              <a:solidFill>
                <a:schemeClr val="tx2"/>
              </a:solidFill>
              <a:latin typeface="Times New Roman" panose="02020603050405020304" pitchFamily="18" charset="0"/>
            </a:endParaRPr>
          </a:p>
          <a:p>
            <a:pPr marL="0" lvl="0" indent="0" eaLnBrk="1" hangingPunct="1">
              <a:buNone/>
            </a:pPr>
            <a:endParaRPr lang="zh-CN" altLang="en-US" sz="1600" b="1" dirty="0">
              <a:solidFill>
                <a:schemeClr val="tx2"/>
              </a:solidFill>
              <a:latin typeface="Times New Roman" panose="02020603050405020304" pitchFamily="18" charset="0"/>
            </a:endParaRPr>
          </a:p>
          <a:p>
            <a:pPr marL="0" lvl="0" indent="0" eaLnBrk="1" hangingPunct="1">
              <a:buNone/>
            </a:pPr>
            <a:r>
              <a:rPr lang="zh-CN" altLang="en-US" sz="2800" b="1" dirty="0">
                <a:solidFill>
                  <a:schemeClr val="tx2"/>
                </a:solidFill>
                <a:latin typeface="Times New Roman" panose="02020603050405020304" pitchFamily="18" charset="0"/>
              </a:rPr>
              <a:t>当增加一个开环极点      后（此时开环极点数为</a:t>
            </a:r>
            <a:r>
              <a:rPr lang="en-US" altLang="zh-CN" sz="2800" b="1" i="1" dirty="0">
                <a:solidFill>
                  <a:schemeClr val="tx2"/>
                </a:solidFill>
                <a:latin typeface="Times New Roman" panose="02020603050405020304" pitchFamily="18" charset="0"/>
              </a:rPr>
              <a:t>n</a:t>
            </a:r>
            <a:r>
              <a:rPr lang="en-US" altLang="zh-CN" sz="2800" b="1" dirty="0">
                <a:solidFill>
                  <a:schemeClr val="tx2"/>
                </a:solidFill>
                <a:latin typeface="Times New Roman" panose="02020603050405020304" pitchFamily="18" charset="0"/>
              </a:rPr>
              <a:t>+1</a:t>
            </a:r>
            <a:r>
              <a:rPr lang="zh-CN" altLang="en-US" sz="2800" b="1" dirty="0">
                <a:solidFill>
                  <a:schemeClr val="tx2"/>
                </a:solidFill>
                <a:latin typeface="Times New Roman" panose="02020603050405020304" pitchFamily="18" charset="0"/>
              </a:rPr>
              <a:t>）</a:t>
            </a:r>
            <a:r>
              <a:rPr lang="en-US" altLang="zh-CN" sz="2800" b="1"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渐近线在实轴上的交点和夹角分别用       和     表示，则渐近线与实轴交点和夹角可改写为</a:t>
            </a:r>
          </a:p>
          <a:p>
            <a:pPr marL="0" lvl="0" indent="0" eaLnBrk="1" hangingPunct="1">
              <a:buNone/>
            </a:pPr>
            <a:r>
              <a:rPr lang="en-US" altLang="zh-CN" sz="2800" b="1" dirty="0">
                <a:solidFill>
                  <a:schemeClr val="tx2"/>
                </a:solidFill>
                <a:latin typeface="Times New Roman" panose="02020603050405020304" pitchFamily="18" charset="0"/>
              </a:rPr>
              <a:t>       			 </a:t>
            </a:r>
            <a:endParaRPr lang="zh-CN" altLang="en-US" sz="2800" b="1" dirty="0">
              <a:solidFill>
                <a:schemeClr val="tx2"/>
              </a:solidFill>
              <a:latin typeface="Times New Roman" panose="02020603050405020304" pitchFamily="18" charset="0"/>
            </a:endParaRPr>
          </a:p>
          <a:p>
            <a:pPr marL="0" lvl="0" indent="0" eaLnBrk="1" hangingPunct="1">
              <a:buNone/>
            </a:pPr>
            <a:r>
              <a:rPr lang="zh-CN" altLang="en-US" sz="2800" b="1" dirty="0">
                <a:solidFill>
                  <a:schemeClr val="tx2"/>
                </a:solidFill>
                <a:latin typeface="Times New Roman" panose="02020603050405020304" pitchFamily="18" charset="0"/>
              </a:rPr>
              <a:t>即 </a:t>
            </a:r>
          </a:p>
          <a:p>
            <a:pPr marL="0" lvl="0" indent="0" eaLnBrk="1" hangingPunct="1">
              <a:buNone/>
            </a:pPr>
            <a:r>
              <a:rPr lang="zh-CN" altLang="en-US" sz="2800" b="1" dirty="0">
                <a:solidFill>
                  <a:schemeClr val="tx2"/>
                </a:solidFill>
                <a:latin typeface="Times New Roman" panose="02020603050405020304" pitchFamily="18" charset="0"/>
              </a:rPr>
              <a:t>             	</a:t>
            </a:r>
          </a:p>
          <a:p>
            <a:pPr marL="0" lvl="0" indent="0" eaLnBrk="1" hangingPunct="1">
              <a:buNone/>
            </a:pPr>
            <a:r>
              <a:rPr lang="zh-CN" altLang="en-US" sz="2800" b="1" dirty="0">
                <a:solidFill>
                  <a:schemeClr val="tx2"/>
                </a:solidFill>
                <a:latin typeface="Times New Roman" panose="02020603050405020304" pitchFamily="18" charset="0"/>
              </a:rPr>
              <a:t>		</a:t>
            </a:r>
            <a:r>
              <a:rPr lang="en-US" altLang="zh-CN" sz="2800" b="1" dirty="0">
                <a:solidFill>
                  <a:schemeClr val="tx2"/>
                </a:solidFill>
                <a:latin typeface="Times New Roman" panose="02020603050405020304" pitchFamily="18" charset="0"/>
              </a:rPr>
              <a:t> </a:t>
            </a:r>
            <a:endParaRPr lang="zh-CN" altLang="en-US" sz="2800" b="1" dirty="0">
              <a:solidFill>
                <a:schemeClr val="tx2"/>
              </a:solidFill>
              <a:latin typeface="Times New Roman" panose="02020603050405020304" pitchFamily="18" charset="0"/>
            </a:endParaRPr>
          </a:p>
          <a:p>
            <a:pPr marL="0" lvl="0" indent="0" eaLnBrk="1" hangingPunct="1">
              <a:buNone/>
            </a:pPr>
            <a:r>
              <a:rPr lang="zh-CN" altLang="en-US" sz="2800" b="1" dirty="0">
                <a:solidFill>
                  <a:schemeClr val="tx2"/>
                </a:solidFill>
                <a:latin typeface="Times New Roman" panose="02020603050405020304" pitchFamily="18" charset="0"/>
              </a:rPr>
              <a:t>由上式知，增加开环极点后，根轨迹渐近线的重心将沿实轴向右移动。且       数值愈大，向右移动的距离也愈大。因此，渐近线将带动根轨迹向右半</a:t>
            </a:r>
            <a:r>
              <a:rPr lang="en-US" altLang="zh-CN" sz="2800" b="1" dirty="0">
                <a:solidFill>
                  <a:schemeClr val="tx2"/>
                </a:solidFill>
                <a:latin typeface="Times New Roman" panose="02020603050405020304" pitchFamily="18" charset="0"/>
              </a:rPr>
              <a:t>s</a:t>
            </a:r>
            <a:r>
              <a:rPr lang="zh-CN" altLang="en-US" sz="2800" b="1" dirty="0">
                <a:solidFill>
                  <a:schemeClr val="tx2"/>
                </a:solidFill>
                <a:latin typeface="Times New Roman" panose="02020603050405020304" pitchFamily="18" charset="0"/>
              </a:rPr>
              <a:t>平面弯曲或移动，从而可能引起系统性能恶化。</a:t>
            </a:r>
          </a:p>
        </p:txBody>
      </p:sp>
      <p:sp>
        <p:nvSpPr>
          <p:cNvPr id="102403" name="Rectangle 2"/>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buNone/>
            </a:pPr>
            <a:endParaRPr lang="zh-CN" altLang="en-US" sz="2400" dirty="0">
              <a:latin typeface="Calibri" panose="020F0502020204030204" pitchFamily="34" charset="0"/>
            </a:endParaRPr>
          </a:p>
        </p:txBody>
      </p:sp>
      <p:sp>
        <p:nvSpPr>
          <p:cNvPr id="102404" name="Rectangle 4"/>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buNone/>
            </a:pPr>
            <a:endParaRPr lang="zh-CN" altLang="en-US" sz="2400" dirty="0">
              <a:latin typeface="Calibri" panose="020F0502020204030204" pitchFamily="34" charset="0"/>
            </a:endParaRPr>
          </a:p>
        </p:txBody>
      </p:sp>
      <p:sp>
        <p:nvSpPr>
          <p:cNvPr id="102405" name="Rectangle 6"/>
          <p:cNvSpPr/>
          <p:nvPr/>
        </p:nvSpPr>
        <p:spPr>
          <a:xfrm>
            <a:off x="0" y="0"/>
            <a:ext cx="9144000" cy="45720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buNone/>
            </a:pPr>
            <a:endParaRPr lang="zh-CN" altLang="en-US" sz="2400" dirty="0">
              <a:latin typeface="Calibri" panose="020F0502020204030204" pitchFamily="34" charset="0"/>
            </a:endParaRPr>
          </a:p>
        </p:txBody>
      </p:sp>
      <p:sp>
        <p:nvSpPr>
          <p:cNvPr id="102406" name="Rectangle 8"/>
          <p:cNvSpPr/>
          <p:nvPr/>
        </p:nvSpPr>
        <p:spPr>
          <a:xfrm>
            <a:off x="0" y="0"/>
            <a:ext cx="9144000" cy="45720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buNone/>
            </a:pPr>
            <a:endParaRPr lang="zh-CN" altLang="en-US" sz="2400" dirty="0">
              <a:latin typeface="Calibri" panose="020F0502020204030204" pitchFamily="34" charset="0"/>
            </a:endParaRPr>
          </a:p>
        </p:txBody>
      </p:sp>
      <p:graphicFrame>
        <p:nvGraphicFramePr>
          <p:cNvPr id="108551" name="对象 1"/>
          <p:cNvGraphicFramePr>
            <a:graphicFrameLocks noChangeAspect="1"/>
          </p:cNvGraphicFramePr>
          <p:nvPr/>
        </p:nvGraphicFramePr>
        <p:xfrm>
          <a:off x="5613400" y="1268413"/>
          <a:ext cx="471488" cy="558800"/>
        </p:xfrm>
        <a:graphic>
          <a:graphicData uri="http://schemas.openxmlformats.org/presentationml/2006/ole">
            <mc:AlternateContent xmlns:mc="http://schemas.openxmlformats.org/markup-compatibility/2006">
              <mc:Choice xmlns:v="urn:schemas-microsoft-com:vml" Requires="v">
                <p:oleObj spid="_x0000_s62483" r:id="rId3" imgW="203200" imgH="241300" progId="Equation.DSMT4">
                  <p:embed/>
                </p:oleObj>
              </mc:Choice>
              <mc:Fallback>
                <p:oleObj r:id="rId3" imgW="203200" imgH="241300" progId="Equation.DSMT4">
                  <p:embed/>
                  <p:pic>
                    <p:nvPicPr>
                      <p:cNvPr id="0" name="图片 3396"/>
                      <p:cNvPicPr/>
                      <p:nvPr/>
                    </p:nvPicPr>
                    <p:blipFill>
                      <a:blip r:embed="rId4"/>
                      <a:stretch>
                        <a:fillRect/>
                      </a:stretch>
                    </p:blipFill>
                    <p:spPr>
                      <a:xfrm>
                        <a:off x="5613400" y="1268413"/>
                        <a:ext cx="471488" cy="558800"/>
                      </a:xfrm>
                      <a:prstGeom prst="rect">
                        <a:avLst/>
                      </a:prstGeom>
                      <a:noFill/>
                      <a:ln w="38100">
                        <a:noFill/>
                        <a:miter/>
                      </a:ln>
                    </p:spPr>
                  </p:pic>
                </p:oleObj>
              </mc:Fallback>
            </mc:AlternateContent>
          </a:graphicData>
        </a:graphic>
      </p:graphicFrame>
      <p:graphicFrame>
        <p:nvGraphicFramePr>
          <p:cNvPr id="108552" name="对象 2"/>
          <p:cNvGraphicFramePr>
            <a:graphicFrameLocks noChangeAspect="1"/>
          </p:cNvGraphicFramePr>
          <p:nvPr/>
        </p:nvGraphicFramePr>
        <p:xfrm>
          <a:off x="6497638" y="1341438"/>
          <a:ext cx="377825" cy="514350"/>
        </p:xfrm>
        <a:graphic>
          <a:graphicData uri="http://schemas.openxmlformats.org/presentationml/2006/ole">
            <mc:AlternateContent xmlns:mc="http://schemas.openxmlformats.org/markup-compatibility/2006">
              <mc:Choice xmlns:v="urn:schemas-microsoft-com:vml" Requires="v">
                <p:oleObj spid="_x0000_s62484" r:id="rId5" imgW="177800" imgH="241300" progId="Equation.DSMT4">
                  <p:embed/>
                </p:oleObj>
              </mc:Choice>
              <mc:Fallback>
                <p:oleObj r:id="rId5" imgW="177800" imgH="241300" progId="Equation.DSMT4">
                  <p:embed/>
                  <p:pic>
                    <p:nvPicPr>
                      <p:cNvPr id="0" name="图片 3393"/>
                      <p:cNvPicPr/>
                      <p:nvPr/>
                    </p:nvPicPr>
                    <p:blipFill>
                      <a:blip r:embed="rId6"/>
                      <a:stretch>
                        <a:fillRect/>
                      </a:stretch>
                    </p:blipFill>
                    <p:spPr>
                      <a:xfrm>
                        <a:off x="6497638" y="1341438"/>
                        <a:ext cx="377825" cy="514350"/>
                      </a:xfrm>
                      <a:prstGeom prst="rect">
                        <a:avLst/>
                      </a:prstGeom>
                      <a:noFill/>
                      <a:ln w="38100">
                        <a:noFill/>
                        <a:miter/>
                      </a:ln>
                    </p:spPr>
                  </p:pic>
                </p:oleObj>
              </mc:Fallback>
            </mc:AlternateContent>
          </a:graphicData>
        </a:graphic>
      </p:graphicFrame>
      <p:graphicFrame>
        <p:nvGraphicFramePr>
          <p:cNvPr id="108553" name="对象 3"/>
          <p:cNvGraphicFramePr>
            <a:graphicFrameLocks noChangeAspect="1"/>
          </p:cNvGraphicFramePr>
          <p:nvPr/>
        </p:nvGraphicFramePr>
        <p:xfrm>
          <a:off x="3324225" y="908050"/>
          <a:ext cx="600075" cy="492125"/>
        </p:xfrm>
        <a:graphic>
          <a:graphicData uri="http://schemas.openxmlformats.org/presentationml/2006/ole">
            <mc:AlternateContent xmlns:mc="http://schemas.openxmlformats.org/markup-compatibility/2006">
              <mc:Choice xmlns:v="urn:schemas-microsoft-com:vml" Requires="v">
                <p:oleObj spid="_x0000_s62485" r:id="rId7" imgW="279400" imgH="228600" progId="Equation.DSMT4">
                  <p:embed/>
                </p:oleObj>
              </mc:Choice>
              <mc:Fallback>
                <p:oleObj r:id="rId7" imgW="279400" imgH="228600" progId="Equation.DSMT4">
                  <p:embed/>
                  <p:pic>
                    <p:nvPicPr>
                      <p:cNvPr id="0" name="图片 3389"/>
                      <p:cNvPicPr/>
                      <p:nvPr/>
                    </p:nvPicPr>
                    <p:blipFill>
                      <a:blip r:embed="rId8"/>
                      <a:stretch>
                        <a:fillRect/>
                      </a:stretch>
                    </p:blipFill>
                    <p:spPr>
                      <a:xfrm>
                        <a:off x="3324225" y="908050"/>
                        <a:ext cx="600075" cy="492125"/>
                      </a:xfrm>
                      <a:prstGeom prst="rect">
                        <a:avLst/>
                      </a:prstGeom>
                      <a:noFill/>
                      <a:ln w="38100">
                        <a:noFill/>
                        <a:miter/>
                      </a:ln>
                    </p:spPr>
                  </p:pic>
                </p:oleObj>
              </mc:Fallback>
            </mc:AlternateContent>
          </a:graphicData>
        </a:graphic>
      </p:graphicFrame>
      <p:graphicFrame>
        <p:nvGraphicFramePr>
          <p:cNvPr id="108554" name="对象 4"/>
          <p:cNvGraphicFramePr>
            <a:graphicFrameLocks noChangeAspect="1"/>
          </p:cNvGraphicFramePr>
          <p:nvPr/>
        </p:nvGraphicFramePr>
        <p:xfrm>
          <a:off x="2916238" y="2205038"/>
          <a:ext cx="2690812" cy="1071562"/>
        </p:xfrm>
        <a:graphic>
          <a:graphicData uri="http://schemas.openxmlformats.org/presentationml/2006/ole">
            <mc:AlternateContent xmlns:mc="http://schemas.openxmlformats.org/markup-compatibility/2006">
              <mc:Choice xmlns:v="urn:schemas-microsoft-com:vml" Requires="v">
                <p:oleObj spid="_x0000_s62486" r:id="rId9" imgW="1562100" imgH="622300" progId="Equation.DSMT4">
                  <p:embed/>
                </p:oleObj>
              </mc:Choice>
              <mc:Fallback>
                <p:oleObj r:id="rId9" imgW="1562100" imgH="622300" progId="Equation.DSMT4">
                  <p:embed/>
                  <p:pic>
                    <p:nvPicPr>
                      <p:cNvPr id="0" name="图片 3401"/>
                      <p:cNvPicPr/>
                      <p:nvPr/>
                    </p:nvPicPr>
                    <p:blipFill>
                      <a:blip r:embed="rId10"/>
                      <a:stretch>
                        <a:fillRect/>
                      </a:stretch>
                    </p:blipFill>
                    <p:spPr>
                      <a:xfrm>
                        <a:off x="2916238" y="2205038"/>
                        <a:ext cx="2690812" cy="1071562"/>
                      </a:xfrm>
                      <a:prstGeom prst="rect">
                        <a:avLst/>
                      </a:prstGeom>
                      <a:noFill/>
                      <a:ln w="38100">
                        <a:noFill/>
                        <a:miter/>
                      </a:ln>
                    </p:spPr>
                  </p:pic>
                </p:oleObj>
              </mc:Fallback>
            </mc:AlternateContent>
          </a:graphicData>
        </a:graphic>
      </p:graphicFrame>
      <p:graphicFrame>
        <p:nvGraphicFramePr>
          <p:cNvPr id="108555" name="对象 5"/>
          <p:cNvGraphicFramePr>
            <a:graphicFrameLocks noChangeAspect="1"/>
          </p:cNvGraphicFramePr>
          <p:nvPr/>
        </p:nvGraphicFramePr>
        <p:xfrm>
          <a:off x="3132138" y="3429000"/>
          <a:ext cx="2232025" cy="792163"/>
        </p:xfrm>
        <a:graphic>
          <a:graphicData uri="http://schemas.openxmlformats.org/presentationml/2006/ole">
            <mc:AlternateContent xmlns:mc="http://schemas.openxmlformats.org/markup-compatibility/2006">
              <mc:Choice xmlns:v="urn:schemas-microsoft-com:vml" Requires="v">
                <p:oleObj spid="_x0000_s62487" r:id="rId11" imgW="1180465" imgH="419100" progId="Equation.DSMT4">
                  <p:embed/>
                </p:oleObj>
              </mc:Choice>
              <mc:Fallback>
                <p:oleObj r:id="rId11" imgW="1180465" imgH="419100" progId="Equation.DSMT4">
                  <p:embed/>
                  <p:pic>
                    <p:nvPicPr>
                      <p:cNvPr id="0" name="图片 3395"/>
                      <p:cNvPicPr/>
                      <p:nvPr/>
                    </p:nvPicPr>
                    <p:blipFill>
                      <a:blip r:embed="rId12"/>
                      <a:stretch>
                        <a:fillRect/>
                      </a:stretch>
                    </p:blipFill>
                    <p:spPr>
                      <a:xfrm>
                        <a:off x="3132138" y="3429000"/>
                        <a:ext cx="2232025" cy="792163"/>
                      </a:xfrm>
                      <a:prstGeom prst="rect">
                        <a:avLst/>
                      </a:prstGeom>
                      <a:noFill/>
                      <a:ln w="38100">
                        <a:noFill/>
                        <a:miter/>
                      </a:ln>
                    </p:spPr>
                  </p:pic>
                </p:oleObj>
              </mc:Fallback>
            </mc:AlternateContent>
          </a:graphicData>
        </a:graphic>
      </p:graphicFrame>
      <p:graphicFrame>
        <p:nvGraphicFramePr>
          <p:cNvPr id="108556" name="对象 6"/>
          <p:cNvGraphicFramePr>
            <a:graphicFrameLocks noChangeAspect="1"/>
          </p:cNvGraphicFramePr>
          <p:nvPr/>
        </p:nvGraphicFramePr>
        <p:xfrm>
          <a:off x="2616200" y="4778375"/>
          <a:ext cx="600075" cy="492125"/>
        </p:xfrm>
        <a:graphic>
          <a:graphicData uri="http://schemas.openxmlformats.org/presentationml/2006/ole">
            <mc:AlternateContent xmlns:mc="http://schemas.openxmlformats.org/markup-compatibility/2006">
              <mc:Choice xmlns:v="urn:schemas-microsoft-com:vml" Requires="v">
                <p:oleObj spid="_x0000_s62488" r:id="rId13" imgW="279400" imgH="228600" progId="Equation.DSMT4">
                  <p:embed/>
                </p:oleObj>
              </mc:Choice>
              <mc:Fallback>
                <p:oleObj r:id="rId13" imgW="279400" imgH="228600" progId="Equation.DSMT4">
                  <p:embed/>
                  <p:pic>
                    <p:nvPicPr>
                      <p:cNvPr id="0" name="图片 3392"/>
                      <p:cNvPicPr/>
                      <p:nvPr/>
                    </p:nvPicPr>
                    <p:blipFill>
                      <a:blip r:embed="rId14"/>
                      <a:stretch>
                        <a:fillRect/>
                      </a:stretch>
                    </p:blipFill>
                    <p:spPr>
                      <a:xfrm>
                        <a:off x="2616200" y="4778375"/>
                        <a:ext cx="600075" cy="492125"/>
                      </a:xfrm>
                      <a:prstGeom prst="rect">
                        <a:avLst/>
                      </a:prstGeom>
                      <a:noFill/>
                      <a:ln w="38100">
                        <a:noFill/>
                        <a:miter/>
                      </a:ln>
                    </p:spPr>
                  </p:pic>
                </p:oleObj>
              </mc:Fallback>
            </mc:AlternateContent>
          </a:graphicData>
        </a:graphic>
      </p:graphicFrame>
      <p:sp>
        <p:nvSpPr>
          <p:cNvPr id="102413"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69</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8546">
                                            <p:txEl>
                                              <p:pRg st="2" end="2"/>
                                            </p:txEl>
                                          </p:spTgt>
                                        </p:tgtEl>
                                        <p:attrNameLst>
                                          <p:attrName>style.visibility</p:attrName>
                                        </p:attrNameLst>
                                      </p:cBhvr>
                                      <p:to>
                                        <p:strVal val="visible"/>
                                      </p:to>
                                    </p:set>
                                    <p:animEffect transition="in" filter="blinds(horizontal)">
                                      <p:cBhvr>
                                        <p:cTn id="7" dur="500"/>
                                        <p:tgtEl>
                                          <p:spTgt spid="108546">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8546">
                                            <p:txEl>
                                              <p:pRg st="3" end="3"/>
                                            </p:txEl>
                                          </p:spTgt>
                                        </p:tgtEl>
                                        <p:attrNameLst>
                                          <p:attrName>style.visibility</p:attrName>
                                        </p:attrNameLst>
                                      </p:cBhvr>
                                      <p:to>
                                        <p:strVal val="visible"/>
                                      </p:to>
                                    </p:set>
                                    <p:animEffect transition="in" filter="blinds(horizontal)">
                                      <p:cBhvr>
                                        <p:cTn id="10" dur="500"/>
                                        <p:tgtEl>
                                          <p:spTgt spid="108546">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8546">
                                            <p:txEl>
                                              <p:pRg st="4" end="4"/>
                                            </p:txEl>
                                          </p:spTgt>
                                        </p:tgtEl>
                                        <p:attrNameLst>
                                          <p:attrName>style.visibility</p:attrName>
                                        </p:attrNameLst>
                                      </p:cBhvr>
                                      <p:to>
                                        <p:strVal val="visible"/>
                                      </p:to>
                                    </p:set>
                                    <p:animEffect transition="in" filter="blinds(horizontal)">
                                      <p:cBhvr>
                                        <p:cTn id="13" dur="500"/>
                                        <p:tgtEl>
                                          <p:spTgt spid="108546">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08546">
                                            <p:txEl>
                                              <p:pRg st="5" end="5"/>
                                            </p:txEl>
                                          </p:spTgt>
                                        </p:tgtEl>
                                        <p:attrNameLst>
                                          <p:attrName>style.visibility</p:attrName>
                                        </p:attrNameLst>
                                      </p:cBhvr>
                                      <p:to>
                                        <p:strVal val="visible"/>
                                      </p:to>
                                    </p:set>
                                    <p:animEffect transition="in" filter="blinds(horizontal)">
                                      <p:cBhvr>
                                        <p:cTn id="16" dur="500"/>
                                        <p:tgtEl>
                                          <p:spTgt spid="108546">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08553"/>
                                        </p:tgtEl>
                                        <p:attrNameLst>
                                          <p:attrName>style.visibility</p:attrName>
                                        </p:attrNameLst>
                                      </p:cBhvr>
                                      <p:to>
                                        <p:strVal val="visible"/>
                                      </p:to>
                                    </p:set>
                                    <p:animEffect transition="in" filter="blinds(horizontal)">
                                      <p:cBhvr>
                                        <p:cTn id="19" dur="500"/>
                                        <p:tgtEl>
                                          <p:spTgt spid="108553"/>
                                        </p:tgtEl>
                                      </p:cBhvr>
                                    </p:animEffect>
                                  </p:childTnLst>
                                </p:cTn>
                              </p:par>
                              <p:par>
                                <p:cTn id="20" presetID="3" presetClass="entr" presetSubtype="10" fill="hold" nodeType="withEffect">
                                  <p:stCondLst>
                                    <p:cond delay="0"/>
                                  </p:stCondLst>
                                  <p:childTnLst>
                                    <p:set>
                                      <p:cBhvr>
                                        <p:cTn id="21" dur="1" fill="hold">
                                          <p:stCondLst>
                                            <p:cond delay="0"/>
                                          </p:stCondLst>
                                        </p:cTn>
                                        <p:tgtEl>
                                          <p:spTgt spid="108551"/>
                                        </p:tgtEl>
                                        <p:attrNameLst>
                                          <p:attrName>style.visibility</p:attrName>
                                        </p:attrNameLst>
                                      </p:cBhvr>
                                      <p:to>
                                        <p:strVal val="visible"/>
                                      </p:to>
                                    </p:set>
                                    <p:animEffect transition="in" filter="blinds(horizontal)">
                                      <p:cBhvr>
                                        <p:cTn id="22" dur="500"/>
                                        <p:tgtEl>
                                          <p:spTgt spid="108551"/>
                                        </p:tgtEl>
                                      </p:cBhvr>
                                    </p:animEffect>
                                  </p:childTnLst>
                                </p:cTn>
                              </p:par>
                              <p:par>
                                <p:cTn id="23" presetID="3" presetClass="entr" presetSubtype="10" fill="hold" nodeType="withEffect">
                                  <p:stCondLst>
                                    <p:cond delay="0"/>
                                  </p:stCondLst>
                                  <p:childTnLst>
                                    <p:set>
                                      <p:cBhvr>
                                        <p:cTn id="24" dur="1" fill="hold">
                                          <p:stCondLst>
                                            <p:cond delay="0"/>
                                          </p:stCondLst>
                                        </p:cTn>
                                        <p:tgtEl>
                                          <p:spTgt spid="108552"/>
                                        </p:tgtEl>
                                        <p:attrNameLst>
                                          <p:attrName>style.visibility</p:attrName>
                                        </p:attrNameLst>
                                      </p:cBhvr>
                                      <p:to>
                                        <p:strVal val="visible"/>
                                      </p:to>
                                    </p:set>
                                    <p:animEffect transition="in" filter="blinds(horizontal)">
                                      <p:cBhvr>
                                        <p:cTn id="25" dur="500"/>
                                        <p:tgtEl>
                                          <p:spTgt spid="108552"/>
                                        </p:tgtEl>
                                      </p:cBhvr>
                                    </p:animEffect>
                                  </p:childTnLst>
                                </p:cTn>
                              </p:par>
                              <p:par>
                                <p:cTn id="26" presetID="3" presetClass="entr" presetSubtype="10" fill="hold" nodeType="withEffect">
                                  <p:stCondLst>
                                    <p:cond delay="0"/>
                                  </p:stCondLst>
                                  <p:childTnLst>
                                    <p:set>
                                      <p:cBhvr>
                                        <p:cTn id="27" dur="1" fill="hold">
                                          <p:stCondLst>
                                            <p:cond delay="0"/>
                                          </p:stCondLst>
                                        </p:cTn>
                                        <p:tgtEl>
                                          <p:spTgt spid="108554"/>
                                        </p:tgtEl>
                                        <p:attrNameLst>
                                          <p:attrName>style.visibility</p:attrName>
                                        </p:attrNameLst>
                                      </p:cBhvr>
                                      <p:to>
                                        <p:strVal val="visible"/>
                                      </p:to>
                                    </p:set>
                                    <p:animEffect transition="in" filter="blinds(horizontal)">
                                      <p:cBhvr>
                                        <p:cTn id="28" dur="500"/>
                                        <p:tgtEl>
                                          <p:spTgt spid="108554"/>
                                        </p:tgtEl>
                                      </p:cBhvr>
                                    </p:animEffect>
                                  </p:childTnLst>
                                </p:cTn>
                              </p:par>
                              <p:par>
                                <p:cTn id="29" presetID="3" presetClass="entr" presetSubtype="10" fill="hold" nodeType="withEffect">
                                  <p:stCondLst>
                                    <p:cond delay="0"/>
                                  </p:stCondLst>
                                  <p:childTnLst>
                                    <p:set>
                                      <p:cBhvr>
                                        <p:cTn id="30" dur="1" fill="hold">
                                          <p:stCondLst>
                                            <p:cond delay="0"/>
                                          </p:stCondLst>
                                        </p:cTn>
                                        <p:tgtEl>
                                          <p:spTgt spid="108555"/>
                                        </p:tgtEl>
                                        <p:attrNameLst>
                                          <p:attrName>style.visibility</p:attrName>
                                        </p:attrNameLst>
                                      </p:cBhvr>
                                      <p:to>
                                        <p:strVal val="visible"/>
                                      </p:to>
                                    </p:set>
                                    <p:animEffect transition="in" filter="blinds(horizontal)">
                                      <p:cBhvr>
                                        <p:cTn id="31" dur="500"/>
                                        <p:tgtEl>
                                          <p:spTgt spid="10855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08546">
                                            <p:txEl>
                                              <p:pRg st="0" end="0"/>
                                            </p:txEl>
                                          </p:spTgt>
                                        </p:tgtEl>
                                        <p:attrNameLst>
                                          <p:attrName>style.visibility</p:attrName>
                                        </p:attrNameLst>
                                      </p:cBhvr>
                                      <p:to>
                                        <p:strVal val="visible"/>
                                      </p:to>
                                    </p:set>
                                    <p:animEffect transition="in" filter="blinds(horizontal)">
                                      <p:cBhvr>
                                        <p:cTn id="34" dur="500"/>
                                        <p:tgtEl>
                                          <p:spTgt spid="108546">
                                            <p:txEl>
                                              <p:pRg st="0" end="0"/>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08546">
                                            <p:txEl>
                                              <p:pRg st="2" end="2"/>
                                            </p:txEl>
                                          </p:spTgt>
                                        </p:tgtEl>
                                        <p:attrNameLst>
                                          <p:attrName>style.visibility</p:attrName>
                                        </p:attrNameLst>
                                      </p:cBhvr>
                                      <p:to>
                                        <p:strVal val="visible"/>
                                      </p:to>
                                    </p:set>
                                    <p:animEffect transition="in" filter="blinds(horizontal)">
                                      <p:cBhvr>
                                        <p:cTn id="37" dur="500"/>
                                        <p:tgtEl>
                                          <p:spTgt spid="108546">
                                            <p:txEl>
                                              <p:pRg st="2" end="2"/>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08546">
                                            <p:txEl>
                                              <p:pRg st="3" end="3"/>
                                            </p:txEl>
                                          </p:spTgt>
                                        </p:tgtEl>
                                        <p:attrNameLst>
                                          <p:attrName>style.visibility</p:attrName>
                                        </p:attrNameLst>
                                      </p:cBhvr>
                                      <p:to>
                                        <p:strVal val="visible"/>
                                      </p:to>
                                    </p:set>
                                    <p:animEffect transition="in" filter="blinds(horizontal)">
                                      <p:cBhvr>
                                        <p:cTn id="40" dur="500"/>
                                        <p:tgtEl>
                                          <p:spTgt spid="108546">
                                            <p:txEl>
                                              <p:pRg st="3" end="3"/>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08546">
                                            <p:txEl>
                                              <p:pRg st="4" end="4"/>
                                            </p:txEl>
                                          </p:spTgt>
                                        </p:tgtEl>
                                        <p:attrNameLst>
                                          <p:attrName>style.visibility</p:attrName>
                                        </p:attrNameLst>
                                      </p:cBhvr>
                                      <p:to>
                                        <p:strVal val="visible"/>
                                      </p:to>
                                    </p:set>
                                    <p:animEffect transition="in" filter="blinds(horizontal)">
                                      <p:cBhvr>
                                        <p:cTn id="43" dur="500"/>
                                        <p:tgtEl>
                                          <p:spTgt spid="108546">
                                            <p:txEl>
                                              <p:pRg st="4" end="4"/>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08546">
                                            <p:txEl>
                                              <p:pRg st="5" end="5"/>
                                            </p:txEl>
                                          </p:spTgt>
                                        </p:tgtEl>
                                        <p:attrNameLst>
                                          <p:attrName>style.visibility</p:attrName>
                                        </p:attrNameLst>
                                      </p:cBhvr>
                                      <p:to>
                                        <p:strVal val="visible"/>
                                      </p:to>
                                    </p:set>
                                    <p:animEffect transition="in" filter="blinds(horizontal)">
                                      <p:cBhvr>
                                        <p:cTn id="46" dur="500"/>
                                        <p:tgtEl>
                                          <p:spTgt spid="108546">
                                            <p:txEl>
                                              <p:pRg st="5" end="5"/>
                                            </p:txEl>
                                          </p:spTgt>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08546">
                                            <p:txEl>
                                              <p:pRg st="6" end="6"/>
                                            </p:txEl>
                                          </p:spTgt>
                                        </p:tgtEl>
                                        <p:attrNameLst>
                                          <p:attrName>style.visibility</p:attrName>
                                        </p:attrNameLst>
                                      </p:cBhvr>
                                      <p:to>
                                        <p:strVal val="visible"/>
                                      </p:to>
                                    </p:set>
                                    <p:animEffect transition="in" filter="blinds(horizontal)">
                                      <p:cBhvr>
                                        <p:cTn id="49" dur="500"/>
                                        <p:tgtEl>
                                          <p:spTgt spid="108546">
                                            <p:txEl>
                                              <p:pRg st="6" end="6"/>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108556"/>
                                        </p:tgtEl>
                                        <p:attrNameLst>
                                          <p:attrName>style.visibility</p:attrName>
                                        </p:attrNameLst>
                                      </p:cBhvr>
                                      <p:to>
                                        <p:strVal val="visible"/>
                                      </p:to>
                                    </p:set>
                                    <p:animEffect transition="in" filter="blinds(horizontal)">
                                      <p:cBhvr>
                                        <p:cTn id="54" dur="500"/>
                                        <p:tgtEl>
                                          <p:spTgt spid="108556"/>
                                        </p:tgtEl>
                                      </p:cBhvr>
                                    </p:animEffect>
                                  </p:childTnLst>
                                </p:cTn>
                              </p:par>
                              <p:par>
                                <p:cTn id="55" presetID="3" presetClass="entr" presetSubtype="10" fill="hold" nodeType="withEffect">
                                  <p:stCondLst>
                                    <p:cond delay="0"/>
                                  </p:stCondLst>
                                  <p:childTnLst>
                                    <p:set>
                                      <p:cBhvr>
                                        <p:cTn id="56" dur="1" fill="hold">
                                          <p:stCondLst>
                                            <p:cond delay="0"/>
                                          </p:stCondLst>
                                        </p:cTn>
                                        <p:tgtEl>
                                          <p:spTgt spid="108546">
                                            <p:txEl>
                                              <p:pRg st="7" end="7"/>
                                            </p:txEl>
                                          </p:spTgt>
                                        </p:tgtEl>
                                        <p:attrNameLst>
                                          <p:attrName>style.visibility</p:attrName>
                                        </p:attrNameLst>
                                      </p:cBhvr>
                                      <p:to>
                                        <p:strVal val="visible"/>
                                      </p:to>
                                    </p:set>
                                    <p:animEffect transition="in" filter="blinds(horizontal)">
                                      <p:cBhvr>
                                        <p:cTn id="57" dur="500"/>
                                        <p:tgtEl>
                                          <p:spTgt spid="10854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dirty="0"/>
              <a:t>7</a:t>
            </a:fld>
            <a:endParaRPr lang="zh-CN" altLang="en-US" sz="1400" dirty="0"/>
          </a:p>
        </p:txBody>
      </p:sp>
      <p:grpSp>
        <p:nvGrpSpPr>
          <p:cNvPr id="26627" name="Group 3"/>
          <p:cNvGrpSpPr/>
          <p:nvPr/>
        </p:nvGrpSpPr>
        <p:grpSpPr>
          <a:xfrm>
            <a:off x="5737225" y="1449388"/>
            <a:ext cx="2895600" cy="1654175"/>
            <a:chOff x="0" y="0"/>
            <a:chExt cx="1824" cy="1042"/>
          </a:xfrm>
        </p:grpSpPr>
        <p:sp>
          <p:nvSpPr>
            <p:cNvPr id="26646" name="AutoShape 155"/>
            <p:cNvSpPr/>
            <p:nvPr/>
          </p:nvSpPr>
          <p:spPr>
            <a:xfrm>
              <a:off x="0" y="1"/>
              <a:ext cx="1824" cy="1041"/>
            </a:xfrm>
            <a:prstGeom prst="flowChartProcess">
              <a:avLst/>
            </a:prstGeom>
            <a:solidFill>
              <a:srgbClr val="CCFFFF">
                <a:alpha val="0"/>
              </a:srgbClr>
            </a:solidFill>
            <a:ln w="9525">
              <a:noFill/>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sp>
          <p:nvSpPr>
            <p:cNvPr id="26647" name="Line 156"/>
            <p:cNvSpPr/>
            <p:nvPr/>
          </p:nvSpPr>
          <p:spPr>
            <a:xfrm>
              <a:off x="0" y="541"/>
              <a:ext cx="1824" cy="0"/>
            </a:xfrm>
            <a:prstGeom prst="line">
              <a:avLst/>
            </a:prstGeom>
            <a:ln w="28575" cap="flat" cmpd="sng">
              <a:solidFill>
                <a:srgbClr val="000080"/>
              </a:solidFill>
              <a:prstDash val="solid"/>
              <a:headEnd type="none" w="med" len="med"/>
              <a:tailEnd type="arrow" w="med" len="med"/>
            </a:ln>
          </p:spPr>
        </p:sp>
        <p:sp>
          <p:nvSpPr>
            <p:cNvPr id="26648" name="Line 157"/>
            <p:cNvSpPr/>
            <p:nvPr/>
          </p:nvSpPr>
          <p:spPr>
            <a:xfrm flipV="1">
              <a:off x="1334" y="0"/>
              <a:ext cx="0" cy="1041"/>
            </a:xfrm>
            <a:prstGeom prst="line">
              <a:avLst/>
            </a:prstGeom>
            <a:ln w="28575" cap="flat" cmpd="sng">
              <a:solidFill>
                <a:schemeClr val="tx2"/>
              </a:solidFill>
              <a:prstDash val="solid"/>
              <a:headEnd type="none" w="med" len="med"/>
              <a:tailEnd type="arrow" w="med" len="med"/>
            </a:ln>
          </p:spPr>
        </p:sp>
        <p:graphicFrame>
          <p:nvGraphicFramePr>
            <p:cNvPr id="26649" name="Object 7"/>
            <p:cNvGraphicFramePr>
              <a:graphicFrameLocks noChangeAspect="1"/>
            </p:cNvGraphicFramePr>
            <p:nvPr/>
          </p:nvGraphicFramePr>
          <p:xfrm>
            <a:off x="1584" y="541"/>
            <a:ext cx="192" cy="141"/>
          </p:xfrm>
          <a:graphic>
            <a:graphicData uri="http://schemas.openxmlformats.org/presentationml/2006/ole">
              <mc:AlternateContent xmlns:mc="http://schemas.openxmlformats.org/markup-compatibility/2006">
                <mc:Choice xmlns:v="urn:schemas-microsoft-com:vml" Requires="v">
                  <p:oleObj spid="_x0000_s7184" r:id="rId4" imgW="153035" imgH="140335" progId="Equation.3">
                    <p:embed/>
                  </p:oleObj>
                </mc:Choice>
                <mc:Fallback>
                  <p:oleObj r:id="rId4" imgW="153035" imgH="140335" progId="Equation.3">
                    <p:embed/>
                    <p:pic>
                      <p:nvPicPr>
                        <p:cNvPr id="0" name="图片 3090"/>
                        <p:cNvPicPr/>
                        <p:nvPr/>
                      </p:nvPicPr>
                      <p:blipFill>
                        <a:blip r:embed="rId5"/>
                        <a:stretch>
                          <a:fillRect/>
                        </a:stretch>
                      </p:blipFill>
                      <p:spPr>
                        <a:xfrm>
                          <a:off x="1584" y="541"/>
                          <a:ext cx="192" cy="141"/>
                        </a:xfrm>
                        <a:prstGeom prst="rect">
                          <a:avLst/>
                        </a:prstGeom>
                        <a:noFill/>
                        <a:ln w="38100">
                          <a:noFill/>
                          <a:miter/>
                        </a:ln>
                      </p:spPr>
                    </p:pic>
                  </p:oleObj>
                </mc:Fallback>
              </mc:AlternateContent>
            </a:graphicData>
          </a:graphic>
        </p:graphicFrame>
        <p:graphicFrame>
          <p:nvGraphicFramePr>
            <p:cNvPr id="26650" name="Object 8"/>
            <p:cNvGraphicFramePr>
              <a:graphicFrameLocks noChangeAspect="1"/>
            </p:cNvGraphicFramePr>
            <p:nvPr/>
          </p:nvGraphicFramePr>
          <p:xfrm>
            <a:off x="1344" y="39"/>
            <a:ext cx="268" cy="171"/>
          </p:xfrm>
          <a:graphic>
            <a:graphicData uri="http://schemas.openxmlformats.org/presentationml/2006/ole">
              <mc:AlternateContent xmlns:mc="http://schemas.openxmlformats.org/markup-compatibility/2006">
                <mc:Choice xmlns:v="urn:schemas-microsoft-com:vml" Requires="v">
                  <p:oleObj spid="_x0000_s7185" r:id="rId6" imgW="241935" imgH="191135" progId="Equation.3">
                    <p:embed/>
                  </p:oleObj>
                </mc:Choice>
                <mc:Fallback>
                  <p:oleObj r:id="rId6" imgW="241935" imgH="191135" progId="Equation.3">
                    <p:embed/>
                    <p:pic>
                      <p:nvPicPr>
                        <p:cNvPr id="0" name="图片 3088"/>
                        <p:cNvPicPr/>
                        <p:nvPr/>
                      </p:nvPicPr>
                      <p:blipFill>
                        <a:blip r:embed="rId7"/>
                        <a:stretch>
                          <a:fillRect/>
                        </a:stretch>
                      </p:blipFill>
                      <p:spPr>
                        <a:xfrm>
                          <a:off x="1344" y="39"/>
                          <a:ext cx="268" cy="171"/>
                        </a:xfrm>
                        <a:prstGeom prst="rect">
                          <a:avLst/>
                        </a:prstGeom>
                        <a:noFill/>
                        <a:ln w="38100">
                          <a:noFill/>
                          <a:miter/>
                        </a:ln>
                      </p:spPr>
                    </p:pic>
                  </p:oleObj>
                </mc:Fallback>
              </mc:AlternateContent>
            </a:graphicData>
          </a:graphic>
        </p:graphicFrame>
        <p:grpSp>
          <p:nvGrpSpPr>
            <p:cNvPr id="26651" name="Group 9"/>
            <p:cNvGrpSpPr/>
            <p:nvPr/>
          </p:nvGrpSpPr>
          <p:grpSpPr>
            <a:xfrm>
              <a:off x="1055" y="478"/>
              <a:ext cx="144" cy="116"/>
              <a:chOff x="0" y="0"/>
              <a:chExt cx="192" cy="192"/>
            </a:xfrm>
          </p:grpSpPr>
          <p:sp>
            <p:nvSpPr>
              <p:cNvPr id="26653" name="Line 161"/>
              <p:cNvSpPr/>
              <p:nvPr/>
            </p:nvSpPr>
            <p:spPr>
              <a:xfrm>
                <a:off x="0" y="0"/>
                <a:ext cx="192" cy="192"/>
              </a:xfrm>
              <a:prstGeom prst="line">
                <a:avLst/>
              </a:prstGeom>
              <a:ln w="41275" cap="sq" cmpd="sng">
                <a:solidFill>
                  <a:schemeClr val="hlink"/>
                </a:solidFill>
                <a:prstDash val="solid"/>
                <a:headEnd type="none" w="med" len="med"/>
                <a:tailEnd type="none" w="med" len="med"/>
              </a:ln>
            </p:spPr>
          </p:sp>
          <p:sp>
            <p:nvSpPr>
              <p:cNvPr id="26654" name="Line 162"/>
              <p:cNvSpPr/>
              <p:nvPr/>
            </p:nvSpPr>
            <p:spPr>
              <a:xfrm flipH="1">
                <a:off x="0" y="0"/>
                <a:ext cx="192" cy="192"/>
              </a:xfrm>
              <a:prstGeom prst="line">
                <a:avLst/>
              </a:prstGeom>
              <a:ln w="41275" cap="sq" cmpd="sng">
                <a:solidFill>
                  <a:schemeClr val="hlink"/>
                </a:solidFill>
                <a:prstDash val="solid"/>
                <a:headEnd type="none" w="med" len="med"/>
                <a:tailEnd type="none" w="med" len="med"/>
              </a:ln>
            </p:spPr>
          </p:sp>
        </p:grpSp>
        <p:sp>
          <p:nvSpPr>
            <p:cNvPr id="26652" name="Oval 163"/>
            <p:cNvSpPr/>
            <p:nvPr/>
          </p:nvSpPr>
          <p:spPr>
            <a:xfrm>
              <a:off x="240" y="501"/>
              <a:ext cx="96" cy="77"/>
            </a:xfrm>
            <a:prstGeom prst="ellipse">
              <a:avLst/>
            </a:prstGeom>
            <a:solidFill>
              <a:srgbClr val="FFFFFF">
                <a:alpha val="0"/>
              </a:srgbClr>
            </a:solidFill>
            <a:ln w="38100" cap="flat" cmpd="sng">
              <a:solidFill>
                <a:schemeClr val="hlink"/>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grpSp>
      <p:sp>
        <p:nvSpPr>
          <p:cNvPr id="26628" name="Rectangle 5"/>
          <p:cNvSpPr>
            <a:spLocks noGrp="1" noRot="1"/>
          </p:cNvSpPr>
          <p:nvPr>
            <p:ph type="title" idx="4294967295"/>
          </p:nvPr>
        </p:nvSpPr>
        <p:spPr>
          <a:xfrm>
            <a:off x="323850" y="260350"/>
            <a:ext cx="8820150" cy="865188"/>
          </a:xfrm>
          <a:ln/>
        </p:spPr>
        <p:txBody>
          <a:bodyPr vert="horz" wrap="square" lIns="91440" tIns="45720" rIns="91440" bIns="45720" anchor="ctr" anchorCtr="0"/>
          <a:lstStyle/>
          <a:p>
            <a:pPr eaLnBrk="1" hangingPunct="1">
              <a:lnSpc>
                <a:spcPts val="3500"/>
              </a:lnSpc>
            </a:pPr>
            <a:r>
              <a:rPr lang="en-US" altLang="zh-CN" b="1" dirty="0"/>
              <a:t>§</a:t>
            </a:r>
            <a:r>
              <a:rPr lang="en-US" altLang="zh-CN" b="1" dirty="0">
                <a:latin typeface="宋体" panose="02010600030101010101" pitchFamily="2" charset="-122"/>
              </a:rPr>
              <a:t>4-2 </a:t>
            </a:r>
            <a:r>
              <a:rPr lang="zh-CN" altLang="en-US" b="1" dirty="0">
                <a:latin typeface="宋体" panose="02010600030101010101" pitchFamily="2" charset="-122"/>
              </a:rPr>
              <a:t>根轨迹绘制的基本规则</a:t>
            </a:r>
            <a:br>
              <a:rPr lang="zh-CN" altLang="en-US" b="1" dirty="0">
                <a:latin typeface="宋体" panose="02010600030101010101" pitchFamily="2" charset="-122"/>
              </a:rPr>
            </a:br>
            <a:r>
              <a:rPr lang="zh-CN" altLang="en-US" sz="3600" b="1" dirty="0">
                <a:latin typeface="宋体" panose="02010600030101010101" pitchFamily="2" charset="-122"/>
              </a:rPr>
              <a:t> </a:t>
            </a:r>
            <a:r>
              <a:rPr lang="en-US" altLang="zh-CN" sz="4000" dirty="0">
                <a:latin typeface="Times New Roman" panose="02020603050405020304" pitchFamily="18" charset="0"/>
                <a:cs typeface="Times New Roman" panose="02020603050405020304" pitchFamily="18" charset="0"/>
              </a:rPr>
              <a:t>(</a:t>
            </a:r>
            <a:r>
              <a:rPr lang="en-US" altLang="zh-CN" sz="4000" dirty="0">
                <a:latin typeface="Times New Roman" panose="02020603050405020304" pitchFamily="18" charset="0"/>
              </a:rPr>
              <a:t>B</a:t>
            </a:r>
            <a:r>
              <a:rPr lang="en-US" altLang="zh-CN" sz="4000" dirty="0">
                <a:latin typeface="Times New Roman" panose="02020603050405020304" pitchFamily="18" charset="0"/>
                <a:cs typeface="Times New Roman" panose="02020603050405020304" pitchFamily="18" charset="0"/>
              </a:rPr>
              <a:t>asic Rules </a:t>
            </a:r>
            <a:r>
              <a:rPr lang="en-US" altLang="zh-CN" sz="4000" dirty="0">
                <a:latin typeface="Times New Roman" panose="02020603050405020304" pitchFamily="18" charset="0"/>
              </a:rPr>
              <a:t>for</a:t>
            </a:r>
            <a:r>
              <a:rPr lang="en-US" altLang="zh-CN" sz="4000" dirty="0">
                <a:latin typeface="Times New Roman" panose="02020603050405020304" pitchFamily="18" charset="0"/>
                <a:cs typeface="Times New Roman" panose="02020603050405020304" pitchFamily="18" charset="0"/>
              </a:rPr>
              <a:t> Root</a:t>
            </a:r>
            <a:r>
              <a:rPr lang="en-US" altLang="zh-CN" sz="4000" dirty="0">
                <a:latin typeface="Times New Roman" panose="02020603050405020304" pitchFamily="18" charset="0"/>
              </a:rPr>
              <a:t>-</a:t>
            </a:r>
            <a:r>
              <a:rPr lang="en-US" altLang="zh-CN" sz="4000" dirty="0">
                <a:latin typeface="Times New Roman" panose="02020603050405020304" pitchFamily="18" charset="0"/>
                <a:cs typeface="Times New Roman" panose="02020603050405020304" pitchFamily="18" charset="0"/>
              </a:rPr>
              <a:t>Locus </a:t>
            </a:r>
            <a:r>
              <a:rPr lang="en-US" altLang="zh-CN" sz="4000" dirty="0">
                <a:latin typeface="Times New Roman" panose="02020603050405020304" pitchFamily="18" charset="0"/>
              </a:rPr>
              <a:t>Plotting</a:t>
            </a:r>
            <a:r>
              <a:rPr lang="en-US" altLang="zh-CN" sz="4000" dirty="0">
                <a:latin typeface="Times New Roman" panose="02020603050405020304" pitchFamily="18" charset="0"/>
                <a:cs typeface="Times New Roman" panose="02020603050405020304" pitchFamily="18" charset="0"/>
              </a:rPr>
              <a:t>)</a:t>
            </a:r>
            <a:endParaRPr lang="en-US" altLang="zh-CN" sz="4000" dirty="0">
              <a:latin typeface="Times New Roman" panose="02020603050405020304" pitchFamily="18" charset="0"/>
              <a:ea typeface="Times New Roman" panose="02020603050405020304" pitchFamily="18" charset="0"/>
            </a:endParaRPr>
          </a:p>
        </p:txBody>
      </p:sp>
      <p:grpSp>
        <p:nvGrpSpPr>
          <p:cNvPr id="26638" name="Group 14"/>
          <p:cNvGrpSpPr/>
          <p:nvPr/>
        </p:nvGrpSpPr>
        <p:grpSpPr>
          <a:xfrm>
            <a:off x="-73025" y="5229225"/>
            <a:ext cx="9598025" cy="1752600"/>
            <a:chOff x="0" y="0"/>
            <a:chExt cx="6048" cy="1104"/>
          </a:xfrm>
        </p:grpSpPr>
        <p:sp>
          <p:nvSpPr>
            <p:cNvPr id="26644" name="AutoShape 123"/>
            <p:cNvSpPr/>
            <p:nvPr/>
          </p:nvSpPr>
          <p:spPr>
            <a:xfrm>
              <a:off x="124" y="0"/>
              <a:ext cx="5554" cy="1104"/>
            </a:xfrm>
            <a:prstGeom prst="horizontalScroll">
              <a:avLst>
                <a:gd name="adj" fmla="val 12500"/>
              </a:avLst>
            </a:prstGeom>
            <a:solidFill>
              <a:srgbClr val="CCFFFF"/>
            </a:solidFill>
            <a:ln w="12700" cap="sq"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buClr>
                  <a:schemeClr val="tx2"/>
                </a:buClr>
                <a:buNone/>
              </a:pPr>
              <a:endParaRPr lang="zh-CN" altLang="en-US" sz="3600" dirty="0">
                <a:latin typeface="Times New Roman" panose="02020603050405020304" pitchFamily="18" charset="0"/>
              </a:endParaRPr>
            </a:p>
          </p:txBody>
        </p:sp>
        <p:sp>
          <p:nvSpPr>
            <p:cNvPr id="4" name="Rectangle 124"/>
            <p:cNvSpPr>
              <a:spLocks noChangeArrowheads="1"/>
            </p:cNvSpPr>
            <p:nvPr/>
          </p:nvSpPr>
          <p:spPr bwMode="auto">
            <a:xfrm>
              <a:off x="0" y="206"/>
              <a:ext cx="6048"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62000" marR="0" lvl="0" indent="-342900" algn="l" defTabSz="914400" rtl="0" eaLnBrk="1" fontAlgn="base" latinLnBrk="0" hangingPunct="1">
                <a:lnSpc>
                  <a:spcPct val="90000"/>
                </a:lnSpc>
                <a:spcBef>
                  <a:spcPct val="20000"/>
                </a:spcBef>
                <a:spcAft>
                  <a:spcPct val="0"/>
                </a:spcAft>
                <a:buClr>
                  <a:schemeClr val="tx2"/>
                </a:buClr>
                <a:buSzPct val="75000"/>
                <a:buFont typeface="Wingdings" panose="05000000000000000000" pitchFamily="2" charset="2"/>
                <a:buNone/>
                <a:tabLst>
                  <a:tab pos="7429500" algn="l"/>
                  <a:tab pos="8477250" algn="l"/>
                </a:tabLst>
                <a:defRPr/>
              </a:pPr>
              <a:r>
                <a:rPr kumimoji="0" lang="zh-CN" altLang="en-US" sz="28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结论:</a:t>
              </a:r>
              <a:r>
                <a:rPr kumimoji="0" lang="zh-CN" altLang="en-US" sz="2800" b="0" i="0" u="none" strike="noStrike" kern="1200" cap="none" spc="0" normalizeH="0" baseline="0" noProof="0" dirty="0">
                  <a:ln>
                    <a:noFill/>
                  </a:ln>
                  <a:solidFill>
                    <a:schemeClr val="tx2"/>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 </a:t>
              </a:r>
              <a:r>
                <a:rPr kumimoji="0" lang="zh-CN" altLang="en-US" sz="28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由此求得根轨迹的起点为系统的开环极点;</a:t>
              </a:r>
            </a:p>
            <a:p>
              <a:pPr marL="762000" marR="0" lvl="0" indent="-342900" algn="l" defTabSz="914400" rtl="0" eaLnBrk="1" fontAlgn="base" latinLnBrk="0" hangingPunct="1">
                <a:lnSpc>
                  <a:spcPct val="90000"/>
                </a:lnSpc>
                <a:spcBef>
                  <a:spcPct val="20000"/>
                </a:spcBef>
                <a:spcAft>
                  <a:spcPct val="0"/>
                </a:spcAft>
                <a:buClr>
                  <a:schemeClr val="tx2"/>
                </a:buClr>
                <a:buSzPct val="75000"/>
                <a:buFont typeface="Wingdings" panose="05000000000000000000" pitchFamily="2" charset="2"/>
                <a:buNone/>
                <a:tabLst>
                  <a:tab pos="7429500" algn="l"/>
                  <a:tab pos="8477250" algn="l"/>
                </a:tabLst>
                <a:defRPr/>
              </a:pPr>
              <a:r>
                <a:rPr kumimoji="0" lang="zh-CN" altLang="en-US" sz="28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a:t>
              </a:r>
              <a:r>
                <a:rPr kumimoji="0" lang="zh-CN" altLang="en-US" sz="28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rPr>
                <a:t>根轨迹的终点是系统的开环零点或无穷远点。</a:t>
              </a:r>
              <a:endParaRPr kumimoji="0" lang="zh-CN" altLang="en-US" sz="28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p:txBody>
        </p:sp>
      </p:grpSp>
      <p:sp>
        <p:nvSpPr>
          <p:cNvPr id="26641" name="Rectangle 125"/>
          <p:cNvSpPr>
            <a:spLocks noChangeArrowheads="1"/>
          </p:cNvSpPr>
          <p:nvPr/>
        </p:nvSpPr>
        <p:spPr bwMode="auto">
          <a:xfrm>
            <a:off x="250825" y="1296988"/>
            <a:ext cx="50085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1" fontAlgn="base" latinLnBrk="0" hangingPunct="1">
              <a:lnSpc>
                <a:spcPct val="90000"/>
              </a:lnSpc>
              <a:spcBef>
                <a:spcPct val="20000"/>
              </a:spcBef>
              <a:spcAft>
                <a:spcPct val="0"/>
              </a:spcAft>
              <a:buClr>
                <a:schemeClr val="tx2"/>
              </a:buClr>
              <a:buSzPct val="75000"/>
              <a:buFont typeface="Wingdings" panose="05000000000000000000" pitchFamily="2" charset="2"/>
              <a:buNone/>
              <a:defRPr/>
            </a:pPr>
            <a:r>
              <a:rPr kumimoji="0" lang="zh-CN" altLang="en-US" sz="28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规则一：</a:t>
            </a:r>
            <a:r>
              <a:rPr kumimoji="0" lang="zh-CN" altLang="en-US" sz="28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rPr>
              <a:t>根轨迹的起点和终点</a:t>
            </a:r>
            <a:r>
              <a:rPr kumimoji="0" lang="zh-CN" altLang="en-US" sz="2800" b="1" i="0" u="none" strike="noStrike" kern="1200" cap="none" spc="0" normalizeH="0" baseline="0" noProof="0" dirty="0">
                <a:ln>
                  <a:noFill/>
                </a:ln>
                <a:solidFill>
                  <a:schemeClr val="bg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p>
        </p:txBody>
      </p:sp>
      <p:sp>
        <p:nvSpPr>
          <p:cNvPr id="26642" name="Rectangle 126"/>
          <p:cNvSpPr/>
          <p:nvPr/>
        </p:nvSpPr>
        <p:spPr>
          <a:xfrm>
            <a:off x="795338" y="4959350"/>
            <a:ext cx="7815262"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857250" lvl="0" indent="-857250"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其二</a:t>
            </a:r>
            <a:r>
              <a:rPr lang="en-US" altLang="zh-CN" sz="2800" b="1" dirty="0">
                <a:solidFill>
                  <a:schemeClr val="tx2"/>
                </a:solidFill>
                <a:latin typeface="Times New Roman" panose="02020603050405020304" pitchFamily="18" charset="0"/>
              </a:rPr>
              <a:t>(</a:t>
            </a:r>
            <a:r>
              <a:rPr lang="en-US" altLang="zh-CN" sz="2800" dirty="0">
                <a:solidFill>
                  <a:schemeClr val="tx2"/>
                </a:solidFill>
                <a:latin typeface="Times New Roman" panose="02020603050405020304" pitchFamily="18" charset="0"/>
              </a:rPr>
              <a:t>n</a:t>
            </a:r>
            <a:r>
              <a:rPr lang="en-US" altLang="zh-CN" sz="2800" b="1" dirty="0">
                <a:solidFill>
                  <a:schemeClr val="tx2"/>
                </a:solidFill>
                <a:latin typeface="Times New Roman" panose="02020603050405020304" pitchFamily="18" charset="0"/>
              </a:rPr>
              <a:t>&gt;</a:t>
            </a:r>
            <a:r>
              <a:rPr lang="en-US" altLang="zh-CN" sz="2800" dirty="0">
                <a:solidFill>
                  <a:schemeClr val="tx2"/>
                </a:solidFill>
                <a:latin typeface="Times New Roman" panose="02020603050405020304" pitchFamily="18" charset="0"/>
              </a:rPr>
              <a:t>m</a:t>
            </a:r>
            <a:r>
              <a:rPr lang="zh-CN" altLang="en-US" sz="2800" b="1" dirty="0">
                <a:solidFill>
                  <a:schemeClr val="tx2"/>
                </a:solidFill>
                <a:latin typeface="Times New Roman" panose="02020603050405020304" pitchFamily="18" charset="0"/>
              </a:rPr>
              <a:t> 时</a:t>
            </a:r>
            <a:r>
              <a:rPr lang="en-US" altLang="zh-CN" sz="2800" b="1" dirty="0">
                <a:solidFill>
                  <a:schemeClr val="tx2"/>
                </a:solidFill>
                <a:latin typeface="Times New Roman" panose="02020603050405020304" pitchFamily="18" charset="0"/>
              </a:rPr>
              <a:t>): </a:t>
            </a:r>
            <a:r>
              <a:rPr lang="zh-CN" altLang="en-US" sz="2800" b="1" dirty="0">
                <a:solidFill>
                  <a:schemeClr val="tx2"/>
                </a:solidFill>
                <a:latin typeface="Times New Roman" panose="02020603050405020304" pitchFamily="18" charset="0"/>
              </a:rPr>
              <a:t>只有当</a:t>
            </a:r>
            <a:r>
              <a:rPr lang="en-US" altLang="zh-CN" sz="2800" i="1" dirty="0">
                <a:solidFill>
                  <a:srgbClr val="000000"/>
                </a:solidFill>
                <a:latin typeface="Times New Roman" panose="02020603050405020304" pitchFamily="18" charset="0"/>
              </a:rPr>
              <a:t>s</a:t>
            </a:r>
            <a:r>
              <a:rPr lang="en-US" altLang="zh-CN" sz="2800" dirty="0">
                <a:solidFill>
                  <a:srgbClr val="000000"/>
                </a:solidFill>
                <a:latin typeface="Times New Roman" panose="02020603050405020304" pitchFamily="18" charset="0"/>
              </a:rPr>
              <a:t>→∞,  G(s)H(s)→0</a:t>
            </a:r>
          </a:p>
        </p:txBody>
      </p:sp>
      <p:graphicFrame>
        <p:nvGraphicFramePr>
          <p:cNvPr id="26643" name="Object 19"/>
          <p:cNvGraphicFramePr>
            <a:graphicFrameLocks noChangeAspect="1"/>
          </p:cNvGraphicFramePr>
          <p:nvPr/>
        </p:nvGraphicFramePr>
        <p:xfrm>
          <a:off x="1009650" y="1916113"/>
          <a:ext cx="2727325" cy="976312"/>
        </p:xfrm>
        <a:graphic>
          <a:graphicData uri="http://schemas.openxmlformats.org/presentationml/2006/ole">
            <mc:AlternateContent xmlns:mc="http://schemas.openxmlformats.org/markup-compatibility/2006">
              <mc:Choice xmlns:v="urn:schemas-microsoft-com:vml" Requires="v">
                <p:oleObj spid="_x0000_s7186" r:id="rId8" imgW="1143000" imgH="406400" progId="Equation.DSMT4">
                  <p:embed/>
                </p:oleObj>
              </mc:Choice>
              <mc:Fallback>
                <p:oleObj r:id="rId8" imgW="1143000" imgH="406400" progId="Equation.DSMT4">
                  <p:embed/>
                  <p:pic>
                    <p:nvPicPr>
                      <p:cNvPr id="0" name="图片 3078"/>
                      <p:cNvPicPr/>
                      <p:nvPr/>
                    </p:nvPicPr>
                    <p:blipFill>
                      <a:blip r:embed="rId9"/>
                      <a:stretch>
                        <a:fillRect/>
                      </a:stretch>
                    </p:blipFill>
                    <p:spPr>
                      <a:xfrm>
                        <a:off x="1009650" y="1916113"/>
                        <a:ext cx="2727325" cy="976312"/>
                      </a:xfrm>
                      <a:prstGeom prst="rect">
                        <a:avLst/>
                      </a:prstGeom>
                      <a:noFill/>
                      <a:ln w="38100">
                        <a:noFill/>
                        <a:miter/>
                      </a:ln>
                    </p:spPr>
                  </p:pic>
                </p:oleObj>
              </mc:Fallback>
            </mc:AlternateContent>
          </a:graphicData>
        </a:graphic>
      </p:graphicFrame>
      <p:grpSp>
        <p:nvGrpSpPr>
          <p:cNvPr id="26662" name="Group 38"/>
          <p:cNvGrpSpPr/>
          <p:nvPr/>
        </p:nvGrpSpPr>
        <p:grpSpPr>
          <a:xfrm>
            <a:off x="684213" y="4338638"/>
            <a:ext cx="4306887" cy="542925"/>
            <a:chOff x="453" y="2709"/>
            <a:chExt cx="2713" cy="342"/>
          </a:xfrm>
        </p:grpSpPr>
        <p:sp>
          <p:nvSpPr>
            <p:cNvPr id="2" name="Rectangle 129"/>
            <p:cNvSpPr/>
            <p:nvPr/>
          </p:nvSpPr>
          <p:spPr>
            <a:xfrm>
              <a:off x="453" y="2723"/>
              <a:ext cx="816" cy="288"/>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342900" lvl="0" indent="-342900" eaLnBrk="1" hangingPunct="1">
                <a:lnSpc>
                  <a:spcPct val="90000"/>
                </a:lnSpc>
                <a:buClr>
                  <a:schemeClr val="tx2"/>
                </a:buClr>
                <a:buNone/>
              </a:pPr>
              <a:r>
                <a:rPr lang="zh-CN" altLang="en-US" sz="2800" b="1" dirty="0">
                  <a:solidFill>
                    <a:schemeClr val="bg2"/>
                  </a:solidFill>
                  <a:latin typeface="Times New Roman" panose="02020603050405020304" pitchFamily="18" charset="0"/>
                </a:rPr>
                <a:t> </a:t>
              </a:r>
              <a:r>
                <a:rPr lang="zh-CN" altLang="en-US" sz="2800" b="1" dirty="0">
                  <a:solidFill>
                    <a:schemeClr val="tx2"/>
                  </a:solidFill>
                  <a:latin typeface="Times New Roman" panose="02020603050405020304" pitchFamily="18" charset="0"/>
                </a:rPr>
                <a:t>其一:</a:t>
              </a:r>
            </a:p>
          </p:txBody>
        </p:sp>
        <p:graphicFrame>
          <p:nvGraphicFramePr>
            <p:cNvPr id="3" name="Object 22"/>
            <p:cNvGraphicFramePr>
              <a:graphicFrameLocks noChangeAspect="1"/>
            </p:cNvGraphicFramePr>
            <p:nvPr/>
          </p:nvGraphicFramePr>
          <p:xfrm>
            <a:off x="1133" y="2709"/>
            <a:ext cx="2033" cy="342"/>
          </p:xfrm>
          <a:graphic>
            <a:graphicData uri="http://schemas.openxmlformats.org/presentationml/2006/ole">
              <mc:AlternateContent xmlns:mc="http://schemas.openxmlformats.org/markup-compatibility/2006">
                <mc:Choice xmlns:v="urn:schemas-microsoft-com:vml" Requires="v">
                  <p:oleObj spid="_x0000_s7187" r:id="rId10" imgW="1435100" imgH="241300" progId="Equation.DSMT4">
                    <p:embed/>
                  </p:oleObj>
                </mc:Choice>
                <mc:Fallback>
                  <p:oleObj r:id="rId10" imgW="1435100" imgH="241300" progId="Equation.DSMT4">
                    <p:embed/>
                    <p:pic>
                      <p:nvPicPr>
                        <p:cNvPr id="0" name="图片 3077"/>
                        <p:cNvPicPr/>
                        <p:nvPr/>
                      </p:nvPicPr>
                      <p:blipFill>
                        <a:blip r:embed="rId11"/>
                        <a:stretch>
                          <a:fillRect/>
                        </a:stretch>
                      </p:blipFill>
                      <p:spPr>
                        <a:xfrm>
                          <a:off x="1133" y="2709"/>
                          <a:ext cx="2033" cy="342"/>
                        </a:xfrm>
                        <a:prstGeom prst="rect">
                          <a:avLst/>
                        </a:prstGeom>
                        <a:noFill/>
                        <a:ln w="38100">
                          <a:noFill/>
                          <a:miter/>
                        </a:ln>
                      </p:spPr>
                    </p:pic>
                  </p:oleObj>
                </mc:Fallback>
              </mc:AlternateContent>
            </a:graphicData>
          </a:graphic>
        </p:graphicFrame>
      </p:grpSp>
      <p:grpSp>
        <p:nvGrpSpPr>
          <p:cNvPr id="26661" name="Group 37"/>
          <p:cNvGrpSpPr/>
          <p:nvPr/>
        </p:nvGrpSpPr>
        <p:grpSpPr>
          <a:xfrm>
            <a:off x="611188" y="3028950"/>
            <a:ext cx="7562850" cy="581025"/>
            <a:chOff x="324" y="1896"/>
            <a:chExt cx="4764" cy="366"/>
          </a:xfrm>
        </p:grpSpPr>
        <p:sp>
          <p:nvSpPr>
            <p:cNvPr id="26640" name="Rectangle 133"/>
            <p:cNvSpPr/>
            <p:nvPr/>
          </p:nvSpPr>
          <p:spPr>
            <a:xfrm>
              <a:off x="324" y="1921"/>
              <a:ext cx="3072" cy="336"/>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342900" lvl="0" indent="-342900" eaLnBrk="1" hangingPunct="1">
                <a:lnSpc>
                  <a:spcPct val="90000"/>
                </a:lnSpc>
                <a:buClr>
                  <a:schemeClr val="tx2"/>
                </a:buClr>
                <a:buNone/>
              </a:pPr>
              <a:r>
                <a:rPr lang="zh-CN" altLang="en-US" sz="2800" b="1" dirty="0">
                  <a:solidFill>
                    <a:schemeClr val="tx2"/>
                  </a:solidFill>
                  <a:latin typeface="Times New Roman" panose="02020603050405020304" pitchFamily="18" charset="0"/>
                </a:rPr>
                <a:t>1)当</a:t>
              </a:r>
              <a:r>
                <a:rPr lang="en-US" altLang="zh-CN" sz="2800" i="1" dirty="0">
                  <a:solidFill>
                    <a:srgbClr val="00337B"/>
                  </a:solidFill>
                  <a:latin typeface="Times New Roman" panose="02020603050405020304" pitchFamily="18" charset="0"/>
                </a:rPr>
                <a:t>K</a:t>
              </a:r>
              <a:r>
                <a:rPr lang="en-US" altLang="zh-CN" sz="2800" i="1" baseline="30000" dirty="0">
                  <a:solidFill>
                    <a:srgbClr val="00337B"/>
                  </a:solidFill>
                  <a:latin typeface="Times New Roman" panose="02020603050405020304" pitchFamily="18" charset="0"/>
                </a:rPr>
                <a:t>*</a:t>
              </a:r>
              <a:r>
                <a:rPr lang="en-US" altLang="zh-CN" sz="2800" dirty="0">
                  <a:solidFill>
                    <a:srgbClr val="00337B"/>
                  </a:solidFill>
                  <a:latin typeface="Times New Roman" panose="02020603050405020304" pitchFamily="18" charset="0"/>
                </a:rPr>
                <a:t>=0</a:t>
              </a:r>
              <a:r>
                <a:rPr lang="zh-CN" altLang="en-US" sz="2800" b="1" dirty="0">
                  <a:solidFill>
                    <a:schemeClr val="tx2"/>
                  </a:solidFill>
                  <a:latin typeface="Times New Roman" panose="02020603050405020304" pitchFamily="18" charset="0"/>
                </a:rPr>
                <a:t>时,由幅值条件,  有</a:t>
              </a:r>
            </a:p>
          </p:txBody>
        </p:sp>
        <p:graphicFrame>
          <p:nvGraphicFramePr>
            <p:cNvPr id="5" name="Object 26"/>
            <p:cNvGraphicFramePr>
              <a:graphicFrameLocks noChangeAspect="1"/>
            </p:cNvGraphicFramePr>
            <p:nvPr/>
          </p:nvGraphicFramePr>
          <p:xfrm>
            <a:off x="3046" y="1896"/>
            <a:ext cx="2042" cy="366"/>
          </p:xfrm>
          <a:graphic>
            <a:graphicData uri="http://schemas.openxmlformats.org/presentationml/2006/ole">
              <mc:AlternateContent xmlns:mc="http://schemas.openxmlformats.org/markup-compatibility/2006">
                <mc:Choice xmlns:v="urn:schemas-microsoft-com:vml" Requires="v">
                  <p:oleObj spid="_x0000_s7188" r:id="rId12" imgW="1371600" imgH="228600" progId="Equation.DSMT4">
                    <p:embed/>
                  </p:oleObj>
                </mc:Choice>
                <mc:Fallback>
                  <p:oleObj r:id="rId12" imgW="1371600" imgH="228600" progId="Equation.DSMT4">
                    <p:embed/>
                    <p:pic>
                      <p:nvPicPr>
                        <p:cNvPr id="0" name="图片 3076"/>
                        <p:cNvPicPr/>
                        <p:nvPr/>
                      </p:nvPicPr>
                      <p:blipFill>
                        <a:blip r:embed="rId13"/>
                        <a:stretch>
                          <a:fillRect/>
                        </a:stretch>
                      </p:blipFill>
                      <p:spPr>
                        <a:xfrm>
                          <a:off x="3046" y="1896"/>
                          <a:ext cx="2042" cy="366"/>
                        </a:xfrm>
                        <a:prstGeom prst="rect">
                          <a:avLst/>
                        </a:prstGeom>
                        <a:noFill/>
                        <a:ln w="38100">
                          <a:noFill/>
                          <a:miter/>
                        </a:ln>
                      </p:spPr>
                    </p:pic>
                  </p:oleObj>
                </mc:Fallback>
              </mc:AlternateContent>
            </a:graphicData>
          </a:graphic>
        </p:graphicFrame>
      </p:grpSp>
      <p:sp>
        <p:nvSpPr>
          <p:cNvPr id="6" name="Rectangle 137"/>
          <p:cNvSpPr>
            <a:spLocks noChangeArrowheads="1"/>
          </p:cNvSpPr>
          <p:nvPr/>
        </p:nvSpPr>
        <p:spPr bwMode="auto">
          <a:xfrm>
            <a:off x="611188" y="3703638"/>
            <a:ext cx="71628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defRPr/>
            </a:pPr>
            <a:r>
              <a:rPr kumimoji="0" lang="zh-CN" altLang="en-US" sz="28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rPr>
              <a:t>2)当</a:t>
            </a:r>
            <a:r>
              <a:rPr kumimoji="0" lang="en-US" altLang="zh-CN" sz="2800" b="0" i="1" u="none" strike="noStrike" kern="1200" cap="none" spc="0" normalizeH="0" baseline="0" noProof="0" dirty="0">
                <a:ln>
                  <a:noFill/>
                </a:ln>
                <a:solidFill>
                  <a:srgbClr val="00337B"/>
                </a:solidFill>
                <a:effectLst/>
                <a:uLnTx/>
                <a:uFillTx/>
                <a:latin typeface="Times New Roman" panose="02020603050405020304" pitchFamily="18" charset="0"/>
                <a:ea typeface="宋体" panose="02010600030101010101" pitchFamily="2" charset="-122"/>
                <a:cs typeface="+mn-cs"/>
              </a:rPr>
              <a:t>K</a:t>
            </a:r>
            <a:r>
              <a:rPr kumimoji="0" lang="en-US" altLang="zh-CN" sz="2800" b="0" i="1" u="none" strike="noStrike" kern="1200" cap="none" spc="0" normalizeH="0" baseline="30000" noProof="0" dirty="0">
                <a:ln>
                  <a:noFill/>
                </a:ln>
                <a:solidFill>
                  <a:srgbClr val="00337B"/>
                </a:solidFill>
                <a:effectLst/>
                <a:uLnTx/>
                <a:uFillTx/>
                <a:latin typeface="Times New Roman" panose="02020603050405020304" pitchFamily="18" charset="0"/>
                <a:ea typeface="宋体" panose="02010600030101010101" pitchFamily="2" charset="-122"/>
                <a:cs typeface="+mn-cs"/>
              </a:rPr>
              <a:t>*</a:t>
            </a:r>
            <a:r>
              <a:rPr kumimoji="0" lang="en-US" altLang="zh-CN" sz="2800" b="0" i="0" u="none" strike="noStrike" kern="1200" cap="none" spc="0" normalizeH="0" baseline="0" noProof="0" dirty="0">
                <a:ln>
                  <a:noFill/>
                </a:ln>
                <a:solidFill>
                  <a:srgbClr val="00337B"/>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mn-cs"/>
              </a:rPr>
              <a:t>时,由幅值条件,存在两种可能:</a:t>
            </a:r>
            <a:r>
              <a:rPr kumimoji="0" lang="zh-CN" altLang="en-US" sz="2800" b="0" i="0" u="none" strike="noStrike" kern="1200" cap="none" spc="0" normalizeH="0" baseline="0" noProof="0" dirty="0">
                <a:ln>
                  <a:noFill/>
                </a:ln>
                <a:solidFill>
                  <a:schemeClr val="bg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p>
        </p:txBody>
      </p:sp>
      <p:sp>
        <p:nvSpPr>
          <p:cNvPr id="26655" name="AutoShape 150"/>
          <p:cNvSpPr/>
          <p:nvPr/>
        </p:nvSpPr>
        <p:spPr>
          <a:xfrm>
            <a:off x="6880225" y="1144588"/>
            <a:ext cx="838200" cy="457200"/>
          </a:xfrm>
          <a:prstGeom prst="wedgeRectCallout">
            <a:avLst>
              <a:gd name="adj1" fmla="val 27083"/>
              <a:gd name="adj2" fmla="val 198958"/>
            </a:avLst>
          </a:prstGeom>
          <a:solidFill>
            <a:srgbClr val="CCFFFF"/>
          </a:solidFill>
          <a:ln w="9525" cap="flat" cmpd="sng">
            <a:solidFill>
              <a:schemeClr val="bg2"/>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buClr>
                <a:schemeClr val="tx2"/>
              </a:buClr>
              <a:buNone/>
            </a:pPr>
            <a:r>
              <a:rPr lang="zh-CN" altLang="en-US" sz="2400" b="1" dirty="0">
                <a:solidFill>
                  <a:schemeClr val="tx2"/>
                </a:solidFill>
                <a:latin typeface="Times New Roman" panose="02020603050405020304" pitchFamily="18" charset="0"/>
              </a:rPr>
              <a:t>起点</a:t>
            </a:r>
          </a:p>
        </p:txBody>
      </p:sp>
      <p:sp>
        <p:nvSpPr>
          <p:cNvPr id="26656" name="AutoShape 151"/>
          <p:cNvSpPr/>
          <p:nvPr/>
        </p:nvSpPr>
        <p:spPr>
          <a:xfrm>
            <a:off x="5508625" y="1144588"/>
            <a:ext cx="838200" cy="457200"/>
          </a:xfrm>
          <a:prstGeom prst="wedgeRectCallout">
            <a:avLst>
              <a:gd name="adj1" fmla="val 27083"/>
              <a:gd name="adj2" fmla="val 198958"/>
            </a:avLst>
          </a:prstGeom>
          <a:solidFill>
            <a:srgbClr val="CCFFFF"/>
          </a:solidFill>
          <a:ln w="9525" cap="flat" cmpd="sng">
            <a:solidFill>
              <a:srgbClr val="C0C0C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buClr>
                <a:schemeClr val="tx2"/>
              </a:buClr>
              <a:buNone/>
            </a:pPr>
            <a:r>
              <a:rPr lang="zh-CN" altLang="en-US" sz="2400" b="1" dirty="0">
                <a:solidFill>
                  <a:schemeClr val="tx2"/>
                </a:solidFill>
                <a:latin typeface="Times New Roman" panose="02020603050405020304" pitchFamily="18" charset="0"/>
              </a:rPr>
              <a:t>终点</a:t>
            </a:r>
          </a:p>
        </p:txBody>
      </p:sp>
      <p:sp>
        <p:nvSpPr>
          <p:cNvPr id="26657" name="Line 152"/>
          <p:cNvSpPr/>
          <p:nvPr/>
        </p:nvSpPr>
        <p:spPr>
          <a:xfrm flipH="1" flipV="1">
            <a:off x="6245225" y="2298700"/>
            <a:ext cx="1296988" cy="0"/>
          </a:xfrm>
          <a:prstGeom prst="line">
            <a:avLst/>
          </a:prstGeom>
          <a:ln w="38100" cap="flat" cmpd="sng">
            <a:solidFill>
              <a:srgbClr val="FF0000"/>
            </a:solidFill>
            <a:prstDash val="solid"/>
            <a:headEnd type="none" w="med" len="med"/>
            <a:tailEnd type="triangle" w="lg" len="lg"/>
          </a:ln>
        </p:spPr>
      </p:sp>
      <p:sp>
        <p:nvSpPr>
          <p:cNvPr id="26639"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7</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41"/>
                                        </p:tgtEl>
                                        <p:attrNameLst>
                                          <p:attrName>style.visibility</p:attrName>
                                        </p:attrNameLst>
                                      </p:cBhvr>
                                      <p:to>
                                        <p:strVal val="visible"/>
                                      </p:to>
                                    </p:set>
                                    <p:animEffect transition="in" filter="wipe(left)">
                                      <p:cBhvr>
                                        <p:cTn id="7" dur="500"/>
                                        <p:tgtEl>
                                          <p:spTgt spid="266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643"/>
                                        </p:tgtEl>
                                        <p:attrNameLst>
                                          <p:attrName>style.visibility</p:attrName>
                                        </p:attrNameLst>
                                      </p:cBhvr>
                                      <p:to>
                                        <p:strVal val="visible"/>
                                      </p:to>
                                    </p:set>
                                    <p:animEffect transition="in" filter="wipe(left)">
                                      <p:cBhvr>
                                        <p:cTn id="12" dur="500"/>
                                        <p:tgtEl>
                                          <p:spTgt spid="266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6627"/>
                                        </p:tgtEl>
                                        <p:attrNameLst>
                                          <p:attrName>style.visibility</p:attrName>
                                        </p:attrNameLst>
                                      </p:cBhvr>
                                      <p:to>
                                        <p:strVal val="visible"/>
                                      </p:to>
                                    </p:set>
                                    <p:animEffect transition="in" filter="wipe(up)">
                                      <p:cBhvr>
                                        <p:cTn id="17" dur="500"/>
                                        <p:tgtEl>
                                          <p:spTgt spid="266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6655"/>
                                        </p:tgtEl>
                                        <p:attrNameLst>
                                          <p:attrName>style.visibility</p:attrName>
                                        </p:attrNameLst>
                                      </p:cBhvr>
                                      <p:to>
                                        <p:strVal val="visible"/>
                                      </p:to>
                                    </p:set>
                                    <p:animEffect transition="in" filter="wipe(up)">
                                      <p:cBhvr>
                                        <p:cTn id="22" dur="500"/>
                                        <p:tgtEl>
                                          <p:spTgt spid="266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6657"/>
                                        </p:tgtEl>
                                        <p:attrNameLst>
                                          <p:attrName>style.visibility</p:attrName>
                                        </p:attrNameLst>
                                      </p:cBhvr>
                                      <p:to>
                                        <p:strVal val="visible"/>
                                      </p:to>
                                    </p:set>
                                    <p:animEffect transition="in" filter="wipe(right)">
                                      <p:cBhvr>
                                        <p:cTn id="27" dur="500"/>
                                        <p:tgtEl>
                                          <p:spTgt spid="2665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6656"/>
                                        </p:tgtEl>
                                        <p:attrNameLst>
                                          <p:attrName>style.visibility</p:attrName>
                                        </p:attrNameLst>
                                      </p:cBhvr>
                                      <p:to>
                                        <p:strVal val="visible"/>
                                      </p:to>
                                    </p:set>
                                    <p:animEffect transition="in" filter="wipe(up)">
                                      <p:cBhvr>
                                        <p:cTn id="32" dur="500"/>
                                        <p:tgtEl>
                                          <p:spTgt spid="2665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6661"/>
                                        </p:tgtEl>
                                        <p:attrNameLst>
                                          <p:attrName>style.visibility</p:attrName>
                                        </p:attrNameLst>
                                      </p:cBhvr>
                                      <p:to>
                                        <p:strVal val="visible"/>
                                      </p:to>
                                    </p:set>
                                    <p:animEffect transition="in" filter="blinds(horizontal)">
                                      <p:cBhvr>
                                        <p:cTn id="37" dur="500"/>
                                        <p:tgtEl>
                                          <p:spTgt spid="2666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6662"/>
                                        </p:tgtEl>
                                        <p:attrNameLst>
                                          <p:attrName>style.visibility</p:attrName>
                                        </p:attrNameLst>
                                      </p:cBhvr>
                                      <p:to>
                                        <p:strVal val="visible"/>
                                      </p:to>
                                    </p:set>
                                    <p:animEffect transition="in" filter="wipe(down)">
                                      <p:cBhvr>
                                        <p:cTn id="47" dur="500"/>
                                        <p:tgtEl>
                                          <p:spTgt spid="2666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642"/>
                                        </p:tgtEl>
                                        <p:attrNameLst>
                                          <p:attrName>style.visibility</p:attrName>
                                        </p:attrNameLst>
                                      </p:cBhvr>
                                      <p:to>
                                        <p:strVal val="visible"/>
                                      </p:to>
                                    </p:set>
                                    <p:animEffect transition="in" filter="wipe(left)">
                                      <p:cBhvr>
                                        <p:cTn id="52" dur="500"/>
                                        <p:tgtEl>
                                          <p:spTgt spid="26642"/>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37" fill="hold" nodeType="clickEffect">
                                  <p:stCondLst>
                                    <p:cond delay="0"/>
                                  </p:stCondLst>
                                  <p:childTnLst>
                                    <p:set>
                                      <p:cBhvr>
                                        <p:cTn id="56" dur="1" fill="hold">
                                          <p:stCondLst>
                                            <p:cond delay="0"/>
                                          </p:stCondLst>
                                        </p:cTn>
                                        <p:tgtEl>
                                          <p:spTgt spid="26638"/>
                                        </p:tgtEl>
                                        <p:attrNameLst>
                                          <p:attrName>style.visibility</p:attrName>
                                        </p:attrNameLst>
                                      </p:cBhvr>
                                      <p:to>
                                        <p:strVal val="visible"/>
                                      </p:to>
                                    </p:set>
                                    <p:animEffect transition="in" filter="barn(outVertical)">
                                      <p:cBhvr>
                                        <p:cTn id="57" dur="500"/>
                                        <p:tgtEl>
                                          <p:spTgt spid="26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1" grpId="0"/>
      <p:bldP spid="26642" grpId="0"/>
      <p:bldP spid="6" grpId="0"/>
      <p:bldP spid="26655" grpId="0" animBg="1"/>
      <p:bldP spid="2665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对象 31"/>
          <p:cNvGraphicFramePr>
            <a:graphicFrameLocks noChangeAspect="1"/>
          </p:cNvGraphicFramePr>
          <p:nvPr/>
        </p:nvGraphicFramePr>
        <p:xfrm>
          <a:off x="6372225" y="3705225"/>
          <a:ext cx="2590800" cy="2819400"/>
        </p:xfrm>
        <a:graphic>
          <a:graphicData uri="http://schemas.openxmlformats.org/presentationml/2006/ole">
            <mc:AlternateContent xmlns:mc="http://schemas.openxmlformats.org/markup-compatibility/2006">
              <mc:Choice xmlns:v="urn:schemas-microsoft-com:vml" Requires="v">
                <p:oleObj spid="_x0000_s63516" r:id="rId3" imgW="3295650" imgH="3724275" progId="PBrush">
                  <p:embed/>
                </p:oleObj>
              </mc:Choice>
              <mc:Fallback>
                <p:oleObj r:id="rId3" imgW="3295650" imgH="3724275" progId="PBrush">
                  <p:embed/>
                  <p:pic>
                    <p:nvPicPr>
                      <p:cNvPr id="0" name="图片 3402"/>
                      <p:cNvPicPr/>
                      <p:nvPr/>
                    </p:nvPicPr>
                    <p:blipFill>
                      <a:blip r:embed="rId4"/>
                      <a:stretch>
                        <a:fillRect/>
                      </a:stretch>
                    </p:blipFill>
                    <p:spPr>
                      <a:xfrm>
                        <a:off x="6372225" y="3705225"/>
                        <a:ext cx="2590800" cy="2819400"/>
                      </a:xfrm>
                      <a:prstGeom prst="rect">
                        <a:avLst/>
                      </a:prstGeom>
                      <a:noFill/>
                      <a:ln w="38100">
                        <a:noFill/>
                        <a:miter/>
                      </a:ln>
                    </p:spPr>
                  </p:pic>
                </p:oleObj>
              </mc:Fallback>
            </mc:AlternateContent>
          </a:graphicData>
        </a:graphic>
      </p:graphicFrame>
      <p:graphicFrame>
        <p:nvGraphicFramePr>
          <p:cNvPr id="109579" name="对象 109578"/>
          <p:cNvGraphicFramePr>
            <a:graphicFrameLocks noChangeAspect="1"/>
          </p:cNvGraphicFramePr>
          <p:nvPr/>
        </p:nvGraphicFramePr>
        <p:xfrm>
          <a:off x="3533775" y="3716338"/>
          <a:ext cx="2362200" cy="2819400"/>
        </p:xfrm>
        <a:graphic>
          <a:graphicData uri="http://schemas.openxmlformats.org/presentationml/2006/ole">
            <mc:AlternateContent xmlns:mc="http://schemas.openxmlformats.org/markup-compatibility/2006">
              <mc:Choice xmlns:v="urn:schemas-microsoft-com:vml" Requires="v">
                <p:oleObj spid="_x0000_s63517" r:id="rId5" imgW="3514725" imgH="3724275" progId="PBrush">
                  <p:embed/>
                </p:oleObj>
              </mc:Choice>
              <mc:Fallback>
                <p:oleObj r:id="rId5" imgW="3514725" imgH="3724275" progId="PBrush">
                  <p:embed/>
                  <p:pic>
                    <p:nvPicPr>
                      <p:cNvPr id="0" name="图片 3398"/>
                      <p:cNvPicPr/>
                      <p:nvPr/>
                    </p:nvPicPr>
                    <p:blipFill>
                      <a:blip r:embed="rId6"/>
                      <a:stretch>
                        <a:fillRect/>
                      </a:stretch>
                    </p:blipFill>
                    <p:spPr>
                      <a:xfrm>
                        <a:off x="3533775" y="3716338"/>
                        <a:ext cx="2362200" cy="2819400"/>
                      </a:xfrm>
                      <a:prstGeom prst="rect">
                        <a:avLst/>
                      </a:prstGeom>
                      <a:noFill/>
                      <a:ln w="38100">
                        <a:noFill/>
                        <a:miter/>
                      </a:ln>
                    </p:spPr>
                  </p:pic>
                </p:oleObj>
              </mc:Fallback>
            </mc:AlternateContent>
          </a:graphicData>
        </a:graphic>
      </p:graphicFrame>
      <p:sp>
        <p:nvSpPr>
          <p:cNvPr id="103428" name="Rectangle 2"/>
          <p:cNvSpPr>
            <a:spLocks noGrp="1" noRot="1"/>
          </p:cNvSpPr>
          <p:nvPr>
            <p:ph type="body" idx="4294967295"/>
          </p:nvPr>
        </p:nvSpPr>
        <p:spPr>
          <a:xfrm>
            <a:off x="38100" y="28575"/>
            <a:ext cx="5530850" cy="577850"/>
          </a:xfrm>
          <a:ln/>
        </p:spPr>
        <p:txBody>
          <a:bodyPr vert="horz" wrap="square" lIns="91440" tIns="45720" rIns="91440" bIns="45720" anchor="t" anchorCtr="0"/>
          <a:lstStyle/>
          <a:p>
            <a:pPr eaLnBrk="1" hangingPunct="1">
              <a:buNone/>
            </a:pPr>
            <a:r>
              <a:rPr lang="zh-CN" altLang="en-US" sz="3000" b="1" dirty="0">
                <a:solidFill>
                  <a:schemeClr val="tx2"/>
                </a:solidFill>
                <a:latin typeface="Times New Roman" panose="02020603050405020304" pitchFamily="18" charset="0"/>
                <a:cs typeface="Times New Roman" panose="02020603050405020304" pitchFamily="18" charset="0"/>
              </a:rPr>
              <a:t>例</a:t>
            </a:r>
            <a:r>
              <a:rPr lang="en-US" altLang="zh-CN" sz="3000" b="1" dirty="0">
                <a:solidFill>
                  <a:schemeClr val="tx2"/>
                </a:solidFill>
                <a:latin typeface="Times New Roman" panose="02020603050405020304" pitchFamily="18" charset="0"/>
                <a:cs typeface="Times New Roman" panose="02020603050405020304" pitchFamily="18" charset="0"/>
              </a:rPr>
              <a:t>4.14</a:t>
            </a:r>
            <a:endParaRPr lang="zh-CN" altLang="en-US" sz="3000" b="1" dirty="0">
              <a:solidFill>
                <a:schemeClr val="tx2"/>
              </a:solidFill>
              <a:latin typeface="Times New Roman" panose="02020603050405020304" pitchFamily="18" charset="0"/>
              <a:ea typeface="Times New Roman" panose="02020603050405020304" pitchFamily="18" charset="0"/>
            </a:endParaRPr>
          </a:p>
        </p:txBody>
      </p:sp>
      <p:graphicFrame>
        <p:nvGraphicFramePr>
          <p:cNvPr id="109573" name="Object 4"/>
          <p:cNvGraphicFramePr>
            <a:graphicFrameLocks noChangeAspect="1"/>
          </p:cNvGraphicFramePr>
          <p:nvPr/>
        </p:nvGraphicFramePr>
        <p:xfrm>
          <a:off x="3059113" y="620713"/>
          <a:ext cx="2514600" cy="2590800"/>
        </p:xfrm>
        <a:graphic>
          <a:graphicData uri="http://schemas.openxmlformats.org/presentationml/2006/ole">
            <mc:AlternateContent xmlns:mc="http://schemas.openxmlformats.org/markup-compatibility/2006">
              <mc:Choice xmlns:v="urn:schemas-microsoft-com:vml" Requires="v">
                <p:oleObj spid="_x0000_s63518" r:id="rId7" imgW="3076575" imgH="3676650" progId="PBrush">
                  <p:embed/>
                </p:oleObj>
              </mc:Choice>
              <mc:Fallback>
                <p:oleObj r:id="rId7" imgW="3076575" imgH="3676650" progId="PBrush">
                  <p:embed/>
                  <p:pic>
                    <p:nvPicPr>
                      <p:cNvPr id="0" name="图片 3400"/>
                      <p:cNvPicPr/>
                      <p:nvPr/>
                    </p:nvPicPr>
                    <p:blipFill>
                      <a:blip r:embed="rId8"/>
                      <a:stretch>
                        <a:fillRect/>
                      </a:stretch>
                    </p:blipFill>
                    <p:spPr>
                      <a:xfrm>
                        <a:off x="3059113" y="620713"/>
                        <a:ext cx="2514600" cy="2590800"/>
                      </a:xfrm>
                      <a:prstGeom prst="rect">
                        <a:avLst/>
                      </a:prstGeom>
                      <a:noFill/>
                      <a:ln w="38100">
                        <a:noFill/>
                        <a:miter/>
                      </a:ln>
                    </p:spPr>
                  </p:pic>
                </p:oleObj>
              </mc:Fallback>
            </mc:AlternateContent>
          </a:graphicData>
        </a:graphic>
      </p:graphicFrame>
      <p:sp>
        <p:nvSpPr>
          <p:cNvPr id="109574" name="Line 5"/>
          <p:cNvSpPr/>
          <p:nvPr/>
        </p:nvSpPr>
        <p:spPr>
          <a:xfrm flipV="1">
            <a:off x="3611563" y="1957388"/>
            <a:ext cx="647700" cy="1587"/>
          </a:xfrm>
          <a:prstGeom prst="line">
            <a:avLst/>
          </a:prstGeom>
          <a:ln w="28575" cap="sq" cmpd="sng">
            <a:solidFill>
              <a:srgbClr val="FF0000"/>
            </a:solidFill>
            <a:prstDash val="solid"/>
            <a:headEnd type="none" w="med" len="med"/>
            <a:tailEnd type="triangle" w="lg" len="lg"/>
          </a:ln>
        </p:spPr>
      </p:sp>
      <p:sp>
        <p:nvSpPr>
          <p:cNvPr id="109575" name="Line 6"/>
          <p:cNvSpPr/>
          <p:nvPr/>
        </p:nvSpPr>
        <p:spPr>
          <a:xfrm>
            <a:off x="4252913" y="1003300"/>
            <a:ext cx="0" cy="942975"/>
          </a:xfrm>
          <a:prstGeom prst="line">
            <a:avLst/>
          </a:prstGeom>
          <a:ln w="28575" cap="sq" cmpd="sng">
            <a:solidFill>
              <a:srgbClr val="FF0000"/>
            </a:solidFill>
            <a:prstDash val="solid"/>
            <a:headEnd type="triangle" w="med" len="lg"/>
            <a:tailEnd type="none" w="med" len="lg"/>
          </a:ln>
        </p:spPr>
      </p:sp>
      <p:sp>
        <p:nvSpPr>
          <p:cNvPr id="103432" name="Text Box 60"/>
          <p:cNvSpPr txBox="1"/>
          <p:nvPr/>
        </p:nvSpPr>
        <p:spPr>
          <a:xfrm>
            <a:off x="7885113" y="1700213"/>
            <a:ext cx="733425" cy="1008062"/>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476250" lvl="0" indent="-476250" algn="ctr" eaLnBrk="1" hangingPunct="1">
              <a:spcBef>
                <a:spcPct val="50000"/>
              </a:spcBef>
              <a:buClr>
                <a:schemeClr val="tx2"/>
              </a:buClr>
              <a:buNone/>
            </a:pPr>
            <a:endParaRPr lang="zh-CN" altLang="en-US" sz="3600" dirty="0">
              <a:latin typeface="Times New Roman" panose="02020603050405020304" pitchFamily="18" charset="0"/>
            </a:endParaRPr>
          </a:p>
        </p:txBody>
      </p:sp>
      <p:graphicFrame>
        <p:nvGraphicFramePr>
          <p:cNvPr id="2" name="对象 1"/>
          <p:cNvGraphicFramePr>
            <a:graphicFrameLocks noChangeAspect="1"/>
          </p:cNvGraphicFramePr>
          <p:nvPr/>
        </p:nvGraphicFramePr>
        <p:xfrm>
          <a:off x="107950" y="1712913"/>
          <a:ext cx="2438400" cy="852487"/>
        </p:xfrm>
        <a:graphic>
          <a:graphicData uri="http://schemas.openxmlformats.org/presentationml/2006/ole">
            <mc:AlternateContent xmlns:mc="http://schemas.openxmlformats.org/markup-compatibility/2006">
              <mc:Choice xmlns:v="urn:schemas-microsoft-com:vml" Requires="v">
                <p:oleObj spid="_x0000_s63519" r:id="rId9" imgW="1269365" imgH="444500" progId="Equation.DSMT4">
                  <p:embed/>
                </p:oleObj>
              </mc:Choice>
              <mc:Fallback>
                <p:oleObj r:id="rId9" imgW="1269365" imgH="444500" progId="Equation.DSMT4">
                  <p:embed/>
                  <p:pic>
                    <p:nvPicPr>
                      <p:cNvPr id="0" name="图片 3394"/>
                      <p:cNvPicPr/>
                      <p:nvPr/>
                    </p:nvPicPr>
                    <p:blipFill>
                      <a:blip r:embed="rId10"/>
                      <a:stretch>
                        <a:fillRect/>
                      </a:stretch>
                    </p:blipFill>
                    <p:spPr>
                      <a:xfrm>
                        <a:off x="107950" y="1712913"/>
                        <a:ext cx="2438400" cy="852487"/>
                      </a:xfrm>
                      <a:prstGeom prst="rect">
                        <a:avLst/>
                      </a:prstGeom>
                      <a:noFill/>
                      <a:ln w="38100">
                        <a:noFill/>
                        <a:miter/>
                      </a:ln>
                    </p:spPr>
                  </p:pic>
                </p:oleObj>
              </mc:Fallback>
            </mc:AlternateContent>
          </a:graphicData>
        </a:graphic>
      </p:graphicFrame>
      <p:graphicFrame>
        <p:nvGraphicFramePr>
          <p:cNvPr id="3" name="对象 2"/>
          <p:cNvGraphicFramePr>
            <a:graphicFrameLocks noChangeAspect="1"/>
          </p:cNvGraphicFramePr>
          <p:nvPr/>
        </p:nvGraphicFramePr>
        <p:xfrm>
          <a:off x="5661025" y="1557338"/>
          <a:ext cx="3427413" cy="900112"/>
        </p:xfrm>
        <a:graphic>
          <a:graphicData uri="http://schemas.openxmlformats.org/presentationml/2006/ole">
            <mc:AlternateContent xmlns:mc="http://schemas.openxmlformats.org/markup-compatibility/2006">
              <mc:Choice xmlns:v="urn:schemas-microsoft-com:vml" Requires="v">
                <p:oleObj spid="_x0000_s63520" r:id="rId11" imgW="1739900" imgH="457200" progId="Equation.DSMT4">
                  <p:embed/>
                </p:oleObj>
              </mc:Choice>
              <mc:Fallback>
                <p:oleObj r:id="rId11" imgW="1739900" imgH="457200" progId="Equation.DSMT4">
                  <p:embed/>
                  <p:pic>
                    <p:nvPicPr>
                      <p:cNvPr id="0" name="图片 3399"/>
                      <p:cNvPicPr/>
                      <p:nvPr/>
                    </p:nvPicPr>
                    <p:blipFill>
                      <a:blip r:embed="rId12"/>
                      <a:stretch>
                        <a:fillRect/>
                      </a:stretch>
                    </p:blipFill>
                    <p:spPr>
                      <a:xfrm>
                        <a:off x="5661025" y="1557338"/>
                        <a:ext cx="3427413" cy="900112"/>
                      </a:xfrm>
                      <a:prstGeom prst="rect">
                        <a:avLst/>
                      </a:prstGeom>
                      <a:noFill/>
                      <a:ln w="38100">
                        <a:noFill/>
                        <a:miter/>
                      </a:ln>
                    </p:spPr>
                  </p:pic>
                </p:oleObj>
              </mc:Fallback>
            </mc:AlternateContent>
          </a:graphicData>
        </a:graphic>
      </p:graphicFrame>
      <p:sp>
        <p:nvSpPr>
          <p:cNvPr id="7" name="矩形 6"/>
          <p:cNvSpPr/>
          <p:nvPr/>
        </p:nvSpPr>
        <p:spPr>
          <a:xfrm>
            <a:off x="5678488" y="654050"/>
            <a:ext cx="3465512" cy="9540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buNone/>
            </a:pPr>
            <a:r>
              <a:rPr lang="zh-CN" altLang="en-US" sz="2800" b="1" dirty="0">
                <a:solidFill>
                  <a:schemeClr val="tx2"/>
                </a:solidFill>
                <a:latin typeface="Times New Roman" panose="02020603050405020304" pitchFamily="18" charset="0"/>
              </a:rPr>
              <a:t>增加一个开环极点，则开环传递函数：</a:t>
            </a:r>
            <a:endParaRPr lang="en-US" altLang="zh-CN" sz="2800" b="1" dirty="0">
              <a:solidFill>
                <a:schemeClr val="tx2"/>
              </a:solidFill>
              <a:latin typeface="Times New Roman" panose="02020603050405020304" pitchFamily="18" charset="0"/>
            </a:endParaRPr>
          </a:p>
        </p:txBody>
      </p:sp>
      <p:sp>
        <p:nvSpPr>
          <p:cNvPr id="8" name="矩形 7"/>
          <p:cNvSpPr/>
          <p:nvPr/>
        </p:nvSpPr>
        <p:spPr>
          <a:xfrm>
            <a:off x="34925" y="733425"/>
            <a:ext cx="4572000" cy="10398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buNone/>
            </a:pPr>
            <a:r>
              <a:rPr lang="zh-CN" altLang="en-US" sz="2800" b="1" dirty="0">
                <a:solidFill>
                  <a:schemeClr val="tx2"/>
                </a:solidFill>
                <a:latin typeface="Times New Roman" panose="02020603050405020304" pitchFamily="18" charset="0"/>
              </a:rPr>
              <a:t>原系统开环传递</a:t>
            </a:r>
            <a:endParaRPr lang="en-US" altLang="zh-CN" sz="2800" b="1" dirty="0">
              <a:solidFill>
                <a:schemeClr val="tx2"/>
              </a:solidFill>
              <a:latin typeface="Times New Roman" panose="02020603050405020304" pitchFamily="18" charset="0"/>
            </a:endParaRPr>
          </a:p>
          <a:p>
            <a:pPr marL="0" lvl="0" indent="0" eaLnBrk="1" hangingPunct="1">
              <a:buNone/>
            </a:pPr>
            <a:r>
              <a:rPr lang="zh-CN" altLang="en-US" sz="2800" b="1" dirty="0">
                <a:solidFill>
                  <a:schemeClr val="tx2"/>
                </a:solidFill>
                <a:latin typeface="Times New Roman" panose="02020603050405020304" pitchFamily="18" charset="0"/>
              </a:rPr>
              <a:t>函数</a:t>
            </a:r>
            <a:r>
              <a:rPr lang="zh-CN" altLang="en-US" sz="2400" b="1" dirty="0">
                <a:solidFill>
                  <a:schemeClr val="tx2"/>
                </a:solidFill>
                <a:latin typeface="Times New Roman" panose="02020603050405020304" pitchFamily="18" charset="0"/>
              </a:rPr>
              <a:t>：</a:t>
            </a:r>
            <a:endParaRPr lang="en-US" altLang="zh-CN" sz="2400" b="1" dirty="0">
              <a:solidFill>
                <a:schemeClr val="tx2"/>
              </a:solidFill>
              <a:latin typeface="Times New Roman" panose="02020603050405020304" pitchFamily="18" charset="0"/>
            </a:endParaRPr>
          </a:p>
        </p:txBody>
      </p:sp>
      <p:graphicFrame>
        <p:nvGraphicFramePr>
          <p:cNvPr id="109613" name="Object 19"/>
          <p:cNvGraphicFramePr>
            <a:graphicFrameLocks noChangeAspect="1"/>
          </p:cNvGraphicFramePr>
          <p:nvPr/>
        </p:nvGraphicFramePr>
        <p:xfrm>
          <a:off x="412750" y="3643313"/>
          <a:ext cx="2667000" cy="2819400"/>
        </p:xfrm>
        <a:graphic>
          <a:graphicData uri="http://schemas.openxmlformats.org/presentationml/2006/ole">
            <mc:AlternateContent xmlns:mc="http://schemas.openxmlformats.org/markup-compatibility/2006">
              <mc:Choice xmlns:v="urn:schemas-microsoft-com:vml" Requires="v">
                <p:oleObj spid="_x0000_s63521" r:id="rId13" imgW="3514725" imgH="3724275" progId="PBrush">
                  <p:embed/>
                </p:oleObj>
              </mc:Choice>
              <mc:Fallback>
                <p:oleObj r:id="rId13" imgW="3514725" imgH="3724275" progId="PBrush">
                  <p:embed/>
                  <p:pic>
                    <p:nvPicPr>
                      <p:cNvPr id="0" name="图片 3397"/>
                      <p:cNvPicPr/>
                      <p:nvPr/>
                    </p:nvPicPr>
                    <p:blipFill>
                      <a:blip r:embed="rId14"/>
                      <a:stretch>
                        <a:fillRect/>
                      </a:stretch>
                    </p:blipFill>
                    <p:spPr>
                      <a:xfrm>
                        <a:off x="412750" y="3643313"/>
                        <a:ext cx="2667000" cy="2819400"/>
                      </a:xfrm>
                      <a:prstGeom prst="rect">
                        <a:avLst/>
                      </a:prstGeom>
                      <a:noFill/>
                      <a:ln w="38100">
                        <a:noFill/>
                        <a:miter/>
                      </a:ln>
                    </p:spPr>
                  </p:pic>
                </p:oleObj>
              </mc:Fallback>
            </mc:AlternateContent>
          </a:graphicData>
        </a:graphic>
      </p:graphicFrame>
      <p:graphicFrame>
        <p:nvGraphicFramePr>
          <p:cNvPr id="5" name="对象 4"/>
          <p:cNvGraphicFramePr>
            <a:graphicFrameLocks noChangeAspect="1"/>
          </p:cNvGraphicFramePr>
          <p:nvPr/>
        </p:nvGraphicFramePr>
        <p:xfrm>
          <a:off x="3497263" y="3690938"/>
          <a:ext cx="1217612" cy="476250"/>
        </p:xfrm>
        <a:graphic>
          <a:graphicData uri="http://schemas.openxmlformats.org/presentationml/2006/ole">
            <mc:AlternateContent xmlns:mc="http://schemas.openxmlformats.org/markup-compatibility/2006">
              <mc:Choice xmlns:v="urn:schemas-microsoft-com:vml" Requires="v">
                <p:oleObj spid="_x0000_s63522" r:id="rId15" imgW="584200" imgH="228600" progId="Equation.DSMT4">
                  <p:embed/>
                </p:oleObj>
              </mc:Choice>
              <mc:Fallback>
                <p:oleObj r:id="rId15" imgW="584200" imgH="228600" progId="Equation.DSMT4">
                  <p:embed/>
                  <p:pic>
                    <p:nvPicPr>
                      <p:cNvPr id="0" name="图片 3390"/>
                      <p:cNvPicPr/>
                      <p:nvPr/>
                    </p:nvPicPr>
                    <p:blipFill>
                      <a:blip r:embed="rId16"/>
                      <a:stretch>
                        <a:fillRect/>
                      </a:stretch>
                    </p:blipFill>
                    <p:spPr>
                      <a:xfrm>
                        <a:off x="3497263" y="3690938"/>
                        <a:ext cx="1217612" cy="476250"/>
                      </a:xfrm>
                      <a:prstGeom prst="rect">
                        <a:avLst/>
                      </a:prstGeom>
                      <a:noFill/>
                      <a:ln w="38100">
                        <a:noFill/>
                        <a:miter/>
                      </a:ln>
                    </p:spPr>
                  </p:pic>
                </p:oleObj>
              </mc:Fallback>
            </mc:AlternateContent>
          </a:graphicData>
        </a:graphic>
      </p:graphicFrame>
      <p:graphicFrame>
        <p:nvGraphicFramePr>
          <p:cNvPr id="4" name="对象 3"/>
          <p:cNvGraphicFramePr>
            <a:graphicFrameLocks noChangeAspect="1"/>
          </p:cNvGraphicFramePr>
          <p:nvPr/>
        </p:nvGraphicFramePr>
        <p:xfrm>
          <a:off x="349250" y="3698875"/>
          <a:ext cx="1243013" cy="476250"/>
        </p:xfrm>
        <a:graphic>
          <a:graphicData uri="http://schemas.openxmlformats.org/presentationml/2006/ole">
            <mc:AlternateContent xmlns:mc="http://schemas.openxmlformats.org/markup-compatibility/2006">
              <mc:Choice xmlns:v="urn:schemas-microsoft-com:vml" Requires="v">
                <p:oleObj spid="_x0000_s63523" r:id="rId17" imgW="596900" imgH="228600" progId="Equation.DSMT4">
                  <p:embed/>
                </p:oleObj>
              </mc:Choice>
              <mc:Fallback>
                <p:oleObj r:id="rId17" imgW="596900" imgH="228600" progId="Equation.DSMT4">
                  <p:embed/>
                  <p:pic>
                    <p:nvPicPr>
                      <p:cNvPr id="0" name="图片 3391"/>
                      <p:cNvPicPr/>
                      <p:nvPr/>
                    </p:nvPicPr>
                    <p:blipFill>
                      <a:blip r:embed="rId18"/>
                      <a:stretch>
                        <a:fillRect/>
                      </a:stretch>
                    </p:blipFill>
                    <p:spPr>
                      <a:xfrm>
                        <a:off x="349250" y="3698875"/>
                        <a:ext cx="1243013" cy="476250"/>
                      </a:xfrm>
                      <a:prstGeom prst="rect">
                        <a:avLst/>
                      </a:prstGeom>
                      <a:noFill/>
                      <a:ln w="38100">
                        <a:noFill/>
                        <a:miter/>
                      </a:ln>
                    </p:spPr>
                  </p:pic>
                </p:oleObj>
              </mc:Fallback>
            </mc:AlternateContent>
          </a:graphicData>
        </a:graphic>
      </p:graphicFrame>
      <p:sp>
        <p:nvSpPr>
          <p:cNvPr id="61" name="Line 6"/>
          <p:cNvSpPr/>
          <p:nvPr/>
        </p:nvSpPr>
        <p:spPr>
          <a:xfrm>
            <a:off x="4249738" y="1946275"/>
            <a:ext cx="9525" cy="906463"/>
          </a:xfrm>
          <a:prstGeom prst="line">
            <a:avLst/>
          </a:prstGeom>
          <a:ln w="28575" cap="sq" cmpd="sng">
            <a:solidFill>
              <a:srgbClr val="FF0000"/>
            </a:solidFill>
            <a:prstDash val="solid"/>
            <a:headEnd type="none" w="med" len="lg"/>
            <a:tailEnd type="triangle" w="med" len="lg"/>
          </a:ln>
        </p:spPr>
      </p:sp>
      <p:sp>
        <p:nvSpPr>
          <p:cNvPr id="62" name="Line 5"/>
          <p:cNvSpPr/>
          <p:nvPr/>
        </p:nvSpPr>
        <p:spPr>
          <a:xfrm flipV="1">
            <a:off x="4254500" y="1958975"/>
            <a:ext cx="647700" cy="1588"/>
          </a:xfrm>
          <a:prstGeom prst="line">
            <a:avLst/>
          </a:prstGeom>
          <a:ln w="28575" cap="sq" cmpd="sng">
            <a:solidFill>
              <a:srgbClr val="FF0000"/>
            </a:solidFill>
            <a:prstDash val="solid"/>
            <a:headEnd type="triangle" w="lg" len="lg"/>
            <a:tailEnd type="none" w="med" len="med"/>
          </a:ln>
        </p:spPr>
      </p:sp>
      <p:grpSp>
        <p:nvGrpSpPr>
          <p:cNvPr id="67" name="组合 66"/>
          <p:cNvGrpSpPr/>
          <p:nvPr/>
        </p:nvGrpSpPr>
        <p:grpSpPr>
          <a:xfrm>
            <a:off x="1517650" y="5008563"/>
            <a:ext cx="147638" cy="141287"/>
            <a:chOff x="5564572" y="6027587"/>
            <a:chExt cx="147638" cy="141287"/>
          </a:xfrm>
        </p:grpSpPr>
        <p:sp>
          <p:nvSpPr>
            <p:cNvPr id="103479" name="Line 43"/>
            <p:cNvSpPr/>
            <p:nvPr/>
          </p:nvSpPr>
          <p:spPr>
            <a:xfrm flipH="1">
              <a:off x="5564572" y="6027587"/>
              <a:ext cx="147638" cy="141287"/>
            </a:xfrm>
            <a:prstGeom prst="line">
              <a:avLst/>
            </a:prstGeom>
            <a:ln w="38100" cap="flat" cmpd="sng">
              <a:solidFill>
                <a:srgbClr val="FF0000"/>
              </a:solidFill>
              <a:prstDash val="solid"/>
              <a:headEnd type="none" w="med" len="med"/>
              <a:tailEnd type="none" w="med" len="med"/>
            </a:ln>
          </p:spPr>
        </p:sp>
        <p:sp>
          <p:nvSpPr>
            <p:cNvPr id="103480" name="Line 44"/>
            <p:cNvSpPr/>
            <p:nvPr/>
          </p:nvSpPr>
          <p:spPr>
            <a:xfrm>
              <a:off x="5564572" y="6027587"/>
              <a:ext cx="147638" cy="141287"/>
            </a:xfrm>
            <a:prstGeom prst="line">
              <a:avLst/>
            </a:prstGeom>
            <a:ln w="38100" cap="flat" cmpd="sng">
              <a:solidFill>
                <a:srgbClr val="FF0000"/>
              </a:solidFill>
              <a:prstDash val="solid"/>
              <a:headEnd type="none" w="med" len="med"/>
              <a:tailEnd type="none" w="med" len="med"/>
            </a:ln>
          </p:spPr>
        </p:sp>
      </p:grpSp>
      <p:grpSp>
        <p:nvGrpSpPr>
          <p:cNvPr id="70" name="组合 69"/>
          <p:cNvGrpSpPr/>
          <p:nvPr/>
        </p:nvGrpSpPr>
        <p:grpSpPr>
          <a:xfrm>
            <a:off x="2305050" y="4992688"/>
            <a:ext cx="147638" cy="141287"/>
            <a:chOff x="5564572" y="6027587"/>
            <a:chExt cx="147638" cy="141287"/>
          </a:xfrm>
        </p:grpSpPr>
        <p:sp>
          <p:nvSpPr>
            <p:cNvPr id="103477" name="Line 43"/>
            <p:cNvSpPr/>
            <p:nvPr/>
          </p:nvSpPr>
          <p:spPr>
            <a:xfrm flipH="1">
              <a:off x="5564572" y="6027587"/>
              <a:ext cx="147638" cy="141287"/>
            </a:xfrm>
            <a:prstGeom prst="line">
              <a:avLst/>
            </a:prstGeom>
            <a:ln w="38100" cap="flat" cmpd="sng">
              <a:solidFill>
                <a:srgbClr val="FF0000"/>
              </a:solidFill>
              <a:prstDash val="solid"/>
              <a:headEnd type="none" w="med" len="med"/>
              <a:tailEnd type="none" w="med" len="med"/>
            </a:ln>
          </p:spPr>
        </p:sp>
        <p:sp>
          <p:nvSpPr>
            <p:cNvPr id="103478" name="Line 44"/>
            <p:cNvSpPr/>
            <p:nvPr/>
          </p:nvSpPr>
          <p:spPr>
            <a:xfrm>
              <a:off x="5564572" y="6027587"/>
              <a:ext cx="147638" cy="141287"/>
            </a:xfrm>
            <a:prstGeom prst="line">
              <a:avLst/>
            </a:prstGeom>
            <a:ln w="38100" cap="flat" cmpd="sng">
              <a:solidFill>
                <a:srgbClr val="FF0000"/>
              </a:solidFill>
              <a:prstDash val="solid"/>
              <a:headEnd type="none" w="med" len="med"/>
              <a:tailEnd type="none" w="med" len="med"/>
            </a:ln>
          </p:spPr>
        </p:sp>
      </p:grpSp>
      <p:grpSp>
        <p:nvGrpSpPr>
          <p:cNvPr id="73" name="组合 72"/>
          <p:cNvGrpSpPr/>
          <p:nvPr/>
        </p:nvGrpSpPr>
        <p:grpSpPr>
          <a:xfrm>
            <a:off x="722313" y="5018088"/>
            <a:ext cx="147637" cy="141287"/>
            <a:chOff x="5564572" y="6027587"/>
            <a:chExt cx="147638" cy="141287"/>
          </a:xfrm>
        </p:grpSpPr>
        <p:sp>
          <p:nvSpPr>
            <p:cNvPr id="103475" name="Line 43"/>
            <p:cNvSpPr/>
            <p:nvPr/>
          </p:nvSpPr>
          <p:spPr>
            <a:xfrm flipH="1">
              <a:off x="5564572" y="6027587"/>
              <a:ext cx="147638" cy="141287"/>
            </a:xfrm>
            <a:prstGeom prst="line">
              <a:avLst/>
            </a:prstGeom>
            <a:ln w="38100" cap="flat" cmpd="sng">
              <a:solidFill>
                <a:srgbClr val="FF0000"/>
              </a:solidFill>
              <a:prstDash val="solid"/>
              <a:headEnd type="none" w="med" len="med"/>
              <a:tailEnd type="none" w="med" len="med"/>
            </a:ln>
          </p:spPr>
        </p:sp>
        <p:sp>
          <p:nvSpPr>
            <p:cNvPr id="103476" name="Line 44"/>
            <p:cNvSpPr/>
            <p:nvPr/>
          </p:nvSpPr>
          <p:spPr>
            <a:xfrm>
              <a:off x="5564572" y="6027587"/>
              <a:ext cx="147638" cy="141287"/>
            </a:xfrm>
            <a:prstGeom prst="line">
              <a:avLst/>
            </a:prstGeom>
            <a:ln w="38100" cap="flat" cmpd="sng">
              <a:solidFill>
                <a:srgbClr val="FF0000"/>
              </a:solidFill>
              <a:prstDash val="solid"/>
              <a:headEnd type="none" w="med" len="med"/>
              <a:tailEnd type="none" w="med" len="med"/>
            </a:ln>
          </p:spPr>
        </p:sp>
      </p:grpSp>
      <p:cxnSp>
        <p:nvCxnSpPr>
          <p:cNvPr id="17" name="直接连接符 16"/>
          <p:cNvCxnSpPr/>
          <p:nvPr/>
        </p:nvCxnSpPr>
        <p:spPr>
          <a:xfrm flipH="1">
            <a:off x="1868488" y="5084763"/>
            <a:ext cx="471487" cy="0"/>
          </a:xfrm>
          <a:prstGeom prst="line">
            <a:avLst/>
          </a:prstGeom>
          <a:ln w="28575" cap="flat" cmpd="sng">
            <a:solidFill>
              <a:srgbClr val="FF0000"/>
            </a:solidFill>
            <a:prstDash val="solid"/>
            <a:headEnd type="none" w="med" len="lg"/>
            <a:tailEnd type="triangle" w="lg" len="lg"/>
          </a:ln>
        </p:spPr>
      </p:cxnSp>
      <p:cxnSp>
        <p:nvCxnSpPr>
          <p:cNvPr id="20" name="直接连接符 19"/>
          <p:cNvCxnSpPr/>
          <p:nvPr/>
        </p:nvCxnSpPr>
        <p:spPr>
          <a:xfrm flipV="1">
            <a:off x="1568450" y="5084763"/>
            <a:ext cx="357188" cy="0"/>
          </a:xfrm>
          <a:prstGeom prst="line">
            <a:avLst/>
          </a:prstGeom>
          <a:ln w="28575" cap="flat" cmpd="sng">
            <a:solidFill>
              <a:srgbClr val="FF0000"/>
            </a:solidFill>
            <a:prstDash val="solid"/>
            <a:headEnd type="none" w="med" len="med"/>
            <a:tailEnd type="triangle" w="lg" len="lg"/>
          </a:ln>
        </p:spPr>
      </p:cxnSp>
      <p:sp>
        <p:nvSpPr>
          <p:cNvPr id="83" name="Freeform 27"/>
          <p:cNvSpPr/>
          <p:nvPr/>
        </p:nvSpPr>
        <p:spPr>
          <a:xfrm>
            <a:off x="1908175" y="3860800"/>
            <a:ext cx="641350" cy="1233488"/>
          </a:xfrm>
          <a:custGeom>
            <a:avLst/>
            <a:gdLst>
              <a:gd name="txL" fmla="*/ 0 w 945"/>
              <a:gd name="txT" fmla="*/ 0 h 1404"/>
              <a:gd name="txR" fmla="*/ 945 w 945"/>
              <a:gd name="txB" fmla="*/ 1404 h 1404"/>
            </a:gdLst>
            <a:ahLst/>
            <a:cxnLst>
              <a:cxn ang="0">
                <a:pos x="0" y="2147483646"/>
              </a:cxn>
              <a:cxn ang="0">
                <a:pos x="2147483646" y="2147483646"/>
              </a:cxn>
              <a:cxn ang="0">
                <a:pos x="2147483646" y="2147483646"/>
              </a:cxn>
              <a:cxn ang="0">
                <a:pos x="2147483646" y="0"/>
              </a:cxn>
            </a:cxnLst>
            <a:rect l="txL" t="txT" r="txR" b="txB"/>
            <a:pathLst>
              <a:path w="945" h="1404">
                <a:moveTo>
                  <a:pt x="0" y="1404"/>
                </a:moveTo>
                <a:cubicBezTo>
                  <a:pt x="9" y="1261"/>
                  <a:pt x="18" y="1118"/>
                  <a:pt x="105" y="936"/>
                </a:cubicBezTo>
                <a:cubicBezTo>
                  <a:pt x="192" y="754"/>
                  <a:pt x="385" y="468"/>
                  <a:pt x="525" y="312"/>
                </a:cubicBezTo>
                <a:cubicBezTo>
                  <a:pt x="665" y="156"/>
                  <a:pt x="805" y="78"/>
                  <a:pt x="945" y="0"/>
                </a:cubicBezTo>
              </a:path>
            </a:pathLst>
          </a:custGeom>
          <a:noFill/>
          <a:ln w="38100" cap="flat" cmpd="sng">
            <a:solidFill>
              <a:srgbClr val="FF0000">
                <a:alpha val="100000"/>
              </a:srgbClr>
            </a:solidFill>
            <a:prstDash val="solid"/>
            <a:round/>
            <a:headEnd type="none" w="med" len="med"/>
            <a:tailEnd type="triangle" w="med" len="lg"/>
          </a:ln>
        </p:spPr>
        <p:txBody>
          <a:bodyPr/>
          <a:lstStyle/>
          <a:p>
            <a:endParaRPr lang="zh-CN" altLang="en-US"/>
          </a:p>
        </p:txBody>
      </p:sp>
      <p:sp>
        <p:nvSpPr>
          <p:cNvPr id="84" name="Freeform 28"/>
          <p:cNvSpPr/>
          <p:nvPr/>
        </p:nvSpPr>
        <p:spPr>
          <a:xfrm flipV="1">
            <a:off x="1908175" y="5094288"/>
            <a:ext cx="641350" cy="1214437"/>
          </a:xfrm>
          <a:custGeom>
            <a:avLst/>
            <a:gdLst>
              <a:gd name="txL" fmla="*/ 0 w 945"/>
              <a:gd name="txT" fmla="*/ 0 h 1404"/>
              <a:gd name="txR" fmla="*/ 945 w 945"/>
              <a:gd name="txB" fmla="*/ 1404 h 1404"/>
            </a:gdLst>
            <a:ahLst/>
            <a:cxnLst>
              <a:cxn ang="0">
                <a:pos x="0" y="2147483646"/>
              </a:cxn>
              <a:cxn ang="0">
                <a:pos x="2147483646" y="2147483646"/>
              </a:cxn>
              <a:cxn ang="0">
                <a:pos x="2147483646" y="2147483646"/>
              </a:cxn>
              <a:cxn ang="0">
                <a:pos x="2147483646" y="0"/>
              </a:cxn>
            </a:cxnLst>
            <a:rect l="txL" t="txT" r="txR" b="txB"/>
            <a:pathLst>
              <a:path w="945" h="1404">
                <a:moveTo>
                  <a:pt x="0" y="1404"/>
                </a:moveTo>
                <a:cubicBezTo>
                  <a:pt x="9" y="1261"/>
                  <a:pt x="18" y="1118"/>
                  <a:pt x="105" y="936"/>
                </a:cubicBezTo>
                <a:cubicBezTo>
                  <a:pt x="192" y="754"/>
                  <a:pt x="385" y="468"/>
                  <a:pt x="525" y="312"/>
                </a:cubicBezTo>
                <a:cubicBezTo>
                  <a:pt x="665" y="156"/>
                  <a:pt x="805" y="78"/>
                  <a:pt x="945" y="0"/>
                </a:cubicBezTo>
              </a:path>
            </a:pathLst>
          </a:custGeom>
          <a:noFill/>
          <a:ln w="38100" cap="flat" cmpd="sng">
            <a:solidFill>
              <a:srgbClr val="FF0000">
                <a:alpha val="100000"/>
              </a:srgbClr>
            </a:solidFill>
            <a:prstDash val="solid"/>
            <a:round/>
            <a:headEnd type="none" w="med" len="med"/>
            <a:tailEnd type="triangle" w="med" len="lg"/>
          </a:ln>
        </p:spPr>
        <p:txBody>
          <a:bodyPr/>
          <a:lstStyle/>
          <a:p>
            <a:endParaRPr lang="zh-CN" altLang="en-US"/>
          </a:p>
        </p:txBody>
      </p:sp>
      <p:grpSp>
        <p:nvGrpSpPr>
          <p:cNvPr id="98" name="组合 97"/>
          <p:cNvGrpSpPr/>
          <p:nvPr/>
        </p:nvGrpSpPr>
        <p:grpSpPr>
          <a:xfrm>
            <a:off x="4505325" y="5087938"/>
            <a:ext cx="147638" cy="141287"/>
            <a:chOff x="5564572" y="6027587"/>
            <a:chExt cx="147638" cy="141287"/>
          </a:xfrm>
        </p:grpSpPr>
        <p:sp>
          <p:nvSpPr>
            <p:cNvPr id="103473" name="Line 43"/>
            <p:cNvSpPr/>
            <p:nvPr/>
          </p:nvSpPr>
          <p:spPr>
            <a:xfrm flipH="1">
              <a:off x="5564572" y="6027587"/>
              <a:ext cx="147638" cy="141287"/>
            </a:xfrm>
            <a:prstGeom prst="line">
              <a:avLst/>
            </a:prstGeom>
            <a:ln w="38100" cap="flat" cmpd="sng">
              <a:solidFill>
                <a:srgbClr val="FF0000"/>
              </a:solidFill>
              <a:prstDash val="solid"/>
              <a:headEnd type="none" w="med" len="med"/>
              <a:tailEnd type="none" w="med" len="med"/>
            </a:ln>
          </p:spPr>
        </p:sp>
        <p:sp>
          <p:nvSpPr>
            <p:cNvPr id="103474" name="Line 44"/>
            <p:cNvSpPr/>
            <p:nvPr/>
          </p:nvSpPr>
          <p:spPr>
            <a:xfrm>
              <a:off x="5564572" y="6027587"/>
              <a:ext cx="147638" cy="141287"/>
            </a:xfrm>
            <a:prstGeom prst="line">
              <a:avLst/>
            </a:prstGeom>
            <a:ln w="38100" cap="flat" cmpd="sng">
              <a:solidFill>
                <a:srgbClr val="FF0000"/>
              </a:solidFill>
              <a:prstDash val="solid"/>
              <a:headEnd type="none" w="med" len="med"/>
              <a:tailEnd type="none" w="med" len="med"/>
            </a:ln>
          </p:spPr>
        </p:sp>
      </p:grpSp>
      <p:grpSp>
        <p:nvGrpSpPr>
          <p:cNvPr id="101" name="组合 100"/>
          <p:cNvGrpSpPr/>
          <p:nvPr/>
        </p:nvGrpSpPr>
        <p:grpSpPr>
          <a:xfrm>
            <a:off x="5165725" y="5065713"/>
            <a:ext cx="147638" cy="141287"/>
            <a:chOff x="5564572" y="6027587"/>
            <a:chExt cx="147638" cy="141287"/>
          </a:xfrm>
        </p:grpSpPr>
        <p:sp>
          <p:nvSpPr>
            <p:cNvPr id="103471" name="Line 43"/>
            <p:cNvSpPr/>
            <p:nvPr/>
          </p:nvSpPr>
          <p:spPr>
            <a:xfrm flipH="1">
              <a:off x="5564572" y="6027587"/>
              <a:ext cx="147638" cy="141287"/>
            </a:xfrm>
            <a:prstGeom prst="line">
              <a:avLst/>
            </a:prstGeom>
            <a:ln w="38100" cap="flat" cmpd="sng">
              <a:solidFill>
                <a:srgbClr val="FF0000"/>
              </a:solidFill>
              <a:prstDash val="solid"/>
              <a:headEnd type="none" w="med" len="med"/>
              <a:tailEnd type="none" w="med" len="med"/>
            </a:ln>
          </p:spPr>
        </p:sp>
        <p:sp>
          <p:nvSpPr>
            <p:cNvPr id="103472" name="Line 44"/>
            <p:cNvSpPr/>
            <p:nvPr/>
          </p:nvSpPr>
          <p:spPr>
            <a:xfrm>
              <a:off x="5564572" y="6027587"/>
              <a:ext cx="147638" cy="141287"/>
            </a:xfrm>
            <a:prstGeom prst="line">
              <a:avLst/>
            </a:prstGeom>
            <a:ln w="38100" cap="flat" cmpd="sng">
              <a:solidFill>
                <a:srgbClr val="FF0000"/>
              </a:solidFill>
              <a:prstDash val="solid"/>
              <a:headEnd type="none" w="med" len="med"/>
              <a:tailEnd type="none" w="med" len="med"/>
            </a:ln>
          </p:spPr>
        </p:sp>
      </p:grpSp>
      <p:grpSp>
        <p:nvGrpSpPr>
          <p:cNvPr id="104" name="组合 103"/>
          <p:cNvGrpSpPr/>
          <p:nvPr/>
        </p:nvGrpSpPr>
        <p:grpSpPr>
          <a:xfrm>
            <a:off x="3779838" y="5067300"/>
            <a:ext cx="147637" cy="141288"/>
            <a:chOff x="5564572" y="6027587"/>
            <a:chExt cx="147638" cy="141287"/>
          </a:xfrm>
        </p:grpSpPr>
        <p:sp>
          <p:nvSpPr>
            <p:cNvPr id="103469" name="Line 43"/>
            <p:cNvSpPr/>
            <p:nvPr/>
          </p:nvSpPr>
          <p:spPr>
            <a:xfrm flipH="1">
              <a:off x="5564572" y="6027587"/>
              <a:ext cx="147638" cy="141287"/>
            </a:xfrm>
            <a:prstGeom prst="line">
              <a:avLst/>
            </a:prstGeom>
            <a:ln w="38100" cap="flat" cmpd="sng">
              <a:solidFill>
                <a:srgbClr val="FF0000"/>
              </a:solidFill>
              <a:prstDash val="solid"/>
              <a:headEnd type="none" w="med" len="med"/>
              <a:tailEnd type="none" w="med" len="med"/>
            </a:ln>
          </p:spPr>
        </p:sp>
        <p:sp>
          <p:nvSpPr>
            <p:cNvPr id="103470" name="Line 44"/>
            <p:cNvSpPr/>
            <p:nvPr/>
          </p:nvSpPr>
          <p:spPr>
            <a:xfrm>
              <a:off x="5564572" y="6027587"/>
              <a:ext cx="147638" cy="141287"/>
            </a:xfrm>
            <a:prstGeom prst="line">
              <a:avLst/>
            </a:prstGeom>
            <a:ln w="38100" cap="flat" cmpd="sng">
              <a:solidFill>
                <a:srgbClr val="FF0000"/>
              </a:solidFill>
              <a:prstDash val="solid"/>
              <a:headEnd type="none" w="med" len="med"/>
              <a:tailEnd type="none" w="med" len="med"/>
            </a:ln>
          </p:spPr>
        </p:sp>
      </p:grpSp>
      <p:cxnSp>
        <p:nvCxnSpPr>
          <p:cNvPr id="107" name="直接连接符 106"/>
          <p:cNvCxnSpPr/>
          <p:nvPr/>
        </p:nvCxnSpPr>
        <p:spPr>
          <a:xfrm flipH="1">
            <a:off x="4902200" y="5157788"/>
            <a:ext cx="325438" cy="0"/>
          </a:xfrm>
          <a:prstGeom prst="line">
            <a:avLst/>
          </a:prstGeom>
          <a:ln w="28575" cap="flat" cmpd="sng">
            <a:solidFill>
              <a:srgbClr val="FF0000"/>
            </a:solidFill>
            <a:prstDash val="solid"/>
            <a:headEnd type="none" w="med" len="lg"/>
            <a:tailEnd type="triangle" w="lg" len="lg"/>
          </a:ln>
        </p:spPr>
      </p:cxnSp>
      <p:cxnSp>
        <p:nvCxnSpPr>
          <p:cNvPr id="108" name="直接连接符 107"/>
          <p:cNvCxnSpPr/>
          <p:nvPr/>
        </p:nvCxnSpPr>
        <p:spPr>
          <a:xfrm>
            <a:off x="4572000" y="5160963"/>
            <a:ext cx="363538" cy="0"/>
          </a:xfrm>
          <a:prstGeom prst="line">
            <a:avLst/>
          </a:prstGeom>
          <a:ln w="28575" cap="flat" cmpd="sng">
            <a:solidFill>
              <a:srgbClr val="FF0000"/>
            </a:solidFill>
            <a:prstDash val="solid"/>
            <a:headEnd type="none" w="med" len="lg"/>
            <a:tailEnd type="triangle" w="lg" len="lg"/>
          </a:ln>
        </p:spPr>
      </p:cxnSp>
      <p:sp>
        <p:nvSpPr>
          <p:cNvPr id="109" name="Freeform 27"/>
          <p:cNvSpPr/>
          <p:nvPr/>
        </p:nvSpPr>
        <p:spPr>
          <a:xfrm>
            <a:off x="4902200" y="3716338"/>
            <a:ext cx="508000" cy="1450975"/>
          </a:xfrm>
          <a:custGeom>
            <a:avLst/>
            <a:gdLst>
              <a:gd name="txL" fmla="*/ 0 w 945"/>
              <a:gd name="txT" fmla="*/ 0 h 1404"/>
              <a:gd name="txR" fmla="*/ 945 w 945"/>
              <a:gd name="txB" fmla="*/ 1404 h 1404"/>
            </a:gdLst>
            <a:ahLst/>
            <a:cxnLst>
              <a:cxn ang="0">
                <a:pos x="0" y="2147483646"/>
              </a:cxn>
              <a:cxn ang="0">
                <a:pos x="2147483646" y="2147483646"/>
              </a:cxn>
              <a:cxn ang="0">
                <a:pos x="2147483646" y="2147483646"/>
              </a:cxn>
              <a:cxn ang="0">
                <a:pos x="2147483646" y="0"/>
              </a:cxn>
            </a:cxnLst>
            <a:rect l="txL" t="txT" r="txR" b="txB"/>
            <a:pathLst>
              <a:path w="945" h="1404">
                <a:moveTo>
                  <a:pt x="0" y="1404"/>
                </a:moveTo>
                <a:cubicBezTo>
                  <a:pt x="9" y="1261"/>
                  <a:pt x="18" y="1118"/>
                  <a:pt x="105" y="936"/>
                </a:cubicBezTo>
                <a:cubicBezTo>
                  <a:pt x="192" y="754"/>
                  <a:pt x="385" y="468"/>
                  <a:pt x="525" y="312"/>
                </a:cubicBezTo>
                <a:cubicBezTo>
                  <a:pt x="665" y="156"/>
                  <a:pt x="805" y="78"/>
                  <a:pt x="945" y="0"/>
                </a:cubicBezTo>
              </a:path>
            </a:pathLst>
          </a:custGeom>
          <a:noFill/>
          <a:ln w="38100" cap="flat" cmpd="sng">
            <a:solidFill>
              <a:srgbClr val="FF0000">
                <a:alpha val="100000"/>
              </a:srgbClr>
            </a:solidFill>
            <a:prstDash val="solid"/>
            <a:round/>
            <a:headEnd type="none" w="med" len="med"/>
            <a:tailEnd type="triangle" w="med" len="lg"/>
          </a:ln>
        </p:spPr>
        <p:txBody>
          <a:bodyPr/>
          <a:lstStyle/>
          <a:p>
            <a:endParaRPr lang="zh-CN" altLang="en-US"/>
          </a:p>
        </p:txBody>
      </p:sp>
      <p:sp>
        <p:nvSpPr>
          <p:cNvPr id="110" name="Freeform 28"/>
          <p:cNvSpPr/>
          <p:nvPr/>
        </p:nvSpPr>
        <p:spPr>
          <a:xfrm flipV="1">
            <a:off x="4902200" y="5167313"/>
            <a:ext cx="508000" cy="1430337"/>
          </a:xfrm>
          <a:custGeom>
            <a:avLst/>
            <a:gdLst>
              <a:gd name="txL" fmla="*/ 0 w 945"/>
              <a:gd name="txT" fmla="*/ 0 h 1404"/>
              <a:gd name="txR" fmla="*/ 945 w 945"/>
              <a:gd name="txB" fmla="*/ 1404 h 1404"/>
            </a:gdLst>
            <a:ahLst/>
            <a:cxnLst>
              <a:cxn ang="0">
                <a:pos x="0" y="2147483646"/>
              </a:cxn>
              <a:cxn ang="0">
                <a:pos x="2147483646" y="2147483646"/>
              </a:cxn>
              <a:cxn ang="0">
                <a:pos x="2147483646" y="2147483646"/>
              </a:cxn>
              <a:cxn ang="0">
                <a:pos x="2147483646" y="0"/>
              </a:cxn>
            </a:cxnLst>
            <a:rect l="txL" t="txT" r="txR" b="txB"/>
            <a:pathLst>
              <a:path w="945" h="1404">
                <a:moveTo>
                  <a:pt x="0" y="1404"/>
                </a:moveTo>
                <a:cubicBezTo>
                  <a:pt x="9" y="1261"/>
                  <a:pt x="18" y="1118"/>
                  <a:pt x="105" y="936"/>
                </a:cubicBezTo>
                <a:cubicBezTo>
                  <a:pt x="192" y="754"/>
                  <a:pt x="385" y="468"/>
                  <a:pt x="525" y="312"/>
                </a:cubicBezTo>
                <a:cubicBezTo>
                  <a:pt x="665" y="156"/>
                  <a:pt x="805" y="78"/>
                  <a:pt x="945" y="0"/>
                </a:cubicBezTo>
              </a:path>
            </a:pathLst>
          </a:custGeom>
          <a:noFill/>
          <a:ln w="38100" cap="flat" cmpd="sng">
            <a:solidFill>
              <a:srgbClr val="FF0000">
                <a:alpha val="100000"/>
              </a:srgbClr>
            </a:solidFill>
            <a:prstDash val="solid"/>
            <a:round/>
            <a:headEnd type="none" w="med" len="med"/>
            <a:tailEnd type="triangle" w="med" len="lg"/>
          </a:ln>
        </p:spPr>
        <p:txBody>
          <a:bodyPr/>
          <a:lstStyle/>
          <a:p>
            <a:endParaRPr lang="zh-CN" altLang="en-US"/>
          </a:p>
        </p:txBody>
      </p:sp>
      <p:grpSp>
        <p:nvGrpSpPr>
          <p:cNvPr id="116" name="组合 115"/>
          <p:cNvGrpSpPr/>
          <p:nvPr/>
        </p:nvGrpSpPr>
        <p:grpSpPr>
          <a:xfrm>
            <a:off x="8120063" y="5065713"/>
            <a:ext cx="147637" cy="141287"/>
            <a:chOff x="5564572" y="6027587"/>
            <a:chExt cx="147638" cy="141287"/>
          </a:xfrm>
        </p:grpSpPr>
        <p:sp>
          <p:nvSpPr>
            <p:cNvPr id="103467" name="Line 43"/>
            <p:cNvSpPr/>
            <p:nvPr/>
          </p:nvSpPr>
          <p:spPr>
            <a:xfrm flipH="1">
              <a:off x="5564572" y="6027587"/>
              <a:ext cx="147638" cy="141287"/>
            </a:xfrm>
            <a:prstGeom prst="line">
              <a:avLst/>
            </a:prstGeom>
            <a:ln w="38100" cap="flat" cmpd="sng">
              <a:solidFill>
                <a:srgbClr val="FF0000"/>
              </a:solidFill>
              <a:prstDash val="solid"/>
              <a:headEnd type="none" w="med" len="med"/>
              <a:tailEnd type="none" w="med" len="med"/>
            </a:ln>
          </p:spPr>
        </p:sp>
        <p:sp>
          <p:nvSpPr>
            <p:cNvPr id="103468" name="Line 44"/>
            <p:cNvSpPr/>
            <p:nvPr/>
          </p:nvSpPr>
          <p:spPr>
            <a:xfrm>
              <a:off x="5564572" y="6027587"/>
              <a:ext cx="147638" cy="141287"/>
            </a:xfrm>
            <a:prstGeom prst="line">
              <a:avLst/>
            </a:prstGeom>
            <a:ln w="38100" cap="flat" cmpd="sng">
              <a:solidFill>
                <a:srgbClr val="FF0000"/>
              </a:solidFill>
              <a:prstDash val="solid"/>
              <a:headEnd type="none" w="med" len="med"/>
              <a:tailEnd type="none" w="med" len="med"/>
            </a:ln>
          </p:spPr>
        </p:sp>
      </p:grpSp>
      <p:grpSp>
        <p:nvGrpSpPr>
          <p:cNvPr id="119" name="组合 118"/>
          <p:cNvGrpSpPr/>
          <p:nvPr/>
        </p:nvGrpSpPr>
        <p:grpSpPr>
          <a:xfrm>
            <a:off x="6784975" y="5053013"/>
            <a:ext cx="147638" cy="141287"/>
            <a:chOff x="5564572" y="6027587"/>
            <a:chExt cx="147638" cy="141287"/>
          </a:xfrm>
        </p:grpSpPr>
        <p:sp>
          <p:nvSpPr>
            <p:cNvPr id="103465" name="Line 43"/>
            <p:cNvSpPr/>
            <p:nvPr/>
          </p:nvSpPr>
          <p:spPr>
            <a:xfrm flipH="1">
              <a:off x="5564572" y="6027587"/>
              <a:ext cx="147638" cy="141287"/>
            </a:xfrm>
            <a:prstGeom prst="line">
              <a:avLst/>
            </a:prstGeom>
            <a:ln w="38100" cap="flat" cmpd="sng">
              <a:solidFill>
                <a:srgbClr val="FF0000"/>
              </a:solidFill>
              <a:prstDash val="solid"/>
              <a:headEnd type="none" w="med" len="med"/>
              <a:tailEnd type="none" w="med" len="med"/>
            </a:ln>
          </p:spPr>
        </p:sp>
        <p:sp>
          <p:nvSpPr>
            <p:cNvPr id="103466" name="Line 44"/>
            <p:cNvSpPr/>
            <p:nvPr/>
          </p:nvSpPr>
          <p:spPr>
            <a:xfrm>
              <a:off x="5564572" y="6027587"/>
              <a:ext cx="147638" cy="141287"/>
            </a:xfrm>
            <a:prstGeom prst="line">
              <a:avLst/>
            </a:prstGeom>
            <a:ln w="38100" cap="flat" cmpd="sng">
              <a:solidFill>
                <a:srgbClr val="FF0000"/>
              </a:solidFill>
              <a:prstDash val="solid"/>
              <a:headEnd type="none" w="med" len="med"/>
              <a:tailEnd type="none" w="med" len="med"/>
            </a:ln>
          </p:spPr>
        </p:sp>
      </p:grpSp>
      <p:sp>
        <p:nvSpPr>
          <p:cNvPr id="124" name="Freeform 27"/>
          <p:cNvSpPr/>
          <p:nvPr/>
        </p:nvSpPr>
        <p:spPr>
          <a:xfrm>
            <a:off x="8194675" y="3900488"/>
            <a:ext cx="641350" cy="1233487"/>
          </a:xfrm>
          <a:custGeom>
            <a:avLst/>
            <a:gdLst>
              <a:gd name="txL" fmla="*/ 0 w 945"/>
              <a:gd name="txT" fmla="*/ 0 h 1404"/>
              <a:gd name="txR" fmla="*/ 945 w 945"/>
              <a:gd name="txB" fmla="*/ 1404 h 1404"/>
            </a:gdLst>
            <a:ahLst/>
            <a:cxnLst>
              <a:cxn ang="0">
                <a:pos x="0" y="2147483646"/>
              </a:cxn>
              <a:cxn ang="0">
                <a:pos x="2147483646" y="2147483646"/>
              </a:cxn>
              <a:cxn ang="0">
                <a:pos x="2147483646" y="2147483646"/>
              </a:cxn>
              <a:cxn ang="0">
                <a:pos x="2147483646" y="0"/>
              </a:cxn>
            </a:cxnLst>
            <a:rect l="txL" t="txT" r="txR" b="txB"/>
            <a:pathLst>
              <a:path w="945" h="1404">
                <a:moveTo>
                  <a:pt x="0" y="1404"/>
                </a:moveTo>
                <a:cubicBezTo>
                  <a:pt x="9" y="1261"/>
                  <a:pt x="18" y="1118"/>
                  <a:pt x="105" y="936"/>
                </a:cubicBezTo>
                <a:cubicBezTo>
                  <a:pt x="192" y="754"/>
                  <a:pt x="385" y="468"/>
                  <a:pt x="525" y="312"/>
                </a:cubicBezTo>
                <a:cubicBezTo>
                  <a:pt x="665" y="156"/>
                  <a:pt x="805" y="78"/>
                  <a:pt x="945" y="0"/>
                </a:cubicBezTo>
              </a:path>
            </a:pathLst>
          </a:custGeom>
          <a:noFill/>
          <a:ln w="38100" cap="flat" cmpd="sng">
            <a:solidFill>
              <a:srgbClr val="FF0000">
                <a:alpha val="100000"/>
              </a:srgbClr>
            </a:solidFill>
            <a:prstDash val="solid"/>
            <a:round/>
            <a:headEnd type="none" w="med" len="med"/>
            <a:tailEnd type="triangle" w="med" len="lg"/>
          </a:ln>
        </p:spPr>
        <p:txBody>
          <a:bodyPr/>
          <a:lstStyle/>
          <a:p>
            <a:endParaRPr lang="zh-CN" altLang="en-US"/>
          </a:p>
        </p:txBody>
      </p:sp>
      <p:sp>
        <p:nvSpPr>
          <p:cNvPr id="125" name="Freeform 28"/>
          <p:cNvSpPr/>
          <p:nvPr/>
        </p:nvSpPr>
        <p:spPr>
          <a:xfrm flipV="1">
            <a:off x="8194675" y="5138738"/>
            <a:ext cx="641350" cy="1214437"/>
          </a:xfrm>
          <a:custGeom>
            <a:avLst/>
            <a:gdLst>
              <a:gd name="txL" fmla="*/ 0 w 945"/>
              <a:gd name="txT" fmla="*/ 0 h 1404"/>
              <a:gd name="txR" fmla="*/ 945 w 945"/>
              <a:gd name="txB" fmla="*/ 1404 h 1404"/>
            </a:gdLst>
            <a:ahLst/>
            <a:cxnLst>
              <a:cxn ang="0">
                <a:pos x="0" y="2147483646"/>
              </a:cxn>
              <a:cxn ang="0">
                <a:pos x="2147483646" y="2147483646"/>
              </a:cxn>
              <a:cxn ang="0">
                <a:pos x="2147483646" y="2147483646"/>
              </a:cxn>
              <a:cxn ang="0">
                <a:pos x="2147483646" y="0"/>
              </a:cxn>
            </a:cxnLst>
            <a:rect l="txL" t="txT" r="txR" b="txB"/>
            <a:pathLst>
              <a:path w="945" h="1404">
                <a:moveTo>
                  <a:pt x="0" y="1404"/>
                </a:moveTo>
                <a:cubicBezTo>
                  <a:pt x="9" y="1261"/>
                  <a:pt x="18" y="1118"/>
                  <a:pt x="105" y="936"/>
                </a:cubicBezTo>
                <a:cubicBezTo>
                  <a:pt x="192" y="754"/>
                  <a:pt x="385" y="468"/>
                  <a:pt x="525" y="312"/>
                </a:cubicBezTo>
                <a:cubicBezTo>
                  <a:pt x="665" y="156"/>
                  <a:pt x="805" y="78"/>
                  <a:pt x="945" y="0"/>
                </a:cubicBezTo>
              </a:path>
            </a:pathLst>
          </a:custGeom>
          <a:noFill/>
          <a:ln w="38100" cap="flat" cmpd="sng">
            <a:solidFill>
              <a:srgbClr val="FF0000">
                <a:alpha val="100000"/>
              </a:srgbClr>
            </a:solidFill>
            <a:prstDash val="solid"/>
            <a:round/>
            <a:headEnd type="none" w="med" len="med"/>
            <a:tailEnd type="triangle" w="med" len="lg"/>
          </a:ln>
        </p:spPr>
        <p:txBody>
          <a:bodyPr/>
          <a:lstStyle/>
          <a:p>
            <a:endParaRPr lang="zh-CN" altLang="en-US"/>
          </a:p>
        </p:txBody>
      </p:sp>
      <p:graphicFrame>
        <p:nvGraphicFramePr>
          <p:cNvPr id="6" name="对象 5"/>
          <p:cNvGraphicFramePr>
            <a:graphicFrameLocks noChangeAspect="1"/>
          </p:cNvGraphicFramePr>
          <p:nvPr/>
        </p:nvGraphicFramePr>
        <p:xfrm>
          <a:off x="6389688" y="3690938"/>
          <a:ext cx="1085850" cy="476250"/>
        </p:xfrm>
        <a:graphic>
          <a:graphicData uri="http://schemas.openxmlformats.org/presentationml/2006/ole">
            <mc:AlternateContent xmlns:mc="http://schemas.openxmlformats.org/markup-compatibility/2006">
              <mc:Choice xmlns:v="urn:schemas-microsoft-com:vml" Requires="v">
                <p:oleObj spid="_x0000_s63524" r:id="rId19" imgW="520700" imgH="228600" progId="Equation.DSMT4">
                  <p:embed/>
                </p:oleObj>
              </mc:Choice>
              <mc:Fallback>
                <p:oleObj r:id="rId19" imgW="520700" imgH="228600" progId="Equation.DSMT4">
                  <p:embed/>
                  <p:pic>
                    <p:nvPicPr>
                      <p:cNvPr id="0" name="图片 3460"/>
                      <p:cNvPicPr/>
                      <p:nvPr/>
                    </p:nvPicPr>
                    <p:blipFill>
                      <a:blip r:embed="rId20"/>
                      <a:stretch>
                        <a:fillRect/>
                      </a:stretch>
                    </p:blipFill>
                    <p:spPr>
                      <a:xfrm>
                        <a:off x="6389688" y="3690938"/>
                        <a:ext cx="1085850" cy="476250"/>
                      </a:xfrm>
                      <a:prstGeom prst="rect">
                        <a:avLst/>
                      </a:prstGeom>
                      <a:noFill/>
                      <a:ln w="38100">
                        <a:noFill/>
                        <a:miter/>
                      </a:ln>
                    </p:spPr>
                  </p:pic>
                </p:oleObj>
              </mc:Fallback>
            </mc:AlternateContent>
          </a:graphicData>
        </a:graphic>
      </p:graphicFrame>
      <p:cxnSp>
        <p:nvCxnSpPr>
          <p:cNvPr id="109576" name="直接连接符 109575"/>
          <p:cNvCxnSpPr/>
          <p:nvPr/>
        </p:nvCxnSpPr>
        <p:spPr>
          <a:xfrm flipH="1">
            <a:off x="436563" y="5086350"/>
            <a:ext cx="360362" cy="0"/>
          </a:xfrm>
          <a:prstGeom prst="line">
            <a:avLst/>
          </a:prstGeom>
          <a:ln w="28575" cap="flat" cmpd="sng">
            <a:solidFill>
              <a:srgbClr val="FF0000"/>
            </a:solidFill>
            <a:prstDash val="solid"/>
            <a:headEnd type="none" w="med" len="lg"/>
            <a:tailEnd type="triangle" w="lg" len="lg"/>
          </a:ln>
        </p:spPr>
      </p:cxnSp>
      <p:cxnSp>
        <p:nvCxnSpPr>
          <p:cNvPr id="134" name="直接连接符 133"/>
          <p:cNvCxnSpPr/>
          <p:nvPr/>
        </p:nvCxnSpPr>
        <p:spPr>
          <a:xfrm flipH="1">
            <a:off x="3508375" y="5159375"/>
            <a:ext cx="360363" cy="0"/>
          </a:xfrm>
          <a:prstGeom prst="line">
            <a:avLst/>
          </a:prstGeom>
          <a:ln w="28575" cap="flat" cmpd="sng">
            <a:solidFill>
              <a:srgbClr val="FF0000"/>
            </a:solidFill>
            <a:prstDash val="solid"/>
            <a:headEnd type="none" w="med" len="lg"/>
            <a:tailEnd type="triangle" w="lg" len="lg"/>
          </a:ln>
        </p:spPr>
      </p:cxnSp>
      <p:cxnSp>
        <p:nvCxnSpPr>
          <p:cNvPr id="137" name="直接连接符 136"/>
          <p:cNvCxnSpPr/>
          <p:nvPr/>
        </p:nvCxnSpPr>
        <p:spPr>
          <a:xfrm flipH="1">
            <a:off x="6489700" y="5124450"/>
            <a:ext cx="360363" cy="0"/>
          </a:xfrm>
          <a:prstGeom prst="line">
            <a:avLst/>
          </a:prstGeom>
          <a:ln w="38100" cap="flat" cmpd="sng">
            <a:solidFill>
              <a:srgbClr val="FF0000"/>
            </a:solidFill>
            <a:prstDash val="solid"/>
            <a:headEnd type="none" w="med" len="lg"/>
            <a:tailEnd type="triangle" w="med" len="lg"/>
          </a:ln>
        </p:spPr>
      </p:cxnSp>
      <p:sp>
        <p:nvSpPr>
          <p:cNvPr id="103464" name="灯片编号占位符 8"/>
          <p:cNvSpPr txBox="1">
            <a:spLocks noGrp="1"/>
          </p:cNvSpPr>
          <p:nvPr>
            <p:ph type="sldNum" sz="quarter" idx="12"/>
          </p:nvPr>
        </p:nvSpPr>
        <p:spPr>
          <a:xfrm>
            <a:off x="6553200" y="6381750"/>
            <a:ext cx="2289175" cy="476250"/>
          </a:xfrm>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70</a:t>
            </a:fld>
            <a:endParaRPr lang="zh-CN" altLang="en-US" sz="1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5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09574"/>
                                        </p:tgtEl>
                                        <p:attrNameLst>
                                          <p:attrName>style.visibility</p:attrName>
                                        </p:attrNameLst>
                                      </p:cBhvr>
                                      <p:to>
                                        <p:strVal val="visible"/>
                                      </p:to>
                                    </p:set>
                                    <p:animEffect transition="in" filter="wipe(left)">
                                      <p:cBhvr>
                                        <p:cTn id="19" dur="500"/>
                                        <p:tgtEl>
                                          <p:spTgt spid="109574"/>
                                        </p:tgtEl>
                                      </p:cBhvr>
                                    </p:animEffect>
                                  </p:childTnLst>
                                </p:cTn>
                              </p:par>
                              <p:par>
                                <p:cTn id="20" presetID="22" presetClass="entr" presetSubtype="2" fill="hold"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wipe(right)">
                                      <p:cBhvr>
                                        <p:cTn id="22" dur="500"/>
                                        <p:tgtEl>
                                          <p:spTgt spid="62"/>
                                        </p:tgtEl>
                                      </p:cBhvr>
                                    </p:animEffec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109575"/>
                                        </p:tgtEl>
                                        <p:attrNameLst>
                                          <p:attrName>style.visibility</p:attrName>
                                        </p:attrNameLst>
                                      </p:cBhvr>
                                      <p:to>
                                        <p:strVal val="visible"/>
                                      </p:to>
                                    </p:set>
                                    <p:animEffect transition="in" filter="wipe(down)">
                                      <p:cBhvr>
                                        <p:cTn id="26" dur="500"/>
                                        <p:tgtEl>
                                          <p:spTgt spid="109575"/>
                                        </p:tgtEl>
                                      </p:cBhvr>
                                    </p:animEffect>
                                  </p:childTnLst>
                                </p:cTn>
                              </p:par>
                              <p:par>
                                <p:cTn id="27" presetID="22" presetClass="entr" presetSubtype="1" fill="hold" nodeType="with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wipe(up)">
                                      <p:cBhvr>
                                        <p:cTn id="29" dur="500"/>
                                        <p:tgtEl>
                                          <p:spTgt spid="6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96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right)">
                                      <p:cBhvr>
                                        <p:cTn id="59" dur="500"/>
                                        <p:tgtEl>
                                          <p:spTgt spid="17"/>
                                        </p:tgtEl>
                                      </p:cBhvr>
                                    </p:animEffect>
                                  </p:childTnLst>
                                </p:cTn>
                              </p:par>
                              <p:par>
                                <p:cTn id="60" presetID="22" presetClass="entr" presetSubtype="8" fill="hold"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left)">
                                      <p:cBhvr>
                                        <p:cTn id="62" dur="500"/>
                                        <p:tgtEl>
                                          <p:spTgt spid="20"/>
                                        </p:tgtEl>
                                      </p:cBhvr>
                                    </p:animEffect>
                                  </p:childTnLst>
                                </p:cTn>
                              </p:par>
                              <p:par>
                                <p:cTn id="63" presetID="22" presetClass="entr" presetSubtype="2" fill="hold" nodeType="withEffect">
                                  <p:stCondLst>
                                    <p:cond delay="0"/>
                                  </p:stCondLst>
                                  <p:childTnLst>
                                    <p:set>
                                      <p:cBhvr>
                                        <p:cTn id="64" dur="1" fill="hold">
                                          <p:stCondLst>
                                            <p:cond delay="0"/>
                                          </p:stCondLst>
                                        </p:cTn>
                                        <p:tgtEl>
                                          <p:spTgt spid="109576"/>
                                        </p:tgtEl>
                                        <p:attrNameLst>
                                          <p:attrName>style.visibility</p:attrName>
                                        </p:attrNameLst>
                                      </p:cBhvr>
                                      <p:to>
                                        <p:strVal val="visible"/>
                                      </p:to>
                                    </p:set>
                                    <p:animEffect transition="in" filter="wipe(right)">
                                      <p:cBhvr>
                                        <p:cTn id="65" dur="500"/>
                                        <p:tgtEl>
                                          <p:spTgt spid="109576"/>
                                        </p:tgtEl>
                                      </p:cBhvr>
                                    </p:animEffect>
                                  </p:childTnLst>
                                </p:cTn>
                              </p:par>
                              <p:par>
                                <p:cTn id="66" presetID="22" presetClass="entr" presetSubtype="1" fill="hold" nodeType="withEffect">
                                  <p:stCondLst>
                                    <p:cond delay="500"/>
                                  </p:stCondLst>
                                  <p:childTnLst>
                                    <p:set>
                                      <p:cBhvr>
                                        <p:cTn id="67" dur="1" fill="hold">
                                          <p:stCondLst>
                                            <p:cond delay="0"/>
                                          </p:stCondLst>
                                        </p:cTn>
                                        <p:tgtEl>
                                          <p:spTgt spid="84"/>
                                        </p:tgtEl>
                                        <p:attrNameLst>
                                          <p:attrName>style.visibility</p:attrName>
                                        </p:attrNameLst>
                                      </p:cBhvr>
                                      <p:to>
                                        <p:strVal val="visible"/>
                                      </p:to>
                                    </p:set>
                                    <p:animEffect transition="in" filter="wipe(up)">
                                      <p:cBhvr>
                                        <p:cTn id="68" dur="500"/>
                                        <p:tgtEl>
                                          <p:spTgt spid="84"/>
                                        </p:tgtEl>
                                      </p:cBhvr>
                                    </p:animEffect>
                                  </p:childTnLst>
                                </p:cTn>
                              </p:par>
                              <p:par>
                                <p:cTn id="69" presetID="22" presetClass="entr" presetSubtype="4" fill="hold" nodeType="withEffect">
                                  <p:stCondLst>
                                    <p:cond delay="500"/>
                                  </p:stCondLst>
                                  <p:childTnLst>
                                    <p:set>
                                      <p:cBhvr>
                                        <p:cTn id="70" dur="1" fill="hold">
                                          <p:stCondLst>
                                            <p:cond delay="0"/>
                                          </p:stCondLst>
                                        </p:cTn>
                                        <p:tgtEl>
                                          <p:spTgt spid="83"/>
                                        </p:tgtEl>
                                        <p:attrNameLst>
                                          <p:attrName>style.visibility</p:attrName>
                                        </p:attrNameLst>
                                      </p:cBhvr>
                                      <p:to>
                                        <p:strVal val="visible"/>
                                      </p:to>
                                    </p:set>
                                    <p:animEffect transition="in" filter="wipe(down)">
                                      <p:cBhvr>
                                        <p:cTn id="71" dur="500"/>
                                        <p:tgtEl>
                                          <p:spTgt spid="8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fade">
                                      <p:cBhvr>
                                        <p:cTn id="76" dur="500"/>
                                        <p:tgtEl>
                                          <p:spTgt spid="5"/>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0957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0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9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2" fill="hold" nodeType="clickEffect">
                                  <p:stCondLst>
                                    <p:cond delay="0"/>
                                  </p:stCondLst>
                                  <p:childTnLst>
                                    <p:set>
                                      <p:cBhvr>
                                        <p:cTn id="92" dur="1" fill="hold">
                                          <p:stCondLst>
                                            <p:cond delay="0"/>
                                          </p:stCondLst>
                                        </p:cTn>
                                        <p:tgtEl>
                                          <p:spTgt spid="107"/>
                                        </p:tgtEl>
                                        <p:attrNameLst>
                                          <p:attrName>style.visibility</p:attrName>
                                        </p:attrNameLst>
                                      </p:cBhvr>
                                      <p:to>
                                        <p:strVal val="visible"/>
                                      </p:to>
                                    </p:set>
                                    <p:animEffect transition="in" filter="wipe(right)">
                                      <p:cBhvr>
                                        <p:cTn id="93" dur="500"/>
                                        <p:tgtEl>
                                          <p:spTgt spid="107"/>
                                        </p:tgtEl>
                                      </p:cBhvr>
                                    </p:animEffect>
                                  </p:childTnLst>
                                </p:cTn>
                              </p:par>
                              <p:par>
                                <p:cTn id="94" presetID="22" presetClass="entr" presetSubtype="8" fill="hold" nodeType="withEffect">
                                  <p:stCondLst>
                                    <p:cond delay="0"/>
                                  </p:stCondLst>
                                  <p:childTnLst>
                                    <p:set>
                                      <p:cBhvr>
                                        <p:cTn id="95" dur="1" fill="hold">
                                          <p:stCondLst>
                                            <p:cond delay="0"/>
                                          </p:stCondLst>
                                        </p:cTn>
                                        <p:tgtEl>
                                          <p:spTgt spid="108"/>
                                        </p:tgtEl>
                                        <p:attrNameLst>
                                          <p:attrName>style.visibility</p:attrName>
                                        </p:attrNameLst>
                                      </p:cBhvr>
                                      <p:to>
                                        <p:strVal val="visible"/>
                                      </p:to>
                                    </p:set>
                                    <p:animEffect transition="in" filter="wipe(left)">
                                      <p:cBhvr>
                                        <p:cTn id="96" dur="500"/>
                                        <p:tgtEl>
                                          <p:spTgt spid="108"/>
                                        </p:tgtEl>
                                      </p:cBhvr>
                                    </p:animEffect>
                                  </p:childTnLst>
                                </p:cTn>
                              </p:par>
                              <p:par>
                                <p:cTn id="97" presetID="22" presetClass="entr" presetSubtype="1" fill="hold" nodeType="withEffect">
                                  <p:stCondLst>
                                    <p:cond delay="500"/>
                                  </p:stCondLst>
                                  <p:childTnLst>
                                    <p:set>
                                      <p:cBhvr>
                                        <p:cTn id="98" dur="1" fill="hold">
                                          <p:stCondLst>
                                            <p:cond delay="0"/>
                                          </p:stCondLst>
                                        </p:cTn>
                                        <p:tgtEl>
                                          <p:spTgt spid="110"/>
                                        </p:tgtEl>
                                        <p:attrNameLst>
                                          <p:attrName>style.visibility</p:attrName>
                                        </p:attrNameLst>
                                      </p:cBhvr>
                                      <p:to>
                                        <p:strVal val="visible"/>
                                      </p:to>
                                    </p:set>
                                    <p:animEffect transition="in" filter="wipe(up)">
                                      <p:cBhvr>
                                        <p:cTn id="99" dur="500"/>
                                        <p:tgtEl>
                                          <p:spTgt spid="110"/>
                                        </p:tgtEl>
                                      </p:cBhvr>
                                    </p:animEffect>
                                  </p:childTnLst>
                                </p:cTn>
                              </p:par>
                              <p:par>
                                <p:cTn id="100" presetID="22" presetClass="entr" presetSubtype="4" fill="hold" nodeType="withEffect">
                                  <p:stCondLst>
                                    <p:cond delay="500"/>
                                  </p:stCondLst>
                                  <p:childTnLst>
                                    <p:set>
                                      <p:cBhvr>
                                        <p:cTn id="101" dur="1" fill="hold">
                                          <p:stCondLst>
                                            <p:cond delay="0"/>
                                          </p:stCondLst>
                                        </p:cTn>
                                        <p:tgtEl>
                                          <p:spTgt spid="109"/>
                                        </p:tgtEl>
                                        <p:attrNameLst>
                                          <p:attrName>style.visibility</p:attrName>
                                        </p:attrNameLst>
                                      </p:cBhvr>
                                      <p:to>
                                        <p:strVal val="visible"/>
                                      </p:to>
                                    </p:set>
                                    <p:animEffect transition="in" filter="wipe(down)">
                                      <p:cBhvr>
                                        <p:cTn id="102" dur="500"/>
                                        <p:tgtEl>
                                          <p:spTgt spid="109"/>
                                        </p:tgtEl>
                                      </p:cBhvr>
                                    </p:animEffect>
                                  </p:childTnLst>
                                </p:cTn>
                              </p:par>
                              <p:par>
                                <p:cTn id="103" presetID="22" presetClass="entr" presetSubtype="2" fill="hold" nodeType="withEffect">
                                  <p:stCondLst>
                                    <p:cond delay="500"/>
                                  </p:stCondLst>
                                  <p:childTnLst>
                                    <p:set>
                                      <p:cBhvr>
                                        <p:cTn id="104" dur="1" fill="hold">
                                          <p:stCondLst>
                                            <p:cond delay="0"/>
                                          </p:stCondLst>
                                        </p:cTn>
                                        <p:tgtEl>
                                          <p:spTgt spid="134"/>
                                        </p:tgtEl>
                                        <p:attrNameLst>
                                          <p:attrName>style.visibility</p:attrName>
                                        </p:attrNameLst>
                                      </p:cBhvr>
                                      <p:to>
                                        <p:strVal val="visible"/>
                                      </p:to>
                                    </p:set>
                                    <p:animEffect transition="in" filter="wipe(right)">
                                      <p:cBhvr>
                                        <p:cTn id="105" dur="500"/>
                                        <p:tgtEl>
                                          <p:spTgt spid="134"/>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6"/>
                                        </p:tgtEl>
                                        <p:attrNameLst>
                                          <p:attrName>style.visibility</p:attrName>
                                        </p:attrNameLst>
                                      </p:cBhvr>
                                      <p:to>
                                        <p:strVal val="visible"/>
                                      </p:to>
                                    </p:set>
                                    <p:animEffect transition="in" filter="fade">
                                      <p:cBhvr>
                                        <p:cTn id="110" dur="500"/>
                                        <p:tgtEl>
                                          <p:spTgt spid="6"/>
                                        </p:tgtEl>
                                      </p:cBhvr>
                                    </p:animEffec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16"/>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1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nodeType="clickEffect">
                                  <p:stCondLst>
                                    <p:cond delay="0"/>
                                  </p:stCondLst>
                                  <p:childTnLst>
                                    <p:set>
                                      <p:cBhvr>
                                        <p:cTn id="124" dur="1" fill="hold">
                                          <p:stCondLst>
                                            <p:cond delay="0"/>
                                          </p:stCondLst>
                                        </p:cTn>
                                        <p:tgtEl>
                                          <p:spTgt spid="125"/>
                                        </p:tgtEl>
                                        <p:attrNameLst>
                                          <p:attrName>style.visibility</p:attrName>
                                        </p:attrNameLst>
                                      </p:cBhvr>
                                      <p:to>
                                        <p:strVal val="visible"/>
                                      </p:to>
                                    </p:set>
                                    <p:animEffect transition="in" filter="wipe(up)">
                                      <p:cBhvr>
                                        <p:cTn id="125" dur="500"/>
                                        <p:tgtEl>
                                          <p:spTgt spid="125"/>
                                        </p:tgtEl>
                                      </p:cBhvr>
                                    </p:animEffect>
                                  </p:childTnLst>
                                </p:cTn>
                              </p:par>
                              <p:par>
                                <p:cTn id="126" presetID="22" presetClass="entr" presetSubtype="4" fill="hold" nodeType="withEffect">
                                  <p:stCondLst>
                                    <p:cond delay="0"/>
                                  </p:stCondLst>
                                  <p:childTnLst>
                                    <p:set>
                                      <p:cBhvr>
                                        <p:cTn id="127" dur="1" fill="hold">
                                          <p:stCondLst>
                                            <p:cond delay="0"/>
                                          </p:stCondLst>
                                        </p:cTn>
                                        <p:tgtEl>
                                          <p:spTgt spid="124"/>
                                        </p:tgtEl>
                                        <p:attrNameLst>
                                          <p:attrName>style.visibility</p:attrName>
                                        </p:attrNameLst>
                                      </p:cBhvr>
                                      <p:to>
                                        <p:strVal val="visible"/>
                                      </p:to>
                                    </p:set>
                                    <p:animEffect transition="in" filter="wipe(down)">
                                      <p:cBhvr>
                                        <p:cTn id="128" dur="500"/>
                                        <p:tgtEl>
                                          <p:spTgt spid="124"/>
                                        </p:tgtEl>
                                      </p:cBhvr>
                                    </p:animEffect>
                                  </p:childTnLst>
                                </p:cTn>
                              </p:par>
                              <p:par>
                                <p:cTn id="129" presetID="22" presetClass="entr" presetSubtype="2" fill="hold" nodeType="withEffect">
                                  <p:stCondLst>
                                    <p:cond delay="500"/>
                                  </p:stCondLst>
                                  <p:childTnLst>
                                    <p:set>
                                      <p:cBhvr>
                                        <p:cTn id="130" dur="1" fill="hold">
                                          <p:stCondLst>
                                            <p:cond delay="0"/>
                                          </p:stCondLst>
                                        </p:cTn>
                                        <p:tgtEl>
                                          <p:spTgt spid="137"/>
                                        </p:tgtEl>
                                        <p:attrNameLst>
                                          <p:attrName>style.visibility</p:attrName>
                                        </p:attrNameLst>
                                      </p:cBhvr>
                                      <p:to>
                                        <p:strVal val="visible"/>
                                      </p:to>
                                    </p:set>
                                    <p:animEffect transition="in" filter="wipe(right)">
                                      <p:cBhvr>
                                        <p:cTn id="131"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dirty="0"/>
              <a:t>71</a:t>
            </a:fld>
            <a:endParaRPr lang="zh-CN" altLang="en-US" sz="1400" dirty="0"/>
          </a:p>
        </p:txBody>
      </p:sp>
      <p:sp>
        <p:nvSpPr>
          <p:cNvPr id="104451" name="Rectangle 2"/>
          <p:cNvSpPr>
            <a:spLocks noGrp="1" noRot="1"/>
          </p:cNvSpPr>
          <p:nvPr>
            <p:ph type="title" idx="4294967295"/>
          </p:nvPr>
        </p:nvSpPr>
        <p:spPr>
          <a:xfrm>
            <a:off x="323850" y="73025"/>
            <a:ext cx="8410575" cy="692150"/>
          </a:xfrm>
          <a:ln/>
        </p:spPr>
        <p:txBody>
          <a:bodyPr vert="horz" wrap="square" lIns="91440" tIns="45720" rIns="91440" bIns="45720" anchor="ctr" anchorCtr="0"/>
          <a:lstStyle/>
          <a:p>
            <a:pPr eaLnBrk="1" hangingPunct="1"/>
            <a:r>
              <a:rPr lang="zh-CN" altLang="en-US" sz="4000" b="1" dirty="0">
                <a:latin typeface="宋体" panose="02010600030101010101" pitchFamily="2" charset="-122"/>
              </a:rPr>
              <a:t>五、闭环零极点分布与系统性能关系</a:t>
            </a:r>
          </a:p>
        </p:txBody>
      </p:sp>
      <p:sp>
        <p:nvSpPr>
          <p:cNvPr id="71684" name="Rectangle 3"/>
          <p:cNvSpPr>
            <a:spLocks noGrp="1" noRot="1"/>
          </p:cNvSpPr>
          <p:nvPr>
            <p:ph type="body" idx="4294967295"/>
          </p:nvPr>
        </p:nvSpPr>
        <p:spPr>
          <a:xfrm>
            <a:off x="611188" y="1125538"/>
            <a:ext cx="8229600" cy="5256212"/>
          </a:xfrm>
          <a:ln/>
        </p:spPr>
        <p:txBody>
          <a:bodyPr vert="horz" wrap="square" lIns="91440" tIns="45720" rIns="91440" bIns="45720" anchor="t" anchorCtr="0"/>
          <a:lstStyle/>
          <a:p>
            <a:pPr eaLnBrk="1" hangingPunct="1">
              <a:buNone/>
            </a:pPr>
            <a:r>
              <a:rPr lang="zh-CN" altLang="en-US" sz="2800" b="1" dirty="0">
                <a:solidFill>
                  <a:schemeClr val="tx2"/>
                </a:solidFill>
                <a:latin typeface="宋体" panose="02010600030101010101" pitchFamily="2" charset="-122"/>
              </a:rPr>
              <a:t> </a:t>
            </a:r>
          </a:p>
          <a:p>
            <a:pPr eaLnBrk="1" hangingPunct="1">
              <a:buNone/>
            </a:pPr>
            <a:r>
              <a:rPr lang="en-US" altLang="zh-CN" b="1" dirty="0">
                <a:solidFill>
                  <a:schemeClr val="tx2"/>
                </a:solidFill>
                <a:latin typeface="宋体" panose="02010600030101010101" pitchFamily="2" charset="-122"/>
              </a:rPr>
              <a:t>1.</a:t>
            </a:r>
            <a:r>
              <a:rPr lang="zh-CN" altLang="en-US" b="1" dirty="0">
                <a:solidFill>
                  <a:schemeClr val="tx2"/>
                </a:solidFill>
                <a:latin typeface="宋体" panose="02010600030101010101" pitchFamily="2" charset="-122"/>
              </a:rPr>
              <a:t>系统瞬态响应表达式</a:t>
            </a:r>
          </a:p>
          <a:p>
            <a:pPr eaLnBrk="1" hangingPunct="1">
              <a:buNone/>
            </a:pPr>
            <a:r>
              <a:rPr lang="zh-CN" altLang="en-US" sz="2800" b="1" dirty="0">
                <a:solidFill>
                  <a:schemeClr val="tx2"/>
                </a:solidFill>
                <a:latin typeface="宋体" panose="02010600030101010101" pitchFamily="2" charset="-122"/>
              </a:rPr>
              <a:t>典型控制系统闭环传函</a:t>
            </a:r>
          </a:p>
          <a:p>
            <a:pPr eaLnBrk="1" hangingPunct="1">
              <a:buNone/>
            </a:pPr>
            <a:endParaRPr lang="zh-CN" altLang="en-US" sz="2800" b="1" dirty="0">
              <a:solidFill>
                <a:schemeClr val="tx2"/>
              </a:solidFill>
              <a:latin typeface="宋体" panose="02010600030101010101" pitchFamily="2" charset="-122"/>
            </a:endParaRPr>
          </a:p>
          <a:p>
            <a:pPr eaLnBrk="1" hangingPunct="1">
              <a:buNone/>
            </a:pPr>
            <a:r>
              <a:rPr lang="zh-CN" altLang="en-US" sz="2800" b="1" dirty="0">
                <a:solidFill>
                  <a:schemeClr val="tx2"/>
                </a:solidFill>
                <a:latin typeface="宋体" panose="02010600030101010101" pitchFamily="2" charset="-122"/>
              </a:rPr>
              <a:t>单位阶跃输入时的瞬态响应为</a:t>
            </a:r>
          </a:p>
          <a:p>
            <a:pPr eaLnBrk="1" hangingPunct="1">
              <a:buNone/>
            </a:pPr>
            <a:endParaRPr lang="zh-CN" altLang="en-US" sz="2800" b="1" dirty="0">
              <a:solidFill>
                <a:schemeClr val="tx2"/>
              </a:solidFill>
              <a:latin typeface="宋体" panose="02010600030101010101" pitchFamily="2" charset="-122"/>
            </a:endParaRPr>
          </a:p>
          <a:p>
            <a:pPr eaLnBrk="1" hangingPunct="1">
              <a:buNone/>
            </a:pPr>
            <a:endParaRPr lang="zh-CN" altLang="en-US" sz="2800" b="1" dirty="0">
              <a:solidFill>
                <a:schemeClr val="tx2"/>
              </a:solidFill>
              <a:latin typeface="宋体" panose="02010600030101010101" pitchFamily="2" charset="-122"/>
            </a:endParaRPr>
          </a:p>
          <a:p>
            <a:pPr eaLnBrk="1" hangingPunct="1">
              <a:buNone/>
            </a:pPr>
            <a:endParaRPr lang="zh-CN" altLang="en-US" sz="2800" b="1" dirty="0">
              <a:solidFill>
                <a:schemeClr val="tx2"/>
              </a:solidFill>
              <a:latin typeface="宋体" panose="02010600030101010101" pitchFamily="2" charset="-122"/>
            </a:endParaRPr>
          </a:p>
          <a:p>
            <a:pPr eaLnBrk="1" hangingPunct="1">
              <a:buNone/>
            </a:pPr>
            <a:r>
              <a:rPr lang="zh-CN" altLang="en-US" sz="2800" b="1" dirty="0">
                <a:solidFill>
                  <a:schemeClr val="tx2"/>
                </a:solidFill>
                <a:latin typeface="宋体" panose="02010600030101010101" pitchFamily="2" charset="-122"/>
              </a:rPr>
              <a:t>经拉普拉斯反变换求得</a:t>
            </a:r>
          </a:p>
        </p:txBody>
      </p:sp>
      <p:sp>
        <p:nvSpPr>
          <p:cNvPr id="104453" name="AutoShape 4"/>
          <p:cNvSpPr/>
          <p:nvPr/>
        </p:nvSpPr>
        <p:spPr>
          <a:xfrm>
            <a:off x="4427538" y="981075"/>
            <a:ext cx="865187" cy="574675"/>
          </a:xfrm>
          <a:prstGeom prst="rightArrow">
            <a:avLst>
              <a:gd name="adj1" fmla="val 50000"/>
              <a:gd name="adj2" fmla="val 37638"/>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graphicFrame>
        <p:nvGraphicFramePr>
          <p:cNvPr id="71686" name="Object 6"/>
          <p:cNvGraphicFramePr>
            <a:graphicFrameLocks noChangeAspect="1"/>
          </p:cNvGraphicFramePr>
          <p:nvPr/>
        </p:nvGraphicFramePr>
        <p:xfrm>
          <a:off x="4646613" y="2043113"/>
          <a:ext cx="3521075" cy="1306512"/>
        </p:xfrm>
        <a:graphic>
          <a:graphicData uri="http://schemas.openxmlformats.org/presentationml/2006/ole">
            <mc:AlternateContent xmlns:mc="http://schemas.openxmlformats.org/markup-compatibility/2006">
              <mc:Choice xmlns:v="urn:schemas-microsoft-com:vml" Requires="v">
                <p:oleObj spid="_x0000_s64522" r:id="rId3" imgW="2070100" imgH="762000" progId="Equation.DSMT4">
                  <p:embed/>
                </p:oleObj>
              </mc:Choice>
              <mc:Fallback>
                <p:oleObj r:id="rId3" imgW="2070100" imgH="762000" progId="Equation.DSMT4">
                  <p:embed/>
                  <p:pic>
                    <p:nvPicPr>
                      <p:cNvPr id="0" name="图片 3465"/>
                      <p:cNvPicPr/>
                      <p:nvPr/>
                    </p:nvPicPr>
                    <p:blipFill>
                      <a:blip r:embed="rId4"/>
                      <a:stretch>
                        <a:fillRect/>
                      </a:stretch>
                    </p:blipFill>
                    <p:spPr>
                      <a:xfrm>
                        <a:off x="4646613" y="2043113"/>
                        <a:ext cx="3521075" cy="1306512"/>
                      </a:xfrm>
                      <a:prstGeom prst="rect">
                        <a:avLst/>
                      </a:prstGeom>
                      <a:noFill/>
                      <a:ln w="38100">
                        <a:noFill/>
                        <a:miter/>
                      </a:ln>
                    </p:spPr>
                  </p:pic>
                </p:oleObj>
              </mc:Fallback>
            </mc:AlternateContent>
          </a:graphicData>
        </a:graphic>
      </p:graphicFrame>
      <p:graphicFrame>
        <p:nvGraphicFramePr>
          <p:cNvPr id="71687" name="Object 7"/>
          <p:cNvGraphicFramePr>
            <a:graphicFrameLocks noChangeAspect="1"/>
          </p:cNvGraphicFramePr>
          <p:nvPr/>
        </p:nvGraphicFramePr>
        <p:xfrm>
          <a:off x="2879725" y="3636963"/>
          <a:ext cx="3227388" cy="1512887"/>
        </p:xfrm>
        <a:graphic>
          <a:graphicData uri="http://schemas.openxmlformats.org/presentationml/2006/ole">
            <mc:AlternateContent xmlns:mc="http://schemas.openxmlformats.org/markup-compatibility/2006">
              <mc:Choice xmlns:v="urn:schemas-microsoft-com:vml" Requires="v">
                <p:oleObj spid="_x0000_s64523" r:id="rId5" imgW="1269365" imgH="761365" progId="Equation.DSMT4">
                  <p:embed/>
                </p:oleObj>
              </mc:Choice>
              <mc:Fallback>
                <p:oleObj r:id="rId5" imgW="1269365" imgH="761365" progId="Equation.DSMT4">
                  <p:embed/>
                  <p:pic>
                    <p:nvPicPr>
                      <p:cNvPr id="0" name="图片 3463"/>
                      <p:cNvPicPr/>
                      <p:nvPr/>
                    </p:nvPicPr>
                    <p:blipFill>
                      <a:blip r:embed="rId6"/>
                      <a:stretch>
                        <a:fillRect/>
                      </a:stretch>
                    </p:blipFill>
                    <p:spPr>
                      <a:xfrm>
                        <a:off x="2879725" y="3636963"/>
                        <a:ext cx="3227388" cy="1512887"/>
                      </a:xfrm>
                      <a:prstGeom prst="rect">
                        <a:avLst/>
                      </a:prstGeom>
                      <a:noFill/>
                      <a:ln w="38100">
                        <a:noFill/>
                        <a:miter/>
                      </a:ln>
                    </p:spPr>
                  </p:pic>
                </p:oleObj>
              </mc:Fallback>
            </mc:AlternateContent>
          </a:graphicData>
        </a:graphic>
      </p:graphicFrame>
      <p:graphicFrame>
        <p:nvGraphicFramePr>
          <p:cNvPr id="71688" name="Object 8"/>
          <p:cNvGraphicFramePr>
            <a:graphicFrameLocks noChangeAspect="1"/>
          </p:cNvGraphicFramePr>
          <p:nvPr/>
        </p:nvGraphicFramePr>
        <p:xfrm>
          <a:off x="4638675" y="5141913"/>
          <a:ext cx="3898900" cy="895350"/>
        </p:xfrm>
        <a:graphic>
          <a:graphicData uri="http://schemas.openxmlformats.org/presentationml/2006/ole">
            <mc:AlternateContent xmlns:mc="http://schemas.openxmlformats.org/markup-compatibility/2006">
              <mc:Choice xmlns:v="urn:schemas-microsoft-com:vml" Requires="v">
                <p:oleObj spid="_x0000_s64524" r:id="rId7" imgW="1752600" imgH="393700" progId="Equation.DSMT4">
                  <p:embed/>
                </p:oleObj>
              </mc:Choice>
              <mc:Fallback>
                <p:oleObj r:id="rId7" imgW="1752600" imgH="393700" progId="Equation.DSMT4">
                  <p:embed/>
                  <p:pic>
                    <p:nvPicPr>
                      <p:cNvPr id="0" name="图片 3461"/>
                      <p:cNvPicPr/>
                      <p:nvPr/>
                    </p:nvPicPr>
                    <p:blipFill>
                      <a:blip r:embed="rId8"/>
                      <a:stretch>
                        <a:fillRect/>
                      </a:stretch>
                    </p:blipFill>
                    <p:spPr>
                      <a:xfrm>
                        <a:off x="4638675" y="5141913"/>
                        <a:ext cx="3898900" cy="895350"/>
                      </a:xfrm>
                      <a:prstGeom prst="rect">
                        <a:avLst/>
                      </a:prstGeom>
                      <a:noFill/>
                      <a:ln w="38100">
                        <a:noFill/>
                        <a:miter/>
                      </a:ln>
                    </p:spPr>
                  </p:pic>
                </p:oleObj>
              </mc:Fallback>
            </mc:AlternateContent>
          </a:graphicData>
        </a:graphic>
      </p:graphicFrame>
      <p:sp>
        <p:nvSpPr>
          <p:cNvPr id="104457" name="Text Box 8"/>
          <p:cNvSpPr txBox="1"/>
          <p:nvPr/>
        </p:nvSpPr>
        <p:spPr>
          <a:xfrm>
            <a:off x="5795963" y="1052513"/>
            <a:ext cx="1439862" cy="466725"/>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zh-CN" altLang="en-US" sz="2400" dirty="0">
                <a:solidFill>
                  <a:schemeClr val="tx2"/>
                </a:solidFill>
              </a:rPr>
              <a:t>系统性能</a:t>
            </a:r>
          </a:p>
        </p:txBody>
      </p:sp>
      <p:sp>
        <p:nvSpPr>
          <p:cNvPr id="104458" name="Text Box 9"/>
          <p:cNvSpPr txBox="1"/>
          <p:nvPr/>
        </p:nvSpPr>
        <p:spPr>
          <a:xfrm>
            <a:off x="1187450" y="1052513"/>
            <a:ext cx="2663825" cy="466725"/>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zh-CN" altLang="en-US" sz="2400" dirty="0">
                <a:solidFill>
                  <a:schemeClr val="tx2"/>
                </a:solidFill>
                <a:latin typeface="Times New Roman" panose="02020603050405020304" pitchFamily="18" charset="0"/>
              </a:rPr>
              <a:t>闭环零、极点分布</a:t>
            </a:r>
          </a:p>
        </p:txBody>
      </p:sp>
      <p:sp>
        <p:nvSpPr>
          <p:cNvPr id="104459"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71</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684">
                                            <p:txEl>
                                              <p:pRg st="2" end="2"/>
                                            </p:txEl>
                                          </p:spTgt>
                                        </p:tgtEl>
                                        <p:attrNameLst>
                                          <p:attrName>style.visibility</p:attrName>
                                        </p:attrNameLst>
                                      </p:cBhvr>
                                      <p:to>
                                        <p:strVal val="visible"/>
                                      </p:to>
                                    </p:set>
                                    <p:animEffect transition="in" filter="blinds(horizontal)">
                                      <p:cBhvr>
                                        <p:cTn id="7" dur="500"/>
                                        <p:tgtEl>
                                          <p:spTgt spid="7168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1684">
                                            <p:txEl>
                                              <p:pRg st="1" end="1"/>
                                            </p:txEl>
                                          </p:spTgt>
                                        </p:tgtEl>
                                        <p:attrNameLst>
                                          <p:attrName>style.visibility</p:attrName>
                                        </p:attrNameLst>
                                      </p:cBhvr>
                                      <p:to>
                                        <p:strVal val="visible"/>
                                      </p:to>
                                    </p:set>
                                    <p:animEffect transition="in" filter="blinds(horizontal)">
                                      <p:cBhvr>
                                        <p:cTn id="10" dur="500"/>
                                        <p:tgtEl>
                                          <p:spTgt spid="7168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1686"/>
                                        </p:tgtEl>
                                        <p:attrNameLst>
                                          <p:attrName>style.visibility</p:attrName>
                                        </p:attrNameLst>
                                      </p:cBhvr>
                                      <p:to>
                                        <p:strVal val="visible"/>
                                      </p:to>
                                    </p:set>
                                    <p:animEffect transition="in" filter="blinds(horizontal)">
                                      <p:cBhvr>
                                        <p:cTn id="13" dur="500"/>
                                        <p:tgtEl>
                                          <p:spTgt spid="7168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1684">
                                            <p:txEl>
                                              <p:pRg st="4" end="4"/>
                                            </p:txEl>
                                          </p:spTgt>
                                        </p:tgtEl>
                                        <p:attrNameLst>
                                          <p:attrName>style.visibility</p:attrName>
                                        </p:attrNameLst>
                                      </p:cBhvr>
                                      <p:to>
                                        <p:strVal val="visible"/>
                                      </p:to>
                                    </p:set>
                                    <p:animEffect transition="in" filter="blinds(horizontal)">
                                      <p:cBhvr>
                                        <p:cTn id="18" dur="500"/>
                                        <p:tgtEl>
                                          <p:spTgt spid="71684">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1687"/>
                                        </p:tgtEl>
                                        <p:attrNameLst>
                                          <p:attrName>style.visibility</p:attrName>
                                        </p:attrNameLst>
                                      </p:cBhvr>
                                      <p:to>
                                        <p:strVal val="visible"/>
                                      </p:to>
                                    </p:set>
                                    <p:animEffect transition="in" filter="blinds(horizontal)">
                                      <p:cBhvr>
                                        <p:cTn id="21" dur="500"/>
                                        <p:tgtEl>
                                          <p:spTgt spid="7168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71684">
                                            <p:txEl>
                                              <p:pRg st="8" end="8"/>
                                            </p:txEl>
                                          </p:spTgt>
                                        </p:tgtEl>
                                        <p:attrNameLst>
                                          <p:attrName>style.visibility</p:attrName>
                                        </p:attrNameLst>
                                      </p:cBhvr>
                                      <p:to>
                                        <p:strVal val="visible"/>
                                      </p:to>
                                    </p:set>
                                    <p:animEffect transition="in" filter="blinds(horizontal)">
                                      <p:cBhvr>
                                        <p:cTn id="26" dur="500"/>
                                        <p:tgtEl>
                                          <p:spTgt spid="71684">
                                            <p:txEl>
                                              <p:pRg st="8" end="8"/>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71688"/>
                                        </p:tgtEl>
                                        <p:attrNameLst>
                                          <p:attrName>style.visibility</p:attrName>
                                        </p:attrNameLst>
                                      </p:cBhvr>
                                      <p:to>
                                        <p:strVal val="visible"/>
                                      </p:to>
                                    </p:set>
                                    <p:animEffect transition="in" filter="blinds(horizontal)">
                                      <p:cBhvr>
                                        <p:cTn id="29" dur="500"/>
                                        <p:tgtEl>
                                          <p:spTgt spid="71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b="1" dirty="0"/>
              <a:t>72</a:t>
            </a:fld>
            <a:endParaRPr lang="zh-CN" altLang="en-US" sz="1400" b="1" dirty="0"/>
          </a:p>
        </p:txBody>
      </p:sp>
      <p:sp>
        <p:nvSpPr>
          <p:cNvPr id="183300" name="Rectangle 4"/>
          <p:cNvSpPr>
            <a:spLocks noGrp="1" noRot="1" noChangeArrowheads="1"/>
          </p:cNvSpPr>
          <p:nvPr>
            <p:ph type="title" idx="4294967295"/>
          </p:nvPr>
        </p:nvSpPr>
        <p:spPr>
          <a:xfrm>
            <a:off x="323850" y="404813"/>
            <a:ext cx="8424863" cy="1139825"/>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0" cap="none" spc="0" normalizeH="0" baseline="0" noProof="0" dirty="0">
                <a:ln>
                  <a:noFill/>
                </a:ln>
                <a:solidFill>
                  <a:schemeClr val="tx2"/>
                </a:solidFill>
                <a:effectLst/>
                <a:uLnTx/>
                <a:uFillTx/>
                <a:latin typeface="+mj-lt"/>
                <a:ea typeface="+mj-ea"/>
                <a:cs typeface="+mj-cs"/>
              </a:rPr>
              <a:t> </a:t>
            </a:r>
            <a:r>
              <a:rPr kumimoji="0" lang="zh-CN" altLang="en-US" sz="30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例</a:t>
            </a:r>
            <a:r>
              <a:rPr kumimoji="0" lang="en-US" altLang="zh-CN" sz="3000" b="1" i="0" u="none" strike="noStrike" kern="0" cap="none" spc="0" normalizeH="0" baseline="0" noProof="0" dirty="0">
                <a:ln>
                  <a:noFill/>
                </a:ln>
                <a:solidFill>
                  <a:schemeClr val="tx2"/>
                </a:solidFill>
                <a:effectLst/>
                <a:uLnTx/>
                <a:uFillTx/>
                <a:latin typeface="Times New Roman" panose="02020603050405020304" pitchFamily="18" charset="0"/>
                <a:ea typeface="+mn-ea"/>
                <a:cs typeface="Times New Roman" panose="02020603050405020304" pitchFamily="18" charset="0"/>
              </a:rPr>
              <a:t>4.15 </a:t>
            </a:r>
            <a:r>
              <a:rPr kumimoji="0" lang="zh-CN" altLang="en-US" sz="2800" b="1" i="0" u="none" strike="noStrike" kern="0" cap="none" spc="0" normalizeH="0" baseline="0" noProof="0" dirty="0">
                <a:ln>
                  <a:noFill/>
                </a:ln>
                <a:solidFill>
                  <a:schemeClr val="tx2"/>
                </a:solidFill>
                <a:effectLst/>
                <a:uLnTx/>
                <a:uFillTx/>
                <a:latin typeface="宋体" panose="02010600030101010101" pitchFamily="2" charset="-122"/>
                <a:ea typeface="+mj-ea"/>
                <a:cs typeface="+mj-cs"/>
              </a:rPr>
              <a:t>试分析系统开环增益</a:t>
            </a:r>
            <a:r>
              <a:rPr kumimoji="0" lang="en-US" altLang="zh-CN" sz="2800" b="1" i="1" u="none" strike="noStrike" kern="0" cap="none" spc="0" normalizeH="0" baseline="0" noProof="0" dirty="0">
                <a:ln>
                  <a:noFill/>
                </a:ln>
                <a:solidFill>
                  <a:schemeClr val="tx2"/>
                </a:solidFill>
                <a:effectLst/>
                <a:uLnTx/>
                <a:uFillTx/>
                <a:latin typeface="Times New Roman" panose="02020603050405020304" pitchFamily="18" charset="0"/>
                <a:ea typeface="+mj-ea"/>
                <a:cs typeface="+mj-cs"/>
              </a:rPr>
              <a:t>K</a:t>
            </a:r>
            <a:r>
              <a:rPr kumimoji="0" lang="zh-CN" altLang="en-US" sz="2800" b="1" i="0" u="none" strike="noStrike" kern="0" cap="none" spc="0" normalizeH="0" baseline="0" noProof="0" dirty="0">
                <a:ln>
                  <a:noFill/>
                </a:ln>
                <a:solidFill>
                  <a:schemeClr val="tx2"/>
                </a:solidFill>
                <a:effectLst/>
                <a:uLnTx/>
                <a:uFillTx/>
                <a:latin typeface="宋体" panose="02010600030101010101" pitchFamily="2" charset="-122"/>
                <a:ea typeface="+mj-ea"/>
                <a:cs typeface="+mj-cs"/>
              </a:rPr>
              <a:t>值对系统性能影响，计算阻尼系数</a:t>
            </a:r>
            <a:r>
              <a:rPr kumimoji="0" lang="zh-CN" altLang="en-US" sz="2800" b="1" i="1" u="none" strike="noStrike" kern="0" cap="none" spc="0" normalizeH="0" baseline="0" noProof="0" dirty="0">
                <a:ln>
                  <a:noFill/>
                </a:ln>
                <a:solidFill>
                  <a:schemeClr val="tx2"/>
                </a:solidFill>
                <a:effectLst/>
                <a:uLnTx/>
                <a:uFillTx/>
                <a:latin typeface="宋体" panose="02010600030101010101" pitchFamily="2" charset="-122"/>
                <a:ea typeface="+mj-ea"/>
                <a:cs typeface="+mj-cs"/>
                <a:sym typeface="Symbol" panose="05050102010706020507" pitchFamily="18" charset="2"/>
              </a:rPr>
              <a:t></a:t>
            </a:r>
            <a:r>
              <a:rPr kumimoji="0" lang="zh-CN" altLang="en-US" sz="2800" b="1" i="1" u="none" strike="noStrike" kern="0" cap="none" spc="0" normalizeH="0" baseline="0" noProof="0" dirty="0">
                <a:ln>
                  <a:noFill/>
                </a:ln>
                <a:solidFill>
                  <a:schemeClr val="tx2"/>
                </a:solidFill>
                <a:effectLst/>
                <a:uLnTx/>
                <a:uFillTx/>
                <a:latin typeface="宋体" panose="02010600030101010101" pitchFamily="2" charset="-122"/>
                <a:ea typeface="+mj-ea"/>
                <a:cs typeface="+mj-cs"/>
              </a:rPr>
              <a:t> </a:t>
            </a:r>
            <a:r>
              <a:rPr kumimoji="0" lang="en-US" altLang="zh-CN" sz="2800" b="1" i="0" u="none" strike="noStrike" kern="0" cap="none" spc="0" normalizeH="0" baseline="0" noProof="0" dirty="0">
                <a:ln>
                  <a:noFill/>
                </a:ln>
                <a:solidFill>
                  <a:schemeClr val="tx2"/>
                </a:solidFill>
                <a:effectLst/>
                <a:uLnTx/>
                <a:uFillTx/>
                <a:latin typeface="宋体" panose="02010600030101010101" pitchFamily="2" charset="-122"/>
                <a:ea typeface="+mj-ea"/>
                <a:cs typeface="+mj-cs"/>
              </a:rPr>
              <a:t>=0.5</a:t>
            </a:r>
            <a:r>
              <a:rPr kumimoji="0" lang="zh-CN" altLang="en-US" sz="2800" b="1" i="0" u="none" strike="noStrike" kern="0" cap="none" spc="0" normalizeH="0" baseline="0" noProof="0" dirty="0">
                <a:ln>
                  <a:noFill/>
                </a:ln>
                <a:solidFill>
                  <a:schemeClr val="tx2"/>
                </a:solidFill>
                <a:effectLst/>
                <a:uLnTx/>
                <a:uFillTx/>
                <a:latin typeface="宋体" panose="02010600030101010101" pitchFamily="2" charset="-122"/>
                <a:ea typeface="+mj-ea"/>
                <a:cs typeface="+mj-cs"/>
              </a:rPr>
              <a:t>时系统的性能指标</a:t>
            </a:r>
            <a:r>
              <a:rPr kumimoji="0" lang="zh-CN" altLang="en-US" sz="2800" b="1" i="0" u="none" strike="noStrike" kern="0" cap="none" spc="0" normalizeH="0" baseline="0" noProof="0" dirty="0">
                <a:ln>
                  <a:noFill/>
                </a:ln>
                <a:solidFill>
                  <a:schemeClr val="tx2"/>
                </a:solidFill>
                <a:effectLst/>
                <a:uLnTx/>
                <a:uFillTx/>
                <a:latin typeface="+mj-lt"/>
                <a:ea typeface="+mj-ea"/>
                <a:cs typeface="+mj-cs"/>
              </a:rPr>
              <a:t>。 </a:t>
            </a:r>
          </a:p>
        </p:txBody>
      </p:sp>
      <p:sp>
        <p:nvSpPr>
          <p:cNvPr id="183301" name="Rectangle 5"/>
          <p:cNvSpPr>
            <a:spLocks noGrp="1" noRot="1"/>
          </p:cNvSpPr>
          <p:nvPr>
            <p:ph type="body" idx="4294967295"/>
          </p:nvPr>
        </p:nvSpPr>
        <p:spPr>
          <a:xfrm>
            <a:off x="663575" y="3463925"/>
            <a:ext cx="8229600" cy="3278188"/>
          </a:xfrm>
          <a:ln/>
        </p:spPr>
        <p:txBody>
          <a:bodyPr vert="horz" wrap="square" lIns="91440" tIns="45720" rIns="91440" bIns="45720" anchor="t" anchorCtr="0"/>
          <a:lstStyle/>
          <a:p>
            <a:pPr marL="0" indent="0" eaLnBrk="1" hangingPunct="1">
              <a:buNone/>
            </a:pPr>
            <a:r>
              <a:rPr lang="zh-CN" altLang="en-US" b="1" dirty="0">
                <a:solidFill>
                  <a:schemeClr val="tx2"/>
                </a:solidFill>
                <a:latin typeface="宋体" panose="02010600030101010101" pitchFamily="2" charset="-122"/>
              </a:rPr>
              <a:t>系统开环传递函数： </a:t>
            </a:r>
          </a:p>
          <a:p>
            <a:pPr marL="0" indent="0" eaLnBrk="1" hangingPunct="1">
              <a:buNone/>
            </a:pPr>
            <a:endParaRPr lang="zh-CN" altLang="en-US" sz="2800" b="1" dirty="0">
              <a:solidFill>
                <a:schemeClr val="tx2"/>
              </a:solidFill>
              <a:latin typeface="宋体" panose="02010600030101010101" pitchFamily="2" charset="-122"/>
            </a:endParaRPr>
          </a:p>
          <a:p>
            <a:pPr marL="0" indent="0" eaLnBrk="1" hangingPunct="1">
              <a:buNone/>
            </a:pPr>
            <a:r>
              <a:rPr lang="zh-CN" altLang="en-US" b="1" dirty="0">
                <a:solidFill>
                  <a:schemeClr val="tx2"/>
                </a:solidFill>
                <a:latin typeface="宋体" panose="02010600030101010101" pitchFamily="2" charset="-122"/>
              </a:rPr>
              <a:t>式中</a:t>
            </a:r>
            <a:r>
              <a:rPr lang="en-US" altLang="zh-CN" b="1" i="1" dirty="0">
                <a:solidFill>
                  <a:schemeClr val="tx2"/>
                </a:solidFill>
                <a:latin typeface="Times New Roman" panose="02020603050405020304" pitchFamily="18" charset="0"/>
              </a:rPr>
              <a:t>K</a:t>
            </a:r>
            <a:r>
              <a:rPr lang="en-US" altLang="zh-CN" b="1" i="1" baseline="30000" dirty="0">
                <a:solidFill>
                  <a:schemeClr val="tx2"/>
                </a:solidFill>
                <a:latin typeface="Times New Roman" panose="02020603050405020304" pitchFamily="18" charset="0"/>
              </a:rPr>
              <a:t>*</a:t>
            </a:r>
            <a:r>
              <a:rPr lang="en-US" altLang="zh-CN" dirty="0">
                <a:solidFill>
                  <a:schemeClr val="tx2"/>
                </a:solidFill>
                <a:latin typeface="Times New Roman" panose="02020603050405020304" pitchFamily="18" charset="0"/>
              </a:rPr>
              <a:t>=4</a:t>
            </a:r>
            <a:r>
              <a:rPr lang="en-US" altLang="zh-CN" b="1" i="1" dirty="0">
                <a:solidFill>
                  <a:schemeClr val="tx2"/>
                </a:solidFill>
                <a:latin typeface="Times New Roman" panose="02020603050405020304" pitchFamily="18" charset="0"/>
              </a:rPr>
              <a:t>K</a:t>
            </a:r>
            <a:r>
              <a:rPr lang="zh-CN" altLang="en-US" dirty="0">
                <a:solidFill>
                  <a:schemeClr val="tx2"/>
                </a:solidFill>
                <a:latin typeface="Times New Roman" panose="02020603050405020304" pitchFamily="18" charset="0"/>
              </a:rPr>
              <a:t>。</a:t>
            </a:r>
          </a:p>
          <a:p>
            <a:pPr marL="0" indent="0" eaLnBrk="1" hangingPunct="1">
              <a:buNone/>
            </a:pPr>
            <a:r>
              <a:rPr lang="zh-CN" altLang="en-US" b="1" dirty="0">
                <a:solidFill>
                  <a:schemeClr val="tx2"/>
                </a:solidFill>
                <a:latin typeface="Times New Roman" panose="02020603050405020304" pitchFamily="18" charset="0"/>
              </a:rPr>
              <a:t>开环零点</a:t>
            </a:r>
            <a:r>
              <a:rPr lang="en-US" altLang="zh-CN" b="1" dirty="0">
                <a:solidFill>
                  <a:schemeClr val="tx2"/>
                </a:solidFill>
                <a:latin typeface="Times New Roman" panose="02020603050405020304" pitchFamily="18" charset="0"/>
              </a:rPr>
              <a:t>0</a:t>
            </a:r>
            <a:r>
              <a:rPr lang="zh-CN" altLang="en-US" b="1" dirty="0">
                <a:solidFill>
                  <a:schemeClr val="tx2"/>
                </a:solidFill>
                <a:latin typeface="Times New Roman" panose="02020603050405020304" pitchFamily="18" charset="0"/>
              </a:rPr>
              <a:t>，开环极点 </a:t>
            </a:r>
            <a:r>
              <a:rPr lang="en-US" altLang="zh-CN" b="1" dirty="0">
                <a:solidFill>
                  <a:schemeClr val="tx2"/>
                </a:solidFill>
                <a:latin typeface="Times New Roman" panose="02020603050405020304" pitchFamily="18" charset="0"/>
              </a:rPr>
              <a:t>2j,-2j</a:t>
            </a:r>
            <a:r>
              <a:rPr lang="zh-CN" altLang="en-US" b="1" dirty="0">
                <a:solidFill>
                  <a:schemeClr val="tx2"/>
                </a:solidFill>
                <a:latin typeface="Times New Roman" panose="02020603050405020304" pitchFamily="18" charset="0"/>
              </a:rPr>
              <a:t>。会和点为</a:t>
            </a:r>
            <a:r>
              <a:rPr lang="en-US" altLang="zh-CN" b="1" dirty="0">
                <a:solidFill>
                  <a:schemeClr val="tx2"/>
                </a:solidFill>
                <a:latin typeface="Times New Roman" panose="02020603050405020304" pitchFamily="18" charset="0"/>
              </a:rPr>
              <a:t>-2</a:t>
            </a:r>
            <a:r>
              <a:rPr lang="zh-CN" altLang="en-US" b="1" dirty="0">
                <a:solidFill>
                  <a:schemeClr val="tx2"/>
                </a:solidFill>
                <a:latin typeface="Times New Roman" panose="02020603050405020304" pitchFamily="18" charset="0"/>
              </a:rPr>
              <a:t>，对应</a:t>
            </a:r>
            <a:r>
              <a:rPr lang="en-US" altLang="zh-CN" b="1" i="1" dirty="0">
                <a:solidFill>
                  <a:schemeClr val="tx2"/>
                </a:solidFill>
                <a:latin typeface="Times New Roman" panose="02020603050405020304" pitchFamily="18" charset="0"/>
              </a:rPr>
              <a:t>K</a:t>
            </a:r>
            <a:r>
              <a:rPr lang="en-US" altLang="zh-CN" b="1" dirty="0">
                <a:solidFill>
                  <a:schemeClr val="tx2"/>
                </a:solidFill>
                <a:latin typeface="Times New Roman" panose="02020603050405020304" pitchFamily="18" charset="0"/>
              </a:rPr>
              <a:t>=1</a:t>
            </a:r>
            <a:r>
              <a:rPr lang="zh-CN" altLang="en-US" b="1" dirty="0">
                <a:solidFill>
                  <a:schemeClr val="tx2"/>
                </a:solidFill>
                <a:latin typeface="Times New Roman" panose="02020603050405020304" pitchFamily="18" charset="0"/>
              </a:rPr>
              <a:t>，系统根轨迹如图所示。</a:t>
            </a:r>
          </a:p>
          <a:p>
            <a:pPr marL="0" indent="0" eaLnBrk="1" hangingPunct="1">
              <a:buNone/>
            </a:pPr>
            <a:endParaRPr lang="zh-CN" altLang="en-US" b="1" dirty="0">
              <a:solidFill>
                <a:schemeClr val="tx2"/>
              </a:solidFill>
              <a:latin typeface="宋体" panose="02010600030101010101" pitchFamily="2" charset="-122"/>
            </a:endParaRPr>
          </a:p>
        </p:txBody>
      </p:sp>
      <p:sp>
        <p:nvSpPr>
          <p:cNvPr id="105477" name="Rectangle 6"/>
          <p:cNvSpPr/>
          <p:nvPr/>
        </p:nvSpPr>
        <p:spPr>
          <a:xfrm>
            <a:off x="4479925" y="-182562"/>
            <a:ext cx="184150" cy="36671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p>
        </p:txBody>
      </p:sp>
      <p:sp>
        <p:nvSpPr>
          <p:cNvPr id="105478" name="Rectangle 7"/>
          <p:cNvSpPr/>
          <p:nvPr/>
        </p:nvSpPr>
        <p:spPr>
          <a:xfrm>
            <a:off x="4479925" y="-182562"/>
            <a:ext cx="184150" cy="36671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p>
        </p:txBody>
      </p:sp>
      <p:graphicFrame>
        <p:nvGraphicFramePr>
          <p:cNvPr id="183304" name="Object 8"/>
          <p:cNvGraphicFramePr>
            <a:graphicFrameLocks noChangeAspect="1"/>
          </p:cNvGraphicFramePr>
          <p:nvPr/>
        </p:nvGraphicFramePr>
        <p:xfrm>
          <a:off x="2555875" y="3933825"/>
          <a:ext cx="4032250" cy="854075"/>
        </p:xfrm>
        <a:graphic>
          <a:graphicData uri="http://schemas.openxmlformats.org/presentationml/2006/ole">
            <mc:AlternateContent xmlns:mc="http://schemas.openxmlformats.org/markup-compatibility/2006">
              <mc:Choice xmlns:v="urn:schemas-microsoft-com:vml" Requires="v">
                <p:oleObj spid="_x0000_s65549" r:id="rId3" imgW="1981835" imgH="419100" progId="Equation.DSMT4">
                  <p:embed/>
                </p:oleObj>
              </mc:Choice>
              <mc:Fallback>
                <p:oleObj r:id="rId3" imgW="1981835" imgH="419100" progId="Equation.DSMT4">
                  <p:embed/>
                  <p:pic>
                    <p:nvPicPr>
                      <p:cNvPr id="0" name="图片 3464"/>
                      <p:cNvPicPr/>
                      <p:nvPr/>
                    </p:nvPicPr>
                    <p:blipFill>
                      <a:blip r:embed="rId4"/>
                      <a:stretch>
                        <a:fillRect/>
                      </a:stretch>
                    </p:blipFill>
                    <p:spPr>
                      <a:xfrm>
                        <a:off x="2555875" y="3933825"/>
                        <a:ext cx="4032250" cy="854075"/>
                      </a:xfrm>
                      <a:prstGeom prst="rect">
                        <a:avLst/>
                      </a:prstGeom>
                      <a:noFill/>
                      <a:ln w="38100">
                        <a:noFill/>
                        <a:miter/>
                      </a:ln>
                    </p:spPr>
                  </p:pic>
                </p:oleObj>
              </mc:Fallback>
            </mc:AlternateContent>
          </a:graphicData>
        </a:graphic>
      </p:graphicFrame>
      <p:sp>
        <p:nvSpPr>
          <p:cNvPr id="105480" name="Rectangle 9"/>
          <p:cNvSpPr/>
          <p:nvPr/>
        </p:nvSpPr>
        <p:spPr>
          <a:xfrm>
            <a:off x="4479925" y="-182562"/>
            <a:ext cx="184150" cy="36671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p>
        </p:txBody>
      </p:sp>
      <p:grpSp>
        <p:nvGrpSpPr>
          <p:cNvPr id="183306" name="Group 10"/>
          <p:cNvGrpSpPr/>
          <p:nvPr/>
        </p:nvGrpSpPr>
        <p:grpSpPr>
          <a:xfrm>
            <a:off x="5724525" y="1341438"/>
            <a:ext cx="3024188" cy="2520950"/>
            <a:chOff x="3606" y="845"/>
            <a:chExt cx="1905" cy="1588"/>
          </a:xfrm>
        </p:grpSpPr>
        <p:grpSp>
          <p:nvGrpSpPr>
            <p:cNvPr id="105500" name="Group 11"/>
            <p:cNvGrpSpPr/>
            <p:nvPr/>
          </p:nvGrpSpPr>
          <p:grpSpPr>
            <a:xfrm>
              <a:off x="3606" y="845"/>
              <a:ext cx="1905" cy="1588"/>
              <a:chOff x="68" y="1888"/>
              <a:chExt cx="2631" cy="2132"/>
            </a:xfrm>
          </p:grpSpPr>
          <p:sp>
            <p:nvSpPr>
              <p:cNvPr id="105502" name="AutoShape 250"/>
              <p:cNvSpPr/>
              <p:nvPr/>
            </p:nvSpPr>
            <p:spPr>
              <a:xfrm>
                <a:off x="68" y="1888"/>
                <a:ext cx="2614" cy="2047"/>
              </a:xfrm>
              <a:prstGeom prst="flowChartProcess">
                <a:avLst/>
              </a:prstGeom>
              <a:noFill/>
              <a:ln w="9525">
                <a:noFill/>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2000" dirty="0"/>
              </a:p>
            </p:txBody>
          </p:sp>
          <p:sp>
            <p:nvSpPr>
              <p:cNvPr id="105503" name="Line 251"/>
              <p:cNvSpPr/>
              <p:nvPr/>
            </p:nvSpPr>
            <p:spPr>
              <a:xfrm>
                <a:off x="69" y="3035"/>
                <a:ext cx="2614" cy="0"/>
              </a:xfrm>
              <a:prstGeom prst="line">
                <a:avLst/>
              </a:prstGeom>
              <a:ln w="28575" cap="flat" cmpd="sng">
                <a:solidFill>
                  <a:srgbClr val="000000"/>
                </a:solidFill>
                <a:prstDash val="solid"/>
                <a:headEnd type="none" w="med" len="med"/>
                <a:tailEnd type="arrow" w="med" len="med"/>
              </a:ln>
            </p:spPr>
          </p:sp>
          <p:sp>
            <p:nvSpPr>
              <p:cNvPr id="105504" name="Line 252"/>
              <p:cNvSpPr/>
              <p:nvPr/>
            </p:nvSpPr>
            <p:spPr>
              <a:xfrm flipV="1">
                <a:off x="1980" y="1973"/>
                <a:ext cx="0" cy="2047"/>
              </a:xfrm>
              <a:prstGeom prst="line">
                <a:avLst/>
              </a:prstGeom>
              <a:ln w="28575" cap="flat" cmpd="sng">
                <a:solidFill>
                  <a:srgbClr val="000000"/>
                </a:solidFill>
                <a:prstDash val="solid"/>
                <a:headEnd type="none" w="med" len="med"/>
                <a:tailEnd type="arrow" w="med" len="med"/>
              </a:ln>
            </p:spPr>
          </p:sp>
          <p:graphicFrame>
            <p:nvGraphicFramePr>
              <p:cNvPr id="105505" name="Object 15"/>
              <p:cNvGraphicFramePr>
                <a:graphicFrameLocks noChangeAspect="1"/>
              </p:cNvGraphicFramePr>
              <p:nvPr/>
            </p:nvGraphicFramePr>
            <p:xfrm>
              <a:off x="2518" y="3070"/>
              <a:ext cx="181" cy="184"/>
            </p:xfrm>
            <a:graphic>
              <a:graphicData uri="http://schemas.openxmlformats.org/presentationml/2006/ole">
                <mc:AlternateContent xmlns:mc="http://schemas.openxmlformats.org/markup-compatibility/2006">
                  <mc:Choice xmlns:v="urn:schemas-microsoft-com:vml" Requires="v">
                    <p:oleObj spid="_x0000_s65550" r:id="rId5" imgW="153035" imgH="140335" progId="Equation.DSMT4">
                      <p:embed/>
                    </p:oleObj>
                  </mc:Choice>
                  <mc:Fallback>
                    <p:oleObj r:id="rId5" imgW="153035" imgH="140335" progId="Equation.DSMT4">
                      <p:embed/>
                      <p:pic>
                        <p:nvPicPr>
                          <p:cNvPr id="0" name="图片 3466"/>
                          <p:cNvPicPr/>
                          <p:nvPr/>
                        </p:nvPicPr>
                        <p:blipFill>
                          <a:blip r:embed="rId6"/>
                          <a:stretch>
                            <a:fillRect/>
                          </a:stretch>
                        </p:blipFill>
                        <p:spPr>
                          <a:xfrm>
                            <a:off x="2518" y="3070"/>
                            <a:ext cx="181" cy="184"/>
                          </a:xfrm>
                          <a:prstGeom prst="rect">
                            <a:avLst/>
                          </a:prstGeom>
                          <a:noFill/>
                          <a:ln w="38100">
                            <a:noFill/>
                            <a:miter/>
                          </a:ln>
                        </p:spPr>
                      </p:pic>
                    </p:oleObj>
                  </mc:Fallback>
                </mc:AlternateContent>
              </a:graphicData>
            </a:graphic>
          </p:graphicFrame>
          <p:graphicFrame>
            <p:nvGraphicFramePr>
              <p:cNvPr id="105506" name="Object 16"/>
              <p:cNvGraphicFramePr>
                <a:graphicFrameLocks noChangeAspect="1"/>
              </p:cNvGraphicFramePr>
              <p:nvPr/>
            </p:nvGraphicFramePr>
            <p:xfrm>
              <a:off x="1995" y="2019"/>
              <a:ext cx="209" cy="182"/>
            </p:xfrm>
            <a:graphic>
              <a:graphicData uri="http://schemas.openxmlformats.org/presentationml/2006/ole">
                <mc:AlternateContent xmlns:mc="http://schemas.openxmlformats.org/markup-compatibility/2006">
                  <mc:Choice xmlns:v="urn:schemas-microsoft-com:vml" Requires="v">
                    <p:oleObj spid="_x0000_s65551" r:id="rId7" imgW="241935" imgH="191135" progId="Equation.3">
                      <p:embed/>
                    </p:oleObj>
                  </mc:Choice>
                  <mc:Fallback>
                    <p:oleObj r:id="rId7" imgW="241935" imgH="191135" progId="Equation.3">
                      <p:embed/>
                      <p:pic>
                        <p:nvPicPr>
                          <p:cNvPr id="0" name="图片 3462"/>
                          <p:cNvPicPr/>
                          <p:nvPr/>
                        </p:nvPicPr>
                        <p:blipFill>
                          <a:blip r:embed="rId8"/>
                          <a:stretch>
                            <a:fillRect/>
                          </a:stretch>
                        </p:blipFill>
                        <p:spPr>
                          <a:xfrm>
                            <a:off x="1995" y="2019"/>
                            <a:ext cx="209" cy="182"/>
                          </a:xfrm>
                          <a:prstGeom prst="rect">
                            <a:avLst/>
                          </a:prstGeom>
                          <a:noFill/>
                          <a:ln w="38100">
                            <a:noFill/>
                            <a:miter/>
                          </a:ln>
                        </p:spPr>
                      </p:pic>
                    </p:oleObj>
                  </mc:Fallback>
                </mc:AlternateContent>
              </a:graphicData>
            </a:graphic>
          </p:graphicFrame>
          <p:sp>
            <p:nvSpPr>
              <p:cNvPr id="105507" name="Text Box 17"/>
              <p:cNvSpPr txBox="1"/>
              <p:nvPr/>
            </p:nvSpPr>
            <p:spPr>
              <a:xfrm>
                <a:off x="1971" y="3051"/>
                <a:ext cx="194" cy="33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000" dirty="0">
                    <a:latin typeface="Times New Roman" panose="02020603050405020304" pitchFamily="18" charset="0"/>
                  </a:rPr>
                  <a:t>0</a:t>
                </a:r>
              </a:p>
            </p:txBody>
          </p:sp>
          <p:sp>
            <p:nvSpPr>
              <p:cNvPr id="105508" name="Text Box 18"/>
              <p:cNvSpPr txBox="1"/>
              <p:nvPr/>
            </p:nvSpPr>
            <p:spPr>
              <a:xfrm>
                <a:off x="1971" y="3625"/>
                <a:ext cx="359" cy="33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000" dirty="0">
                    <a:latin typeface="Times New Roman" panose="02020603050405020304" pitchFamily="18" charset="0"/>
                  </a:rPr>
                  <a:t>-2</a:t>
                </a:r>
              </a:p>
            </p:txBody>
          </p:sp>
          <p:sp>
            <p:nvSpPr>
              <p:cNvPr id="105509" name="Text Box 19"/>
              <p:cNvSpPr txBox="1"/>
              <p:nvPr/>
            </p:nvSpPr>
            <p:spPr>
              <a:xfrm>
                <a:off x="1959" y="2523"/>
                <a:ext cx="193" cy="33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endParaRPr lang="en-US" altLang="zh-CN" sz="2000" dirty="0">
                  <a:latin typeface="Times New Roman" panose="02020603050405020304" pitchFamily="18" charset="0"/>
                </a:endParaRPr>
              </a:p>
            </p:txBody>
          </p:sp>
          <p:sp>
            <p:nvSpPr>
              <p:cNvPr id="105510" name="Text Box 20"/>
              <p:cNvSpPr txBox="1"/>
              <p:nvPr/>
            </p:nvSpPr>
            <p:spPr>
              <a:xfrm>
                <a:off x="1971" y="2143"/>
                <a:ext cx="189" cy="33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000" dirty="0">
                    <a:latin typeface="Times New Roman" panose="02020603050405020304" pitchFamily="18" charset="0"/>
                  </a:rPr>
                  <a:t>2</a:t>
                </a:r>
              </a:p>
            </p:txBody>
          </p:sp>
        </p:grpSp>
        <p:sp>
          <p:nvSpPr>
            <p:cNvPr id="105501" name="Text Box 21"/>
            <p:cNvSpPr txBox="1"/>
            <p:nvPr/>
          </p:nvSpPr>
          <p:spPr>
            <a:xfrm>
              <a:off x="4195" y="1758"/>
              <a:ext cx="4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800" dirty="0"/>
                <a:t>-2</a:t>
              </a:r>
            </a:p>
          </p:txBody>
        </p:sp>
      </p:grpSp>
      <p:sp>
        <p:nvSpPr>
          <p:cNvPr id="183318" name="Arc 22"/>
          <p:cNvSpPr/>
          <p:nvPr/>
        </p:nvSpPr>
        <p:spPr>
          <a:xfrm flipH="1">
            <a:off x="7021513" y="1855788"/>
            <a:ext cx="882650" cy="827087"/>
          </a:xfrm>
          <a:custGeom>
            <a:avLst/>
            <a:gdLst/>
            <a:ahLst/>
            <a:cxnLst>
              <a:cxn ang="0">
                <a:pos x="0" y="0"/>
              </a:cxn>
              <a:cxn ang="0">
                <a:pos x="2147483646" y="2147483646"/>
              </a:cxn>
              <a:cxn ang="0">
                <a:pos x="0" y="2147483646"/>
              </a:cxn>
            </a:cxnLst>
            <a:rect l="0" t="0" r="0" b="0"/>
            <a:pathLst>
              <a:path w="21600" h="22549" fill="none">
                <a:moveTo>
                  <a:pt x="-1" y="0"/>
                </a:moveTo>
                <a:cubicBezTo>
                  <a:pt x="11929" y="0"/>
                  <a:pt x="21600" y="9670"/>
                  <a:pt x="21600" y="21600"/>
                </a:cubicBezTo>
                <a:cubicBezTo>
                  <a:pt x="21600" y="21916"/>
                  <a:pt x="21593" y="22232"/>
                  <a:pt x="21579" y="22549"/>
                </a:cubicBezTo>
              </a:path>
              <a:path w="21600" h="22549" stroke="0">
                <a:moveTo>
                  <a:pt x="-1" y="0"/>
                </a:moveTo>
                <a:cubicBezTo>
                  <a:pt x="11929" y="0"/>
                  <a:pt x="21600" y="9670"/>
                  <a:pt x="21600" y="21600"/>
                </a:cubicBezTo>
                <a:cubicBezTo>
                  <a:pt x="21600" y="21916"/>
                  <a:pt x="21593" y="22232"/>
                  <a:pt x="21579" y="22549"/>
                </a:cubicBezTo>
                <a:lnTo>
                  <a:pt x="0" y="21600"/>
                </a:lnTo>
                <a:lnTo>
                  <a:pt x="-1" y="0"/>
                </a:lnTo>
                <a:close/>
              </a:path>
            </a:pathLst>
          </a:custGeom>
          <a:noFill/>
          <a:ln w="38100" cap="flat" cmpd="sng">
            <a:solidFill>
              <a:srgbClr val="FF0000">
                <a:alpha val="100000"/>
              </a:srgbClr>
            </a:solidFill>
            <a:prstDash val="solid"/>
            <a:round/>
            <a:headEnd type="none" w="med" len="med"/>
            <a:tailEnd type="triangle" w="med" len="med"/>
          </a:ln>
        </p:spPr>
        <p:txBody>
          <a:bodyPr/>
          <a:lstStyle/>
          <a:p>
            <a:endParaRPr lang="zh-CN" altLang="en-US"/>
          </a:p>
        </p:txBody>
      </p:sp>
      <p:sp>
        <p:nvSpPr>
          <p:cNvPr id="183319" name="Arc 23"/>
          <p:cNvSpPr/>
          <p:nvPr/>
        </p:nvSpPr>
        <p:spPr>
          <a:xfrm rot="-5400000" flipH="1">
            <a:off x="7007225" y="2679700"/>
            <a:ext cx="941388" cy="914400"/>
          </a:xfrm>
          <a:custGeom>
            <a:avLst/>
            <a:gdLst/>
            <a:ahLst/>
            <a:cxnLst>
              <a:cxn ang="0">
                <a:pos x="0" y="2147483646"/>
              </a:cxn>
              <a:cxn ang="0">
                <a:pos x="2147483646" y="2147483646"/>
              </a:cxn>
              <a:cxn ang="0">
                <a:pos x="2147483646" y="2147483646"/>
              </a:cxn>
            </a:cxnLst>
            <a:rect l="0" t="0" r="0" b="0"/>
            <a:pathLst>
              <a:path w="23045" h="24919" fill="none">
                <a:moveTo>
                  <a:pt x="0" y="48"/>
                </a:moveTo>
                <a:cubicBezTo>
                  <a:pt x="481" y="16"/>
                  <a:pt x="962" y="-1"/>
                  <a:pt x="1445" y="0"/>
                </a:cubicBezTo>
                <a:cubicBezTo>
                  <a:pt x="13374" y="0"/>
                  <a:pt x="23045" y="9670"/>
                  <a:pt x="23045" y="21600"/>
                </a:cubicBezTo>
                <a:cubicBezTo>
                  <a:pt x="23045" y="22711"/>
                  <a:pt x="22959" y="23820"/>
                  <a:pt x="22788" y="24918"/>
                </a:cubicBezTo>
              </a:path>
              <a:path w="23045" h="24919" stroke="0">
                <a:moveTo>
                  <a:pt x="0" y="48"/>
                </a:moveTo>
                <a:cubicBezTo>
                  <a:pt x="481" y="16"/>
                  <a:pt x="962" y="-1"/>
                  <a:pt x="1445" y="0"/>
                </a:cubicBezTo>
                <a:cubicBezTo>
                  <a:pt x="13374" y="0"/>
                  <a:pt x="23045" y="9670"/>
                  <a:pt x="23045" y="21600"/>
                </a:cubicBezTo>
                <a:cubicBezTo>
                  <a:pt x="23045" y="22711"/>
                  <a:pt x="22959" y="23820"/>
                  <a:pt x="22788" y="24918"/>
                </a:cubicBezTo>
                <a:lnTo>
                  <a:pt x="1445" y="21600"/>
                </a:lnTo>
                <a:lnTo>
                  <a:pt x="0" y="48"/>
                </a:lnTo>
                <a:close/>
              </a:path>
            </a:pathLst>
          </a:custGeom>
          <a:noFill/>
          <a:ln w="38100" cap="flat" cmpd="sng">
            <a:solidFill>
              <a:srgbClr val="FF0000">
                <a:alpha val="100000"/>
              </a:srgbClr>
            </a:solidFill>
            <a:prstDash val="solid"/>
            <a:round/>
            <a:headEnd type="triangle" w="med" len="med"/>
            <a:tailEnd type="none" w="med" len="med"/>
          </a:ln>
        </p:spPr>
        <p:txBody>
          <a:bodyPr/>
          <a:lstStyle/>
          <a:p>
            <a:endParaRPr lang="zh-CN" altLang="en-US"/>
          </a:p>
        </p:txBody>
      </p:sp>
      <p:sp>
        <p:nvSpPr>
          <p:cNvPr id="183320" name="Line 24"/>
          <p:cNvSpPr/>
          <p:nvPr/>
        </p:nvSpPr>
        <p:spPr>
          <a:xfrm flipH="1" flipV="1">
            <a:off x="7053263" y="1412875"/>
            <a:ext cx="865187" cy="1295400"/>
          </a:xfrm>
          <a:prstGeom prst="line">
            <a:avLst/>
          </a:prstGeom>
          <a:ln w="19050" cap="flat" cmpd="sng">
            <a:solidFill>
              <a:srgbClr val="000000"/>
            </a:solidFill>
            <a:prstDash val="solid"/>
            <a:headEnd type="none" w="med" len="med"/>
            <a:tailEnd type="none" w="med" len="med"/>
          </a:ln>
        </p:spPr>
      </p:sp>
      <p:sp>
        <p:nvSpPr>
          <p:cNvPr id="183321" name="Line 25"/>
          <p:cNvSpPr/>
          <p:nvPr/>
        </p:nvSpPr>
        <p:spPr>
          <a:xfrm flipH="1">
            <a:off x="6805613" y="1782763"/>
            <a:ext cx="503237" cy="0"/>
          </a:xfrm>
          <a:prstGeom prst="line">
            <a:avLst/>
          </a:prstGeom>
          <a:ln w="19050" cap="flat" cmpd="sng">
            <a:solidFill>
              <a:srgbClr val="000000"/>
            </a:solidFill>
            <a:prstDash val="solid"/>
            <a:headEnd type="none" w="med" len="med"/>
            <a:tailEnd type="none" w="med" len="med"/>
          </a:ln>
        </p:spPr>
      </p:sp>
      <p:sp>
        <p:nvSpPr>
          <p:cNvPr id="183322" name="Line 26"/>
          <p:cNvSpPr/>
          <p:nvPr/>
        </p:nvSpPr>
        <p:spPr>
          <a:xfrm>
            <a:off x="7019925" y="2697163"/>
            <a:ext cx="865188" cy="0"/>
          </a:xfrm>
          <a:prstGeom prst="line">
            <a:avLst/>
          </a:prstGeom>
          <a:ln w="38100" cap="flat" cmpd="sng">
            <a:solidFill>
              <a:srgbClr val="FF0000"/>
            </a:solidFill>
            <a:prstDash val="solid"/>
            <a:headEnd type="none" w="med" len="med"/>
            <a:tailEnd type="triangle" w="med" len="med"/>
          </a:ln>
        </p:spPr>
      </p:sp>
      <p:sp>
        <p:nvSpPr>
          <p:cNvPr id="183323" name="Line 27"/>
          <p:cNvSpPr/>
          <p:nvPr/>
        </p:nvSpPr>
        <p:spPr>
          <a:xfrm flipH="1">
            <a:off x="5724525" y="2697163"/>
            <a:ext cx="1295400" cy="0"/>
          </a:xfrm>
          <a:prstGeom prst="line">
            <a:avLst/>
          </a:prstGeom>
          <a:ln w="38100" cap="flat" cmpd="sng">
            <a:solidFill>
              <a:srgbClr val="FF0000"/>
            </a:solidFill>
            <a:prstDash val="solid"/>
            <a:headEnd type="none" w="med" len="med"/>
            <a:tailEnd type="triangle" w="med" len="med"/>
          </a:ln>
        </p:spPr>
      </p:sp>
      <p:grpSp>
        <p:nvGrpSpPr>
          <p:cNvPr id="183324" name="Group 28"/>
          <p:cNvGrpSpPr/>
          <p:nvPr/>
        </p:nvGrpSpPr>
        <p:grpSpPr>
          <a:xfrm>
            <a:off x="7845425" y="1766888"/>
            <a:ext cx="130175" cy="166687"/>
            <a:chOff x="1474" y="1480"/>
            <a:chExt cx="136" cy="136"/>
          </a:xfrm>
        </p:grpSpPr>
        <p:sp>
          <p:nvSpPr>
            <p:cNvPr id="105498" name="Line 29"/>
            <p:cNvSpPr/>
            <p:nvPr/>
          </p:nvSpPr>
          <p:spPr>
            <a:xfrm>
              <a:off x="1474" y="1480"/>
              <a:ext cx="136" cy="136"/>
            </a:xfrm>
            <a:prstGeom prst="line">
              <a:avLst/>
            </a:prstGeom>
            <a:ln w="38100" cap="flat" cmpd="sng">
              <a:solidFill>
                <a:schemeClr val="tx2"/>
              </a:solidFill>
              <a:prstDash val="solid"/>
              <a:headEnd type="none" w="med" len="med"/>
              <a:tailEnd type="none" w="med" len="med"/>
            </a:ln>
          </p:spPr>
        </p:sp>
        <p:sp>
          <p:nvSpPr>
            <p:cNvPr id="105499" name="Line 30"/>
            <p:cNvSpPr/>
            <p:nvPr/>
          </p:nvSpPr>
          <p:spPr>
            <a:xfrm flipH="1">
              <a:off x="1474" y="1480"/>
              <a:ext cx="136" cy="136"/>
            </a:xfrm>
            <a:prstGeom prst="line">
              <a:avLst/>
            </a:prstGeom>
            <a:ln w="38100" cap="flat" cmpd="sng">
              <a:solidFill>
                <a:schemeClr val="tx2"/>
              </a:solidFill>
              <a:prstDash val="solid"/>
              <a:headEnd type="none" w="med" len="med"/>
              <a:tailEnd type="none" w="med" len="med"/>
            </a:ln>
          </p:spPr>
        </p:sp>
      </p:grpSp>
      <p:grpSp>
        <p:nvGrpSpPr>
          <p:cNvPr id="183327" name="Group 31"/>
          <p:cNvGrpSpPr/>
          <p:nvPr/>
        </p:nvGrpSpPr>
        <p:grpSpPr>
          <a:xfrm>
            <a:off x="7851775" y="3516313"/>
            <a:ext cx="130175" cy="166687"/>
            <a:chOff x="1474" y="1480"/>
            <a:chExt cx="136" cy="136"/>
          </a:xfrm>
        </p:grpSpPr>
        <p:sp>
          <p:nvSpPr>
            <p:cNvPr id="105496" name="Line 32"/>
            <p:cNvSpPr/>
            <p:nvPr/>
          </p:nvSpPr>
          <p:spPr>
            <a:xfrm>
              <a:off x="1474" y="1480"/>
              <a:ext cx="136" cy="136"/>
            </a:xfrm>
            <a:prstGeom prst="line">
              <a:avLst/>
            </a:prstGeom>
            <a:ln w="38100" cap="flat" cmpd="sng">
              <a:solidFill>
                <a:schemeClr val="tx2"/>
              </a:solidFill>
              <a:prstDash val="solid"/>
              <a:headEnd type="none" w="med" len="med"/>
              <a:tailEnd type="none" w="med" len="med"/>
            </a:ln>
          </p:spPr>
        </p:sp>
        <p:sp>
          <p:nvSpPr>
            <p:cNvPr id="105497" name="Line 33"/>
            <p:cNvSpPr/>
            <p:nvPr/>
          </p:nvSpPr>
          <p:spPr>
            <a:xfrm flipH="1">
              <a:off x="1474" y="1480"/>
              <a:ext cx="136" cy="136"/>
            </a:xfrm>
            <a:prstGeom prst="line">
              <a:avLst/>
            </a:prstGeom>
            <a:ln w="38100" cap="flat" cmpd="sng">
              <a:solidFill>
                <a:schemeClr val="tx2"/>
              </a:solidFill>
              <a:prstDash val="solid"/>
              <a:headEnd type="none" w="med" len="med"/>
              <a:tailEnd type="none" w="med" len="med"/>
            </a:ln>
          </p:spPr>
        </p:sp>
      </p:grpSp>
      <p:sp>
        <p:nvSpPr>
          <p:cNvPr id="183330" name="Oval 34"/>
          <p:cNvSpPr/>
          <p:nvPr/>
        </p:nvSpPr>
        <p:spPr>
          <a:xfrm>
            <a:off x="7839075" y="2619375"/>
            <a:ext cx="144463" cy="144463"/>
          </a:xfrm>
          <a:prstGeom prst="ellipse">
            <a:avLst/>
          </a:prstGeom>
          <a:solidFill>
            <a:schemeClr val="accent1"/>
          </a:solidFill>
          <a:ln w="22225" cap="flat" cmpd="sng">
            <a:solidFill>
              <a:schemeClr val="tx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graphicFrame>
        <p:nvGraphicFramePr>
          <p:cNvPr id="183331" name="Object 35"/>
          <p:cNvGraphicFramePr>
            <a:graphicFrameLocks noChangeAspect="1"/>
          </p:cNvGraphicFramePr>
          <p:nvPr/>
        </p:nvGraphicFramePr>
        <p:xfrm>
          <a:off x="6805613" y="1463675"/>
          <a:ext cx="358775" cy="319088"/>
        </p:xfrm>
        <a:graphic>
          <a:graphicData uri="http://schemas.openxmlformats.org/presentationml/2006/ole">
            <mc:AlternateContent xmlns:mc="http://schemas.openxmlformats.org/markup-compatibility/2006">
              <mc:Choice xmlns:v="urn:schemas-microsoft-com:vml" Requires="v">
                <p:oleObj spid="_x0000_s65552" r:id="rId9" imgW="228600" imgH="203200" progId="Equation.DSMT4">
                  <p:embed/>
                </p:oleObj>
              </mc:Choice>
              <mc:Fallback>
                <p:oleObj r:id="rId9" imgW="228600" imgH="203200" progId="Equation.DSMT4">
                  <p:embed/>
                  <p:pic>
                    <p:nvPicPr>
                      <p:cNvPr id="0" name="图片 3469"/>
                      <p:cNvPicPr/>
                      <p:nvPr/>
                    </p:nvPicPr>
                    <p:blipFill>
                      <a:blip r:embed="rId10"/>
                      <a:stretch>
                        <a:fillRect/>
                      </a:stretch>
                    </p:blipFill>
                    <p:spPr>
                      <a:xfrm>
                        <a:off x="6805613" y="1463675"/>
                        <a:ext cx="358775" cy="319088"/>
                      </a:xfrm>
                      <a:prstGeom prst="rect">
                        <a:avLst/>
                      </a:prstGeom>
                      <a:noFill/>
                      <a:ln w="38100">
                        <a:noFill/>
                        <a:miter/>
                      </a:ln>
                    </p:spPr>
                  </p:pic>
                </p:oleObj>
              </mc:Fallback>
            </mc:AlternateContent>
          </a:graphicData>
        </a:graphic>
      </p:graphicFrame>
      <p:pic>
        <p:nvPicPr>
          <p:cNvPr id="105492" name="Picture 37"/>
          <p:cNvPicPr>
            <a:picLocks noChangeAspect="1"/>
          </p:cNvPicPr>
          <p:nvPr/>
        </p:nvPicPr>
        <p:blipFill>
          <a:blip r:embed="rId11"/>
          <a:stretch>
            <a:fillRect/>
          </a:stretch>
        </p:blipFill>
        <p:spPr>
          <a:xfrm>
            <a:off x="684213" y="1441450"/>
            <a:ext cx="4751387" cy="1958975"/>
          </a:xfrm>
          <a:prstGeom prst="rect">
            <a:avLst/>
          </a:prstGeom>
          <a:noFill/>
          <a:ln w="9525">
            <a:noFill/>
          </a:ln>
        </p:spPr>
      </p:pic>
      <p:sp>
        <p:nvSpPr>
          <p:cNvPr id="183335" name="Text Box 39"/>
          <p:cNvSpPr txBox="1"/>
          <p:nvPr/>
        </p:nvSpPr>
        <p:spPr>
          <a:xfrm>
            <a:off x="6443663" y="2276475"/>
            <a:ext cx="579437" cy="366713"/>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r>
              <a:rPr lang="en-US" altLang="zh-CN" sz="1800" b="1" i="1" dirty="0">
                <a:latin typeface="Times New Roman" panose="02020603050405020304" pitchFamily="18" charset="0"/>
              </a:rPr>
              <a:t>K</a:t>
            </a:r>
            <a:r>
              <a:rPr lang="en-US" altLang="zh-CN" sz="1800" dirty="0">
                <a:latin typeface="Times New Roman" panose="02020603050405020304" pitchFamily="18" charset="0"/>
              </a:rPr>
              <a:t>=1</a:t>
            </a:r>
          </a:p>
        </p:txBody>
      </p:sp>
      <p:sp>
        <p:nvSpPr>
          <p:cNvPr id="183336" name="Rectangle 40"/>
          <p:cNvSpPr/>
          <p:nvPr/>
        </p:nvSpPr>
        <p:spPr>
          <a:xfrm>
            <a:off x="323850" y="4076700"/>
            <a:ext cx="8424863" cy="2041525"/>
          </a:xfrm>
          <a:prstGeom prst="rect">
            <a:avLst/>
          </a:prstGeom>
          <a:solidFill>
            <a:srgbClr val="CCFFFF"/>
          </a:solidFill>
          <a:ln w="38100">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chemeClr val="tx2"/>
                </a:solidFill>
                <a:latin typeface="Times New Roman" panose="02020603050405020304" pitchFamily="18" charset="0"/>
              </a:rPr>
              <a:t>只要</a:t>
            </a:r>
            <a:r>
              <a:rPr lang="en-US" altLang="zh-CN" b="1" i="1" dirty="0">
                <a:solidFill>
                  <a:schemeClr val="tx2"/>
                </a:solidFill>
                <a:latin typeface="Times New Roman" panose="02020603050405020304" pitchFamily="18" charset="0"/>
              </a:rPr>
              <a:t>K</a:t>
            </a:r>
            <a:r>
              <a:rPr lang="en-US" altLang="zh-CN" b="1" dirty="0">
                <a:solidFill>
                  <a:schemeClr val="tx2"/>
                </a:solidFill>
                <a:latin typeface="Times New Roman" panose="02020603050405020304" pitchFamily="18" charset="0"/>
              </a:rPr>
              <a:t>&gt;0</a:t>
            </a:r>
            <a:r>
              <a:rPr lang="zh-CN" altLang="en-US" b="1" dirty="0">
                <a:solidFill>
                  <a:schemeClr val="tx2"/>
                </a:solidFill>
                <a:latin typeface="Times New Roman" panose="02020603050405020304" pitchFamily="18" charset="0"/>
              </a:rPr>
              <a:t>，系统都是稳定的。</a:t>
            </a:r>
          </a:p>
          <a:p>
            <a:pPr marL="0" lvl="0" indent="0" eaLnBrk="1" hangingPunct="1">
              <a:spcBef>
                <a:spcPct val="0"/>
              </a:spcBef>
              <a:buClrTx/>
              <a:buSzTx/>
              <a:buFont typeface="Arial" panose="020B0604020202020204" pitchFamily="34" charset="0"/>
              <a:buNone/>
            </a:pPr>
            <a:r>
              <a:rPr lang="zh-CN" altLang="en-US" b="1" dirty="0">
                <a:solidFill>
                  <a:schemeClr val="tx2"/>
                </a:solidFill>
                <a:latin typeface="Times New Roman" panose="02020603050405020304" pitchFamily="18" charset="0"/>
              </a:rPr>
              <a:t>当</a:t>
            </a:r>
            <a:r>
              <a:rPr lang="en-US" altLang="zh-CN" b="1" i="1" dirty="0">
                <a:solidFill>
                  <a:schemeClr val="tx2"/>
                </a:solidFill>
                <a:latin typeface="Times New Roman" panose="02020603050405020304" pitchFamily="18" charset="0"/>
              </a:rPr>
              <a:t>K</a:t>
            </a:r>
            <a:r>
              <a:rPr lang="en-US" altLang="zh-CN" b="1" dirty="0">
                <a:solidFill>
                  <a:schemeClr val="tx2"/>
                </a:solidFill>
                <a:latin typeface="Times New Roman" panose="02020603050405020304" pitchFamily="18" charset="0"/>
              </a:rPr>
              <a:t>&lt;1</a:t>
            </a:r>
            <a:r>
              <a:rPr lang="zh-CN" altLang="en-US" b="1" dirty="0">
                <a:solidFill>
                  <a:schemeClr val="tx2"/>
                </a:solidFill>
                <a:latin typeface="Times New Roman" panose="02020603050405020304" pitchFamily="18" charset="0"/>
              </a:rPr>
              <a:t>时，闭环系统特征方程的两个根为具有负实部的复数根，过渡过程衰减振荡。</a:t>
            </a:r>
          </a:p>
          <a:p>
            <a:pPr marL="0" lvl="0" indent="0" eaLnBrk="1" hangingPunct="1">
              <a:spcBef>
                <a:spcPct val="0"/>
              </a:spcBef>
              <a:buClrTx/>
              <a:buSzTx/>
              <a:buFont typeface="Arial" panose="020B0604020202020204" pitchFamily="34" charset="0"/>
              <a:buNone/>
            </a:pPr>
            <a:r>
              <a:rPr lang="zh-CN" altLang="en-US" b="1" dirty="0">
                <a:solidFill>
                  <a:schemeClr val="tx2"/>
                </a:solidFill>
                <a:latin typeface="Times New Roman" panose="02020603050405020304" pitchFamily="18" charset="0"/>
              </a:rPr>
              <a:t>当</a:t>
            </a:r>
            <a:r>
              <a:rPr lang="en-US" altLang="zh-CN" b="1" i="1" dirty="0">
                <a:solidFill>
                  <a:schemeClr val="tx2"/>
                </a:solidFill>
                <a:latin typeface="Times New Roman" panose="02020603050405020304" pitchFamily="18" charset="0"/>
              </a:rPr>
              <a:t>K</a:t>
            </a:r>
            <a:r>
              <a:rPr lang="en-US" altLang="zh-CN" b="1" dirty="0">
                <a:solidFill>
                  <a:schemeClr val="tx2"/>
                </a:solidFill>
                <a:latin typeface="Times New Roman" panose="02020603050405020304" pitchFamily="18" charset="0"/>
              </a:rPr>
              <a:t>≥1</a:t>
            </a:r>
            <a:r>
              <a:rPr lang="zh-CN" altLang="en-US" b="1" dirty="0">
                <a:solidFill>
                  <a:schemeClr val="tx2"/>
                </a:solidFill>
                <a:latin typeface="Times New Roman" panose="02020603050405020304" pitchFamily="18" charset="0"/>
              </a:rPr>
              <a:t>，具有两个负实根，过渡过程不振荡。</a:t>
            </a:r>
          </a:p>
        </p:txBody>
      </p:sp>
      <p:sp>
        <p:nvSpPr>
          <p:cNvPr id="105495"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72</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3301">
                                            <p:txEl>
                                              <p:pRg st="0" end="0"/>
                                            </p:txEl>
                                          </p:spTgt>
                                        </p:tgtEl>
                                        <p:attrNameLst>
                                          <p:attrName>style.visibility</p:attrName>
                                        </p:attrNameLst>
                                      </p:cBhvr>
                                      <p:to>
                                        <p:strVal val="visible"/>
                                      </p:to>
                                    </p:set>
                                    <p:animEffect transition="in" filter="blinds(horizontal)">
                                      <p:cBhvr>
                                        <p:cTn id="7" dur="500"/>
                                        <p:tgtEl>
                                          <p:spTgt spid="18330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3304"/>
                                        </p:tgtEl>
                                        <p:attrNameLst>
                                          <p:attrName>style.visibility</p:attrName>
                                        </p:attrNameLst>
                                      </p:cBhvr>
                                      <p:to>
                                        <p:strVal val="visible"/>
                                      </p:to>
                                    </p:set>
                                    <p:animEffect transition="in" filter="blinds(horizontal)">
                                      <p:cBhvr>
                                        <p:cTn id="10" dur="500"/>
                                        <p:tgtEl>
                                          <p:spTgt spid="18330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83301">
                                            <p:txEl>
                                              <p:pRg st="2" end="2"/>
                                            </p:txEl>
                                          </p:spTgt>
                                        </p:tgtEl>
                                        <p:attrNameLst>
                                          <p:attrName>style.visibility</p:attrName>
                                        </p:attrNameLst>
                                      </p:cBhvr>
                                      <p:to>
                                        <p:strVal val="visible"/>
                                      </p:to>
                                    </p:set>
                                    <p:animEffect transition="in" filter="blinds(horizontal)">
                                      <p:cBhvr>
                                        <p:cTn id="15" dur="500"/>
                                        <p:tgtEl>
                                          <p:spTgt spid="18330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83301">
                                            <p:txEl>
                                              <p:pRg st="3" end="3"/>
                                            </p:txEl>
                                          </p:spTgt>
                                        </p:tgtEl>
                                        <p:attrNameLst>
                                          <p:attrName>style.visibility</p:attrName>
                                        </p:attrNameLst>
                                      </p:cBhvr>
                                      <p:to>
                                        <p:strVal val="visible"/>
                                      </p:to>
                                    </p:set>
                                    <p:animEffect transition="in" filter="blinds(horizontal)">
                                      <p:cBhvr>
                                        <p:cTn id="20" dur="500"/>
                                        <p:tgtEl>
                                          <p:spTgt spid="18330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3306"/>
                                        </p:tgtEl>
                                        <p:attrNameLst>
                                          <p:attrName>style.visibility</p:attrName>
                                        </p:attrNameLst>
                                      </p:cBhvr>
                                      <p:to>
                                        <p:strVal val="visible"/>
                                      </p:to>
                                    </p:set>
                                    <p:anim calcmode="lin" valueType="num">
                                      <p:cBhvr additive="base">
                                        <p:cTn id="25" dur="500" fill="hold"/>
                                        <p:tgtEl>
                                          <p:spTgt spid="183306"/>
                                        </p:tgtEl>
                                        <p:attrNameLst>
                                          <p:attrName>ppt_x</p:attrName>
                                        </p:attrNameLst>
                                      </p:cBhvr>
                                      <p:tavLst>
                                        <p:tav tm="0">
                                          <p:val>
                                            <p:strVal val="#ppt_x"/>
                                          </p:val>
                                        </p:tav>
                                        <p:tav tm="100000">
                                          <p:val>
                                            <p:strVal val="#ppt_x"/>
                                          </p:val>
                                        </p:tav>
                                      </p:tavLst>
                                    </p:anim>
                                    <p:anim calcmode="lin" valueType="num">
                                      <p:cBhvr additive="base">
                                        <p:cTn id="26" dur="500" fill="hold"/>
                                        <p:tgtEl>
                                          <p:spTgt spid="18330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1" presetClass="entr" presetSubtype="4" fill="hold" nodeType="clickEffect">
                                  <p:stCondLst>
                                    <p:cond delay="0"/>
                                  </p:stCondLst>
                                  <p:childTnLst>
                                    <p:set>
                                      <p:cBhvr>
                                        <p:cTn id="30" dur="1" fill="hold">
                                          <p:stCondLst>
                                            <p:cond delay="0"/>
                                          </p:stCondLst>
                                        </p:cTn>
                                        <p:tgtEl>
                                          <p:spTgt spid="183324"/>
                                        </p:tgtEl>
                                        <p:attrNameLst>
                                          <p:attrName>style.visibility</p:attrName>
                                        </p:attrNameLst>
                                      </p:cBhvr>
                                      <p:to>
                                        <p:strVal val="visible"/>
                                      </p:to>
                                    </p:set>
                                    <p:animEffect transition="in" filter="wheel(4)">
                                      <p:cBhvr>
                                        <p:cTn id="31" dur="500"/>
                                        <p:tgtEl>
                                          <p:spTgt spid="183324"/>
                                        </p:tgtEl>
                                      </p:cBhvr>
                                    </p:animEffect>
                                  </p:childTnLst>
                                </p:cTn>
                              </p:par>
                              <p:par>
                                <p:cTn id="32" presetID="21" presetClass="entr" presetSubtype="4" fill="hold" nodeType="withEffect">
                                  <p:stCondLst>
                                    <p:cond delay="0"/>
                                  </p:stCondLst>
                                  <p:childTnLst>
                                    <p:set>
                                      <p:cBhvr>
                                        <p:cTn id="33" dur="1" fill="hold">
                                          <p:stCondLst>
                                            <p:cond delay="0"/>
                                          </p:stCondLst>
                                        </p:cTn>
                                        <p:tgtEl>
                                          <p:spTgt spid="183327"/>
                                        </p:tgtEl>
                                        <p:attrNameLst>
                                          <p:attrName>style.visibility</p:attrName>
                                        </p:attrNameLst>
                                      </p:cBhvr>
                                      <p:to>
                                        <p:strVal val="visible"/>
                                      </p:to>
                                    </p:set>
                                    <p:animEffect transition="in" filter="wheel(4)">
                                      <p:cBhvr>
                                        <p:cTn id="34" dur="500"/>
                                        <p:tgtEl>
                                          <p:spTgt spid="183327"/>
                                        </p:tgtEl>
                                      </p:cBhvr>
                                    </p:animEffect>
                                  </p:childTnLst>
                                </p:cTn>
                              </p:par>
                              <p:par>
                                <p:cTn id="35" presetID="21" presetClass="entr" presetSubtype="4" fill="hold" grpId="0" nodeType="withEffect">
                                  <p:stCondLst>
                                    <p:cond delay="0"/>
                                  </p:stCondLst>
                                  <p:childTnLst>
                                    <p:set>
                                      <p:cBhvr>
                                        <p:cTn id="36" dur="1" fill="hold">
                                          <p:stCondLst>
                                            <p:cond delay="0"/>
                                          </p:stCondLst>
                                        </p:cTn>
                                        <p:tgtEl>
                                          <p:spTgt spid="183330"/>
                                        </p:tgtEl>
                                        <p:attrNameLst>
                                          <p:attrName>style.visibility</p:attrName>
                                        </p:attrNameLst>
                                      </p:cBhvr>
                                      <p:to>
                                        <p:strVal val="visible"/>
                                      </p:to>
                                    </p:set>
                                    <p:animEffect transition="in" filter="wheel(4)">
                                      <p:cBhvr>
                                        <p:cTn id="37" dur="500"/>
                                        <p:tgtEl>
                                          <p:spTgt spid="1833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83320"/>
                                        </p:tgtEl>
                                        <p:attrNameLst>
                                          <p:attrName>style.visibility</p:attrName>
                                        </p:attrNameLst>
                                      </p:cBhvr>
                                      <p:to>
                                        <p:strVal val="visible"/>
                                      </p:to>
                                    </p:set>
                                    <p:animEffect transition="in" filter="wipe(down)">
                                      <p:cBhvr>
                                        <p:cTn id="42" dur="500"/>
                                        <p:tgtEl>
                                          <p:spTgt spid="183320"/>
                                        </p:tgtEl>
                                      </p:cBhvr>
                                    </p:animEffect>
                                  </p:childTnLst>
                                </p:cTn>
                              </p:par>
                              <p:par>
                                <p:cTn id="43" presetID="22" presetClass="entr" presetSubtype="4" fill="hold" nodeType="withEffect">
                                  <p:stCondLst>
                                    <p:cond delay="0"/>
                                  </p:stCondLst>
                                  <p:childTnLst>
                                    <p:set>
                                      <p:cBhvr>
                                        <p:cTn id="44" dur="1" fill="hold">
                                          <p:stCondLst>
                                            <p:cond delay="0"/>
                                          </p:stCondLst>
                                        </p:cTn>
                                        <p:tgtEl>
                                          <p:spTgt spid="183331"/>
                                        </p:tgtEl>
                                        <p:attrNameLst>
                                          <p:attrName>style.visibility</p:attrName>
                                        </p:attrNameLst>
                                      </p:cBhvr>
                                      <p:to>
                                        <p:strVal val="visible"/>
                                      </p:to>
                                    </p:set>
                                    <p:animEffect transition="in" filter="wipe(down)">
                                      <p:cBhvr>
                                        <p:cTn id="45" dur="500"/>
                                        <p:tgtEl>
                                          <p:spTgt spid="183331"/>
                                        </p:tgtEl>
                                      </p:cBhvr>
                                    </p:animEffect>
                                  </p:childTnLst>
                                </p:cTn>
                              </p:par>
                              <p:par>
                                <p:cTn id="46" presetID="22" presetClass="entr" presetSubtype="4" fill="hold" nodeType="withEffect">
                                  <p:stCondLst>
                                    <p:cond delay="0"/>
                                  </p:stCondLst>
                                  <p:childTnLst>
                                    <p:set>
                                      <p:cBhvr>
                                        <p:cTn id="47" dur="1" fill="hold">
                                          <p:stCondLst>
                                            <p:cond delay="0"/>
                                          </p:stCondLst>
                                        </p:cTn>
                                        <p:tgtEl>
                                          <p:spTgt spid="183321"/>
                                        </p:tgtEl>
                                        <p:attrNameLst>
                                          <p:attrName>style.visibility</p:attrName>
                                        </p:attrNameLst>
                                      </p:cBhvr>
                                      <p:to>
                                        <p:strVal val="visible"/>
                                      </p:to>
                                    </p:set>
                                    <p:animEffect transition="in" filter="wipe(down)">
                                      <p:cBhvr>
                                        <p:cTn id="48" dur="500"/>
                                        <p:tgtEl>
                                          <p:spTgt spid="18332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183323"/>
                                        </p:tgtEl>
                                        <p:attrNameLst>
                                          <p:attrName>style.visibility</p:attrName>
                                        </p:attrNameLst>
                                      </p:cBhvr>
                                      <p:to>
                                        <p:strVal val="visible"/>
                                      </p:to>
                                    </p:set>
                                    <p:animEffect transition="in" filter="wipe(right)">
                                      <p:cBhvr>
                                        <p:cTn id="53" dur="500"/>
                                        <p:tgtEl>
                                          <p:spTgt spid="183323"/>
                                        </p:tgtEl>
                                      </p:cBhvr>
                                    </p:animEffect>
                                  </p:childTnLst>
                                </p:cTn>
                              </p:par>
                              <p:par>
                                <p:cTn id="54" presetID="22" presetClass="entr" presetSubtype="2" fill="hold" nodeType="withEffect">
                                  <p:stCondLst>
                                    <p:cond delay="0"/>
                                  </p:stCondLst>
                                  <p:childTnLst>
                                    <p:set>
                                      <p:cBhvr>
                                        <p:cTn id="55" dur="1" fill="hold">
                                          <p:stCondLst>
                                            <p:cond delay="0"/>
                                          </p:stCondLst>
                                        </p:cTn>
                                        <p:tgtEl>
                                          <p:spTgt spid="183318"/>
                                        </p:tgtEl>
                                        <p:attrNameLst>
                                          <p:attrName>style.visibility</p:attrName>
                                        </p:attrNameLst>
                                      </p:cBhvr>
                                      <p:to>
                                        <p:strVal val="visible"/>
                                      </p:to>
                                    </p:set>
                                    <p:animEffect transition="in" filter="wipe(right)">
                                      <p:cBhvr>
                                        <p:cTn id="56" dur="500"/>
                                        <p:tgtEl>
                                          <p:spTgt spid="183318"/>
                                        </p:tgtEl>
                                      </p:cBhvr>
                                    </p:animEffect>
                                  </p:childTnLst>
                                </p:cTn>
                              </p:par>
                              <p:par>
                                <p:cTn id="57" presetID="22" presetClass="entr" presetSubtype="2" fill="hold" nodeType="withEffect">
                                  <p:stCondLst>
                                    <p:cond delay="0"/>
                                  </p:stCondLst>
                                  <p:childTnLst>
                                    <p:set>
                                      <p:cBhvr>
                                        <p:cTn id="58" dur="1" fill="hold">
                                          <p:stCondLst>
                                            <p:cond delay="0"/>
                                          </p:stCondLst>
                                        </p:cTn>
                                        <p:tgtEl>
                                          <p:spTgt spid="183319"/>
                                        </p:tgtEl>
                                        <p:attrNameLst>
                                          <p:attrName>style.visibility</p:attrName>
                                        </p:attrNameLst>
                                      </p:cBhvr>
                                      <p:to>
                                        <p:strVal val="visible"/>
                                      </p:to>
                                    </p:set>
                                    <p:animEffect transition="in" filter="wipe(right)">
                                      <p:cBhvr>
                                        <p:cTn id="59" dur="500"/>
                                        <p:tgtEl>
                                          <p:spTgt spid="183319"/>
                                        </p:tgtEl>
                                      </p:cBhvr>
                                    </p:animEffect>
                                  </p:childTnLst>
                                </p:cTn>
                              </p:par>
                              <p:par>
                                <p:cTn id="60" presetID="22" presetClass="entr" presetSubtype="8" fill="hold" nodeType="withEffect">
                                  <p:stCondLst>
                                    <p:cond delay="0"/>
                                  </p:stCondLst>
                                  <p:childTnLst>
                                    <p:set>
                                      <p:cBhvr>
                                        <p:cTn id="61" dur="1" fill="hold">
                                          <p:stCondLst>
                                            <p:cond delay="0"/>
                                          </p:stCondLst>
                                        </p:cTn>
                                        <p:tgtEl>
                                          <p:spTgt spid="183322"/>
                                        </p:tgtEl>
                                        <p:attrNameLst>
                                          <p:attrName>style.visibility</p:attrName>
                                        </p:attrNameLst>
                                      </p:cBhvr>
                                      <p:to>
                                        <p:strVal val="visible"/>
                                      </p:to>
                                    </p:set>
                                    <p:animEffect transition="in" filter="wipe(left)">
                                      <p:cBhvr>
                                        <p:cTn id="62" dur="500"/>
                                        <p:tgtEl>
                                          <p:spTgt spid="183322"/>
                                        </p:tgtEl>
                                      </p:cBhvr>
                                    </p:animEffect>
                                  </p:childTnLst>
                                </p:cTn>
                              </p:par>
                              <p:par>
                                <p:cTn id="63" presetID="22" presetClass="entr" presetSubtype="2" fill="hold" grpId="0" nodeType="withEffect">
                                  <p:stCondLst>
                                    <p:cond delay="0"/>
                                  </p:stCondLst>
                                  <p:childTnLst>
                                    <p:set>
                                      <p:cBhvr>
                                        <p:cTn id="64" dur="1" fill="hold">
                                          <p:stCondLst>
                                            <p:cond delay="0"/>
                                          </p:stCondLst>
                                        </p:cTn>
                                        <p:tgtEl>
                                          <p:spTgt spid="183335"/>
                                        </p:tgtEl>
                                        <p:attrNameLst>
                                          <p:attrName>style.visibility</p:attrName>
                                        </p:attrNameLst>
                                      </p:cBhvr>
                                      <p:to>
                                        <p:strVal val="visible"/>
                                      </p:to>
                                    </p:set>
                                    <p:animEffect transition="in" filter="wipe(right)">
                                      <p:cBhvr>
                                        <p:cTn id="65" dur="500"/>
                                        <p:tgtEl>
                                          <p:spTgt spid="18333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183336"/>
                                        </p:tgtEl>
                                        <p:attrNameLst>
                                          <p:attrName>style.visibility</p:attrName>
                                        </p:attrNameLst>
                                      </p:cBhvr>
                                      <p:to>
                                        <p:strVal val="visible"/>
                                      </p:to>
                                    </p:set>
                                    <p:animEffect transition="in" filter="wipe(up)">
                                      <p:cBhvr>
                                        <p:cTn id="70" dur="500"/>
                                        <p:tgtEl>
                                          <p:spTgt spid="183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30" grpId="0" animBg="1"/>
      <p:bldP spid="183335" grpId="0"/>
      <p:bldP spid="18333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b="1" dirty="0"/>
              <a:t>73</a:t>
            </a:fld>
            <a:endParaRPr lang="zh-CN" altLang="en-US" sz="1400" b="1" dirty="0"/>
          </a:p>
        </p:txBody>
      </p:sp>
      <p:sp>
        <p:nvSpPr>
          <p:cNvPr id="106499" name="Rectangle 4"/>
          <p:cNvSpPr>
            <a:spLocks noGrp="1" noRot="1"/>
          </p:cNvSpPr>
          <p:nvPr>
            <p:ph type="title" idx="4294967295"/>
          </p:nvPr>
        </p:nvSpPr>
        <p:spPr>
          <a:xfrm>
            <a:off x="323850" y="404813"/>
            <a:ext cx="8424863" cy="1139825"/>
          </a:xfrm>
          <a:ln/>
        </p:spPr>
        <p:txBody>
          <a:bodyPr vert="horz" wrap="square" lIns="91440" tIns="45720" rIns="91440" bIns="45720" anchor="ctr" anchorCtr="0"/>
          <a:lstStyle/>
          <a:p>
            <a:pPr algn="l" eaLnBrk="1" hangingPunct="1"/>
            <a:r>
              <a:rPr lang="zh-CN" altLang="en-US" sz="2800" b="1" dirty="0"/>
              <a:t> 例</a:t>
            </a:r>
            <a:r>
              <a:rPr lang="en-US" altLang="zh-CN" sz="2800" b="1" dirty="0"/>
              <a:t>4.15</a:t>
            </a:r>
            <a:r>
              <a:rPr lang="en-US" altLang="zh-CN" sz="2800" b="1" dirty="0">
                <a:latin typeface="宋体" panose="02010600030101010101" pitchFamily="2" charset="-122"/>
              </a:rPr>
              <a:t>(</a:t>
            </a:r>
            <a:r>
              <a:rPr lang="zh-CN" altLang="en-US" sz="2800" b="1" dirty="0">
                <a:latin typeface="宋体" panose="02010600030101010101" pitchFamily="2" charset="-122"/>
              </a:rPr>
              <a:t>续</a:t>
            </a:r>
            <a:r>
              <a:rPr lang="en-US" altLang="zh-CN" sz="2800" b="1" dirty="0">
                <a:latin typeface="宋体" panose="02010600030101010101" pitchFamily="2" charset="-122"/>
              </a:rPr>
              <a:t>) </a:t>
            </a:r>
            <a:r>
              <a:rPr lang="zh-CN" altLang="en-US" sz="2800" b="1" dirty="0">
                <a:latin typeface="宋体" panose="02010600030101010101" pitchFamily="2" charset="-122"/>
              </a:rPr>
              <a:t>试分析系统开环增益</a:t>
            </a:r>
            <a:r>
              <a:rPr lang="en-US" altLang="zh-CN" sz="2800" b="1" i="1" dirty="0">
                <a:latin typeface="Times New Roman" panose="02020603050405020304" pitchFamily="18" charset="0"/>
              </a:rPr>
              <a:t>K</a:t>
            </a:r>
            <a:r>
              <a:rPr lang="zh-CN" altLang="en-US" sz="2800" b="1" dirty="0">
                <a:latin typeface="宋体" panose="02010600030101010101" pitchFamily="2" charset="-122"/>
              </a:rPr>
              <a:t>值对系统性能影响，计算阻尼系数</a:t>
            </a:r>
            <a:r>
              <a:rPr lang="zh-CN" altLang="en-US" sz="2800" b="1" i="1" dirty="0">
                <a:latin typeface="宋体" panose="02010600030101010101" pitchFamily="2" charset="-122"/>
                <a:sym typeface="Symbol" panose="05050102010706020507" pitchFamily="18" charset="2"/>
              </a:rPr>
              <a:t></a:t>
            </a:r>
            <a:r>
              <a:rPr lang="zh-CN" altLang="en-US" sz="2800" b="1" i="1" dirty="0">
                <a:latin typeface="宋体" panose="02010600030101010101" pitchFamily="2" charset="-122"/>
              </a:rPr>
              <a:t> </a:t>
            </a:r>
            <a:r>
              <a:rPr lang="en-US" altLang="zh-CN" sz="2800" b="1" dirty="0">
                <a:latin typeface="宋体" panose="02010600030101010101" pitchFamily="2" charset="-122"/>
              </a:rPr>
              <a:t>=0.5</a:t>
            </a:r>
            <a:r>
              <a:rPr lang="zh-CN" altLang="en-US" sz="2800" b="1" dirty="0">
                <a:latin typeface="宋体" panose="02010600030101010101" pitchFamily="2" charset="-122"/>
              </a:rPr>
              <a:t>时系统的性能指标</a:t>
            </a:r>
            <a:r>
              <a:rPr lang="zh-CN" altLang="en-US" sz="2800" b="1" dirty="0"/>
              <a:t>。 </a:t>
            </a:r>
          </a:p>
        </p:txBody>
      </p:sp>
      <p:sp>
        <p:nvSpPr>
          <p:cNvPr id="295940" name="Rectangle 5"/>
          <p:cNvSpPr>
            <a:spLocks noGrp="1" noRot="1"/>
          </p:cNvSpPr>
          <p:nvPr>
            <p:ph type="body" idx="4294967295"/>
          </p:nvPr>
        </p:nvSpPr>
        <p:spPr>
          <a:xfrm>
            <a:off x="323850" y="1557338"/>
            <a:ext cx="5184775" cy="3278187"/>
          </a:xfrm>
          <a:ln/>
        </p:spPr>
        <p:txBody>
          <a:bodyPr vert="horz" wrap="square" lIns="91440" tIns="45720" rIns="91440" bIns="45720" anchor="t" anchorCtr="0"/>
          <a:lstStyle/>
          <a:p>
            <a:pPr marL="0" indent="0" eaLnBrk="1" hangingPunct="1">
              <a:buNone/>
            </a:pPr>
            <a:r>
              <a:rPr lang="zh-CN" altLang="en-US" sz="2800" b="1" dirty="0">
                <a:solidFill>
                  <a:schemeClr val="tx2"/>
                </a:solidFill>
                <a:latin typeface="宋体" panose="02010600030101010101" pitchFamily="2" charset="-122"/>
              </a:rPr>
              <a:t>因为           ，故      。画出等</a:t>
            </a:r>
            <a:r>
              <a:rPr lang="en-US" altLang="zh-CN" sz="2800" b="1" dirty="0">
                <a:solidFill>
                  <a:schemeClr val="tx2"/>
                </a:solidFill>
                <a:latin typeface="宋体" panose="02010600030101010101" pitchFamily="2" charset="-122"/>
              </a:rPr>
              <a:t>ζ</a:t>
            </a:r>
            <a:r>
              <a:rPr lang="zh-CN" altLang="en-US" sz="2800" b="1" dirty="0">
                <a:solidFill>
                  <a:schemeClr val="tx2"/>
                </a:solidFill>
                <a:latin typeface="宋体" panose="02010600030101010101" pitchFamily="2" charset="-122"/>
              </a:rPr>
              <a:t>线， 求出该射线与根轨迹交点，此即为系统闭环极点</a:t>
            </a:r>
            <a:r>
              <a:rPr lang="en-US" altLang="zh-CN" sz="2800" b="1" dirty="0">
                <a:solidFill>
                  <a:schemeClr val="tx2"/>
                </a:solidFill>
                <a:latin typeface="宋体" panose="02010600030101010101" pitchFamily="2" charset="-122"/>
              </a:rPr>
              <a:t>,</a:t>
            </a:r>
            <a:r>
              <a:rPr lang="zh-CN" altLang="en-US" sz="2800" b="1" dirty="0">
                <a:solidFill>
                  <a:schemeClr val="tx2"/>
                </a:solidFill>
                <a:latin typeface="宋体" panose="02010600030101010101" pitchFamily="2" charset="-122"/>
              </a:rPr>
              <a:t>分别为</a:t>
            </a:r>
            <a:r>
              <a:rPr lang="en-US" altLang="zh-CN" sz="2800" b="1" dirty="0">
                <a:solidFill>
                  <a:schemeClr val="tx2"/>
                </a:solidFill>
                <a:latin typeface="宋体" panose="02010600030101010101" pitchFamily="2" charset="-122"/>
              </a:rPr>
              <a:t>       </a:t>
            </a:r>
            <a:r>
              <a:rPr lang="zh-CN" altLang="en-US" sz="2800" b="1" dirty="0">
                <a:solidFill>
                  <a:schemeClr val="tx2"/>
                </a:solidFill>
                <a:latin typeface="宋体" panose="02010600030101010101" pitchFamily="2" charset="-122"/>
              </a:rPr>
              <a:t>。</a:t>
            </a:r>
          </a:p>
          <a:p>
            <a:pPr marL="0" indent="0" eaLnBrk="1" hangingPunct="1">
              <a:buNone/>
            </a:pPr>
            <a:r>
              <a:rPr lang="zh-CN" altLang="en-US" sz="2800" b="1" dirty="0">
                <a:solidFill>
                  <a:schemeClr val="tx2"/>
                </a:solidFill>
                <a:latin typeface="宋体" panose="02010600030101010101" pitchFamily="2" charset="-122"/>
              </a:rPr>
              <a:t>系统闭环特征方程为：</a:t>
            </a:r>
          </a:p>
        </p:txBody>
      </p:sp>
      <p:sp>
        <p:nvSpPr>
          <p:cNvPr id="106501" name="Rectangle 6"/>
          <p:cNvSpPr/>
          <p:nvPr/>
        </p:nvSpPr>
        <p:spPr>
          <a:xfrm>
            <a:off x="4479925" y="-182562"/>
            <a:ext cx="184150" cy="36671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p>
        </p:txBody>
      </p:sp>
      <p:sp>
        <p:nvSpPr>
          <p:cNvPr id="106502" name="Rectangle 7"/>
          <p:cNvSpPr/>
          <p:nvPr/>
        </p:nvSpPr>
        <p:spPr>
          <a:xfrm>
            <a:off x="4479925" y="-182562"/>
            <a:ext cx="184150" cy="36671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p>
        </p:txBody>
      </p:sp>
      <p:sp>
        <p:nvSpPr>
          <p:cNvPr id="106503" name="Rectangle 9"/>
          <p:cNvSpPr/>
          <p:nvPr/>
        </p:nvSpPr>
        <p:spPr>
          <a:xfrm>
            <a:off x="4479925" y="-182562"/>
            <a:ext cx="184150" cy="36671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p>
        </p:txBody>
      </p:sp>
      <p:grpSp>
        <p:nvGrpSpPr>
          <p:cNvPr id="106504" name="Group 9"/>
          <p:cNvGrpSpPr/>
          <p:nvPr/>
        </p:nvGrpSpPr>
        <p:grpSpPr>
          <a:xfrm>
            <a:off x="5724525" y="1341438"/>
            <a:ext cx="3024188" cy="2520950"/>
            <a:chOff x="3606" y="845"/>
            <a:chExt cx="1905" cy="1588"/>
          </a:xfrm>
        </p:grpSpPr>
        <p:grpSp>
          <p:nvGrpSpPr>
            <p:cNvPr id="106528" name="Group 10"/>
            <p:cNvGrpSpPr/>
            <p:nvPr/>
          </p:nvGrpSpPr>
          <p:grpSpPr>
            <a:xfrm>
              <a:off x="3606" y="845"/>
              <a:ext cx="1905" cy="1588"/>
              <a:chOff x="68" y="1888"/>
              <a:chExt cx="2631" cy="2132"/>
            </a:xfrm>
          </p:grpSpPr>
          <p:sp>
            <p:nvSpPr>
              <p:cNvPr id="106530" name="AutoShape 250"/>
              <p:cNvSpPr/>
              <p:nvPr/>
            </p:nvSpPr>
            <p:spPr>
              <a:xfrm>
                <a:off x="68" y="1888"/>
                <a:ext cx="2614" cy="2047"/>
              </a:xfrm>
              <a:prstGeom prst="flowChartProcess">
                <a:avLst/>
              </a:prstGeom>
              <a:noFill/>
              <a:ln w="9525">
                <a:noFill/>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2000" dirty="0"/>
              </a:p>
            </p:txBody>
          </p:sp>
          <p:sp>
            <p:nvSpPr>
              <p:cNvPr id="106531" name="Line 251"/>
              <p:cNvSpPr/>
              <p:nvPr/>
            </p:nvSpPr>
            <p:spPr>
              <a:xfrm>
                <a:off x="69" y="3035"/>
                <a:ext cx="2614" cy="0"/>
              </a:xfrm>
              <a:prstGeom prst="line">
                <a:avLst/>
              </a:prstGeom>
              <a:ln w="28575" cap="flat" cmpd="sng">
                <a:solidFill>
                  <a:srgbClr val="000000"/>
                </a:solidFill>
                <a:prstDash val="solid"/>
                <a:headEnd type="none" w="med" len="med"/>
                <a:tailEnd type="arrow" w="med" len="med"/>
              </a:ln>
            </p:spPr>
          </p:sp>
          <p:sp>
            <p:nvSpPr>
              <p:cNvPr id="106532" name="Line 252"/>
              <p:cNvSpPr/>
              <p:nvPr/>
            </p:nvSpPr>
            <p:spPr>
              <a:xfrm flipV="1">
                <a:off x="1980" y="1973"/>
                <a:ext cx="0" cy="2047"/>
              </a:xfrm>
              <a:prstGeom prst="line">
                <a:avLst/>
              </a:prstGeom>
              <a:ln w="28575" cap="flat" cmpd="sng">
                <a:solidFill>
                  <a:srgbClr val="000000"/>
                </a:solidFill>
                <a:prstDash val="solid"/>
                <a:headEnd type="none" w="med" len="med"/>
                <a:tailEnd type="arrow" w="med" len="med"/>
              </a:ln>
            </p:spPr>
          </p:sp>
          <p:graphicFrame>
            <p:nvGraphicFramePr>
              <p:cNvPr id="106533" name="Object 14"/>
              <p:cNvGraphicFramePr>
                <a:graphicFrameLocks noChangeAspect="1"/>
              </p:cNvGraphicFramePr>
              <p:nvPr/>
            </p:nvGraphicFramePr>
            <p:xfrm>
              <a:off x="2518" y="3070"/>
              <a:ext cx="181" cy="184"/>
            </p:xfrm>
            <a:graphic>
              <a:graphicData uri="http://schemas.openxmlformats.org/presentationml/2006/ole">
                <mc:AlternateContent xmlns:mc="http://schemas.openxmlformats.org/markup-compatibility/2006">
                  <mc:Choice xmlns:v="urn:schemas-microsoft-com:vml" Requires="v">
                    <p:oleObj spid="_x0000_s66585" r:id="rId3" imgW="153035" imgH="140335" progId="Equation.DSMT4">
                      <p:embed/>
                    </p:oleObj>
                  </mc:Choice>
                  <mc:Fallback>
                    <p:oleObj r:id="rId3" imgW="153035" imgH="140335" progId="Equation.DSMT4">
                      <p:embed/>
                      <p:pic>
                        <p:nvPicPr>
                          <p:cNvPr id="0" name="图片 3467"/>
                          <p:cNvPicPr/>
                          <p:nvPr/>
                        </p:nvPicPr>
                        <p:blipFill>
                          <a:blip r:embed="rId4"/>
                          <a:stretch>
                            <a:fillRect/>
                          </a:stretch>
                        </p:blipFill>
                        <p:spPr>
                          <a:xfrm>
                            <a:off x="2518" y="3070"/>
                            <a:ext cx="181" cy="184"/>
                          </a:xfrm>
                          <a:prstGeom prst="rect">
                            <a:avLst/>
                          </a:prstGeom>
                          <a:noFill/>
                          <a:ln w="38100">
                            <a:noFill/>
                            <a:miter/>
                          </a:ln>
                        </p:spPr>
                      </p:pic>
                    </p:oleObj>
                  </mc:Fallback>
                </mc:AlternateContent>
              </a:graphicData>
            </a:graphic>
          </p:graphicFrame>
          <p:graphicFrame>
            <p:nvGraphicFramePr>
              <p:cNvPr id="106534" name="Object 15"/>
              <p:cNvGraphicFramePr>
                <a:graphicFrameLocks noChangeAspect="1"/>
              </p:cNvGraphicFramePr>
              <p:nvPr/>
            </p:nvGraphicFramePr>
            <p:xfrm>
              <a:off x="1995" y="2019"/>
              <a:ext cx="209" cy="182"/>
            </p:xfrm>
            <a:graphic>
              <a:graphicData uri="http://schemas.openxmlformats.org/presentationml/2006/ole">
                <mc:AlternateContent xmlns:mc="http://schemas.openxmlformats.org/markup-compatibility/2006">
                  <mc:Choice xmlns:v="urn:schemas-microsoft-com:vml" Requires="v">
                    <p:oleObj spid="_x0000_s66586" r:id="rId5" imgW="241935" imgH="191135" progId="Equation.3">
                      <p:embed/>
                    </p:oleObj>
                  </mc:Choice>
                  <mc:Fallback>
                    <p:oleObj r:id="rId5" imgW="241935" imgH="191135" progId="Equation.3">
                      <p:embed/>
                      <p:pic>
                        <p:nvPicPr>
                          <p:cNvPr id="0" name="图片 3468"/>
                          <p:cNvPicPr/>
                          <p:nvPr/>
                        </p:nvPicPr>
                        <p:blipFill>
                          <a:blip r:embed="rId6"/>
                          <a:stretch>
                            <a:fillRect/>
                          </a:stretch>
                        </p:blipFill>
                        <p:spPr>
                          <a:xfrm>
                            <a:off x="1995" y="2019"/>
                            <a:ext cx="209" cy="182"/>
                          </a:xfrm>
                          <a:prstGeom prst="rect">
                            <a:avLst/>
                          </a:prstGeom>
                          <a:noFill/>
                          <a:ln w="38100">
                            <a:noFill/>
                            <a:miter/>
                          </a:ln>
                        </p:spPr>
                      </p:pic>
                    </p:oleObj>
                  </mc:Fallback>
                </mc:AlternateContent>
              </a:graphicData>
            </a:graphic>
          </p:graphicFrame>
          <p:sp>
            <p:nvSpPr>
              <p:cNvPr id="106535" name="Text Box 16"/>
              <p:cNvSpPr txBox="1"/>
              <p:nvPr/>
            </p:nvSpPr>
            <p:spPr>
              <a:xfrm>
                <a:off x="1971" y="3051"/>
                <a:ext cx="194" cy="33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000" dirty="0">
                    <a:latin typeface="Times New Roman" panose="02020603050405020304" pitchFamily="18" charset="0"/>
                  </a:rPr>
                  <a:t>0</a:t>
                </a:r>
              </a:p>
            </p:txBody>
          </p:sp>
          <p:sp>
            <p:nvSpPr>
              <p:cNvPr id="106536" name="Text Box 17"/>
              <p:cNvSpPr txBox="1"/>
              <p:nvPr/>
            </p:nvSpPr>
            <p:spPr>
              <a:xfrm>
                <a:off x="1971" y="3625"/>
                <a:ext cx="359" cy="33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000" dirty="0">
                    <a:latin typeface="Times New Roman" panose="02020603050405020304" pitchFamily="18" charset="0"/>
                  </a:rPr>
                  <a:t>-2</a:t>
                </a:r>
              </a:p>
            </p:txBody>
          </p:sp>
          <p:sp>
            <p:nvSpPr>
              <p:cNvPr id="106537" name="Text Box 18"/>
              <p:cNvSpPr txBox="1"/>
              <p:nvPr/>
            </p:nvSpPr>
            <p:spPr>
              <a:xfrm>
                <a:off x="1959" y="2523"/>
                <a:ext cx="193" cy="33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endParaRPr lang="en-US" altLang="zh-CN" sz="2000" dirty="0">
                  <a:latin typeface="Times New Roman" panose="02020603050405020304" pitchFamily="18" charset="0"/>
                </a:endParaRPr>
              </a:p>
            </p:txBody>
          </p:sp>
          <p:sp>
            <p:nvSpPr>
              <p:cNvPr id="106538" name="Text Box 19"/>
              <p:cNvSpPr txBox="1"/>
              <p:nvPr/>
            </p:nvSpPr>
            <p:spPr>
              <a:xfrm>
                <a:off x="1971" y="2143"/>
                <a:ext cx="189" cy="33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000" dirty="0">
                    <a:latin typeface="Times New Roman" panose="02020603050405020304" pitchFamily="18" charset="0"/>
                  </a:rPr>
                  <a:t>2</a:t>
                </a:r>
              </a:p>
            </p:txBody>
          </p:sp>
        </p:grpSp>
        <p:sp>
          <p:nvSpPr>
            <p:cNvPr id="106529" name="Text Box 20"/>
            <p:cNvSpPr txBox="1"/>
            <p:nvPr/>
          </p:nvSpPr>
          <p:spPr>
            <a:xfrm>
              <a:off x="4195" y="1758"/>
              <a:ext cx="4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800" dirty="0"/>
                <a:t>-2</a:t>
              </a:r>
            </a:p>
          </p:txBody>
        </p:sp>
      </p:grpSp>
      <p:sp>
        <p:nvSpPr>
          <p:cNvPr id="106505" name="Arc 21"/>
          <p:cNvSpPr/>
          <p:nvPr/>
        </p:nvSpPr>
        <p:spPr>
          <a:xfrm flipH="1">
            <a:off x="7021513" y="1855788"/>
            <a:ext cx="882650" cy="827087"/>
          </a:xfrm>
          <a:custGeom>
            <a:avLst/>
            <a:gdLst/>
            <a:ahLst/>
            <a:cxnLst>
              <a:cxn ang="0">
                <a:pos x="0" y="0"/>
              </a:cxn>
              <a:cxn ang="0">
                <a:pos x="2147483646" y="2147483646"/>
              </a:cxn>
              <a:cxn ang="0">
                <a:pos x="0" y="2147483646"/>
              </a:cxn>
            </a:cxnLst>
            <a:rect l="0" t="0" r="0" b="0"/>
            <a:pathLst>
              <a:path w="21600" h="22549" fill="none">
                <a:moveTo>
                  <a:pt x="-1" y="0"/>
                </a:moveTo>
                <a:cubicBezTo>
                  <a:pt x="11929" y="0"/>
                  <a:pt x="21600" y="9670"/>
                  <a:pt x="21600" y="21600"/>
                </a:cubicBezTo>
                <a:cubicBezTo>
                  <a:pt x="21600" y="21916"/>
                  <a:pt x="21593" y="22232"/>
                  <a:pt x="21579" y="22549"/>
                </a:cubicBezTo>
              </a:path>
              <a:path w="21600" h="22549" stroke="0">
                <a:moveTo>
                  <a:pt x="-1" y="0"/>
                </a:moveTo>
                <a:cubicBezTo>
                  <a:pt x="11929" y="0"/>
                  <a:pt x="21600" y="9670"/>
                  <a:pt x="21600" y="21600"/>
                </a:cubicBezTo>
                <a:cubicBezTo>
                  <a:pt x="21600" y="21916"/>
                  <a:pt x="21593" y="22232"/>
                  <a:pt x="21579" y="22549"/>
                </a:cubicBezTo>
                <a:lnTo>
                  <a:pt x="0" y="21600"/>
                </a:lnTo>
                <a:lnTo>
                  <a:pt x="-1" y="0"/>
                </a:lnTo>
                <a:close/>
              </a:path>
            </a:pathLst>
          </a:custGeom>
          <a:noFill/>
          <a:ln w="38100" cap="flat" cmpd="sng">
            <a:solidFill>
              <a:srgbClr val="FF0000">
                <a:alpha val="100000"/>
              </a:srgbClr>
            </a:solidFill>
            <a:prstDash val="solid"/>
            <a:round/>
            <a:headEnd type="none" w="med" len="med"/>
            <a:tailEnd type="triangle" w="med" len="med"/>
          </a:ln>
        </p:spPr>
        <p:txBody>
          <a:bodyPr/>
          <a:lstStyle/>
          <a:p>
            <a:endParaRPr lang="zh-CN" altLang="en-US"/>
          </a:p>
        </p:txBody>
      </p:sp>
      <p:sp>
        <p:nvSpPr>
          <p:cNvPr id="106506" name="Arc 22"/>
          <p:cNvSpPr/>
          <p:nvPr/>
        </p:nvSpPr>
        <p:spPr>
          <a:xfrm rot="-5400000" flipH="1">
            <a:off x="7007225" y="2679700"/>
            <a:ext cx="941388" cy="914400"/>
          </a:xfrm>
          <a:custGeom>
            <a:avLst/>
            <a:gdLst/>
            <a:ahLst/>
            <a:cxnLst>
              <a:cxn ang="0">
                <a:pos x="0" y="2147483646"/>
              </a:cxn>
              <a:cxn ang="0">
                <a:pos x="2147483646" y="2147483646"/>
              </a:cxn>
              <a:cxn ang="0">
                <a:pos x="2147483646" y="2147483646"/>
              </a:cxn>
            </a:cxnLst>
            <a:rect l="0" t="0" r="0" b="0"/>
            <a:pathLst>
              <a:path w="23045" h="24919" fill="none">
                <a:moveTo>
                  <a:pt x="0" y="48"/>
                </a:moveTo>
                <a:cubicBezTo>
                  <a:pt x="481" y="16"/>
                  <a:pt x="962" y="-1"/>
                  <a:pt x="1445" y="0"/>
                </a:cubicBezTo>
                <a:cubicBezTo>
                  <a:pt x="13374" y="0"/>
                  <a:pt x="23045" y="9670"/>
                  <a:pt x="23045" y="21600"/>
                </a:cubicBezTo>
                <a:cubicBezTo>
                  <a:pt x="23045" y="22711"/>
                  <a:pt x="22959" y="23820"/>
                  <a:pt x="22788" y="24918"/>
                </a:cubicBezTo>
              </a:path>
              <a:path w="23045" h="24919" stroke="0">
                <a:moveTo>
                  <a:pt x="0" y="48"/>
                </a:moveTo>
                <a:cubicBezTo>
                  <a:pt x="481" y="16"/>
                  <a:pt x="962" y="-1"/>
                  <a:pt x="1445" y="0"/>
                </a:cubicBezTo>
                <a:cubicBezTo>
                  <a:pt x="13374" y="0"/>
                  <a:pt x="23045" y="9670"/>
                  <a:pt x="23045" y="21600"/>
                </a:cubicBezTo>
                <a:cubicBezTo>
                  <a:pt x="23045" y="22711"/>
                  <a:pt x="22959" y="23820"/>
                  <a:pt x="22788" y="24918"/>
                </a:cubicBezTo>
                <a:lnTo>
                  <a:pt x="1445" y="21600"/>
                </a:lnTo>
                <a:lnTo>
                  <a:pt x="0" y="48"/>
                </a:lnTo>
                <a:close/>
              </a:path>
            </a:pathLst>
          </a:custGeom>
          <a:noFill/>
          <a:ln w="38100" cap="flat" cmpd="sng">
            <a:solidFill>
              <a:srgbClr val="FF0000">
                <a:alpha val="100000"/>
              </a:srgbClr>
            </a:solidFill>
            <a:prstDash val="solid"/>
            <a:round/>
            <a:headEnd type="triangle" w="med" len="med"/>
            <a:tailEnd type="none" w="med" len="med"/>
          </a:ln>
        </p:spPr>
        <p:txBody>
          <a:bodyPr/>
          <a:lstStyle/>
          <a:p>
            <a:endParaRPr lang="zh-CN" altLang="en-US"/>
          </a:p>
        </p:txBody>
      </p:sp>
      <p:sp>
        <p:nvSpPr>
          <p:cNvPr id="106507" name="Line 23"/>
          <p:cNvSpPr/>
          <p:nvPr/>
        </p:nvSpPr>
        <p:spPr>
          <a:xfrm flipH="1" flipV="1">
            <a:off x="7053263" y="1412875"/>
            <a:ext cx="865187" cy="1295400"/>
          </a:xfrm>
          <a:prstGeom prst="line">
            <a:avLst/>
          </a:prstGeom>
          <a:ln w="19050" cap="flat" cmpd="sng">
            <a:solidFill>
              <a:srgbClr val="000000"/>
            </a:solidFill>
            <a:prstDash val="solid"/>
            <a:headEnd type="none" w="med" len="med"/>
            <a:tailEnd type="none" w="med" len="med"/>
          </a:ln>
        </p:spPr>
      </p:sp>
      <p:sp>
        <p:nvSpPr>
          <p:cNvPr id="106508" name="Line 24"/>
          <p:cNvSpPr/>
          <p:nvPr/>
        </p:nvSpPr>
        <p:spPr>
          <a:xfrm flipH="1">
            <a:off x="6805613" y="1782763"/>
            <a:ext cx="503237" cy="0"/>
          </a:xfrm>
          <a:prstGeom prst="line">
            <a:avLst/>
          </a:prstGeom>
          <a:ln w="19050" cap="flat" cmpd="sng">
            <a:solidFill>
              <a:srgbClr val="000000"/>
            </a:solidFill>
            <a:prstDash val="solid"/>
            <a:headEnd type="none" w="med" len="med"/>
            <a:tailEnd type="none" w="med" len="med"/>
          </a:ln>
        </p:spPr>
      </p:sp>
      <p:sp>
        <p:nvSpPr>
          <p:cNvPr id="106509" name="Line 25"/>
          <p:cNvSpPr/>
          <p:nvPr/>
        </p:nvSpPr>
        <p:spPr>
          <a:xfrm>
            <a:off x="7019925" y="2697163"/>
            <a:ext cx="865188" cy="0"/>
          </a:xfrm>
          <a:prstGeom prst="line">
            <a:avLst/>
          </a:prstGeom>
          <a:ln w="38100" cap="flat" cmpd="sng">
            <a:solidFill>
              <a:srgbClr val="FF0000"/>
            </a:solidFill>
            <a:prstDash val="solid"/>
            <a:headEnd type="none" w="med" len="med"/>
            <a:tailEnd type="triangle" w="med" len="med"/>
          </a:ln>
        </p:spPr>
      </p:sp>
      <p:sp>
        <p:nvSpPr>
          <p:cNvPr id="106510" name="Line 26"/>
          <p:cNvSpPr/>
          <p:nvPr/>
        </p:nvSpPr>
        <p:spPr>
          <a:xfrm flipH="1">
            <a:off x="5724525" y="2697163"/>
            <a:ext cx="1295400" cy="0"/>
          </a:xfrm>
          <a:prstGeom prst="line">
            <a:avLst/>
          </a:prstGeom>
          <a:ln w="38100" cap="flat" cmpd="sng">
            <a:solidFill>
              <a:srgbClr val="FF0000"/>
            </a:solidFill>
            <a:prstDash val="solid"/>
            <a:headEnd type="none" w="med" len="med"/>
            <a:tailEnd type="triangle" w="med" len="med"/>
          </a:ln>
        </p:spPr>
      </p:sp>
      <p:grpSp>
        <p:nvGrpSpPr>
          <p:cNvPr id="106511" name="Group 27"/>
          <p:cNvGrpSpPr/>
          <p:nvPr/>
        </p:nvGrpSpPr>
        <p:grpSpPr>
          <a:xfrm>
            <a:off x="7845425" y="1766888"/>
            <a:ext cx="130175" cy="166687"/>
            <a:chOff x="1474" y="1480"/>
            <a:chExt cx="136" cy="136"/>
          </a:xfrm>
        </p:grpSpPr>
        <p:sp>
          <p:nvSpPr>
            <p:cNvPr id="106526" name="Line 28"/>
            <p:cNvSpPr/>
            <p:nvPr/>
          </p:nvSpPr>
          <p:spPr>
            <a:xfrm>
              <a:off x="1474" y="1480"/>
              <a:ext cx="136" cy="136"/>
            </a:xfrm>
            <a:prstGeom prst="line">
              <a:avLst/>
            </a:prstGeom>
            <a:ln w="38100" cap="flat" cmpd="sng">
              <a:solidFill>
                <a:schemeClr val="tx2"/>
              </a:solidFill>
              <a:prstDash val="solid"/>
              <a:headEnd type="none" w="med" len="med"/>
              <a:tailEnd type="none" w="med" len="med"/>
            </a:ln>
          </p:spPr>
        </p:sp>
        <p:sp>
          <p:nvSpPr>
            <p:cNvPr id="106527" name="Line 29"/>
            <p:cNvSpPr/>
            <p:nvPr/>
          </p:nvSpPr>
          <p:spPr>
            <a:xfrm flipH="1">
              <a:off x="1474" y="1480"/>
              <a:ext cx="136" cy="136"/>
            </a:xfrm>
            <a:prstGeom prst="line">
              <a:avLst/>
            </a:prstGeom>
            <a:ln w="38100" cap="flat" cmpd="sng">
              <a:solidFill>
                <a:schemeClr val="tx2"/>
              </a:solidFill>
              <a:prstDash val="solid"/>
              <a:headEnd type="none" w="med" len="med"/>
              <a:tailEnd type="none" w="med" len="med"/>
            </a:ln>
          </p:spPr>
        </p:sp>
      </p:grpSp>
      <p:grpSp>
        <p:nvGrpSpPr>
          <p:cNvPr id="106512" name="Group 30"/>
          <p:cNvGrpSpPr/>
          <p:nvPr/>
        </p:nvGrpSpPr>
        <p:grpSpPr>
          <a:xfrm>
            <a:off x="7851775" y="3516313"/>
            <a:ext cx="130175" cy="166687"/>
            <a:chOff x="1474" y="1480"/>
            <a:chExt cx="136" cy="136"/>
          </a:xfrm>
        </p:grpSpPr>
        <p:sp>
          <p:nvSpPr>
            <p:cNvPr id="106524" name="Line 31"/>
            <p:cNvSpPr/>
            <p:nvPr/>
          </p:nvSpPr>
          <p:spPr>
            <a:xfrm>
              <a:off x="1474" y="1480"/>
              <a:ext cx="136" cy="136"/>
            </a:xfrm>
            <a:prstGeom prst="line">
              <a:avLst/>
            </a:prstGeom>
            <a:ln w="38100" cap="flat" cmpd="sng">
              <a:solidFill>
                <a:schemeClr val="tx2"/>
              </a:solidFill>
              <a:prstDash val="solid"/>
              <a:headEnd type="none" w="med" len="med"/>
              <a:tailEnd type="none" w="med" len="med"/>
            </a:ln>
          </p:spPr>
        </p:sp>
        <p:sp>
          <p:nvSpPr>
            <p:cNvPr id="106525" name="Line 32"/>
            <p:cNvSpPr/>
            <p:nvPr/>
          </p:nvSpPr>
          <p:spPr>
            <a:xfrm flipH="1">
              <a:off x="1474" y="1480"/>
              <a:ext cx="136" cy="136"/>
            </a:xfrm>
            <a:prstGeom prst="line">
              <a:avLst/>
            </a:prstGeom>
            <a:ln w="38100" cap="flat" cmpd="sng">
              <a:solidFill>
                <a:schemeClr val="tx2"/>
              </a:solidFill>
              <a:prstDash val="solid"/>
              <a:headEnd type="none" w="med" len="med"/>
              <a:tailEnd type="none" w="med" len="med"/>
            </a:ln>
          </p:spPr>
        </p:sp>
      </p:grpSp>
      <p:sp>
        <p:nvSpPr>
          <p:cNvPr id="106513" name="Oval 33"/>
          <p:cNvSpPr/>
          <p:nvPr/>
        </p:nvSpPr>
        <p:spPr>
          <a:xfrm>
            <a:off x="7839075" y="2619375"/>
            <a:ext cx="144463" cy="144463"/>
          </a:xfrm>
          <a:prstGeom prst="ellipse">
            <a:avLst/>
          </a:prstGeom>
          <a:solidFill>
            <a:schemeClr val="accent1"/>
          </a:solidFill>
          <a:ln w="22225" cap="flat" cmpd="sng">
            <a:solidFill>
              <a:schemeClr val="tx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graphicFrame>
        <p:nvGraphicFramePr>
          <p:cNvPr id="106514" name="Object 34"/>
          <p:cNvGraphicFramePr>
            <a:graphicFrameLocks noChangeAspect="1"/>
          </p:cNvGraphicFramePr>
          <p:nvPr/>
        </p:nvGraphicFramePr>
        <p:xfrm>
          <a:off x="6805613" y="1463675"/>
          <a:ext cx="358775" cy="319088"/>
        </p:xfrm>
        <a:graphic>
          <a:graphicData uri="http://schemas.openxmlformats.org/presentationml/2006/ole">
            <mc:AlternateContent xmlns:mc="http://schemas.openxmlformats.org/markup-compatibility/2006">
              <mc:Choice xmlns:v="urn:schemas-microsoft-com:vml" Requires="v">
                <p:oleObj spid="_x0000_s66587" r:id="rId7" imgW="228600" imgH="203200" progId="Equation.DSMT4">
                  <p:embed/>
                </p:oleObj>
              </mc:Choice>
              <mc:Fallback>
                <p:oleObj r:id="rId7" imgW="228600" imgH="203200" progId="Equation.DSMT4">
                  <p:embed/>
                  <p:pic>
                    <p:nvPicPr>
                      <p:cNvPr id="0" name="图片 3472"/>
                      <p:cNvPicPr/>
                      <p:nvPr/>
                    </p:nvPicPr>
                    <p:blipFill>
                      <a:blip r:embed="rId8"/>
                      <a:stretch>
                        <a:fillRect/>
                      </a:stretch>
                    </p:blipFill>
                    <p:spPr>
                      <a:xfrm>
                        <a:off x="6805613" y="1463675"/>
                        <a:ext cx="358775" cy="319088"/>
                      </a:xfrm>
                      <a:prstGeom prst="rect">
                        <a:avLst/>
                      </a:prstGeom>
                      <a:noFill/>
                      <a:ln w="38100">
                        <a:noFill/>
                        <a:miter/>
                      </a:ln>
                    </p:spPr>
                  </p:pic>
                </p:oleObj>
              </mc:Fallback>
            </mc:AlternateContent>
          </a:graphicData>
        </a:graphic>
      </p:graphicFrame>
      <p:grpSp>
        <p:nvGrpSpPr>
          <p:cNvPr id="295980" name="Group 44"/>
          <p:cNvGrpSpPr/>
          <p:nvPr/>
        </p:nvGrpSpPr>
        <p:grpSpPr>
          <a:xfrm>
            <a:off x="1116013" y="1592263"/>
            <a:ext cx="3600450" cy="479425"/>
            <a:chOff x="703" y="1003"/>
            <a:chExt cx="2268" cy="302"/>
          </a:xfrm>
        </p:grpSpPr>
        <p:graphicFrame>
          <p:nvGraphicFramePr>
            <p:cNvPr id="106522" name="Object 36"/>
            <p:cNvGraphicFramePr>
              <a:graphicFrameLocks noChangeAspect="1"/>
            </p:cNvGraphicFramePr>
            <p:nvPr/>
          </p:nvGraphicFramePr>
          <p:xfrm>
            <a:off x="703" y="1021"/>
            <a:ext cx="1270" cy="284"/>
          </p:xfrm>
          <a:graphic>
            <a:graphicData uri="http://schemas.openxmlformats.org/presentationml/2006/ole">
              <mc:AlternateContent xmlns:mc="http://schemas.openxmlformats.org/markup-compatibility/2006">
                <mc:Choice xmlns:v="urn:schemas-microsoft-com:vml" Requires="v">
                  <p:oleObj spid="_x0000_s66588" r:id="rId9" imgW="850265" imgH="190500" progId="Equation.DSMT4">
                    <p:embed/>
                  </p:oleObj>
                </mc:Choice>
                <mc:Fallback>
                  <p:oleObj r:id="rId9" imgW="850265" imgH="190500" progId="Equation.DSMT4">
                    <p:embed/>
                    <p:pic>
                      <p:nvPicPr>
                        <p:cNvPr id="0" name="图片 3474"/>
                        <p:cNvPicPr/>
                        <p:nvPr/>
                      </p:nvPicPr>
                      <p:blipFill>
                        <a:blip r:embed="rId10"/>
                        <a:stretch>
                          <a:fillRect/>
                        </a:stretch>
                      </p:blipFill>
                      <p:spPr>
                        <a:xfrm>
                          <a:off x="703" y="1021"/>
                          <a:ext cx="1270" cy="284"/>
                        </a:xfrm>
                        <a:prstGeom prst="rect">
                          <a:avLst/>
                        </a:prstGeom>
                        <a:noFill/>
                        <a:ln w="38100">
                          <a:noFill/>
                          <a:miter/>
                        </a:ln>
                      </p:spPr>
                    </p:pic>
                  </p:oleObj>
                </mc:Fallback>
              </mc:AlternateContent>
            </a:graphicData>
          </a:graphic>
        </p:graphicFrame>
        <p:graphicFrame>
          <p:nvGraphicFramePr>
            <p:cNvPr id="106523" name="Object 37"/>
            <p:cNvGraphicFramePr>
              <a:graphicFrameLocks noChangeAspect="1"/>
            </p:cNvGraphicFramePr>
            <p:nvPr/>
          </p:nvGraphicFramePr>
          <p:xfrm>
            <a:off x="2381" y="1003"/>
            <a:ext cx="590" cy="295"/>
          </p:xfrm>
          <a:graphic>
            <a:graphicData uri="http://schemas.openxmlformats.org/presentationml/2006/ole">
              <mc:AlternateContent xmlns:mc="http://schemas.openxmlformats.org/markup-compatibility/2006">
                <mc:Choice xmlns:v="urn:schemas-microsoft-com:vml" Requires="v">
                  <p:oleObj spid="_x0000_s66589" r:id="rId11" imgW="431800" imgH="215900" progId="Equation.DSMT4">
                    <p:embed/>
                  </p:oleObj>
                </mc:Choice>
                <mc:Fallback>
                  <p:oleObj r:id="rId11" imgW="431800" imgH="215900" progId="Equation.DSMT4">
                    <p:embed/>
                    <p:pic>
                      <p:nvPicPr>
                        <p:cNvPr id="0" name="图片 3470"/>
                        <p:cNvPicPr/>
                        <p:nvPr/>
                      </p:nvPicPr>
                      <p:blipFill>
                        <a:blip r:embed="rId12"/>
                        <a:stretch>
                          <a:fillRect/>
                        </a:stretch>
                      </p:blipFill>
                      <p:spPr>
                        <a:xfrm>
                          <a:off x="2381" y="1003"/>
                          <a:ext cx="590" cy="295"/>
                        </a:xfrm>
                        <a:prstGeom prst="rect">
                          <a:avLst/>
                        </a:prstGeom>
                        <a:noFill/>
                        <a:ln w="38100">
                          <a:noFill/>
                          <a:miter/>
                        </a:ln>
                      </p:spPr>
                    </p:pic>
                  </p:oleObj>
                </mc:Fallback>
              </mc:AlternateContent>
            </a:graphicData>
          </a:graphic>
        </p:graphicFrame>
      </p:grpSp>
      <p:graphicFrame>
        <p:nvGraphicFramePr>
          <p:cNvPr id="295974" name="Object 38"/>
          <p:cNvGraphicFramePr>
            <a:graphicFrameLocks noChangeAspect="1"/>
          </p:cNvGraphicFramePr>
          <p:nvPr/>
        </p:nvGraphicFramePr>
        <p:xfrm>
          <a:off x="1547813" y="2857500"/>
          <a:ext cx="1135062" cy="523875"/>
        </p:xfrm>
        <a:graphic>
          <a:graphicData uri="http://schemas.openxmlformats.org/presentationml/2006/ole">
            <mc:AlternateContent xmlns:mc="http://schemas.openxmlformats.org/markup-compatibility/2006">
              <mc:Choice xmlns:v="urn:schemas-microsoft-com:vml" Requires="v">
                <p:oleObj spid="_x0000_s66590" r:id="rId13" imgW="495300" imgH="228600" progId="Equation.DSMT4">
                  <p:embed/>
                </p:oleObj>
              </mc:Choice>
              <mc:Fallback>
                <p:oleObj r:id="rId13" imgW="495300" imgH="228600" progId="Equation.DSMT4">
                  <p:embed/>
                  <p:pic>
                    <p:nvPicPr>
                      <p:cNvPr id="0" name="图片 3471"/>
                      <p:cNvPicPr/>
                      <p:nvPr/>
                    </p:nvPicPr>
                    <p:blipFill>
                      <a:blip r:embed="rId14"/>
                      <a:stretch>
                        <a:fillRect/>
                      </a:stretch>
                    </p:blipFill>
                    <p:spPr>
                      <a:xfrm>
                        <a:off x="1547813" y="2857500"/>
                        <a:ext cx="1135062" cy="523875"/>
                      </a:xfrm>
                      <a:prstGeom prst="rect">
                        <a:avLst/>
                      </a:prstGeom>
                      <a:noFill/>
                      <a:ln w="38100">
                        <a:noFill/>
                        <a:miter/>
                      </a:ln>
                    </p:spPr>
                  </p:pic>
                </p:oleObj>
              </mc:Fallback>
            </mc:AlternateContent>
          </a:graphicData>
        </a:graphic>
      </p:graphicFrame>
      <p:graphicFrame>
        <p:nvGraphicFramePr>
          <p:cNvPr id="295975" name="Object 39"/>
          <p:cNvGraphicFramePr>
            <a:graphicFrameLocks noChangeAspect="1"/>
          </p:cNvGraphicFramePr>
          <p:nvPr/>
        </p:nvGraphicFramePr>
        <p:xfrm>
          <a:off x="1116013" y="3789363"/>
          <a:ext cx="5329237" cy="544512"/>
        </p:xfrm>
        <a:graphic>
          <a:graphicData uri="http://schemas.openxmlformats.org/presentationml/2006/ole">
            <mc:AlternateContent xmlns:mc="http://schemas.openxmlformats.org/markup-compatibility/2006">
              <mc:Choice xmlns:v="urn:schemas-microsoft-com:vml" Requires="v">
                <p:oleObj spid="_x0000_s66591" r:id="rId15" imgW="2235200" imgH="228600" progId="Equation.DSMT4">
                  <p:embed/>
                </p:oleObj>
              </mc:Choice>
              <mc:Fallback>
                <p:oleObj r:id="rId15" imgW="2235200" imgH="228600" progId="Equation.DSMT4">
                  <p:embed/>
                  <p:pic>
                    <p:nvPicPr>
                      <p:cNvPr id="0" name="图片 3475"/>
                      <p:cNvPicPr/>
                      <p:nvPr/>
                    </p:nvPicPr>
                    <p:blipFill>
                      <a:blip r:embed="rId16"/>
                      <a:stretch>
                        <a:fillRect/>
                      </a:stretch>
                    </p:blipFill>
                    <p:spPr>
                      <a:xfrm>
                        <a:off x="1116013" y="3789363"/>
                        <a:ext cx="5329237" cy="544512"/>
                      </a:xfrm>
                      <a:prstGeom prst="rect">
                        <a:avLst/>
                      </a:prstGeom>
                      <a:noFill/>
                      <a:ln w="38100">
                        <a:noFill/>
                        <a:miter/>
                      </a:ln>
                    </p:spPr>
                  </p:pic>
                </p:oleObj>
              </mc:Fallback>
            </mc:AlternateContent>
          </a:graphicData>
        </a:graphic>
      </p:graphicFrame>
      <p:grpSp>
        <p:nvGrpSpPr>
          <p:cNvPr id="295979" name="Group 43"/>
          <p:cNvGrpSpPr/>
          <p:nvPr/>
        </p:nvGrpSpPr>
        <p:grpSpPr>
          <a:xfrm>
            <a:off x="388938" y="4459288"/>
            <a:ext cx="5861050" cy="1744662"/>
            <a:chOff x="245" y="2809"/>
            <a:chExt cx="3692" cy="1099"/>
          </a:xfrm>
        </p:grpSpPr>
        <p:sp>
          <p:nvSpPr>
            <p:cNvPr id="106520" name="Text Box 40"/>
            <p:cNvSpPr txBox="1"/>
            <p:nvPr/>
          </p:nvSpPr>
          <p:spPr>
            <a:xfrm>
              <a:off x="245" y="2809"/>
              <a:ext cx="3688" cy="33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r>
                <a:rPr lang="zh-CN" altLang="en-US" sz="2800" b="1" dirty="0">
                  <a:solidFill>
                    <a:schemeClr val="tx2"/>
                  </a:solidFill>
                  <a:latin typeface="宋体" panose="02010600030101010101" pitchFamily="2" charset="-122"/>
                </a:rPr>
                <a:t>相应于</a:t>
              </a:r>
              <a:r>
                <a:rPr lang="en-US" altLang="zh-CN" sz="2800" b="1" i="1" dirty="0">
                  <a:solidFill>
                    <a:schemeClr val="tx2"/>
                  </a:solidFill>
                  <a:latin typeface="Times New Roman" panose="02020603050405020304" pitchFamily="18" charset="0"/>
                </a:rPr>
                <a:t>s</a:t>
              </a:r>
              <a:r>
                <a:rPr lang="en-US" altLang="zh-CN" sz="2800" b="1" baseline="-25000" dirty="0">
                  <a:solidFill>
                    <a:schemeClr val="tx2"/>
                  </a:solidFill>
                  <a:latin typeface="Times New Roman" panose="02020603050405020304" pitchFamily="18" charset="0"/>
                </a:rPr>
                <a:t>1</a:t>
              </a:r>
              <a:r>
                <a:rPr lang="zh-CN" altLang="en-US" sz="2800" b="1" dirty="0">
                  <a:solidFill>
                    <a:schemeClr val="tx2"/>
                  </a:solidFill>
                  <a:latin typeface="宋体" panose="02010600030101010101" pitchFamily="2" charset="-122"/>
                </a:rPr>
                <a:t>点的根轨迹增益计算如下：</a:t>
              </a:r>
            </a:p>
          </p:txBody>
        </p:sp>
        <p:graphicFrame>
          <p:nvGraphicFramePr>
            <p:cNvPr id="106521" name="Object 41"/>
            <p:cNvGraphicFramePr>
              <a:graphicFrameLocks noChangeAspect="1"/>
            </p:cNvGraphicFramePr>
            <p:nvPr/>
          </p:nvGraphicFramePr>
          <p:xfrm>
            <a:off x="1247" y="3203"/>
            <a:ext cx="2690" cy="705"/>
          </p:xfrm>
          <a:graphic>
            <a:graphicData uri="http://schemas.openxmlformats.org/presentationml/2006/ole">
              <mc:AlternateContent xmlns:mc="http://schemas.openxmlformats.org/markup-compatibility/2006">
                <mc:Choice xmlns:v="urn:schemas-microsoft-com:vml" Requires="v">
                  <p:oleObj spid="_x0000_s66592" r:id="rId17" imgW="1790700" imgH="469900" progId="Equation.DSMT4">
                    <p:embed/>
                  </p:oleObj>
                </mc:Choice>
                <mc:Fallback>
                  <p:oleObj r:id="rId17" imgW="1790700" imgH="469900" progId="Equation.DSMT4">
                    <p:embed/>
                    <p:pic>
                      <p:nvPicPr>
                        <p:cNvPr id="0" name="图片 3473"/>
                        <p:cNvPicPr/>
                        <p:nvPr/>
                      </p:nvPicPr>
                      <p:blipFill>
                        <a:blip r:embed="rId18"/>
                        <a:stretch>
                          <a:fillRect/>
                        </a:stretch>
                      </p:blipFill>
                      <p:spPr>
                        <a:xfrm>
                          <a:off x="1247" y="3203"/>
                          <a:ext cx="2690" cy="705"/>
                        </a:xfrm>
                        <a:prstGeom prst="rect">
                          <a:avLst/>
                        </a:prstGeom>
                        <a:noFill/>
                        <a:ln w="38100">
                          <a:noFill/>
                          <a:miter/>
                        </a:ln>
                      </p:spPr>
                    </p:pic>
                  </p:oleObj>
                </mc:Fallback>
              </mc:AlternateContent>
            </a:graphicData>
          </a:graphic>
        </p:graphicFrame>
      </p:grpSp>
      <p:sp>
        <p:nvSpPr>
          <p:cNvPr id="106519"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73</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95940">
                                            <p:txEl>
                                              <p:pRg st="0" end="0"/>
                                            </p:txEl>
                                          </p:spTgt>
                                        </p:tgtEl>
                                        <p:attrNameLst>
                                          <p:attrName>style.visibility</p:attrName>
                                        </p:attrNameLst>
                                      </p:cBhvr>
                                      <p:to>
                                        <p:strVal val="visible"/>
                                      </p:to>
                                    </p:set>
                                    <p:animEffect transition="in" filter="wipe(up)">
                                      <p:cBhvr>
                                        <p:cTn id="7" dur="500"/>
                                        <p:tgtEl>
                                          <p:spTgt spid="295940">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95980"/>
                                        </p:tgtEl>
                                        <p:attrNameLst>
                                          <p:attrName>style.visibility</p:attrName>
                                        </p:attrNameLst>
                                      </p:cBhvr>
                                      <p:to>
                                        <p:strVal val="visible"/>
                                      </p:to>
                                    </p:set>
                                    <p:animEffect transition="in" filter="wipe(up)">
                                      <p:cBhvr>
                                        <p:cTn id="10" dur="500"/>
                                        <p:tgtEl>
                                          <p:spTgt spid="295980"/>
                                        </p:tgtEl>
                                      </p:cBhvr>
                                    </p:animEffect>
                                  </p:childTnLst>
                                </p:cTn>
                              </p:par>
                              <p:par>
                                <p:cTn id="11" presetID="22" presetClass="entr" presetSubtype="1" fill="hold" nodeType="withEffect">
                                  <p:stCondLst>
                                    <p:cond delay="0"/>
                                  </p:stCondLst>
                                  <p:childTnLst>
                                    <p:set>
                                      <p:cBhvr>
                                        <p:cTn id="12" dur="1" fill="hold">
                                          <p:stCondLst>
                                            <p:cond delay="0"/>
                                          </p:stCondLst>
                                        </p:cTn>
                                        <p:tgtEl>
                                          <p:spTgt spid="295974"/>
                                        </p:tgtEl>
                                        <p:attrNameLst>
                                          <p:attrName>style.visibility</p:attrName>
                                        </p:attrNameLst>
                                      </p:cBhvr>
                                      <p:to>
                                        <p:strVal val="visible"/>
                                      </p:to>
                                    </p:set>
                                    <p:animEffect transition="in" filter="wipe(up)">
                                      <p:cBhvr>
                                        <p:cTn id="13" dur="500"/>
                                        <p:tgtEl>
                                          <p:spTgt spid="29597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95940">
                                            <p:txEl>
                                              <p:pRg st="1" end="1"/>
                                            </p:txEl>
                                          </p:spTgt>
                                        </p:tgtEl>
                                        <p:attrNameLst>
                                          <p:attrName>style.visibility</p:attrName>
                                        </p:attrNameLst>
                                      </p:cBhvr>
                                      <p:to>
                                        <p:strVal val="visible"/>
                                      </p:to>
                                    </p:set>
                                    <p:animEffect transition="in" filter="wipe(up)">
                                      <p:cBhvr>
                                        <p:cTn id="18" dur="500"/>
                                        <p:tgtEl>
                                          <p:spTgt spid="29594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95975"/>
                                        </p:tgtEl>
                                        <p:attrNameLst>
                                          <p:attrName>style.visibility</p:attrName>
                                        </p:attrNameLst>
                                      </p:cBhvr>
                                      <p:to>
                                        <p:strVal val="visible"/>
                                      </p:to>
                                    </p:set>
                                    <p:animEffect transition="in" filter="wipe(up)">
                                      <p:cBhvr>
                                        <p:cTn id="23" dur="500"/>
                                        <p:tgtEl>
                                          <p:spTgt spid="29597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295979"/>
                                        </p:tgtEl>
                                        <p:attrNameLst>
                                          <p:attrName>style.visibility</p:attrName>
                                        </p:attrNameLst>
                                      </p:cBhvr>
                                      <p:to>
                                        <p:strVal val="visible"/>
                                      </p:to>
                                    </p:set>
                                    <p:animEffect transition="in" filter="wipe(up)">
                                      <p:cBhvr>
                                        <p:cTn id="28" dur="500"/>
                                        <p:tgtEl>
                                          <p:spTgt spid="295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0"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4"/>
          <p:cNvSpPr>
            <a:spLocks noGrp="1" noRot="1"/>
          </p:cNvSpPr>
          <p:nvPr>
            <p:ph type="title" idx="4294967295"/>
          </p:nvPr>
        </p:nvSpPr>
        <p:spPr>
          <a:xfrm>
            <a:off x="323850" y="404813"/>
            <a:ext cx="8424863" cy="1139825"/>
          </a:xfrm>
          <a:ln/>
        </p:spPr>
        <p:txBody>
          <a:bodyPr vert="horz" wrap="square" lIns="91440" tIns="45720" rIns="91440" bIns="45720" anchor="ctr" anchorCtr="0"/>
          <a:lstStyle/>
          <a:p>
            <a:pPr algn="l" eaLnBrk="1" hangingPunct="1"/>
            <a:r>
              <a:rPr lang="zh-CN" altLang="en-US" sz="2800" b="1" dirty="0"/>
              <a:t> 例</a:t>
            </a:r>
            <a:r>
              <a:rPr lang="en-US" altLang="zh-CN" sz="2800" b="1" dirty="0"/>
              <a:t>4.15</a:t>
            </a:r>
            <a:r>
              <a:rPr lang="zh-CN" altLang="en-US" sz="2800" b="1" dirty="0">
                <a:latin typeface="宋体" panose="02010600030101010101" pitchFamily="2" charset="-122"/>
              </a:rPr>
              <a:t>（续） 试分析系统开环增益</a:t>
            </a:r>
            <a:r>
              <a:rPr lang="en-US" altLang="zh-CN" sz="2800" b="1" i="1" dirty="0">
                <a:latin typeface="Times New Roman" panose="02020603050405020304" pitchFamily="18" charset="0"/>
              </a:rPr>
              <a:t>K</a:t>
            </a:r>
            <a:r>
              <a:rPr lang="zh-CN" altLang="en-US" sz="2800" b="1" dirty="0">
                <a:latin typeface="宋体" panose="02010600030101010101" pitchFamily="2" charset="-122"/>
              </a:rPr>
              <a:t>值对系统性能影响，计算阻尼系数</a:t>
            </a:r>
            <a:r>
              <a:rPr lang="zh-CN" altLang="en-US" sz="2800" b="1" i="1" dirty="0">
                <a:latin typeface="宋体" panose="02010600030101010101" pitchFamily="2" charset="-122"/>
                <a:sym typeface="Symbol" panose="05050102010706020507" pitchFamily="18" charset="2"/>
              </a:rPr>
              <a:t></a:t>
            </a:r>
            <a:r>
              <a:rPr lang="zh-CN" altLang="en-US" sz="2800" b="1" i="1" dirty="0">
                <a:latin typeface="宋体" panose="02010600030101010101" pitchFamily="2" charset="-122"/>
              </a:rPr>
              <a:t> </a:t>
            </a:r>
            <a:r>
              <a:rPr lang="en-US" altLang="zh-CN" sz="2800" b="1" dirty="0">
                <a:latin typeface="宋体" panose="02010600030101010101" pitchFamily="2" charset="-122"/>
              </a:rPr>
              <a:t>=0.5</a:t>
            </a:r>
            <a:r>
              <a:rPr lang="zh-CN" altLang="en-US" sz="2800" b="1" dirty="0">
                <a:latin typeface="宋体" panose="02010600030101010101" pitchFamily="2" charset="-122"/>
              </a:rPr>
              <a:t>时系统的性能指标</a:t>
            </a:r>
            <a:r>
              <a:rPr lang="zh-CN" altLang="en-US" sz="2800" b="1" dirty="0"/>
              <a:t>。 </a:t>
            </a:r>
          </a:p>
        </p:txBody>
      </p:sp>
      <p:sp>
        <p:nvSpPr>
          <p:cNvPr id="107523" name="Rectangle 6"/>
          <p:cNvSpPr/>
          <p:nvPr/>
        </p:nvSpPr>
        <p:spPr>
          <a:xfrm>
            <a:off x="4479925" y="-182562"/>
            <a:ext cx="184150" cy="36671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p>
        </p:txBody>
      </p:sp>
      <p:sp>
        <p:nvSpPr>
          <p:cNvPr id="107524" name="Rectangle 7"/>
          <p:cNvSpPr/>
          <p:nvPr/>
        </p:nvSpPr>
        <p:spPr>
          <a:xfrm>
            <a:off x="4479925" y="-182562"/>
            <a:ext cx="184150" cy="36671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p>
        </p:txBody>
      </p:sp>
      <p:sp>
        <p:nvSpPr>
          <p:cNvPr id="107525" name="Rectangle 9"/>
          <p:cNvSpPr/>
          <p:nvPr/>
        </p:nvSpPr>
        <p:spPr>
          <a:xfrm>
            <a:off x="4479925" y="-182562"/>
            <a:ext cx="184150" cy="36671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b="1" dirty="0"/>
          </a:p>
        </p:txBody>
      </p:sp>
      <p:grpSp>
        <p:nvGrpSpPr>
          <p:cNvPr id="107526" name="Group 9"/>
          <p:cNvGrpSpPr/>
          <p:nvPr/>
        </p:nvGrpSpPr>
        <p:grpSpPr>
          <a:xfrm>
            <a:off x="5724525" y="1341438"/>
            <a:ext cx="3024188" cy="2520950"/>
            <a:chOff x="3606" y="845"/>
            <a:chExt cx="1905" cy="1588"/>
          </a:xfrm>
        </p:grpSpPr>
        <p:grpSp>
          <p:nvGrpSpPr>
            <p:cNvPr id="107550" name="Group 10"/>
            <p:cNvGrpSpPr/>
            <p:nvPr/>
          </p:nvGrpSpPr>
          <p:grpSpPr>
            <a:xfrm>
              <a:off x="3606" y="845"/>
              <a:ext cx="1905" cy="1588"/>
              <a:chOff x="68" y="1888"/>
              <a:chExt cx="2631" cy="2132"/>
            </a:xfrm>
          </p:grpSpPr>
          <p:sp>
            <p:nvSpPr>
              <p:cNvPr id="107552" name="AutoShape 250"/>
              <p:cNvSpPr/>
              <p:nvPr/>
            </p:nvSpPr>
            <p:spPr>
              <a:xfrm>
                <a:off x="68" y="1888"/>
                <a:ext cx="2614" cy="2047"/>
              </a:xfrm>
              <a:prstGeom prst="flowChartProcess">
                <a:avLst/>
              </a:prstGeom>
              <a:noFill/>
              <a:ln w="9525">
                <a:noFill/>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2000" dirty="0"/>
              </a:p>
            </p:txBody>
          </p:sp>
          <p:sp>
            <p:nvSpPr>
              <p:cNvPr id="107553" name="Line 251"/>
              <p:cNvSpPr/>
              <p:nvPr/>
            </p:nvSpPr>
            <p:spPr>
              <a:xfrm>
                <a:off x="69" y="3035"/>
                <a:ext cx="2614" cy="0"/>
              </a:xfrm>
              <a:prstGeom prst="line">
                <a:avLst/>
              </a:prstGeom>
              <a:ln w="28575" cap="flat" cmpd="sng">
                <a:solidFill>
                  <a:srgbClr val="000000"/>
                </a:solidFill>
                <a:prstDash val="solid"/>
                <a:headEnd type="none" w="med" len="med"/>
                <a:tailEnd type="arrow" w="med" len="med"/>
              </a:ln>
            </p:spPr>
          </p:sp>
          <p:sp>
            <p:nvSpPr>
              <p:cNvPr id="107554" name="Line 252"/>
              <p:cNvSpPr/>
              <p:nvPr/>
            </p:nvSpPr>
            <p:spPr>
              <a:xfrm flipV="1">
                <a:off x="1980" y="1973"/>
                <a:ext cx="0" cy="2047"/>
              </a:xfrm>
              <a:prstGeom prst="line">
                <a:avLst/>
              </a:prstGeom>
              <a:ln w="28575" cap="flat" cmpd="sng">
                <a:solidFill>
                  <a:srgbClr val="000000"/>
                </a:solidFill>
                <a:prstDash val="solid"/>
                <a:headEnd type="none" w="med" len="med"/>
                <a:tailEnd type="arrow" w="med" len="med"/>
              </a:ln>
            </p:spPr>
          </p:sp>
          <p:graphicFrame>
            <p:nvGraphicFramePr>
              <p:cNvPr id="107555" name="Object 14"/>
              <p:cNvGraphicFramePr>
                <a:graphicFrameLocks noChangeAspect="1"/>
              </p:cNvGraphicFramePr>
              <p:nvPr/>
            </p:nvGraphicFramePr>
            <p:xfrm>
              <a:off x="2518" y="3070"/>
              <a:ext cx="181" cy="184"/>
            </p:xfrm>
            <a:graphic>
              <a:graphicData uri="http://schemas.openxmlformats.org/presentationml/2006/ole">
                <mc:AlternateContent xmlns:mc="http://schemas.openxmlformats.org/markup-compatibility/2006">
                  <mc:Choice xmlns:v="urn:schemas-microsoft-com:vml" Requires="v">
                    <p:oleObj spid="_x0000_s67606" r:id="rId3" imgW="153035" imgH="140335" progId="Equation.DSMT4">
                      <p:embed/>
                    </p:oleObj>
                  </mc:Choice>
                  <mc:Fallback>
                    <p:oleObj r:id="rId3" imgW="153035" imgH="140335" progId="Equation.DSMT4">
                      <p:embed/>
                      <p:pic>
                        <p:nvPicPr>
                          <p:cNvPr id="0" name="图片 3482"/>
                          <p:cNvPicPr/>
                          <p:nvPr/>
                        </p:nvPicPr>
                        <p:blipFill>
                          <a:blip r:embed="rId4"/>
                          <a:stretch>
                            <a:fillRect/>
                          </a:stretch>
                        </p:blipFill>
                        <p:spPr>
                          <a:xfrm>
                            <a:off x="2518" y="3070"/>
                            <a:ext cx="181" cy="184"/>
                          </a:xfrm>
                          <a:prstGeom prst="rect">
                            <a:avLst/>
                          </a:prstGeom>
                          <a:noFill/>
                          <a:ln w="38100">
                            <a:noFill/>
                            <a:miter/>
                          </a:ln>
                        </p:spPr>
                      </p:pic>
                    </p:oleObj>
                  </mc:Fallback>
                </mc:AlternateContent>
              </a:graphicData>
            </a:graphic>
          </p:graphicFrame>
          <p:graphicFrame>
            <p:nvGraphicFramePr>
              <p:cNvPr id="107556" name="Object 15"/>
              <p:cNvGraphicFramePr>
                <a:graphicFrameLocks noChangeAspect="1"/>
              </p:cNvGraphicFramePr>
              <p:nvPr/>
            </p:nvGraphicFramePr>
            <p:xfrm>
              <a:off x="1995" y="2019"/>
              <a:ext cx="209" cy="182"/>
            </p:xfrm>
            <a:graphic>
              <a:graphicData uri="http://schemas.openxmlformats.org/presentationml/2006/ole">
                <mc:AlternateContent xmlns:mc="http://schemas.openxmlformats.org/markup-compatibility/2006">
                  <mc:Choice xmlns:v="urn:schemas-microsoft-com:vml" Requires="v">
                    <p:oleObj spid="_x0000_s67607" r:id="rId5" imgW="241935" imgH="191135" progId="Equation.3">
                      <p:embed/>
                    </p:oleObj>
                  </mc:Choice>
                  <mc:Fallback>
                    <p:oleObj r:id="rId5" imgW="241935" imgH="191135" progId="Equation.3">
                      <p:embed/>
                      <p:pic>
                        <p:nvPicPr>
                          <p:cNvPr id="0" name="图片 3477"/>
                          <p:cNvPicPr/>
                          <p:nvPr/>
                        </p:nvPicPr>
                        <p:blipFill>
                          <a:blip r:embed="rId6"/>
                          <a:stretch>
                            <a:fillRect/>
                          </a:stretch>
                        </p:blipFill>
                        <p:spPr>
                          <a:xfrm>
                            <a:off x="1995" y="2019"/>
                            <a:ext cx="209" cy="182"/>
                          </a:xfrm>
                          <a:prstGeom prst="rect">
                            <a:avLst/>
                          </a:prstGeom>
                          <a:noFill/>
                          <a:ln w="38100">
                            <a:noFill/>
                            <a:miter/>
                          </a:ln>
                        </p:spPr>
                      </p:pic>
                    </p:oleObj>
                  </mc:Fallback>
                </mc:AlternateContent>
              </a:graphicData>
            </a:graphic>
          </p:graphicFrame>
          <p:sp>
            <p:nvSpPr>
              <p:cNvPr id="107557" name="Text Box 16"/>
              <p:cNvSpPr txBox="1"/>
              <p:nvPr/>
            </p:nvSpPr>
            <p:spPr>
              <a:xfrm>
                <a:off x="1971" y="3051"/>
                <a:ext cx="194" cy="33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000" dirty="0">
                    <a:latin typeface="Times New Roman" panose="02020603050405020304" pitchFamily="18" charset="0"/>
                  </a:rPr>
                  <a:t>0</a:t>
                </a:r>
              </a:p>
            </p:txBody>
          </p:sp>
          <p:sp>
            <p:nvSpPr>
              <p:cNvPr id="107558" name="Text Box 17"/>
              <p:cNvSpPr txBox="1"/>
              <p:nvPr/>
            </p:nvSpPr>
            <p:spPr>
              <a:xfrm>
                <a:off x="1971" y="3625"/>
                <a:ext cx="359" cy="33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000" dirty="0">
                    <a:latin typeface="Times New Roman" panose="02020603050405020304" pitchFamily="18" charset="0"/>
                  </a:rPr>
                  <a:t>-2</a:t>
                </a:r>
              </a:p>
            </p:txBody>
          </p:sp>
          <p:sp>
            <p:nvSpPr>
              <p:cNvPr id="107559" name="Text Box 18"/>
              <p:cNvSpPr txBox="1"/>
              <p:nvPr/>
            </p:nvSpPr>
            <p:spPr>
              <a:xfrm>
                <a:off x="1959" y="2523"/>
                <a:ext cx="193" cy="33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endParaRPr lang="en-US" altLang="zh-CN" sz="2000" dirty="0">
                  <a:latin typeface="Times New Roman" panose="02020603050405020304" pitchFamily="18" charset="0"/>
                </a:endParaRPr>
              </a:p>
            </p:txBody>
          </p:sp>
          <p:sp>
            <p:nvSpPr>
              <p:cNvPr id="107560" name="Text Box 19"/>
              <p:cNvSpPr txBox="1"/>
              <p:nvPr/>
            </p:nvSpPr>
            <p:spPr>
              <a:xfrm>
                <a:off x="1971" y="2143"/>
                <a:ext cx="189" cy="33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2000" dirty="0">
                    <a:latin typeface="Times New Roman" panose="02020603050405020304" pitchFamily="18" charset="0"/>
                  </a:rPr>
                  <a:t>2</a:t>
                </a:r>
              </a:p>
            </p:txBody>
          </p:sp>
        </p:grpSp>
        <p:sp>
          <p:nvSpPr>
            <p:cNvPr id="107551" name="Text Box 20"/>
            <p:cNvSpPr txBox="1"/>
            <p:nvPr/>
          </p:nvSpPr>
          <p:spPr>
            <a:xfrm>
              <a:off x="4195" y="1758"/>
              <a:ext cx="454"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Tx/>
                <a:buSzTx/>
                <a:buFont typeface="Arial" panose="020B0604020202020204" pitchFamily="34" charset="0"/>
                <a:buNone/>
              </a:pPr>
              <a:r>
                <a:rPr lang="en-US" altLang="zh-CN" sz="1800" dirty="0"/>
                <a:t>-2</a:t>
              </a:r>
            </a:p>
          </p:txBody>
        </p:sp>
      </p:grpSp>
      <p:sp>
        <p:nvSpPr>
          <p:cNvPr id="107527" name="Arc 21"/>
          <p:cNvSpPr/>
          <p:nvPr/>
        </p:nvSpPr>
        <p:spPr>
          <a:xfrm flipH="1">
            <a:off x="7021513" y="1855788"/>
            <a:ext cx="882650" cy="827087"/>
          </a:xfrm>
          <a:custGeom>
            <a:avLst/>
            <a:gdLst/>
            <a:ahLst/>
            <a:cxnLst>
              <a:cxn ang="0">
                <a:pos x="0" y="0"/>
              </a:cxn>
              <a:cxn ang="0">
                <a:pos x="2147483646" y="2147483646"/>
              </a:cxn>
              <a:cxn ang="0">
                <a:pos x="0" y="2147483646"/>
              </a:cxn>
            </a:cxnLst>
            <a:rect l="0" t="0" r="0" b="0"/>
            <a:pathLst>
              <a:path w="21600" h="22549" fill="none">
                <a:moveTo>
                  <a:pt x="-1" y="0"/>
                </a:moveTo>
                <a:cubicBezTo>
                  <a:pt x="11929" y="0"/>
                  <a:pt x="21600" y="9670"/>
                  <a:pt x="21600" y="21600"/>
                </a:cubicBezTo>
                <a:cubicBezTo>
                  <a:pt x="21600" y="21916"/>
                  <a:pt x="21593" y="22232"/>
                  <a:pt x="21579" y="22549"/>
                </a:cubicBezTo>
              </a:path>
              <a:path w="21600" h="22549" stroke="0">
                <a:moveTo>
                  <a:pt x="-1" y="0"/>
                </a:moveTo>
                <a:cubicBezTo>
                  <a:pt x="11929" y="0"/>
                  <a:pt x="21600" y="9670"/>
                  <a:pt x="21600" y="21600"/>
                </a:cubicBezTo>
                <a:cubicBezTo>
                  <a:pt x="21600" y="21916"/>
                  <a:pt x="21593" y="22232"/>
                  <a:pt x="21579" y="22549"/>
                </a:cubicBezTo>
                <a:lnTo>
                  <a:pt x="0" y="21600"/>
                </a:lnTo>
                <a:lnTo>
                  <a:pt x="-1" y="0"/>
                </a:lnTo>
                <a:close/>
              </a:path>
            </a:pathLst>
          </a:custGeom>
          <a:noFill/>
          <a:ln w="38100" cap="flat" cmpd="sng">
            <a:solidFill>
              <a:srgbClr val="FF0000">
                <a:alpha val="100000"/>
              </a:srgbClr>
            </a:solidFill>
            <a:prstDash val="solid"/>
            <a:round/>
            <a:headEnd type="none" w="med" len="med"/>
            <a:tailEnd type="triangle" w="med" len="med"/>
          </a:ln>
        </p:spPr>
        <p:txBody>
          <a:bodyPr/>
          <a:lstStyle/>
          <a:p>
            <a:endParaRPr lang="zh-CN" altLang="en-US"/>
          </a:p>
        </p:txBody>
      </p:sp>
      <p:sp>
        <p:nvSpPr>
          <p:cNvPr id="107528" name="Arc 22"/>
          <p:cNvSpPr/>
          <p:nvPr/>
        </p:nvSpPr>
        <p:spPr>
          <a:xfrm rot="-5400000" flipH="1">
            <a:off x="7007225" y="2679700"/>
            <a:ext cx="941388" cy="914400"/>
          </a:xfrm>
          <a:custGeom>
            <a:avLst/>
            <a:gdLst/>
            <a:ahLst/>
            <a:cxnLst>
              <a:cxn ang="0">
                <a:pos x="0" y="2147483646"/>
              </a:cxn>
              <a:cxn ang="0">
                <a:pos x="2147483646" y="2147483646"/>
              </a:cxn>
              <a:cxn ang="0">
                <a:pos x="2147483646" y="2147483646"/>
              </a:cxn>
            </a:cxnLst>
            <a:rect l="0" t="0" r="0" b="0"/>
            <a:pathLst>
              <a:path w="23045" h="24919" fill="none">
                <a:moveTo>
                  <a:pt x="0" y="48"/>
                </a:moveTo>
                <a:cubicBezTo>
                  <a:pt x="481" y="16"/>
                  <a:pt x="962" y="-1"/>
                  <a:pt x="1445" y="0"/>
                </a:cubicBezTo>
                <a:cubicBezTo>
                  <a:pt x="13374" y="0"/>
                  <a:pt x="23045" y="9670"/>
                  <a:pt x="23045" y="21600"/>
                </a:cubicBezTo>
                <a:cubicBezTo>
                  <a:pt x="23045" y="22711"/>
                  <a:pt x="22959" y="23820"/>
                  <a:pt x="22788" y="24918"/>
                </a:cubicBezTo>
              </a:path>
              <a:path w="23045" h="24919" stroke="0">
                <a:moveTo>
                  <a:pt x="0" y="48"/>
                </a:moveTo>
                <a:cubicBezTo>
                  <a:pt x="481" y="16"/>
                  <a:pt x="962" y="-1"/>
                  <a:pt x="1445" y="0"/>
                </a:cubicBezTo>
                <a:cubicBezTo>
                  <a:pt x="13374" y="0"/>
                  <a:pt x="23045" y="9670"/>
                  <a:pt x="23045" y="21600"/>
                </a:cubicBezTo>
                <a:cubicBezTo>
                  <a:pt x="23045" y="22711"/>
                  <a:pt x="22959" y="23820"/>
                  <a:pt x="22788" y="24918"/>
                </a:cubicBezTo>
                <a:lnTo>
                  <a:pt x="1445" y="21600"/>
                </a:lnTo>
                <a:lnTo>
                  <a:pt x="0" y="48"/>
                </a:lnTo>
                <a:close/>
              </a:path>
            </a:pathLst>
          </a:custGeom>
          <a:noFill/>
          <a:ln w="38100" cap="flat" cmpd="sng">
            <a:solidFill>
              <a:srgbClr val="FF0000">
                <a:alpha val="100000"/>
              </a:srgbClr>
            </a:solidFill>
            <a:prstDash val="solid"/>
            <a:round/>
            <a:headEnd type="triangle" w="med" len="med"/>
            <a:tailEnd type="none" w="med" len="med"/>
          </a:ln>
        </p:spPr>
        <p:txBody>
          <a:bodyPr/>
          <a:lstStyle/>
          <a:p>
            <a:endParaRPr lang="zh-CN" altLang="en-US"/>
          </a:p>
        </p:txBody>
      </p:sp>
      <p:sp>
        <p:nvSpPr>
          <p:cNvPr id="107529" name="Line 23"/>
          <p:cNvSpPr/>
          <p:nvPr/>
        </p:nvSpPr>
        <p:spPr>
          <a:xfrm flipH="1" flipV="1">
            <a:off x="7053263" y="1412875"/>
            <a:ext cx="865187" cy="1295400"/>
          </a:xfrm>
          <a:prstGeom prst="line">
            <a:avLst/>
          </a:prstGeom>
          <a:ln w="19050" cap="flat" cmpd="sng">
            <a:solidFill>
              <a:srgbClr val="000000"/>
            </a:solidFill>
            <a:prstDash val="solid"/>
            <a:headEnd type="none" w="med" len="med"/>
            <a:tailEnd type="none" w="med" len="med"/>
          </a:ln>
        </p:spPr>
      </p:sp>
      <p:sp>
        <p:nvSpPr>
          <p:cNvPr id="107530" name="Line 24"/>
          <p:cNvSpPr/>
          <p:nvPr/>
        </p:nvSpPr>
        <p:spPr>
          <a:xfrm flipH="1">
            <a:off x="6805613" y="1782763"/>
            <a:ext cx="503237" cy="0"/>
          </a:xfrm>
          <a:prstGeom prst="line">
            <a:avLst/>
          </a:prstGeom>
          <a:ln w="19050" cap="flat" cmpd="sng">
            <a:solidFill>
              <a:srgbClr val="000000"/>
            </a:solidFill>
            <a:prstDash val="solid"/>
            <a:headEnd type="none" w="med" len="med"/>
            <a:tailEnd type="none" w="med" len="med"/>
          </a:ln>
        </p:spPr>
      </p:sp>
      <p:sp>
        <p:nvSpPr>
          <p:cNvPr id="107531" name="Line 25"/>
          <p:cNvSpPr/>
          <p:nvPr/>
        </p:nvSpPr>
        <p:spPr>
          <a:xfrm>
            <a:off x="7019925" y="2697163"/>
            <a:ext cx="865188" cy="0"/>
          </a:xfrm>
          <a:prstGeom prst="line">
            <a:avLst/>
          </a:prstGeom>
          <a:ln w="38100" cap="flat" cmpd="sng">
            <a:solidFill>
              <a:srgbClr val="FF0000"/>
            </a:solidFill>
            <a:prstDash val="solid"/>
            <a:headEnd type="none" w="med" len="med"/>
            <a:tailEnd type="triangle" w="med" len="med"/>
          </a:ln>
        </p:spPr>
      </p:sp>
      <p:sp>
        <p:nvSpPr>
          <p:cNvPr id="107532" name="Line 26"/>
          <p:cNvSpPr/>
          <p:nvPr/>
        </p:nvSpPr>
        <p:spPr>
          <a:xfrm flipH="1">
            <a:off x="5724525" y="2697163"/>
            <a:ext cx="1295400" cy="0"/>
          </a:xfrm>
          <a:prstGeom prst="line">
            <a:avLst/>
          </a:prstGeom>
          <a:ln w="38100" cap="flat" cmpd="sng">
            <a:solidFill>
              <a:srgbClr val="FF0000"/>
            </a:solidFill>
            <a:prstDash val="solid"/>
            <a:headEnd type="none" w="med" len="med"/>
            <a:tailEnd type="triangle" w="med" len="med"/>
          </a:ln>
        </p:spPr>
      </p:sp>
      <p:grpSp>
        <p:nvGrpSpPr>
          <p:cNvPr id="107533" name="Group 27"/>
          <p:cNvGrpSpPr/>
          <p:nvPr/>
        </p:nvGrpSpPr>
        <p:grpSpPr>
          <a:xfrm>
            <a:off x="7845425" y="1766888"/>
            <a:ext cx="130175" cy="166687"/>
            <a:chOff x="1474" y="1480"/>
            <a:chExt cx="136" cy="136"/>
          </a:xfrm>
        </p:grpSpPr>
        <p:sp>
          <p:nvSpPr>
            <p:cNvPr id="107548" name="Line 28"/>
            <p:cNvSpPr/>
            <p:nvPr/>
          </p:nvSpPr>
          <p:spPr>
            <a:xfrm>
              <a:off x="1474" y="1480"/>
              <a:ext cx="136" cy="136"/>
            </a:xfrm>
            <a:prstGeom prst="line">
              <a:avLst/>
            </a:prstGeom>
            <a:ln w="38100" cap="flat" cmpd="sng">
              <a:solidFill>
                <a:schemeClr val="tx2"/>
              </a:solidFill>
              <a:prstDash val="solid"/>
              <a:headEnd type="none" w="med" len="med"/>
              <a:tailEnd type="none" w="med" len="med"/>
            </a:ln>
          </p:spPr>
        </p:sp>
        <p:sp>
          <p:nvSpPr>
            <p:cNvPr id="107549" name="Line 29"/>
            <p:cNvSpPr/>
            <p:nvPr/>
          </p:nvSpPr>
          <p:spPr>
            <a:xfrm flipH="1">
              <a:off x="1474" y="1480"/>
              <a:ext cx="136" cy="136"/>
            </a:xfrm>
            <a:prstGeom prst="line">
              <a:avLst/>
            </a:prstGeom>
            <a:ln w="38100" cap="flat" cmpd="sng">
              <a:solidFill>
                <a:schemeClr val="tx2"/>
              </a:solidFill>
              <a:prstDash val="solid"/>
              <a:headEnd type="none" w="med" len="med"/>
              <a:tailEnd type="none" w="med" len="med"/>
            </a:ln>
          </p:spPr>
        </p:sp>
      </p:grpSp>
      <p:grpSp>
        <p:nvGrpSpPr>
          <p:cNvPr id="107534" name="Group 30"/>
          <p:cNvGrpSpPr/>
          <p:nvPr/>
        </p:nvGrpSpPr>
        <p:grpSpPr>
          <a:xfrm>
            <a:off x="7851775" y="3516313"/>
            <a:ext cx="130175" cy="166687"/>
            <a:chOff x="1474" y="1480"/>
            <a:chExt cx="136" cy="136"/>
          </a:xfrm>
        </p:grpSpPr>
        <p:sp>
          <p:nvSpPr>
            <p:cNvPr id="107546" name="Line 31"/>
            <p:cNvSpPr/>
            <p:nvPr/>
          </p:nvSpPr>
          <p:spPr>
            <a:xfrm>
              <a:off x="1474" y="1480"/>
              <a:ext cx="136" cy="136"/>
            </a:xfrm>
            <a:prstGeom prst="line">
              <a:avLst/>
            </a:prstGeom>
            <a:ln w="38100" cap="flat" cmpd="sng">
              <a:solidFill>
                <a:schemeClr val="tx2"/>
              </a:solidFill>
              <a:prstDash val="solid"/>
              <a:headEnd type="none" w="med" len="med"/>
              <a:tailEnd type="none" w="med" len="med"/>
            </a:ln>
          </p:spPr>
        </p:sp>
        <p:sp>
          <p:nvSpPr>
            <p:cNvPr id="107547" name="Line 32"/>
            <p:cNvSpPr/>
            <p:nvPr/>
          </p:nvSpPr>
          <p:spPr>
            <a:xfrm flipH="1">
              <a:off x="1474" y="1480"/>
              <a:ext cx="136" cy="136"/>
            </a:xfrm>
            <a:prstGeom prst="line">
              <a:avLst/>
            </a:prstGeom>
            <a:ln w="38100" cap="flat" cmpd="sng">
              <a:solidFill>
                <a:schemeClr val="tx2"/>
              </a:solidFill>
              <a:prstDash val="solid"/>
              <a:headEnd type="none" w="med" len="med"/>
              <a:tailEnd type="none" w="med" len="med"/>
            </a:ln>
          </p:spPr>
        </p:sp>
      </p:grpSp>
      <p:sp>
        <p:nvSpPr>
          <p:cNvPr id="107535" name="Oval 33"/>
          <p:cNvSpPr/>
          <p:nvPr/>
        </p:nvSpPr>
        <p:spPr>
          <a:xfrm>
            <a:off x="7839075" y="2619375"/>
            <a:ext cx="144463" cy="144463"/>
          </a:xfrm>
          <a:prstGeom prst="ellipse">
            <a:avLst/>
          </a:prstGeom>
          <a:solidFill>
            <a:schemeClr val="accent1"/>
          </a:solidFill>
          <a:ln w="22225" cap="flat" cmpd="sng">
            <a:solidFill>
              <a:schemeClr val="tx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graphicFrame>
        <p:nvGraphicFramePr>
          <p:cNvPr id="107536" name="Object 34"/>
          <p:cNvGraphicFramePr>
            <a:graphicFrameLocks noChangeAspect="1"/>
          </p:cNvGraphicFramePr>
          <p:nvPr/>
        </p:nvGraphicFramePr>
        <p:xfrm>
          <a:off x="6805613" y="1463675"/>
          <a:ext cx="358775" cy="319088"/>
        </p:xfrm>
        <a:graphic>
          <a:graphicData uri="http://schemas.openxmlformats.org/presentationml/2006/ole">
            <mc:AlternateContent xmlns:mc="http://schemas.openxmlformats.org/markup-compatibility/2006">
              <mc:Choice xmlns:v="urn:schemas-microsoft-com:vml" Requires="v">
                <p:oleObj spid="_x0000_s67608" r:id="rId7" imgW="228600" imgH="203200" progId="Equation.DSMT4">
                  <p:embed/>
                </p:oleObj>
              </mc:Choice>
              <mc:Fallback>
                <p:oleObj r:id="rId7" imgW="228600" imgH="203200" progId="Equation.DSMT4">
                  <p:embed/>
                  <p:pic>
                    <p:nvPicPr>
                      <p:cNvPr id="0" name="图片 3481"/>
                      <p:cNvPicPr/>
                      <p:nvPr/>
                    </p:nvPicPr>
                    <p:blipFill>
                      <a:blip r:embed="rId8"/>
                      <a:stretch>
                        <a:fillRect/>
                      </a:stretch>
                    </p:blipFill>
                    <p:spPr>
                      <a:xfrm>
                        <a:off x="6805613" y="1463675"/>
                        <a:ext cx="358775" cy="319088"/>
                      </a:xfrm>
                      <a:prstGeom prst="rect">
                        <a:avLst/>
                      </a:prstGeom>
                      <a:noFill/>
                      <a:ln w="38100">
                        <a:noFill/>
                        <a:miter/>
                      </a:ln>
                    </p:spPr>
                  </p:pic>
                </p:oleObj>
              </mc:Fallback>
            </mc:AlternateContent>
          </a:graphicData>
        </a:graphic>
      </p:graphicFrame>
      <p:grpSp>
        <p:nvGrpSpPr>
          <p:cNvPr id="297002" name="Group 42"/>
          <p:cNvGrpSpPr/>
          <p:nvPr/>
        </p:nvGrpSpPr>
        <p:grpSpPr>
          <a:xfrm>
            <a:off x="468313" y="1557338"/>
            <a:ext cx="6327775" cy="3278187"/>
            <a:chOff x="295" y="981"/>
            <a:chExt cx="3986" cy="2065"/>
          </a:xfrm>
        </p:grpSpPr>
        <p:grpSp>
          <p:nvGrpSpPr>
            <p:cNvPr id="107542" name="Group 41"/>
            <p:cNvGrpSpPr/>
            <p:nvPr/>
          </p:nvGrpSpPr>
          <p:grpSpPr>
            <a:xfrm>
              <a:off x="295" y="981"/>
              <a:ext cx="3266" cy="2065"/>
              <a:chOff x="295" y="981"/>
              <a:chExt cx="3266" cy="2065"/>
            </a:xfrm>
          </p:grpSpPr>
          <p:sp>
            <p:nvSpPr>
              <p:cNvPr id="107544" name="Rectangle 5"/>
              <p:cNvSpPr>
                <a:spLocks noRot="1"/>
              </p:cNvSpPr>
              <p:nvPr/>
            </p:nvSpPr>
            <p:spPr>
              <a:xfrm>
                <a:off x="295" y="981"/>
                <a:ext cx="3266" cy="206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buNone/>
                </a:pPr>
                <a:r>
                  <a:rPr lang="zh-CN" altLang="en-US" sz="2800" b="1" dirty="0">
                    <a:solidFill>
                      <a:schemeClr val="tx2"/>
                    </a:solidFill>
                    <a:latin typeface="宋体" panose="02010600030101010101" pitchFamily="2" charset="-122"/>
                  </a:rPr>
                  <a:t>因此，该点开环增益</a:t>
                </a:r>
                <a:r>
                  <a:rPr lang="en-US" altLang="zh-CN" sz="2800" b="1" i="1" dirty="0">
                    <a:solidFill>
                      <a:schemeClr val="tx2"/>
                    </a:solidFill>
                    <a:latin typeface="Times New Roman" panose="02020603050405020304" pitchFamily="18" charset="0"/>
                  </a:rPr>
                  <a:t>K</a:t>
                </a:r>
                <a:r>
                  <a:rPr lang="en-US" altLang="zh-CN" sz="2800" b="1" dirty="0">
                    <a:solidFill>
                      <a:schemeClr val="tx2"/>
                    </a:solidFill>
                    <a:latin typeface="宋体" panose="02010600030101010101" pitchFamily="2" charset="-122"/>
                  </a:rPr>
                  <a:t>=0.5</a:t>
                </a:r>
                <a:r>
                  <a:rPr lang="zh-CN" altLang="en-US" sz="2800" b="1" dirty="0">
                    <a:solidFill>
                      <a:schemeClr val="tx2"/>
                    </a:solidFill>
                    <a:latin typeface="宋体" panose="02010600030101010101" pitchFamily="2" charset="-122"/>
                  </a:rPr>
                  <a:t>。系统的闭环传函为</a:t>
                </a:r>
              </a:p>
              <a:p>
                <a:pPr marL="0" lvl="0" indent="0" eaLnBrk="1" hangingPunct="1">
                  <a:buNone/>
                </a:pPr>
                <a:endParaRPr lang="zh-CN" altLang="en-US" sz="2800" b="1" dirty="0">
                  <a:solidFill>
                    <a:schemeClr val="tx2"/>
                  </a:solidFill>
                  <a:latin typeface="宋体" panose="02010600030101010101" pitchFamily="2" charset="-122"/>
                </a:endParaRPr>
              </a:p>
              <a:p>
                <a:pPr marL="0" lvl="0" indent="0" eaLnBrk="1" hangingPunct="1">
                  <a:buNone/>
                </a:pPr>
                <a:endParaRPr lang="zh-CN" altLang="en-US" sz="2800" b="1" dirty="0">
                  <a:solidFill>
                    <a:schemeClr val="tx2"/>
                  </a:solidFill>
                  <a:latin typeface="宋体" panose="02010600030101010101" pitchFamily="2" charset="-122"/>
                </a:endParaRPr>
              </a:p>
              <a:p>
                <a:pPr marL="0" lvl="0" indent="0" eaLnBrk="1" hangingPunct="1">
                  <a:buNone/>
                </a:pPr>
                <a:r>
                  <a:rPr lang="zh-CN" altLang="en-US" sz="2800" b="1" dirty="0">
                    <a:solidFill>
                      <a:schemeClr val="tx2"/>
                    </a:solidFill>
                    <a:latin typeface="宋体" panose="02010600030101010101" pitchFamily="2" charset="-122"/>
                  </a:rPr>
                  <a:t>设输入信号为单位阶跃函数，即</a:t>
                </a:r>
              </a:p>
              <a:p>
                <a:pPr marL="0" lvl="0" indent="0" eaLnBrk="1" hangingPunct="1">
                  <a:buNone/>
                </a:pPr>
                <a:r>
                  <a:rPr lang="zh-CN" altLang="en-US" sz="2800" b="1" dirty="0">
                    <a:solidFill>
                      <a:schemeClr val="tx2"/>
                    </a:solidFill>
                    <a:latin typeface="宋体" panose="02010600030101010101" pitchFamily="2" charset="-122"/>
                  </a:rPr>
                  <a:t>故：</a:t>
                </a:r>
              </a:p>
              <a:p>
                <a:pPr marL="0" lvl="0" indent="0" eaLnBrk="1" hangingPunct="1">
                  <a:buNone/>
                </a:pPr>
                <a:endParaRPr lang="zh-CN" altLang="en-US" sz="2800" b="1" dirty="0">
                  <a:solidFill>
                    <a:schemeClr val="tx2"/>
                  </a:solidFill>
                  <a:latin typeface="宋体" panose="02010600030101010101" pitchFamily="2" charset="-122"/>
                </a:endParaRPr>
              </a:p>
            </p:txBody>
          </p:sp>
          <p:graphicFrame>
            <p:nvGraphicFramePr>
              <p:cNvPr id="107545" name="Object 37"/>
              <p:cNvGraphicFramePr>
                <a:graphicFrameLocks noChangeAspect="1"/>
              </p:cNvGraphicFramePr>
              <p:nvPr/>
            </p:nvGraphicFramePr>
            <p:xfrm>
              <a:off x="1519" y="1651"/>
              <a:ext cx="1361" cy="504"/>
            </p:xfrm>
            <a:graphic>
              <a:graphicData uri="http://schemas.openxmlformats.org/presentationml/2006/ole">
                <mc:AlternateContent xmlns:mc="http://schemas.openxmlformats.org/markup-compatibility/2006">
                  <mc:Choice xmlns:v="urn:schemas-microsoft-com:vml" Requires="v">
                    <p:oleObj spid="_x0000_s67609" r:id="rId9" imgW="1028700" imgH="381000" progId="Equation.DSMT4">
                      <p:embed/>
                    </p:oleObj>
                  </mc:Choice>
                  <mc:Fallback>
                    <p:oleObj r:id="rId9" imgW="1028700" imgH="381000" progId="Equation.DSMT4">
                      <p:embed/>
                      <p:pic>
                        <p:nvPicPr>
                          <p:cNvPr id="0" name="图片 3476"/>
                          <p:cNvPicPr/>
                          <p:nvPr/>
                        </p:nvPicPr>
                        <p:blipFill>
                          <a:blip r:embed="rId10"/>
                          <a:stretch>
                            <a:fillRect/>
                          </a:stretch>
                        </p:blipFill>
                        <p:spPr>
                          <a:xfrm>
                            <a:off x="1519" y="1651"/>
                            <a:ext cx="1361" cy="504"/>
                          </a:xfrm>
                          <a:prstGeom prst="rect">
                            <a:avLst/>
                          </a:prstGeom>
                          <a:noFill/>
                          <a:ln w="38100">
                            <a:noFill/>
                            <a:miter/>
                          </a:ln>
                        </p:spPr>
                      </p:pic>
                    </p:oleObj>
                  </mc:Fallback>
                </mc:AlternateContent>
              </a:graphicData>
            </a:graphic>
          </p:graphicFrame>
        </p:grpSp>
        <p:graphicFrame>
          <p:nvGraphicFramePr>
            <p:cNvPr id="107543" name="Object 38"/>
            <p:cNvGraphicFramePr>
              <a:graphicFrameLocks noChangeAspect="1"/>
            </p:cNvGraphicFramePr>
            <p:nvPr/>
          </p:nvGraphicFramePr>
          <p:xfrm>
            <a:off x="3610" y="2192"/>
            <a:ext cx="671" cy="471"/>
          </p:xfrm>
          <a:graphic>
            <a:graphicData uri="http://schemas.openxmlformats.org/presentationml/2006/ole">
              <mc:AlternateContent xmlns:mc="http://schemas.openxmlformats.org/markup-compatibility/2006">
                <mc:Choice xmlns:v="urn:schemas-microsoft-com:vml" Requires="v">
                  <p:oleObj spid="_x0000_s67610" r:id="rId11" imgW="508000" imgH="355600" progId="Equation.DSMT4">
                    <p:embed/>
                  </p:oleObj>
                </mc:Choice>
                <mc:Fallback>
                  <p:oleObj r:id="rId11" imgW="508000" imgH="355600" progId="Equation.DSMT4">
                    <p:embed/>
                    <p:pic>
                      <p:nvPicPr>
                        <p:cNvPr id="0" name="图片 3479"/>
                        <p:cNvPicPr/>
                        <p:nvPr/>
                      </p:nvPicPr>
                      <p:blipFill>
                        <a:blip r:embed="rId12"/>
                        <a:stretch>
                          <a:fillRect/>
                        </a:stretch>
                      </p:blipFill>
                      <p:spPr>
                        <a:xfrm>
                          <a:off x="3610" y="2192"/>
                          <a:ext cx="671" cy="471"/>
                        </a:xfrm>
                        <a:prstGeom prst="rect">
                          <a:avLst/>
                        </a:prstGeom>
                        <a:noFill/>
                        <a:ln w="38100">
                          <a:noFill/>
                          <a:miter/>
                        </a:ln>
                      </p:spPr>
                    </p:pic>
                  </p:oleObj>
                </mc:Fallback>
              </mc:AlternateContent>
            </a:graphicData>
          </a:graphic>
        </p:graphicFrame>
      </p:grpSp>
      <p:graphicFrame>
        <p:nvGraphicFramePr>
          <p:cNvPr id="296999" name="Object 39"/>
          <p:cNvGraphicFramePr>
            <a:graphicFrameLocks noChangeAspect="1"/>
          </p:cNvGraphicFramePr>
          <p:nvPr/>
        </p:nvGraphicFramePr>
        <p:xfrm>
          <a:off x="323850" y="4365625"/>
          <a:ext cx="8820150" cy="1692275"/>
        </p:xfrm>
        <a:graphic>
          <a:graphicData uri="http://schemas.openxmlformats.org/presentationml/2006/ole">
            <mc:AlternateContent xmlns:mc="http://schemas.openxmlformats.org/markup-compatibility/2006">
              <mc:Choice xmlns:v="urn:schemas-microsoft-com:vml" Requires="v">
                <p:oleObj spid="_x0000_s67611" r:id="rId13" imgW="3975100" imgH="762000" progId="Equation.DSMT4">
                  <p:embed/>
                </p:oleObj>
              </mc:Choice>
              <mc:Fallback>
                <p:oleObj r:id="rId13" imgW="3975100" imgH="762000" progId="Equation.DSMT4">
                  <p:embed/>
                  <p:pic>
                    <p:nvPicPr>
                      <p:cNvPr id="0" name="图片 3478"/>
                      <p:cNvPicPr/>
                      <p:nvPr/>
                    </p:nvPicPr>
                    <p:blipFill>
                      <a:blip r:embed="rId14"/>
                      <a:stretch>
                        <a:fillRect/>
                      </a:stretch>
                    </p:blipFill>
                    <p:spPr>
                      <a:xfrm>
                        <a:off x="323850" y="4365625"/>
                        <a:ext cx="8820150" cy="1692275"/>
                      </a:xfrm>
                      <a:prstGeom prst="rect">
                        <a:avLst/>
                      </a:prstGeom>
                      <a:noFill/>
                      <a:ln w="38100">
                        <a:noFill/>
                        <a:miter/>
                      </a:ln>
                    </p:spPr>
                  </p:pic>
                </p:oleObj>
              </mc:Fallback>
            </mc:AlternateContent>
          </a:graphicData>
        </a:graphic>
      </p:graphicFrame>
      <p:sp>
        <p:nvSpPr>
          <p:cNvPr id="297000" name="Text Box 40"/>
          <p:cNvSpPr txBox="1"/>
          <p:nvPr/>
        </p:nvSpPr>
        <p:spPr>
          <a:xfrm>
            <a:off x="509588" y="5938838"/>
            <a:ext cx="8258175" cy="954087"/>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最大百分比超调量</a:t>
            </a:r>
            <a:r>
              <a:rPr lang="en-US" altLang="zh-CN" sz="2800" b="1" dirty="0">
                <a:solidFill>
                  <a:schemeClr val="tx2"/>
                </a:solidFill>
                <a:latin typeface="Times New Roman" panose="02020603050405020304" pitchFamily="18" charset="0"/>
              </a:rPr>
              <a:t>σ</a:t>
            </a:r>
            <a:r>
              <a:rPr lang="zh-CN" altLang="en-US" sz="2800" b="1" dirty="0">
                <a:solidFill>
                  <a:schemeClr val="tx2"/>
                </a:solidFill>
                <a:latin typeface="Times New Roman" panose="02020603050405020304" pitchFamily="18" charset="0"/>
              </a:rPr>
              <a:t>（</a:t>
            </a:r>
            <a:r>
              <a:rPr lang="en-US" altLang="zh-CN" sz="2800" b="1"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a:t>
            </a:r>
            <a:r>
              <a:rPr lang="en-US" altLang="zh-CN" sz="2800" b="1"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                            </a:t>
            </a:r>
            <a:r>
              <a:rPr lang="en-US" altLang="zh-CN" sz="2800" b="1" dirty="0">
                <a:solidFill>
                  <a:schemeClr val="tx2"/>
                </a:solidFill>
                <a:latin typeface="Times New Roman" panose="02020603050405020304" pitchFamily="18" charset="0"/>
              </a:rPr>
              <a:t>=16.3%</a:t>
            </a:r>
            <a:endParaRPr lang="zh-CN" altLang="en-US" sz="2800" b="1" dirty="0">
              <a:solidFill>
                <a:schemeClr val="tx2"/>
              </a:solidFill>
              <a:latin typeface="Times New Roman" panose="02020603050405020304" pitchFamily="18" charset="0"/>
            </a:endParaRPr>
          </a:p>
          <a:p>
            <a:pPr marL="0" lvl="0" indent="0"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调节时间（按</a:t>
            </a:r>
            <a:r>
              <a:rPr lang="en-US" altLang="zh-CN" sz="2800" b="1" dirty="0">
                <a:solidFill>
                  <a:schemeClr val="tx2"/>
                </a:solidFill>
                <a:latin typeface="Times New Roman" panose="02020603050405020304" pitchFamily="18" charset="0"/>
              </a:rPr>
              <a:t>5%</a:t>
            </a:r>
            <a:r>
              <a:rPr lang="zh-CN" altLang="en-US" sz="2800" b="1" dirty="0">
                <a:solidFill>
                  <a:schemeClr val="tx2"/>
                </a:solidFill>
                <a:latin typeface="Times New Roman" panose="02020603050405020304" pitchFamily="18" charset="0"/>
              </a:rPr>
              <a:t>误差带计算）</a:t>
            </a:r>
            <a:r>
              <a:rPr lang="en-US" altLang="zh-CN" sz="2800" b="1" dirty="0">
                <a:solidFill>
                  <a:schemeClr val="tx2"/>
                </a:solidFill>
                <a:latin typeface="Times New Roman" panose="02020603050405020304" pitchFamily="18" charset="0"/>
              </a:rPr>
              <a:t>t</a:t>
            </a:r>
            <a:r>
              <a:rPr lang="en-US" altLang="zh-CN" sz="2800" b="1" baseline="-25000" dirty="0">
                <a:solidFill>
                  <a:schemeClr val="tx2"/>
                </a:solidFill>
                <a:latin typeface="Times New Roman" panose="02020603050405020304" pitchFamily="18" charset="0"/>
              </a:rPr>
              <a:t>s</a:t>
            </a:r>
            <a:r>
              <a:rPr lang="en-US" altLang="zh-CN" sz="2800" b="1"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ea typeface="微软雅黑" panose="020B0503020204020204" pitchFamily="34" charset="-122"/>
              </a:rPr>
              <a:t> </a:t>
            </a:r>
            <a:r>
              <a:rPr lang="en-US" altLang="zh-CN" sz="2800" dirty="0">
                <a:solidFill>
                  <a:schemeClr val="tx2"/>
                </a:solidFill>
                <a:latin typeface="Times New Roman" panose="02020603050405020304" pitchFamily="18" charset="0"/>
                <a:ea typeface="微软雅黑" panose="020B0503020204020204" pitchFamily="34" charset="-122"/>
              </a:rPr>
              <a:t>3/</a:t>
            </a:r>
            <a:r>
              <a:rPr lang="zh-CN" altLang="en-US" sz="2800" i="1" dirty="0">
                <a:solidFill>
                  <a:schemeClr val="tx2"/>
                </a:solidFill>
                <a:sym typeface="Symbol" panose="05050102010706020507" pitchFamily="18" charset="2"/>
              </a:rPr>
              <a:t> </a:t>
            </a:r>
            <a:r>
              <a:rPr lang="en-US" altLang="zh-CN" sz="2800" i="1" dirty="0">
                <a:solidFill>
                  <a:schemeClr val="tx2"/>
                </a:solidFill>
                <a:latin typeface="Times New Roman" panose="02020603050405020304" pitchFamily="18" charset="0"/>
                <a:cs typeface="Times New Roman" panose="02020603050405020304" pitchFamily="18" charset="0"/>
                <a:sym typeface="Symbol" panose="05050102010706020507" pitchFamily="18" charset="2"/>
              </a:rPr>
              <a:t>ω</a:t>
            </a:r>
            <a:r>
              <a:rPr lang="en-US" altLang="zh-CN" sz="2800" i="1" baseline="-25000" dirty="0">
                <a:solidFill>
                  <a:schemeClr val="tx2"/>
                </a:solidFill>
                <a:latin typeface="Times New Roman" panose="02020603050405020304" pitchFamily="18" charset="0"/>
                <a:cs typeface="Times New Roman" panose="02020603050405020304" pitchFamily="18" charset="0"/>
                <a:sym typeface="Symbol" panose="05050102010706020507" pitchFamily="18" charset="2"/>
              </a:rPr>
              <a:t>n</a:t>
            </a:r>
            <a:r>
              <a:rPr lang="zh-CN" altLang="en-US" sz="2800" i="1" dirty="0">
                <a:solidFill>
                  <a:schemeClr val="tx2"/>
                </a:solidFill>
              </a:rPr>
              <a:t> </a:t>
            </a:r>
            <a:r>
              <a:rPr lang="en-US" altLang="zh-CN" sz="2800" i="1" dirty="0">
                <a:solidFill>
                  <a:schemeClr val="tx2"/>
                </a:solidFill>
              </a:rPr>
              <a:t>=</a:t>
            </a:r>
            <a:r>
              <a:rPr lang="en-US" altLang="zh-CN" sz="2800" b="1" dirty="0">
                <a:solidFill>
                  <a:schemeClr val="tx2"/>
                </a:solidFill>
                <a:latin typeface="Times New Roman" panose="02020603050405020304" pitchFamily="18" charset="0"/>
              </a:rPr>
              <a:t>3s</a:t>
            </a:r>
            <a:endParaRPr lang="en-US" altLang="zh-CN" sz="2800" b="1" baseline="-25000" dirty="0">
              <a:solidFill>
                <a:schemeClr val="tx2"/>
              </a:solidFill>
              <a:latin typeface="Times New Roman" panose="02020603050405020304" pitchFamily="18" charset="0"/>
            </a:endParaRPr>
          </a:p>
        </p:txBody>
      </p:sp>
      <p:graphicFrame>
        <p:nvGraphicFramePr>
          <p:cNvPr id="40" name="对象 39"/>
          <p:cNvGraphicFramePr>
            <a:graphicFrameLocks noChangeAspect="1"/>
          </p:cNvGraphicFramePr>
          <p:nvPr/>
        </p:nvGraphicFramePr>
        <p:xfrm>
          <a:off x="5087938" y="5900738"/>
          <a:ext cx="2292350" cy="528637"/>
        </p:xfrm>
        <a:graphic>
          <a:graphicData uri="http://schemas.openxmlformats.org/presentationml/2006/ole">
            <mc:AlternateContent xmlns:mc="http://schemas.openxmlformats.org/markup-compatibility/2006">
              <mc:Choice xmlns:v="urn:schemas-microsoft-com:vml" Requires="v">
                <p:oleObj spid="_x0000_s67612" r:id="rId15" imgW="1040765" imgH="241300" progId="Equation.DSMT4">
                  <p:embed/>
                </p:oleObj>
              </mc:Choice>
              <mc:Fallback>
                <p:oleObj r:id="rId15" imgW="1040765" imgH="241300" progId="Equation.DSMT4">
                  <p:embed/>
                  <p:pic>
                    <p:nvPicPr>
                      <p:cNvPr id="0" name="图片 3480"/>
                      <p:cNvPicPr/>
                      <p:nvPr/>
                    </p:nvPicPr>
                    <p:blipFill>
                      <a:blip r:embed="rId16"/>
                      <a:stretch>
                        <a:fillRect/>
                      </a:stretch>
                    </p:blipFill>
                    <p:spPr>
                      <a:xfrm>
                        <a:off x="5087938" y="5900738"/>
                        <a:ext cx="2292350" cy="528637"/>
                      </a:xfrm>
                      <a:prstGeom prst="rect">
                        <a:avLst/>
                      </a:prstGeom>
                      <a:noFill/>
                      <a:ln w="38100">
                        <a:noFill/>
                        <a:miter/>
                      </a:ln>
                    </p:spPr>
                  </p:pic>
                </p:oleObj>
              </mc:Fallback>
            </mc:AlternateContent>
          </a:graphicData>
        </a:graphic>
      </p:graphicFrame>
      <p:sp>
        <p:nvSpPr>
          <p:cNvPr id="107541"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74</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7002"/>
                                        </p:tgtEl>
                                        <p:attrNameLst>
                                          <p:attrName>style.visibility</p:attrName>
                                        </p:attrNameLst>
                                      </p:cBhvr>
                                      <p:to>
                                        <p:strVal val="visible"/>
                                      </p:to>
                                    </p:set>
                                    <p:animEffect transition="in" filter="wipe(up)">
                                      <p:cBhvr>
                                        <p:cTn id="7" dur="500"/>
                                        <p:tgtEl>
                                          <p:spTgt spid="2970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96999"/>
                                        </p:tgtEl>
                                        <p:attrNameLst>
                                          <p:attrName>style.visibility</p:attrName>
                                        </p:attrNameLst>
                                      </p:cBhvr>
                                      <p:to>
                                        <p:strVal val="visible"/>
                                      </p:to>
                                    </p:set>
                                    <p:animEffect transition="in" filter="wipe(up)">
                                      <p:cBhvr>
                                        <p:cTn id="12" dur="500"/>
                                        <p:tgtEl>
                                          <p:spTgt spid="2969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7000"/>
                                        </p:tgtEl>
                                        <p:attrNameLst>
                                          <p:attrName>style.visibility</p:attrName>
                                        </p:attrNameLst>
                                      </p:cBhvr>
                                      <p:to>
                                        <p:strVal val="visible"/>
                                      </p:to>
                                    </p:set>
                                    <p:animEffect transition="in" filter="wipe(up)">
                                      <p:cBhvr>
                                        <p:cTn id="17" dur="500"/>
                                        <p:tgtEl>
                                          <p:spTgt spid="297000"/>
                                        </p:tgtEl>
                                      </p:cBhvr>
                                    </p:animEffect>
                                  </p:childTnLst>
                                </p:cTn>
                              </p:par>
                              <p:par>
                                <p:cTn id="18" presetID="22" presetClass="entr" presetSubtype="1" fill="hold"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wipe(up)">
                                      <p:cBhvr>
                                        <p:cTn id="2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dirty="0"/>
              <a:t>75</a:t>
            </a:fld>
            <a:endParaRPr lang="zh-CN" altLang="en-US" sz="1400" dirty="0"/>
          </a:p>
        </p:txBody>
      </p:sp>
      <p:sp>
        <p:nvSpPr>
          <p:cNvPr id="108547" name="Rectangle 2"/>
          <p:cNvSpPr>
            <a:spLocks noGrp="1" noRot="1"/>
          </p:cNvSpPr>
          <p:nvPr>
            <p:ph type="title" idx="4294967295"/>
          </p:nvPr>
        </p:nvSpPr>
        <p:spPr>
          <a:xfrm>
            <a:off x="250825" y="215900"/>
            <a:ext cx="8820150" cy="620713"/>
          </a:xfrm>
          <a:ln/>
        </p:spPr>
        <p:txBody>
          <a:bodyPr vert="horz" wrap="square" lIns="91440" tIns="45720" rIns="91440" bIns="45720" anchor="ctr" anchorCtr="0"/>
          <a:lstStyle/>
          <a:p>
            <a:pPr eaLnBrk="1" hangingPunct="1"/>
            <a:r>
              <a:rPr lang="zh-CN" altLang="en-US" sz="3800" b="1" dirty="0">
                <a:latin typeface="宋体" panose="02010600030101010101" pitchFamily="2" charset="-122"/>
              </a:rPr>
              <a:t>闭环零点、极点对系统瞬态性能的影响</a:t>
            </a:r>
          </a:p>
        </p:txBody>
      </p:sp>
      <p:sp>
        <p:nvSpPr>
          <p:cNvPr id="73732" name="Rectangle 3"/>
          <p:cNvSpPr>
            <a:spLocks noGrp="1" noRot="1"/>
          </p:cNvSpPr>
          <p:nvPr>
            <p:ph type="body" idx="4294967295"/>
          </p:nvPr>
        </p:nvSpPr>
        <p:spPr>
          <a:xfrm>
            <a:off x="574675" y="1125538"/>
            <a:ext cx="8172450" cy="5256212"/>
          </a:xfrm>
          <a:ln/>
        </p:spPr>
        <p:txBody>
          <a:bodyPr vert="horz" wrap="square" lIns="91440" tIns="45720" rIns="91440" bIns="45720" anchor="t" anchorCtr="0"/>
          <a:lstStyle/>
          <a:p>
            <a:pPr eaLnBrk="1" hangingPunct="1">
              <a:buNone/>
            </a:pPr>
            <a:r>
              <a:rPr lang="zh-CN" altLang="en-US" sz="2800" b="1" dirty="0">
                <a:solidFill>
                  <a:schemeClr val="tx2"/>
                </a:solidFill>
                <a:latin typeface="宋体" panose="02010600030101010101" pitchFamily="2" charset="-122"/>
              </a:rPr>
              <a:t>（</a:t>
            </a:r>
            <a:r>
              <a:rPr lang="en-US" altLang="zh-CN" sz="2800" b="1" dirty="0">
                <a:solidFill>
                  <a:schemeClr val="tx2"/>
                </a:solidFill>
                <a:latin typeface="宋体" panose="02010600030101010101" pitchFamily="2" charset="-122"/>
              </a:rPr>
              <a:t>1</a:t>
            </a:r>
            <a:r>
              <a:rPr lang="zh-CN" altLang="en-US" sz="2800" b="1" dirty="0">
                <a:solidFill>
                  <a:schemeClr val="tx2"/>
                </a:solidFill>
                <a:latin typeface="宋体" panose="02010600030101010101" pitchFamily="2" charset="-122"/>
              </a:rPr>
              <a:t>）闭环极点的分布决定了瞬态响应的类型；</a:t>
            </a:r>
          </a:p>
          <a:p>
            <a:pPr eaLnBrk="1" hangingPunct="1">
              <a:buNone/>
            </a:pPr>
            <a:r>
              <a:rPr lang="zh-CN" altLang="en-US" sz="2800" b="1" dirty="0">
                <a:solidFill>
                  <a:schemeClr val="tx2"/>
                </a:solidFill>
                <a:latin typeface="宋体" panose="02010600030101010101" pitchFamily="2" charset="-122"/>
              </a:rPr>
              <a:t>（</a:t>
            </a:r>
            <a:r>
              <a:rPr lang="en-US" altLang="zh-CN" sz="2800" b="1" dirty="0">
                <a:solidFill>
                  <a:schemeClr val="tx2"/>
                </a:solidFill>
                <a:latin typeface="宋体" panose="02010600030101010101" pitchFamily="2" charset="-122"/>
              </a:rPr>
              <a:t>2</a:t>
            </a:r>
            <a:r>
              <a:rPr lang="zh-CN" altLang="en-US" sz="2800" b="1" dirty="0">
                <a:solidFill>
                  <a:schemeClr val="tx2"/>
                </a:solidFill>
                <a:latin typeface="宋体" panose="02010600030101010101" pitchFamily="2" charset="-122"/>
              </a:rPr>
              <a:t>）闭环零点、极点的分布决定了瞬态响应曲线的形状及指标；</a:t>
            </a:r>
          </a:p>
          <a:p>
            <a:pPr eaLnBrk="1" hangingPunct="1">
              <a:buNone/>
            </a:pPr>
            <a:r>
              <a:rPr lang="zh-CN" altLang="en-US" sz="2800" b="1" dirty="0">
                <a:solidFill>
                  <a:schemeClr val="tx2"/>
                </a:solidFill>
                <a:latin typeface="宋体" panose="02010600030101010101" pitchFamily="2" charset="-122"/>
              </a:rPr>
              <a:t>（</a:t>
            </a:r>
            <a:r>
              <a:rPr lang="en-US" altLang="zh-CN" sz="2800" b="1" dirty="0">
                <a:solidFill>
                  <a:schemeClr val="tx2"/>
                </a:solidFill>
                <a:latin typeface="宋体" panose="02010600030101010101" pitchFamily="2" charset="-122"/>
              </a:rPr>
              <a:t>3</a:t>
            </a:r>
            <a:r>
              <a:rPr lang="zh-CN" altLang="en-US" sz="2800" b="1" dirty="0">
                <a:solidFill>
                  <a:schemeClr val="tx2"/>
                </a:solidFill>
                <a:latin typeface="宋体" panose="02010600030101010101" pitchFamily="2" charset="-122"/>
              </a:rPr>
              <a:t>）远离虚轴的极点（或零点）对瞬态响应的影响； </a:t>
            </a:r>
          </a:p>
          <a:p>
            <a:pPr eaLnBrk="1" hangingPunct="1">
              <a:buNone/>
            </a:pPr>
            <a:r>
              <a:rPr lang="zh-CN" altLang="en-US" sz="2800" b="1" dirty="0">
                <a:solidFill>
                  <a:schemeClr val="tx2"/>
                </a:solidFill>
                <a:latin typeface="宋体" panose="02010600030101010101" pitchFamily="2" charset="-122"/>
              </a:rPr>
              <a:t>（</a:t>
            </a:r>
            <a:r>
              <a:rPr lang="en-US" altLang="zh-CN" sz="2800" b="1" dirty="0">
                <a:solidFill>
                  <a:schemeClr val="tx2"/>
                </a:solidFill>
                <a:latin typeface="宋体" panose="02010600030101010101" pitchFamily="2" charset="-122"/>
              </a:rPr>
              <a:t>4</a:t>
            </a:r>
            <a:r>
              <a:rPr lang="zh-CN" altLang="en-US" sz="2800" b="1" dirty="0">
                <a:solidFill>
                  <a:schemeClr val="tx2"/>
                </a:solidFill>
                <a:latin typeface="宋体" panose="02010600030101010101" pitchFamily="2" charset="-122"/>
              </a:rPr>
              <a:t>）闭环主导极点。反馈系统的零点、极点都影响系统的瞬态响应，但影响大小是有差别的；</a:t>
            </a:r>
          </a:p>
          <a:p>
            <a:pPr eaLnBrk="1" hangingPunct="1">
              <a:buNone/>
            </a:pPr>
            <a:r>
              <a:rPr lang="zh-CN" altLang="en-US" sz="2800" b="1" dirty="0">
                <a:solidFill>
                  <a:schemeClr val="tx2"/>
                </a:solidFill>
                <a:latin typeface="宋体" panose="02010600030101010101" pitchFamily="2" charset="-122"/>
              </a:rPr>
              <a:t>（</a:t>
            </a:r>
            <a:r>
              <a:rPr lang="en-US" altLang="zh-CN" sz="2800" b="1" dirty="0">
                <a:solidFill>
                  <a:schemeClr val="tx2"/>
                </a:solidFill>
                <a:latin typeface="宋体" panose="02010600030101010101" pitchFamily="2" charset="-122"/>
              </a:rPr>
              <a:t>5</a:t>
            </a:r>
            <a:r>
              <a:rPr lang="zh-CN" altLang="en-US" sz="2800" b="1" dirty="0">
                <a:solidFill>
                  <a:schemeClr val="tx2"/>
                </a:solidFill>
                <a:latin typeface="宋体" panose="02010600030101010101" pitchFamily="2" charset="-122"/>
              </a:rPr>
              <a:t>）闭环偶极子对瞬态响应的影响可以忽略不计；</a:t>
            </a:r>
          </a:p>
          <a:p>
            <a:pPr eaLnBrk="1" hangingPunct="1">
              <a:buNone/>
            </a:pPr>
            <a:r>
              <a:rPr lang="zh-CN" altLang="en-US" sz="2800" b="1" dirty="0">
                <a:solidFill>
                  <a:schemeClr val="tx2"/>
                </a:solidFill>
                <a:latin typeface="宋体" panose="02010600030101010101" pitchFamily="2" charset="-122"/>
              </a:rPr>
              <a:t>（</a:t>
            </a:r>
            <a:r>
              <a:rPr lang="en-US" altLang="zh-CN" sz="2800" b="1" dirty="0">
                <a:solidFill>
                  <a:schemeClr val="tx2"/>
                </a:solidFill>
                <a:latin typeface="宋体" panose="02010600030101010101" pitchFamily="2" charset="-122"/>
              </a:rPr>
              <a:t>6</a:t>
            </a:r>
            <a:r>
              <a:rPr lang="zh-CN" altLang="en-US" sz="2800" b="1" dirty="0">
                <a:solidFill>
                  <a:schemeClr val="tx2"/>
                </a:solidFill>
                <a:latin typeface="宋体" panose="02010600030101010101" pitchFamily="2" charset="-122"/>
              </a:rPr>
              <a:t>）除了主导极点以外，还有一些不能完全忽略的闭环零点或极点，对瞬态响应的影响需要分析研究；</a:t>
            </a:r>
            <a:endParaRPr lang="en-US" altLang="zh-CN" sz="2800" b="1" dirty="0">
              <a:solidFill>
                <a:schemeClr val="tx2"/>
              </a:solidFill>
              <a:latin typeface="宋体" panose="02010600030101010101" pitchFamily="2" charset="-122"/>
            </a:endParaRPr>
          </a:p>
        </p:txBody>
      </p:sp>
      <p:sp>
        <p:nvSpPr>
          <p:cNvPr id="108549"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75</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32">
                                            <p:txEl>
                                              <p:pRg st="0" end="0"/>
                                            </p:txEl>
                                          </p:spTgt>
                                        </p:tgtEl>
                                        <p:attrNameLst>
                                          <p:attrName>style.visibility</p:attrName>
                                        </p:attrNameLst>
                                      </p:cBhvr>
                                      <p:to>
                                        <p:strVal val="visible"/>
                                      </p:to>
                                    </p:set>
                                    <p:animEffect transition="in" filter="blinds(horizontal)">
                                      <p:cBhvr>
                                        <p:cTn id="7" dur="500"/>
                                        <p:tgtEl>
                                          <p:spTgt spid="7373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3732">
                                            <p:txEl>
                                              <p:pRg st="1" end="1"/>
                                            </p:txEl>
                                          </p:spTgt>
                                        </p:tgtEl>
                                        <p:attrNameLst>
                                          <p:attrName>style.visibility</p:attrName>
                                        </p:attrNameLst>
                                      </p:cBhvr>
                                      <p:to>
                                        <p:strVal val="visible"/>
                                      </p:to>
                                    </p:set>
                                    <p:animEffect transition="in" filter="blinds(horizontal)">
                                      <p:cBhvr>
                                        <p:cTn id="10" dur="500"/>
                                        <p:tgtEl>
                                          <p:spTgt spid="7373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3732">
                                            <p:txEl>
                                              <p:pRg st="2" end="2"/>
                                            </p:txEl>
                                          </p:spTgt>
                                        </p:tgtEl>
                                        <p:attrNameLst>
                                          <p:attrName>style.visibility</p:attrName>
                                        </p:attrNameLst>
                                      </p:cBhvr>
                                      <p:to>
                                        <p:strVal val="visible"/>
                                      </p:to>
                                    </p:set>
                                    <p:animEffect transition="in" filter="blinds(horizontal)">
                                      <p:cBhvr>
                                        <p:cTn id="13" dur="500"/>
                                        <p:tgtEl>
                                          <p:spTgt spid="73732">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3732">
                                            <p:txEl>
                                              <p:pRg st="3" end="3"/>
                                            </p:txEl>
                                          </p:spTgt>
                                        </p:tgtEl>
                                        <p:attrNameLst>
                                          <p:attrName>style.visibility</p:attrName>
                                        </p:attrNameLst>
                                      </p:cBhvr>
                                      <p:to>
                                        <p:strVal val="visible"/>
                                      </p:to>
                                    </p:set>
                                    <p:animEffect transition="in" filter="blinds(horizontal)">
                                      <p:cBhvr>
                                        <p:cTn id="16" dur="500"/>
                                        <p:tgtEl>
                                          <p:spTgt spid="73732">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3732">
                                            <p:txEl>
                                              <p:pRg st="4" end="4"/>
                                            </p:txEl>
                                          </p:spTgt>
                                        </p:tgtEl>
                                        <p:attrNameLst>
                                          <p:attrName>style.visibility</p:attrName>
                                        </p:attrNameLst>
                                      </p:cBhvr>
                                      <p:to>
                                        <p:strVal val="visible"/>
                                      </p:to>
                                    </p:set>
                                    <p:animEffect transition="in" filter="blinds(horizontal)">
                                      <p:cBhvr>
                                        <p:cTn id="19" dur="500"/>
                                        <p:tgtEl>
                                          <p:spTgt spid="73732">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3732">
                                            <p:txEl>
                                              <p:pRg st="5" end="5"/>
                                            </p:txEl>
                                          </p:spTgt>
                                        </p:tgtEl>
                                        <p:attrNameLst>
                                          <p:attrName>style.visibility</p:attrName>
                                        </p:attrNameLst>
                                      </p:cBhvr>
                                      <p:to>
                                        <p:strVal val="visible"/>
                                      </p:to>
                                    </p:set>
                                    <p:animEffect transition="in" filter="blinds(horizontal)">
                                      <p:cBhvr>
                                        <p:cTn id="22" dur="500"/>
                                        <p:tgtEl>
                                          <p:spTgt spid="7373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dirty="0"/>
              <a:t>76</a:t>
            </a:fld>
            <a:endParaRPr lang="zh-CN" altLang="en-US" sz="1400" dirty="0"/>
          </a:p>
        </p:txBody>
      </p:sp>
      <p:sp>
        <p:nvSpPr>
          <p:cNvPr id="109571" name="Text Box 10"/>
          <p:cNvSpPr txBox="1"/>
          <p:nvPr/>
        </p:nvSpPr>
        <p:spPr>
          <a:xfrm>
            <a:off x="990600" y="1447800"/>
            <a:ext cx="22860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50000"/>
              </a:spcBef>
              <a:buClr>
                <a:schemeClr val="tx2"/>
              </a:buClr>
              <a:buNone/>
            </a:pPr>
            <a:r>
              <a:rPr lang="zh-CN" altLang="en-US" b="1" dirty="0">
                <a:solidFill>
                  <a:schemeClr val="tx2"/>
                </a:solidFill>
                <a:latin typeface="宋体" panose="02010600030101010101" pitchFamily="2" charset="-122"/>
              </a:rPr>
              <a:t>本章小结:</a:t>
            </a:r>
          </a:p>
        </p:txBody>
      </p:sp>
      <p:sp>
        <p:nvSpPr>
          <p:cNvPr id="109572" name="Text Box 11"/>
          <p:cNvSpPr txBox="1"/>
          <p:nvPr/>
        </p:nvSpPr>
        <p:spPr>
          <a:xfrm>
            <a:off x="838200" y="2286000"/>
            <a:ext cx="7696200" cy="20415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50000"/>
              </a:spcBef>
              <a:buClr>
                <a:schemeClr val="tx2"/>
              </a:buClr>
              <a:buNone/>
            </a:pPr>
            <a:r>
              <a:rPr lang="zh-CN" altLang="en-US" b="1" dirty="0">
                <a:solidFill>
                  <a:schemeClr val="tx2"/>
                </a:solidFill>
                <a:latin typeface="宋体" panose="02010600030101010101" pitchFamily="2" charset="-122"/>
              </a:rPr>
              <a:t>本章介绍了根轨迹的概念、绘制根轨迹的基本规则，增加系统开环传递函数的零极点对根轨迹形状的影响及利用根轨迹对系统性能进行分析的方法。</a:t>
            </a:r>
          </a:p>
        </p:txBody>
      </p:sp>
      <p:sp>
        <p:nvSpPr>
          <p:cNvPr id="109573" name="AutoShape 4">
            <a:hlinkClick r:id="rId2" action="ppaction://hlinksldjump"/>
          </p:cNvPr>
          <p:cNvSpPr/>
          <p:nvPr/>
        </p:nvSpPr>
        <p:spPr>
          <a:xfrm>
            <a:off x="7667625" y="6237288"/>
            <a:ext cx="647700" cy="461962"/>
          </a:xfrm>
          <a:prstGeom prst="actionButtonBlank">
            <a:avLst/>
          </a:prstGeom>
          <a:solidFill>
            <a:schemeClr val="tx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r>
              <a:rPr lang="zh-CN" altLang="en-US" sz="1600" b="1" dirty="0">
                <a:solidFill>
                  <a:srgbClr val="000000"/>
                </a:solidFill>
                <a:latin typeface="宋体" panose="02010600030101010101" pitchFamily="2" charset="-122"/>
              </a:rPr>
              <a:t>返回</a:t>
            </a:r>
            <a:endParaRPr lang="zh-CN" altLang="en-US" sz="1800" dirty="0"/>
          </a:p>
        </p:txBody>
      </p:sp>
      <p:sp>
        <p:nvSpPr>
          <p:cNvPr id="109574"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76</a:t>
            </a:fld>
            <a:endParaRPr lang="zh-CN" alt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dirty="0"/>
              <a:t>8</a:t>
            </a:fld>
            <a:endParaRPr lang="zh-CN" altLang="en-US" sz="1400" dirty="0"/>
          </a:p>
        </p:txBody>
      </p:sp>
      <p:grpSp>
        <p:nvGrpSpPr>
          <p:cNvPr id="28675" name="Group 3"/>
          <p:cNvGrpSpPr/>
          <p:nvPr/>
        </p:nvGrpSpPr>
        <p:grpSpPr>
          <a:xfrm>
            <a:off x="749300" y="4754563"/>
            <a:ext cx="2895600" cy="2058987"/>
            <a:chOff x="0" y="0"/>
            <a:chExt cx="1824" cy="1297"/>
          </a:xfrm>
        </p:grpSpPr>
        <p:grpSp>
          <p:nvGrpSpPr>
            <p:cNvPr id="28708" name="Group 4"/>
            <p:cNvGrpSpPr/>
            <p:nvPr/>
          </p:nvGrpSpPr>
          <p:grpSpPr>
            <a:xfrm>
              <a:off x="0" y="0"/>
              <a:ext cx="1824" cy="1297"/>
              <a:chOff x="0" y="0"/>
              <a:chExt cx="1824" cy="1297"/>
            </a:xfrm>
          </p:grpSpPr>
          <p:sp>
            <p:nvSpPr>
              <p:cNvPr id="28715" name="AutoShape 75"/>
              <p:cNvSpPr/>
              <p:nvPr/>
            </p:nvSpPr>
            <p:spPr>
              <a:xfrm>
                <a:off x="0" y="1"/>
                <a:ext cx="1824" cy="1296"/>
              </a:xfrm>
              <a:prstGeom prst="flowChartProcess">
                <a:avLst/>
              </a:prstGeom>
              <a:solidFill>
                <a:srgbClr val="CCFFFF"/>
              </a:solidFill>
              <a:ln w="19050" cap="flat" cmpd="sng">
                <a:solidFill>
                  <a:schemeClr val="bg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sp>
            <p:nvSpPr>
              <p:cNvPr id="28716" name="Line 76"/>
              <p:cNvSpPr/>
              <p:nvPr/>
            </p:nvSpPr>
            <p:spPr>
              <a:xfrm>
                <a:off x="0" y="673"/>
                <a:ext cx="1824" cy="0"/>
              </a:xfrm>
              <a:prstGeom prst="line">
                <a:avLst/>
              </a:prstGeom>
              <a:ln w="28575" cap="flat" cmpd="sng">
                <a:solidFill>
                  <a:schemeClr val="tx2"/>
                </a:solidFill>
                <a:prstDash val="solid"/>
                <a:headEnd type="none" w="med" len="med"/>
                <a:tailEnd type="arrow" w="med" len="med"/>
              </a:ln>
            </p:spPr>
          </p:sp>
          <p:sp>
            <p:nvSpPr>
              <p:cNvPr id="28717" name="Line 77"/>
              <p:cNvSpPr/>
              <p:nvPr/>
            </p:nvSpPr>
            <p:spPr>
              <a:xfrm flipV="1">
                <a:off x="1334" y="0"/>
                <a:ext cx="0" cy="1296"/>
              </a:xfrm>
              <a:prstGeom prst="line">
                <a:avLst/>
              </a:prstGeom>
              <a:ln w="28575" cap="flat" cmpd="sng">
                <a:solidFill>
                  <a:schemeClr val="tx2"/>
                </a:solidFill>
                <a:prstDash val="solid"/>
                <a:headEnd type="none" w="med" len="med"/>
                <a:tailEnd type="arrow" w="med" len="med"/>
              </a:ln>
            </p:spPr>
          </p:sp>
          <p:graphicFrame>
            <p:nvGraphicFramePr>
              <p:cNvPr id="28718" name="Object 8"/>
              <p:cNvGraphicFramePr>
                <a:graphicFrameLocks noChangeAspect="1"/>
              </p:cNvGraphicFramePr>
              <p:nvPr/>
            </p:nvGraphicFramePr>
            <p:xfrm>
              <a:off x="1584" y="673"/>
              <a:ext cx="192" cy="176"/>
            </p:xfrm>
            <a:graphic>
              <a:graphicData uri="http://schemas.openxmlformats.org/presentationml/2006/ole">
                <mc:AlternateContent xmlns:mc="http://schemas.openxmlformats.org/markup-compatibility/2006">
                  <mc:Choice xmlns:v="urn:schemas-microsoft-com:vml" Requires="v">
                    <p:oleObj spid="_x0000_s8205" r:id="rId3" imgW="153035" imgH="140335" progId="Equation.3">
                      <p:embed/>
                    </p:oleObj>
                  </mc:Choice>
                  <mc:Fallback>
                    <p:oleObj r:id="rId3" imgW="153035" imgH="140335" progId="Equation.3">
                      <p:embed/>
                      <p:pic>
                        <p:nvPicPr>
                          <p:cNvPr id="0" name="图片 3079"/>
                          <p:cNvPicPr/>
                          <p:nvPr/>
                        </p:nvPicPr>
                        <p:blipFill>
                          <a:blip r:embed="rId4"/>
                          <a:stretch>
                            <a:fillRect/>
                          </a:stretch>
                        </p:blipFill>
                        <p:spPr>
                          <a:xfrm>
                            <a:off x="1584" y="673"/>
                            <a:ext cx="192" cy="176"/>
                          </a:xfrm>
                          <a:prstGeom prst="rect">
                            <a:avLst/>
                          </a:prstGeom>
                          <a:noFill/>
                          <a:ln w="38100">
                            <a:noFill/>
                            <a:miter/>
                          </a:ln>
                        </p:spPr>
                      </p:pic>
                    </p:oleObj>
                  </mc:Fallback>
                </mc:AlternateContent>
              </a:graphicData>
            </a:graphic>
          </p:graphicFrame>
          <p:graphicFrame>
            <p:nvGraphicFramePr>
              <p:cNvPr id="28719" name="Object 9"/>
              <p:cNvGraphicFramePr>
                <a:graphicFrameLocks noChangeAspect="1"/>
              </p:cNvGraphicFramePr>
              <p:nvPr/>
            </p:nvGraphicFramePr>
            <p:xfrm>
              <a:off x="1344" y="49"/>
              <a:ext cx="268" cy="212"/>
            </p:xfrm>
            <a:graphic>
              <a:graphicData uri="http://schemas.openxmlformats.org/presentationml/2006/ole">
                <mc:AlternateContent xmlns:mc="http://schemas.openxmlformats.org/markup-compatibility/2006">
                  <mc:Choice xmlns:v="urn:schemas-microsoft-com:vml" Requires="v">
                    <p:oleObj spid="_x0000_s8206" r:id="rId5" imgW="241935" imgH="191135" progId="Equation.3">
                      <p:embed/>
                    </p:oleObj>
                  </mc:Choice>
                  <mc:Fallback>
                    <p:oleObj r:id="rId5" imgW="241935" imgH="191135" progId="Equation.3">
                      <p:embed/>
                      <p:pic>
                        <p:nvPicPr>
                          <p:cNvPr id="0" name="图片 3075"/>
                          <p:cNvPicPr/>
                          <p:nvPr/>
                        </p:nvPicPr>
                        <p:blipFill>
                          <a:blip r:embed="rId6"/>
                          <a:stretch>
                            <a:fillRect/>
                          </a:stretch>
                        </p:blipFill>
                        <p:spPr>
                          <a:xfrm>
                            <a:off x="1344" y="49"/>
                            <a:ext cx="268" cy="212"/>
                          </a:xfrm>
                          <a:prstGeom prst="rect">
                            <a:avLst/>
                          </a:prstGeom>
                          <a:noFill/>
                          <a:ln w="38100">
                            <a:noFill/>
                            <a:miter/>
                          </a:ln>
                        </p:spPr>
                      </p:pic>
                    </p:oleObj>
                  </mc:Fallback>
                </mc:AlternateContent>
              </a:graphicData>
            </a:graphic>
          </p:graphicFrame>
        </p:grpSp>
        <p:sp>
          <p:nvSpPr>
            <p:cNvPr id="28709" name="Line 80"/>
            <p:cNvSpPr/>
            <p:nvPr/>
          </p:nvSpPr>
          <p:spPr>
            <a:xfrm>
              <a:off x="1258" y="605"/>
              <a:ext cx="144" cy="144"/>
            </a:xfrm>
            <a:prstGeom prst="line">
              <a:avLst/>
            </a:prstGeom>
            <a:ln w="38100" cap="sq" cmpd="sng">
              <a:solidFill>
                <a:srgbClr val="0000FF"/>
              </a:solidFill>
              <a:prstDash val="solid"/>
              <a:headEnd type="none" w="med" len="med"/>
              <a:tailEnd type="none" w="med" len="med"/>
            </a:ln>
          </p:spPr>
        </p:sp>
        <p:sp>
          <p:nvSpPr>
            <p:cNvPr id="28710" name="Line 81"/>
            <p:cNvSpPr/>
            <p:nvPr/>
          </p:nvSpPr>
          <p:spPr>
            <a:xfrm flipH="1">
              <a:off x="1258" y="605"/>
              <a:ext cx="144" cy="144"/>
            </a:xfrm>
            <a:prstGeom prst="line">
              <a:avLst/>
            </a:prstGeom>
            <a:ln w="38100" cap="sq" cmpd="sng">
              <a:solidFill>
                <a:srgbClr val="0000FF"/>
              </a:solidFill>
              <a:prstDash val="solid"/>
              <a:headEnd type="none" w="med" len="med"/>
              <a:tailEnd type="none" w="med" len="med"/>
            </a:ln>
          </p:spPr>
        </p:sp>
        <p:sp>
          <p:nvSpPr>
            <p:cNvPr id="28711" name="Oval 82"/>
            <p:cNvSpPr/>
            <p:nvPr/>
          </p:nvSpPr>
          <p:spPr>
            <a:xfrm>
              <a:off x="576" y="624"/>
              <a:ext cx="96" cy="96"/>
            </a:xfrm>
            <a:prstGeom prst="ellipse">
              <a:avLst/>
            </a:prstGeom>
            <a:solidFill>
              <a:srgbClr val="FFFFFF"/>
            </a:solidFill>
            <a:ln w="34925" cap="flat" cmpd="sng">
              <a:solidFill>
                <a:srgbClr val="0000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grpSp>
          <p:nvGrpSpPr>
            <p:cNvPr id="28712" name="Group 13"/>
            <p:cNvGrpSpPr/>
            <p:nvPr/>
          </p:nvGrpSpPr>
          <p:grpSpPr>
            <a:xfrm>
              <a:off x="231" y="595"/>
              <a:ext cx="144" cy="144"/>
              <a:chOff x="0" y="0"/>
              <a:chExt cx="192" cy="192"/>
            </a:xfrm>
          </p:grpSpPr>
          <p:sp>
            <p:nvSpPr>
              <p:cNvPr id="28713" name="Line 84"/>
              <p:cNvSpPr/>
              <p:nvPr/>
            </p:nvSpPr>
            <p:spPr>
              <a:xfrm>
                <a:off x="0" y="0"/>
                <a:ext cx="192" cy="192"/>
              </a:xfrm>
              <a:prstGeom prst="line">
                <a:avLst/>
              </a:prstGeom>
              <a:ln w="38100" cap="sq" cmpd="sng">
                <a:solidFill>
                  <a:srgbClr val="0000FF"/>
                </a:solidFill>
                <a:prstDash val="solid"/>
                <a:headEnd type="none" w="med" len="med"/>
                <a:tailEnd type="none" w="med" len="med"/>
              </a:ln>
            </p:spPr>
          </p:sp>
          <p:sp>
            <p:nvSpPr>
              <p:cNvPr id="28714" name="Line 85"/>
              <p:cNvSpPr/>
              <p:nvPr/>
            </p:nvSpPr>
            <p:spPr>
              <a:xfrm flipH="1">
                <a:off x="0" y="0"/>
                <a:ext cx="192" cy="192"/>
              </a:xfrm>
              <a:prstGeom prst="line">
                <a:avLst/>
              </a:prstGeom>
              <a:ln w="38100" cap="sq" cmpd="sng">
                <a:solidFill>
                  <a:srgbClr val="0000FF"/>
                </a:solidFill>
                <a:prstDash val="solid"/>
                <a:headEnd type="none" w="med" len="med"/>
                <a:tailEnd type="none" w="med" len="med"/>
              </a:ln>
            </p:spPr>
          </p:sp>
        </p:grpSp>
      </p:grpSp>
      <p:sp>
        <p:nvSpPr>
          <p:cNvPr id="29700" name="Rectangle 6"/>
          <p:cNvSpPr>
            <a:spLocks noGrp="1"/>
          </p:cNvSpPr>
          <p:nvPr>
            <p:ph type="body" idx="4294967295"/>
          </p:nvPr>
        </p:nvSpPr>
        <p:spPr>
          <a:xfrm>
            <a:off x="107950" y="152400"/>
            <a:ext cx="8731250" cy="1066800"/>
          </a:xfrm>
          <a:ln/>
        </p:spPr>
        <p:txBody>
          <a:bodyPr vert="horz" wrap="square" lIns="91440" tIns="45720" rIns="91440" bIns="45720" anchor="t" anchorCtr="0"/>
          <a:lstStyle/>
          <a:p>
            <a:pPr eaLnBrk="1" hangingPunct="1">
              <a:buNone/>
            </a:pPr>
            <a:r>
              <a:rPr lang="zh-CN" altLang="en-US" sz="2800" b="1" dirty="0">
                <a:solidFill>
                  <a:schemeClr val="tx2"/>
                </a:solidFill>
                <a:latin typeface="宋体" panose="02010600030101010101" pitchFamily="2" charset="-122"/>
              </a:rPr>
              <a:t>规则二：根轨迹的分支数</a:t>
            </a:r>
            <a:r>
              <a:rPr lang="en-US" altLang="zh-CN" sz="2800" b="1" dirty="0">
                <a:solidFill>
                  <a:schemeClr val="tx2"/>
                </a:solidFill>
                <a:latin typeface="宋体" panose="02010600030101010101" pitchFamily="2" charset="-122"/>
              </a:rPr>
              <a:t>=</a:t>
            </a:r>
            <a:r>
              <a:rPr lang="zh-CN" altLang="en-US" sz="2800" b="1" dirty="0">
                <a:solidFill>
                  <a:schemeClr val="tx2"/>
                </a:solidFill>
                <a:latin typeface="宋体" panose="02010600030101010101" pitchFamily="2" charset="-122"/>
              </a:rPr>
              <a:t>特征方程阶次</a:t>
            </a:r>
            <a:r>
              <a:rPr lang="en-US" altLang="zh-CN" sz="2800" b="1" dirty="0">
                <a:solidFill>
                  <a:schemeClr val="tx2"/>
                </a:solidFill>
                <a:latin typeface="宋体" panose="02010600030101010101" pitchFamily="2" charset="-122"/>
              </a:rPr>
              <a:t>=</a:t>
            </a:r>
            <a:r>
              <a:rPr lang="zh-CN" altLang="en-US" sz="2800" b="1" dirty="0">
                <a:solidFill>
                  <a:schemeClr val="tx2"/>
                </a:solidFill>
                <a:latin typeface="宋体" panose="02010600030101010101" pitchFamily="2" charset="-122"/>
              </a:rPr>
              <a:t>开环极点数</a:t>
            </a:r>
            <a:endParaRPr lang="en-US" altLang="zh-CN" sz="2800" b="1" dirty="0">
              <a:solidFill>
                <a:schemeClr val="tx2"/>
              </a:solidFill>
              <a:latin typeface="宋体" panose="02010600030101010101" pitchFamily="2" charset="-122"/>
            </a:endParaRPr>
          </a:p>
          <a:p>
            <a:pPr eaLnBrk="1" hangingPunct="1">
              <a:buNone/>
            </a:pPr>
            <a:r>
              <a:rPr lang="zh-CN" altLang="en-US" sz="2800" b="1" dirty="0">
                <a:solidFill>
                  <a:schemeClr val="tx2"/>
                </a:solidFill>
                <a:latin typeface="宋体" panose="02010600030101010101" pitchFamily="2" charset="-122"/>
              </a:rPr>
              <a:t>规则三：根轨迹是对称于实轴的连续曲线</a:t>
            </a:r>
            <a:r>
              <a:rPr lang="en-US" altLang="zh-CN" sz="2800" b="1" dirty="0">
                <a:solidFill>
                  <a:schemeClr val="tx2"/>
                </a:solidFill>
                <a:latin typeface="宋体" panose="02010600030101010101" pitchFamily="2" charset="-122"/>
              </a:rPr>
              <a:t>。</a:t>
            </a:r>
            <a:r>
              <a:rPr lang="zh-CN" altLang="en-US" sz="2800" b="1" dirty="0">
                <a:solidFill>
                  <a:schemeClr val="tx2"/>
                </a:solidFill>
                <a:latin typeface="宋体" panose="02010600030101010101" pitchFamily="2" charset="-122"/>
              </a:rPr>
              <a:t> </a:t>
            </a:r>
          </a:p>
        </p:txBody>
      </p:sp>
      <p:sp>
        <p:nvSpPr>
          <p:cNvPr id="28689" name="Text Box 27"/>
          <p:cNvSpPr txBox="1"/>
          <p:nvPr/>
        </p:nvSpPr>
        <p:spPr>
          <a:xfrm>
            <a:off x="3743325" y="1252538"/>
            <a:ext cx="5181600" cy="8302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eaLnBrk="1" hangingPunct="1">
              <a:buClr>
                <a:schemeClr val="tx2"/>
              </a:buClr>
              <a:buNone/>
            </a:pPr>
            <a:r>
              <a:rPr lang="zh-CN" altLang="en-US" sz="2400" b="1" dirty="0">
                <a:solidFill>
                  <a:schemeClr val="tx2"/>
                </a:solidFill>
                <a:latin typeface="宋体" panose="02010600030101010101" pitchFamily="2" charset="-122"/>
              </a:rPr>
              <a:t>每一个开环极点是根轨迹分支的起点，因此根轨迹的分支数等于开环极点数。</a:t>
            </a:r>
          </a:p>
        </p:txBody>
      </p:sp>
      <p:sp>
        <p:nvSpPr>
          <p:cNvPr id="28690" name="Rectangle 29"/>
          <p:cNvSpPr/>
          <p:nvPr/>
        </p:nvSpPr>
        <p:spPr>
          <a:xfrm>
            <a:off x="107950" y="3228975"/>
            <a:ext cx="8816975" cy="11430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342900" lvl="0" indent="-342900" algn="just" eaLnBrk="1" hangingPunct="1">
              <a:buClr>
                <a:schemeClr val="tx2"/>
              </a:buClr>
              <a:buNone/>
            </a:pPr>
            <a:r>
              <a:rPr lang="zh-CN" altLang="en-US" sz="2800" b="1" dirty="0">
                <a:solidFill>
                  <a:schemeClr val="tx2"/>
                </a:solidFill>
                <a:latin typeface="宋体" panose="02010600030101010101" pitchFamily="2" charset="-122"/>
              </a:rPr>
              <a:t>规则四：由幅角原理知，若实轴上某点右侧的开环零、极点个数之和为奇数，则该点为根轨迹上的点。共轭复数开环零极点对实轴上的根轨迹无影响</a:t>
            </a:r>
          </a:p>
        </p:txBody>
      </p:sp>
      <p:sp>
        <p:nvSpPr>
          <p:cNvPr id="28691" name="Rectangle 30"/>
          <p:cNvSpPr/>
          <p:nvPr/>
        </p:nvSpPr>
        <p:spPr>
          <a:xfrm>
            <a:off x="3743325" y="2266950"/>
            <a:ext cx="5237163" cy="8302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just" eaLnBrk="1" hangingPunct="1">
              <a:buClr>
                <a:schemeClr val="tx2"/>
              </a:buClr>
              <a:buNone/>
            </a:pPr>
            <a:r>
              <a:rPr lang="zh-CN" altLang="en-US" sz="2400" b="1" dirty="0">
                <a:solidFill>
                  <a:schemeClr val="tx2"/>
                </a:solidFill>
                <a:latin typeface="宋体" panose="02010600030101010101" pitchFamily="2" charset="-122"/>
              </a:rPr>
              <a:t>根轨迹或是在实轴上，或是关于实轴对称。</a:t>
            </a:r>
          </a:p>
        </p:txBody>
      </p:sp>
      <p:grpSp>
        <p:nvGrpSpPr>
          <p:cNvPr id="28692" name="Group 20"/>
          <p:cNvGrpSpPr/>
          <p:nvPr/>
        </p:nvGrpSpPr>
        <p:grpSpPr>
          <a:xfrm>
            <a:off x="2070100" y="5138738"/>
            <a:ext cx="425450" cy="784225"/>
            <a:chOff x="11" y="0"/>
            <a:chExt cx="268" cy="494"/>
          </a:xfrm>
        </p:grpSpPr>
        <p:sp>
          <p:nvSpPr>
            <p:cNvPr id="28706" name="Oval 46"/>
            <p:cNvSpPr/>
            <p:nvPr/>
          </p:nvSpPr>
          <p:spPr>
            <a:xfrm>
              <a:off x="139" y="350"/>
              <a:ext cx="48" cy="144"/>
            </a:xfrm>
            <a:prstGeom prst="ellipse">
              <a:avLst/>
            </a:prstGeom>
            <a:solidFill>
              <a:srgbClr val="800080"/>
            </a:solidFill>
            <a:ln w="9525">
              <a:noFill/>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sp>
          <p:nvSpPr>
            <p:cNvPr id="28707" name="Text Box 47"/>
            <p:cNvSpPr txBox="1"/>
            <p:nvPr/>
          </p:nvSpPr>
          <p:spPr>
            <a:xfrm>
              <a:off x="11" y="0"/>
              <a:ext cx="268" cy="3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buClr>
                  <a:schemeClr val="tx2"/>
                </a:buClr>
                <a:buNone/>
              </a:pPr>
              <a:r>
                <a:rPr lang="en-US" altLang="zh-CN" sz="2600" b="1" i="1" dirty="0">
                  <a:solidFill>
                    <a:schemeClr val="tx2"/>
                  </a:solidFill>
                  <a:latin typeface="Times New Roman" panose="02020603050405020304" pitchFamily="18" charset="0"/>
                  <a:cs typeface="Times New Roman" panose="02020603050405020304" pitchFamily="18" charset="0"/>
                </a:rPr>
                <a:t>s</a:t>
              </a:r>
              <a:r>
                <a:rPr lang="en-US" altLang="zh-CN" sz="2600" b="1" baseline="-25000" dirty="0">
                  <a:solidFill>
                    <a:schemeClr val="tx2"/>
                  </a:solidFill>
                  <a:latin typeface="Times New Roman" panose="02020603050405020304" pitchFamily="18" charset="0"/>
                  <a:cs typeface="Times New Roman" panose="02020603050405020304" pitchFamily="18" charset="0"/>
                </a:rPr>
                <a:t>1</a:t>
              </a:r>
              <a:endParaRPr lang="en-US" altLang="zh-CN" sz="2600" b="1" baseline="-25000" dirty="0">
                <a:solidFill>
                  <a:schemeClr val="tx2"/>
                </a:solidFill>
                <a:latin typeface="Times New Roman" panose="02020603050405020304" pitchFamily="18" charset="0"/>
                <a:ea typeface="Times New Roman" panose="02020603050405020304" pitchFamily="18" charset="0"/>
              </a:endParaRPr>
            </a:p>
          </p:txBody>
        </p:sp>
      </p:grpSp>
      <p:sp>
        <p:nvSpPr>
          <p:cNvPr id="28695" name="Line 48"/>
          <p:cNvSpPr/>
          <p:nvPr/>
        </p:nvSpPr>
        <p:spPr>
          <a:xfrm flipH="1">
            <a:off x="1816100" y="5821363"/>
            <a:ext cx="1066800" cy="0"/>
          </a:xfrm>
          <a:prstGeom prst="line">
            <a:avLst/>
          </a:prstGeom>
          <a:ln w="28575" cap="flat" cmpd="sng">
            <a:solidFill>
              <a:srgbClr val="FF0000"/>
            </a:solidFill>
            <a:prstDash val="solid"/>
            <a:headEnd type="none" w="med" len="med"/>
            <a:tailEnd type="triangle" w="lg" len="lg"/>
          </a:ln>
        </p:spPr>
      </p:sp>
      <p:sp>
        <p:nvSpPr>
          <p:cNvPr id="28696" name="Line 49"/>
          <p:cNvSpPr/>
          <p:nvPr/>
        </p:nvSpPr>
        <p:spPr>
          <a:xfrm flipH="1">
            <a:off x="673100" y="5821363"/>
            <a:ext cx="533400" cy="0"/>
          </a:xfrm>
          <a:prstGeom prst="line">
            <a:avLst/>
          </a:prstGeom>
          <a:ln w="28575" cap="flat" cmpd="sng">
            <a:solidFill>
              <a:srgbClr val="FF0000"/>
            </a:solidFill>
            <a:prstDash val="solid"/>
            <a:headEnd type="none" w="med" len="med"/>
            <a:tailEnd type="triangle" w="lg" len="lg"/>
          </a:ln>
        </p:spPr>
      </p:sp>
      <p:grpSp>
        <p:nvGrpSpPr>
          <p:cNvPr id="28697" name="Group 25"/>
          <p:cNvGrpSpPr/>
          <p:nvPr/>
        </p:nvGrpSpPr>
        <p:grpSpPr>
          <a:xfrm>
            <a:off x="1306513" y="5113338"/>
            <a:ext cx="427037" cy="784225"/>
            <a:chOff x="10" y="0"/>
            <a:chExt cx="269" cy="494"/>
          </a:xfrm>
        </p:grpSpPr>
        <p:sp>
          <p:nvSpPr>
            <p:cNvPr id="28704" name="Oval 51"/>
            <p:cNvSpPr/>
            <p:nvPr/>
          </p:nvSpPr>
          <p:spPr>
            <a:xfrm>
              <a:off x="139" y="350"/>
              <a:ext cx="48" cy="144"/>
            </a:xfrm>
            <a:prstGeom prst="ellipse">
              <a:avLst/>
            </a:prstGeom>
            <a:solidFill>
              <a:srgbClr val="800080"/>
            </a:solidFill>
            <a:ln w="9525">
              <a:noFill/>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sp>
          <p:nvSpPr>
            <p:cNvPr id="28705" name="Text Box 52"/>
            <p:cNvSpPr txBox="1"/>
            <p:nvPr/>
          </p:nvSpPr>
          <p:spPr>
            <a:xfrm>
              <a:off x="10" y="0"/>
              <a:ext cx="269" cy="3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buClr>
                  <a:schemeClr val="tx2"/>
                </a:buClr>
                <a:buNone/>
              </a:pPr>
              <a:r>
                <a:rPr lang="en-US" altLang="zh-CN" sz="2600" b="1" i="1" dirty="0">
                  <a:solidFill>
                    <a:schemeClr val="tx2"/>
                  </a:solidFill>
                  <a:latin typeface="Times New Roman" panose="02020603050405020304" pitchFamily="18" charset="0"/>
                  <a:cs typeface="Times New Roman" panose="02020603050405020304" pitchFamily="18" charset="0"/>
                </a:rPr>
                <a:t>s</a:t>
              </a:r>
              <a:r>
                <a:rPr lang="en-US" altLang="zh-CN" sz="2600" b="1" baseline="-25000" dirty="0">
                  <a:solidFill>
                    <a:schemeClr val="tx2"/>
                  </a:solidFill>
                  <a:latin typeface="Times New Roman" panose="02020603050405020304" pitchFamily="18" charset="0"/>
                  <a:cs typeface="Times New Roman" panose="02020603050405020304" pitchFamily="18" charset="0"/>
                </a:rPr>
                <a:t>2</a:t>
              </a:r>
              <a:endParaRPr lang="en-US" altLang="zh-CN" sz="2600" b="1" baseline="-25000" dirty="0">
                <a:solidFill>
                  <a:schemeClr val="tx2"/>
                </a:solidFill>
                <a:latin typeface="Times New Roman" panose="02020603050405020304" pitchFamily="18" charset="0"/>
                <a:ea typeface="Times New Roman" panose="02020603050405020304" pitchFamily="18" charset="0"/>
              </a:endParaRPr>
            </a:p>
          </p:txBody>
        </p:sp>
      </p:grpSp>
      <p:sp>
        <p:nvSpPr>
          <p:cNvPr id="28700" name="Rectangle 53"/>
          <p:cNvSpPr/>
          <p:nvPr/>
        </p:nvSpPr>
        <p:spPr>
          <a:xfrm>
            <a:off x="3956050" y="5102225"/>
            <a:ext cx="5024438" cy="8318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buClr>
                <a:schemeClr val="tx2"/>
              </a:buClr>
              <a:buNone/>
            </a:pPr>
            <a:r>
              <a:rPr lang="en-US" altLang="zh-CN" sz="2400" b="1" i="1" dirty="0">
                <a:solidFill>
                  <a:schemeClr val="tx2"/>
                </a:solidFill>
                <a:latin typeface="Times New Roman" panose="02020603050405020304" pitchFamily="18" charset="0"/>
              </a:rPr>
              <a:t>s</a:t>
            </a:r>
            <a:r>
              <a:rPr lang="en-US" altLang="zh-CN" sz="2400" b="1" baseline="-25000" dirty="0">
                <a:solidFill>
                  <a:schemeClr val="tx2"/>
                </a:solidFill>
                <a:latin typeface="Times New Roman" panose="02020603050405020304" pitchFamily="18" charset="0"/>
              </a:rPr>
              <a:t>1</a:t>
            </a:r>
            <a:r>
              <a:rPr lang="zh-CN" altLang="en-US" sz="2400" b="1" dirty="0">
                <a:solidFill>
                  <a:schemeClr val="tx2"/>
                </a:solidFill>
                <a:latin typeface="Times New Roman" panose="02020603050405020304" pitchFamily="18" charset="0"/>
              </a:rPr>
              <a:t>点所在的线段是根轨迹的一部分, </a:t>
            </a:r>
            <a:r>
              <a:rPr lang="en-US" altLang="zh-CN" sz="2400" b="1" i="1" dirty="0">
                <a:solidFill>
                  <a:schemeClr val="tx2"/>
                </a:solidFill>
                <a:latin typeface="Times New Roman" panose="02020603050405020304" pitchFamily="18" charset="0"/>
              </a:rPr>
              <a:t>s</a:t>
            </a:r>
            <a:r>
              <a:rPr lang="en-US" altLang="zh-CN" sz="2400" b="1" baseline="-25000" dirty="0">
                <a:solidFill>
                  <a:schemeClr val="tx2"/>
                </a:solidFill>
                <a:latin typeface="Times New Roman" panose="02020603050405020304" pitchFamily="18" charset="0"/>
              </a:rPr>
              <a:t>2</a:t>
            </a:r>
            <a:r>
              <a:rPr lang="zh-CN" altLang="en-US" sz="2400" b="1" dirty="0">
                <a:solidFill>
                  <a:schemeClr val="tx2"/>
                </a:solidFill>
                <a:latin typeface="Times New Roman" panose="02020603050405020304" pitchFamily="18" charset="0"/>
              </a:rPr>
              <a:t>点所在的线段不是根轨迹的一部分。</a:t>
            </a:r>
          </a:p>
        </p:txBody>
      </p:sp>
      <p:grpSp>
        <p:nvGrpSpPr>
          <p:cNvPr id="28701" name="Group 29"/>
          <p:cNvGrpSpPr/>
          <p:nvPr/>
        </p:nvGrpSpPr>
        <p:grpSpPr>
          <a:xfrm>
            <a:off x="873125" y="1235075"/>
            <a:ext cx="2435225" cy="1800225"/>
            <a:chOff x="0" y="0"/>
            <a:chExt cx="1968" cy="1297"/>
          </a:xfrm>
        </p:grpSpPr>
        <p:sp>
          <p:nvSpPr>
            <p:cNvPr id="28687" name="AutoShape 56"/>
            <p:cNvSpPr/>
            <p:nvPr/>
          </p:nvSpPr>
          <p:spPr>
            <a:xfrm>
              <a:off x="0" y="1"/>
              <a:ext cx="1968" cy="1296"/>
            </a:xfrm>
            <a:prstGeom prst="flowChartProcess">
              <a:avLst/>
            </a:prstGeom>
            <a:noFill/>
            <a:ln w="9525">
              <a:noFill/>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sp>
          <p:nvSpPr>
            <p:cNvPr id="28688" name="Line 57"/>
            <p:cNvSpPr/>
            <p:nvPr/>
          </p:nvSpPr>
          <p:spPr>
            <a:xfrm>
              <a:off x="0" y="673"/>
              <a:ext cx="1968" cy="0"/>
            </a:xfrm>
            <a:prstGeom prst="line">
              <a:avLst/>
            </a:prstGeom>
            <a:ln w="28575" cap="flat" cmpd="sng">
              <a:solidFill>
                <a:schemeClr val="tx2"/>
              </a:solidFill>
              <a:prstDash val="solid"/>
              <a:headEnd type="none" w="med" len="med"/>
              <a:tailEnd type="arrow" w="med" len="med"/>
            </a:ln>
          </p:spPr>
        </p:sp>
        <p:sp>
          <p:nvSpPr>
            <p:cNvPr id="2" name="Line 58"/>
            <p:cNvSpPr/>
            <p:nvPr/>
          </p:nvSpPr>
          <p:spPr>
            <a:xfrm flipV="1">
              <a:off x="1439" y="0"/>
              <a:ext cx="0" cy="1296"/>
            </a:xfrm>
            <a:prstGeom prst="line">
              <a:avLst/>
            </a:prstGeom>
            <a:ln w="28575" cap="flat" cmpd="sng">
              <a:solidFill>
                <a:schemeClr val="tx2"/>
              </a:solidFill>
              <a:prstDash val="solid"/>
              <a:headEnd type="none" w="med" len="med"/>
              <a:tailEnd type="arrow" w="med" len="med"/>
            </a:ln>
          </p:spPr>
        </p:sp>
        <p:graphicFrame>
          <p:nvGraphicFramePr>
            <p:cNvPr id="3" name="Object 33"/>
            <p:cNvGraphicFramePr>
              <a:graphicFrameLocks noChangeAspect="1"/>
            </p:cNvGraphicFramePr>
            <p:nvPr/>
          </p:nvGraphicFramePr>
          <p:xfrm>
            <a:off x="1709" y="673"/>
            <a:ext cx="207" cy="176"/>
          </p:xfrm>
          <a:graphic>
            <a:graphicData uri="http://schemas.openxmlformats.org/presentationml/2006/ole">
              <mc:AlternateContent xmlns:mc="http://schemas.openxmlformats.org/markup-compatibility/2006">
                <mc:Choice xmlns:v="urn:schemas-microsoft-com:vml" Requires="v">
                  <p:oleObj spid="_x0000_s8207" r:id="rId7" imgW="153035" imgH="140335" progId="Equation.3">
                    <p:embed/>
                  </p:oleObj>
                </mc:Choice>
                <mc:Fallback>
                  <p:oleObj r:id="rId7" imgW="153035" imgH="140335" progId="Equation.3">
                    <p:embed/>
                    <p:pic>
                      <p:nvPicPr>
                        <p:cNvPr id="0" name="图片 3094"/>
                        <p:cNvPicPr/>
                        <p:nvPr/>
                      </p:nvPicPr>
                      <p:blipFill>
                        <a:blip r:embed="rId4"/>
                        <a:stretch>
                          <a:fillRect/>
                        </a:stretch>
                      </p:blipFill>
                      <p:spPr>
                        <a:xfrm>
                          <a:off x="1709" y="673"/>
                          <a:ext cx="207" cy="176"/>
                        </a:xfrm>
                        <a:prstGeom prst="rect">
                          <a:avLst/>
                        </a:prstGeom>
                        <a:noFill/>
                        <a:ln w="38100">
                          <a:noFill/>
                          <a:miter/>
                        </a:ln>
                      </p:spPr>
                    </p:pic>
                  </p:oleObj>
                </mc:Fallback>
              </mc:AlternateContent>
            </a:graphicData>
          </a:graphic>
        </p:graphicFrame>
        <p:graphicFrame>
          <p:nvGraphicFramePr>
            <p:cNvPr id="4" name="Object 34"/>
            <p:cNvGraphicFramePr>
              <a:graphicFrameLocks noChangeAspect="1"/>
            </p:cNvGraphicFramePr>
            <p:nvPr/>
          </p:nvGraphicFramePr>
          <p:xfrm>
            <a:off x="1450" y="49"/>
            <a:ext cx="289" cy="212"/>
          </p:xfrm>
          <a:graphic>
            <a:graphicData uri="http://schemas.openxmlformats.org/presentationml/2006/ole">
              <mc:AlternateContent xmlns:mc="http://schemas.openxmlformats.org/markup-compatibility/2006">
                <mc:Choice xmlns:v="urn:schemas-microsoft-com:vml" Requires="v">
                  <p:oleObj spid="_x0000_s8208" r:id="rId8" imgW="241935" imgH="191135" progId="Equation.3">
                    <p:embed/>
                  </p:oleObj>
                </mc:Choice>
                <mc:Fallback>
                  <p:oleObj r:id="rId8" imgW="241935" imgH="191135" progId="Equation.3">
                    <p:embed/>
                    <p:pic>
                      <p:nvPicPr>
                        <p:cNvPr id="0" name="图片 3093"/>
                        <p:cNvPicPr/>
                        <p:nvPr/>
                      </p:nvPicPr>
                      <p:blipFill>
                        <a:blip r:embed="rId6"/>
                        <a:stretch>
                          <a:fillRect/>
                        </a:stretch>
                      </p:blipFill>
                      <p:spPr>
                        <a:xfrm>
                          <a:off x="1450" y="49"/>
                          <a:ext cx="289" cy="212"/>
                        </a:xfrm>
                        <a:prstGeom prst="rect">
                          <a:avLst/>
                        </a:prstGeom>
                        <a:noFill/>
                        <a:ln w="38100">
                          <a:noFill/>
                          <a:miter/>
                        </a:ln>
                      </p:spPr>
                    </p:pic>
                  </p:oleObj>
                </mc:Fallback>
              </mc:AlternateContent>
            </a:graphicData>
          </a:graphic>
        </p:graphicFrame>
        <p:grpSp>
          <p:nvGrpSpPr>
            <p:cNvPr id="5" name="Group 35"/>
            <p:cNvGrpSpPr/>
            <p:nvPr/>
          </p:nvGrpSpPr>
          <p:grpSpPr>
            <a:xfrm>
              <a:off x="931" y="596"/>
              <a:ext cx="156" cy="144"/>
              <a:chOff x="0" y="0"/>
              <a:chExt cx="192" cy="192"/>
            </a:xfrm>
          </p:grpSpPr>
          <p:sp>
            <p:nvSpPr>
              <p:cNvPr id="28702" name="Line 62"/>
              <p:cNvSpPr/>
              <p:nvPr/>
            </p:nvSpPr>
            <p:spPr>
              <a:xfrm>
                <a:off x="0" y="0"/>
                <a:ext cx="192" cy="192"/>
              </a:xfrm>
              <a:prstGeom prst="line">
                <a:avLst/>
              </a:prstGeom>
              <a:ln w="38100" cap="sq" cmpd="sng">
                <a:solidFill>
                  <a:srgbClr val="0000FF"/>
                </a:solidFill>
                <a:prstDash val="solid"/>
                <a:headEnd type="none" w="med" len="med"/>
                <a:tailEnd type="none" w="med" len="med"/>
              </a:ln>
            </p:spPr>
          </p:sp>
          <p:sp>
            <p:nvSpPr>
              <p:cNvPr id="28703" name="Line 63"/>
              <p:cNvSpPr/>
              <p:nvPr/>
            </p:nvSpPr>
            <p:spPr>
              <a:xfrm flipH="1">
                <a:off x="0" y="0"/>
                <a:ext cx="192" cy="192"/>
              </a:xfrm>
              <a:prstGeom prst="line">
                <a:avLst/>
              </a:prstGeom>
              <a:ln w="38100" cap="sq" cmpd="sng">
                <a:solidFill>
                  <a:srgbClr val="0000FF"/>
                </a:solidFill>
                <a:prstDash val="solid"/>
                <a:headEnd type="none" w="med" len="med"/>
                <a:tailEnd type="none" w="med" len="med"/>
              </a:ln>
            </p:spPr>
          </p:sp>
        </p:grpSp>
        <p:grpSp>
          <p:nvGrpSpPr>
            <p:cNvPr id="28693" name="Group 38"/>
            <p:cNvGrpSpPr/>
            <p:nvPr/>
          </p:nvGrpSpPr>
          <p:grpSpPr>
            <a:xfrm>
              <a:off x="466" y="193"/>
              <a:ext cx="155" cy="144"/>
              <a:chOff x="0" y="0"/>
              <a:chExt cx="192" cy="192"/>
            </a:xfrm>
          </p:grpSpPr>
          <p:sp>
            <p:nvSpPr>
              <p:cNvPr id="6" name="Line 65"/>
              <p:cNvSpPr/>
              <p:nvPr/>
            </p:nvSpPr>
            <p:spPr>
              <a:xfrm>
                <a:off x="0" y="0"/>
                <a:ext cx="192" cy="192"/>
              </a:xfrm>
              <a:prstGeom prst="line">
                <a:avLst/>
              </a:prstGeom>
              <a:ln w="38100" cap="sq" cmpd="sng">
                <a:solidFill>
                  <a:srgbClr val="0000FF"/>
                </a:solidFill>
                <a:prstDash val="solid"/>
                <a:headEnd type="none" w="med" len="med"/>
                <a:tailEnd type="none" w="med" len="med"/>
              </a:ln>
            </p:spPr>
          </p:sp>
          <p:sp>
            <p:nvSpPr>
              <p:cNvPr id="7" name="Line 66"/>
              <p:cNvSpPr/>
              <p:nvPr/>
            </p:nvSpPr>
            <p:spPr>
              <a:xfrm flipH="1">
                <a:off x="0" y="0"/>
                <a:ext cx="192" cy="192"/>
              </a:xfrm>
              <a:prstGeom prst="line">
                <a:avLst/>
              </a:prstGeom>
              <a:ln w="38100" cap="sq" cmpd="sng">
                <a:solidFill>
                  <a:srgbClr val="0000FF"/>
                </a:solidFill>
                <a:prstDash val="solid"/>
                <a:headEnd type="none" w="med" len="med"/>
                <a:tailEnd type="none" w="med" len="med"/>
              </a:ln>
            </p:spPr>
          </p:sp>
        </p:grpSp>
        <p:grpSp>
          <p:nvGrpSpPr>
            <p:cNvPr id="28694" name="Group 41"/>
            <p:cNvGrpSpPr/>
            <p:nvPr/>
          </p:nvGrpSpPr>
          <p:grpSpPr>
            <a:xfrm>
              <a:off x="454" y="1009"/>
              <a:ext cx="156" cy="144"/>
              <a:chOff x="0" y="0"/>
              <a:chExt cx="192" cy="192"/>
            </a:xfrm>
          </p:grpSpPr>
          <p:sp>
            <p:nvSpPr>
              <p:cNvPr id="28698" name="Line 68"/>
              <p:cNvSpPr/>
              <p:nvPr/>
            </p:nvSpPr>
            <p:spPr>
              <a:xfrm>
                <a:off x="0" y="0"/>
                <a:ext cx="192" cy="192"/>
              </a:xfrm>
              <a:prstGeom prst="line">
                <a:avLst/>
              </a:prstGeom>
              <a:ln w="38100" cap="sq" cmpd="sng">
                <a:solidFill>
                  <a:srgbClr val="0000FF"/>
                </a:solidFill>
                <a:prstDash val="solid"/>
                <a:headEnd type="none" w="med" len="med"/>
                <a:tailEnd type="none" w="med" len="med"/>
              </a:ln>
            </p:spPr>
          </p:sp>
          <p:sp>
            <p:nvSpPr>
              <p:cNvPr id="28699" name="Line 69"/>
              <p:cNvSpPr/>
              <p:nvPr/>
            </p:nvSpPr>
            <p:spPr>
              <a:xfrm flipH="1">
                <a:off x="0" y="0"/>
                <a:ext cx="192" cy="192"/>
              </a:xfrm>
              <a:prstGeom prst="line">
                <a:avLst/>
              </a:prstGeom>
              <a:ln w="38100" cap="sq" cmpd="sng">
                <a:solidFill>
                  <a:srgbClr val="0000FF"/>
                </a:solidFill>
                <a:prstDash val="solid"/>
                <a:headEnd type="none" w="med" len="med"/>
                <a:tailEnd type="none" w="med" len="med"/>
              </a:ln>
            </p:spPr>
          </p:sp>
        </p:grpSp>
        <p:sp>
          <p:nvSpPr>
            <p:cNvPr id="8" name="Line 70"/>
            <p:cNvSpPr/>
            <p:nvPr/>
          </p:nvSpPr>
          <p:spPr>
            <a:xfrm flipH="1">
              <a:off x="0" y="673"/>
              <a:ext cx="984" cy="0"/>
            </a:xfrm>
            <a:prstGeom prst="line">
              <a:avLst/>
            </a:prstGeom>
            <a:ln w="28575" cap="flat" cmpd="sng">
              <a:solidFill>
                <a:srgbClr val="FF0000"/>
              </a:solidFill>
              <a:prstDash val="solid"/>
              <a:headEnd type="none" w="med" len="med"/>
              <a:tailEnd type="triangle" w="lg" len="lg"/>
            </a:ln>
          </p:spPr>
        </p:sp>
        <p:sp>
          <p:nvSpPr>
            <p:cNvPr id="9" name="Freeform 71"/>
            <p:cNvSpPr/>
            <p:nvPr/>
          </p:nvSpPr>
          <p:spPr>
            <a:xfrm>
              <a:off x="549" y="49"/>
              <a:ext cx="435" cy="221"/>
            </a:xfrm>
            <a:custGeom>
              <a:avLst/>
              <a:gdLst>
                <a:gd name="txL" fmla="*/ 0 w 643"/>
                <a:gd name="txT" fmla="*/ 0 h 250"/>
                <a:gd name="txR" fmla="*/ 643 w 643"/>
                <a:gd name="txB" fmla="*/ 250 h 250"/>
              </a:gdLst>
              <a:ahLst/>
              <a:cxnLst>
                <a:cxn ang="0">
                  <a:pos x="0" y="4"/>
                </a:cxn>
                <a:cxn ang="0">
                  <a:pos x="1" y="4"/>
                </a:cxn>
                <a:cxn ang="0">
                  <a:pos x="1" y="0"/>
                </a:cxn>
              </a:cxnLst>
              <a:rect l="txL" t="txT" r="txR" b="txB"/>
              <a:pathLst>
                <a:path w="643" h="250">
                  <a:moveTo>
                    <a:pt x="0" y="250"/>
                  </a:moveTo>
                  <a:cubicBezTo>
                    <a:pt x="59" y="240"/>
                    <a:pt x="248" y="234"/>
                    <a:pt x="355" y="192"/>
                  </a:cubicBezTo>
                  <a:cubicBezTo>
                    <a:pt x="462" y="150"/>
                    <a:pt x="583" y="40"/>
                    <a:pt x="643" y="0"/>
                  </a:cubicBezTo>
                </a:path>
              </a:pathLst>
            </a:custGeom>
            <a:noFill/>
            <a:ln w="28575" cap="flat" cmpd="sng">
              <a:solidFill>
                <a:srgbClr val="FF0000">
                  <a:alpha val="100000"/>
                </a:srgbClr>
              </a:solidFill>
              <a:prstDash val="solid"/>
              <a:round/>
              <a:headEnd type="none" w="med" len="med"/>
              <a:tailEnd type="triangle" w="lg" len="lg"/>
            </a:ln>
          </p:spPr>
          <p:txBody>
            <a:bodyPr/>
            <a:lstStyle/>
            <a:p>
              <a:endParaRPr lang="zh-CN" altLang="en-US"/>
            </a:p>
          </p:txBody>
        </p:sp>
        <p:sp>
          <p:nvSpPr>
            <p:cNvPr id="10" name="Freeform 72"/>
            <p:cNvSpPr/>
            <p:nvPr/>
          </p:nvSpPr>
          <p:spPr>
            <a:xfrm>
              <a:off x="518" y="1057"/>
              <a:ext cx="466" cy="192"/>
            </a:xfrm>
            <a:custGeom>
              <a:avLst/>
              <a:gdLst>
                <a:gd name="txL" fmla="*/ 0 w 653"/>
                <a:gd name="txT" fmla="*/ 0 h 163"/>
                <a:gd name="txR" fmla="*/ 653 w 653"/>
                <a:gd name="txB" fmla="*/ 163 h 163"/>
              </a:gdLst>
              <a:ahLst/>
              <a:cxnLst>
                <a:cxn ang="0">
                  <a:pos x="0" y="0"/>
                </a:cxn>
                <a:cxn ang="0">
                  <a:pos x="1" y="9940"/>
                </a:cxn>
                <a:cxn ang="0">
                  <a:pos x="1" y="42532"/>
                </a:cxn>
              </a:cxnLst>
              <a:rect l="txL" t="txT" r="txR" b="txB"/>
              <a:pathLst>
                <a:path w="653" h="163">
                  <a:moveTo>
                    <a:pt x="0" y="0"/>
                  </a:moveTo>
                  <a:cubicBezTo>
                    <a:pt x="54" y="6"/>
                    <a:pt x="217" y="11"/>
                    <a:pt x="326" y="38"/>
                  </a:cubicBezTo>
                  <a:cubicBezTo>
                    <a:pt x="435" y="65"/>
                    <a:pt x="585" y="137"/>
                    <a:pt x="653" y="163"/>
                  </a:cubicBezTo>
                </a:path>
              </a:pathLst>
            </a:custGeom>
            <a:noFill/>
            <a:ln w="28575" cap="flat" cmpd="sng">
              <a:solidFill>
                <a:srgbClr val="FF0000">
                  <a:alpha val="100000"/>
                </a:srgbClr>
              </a:solidFill>
              <a:prstDash val="solid"/>
              <a:round/>
              <a:headEnd type="none" w="med" len="med"/>
              <a:tailEnd type="triangle" w="lg" len="lg"/>
            </a:ln>
          </p:spPr>
          <p:txBody>
            <a:bodyPr/>
            <a:lstStyle/>
            <a:p>
              <a:endParaRPr lang="zh-CN" altLang="en-US"/>
            </a:p>
          </p:txBody>
        </p:sp>
      </p:grpSp>
      <p:sp>
        <p:nvSpPr>
          <p:cNvPr id="28686"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8</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8701"/>
                                        </p:tgtEl>
                                        <p:attrNameLst>
                                          <p:attrName>style.visibility</p:attrName>
                                        </p:attrNameLst>
                                      </p:cBhvr>
                                      <p:to>
                                        <p:strVal val="visible"/>
                                      </p:to>
                                    </p:set>
                                    <p:animEffect transition="in" filter="box(in)">
                                      <p:cBhvr>
                                        <p:cTn id="7" dur="500"/>
                                        <p:tgtEl>
                                          <p:spTgt spid="2870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8689"/>
                                        </p:tgtEl>
                                        <p:attrNameLst>
                                          <p:attrName>style.visibility</p:attrName>
                                        </p:attrNameLst>
                                      </p:cBhvr>
                                      <p:to>
                                        <p:strVal val="visible"/>
                                      </p:to>
                                    </p:set>
                                    <p:anim calcmode="lin" valueType="num">
                                      <p:cBhvr additive="base">
                                        <p:cTn id="12" dur="500" fill="hold"/>
                                        <p:tgtEl>
                                          <p:spTgt spid="28689"/>
                                        </p:tgtEl>
                                        <p:attrNameLst>
                                          <p:attrName>ppt_x</p:attrName>
                                        </p:attrNameLst>
                                      </p:cBhvr>
                                      <p:tavLst>
                                        <p:tav tm="0">
                                          <p:val>
                                            <p:strVal val="0-#ppt_w/2"/>
                                          </p:val>
                                        </p:tav>
                                        <p:tav tm="100000">
                                          <p:val>
                                            <p:strVal val="#ppt_x"/>
                                          </p:val>
                                        </p:tav>
                                      </p:tavLst>
                                    </p:anim>
                                    <p:anim calcmode="lin" valueType="num">
                                      <p:cBhvr additive="base">
                                        <p:cTn id="13" dur="500" fill="hold"/>
                                        <p:tgtEl>
                                          <p:spTgt spid="2868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9700">
                                            <p:txEl>
                                              <p:pRg st="1" end="1"/>
                                            </p:txEl>
                                          </p:spTgt>
                                        </p:tgtEl>
                                        <p:attrNameLst>
                                          <p:attrName>style.visibility</p:attrName>
                                        </p:attrNameLst>
                                      </p:cBhvr>
                                      <p:to>
                                        <p:strVal val="visible"/>
                                      </p:to>
                                    </p:set>
                                    <p:animEffect transition="in" filter="fade">
                                      <p:cBhvr>
                                        <p:cTn id="18" dur="500"/>
                                        <p:tgtEl>
                                          <p:spTgt spid="29700">
                                            <p:txEl>
                                              <p:pRg st="1" end="1"/>
                                            </p:txEl>
                                          </p:spTgt>
                                        </p:tgtEl>
                                      </p:cBhvr>
                                    </p:animEffect>
                                    <p:anim calcmode="lin" valueType="num">
                                      <p:cBhvr>
                                        <p:cTn id="19" dur="500" fill="hold"/>
                                        <p:tgtEl>
                                          <p:spTgt spid="29700">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2970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691"/>
                                        </p:tgtEl>
                                        <p:attrNameLst>
                                          <p:attrName>style.visibility</p:attrName>
                                        </p:attrNameLst>
                                      </p:cBhvr>
                                      <p:to>
                                        <p:strVal val="visible"/>
                                      </p:to>
                                    </p:set>
                                    <p:anim calcmode="lin" valueType="num">
                                      <p:cBhvr additive="base">
                                        <p:cTn id="25" dur="500" fill="hold"/>
                                        <p:tgtEl>
                                          <p:spTgt spid="28691"/>
                                        </p:tgtEl>
                                        <p:attrNameLst>
                                          <p:attrName>ppt_x</p:attrName>
                                        </p:attrNameLst>
                                      </p:cBhvr>
                                      <p:tavLst>
                                        <p:tav tm="0">
                                          <p:val>
                                            <p:strVal val="0-#ppt_w/2"/>
                                          </p:val>
                                        </p:tav>
                                        <p:tav tm="100000">
                                          <p:val>
                                            <p:strVal val="#ppt_x"/>
                                          </p:val>
                                        </p:tav>
                                      </p:tavLst>
                                    </p:anim>
                                    <p:anim calcmode="lin" valueType="num">
                                      <p:cBhvr additive="base">
                                        <p:cTn id="26" dur="500" fill="hold"/>
                                        <p:tgtEl>
                                          <p:spTgt spid="2869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8690"/>
                                        </p:tgtEl>
                                        <p:attrNameLst>
                                          <p:attrName>style.visibility</p:attrName>
                                        </p:attrNameLst>
                                      </p:cBhvr>
                                      <p:to>
                                        <p:strVal val="visible"/>
                                      </p:to>
                                    </p:set>
                                    <p:anim calcmode="lin" valueType="num">
                                      <p:cBhvr additive="base">
                                        <p:cTn id="31" dur="500" fill="hold"/>
                                        <p:tgtEl>
                                          <p:spTgt spid="28690"/>
                                        </p:tgtEl>
                                        <p:attrNameLst>
                                          <p:attrName>ppt_x</p:attrName>
                                        </p:attrNameLst>
                                      </p:cBhvr>
                                      <p:tavLst>
                                        <p:tav tm="0">
                                          <p:val>
                                            <p:strVal val="0-#ppt_w/2"/>
                                          </p:val>
                                        </p:tav>
                                        <p:tav tm="100000">
                                          <p:val>
                                            <p:strVal val="#ppt_x"/>
                                          </p:val>
                                        </p:tav>
                                      </p:tavLst>
                                    </p:anim>
                                    <p:anim calcmode="lin" valueType="num">
                                      <p:cBhvr additive="base">
                                        <p:cTn id="32" dur="500" fill="hold"/>
                                        <p:tgtEl>
                                          <p:spTgt spid="2869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8675"/>
                                        </p:tgtEl>
                                        <p:attrNameLst>
                                          <p:attrName>style.visibility</p:attrName>
                                        </p:attrNameLst>
                                      </p:cBhvr>
                                      <p:to>
                                        <p:strVal val="visible"/>
                                      </p:to>
                                    </p:set>
                                    <p:anim calcmode="lin" valueType="num">
                                      <p:cBhvr additive="base">
                                        <p:cTn id="37" dur="500" fill="hold"/>
                                        <p:tgtEl>
                                          <p:spTgt spid="28675"/>
                                        </p:tgtEl>
                                        <p:attrNameLst>
                                          <p:attrName>ppt_x</p:attrName>
                                        </p:attrNameLst>
                                      </p:cBhvr>
                                      <p:tavLst>
                                        <p:tav tm="0">
                                          <p:val>
                                            <p:strVal val="0-#ppt_w/2"/>
                                          </p:val>
                                        </p:tav>
                                        <p:tav tm="100000">
                                          <p:val>
                                            <p:strVal val="#ppt_x"/>
                                          </p:val>
                                        </p:tav>
                                      </p:tavLst>
                                    </p:anim>
                                    <p:anim calcmode="lin" valueType="num">
                                      <p:cBhvr additive="base">
                                        <p:cTn id="38" dur="500" fill="hold"/>
                                        <p:tgtEl>
                                          <p:spTgt spid="2867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28692"/>
                                        </p:tgtEl>
                                        <p:attrNameLst>
                                          <p:attrName>style.visibility</p:attrName>
                                        </p:attrNameLst>
                                      </p:cBhvr>
                                      <p:to>
                                        <p:strVal val="visible"/>
                                      </p:to>
                                    </p:set>
                                    <p:animEffect transition="in" filter="dissolve">
                                      <p:cBhvr>
                                        <p:cTn id="43" dur="500"/>
                                        <p:tgtEl>
                                          <p:spTgt spid="28692"/>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28697"/>
                                        </p:tgtEl>
                                        <p:attrNameLst>
                                          <p:attrName>style.visibility</p:attrName>
                                        </p:attrNameLst>
                                      </p:cBhvr>
                                      <p:to>
                                        <p:strVal val="visible"/>
                                      </p:to>
                                    </p:set>
                                    <p:animEffect transition="in" filter="dissolve">
                                      <p:cBhvr>
                                        <p:cTn id="48" dur="500"/>
                                        <p:tgtEl>
                                          <p:spTgt spid="2869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28695"/>
                                        </p:tgtEl>
                                        <p:attrNameLst>
                                          <p:attrName>style.visibility</p:attrName>
                                        </p:attrNameLst>
                                      </p:cBhvr>
                                      <p:to>
                                        <p:strVal val="visible"/>
                                      </p:to>
                                    </p:set>
                                    <p:animEffect transition="in" filter="wipe(right)">
                                      <p:cBhvr>
                                        <p:cTn id="53" dur="500"/>
                                        <p:tgtEl>
                                          <p:spTgt spid="2869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28696"/>
                                        </p:tgtEl>
                                        <p:attrNameLst>
                                          <p:attrName>style.visibility</p:attrName>
                                        </p:attrNameLst>
                                      </p:cBhvr>
                                      <p:to>
                                        <p:strVal val="visible"/>
                                      </p:to>
                                    </p:set>
                                    <p:animEffect transition="in" filter="wipe(right)">
                                      <p:cBhvr>
                                        <p:cTn id="58" dur="500"/>
                                        <p:tgtEl>
                                          <p:spTgt spid="28696"/>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8700"/>
                                        </p:tgtEl>
                                        <p:attrNameLst>
                                          <p:attrName>style.visibility</p:attrName>
                                        </p:attrNameLst>
                                      </p:cBhvr>
                                      <p:to>
                                        <p:strVal val="visible"/>
                                      </p:to>
                                    </p:set>
                                    <p:anim calcmode="lin" valueType="num">
                                      <p:cBhvr additive="base">
                                        <p:cTn id="63" dur="500" fill="hold"/>
                                        <p:tgtEl>
                                          <p:spTgt spid="28700"/>
                                        </p:tgtEl>
                                        <p:attrNameLst>
                                          <p:attrName>ppt_x</p:attrName>
                                        </p:attrNameLst>
                                      </p:cBhvr>
                                      <p:tavLst>
                                        <p:tav tm="0">
                                          <p:val>
                                            <p:strVal val="#ppt_x"/>
                                          </p:val>
                                        </p:tav>
                                        <p:tav tm="100000">
                                          <p:val>
                                            <p:strVal val="#ppt_x"/>
                                          </p:val>
                                        </p:tav>
                                      </p:tavLst>
                                    </p:anim>
                                    <p:anim calcmode="lin" valueType="num">
                                      <p:cBhvr additive="base">
                                        <p:cTn id="64" dur="500" fill="hold"/>
                                        <p:tgtEl>
                                          <p:spTgt spid="287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9" grpId="0"/>
      <p:bldP spid="28690" grpId="0"/>
      <p:bldP spid="28691" grpId="0"/>
      <p:bldP spid="2870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p:cNvSpPr>
          <p:nvPr/>
        </p:nvSpPr>
        <p:spPr>
          <a:xfrm>
            <a:off x="6553200" y="6245225"/>
            <a:ext cx="2289175" cy="4762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r" eaLnBrk="1" hangingPunct="1">
              <a:spcBef>
                <a:spcPct val="0"/>
              </a:spcBef>
              <a:buClrTx/>
              <a:buSzTx/>
              <a:buFont typeface="Arial" panose="020B0604020202020204" pitchFamily="34" charset="0"/>
              <a:buNone/>
            </a:pPr>
            <a:fld id="{9A0DB2DC-4C9A-4742-B13C-FB6460FD3503}" type="slidenum">
              <a:rPr lang="zh-CN" altLang="en-US" sz="1400" dirty="0"/>
              <a:t>9</a:t>
            </a:fld>
            <a:endParaRPr lang="zh-CN" altLang="en-US" sz="1400" dirty="0"/>
          </a:p>
        </p:txBody>
      </p:sp>
      <p:grpSp>
        <p:nvGrpSpPr>
          <p:cNvPr id="29699" name="Group 3"/>
          <p:cNvGrpSpPr/>
          <p:nvPr/>
        </p:nvGrpSpPr>
        <p:grpSpPr>
          <a:xfrm>
            <a:off x="5638800" y="3865563"/>
            <a:ext cx="2895600" cy="2058987"/>
            <a:chOff x="0" y="0"/>
            <a:chExt cx="1824" cy="1297"/>
          </a:xfrm>
        </p:grpSpPr>
        <p:grpSp>
          <p:nvGrpSpPr>
            <p:cNvPr id="29716" name="Group 4"/>
            <p:cNvGrpSpPr/>
            <p:nvPr/>
          </p:nvGrpSpPr>
          <p:grpSpPr>
            <a:xfrm>
              <a:off x="0" y="0"/>
              <a:ext cx="1824" cy="1297"/>
              <a:chOff x="0" y="0"/>
              <a:chExt cx="1824" cy="1297"/>
            </a:xfrm>
          </p:grpSpPr>
          <p:sp>
            <p:nvSpPr>
              <p:cNvPr id="29726" name="AutoShape 85"/>
              <p:cNvSpPr/>
              <p:nvPr/>
            </p:nvSpPr>
            <p:spPr>
              <a:xfrm>
                <a:off x="0" y="1"/>
                <a:ext cx="1824" cy="1296"/>
              </a:xfrm>
              <a:prstGeom prst="flowChartProcess">
                <a:avLst/>
              </a:prstGeom>
              <a:solidFill>
                <a:srgbClr val="CCFFFF"/>
              </a:solidFill>
              <a:ln w="9525">
                <a:noFill/>
              </a:ln>
            </p:spPr>
            <p:txBody>
              <a:bodyPr wrap="none" anchor="ctr" anchorCtr="0"/>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endParaRPr lang="zh-CN" altLang="en-US" sz="1800" dirty="0"/>
              </a:p>
            </p:txBody>
          </p:sp>
          <p:sp>
            <p:nvSpPr>
              <p:cNvPr id="29727" name="Line 86"/>
              <p:cNvSpPr/>
              <p:nvPr/>
            </p:nvSpPr>
            <p:spPr>
              <a:xfrm>
                <a:off x="0" y="673"/>
                <a:ext cx="1824" cy="0"/>
              </a:xfrm>
              <a:prstGeom prst="line">
                <a:avLst/>
              </a:prstGeom>
              <a:ln w="28575" cap="flat" cmpd="sng">
                <a:solidFill>
                  <a:schemeClr val="tx2"/>
                </a:solidFill>
                <a:prstDash val="solid"/>
                <a:headEnd type="none" w="med" len="med"/>
                <a:tailEnd type="arrow" w="med" len="med"/>
              </a:ln>
            </p:spPr>
          </p:sp>
          <p:sp>
            <p:nvSpPr>
              <p:cNvPr id="29728" name="Line 87"/>
              <p:cNvSpPr/>
              <p:nvPr/>
            </p:nvSpPr>
            <p:spPr>
              <a:xfrm flipV="1">
                <a:off x="1334" y="0"/>
                <a:ext cx="0" cy="1296"/>
              </a:xfrm>
              <a:prstGeom prst="line">
                <a:avLst/>
              </a:prstGeom>
              <a:ln w="28575" cap="flat" cmpd="sng">
                <a:solidFill>
                  <a:schemeClr val="tx2"/>
                </a:solidFill>
                <a:prstDash val="solid"/>
                <a:headEnd type="none" w="med" len="med"/>
                <a:tailEnd type="arrow" w="med" len="med"/>
              </a:ln>
            </p:spPr>
          </p:sp>
          <p:graphicFrame>
            <p:nvGraphicFramePr>
              <p:cNvPr id="29729" name="Object 8"/>
              <p:cNvGraphicFramePr>
                <a:graphicFrameLocks noChangeAspect="1"/>
              </p:cNvGraphicFramePr>
              <p:nvPr/>
            </p:nvGraphicFramePr>
            <p:xfrm>
              <a:off x="1584" y="673"/>
              <a:ext cx="192" cy="176"/>
            </p:xfrm>
            <a:graphic>
              <a:graphicData uri="http://schemas.openxmlformats.org/presentationml/2006/ole">
                <mc:AlternateContent xmlns:mc="http://schemas.openxmlformats.org/markup-compatibility/2006">
                  <mc:Choice xmlns:v="urn:schemas-microsoft-com:vml" Requires="v">
                    <p:oleObj spid="_x0000_s9232" r:id="rId3" imgW="153035" imgH="140335" progId="Equation.3">
                      <p:embed/>
                    </p:oleObj>
                  </mc:Choice>
                  <mc:Fallback>
                    <p:oleObj r:id="rId3" imgW="153035" imgH="140335" progId="Equation.3">
                      <p:embed/>
                      <p:pic>
                        <p:nvPicPr>
                          <p:cNvPr id="0" name="图片 3091"/>
                          <p:cNvPicPr/>
                          <p:nvPr/>
                        </p:nvPicPr>
                        <p:blipFill>
                          <a:blip r:embed="rId4"/>
                          <a:stretch>
                            <a:fillRect/>
                          </a:stretch>
                        </p:blipFill>
                        <p:spPr>
                          <a:xfrm>
                            <a:off x="1584" y="673"/>
                            <a:ext cx="192" cy="176"/>
                          </a:xfrm>
                          <a:prstGeom prst="rect">
                            <a:avLst/>
                          </a:prstGeom>
                          <a:noFill/>
                          <a:ln w="38100">
                            <a:noFill/>
                            <a:miter/>
                          </a:ln>
                        </p:spPr>
                      </p:pic>
                    </p:oleObj>
                  </mc:Fallback>
                </mc:AlternateContent>
              </a:graphicData>
            </a:graphic>
          </p:graphicFrame>
          <p:graphicFrame>
            <p:nvGraphicFramePr>
              <p:cNvPr id="29730" name="Object 9"/>
              <p:cNvGraphicFramePr>
                <a:graphicFrameLocks noChangeAspect="1"/>
              </p:cNvGraphicFramePr>
              <p:nvPr/>
            </p:nvGraphicFramePr>
            <p:xfrm>
              <a:off x="1344" y="49"/>
              <a:ext cx="268" cy="212"/>
            </p:xfrm>
            <a:graphic>
              <a:graphicData uri="http://schemas.openxmlformats.org/presentationml/2006/ole">
                <mc:AlternateContent xmlns:mc="http://schemas.openxmlformats.org/markup-compatibility/2006">
                  <mc:Choice xmlns:v="urn:schemas-microsoft-com:vml" Requires="v">
                    <p:oleObj spid="_x0000_s9233" r:id="rId5" imgW="241935" imgH="191135" progId="Equation.3">
                      <p:embed/>
                    </p:oleObj>
                  </mc:Choice>
                  <mc:Fallback>
                    <p:oleObj r:id="rId5" imgW="241935" imgH="191135" progId="Equation.3">
                      <p:embed/>
                      <p:pic>
                        <p:nvPicPr>
                          <p:cNvPr id="0" name="图片 3092"/>
                          <p:cNvPicPr/>
                          <p:nvPr/>
                        </p:nvPicPr>
                        <p:blipFill>
                          <a:blip r:embed="rId6"/>
                          <a:stretch>
                            <a:fillRect/>
                          </a:stretch>
                        </p:blipFill>
                        <p:spPr>
                          <a:xfrm>
                            <a:off x="1344" y="49"/>
                            <a:ext cx="268" cy="212"/>
                          </a:xfrm>
                          <a:prstGeom prst="rect">
                            <a:avLst/>
                          </a:prstGeom>
                          <a:noFill/>
                          <a:ln w="38100">
                            <a:noFill/>
                            <a:miter/>
                          </a:ln>
                        </p:spPr>
                      </p:pic>
                    </p:oleObj>
                  </mc:Fallback>
                </mc:AlternateContent>
              </a:graphicData>
            </a:graphic>
          </p:graphicFrame>
        </p:grpSp>
        <p:grpSp>
          <p:nvGrpSpPr>
            <p:cNvPr id="29717" name="Group 10"/>
            <p:cNvGrpSpPr/>
            <p:nvPr/>
          </p:nvGrpSpPr>
          <p:grpSpPr>
            <a:xfrm>
              <a:off x="979" y="595"/>
              <a:ext cx="144" cy="144"/>
              <a:chOff x="0" y="0"/>
              <a:chExt cx="192" cy="192"/>
            </a:xfrm>
          </p:grpSpPr>
          <p:sp>
            <p:nvSpPr>
              <p:cNvPr id="29724" name="Line 91"/>
              <p:cNvSpPr/>
              <p:nvPr/>
            </p:nvSpPr>
            <p:spPr>
              <a:xfrm>
                <a:off x="0" y="0"/>
                <a:ext cx="192" cy="192"/>
              </a:xfrm>
              <a:prstGeom prst="line">
                <a:avLst/>
              </a:prstGeom>
              <a:ln w="38100" cap="sq" cmpd="sng">
                <a:solidFill>
                  <a:srgbClr val="0000FF"/>
                </a:solidFill>
                <a:prstDash val="solid"/>
                <a:headEnd type="none" w="med" len="med"/>
                <a:tailEnd type="none" w="med" len="med"/>
              </a:ln>
            </p:spPr>
          </p:sp>
          <p:sp>
            <p:nvSpPr>
              <p:cNvPr id="29725" name="Line 92"/>
              <p:cNvSpPr/>
              <p:nvPr/>
            </p:nvSpPr>
            <p:spPr>
              <a:xfrm flipH="1">
                <a:off x="0" y="0"/>
                <a:ext cx="192" cy="192"/>
              </a:xfrm>
              <a:prstGeom prst="line">
                <a:avLst/>
              </a:prstGeom>
              <a:ln w="38100" cap="sq" cmpd="sng">
                <a:solidFill>
                  <a:srgbClr val="0000FF"/>
                </a:solidFill>
                <a:prstDash val="solid"/>
                <a:headEnd type="none" w="med" len="med"/>
                <a:tailEnd type="none" w="med" len="med"/>
              </a:ln>
            </p:spPr>
          </p:sp>
        </p:grpSp>
        <p:grpSp>
          <p:nvGrpSpPr>
            <p:cNvPr id="29718" name="Group 13"/>
            <p:cNvGrpSpPr/>
            <p:nvPr/>
          </p:nvGrpSpPr>
          <p:grpSpPr>
            <a:xfrm>
              <a:off x="278" y="57"/>
              <a:ext cx="144" cy="144"/>
              <a:chOff x="0" y="0"/>
              <a:chExt cx="192" cy="192"/>
            </a:xfrm>
          </p:grpSpPr>
          <p:sp>
            <p:nvSpPr>
              <p:cNvPr id="29722" name="Line 94"/>
              <p:cNvSpPr/>
              <p:nvPr/>
            </p:nvSpPr>
            <p:spPr>
              <a:xfrm>
                <a:off x="0" y="0"/>
                <a:ext cx="192" cy="192"/>
              </a:xfrm>
              <a:prstGeom prst="line">
                <a:avLst/>
              </a:prstGeom>
              <a:ln w="38100" cap="sq" cmpd="sng">
                <a:solidFill>
                  <a:srgbClr val="0000FF"/>
                </a:solidFill>
                <a:prstDash val="solid"/>
                <a:headEnd type="none" w="med" len="med"/>
                <a:tailEnd type="none" w="med" len="med"/>
              </a:ln>
            </p:spPr>
          </p:sp>
          <p:sp>
            <p:nvSpPr>
              <p:cNvPr id="29723" name="Line 95"/>
              <p:cNvSpPr/>
              <p:nvPr/>
            </p:nvSpPr>
            <p:spPr>
              <a:xfrm flipH="1">
                <a:off x="0" y="0"/>
                <a:ext cx="192" cy="192"/>
              </a:xfrm>
              <a:prstGeom prst="line">
                <a:avLst/>
              </a:prstGeom>
              <a:ln w="38100" cap="sq" cmpd="sng">
                <a:solidFill>
                  <a:srgbClr val="0000FF"/>
                </a:solidFill>
                <a:prstDash val="solid"/>
                <a:headEnd type="none" w="med" len="med"/>
                <a:tailEnd type="none" w="med" len="med"/>
              </a:ln>
            </p:spPr>
          </p:sp>
        </p:grpSp>
        <p:grpSp>
          <p:nvGrpSpPr>
            <p:cNvPr id="29719" name="Group 16"/>
            <p:cNvGrpSpPr/>
            <p:nvPr/>
          </p:nvGrpSpPr>
          <p:grpSpPr>
            <a:xfrm>
              <a:off x="269" y="960"/>
              <a:ext cx="144" cy="144"/>
              <a:chOff x="0" y="0"/>
              <a:chExt cx="192" cy="192"/>
            </a:xfrm>
          </p:grpSpPr>
          <p:sp>
            <p:nvSpPr>
              <p:cNvPr id="29720" name="Line 97"/>
              <p:cNvSpPr/>
              <p:nvPr/>
            </p:nvSpPr>
            <p:spPr>
              <a:xfrm>
                <a:off x="0" y="0"/>
                <a:ext cx="192" cy="192"/>
              </a:xfrm>
              <a:prstGeom prst="line">
                <a:avLst/>
              </a:prstGeom>
              <a:ln w="38100" cap="sq" cmpd="sng">
                <a:solidFill>
                  <a:srgbClr val="0000FF"/>
                </a:solidFill>
                <a:prstDash val="solid"/>
                <a:headEnd type="none" w="med" len="med"/>
                <a:tailEnd type="none" w="med" len="med"/>
              </a:ln>
            </p:spPr>
          </p:sp>
          <p:sp>
            <p:nvSpPr>
              <p:cNvPr id="29721" name="Line 98"/>
              <p:cNvSpPr/>
              <p:nvPr/>
            </p:nvSpPr>
            <p:spPr>
              <a:xfrm flipH="1">
                <a:off x="0" y="0"/>
                <a:ext cx="192" cy="192"/>
              </a:xfrm>
              <a:prstGeom prst="line">
                <a:avLst/>
              </a:prstGeom>
              <a:ln w="38100" cap="sq" cmpd="sng">
                <a:solidFill>
                  <a:srgbClr val="0000FF"/>
                </a:solidFill>
                <a:prstDash val="solid"/>
                <a:headEnd type="none" w="med" len="med"/>
                <a:tailEnd type="none" w="med" len="med"/>
              </a:ln>
            </p:spPr>
          </p:sp>
        </p:grpSp>
      </p:grpSp>
      <p:sp>
        <p:nvSpPr>
          <p:cNvPr id="29700" name="Rectangle 4"/>
          <p:cNvSpPr/>
          <p:nvPr/>
        </p:nvSpPr>
        <p:spPr>
          <a:xfrm>
            <a:off x="381000" y="106363"/>
            <a:ext cx="8512175" cy="6096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chemeClr val="tx2"/>
                </a:solidFill>
                <a:latin typeface="宋体" panose="02010600030101010101" pitchFamily="2" charset="-122"/>
              </a:rPr>
              <a:t>规则五：根轨迹的渐近线</a:t>
            </a:r>
            <a:r>
              <a:rPr lang="zh-CN" altLang="en-US" dirty="0">
                <a:solidFill>
                  <a:schemeClr val="tx2"/>
                </a:solidFill>
                <a:latin typeface="宋体" panose="02010600030101010101" pitchFamily="2" charset="-122"/>
              </a:rPr>
              <a:t> </a:t>
            </a:r>
            <a:r>
              <a:rPr lang="en-US" altLang="zh-CN" dirty="0">
                <a:solidFill>
                  <a:schemeClr val="tx2"/>
                </a:solidFill>
                <a:latin typeface="Times New Roman" panose="02020603050405020304" pitchFamily="18" charset="0"/>
                <a:cs typeface="Times New Roman" panose="02020603050405020304" pitchFamily="18" charset="0"/>
              </a:rPr>
              <a:t>(</a:t>
            </a:r>
            <a:r>
              <a:rPr lang="zh-CN" altLang="en-US" dirty="0">
                <a:solidFill>
                  <a:schemeClr val="tx2"/>
                </a:solidFill>
                <a:latin typeface="Times New Roman" panose="02020603050405020304" pitchFamily="18" charset="0"/>
              </a:rPr>
              <a:t>A</a:t>
            </a:r>
            <a:r>
              <a:rPr lang="en-US" altLang="zh-CN" dirty="0">
                <a:solidFill>
                  <a:schemeClr val="tx2"/>
                </a:solidFill>
                <a:latin typeface="Times New Roman" panose="02020603050405020304" pitchFamily="18" charset="0"/>
                <a:cs typeface="Times New Roman" panose="02020603050405020304" pitchFamily="18" charset="0"/>
              </a:rPr>
              <a:t>symptote)</a:t>
            </a:r>
            <a:endParaRPr lang="en-US" altLang="zh-CN" dirty="0">
              <a:solidFill>
                <a:schemeClr val="tx2"/>
              </a:solidFill>
              <a:latin typeface="Times New Roman" panose="02020603050405020304" pitchFamily="18" charset="0"/>
              <a:ea typeface="Times New Roman" panose="02020603050405020304" pitchFamily="18" charset="0"/>
            </a:endParaRPr>
          </a:p>
        </p:txBody>
      </p:sp>
      <p:grpSp>
        <p:nvGrpSpPr>
          <p:cNvPr id="2" name="Group 20"/>
          <p:cNvGrpSpPr/>
          <p:nvPr/>
        </p:nvGrpSpPr>
        <p:grpSpPr>
          <a:xfrm>
            <a:off x="381000" y="3602038"/>
            <a:ext cx="5132388" cy="2508250"/>
            <a:chOff x="-145" y="-72"/>
            <a:chExt cx="2943" cy="1580"/>
          </a:xfrm>
        </p:grpSpPr>
        <p:sp>
          <p:nvSpPr>
            <p:cNvPr id="29713" name="Rectangle 8"/>
            <p:cNvSpPr/>
            <p:nvPr/>
          </p:nvSpPr>
          <p:spPr>
            <a:xfrm>
              <a:off x="-145" y="-72"/>
              <a:ext cx="2943" cy="272"/>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lnSpc>
                  <a:spcPct val="80000"/>
                </a:lnSpc>
                <a:spcBef>
                  <a:spcPct val="0"/>
                </a:spcBef>
                <a:buClrTx/>
                <a:buSzTx/>
                <a:buFont typeface="Arial" panose="020B0604020202020204" pitchFamily="34" charset="0"/>
                <a:buNone/>
              </a:pPr>
              <a:r>
                <a:rPr lang="zh-CN" altLang="en-US" b="1" dirty="0">
                  <a:solidFill>
                    <a:schemeClr val="tx2"/>
                  </a:solidFill>
                  <a:latin typeface="宋体" panose="02010600030101010101" pitchFamily="2" charset="-122"/>
                </a:rPr>
                <a:t>渐近线与实轴正方向的夹角为：</a:t>
              </a:r>
            </a:p>
          </p:txBody>
        </p:sp>
        <p:graphicFrame>
          <p:nvGraphicFramePr>
            <p:cNvPr id="29714" name="Object 22"/>
            <p:cNvGraphicFramePr>
              <a:graphicFrameLocks noChangeAspect="1"/>
            </p:cNvGraphicFramePr>
            <p:nvPr/>
          </p:nvGraphicFramePr>
          <p:xfrm>
            <a:off x="-9" y="533"/>
            <a:ext cx="2697" cy="533"/>
          </p:xfrm>
          <a:graphic>
            <a:graphicData uri="http://schemas.openxmlformats.org/presentationml/2006/ole">
              <mc:AlternateContent xmlns:mc="http://schemas.openxmlformats.org/markup-compatibility/2006">
                <mc:Choice xmlns:v="urn:schemas-microsoft-com:vml" Requires="v">
                  <p:oleObj spid="_x0000_s9234" r:id="rId7" imgW="1764665" imgH="355600" progId="Equation.DSMT4">
                    <p:embed/>
                  </p:oleObj>
                </mc:Choice>
                <mc:Fallback>
                  <p:oleObj r:id="rId7" imgW="1764665" imgH="355600" progId="Equation.DSMT4">
                    <p:embed/>
                    <p:pic>
                      <p:nvPicPr>
                        <p:cNvPr id="0" name="图片 3100"/>
                        <p:cNvPicPr/>
                        <p:nvPr/>
                      </p:nvPicPr>
                      <p:blipFill>
                        <a:blip r:embed="rId8"/>
                        <a:stretch>
                          <a:fillRect/>
                        </a:stretch>
                      </p:blipFill>
                      <p:spPr>
                        <a:xfrm>
                          <a:off x="-9" y="533"/>
                          <a:ext cx="2697" cy="533"/>
                        </a:xfrm>
                        <a:prstGeom prst="rect">
                          <a:avLst/>
                        </a:prstGeom>
                        <a:noFill/>
                        <a:ln w="38100">
                          <a:noFill/>
                          <a:miter/>
                        </a:ln>
                      </p:spPr>
                    </p:pic>
                  </p:oleObj>
                </mc:Fallback>
              </mc:AlternateContent>
            </a:graphicData>
          </a:graphic>
        </p:graphicFrame>
        <p:graphicFrame>
          <p:nvGraphicFramePr>
            <p:cNvPr id="29715" name="Object 23"/>
            <p:cNvGraphicFramePr>
              <a:graphicFrameLocks noChangeAspect="1"/>
            </p:cNvGraphicFramePr>
            <p:nvPr/>
          </p:nvGraphicFramePr>
          <p:xfrm>
            <a:off x="598" y="1190"/>
            <a:ext cx="2044" cy="318"/>
          </p:xfrm>
          <a:graphic>
            <a:graphicData uri="http://schemas.openxmlformats.org/presentationml/2006/ole">
              <mc:AlternateContent xmlns:mc="http://schemas.openxmlformats.org/markup-compatibility/2006">
                <mc:Choice xmlns:v="urn:schemas-microsoft-com:vml" Requires="v">
                  <p:oleObj spid="_x0000_s9235" r:id="rId9" imgW="1308735" imgH="203200" progId="Equation.3">
                    <p:embed/>
                  </p:oleObj>
                </mc:Choice>
                <mc:Fallback>
                  <p:oleObj r:id="rId9" imgW="1308735" imgH="203200" progId="Equation.3">
                    <p:embed/>
                    <p:pic>
                      <p:nvPicPr>
                        <p:cNvPr id="0" name="图片 3095"/>
                        <p:cNvPicPr/>
                        <p:nvPr/>
                      </p:nvPicPr>
                      <p:blipFill>
                        <a:blip r:embed="rId10"/>
                        <a:stretch>
                          <a:fillRect/>
                        </a:stretch>
                      </p:blipFill>
                      <p:spPr>
                        <a:xfrm>
                          <a:off x="598" y="1190"/>
                          <a:ext cx="2044" cy="318"/>
                        </a:xfrm>
                        <a:prstGeom prst="rect">
                          <a:avLst/>
                        </a:prstGeom>
                        <a:noFill/>
                        <a:ln w="38100">
                          <a:noFill/>
                          <a:miter/>
                        </a:ln>
                      </p:spPr>
                    </p:pic>
                  </p:oleObj>
                </mc:Fallback>
              </mc:AlternateContent>
            </a:graphicData>
          </a:graphic>
        </p:graphicFrame>
      </p:grpSp>
      <p:sp>
        <p:nvSpPr>
          <p:cNvPr id="3" name="Rectangle 57"/>
          <p:cNvSpPr/>
          <p:nvPr/>
        </p:nvSpPr>
        <p:spPr>
          <a:xfrm>
            <a:off x="304800" y="706438"/>
            <a:ext cx="8763000" cy="10779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chemeClr val="tx2"/>
                </a:solidFill>
                <a:latin typeface="Times New Roman" panose="02020603050405020304" pitchFamily="18" charset="0"/>
              </a:rPr>
              <a:t>当根轨迹增益</a:t>
            </a:r>
            <a:r>
              <a:rPr lang="en-US" altLang="zh-CN" i="1" dirty="0">
                <a:solidFill>
                  <a:srgbClr val="00337B"/>
                </a:solidFill>
                <a:latin typeface="Times New Roman" panose="02020603050405020304" pitchFamily="18" charset="0"/>
              </a:rPr>
              <a:t>K</a:t>
            </a:r>
            <a:r>
              <a:rPr lang="en-US" altLang="zh-CN" i="1" baseline="30000" dirty="0">
                <a:solidFill>
                  <a:srgbClr val="00337B"/>
                </a:solidFill>
                <a:latin typeface="Times New Roman" panose="02020603050405020304" pitchFamily="18" charset="0"/>
              </a:rPr>
              <a:t>*</a:t>
            </a:r>
            <a:r>
              <a:rPr lang="en-US" altLang="zh-CN" dirty="0">
                <a:solidFill>
                  <a:srgbClr val="00337B"/>
                </a:solidFill>
                <a:latin typeface="Times New Roman" panose="02020603050405020304" pitchFamily="18" charset="0"/>
              </a:rPr>
              <a:t>→∞</a:t>
            </a:r>
            <a:r>
              <a:rPr lang="zh-CN" altLang="en-US" dirty="0">
                <a:solidFill>
                  <a:srgbClr val="00337B"/>
                </a:solidFill>
                <a:latin typeface="Times New Roman" panose="02020603050405020304" pitchFamily="18" charset="0"/>
              </a:rPr>
              <a:t>时，</a:t>
            </a:r>
            <a:r>
              <a:rPr lang="zh-CN" altLang="en-US" b="1" dirty="0">
                <a:solidFill>
                  <a:schemeClr val="tx2"/>
                </a:solidFill>
                <a:latin typeface="Times New Roman" panose="02020603050405020304" pitchFamily="18" charset="0"/>
              </a:rPr>
              <a:t>有</a:t>
            </a:r>
            <a:r>
              <a:rPr lang="en-US" altLang="zh-CN" i="1" dirty="0">
                <a:solidFill>
                  <a:schemeClr val="tx2"/>
                </a:solidFill>
                <a:latin typeface="Times New Roman" panose="02020603050405020304" pitchFamily="18" charset="0"/>
              </a:rPr>
              <a:t>n</a:t>
            </a:r>
            <a:r>
              <a:rPr lang="en-US" altLang="zh-CN" dirty="0">
                <a:solidFill>
                  <a:schemeClr val="tx2"/>
                </a:solidFill>
                <a:latin typeface="Times New Roman" panose="02020603050405020304" pitchFamily="18" charset="0"/>
              </a:rPr>
              <a:t>-</a:t>
            </a:r>
            <a:r>
              <a:rPr lang="en-US" altLang="zh-CN" i="1" dirty="0">
                <a:solidFill>
                  <a:schemeClr val="tx2"/>
                </a:solidFill>
                <a:latin typeface="Times New Roman" panose="02020603050405020304" pitchFamily="18" charset="0"/>
              </a:rPr>
              <a:t>m</a:t>
            </a:r>
            <a:r>
              <a:rPr lang="zh-CN" altLang="en-US" b="1" dirty="0">
                <a:solidFill>
                  <a:schemeClr val="tx2"/>
                </a:solidFill>
                <a:latin typeface="Times New Roman" panose="02020603050405020304" pitchFamily="18" charset="0"/>
              </a:rPr>
              <a:t>条根轨迹沿</a:t>
            </a:r>
            <a:r>
              <a:rPr lang="en-US" altLang="zh-CN" i="1" dirty="0">
                <a:solidFill>
                  <a:schemeClr val="tx2"/>
                </a:solidFill>
                <a:latin typeface="Times New Roman" panose="02020603050405020304" pitchFamily="18" charset="0"/>
              </a:rPr>
              <a:t>n</a:t>
            </a:r>
            <a:r>
              <a:rPr lang="en-US" altLang="zh-CN" dirty="0">
                <a:solidFill>
                  <a:schemeClr val="tx2"/>
                </a:solidFill>
                <a:latin typeface="Times New Roman" panose="02020603050405020304" pitchFamily="18" charset="0"/>
              </a:rPr>
              <a:t>-</a:t>
            </a:r>
            <a:r>
              <a:rPr lang="en-US" altLang="zh-CN" i="1" dirty="0">
                <a:solidFill>
                  <a:schemeClr val="tx2"/>
                </a:solidFill>
                <a:latin typeface="Times New Roman" panose="02020603050405020304" pitchFamily="18" charset="0"/>
              </a:rPr>
              <a:t>m</a:t>
            </a:r>
            <a:r>
              <a:rPr lang="zh-CN" altLang="en-US" b="1" dirty="0">
                <a:solidFill>
                  <a:schemeClr val="tx2"/>
                </a:solidFill>
                <a:latin typeface="Times New Roman" panose="02020603050405020304" pitchFamily="18" charset="0"/>
              </a:rPr>
              <a:t>条渐近线趋于无穷远处。</a:t>
            </a:r>
          </a:p>
        </p:txBody>
      </p:sp>
      <p:grpSp>
        <p:nvGrpSpPr>
          <p:cNvPr id="4" name="Group 34"/>
          <p:cNvGrpSpPr/>
          <p:nvPr/>
        </p:nvGrpSpPr>
        <p:grpSpPr>
          <a:xfrm>
            <a:off x="322263" y="1738313"/>
            <a:ext cx="5895975" cy="1916112"/>
            <a:chOff x="340" y="1013"/>
            <a:chExt cx="3714" cy="1207"/>
          </a:xfrm>
        </p:grpSpPr>
        <p:graphicFrame>
          <p:nvGraphicFramePr>
            <p:cNvPr id="29711" name="Object 26"/>
            <p:cNvGraphicFramePr>
              <a:graphicFrameLocks noChangeAspect="1"/>
            </p:cNvGraphicFramePr>
            <p:nvPr/>
          </p:nvGraphicFramePr>
          <p:xfrm>
            <a:off x="1376" y="1309"/>
            <a:ext cx="2331" cy="911"/>
          </p:xfrm>
          <a:graphic>
            <a:graphicData uri="http://schemas.openxmlformats.org/presentationml/2006/ole">
              <mc:AlternateContent xmlns:mc="http://schemas.openxmlformats.org/markup-compatibility/2006">
                <mc:Choice xmlns:v="urn:schemas-microsoft-com:vml" Requires="v">
                  <p:oleObj spid="_x0000_s9236" r:id="rId11" imgW="1091565" imgH="533400" progId="Equation.DSMT4">
                    <p:embed/>
                  </p:oleObj>
                </mc:Choice>
                <mc:Fallback>
                  <p:oleObj r:id="rId11" imgW="1091565" imgH="533400" progId="Equation.DSMT4">
                    <p:embed/>
                    <p:pic>
                      <p:nvPicPr>
                        <p:cNvPr id="0" name="图片 3099"/>
                        <p:cNvPicPr/>
                        <p:nvPr/>
                      </p:nvPicPr>
                      <p:blipFill>
                        <a:blip r:embed="rId12"/>
                        <a:stretch>
                          <a:fillRect/>
                        </a:stretch>
                      </p:blipFill>
                      <p:spPr>
                        <a:xfrm>
                          <a:off x="1376" y="1309"/>
                          <a:ext cx="2331" cy="911"/>
                        </a:xfrm>
                        <a:prstGeom prst="rect">
                          <a:avLst/>
                        </a:prstGeom>
                        <a:noFill/>
                        <a:ln w="38100">
                          <a:noFill/>
                          <a:miter/>
                        </a:ln>
                      </p:spPr>
                    </p:pic>
                  </p:oleObj>
                </mc:Fallback>
              </mc:AlternateContent>
            </a:graphicData>
          </a:graphic>
        </p:graphicFrame>
        <p:sp>
          <p:nvSpPr>
            <p:cNvPr id="29712" name="Rectangle 58"/>
            <p:cNvSpPr/>
            <p:nvPr/>
          </p:nvSpPr>
          <p:spPr>
            <a:xfrm>
              <a:off x="340" y="1013"/>
              <a:ext cx="3714" cy="3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eaLnBrk="1" hangingPunct="1">
                <a:spcBef>
                  <a:spcPct val="0"/>
                </a:spcBef>
                <a:buClrTx/>
                <a:buSzTx/>
                <a:buFont typeface="Arial" panose="020B0604020202020204" pitchFamily="34" charset="0"/>
                <a:buNone/>
              </a:pPr>
              <a:r>
                <a:rPr lang="zh-CN" altLang="en-US" b="1" dirty="0">
                  <a:solidFill>
                    <a:schemeClr val="tx2"/>
                  </a:solidFill>
                  <a:latin typeface="宋体" panose="02010600030101010101" pitchFamily="2" charset="-122"/>
                </a:rPr>
                <a:t>渐近线在实轴上的交点坐标为：</a:t>
              </a:r>
            </a:p>
          </p:txBody>
        </p:sp>
      </p:grpSp>
      <p:grpSp>
        <p:nvGrpSpPr>
          <p:cNvPr id="5" name="Group 28"/>
          <p:cNvGrpSpPr/>
          <p:nvPr/>
        </p:nvGrpSpPr>
        <p:grpSpPr>
          <a:xfrm>
            <a:off x="5638800" y="3884613"/>
            <a:ext cx="1657350" cy="1905000"/>
            <a:chOff x="0" y="0"/>
            <a:chExt cx="1044" cy="1200"/>
          </a:xfrm>
        </p:grpSpPr>
        <p:grpSp>
          <p:nvGrpSpPr>
            <p:cNvPr id="29706" name="Group 29"/>
            <p:cNvGrpSpPr/>
            <p:nvPr/>
          </p:nvGrpSpPr>
          <p:grpSpPr>
            <a:xfrm>
              <a:off x="624" y="0"/>
              <a:ext cx="384" cy="1200"/>
              <a:chOff x="0" y="0"/>
              <a:chExt cx="384" cy="1200"/>
            </a:xfrm>
          </p:grpSpPr>
          <p:sp>
            <p:nvSpPr>
              <p:cNvPr id="29709" name="Line 77"/>
              <p:cNvSpPr/>
              <p:nvPr/>
            </p:nvSpPr>
            <p:spPr>
              <a:xfrm flipV="1">
                <a:off x="0" y="0"/>
                <a:ext cx="384" cy="672"/>
              </a:xfrm>
              <a:prstGeom prst="line">
                <a:avLst/>
              </a:prstGeom>
              <a:ln w="28575" cap="flat" cmpd="sng">
                <a:solidFill>
                  <a:srgbClr val="FF0000"/>
                </a:solidFill>
                <a:prstDash val="dash"/>
                <a:headEnd type="none" w="med" len="med"/>
                <a:tailEnd type="arrow" w="med" len="med"/>
              </a:ln>
            </p:spPr>
          </p:sp>
          <p:sp>
            <p:nvSpPr>
              <p:cNvPr id="29710" name="Line 78"/>
              <p:cNvSpPr/>
              <p:nvPr/>
            </p:nvSpPr>
            <p:spPr>
              <a:xfrm>
                <a:off x="0" y="672"/>
                <a:ext cx="384" cy="528"/>
              </a:xfrm>
              <a:prstGeom prst="line">
                <a:avLst/>
              </a:prstGeom>
              <a:ln w="28575" cap="flat" cmpd="sng">
                <a:solidFill>
                  <a:srgbClr val="FF0000"/>
                </a:solidFill>
                <a:prstDash val="dash"/>
                <a:headEnd type="none" w="med" len="med"/>
                <a:tailEnd type="arrow" w="med" len="med"/>
              </a:ln>
            </p:spPr>
          </p:sp>
        </p:grpSp>
        <p:sp>
          <p:nvSpPr>
            <p:cNvPr id="29707" name="Line 79"/>
            <p:cNvSpPr/>
            <p:nvPr/>
          </p:nvSpPr>
          <p:spPr>
            <a:xfrm flipH="1">
              <a:off x="0" y="672"/>
              <a:ext cx="624" cy="0"/>
            </a:xfrm>
            <a:prstGeom prst="line">
              <a:avLst/>
            </a:prstGeom>
            <a:ln w="34925" cap="flat" cmpd="sng">
              <a:solidFill>
                <a:srgbClr val="FF0000"/>
              </a:solidFill>
              <a:prstDash val="dash"/>
              <a:headEnd type="none" w="med" len="med"/>
              <a:tailEnd type="arrow" w="med" len="med"/>
            </a:ln>
          </p:spPr>
        </p:sp>
        <p:sp>
          <p:nvSpPr>
            <p:cNvPr id="29708" name="Text Box 80"/>
            <p:cNvSpPr txBox="1"/>
            <p:nvPr/>
          </p:nvSpPr>
          <p:spPr>
            <a:xfrm>
              <a:off x="672" y="432"/>
              <a:ext cx="37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stStyle>
            <a:p>
              <a:pPr marL="0" lvl="0" indent="0" algn="ctr" eaLnBrk="1" hangingPunct="1">
                <a:spcBef>
                  <a:spcPct val="0"/>
                </a:spcBef>
                <a:buClrTx/>
                <a:buSzTx/>
                <a:buFont typeface="Arial" panose="020B0604020202020204" pitchFamily="34" charset="0"/>
                <a:buNone/>
              </a:pPr>
              <a:r>
                <a:rPr lang="en-US" altLang="zh-CN" sz="2400" b="1" dirty="0">
                  <a:latin typeface="Times New Roman" panose="02020603050405020304" pitchFamily="18" charset="0"/>
                </a:rPr>
                <a:t>60</a:t>
              </a:r>
              <a:r>
                <a:rPr lang="en-US" altLang="zh-CN" sz="2400" b="1" baseline="30000" dirty="0">
                  <a:latin typeface="Times New Roman" panose="02020603050405020304" pitchFamily="18" charset="0"/>
                </a:rPr>
                <a:t>o</a:t>
              </a:r>
            </a:p>
          </p:txBody>
        </p:sp>
      </p:grpSp>
      <p:sp>
        <p:nvSpPr>
          <p:cNvPr id="29705" name="灯片编号占位符 1"/>
          <p:cNvSpPr txBox="1">
            <a:spLocks noGrp="1"/>
          </p:cNvSpPr>
          <p:nvPr>
            <p:ph type="sldNum" sz="quarter" idx="12"/>
          </p:nvPr>
        </p:nvSpPr>
        <p:spPr>
          <a:ln/>
        </p:spPr>
        <p:txBody>
          <a:bodyPr/>
          <a:lstStyle/>
          <a:p>
            <a:pPr marL="0" indent="0" algn="r" eaLnBrk="1" hangingPunct="1">
              <a:spcBef>
                <a:spcPct val="0"/>
              </a:spcBef>
              <a:buClrTx/>
              <a:buSzTx/>
              <a:buFont typeface="Arial" panose="020B0604020202020204" pitchFamily="34" charset="0"/>
              <a:buNone/>
            </a:pPr>
            <a:fld id="{9A0DB2DC-4C9A-4742-B13C-FB6460FD3503}" type="slidenum">
              <a:rPr lang="zh-CN" altLang="en-US" sz="1400" dirty="0"/>
              <a:t>9</a:t>
            </a:fld>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699"/>
                                        </p:tgtEl>
                                        <p:attrNameLst>
                                          <p:attrName>style.visibility</p:attrName>
                                        </p:attrNameLst>
                                      </p:cBhvr>
                                      <p:to>
                                        <p:strVal val="visible"/>
                                      </p:to>
                                    </p:set>
                                    <p:anim calcmode="lin" valueType="num">
                                      <p:cBhvr additive="base">
                                        <p:cTn id="25" dur="500" fill="hold"/>
                                        <p:tgtEl>
                                          <p:spTgt spid="29699"/>
                                        </p:tgtEl>
                                        <p:attrNameLst>
                                          <p:attrName>ppt_x</p:attrName>
                                        </p:attrNameLst>
                                      </p:cBhvr>
                                      <p:tavLst>
                                        <p:tav tm="0">
                                          <p:val>
                                            <p:strVal val="#ppt_x"/>
                                          </p:val>
                                        </p:tav>
                                        <p:tav tm="100000">
                                          <p:val>
                                            <p:strVal val="#ppt_x"/>
                                          </p:val>
                                        </p:tav>
                                      </p:tavLst>
                                    </p:anim>
                                    <p:anim calcmode="lin" valueType="num">
                                      <p:cBhvr additive="base">
                                        <p:cTn id="26" dur="500" fill="hold"/>
                                        <p:tgtEl>
                                          <p:spTgt spid="2969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37"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arn(outVertical)">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0_诗情画意">
  <a:themeElements>
    <a:clrScheme name="10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10_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0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10_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10_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10_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10_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10_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10_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10_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1_诗情画意">
  <a:themeElements>
    <a:clrScheme name="11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11_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1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11_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11_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11_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11_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11_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11_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11_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2_诗情画意">
  <a:themeElements>
    <a:clrScheme name="12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12_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12_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12_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12_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12_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12_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12_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12_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3_诗情画意">
  <a:themeElements>
    <a:clrScheme name="13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13_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3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13_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13_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13_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13_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13_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13_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13_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4_诗情画意">
  <a:themeElements>
    <a:clrScheme name="14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14_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4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14_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14_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14_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14_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14_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14_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14_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5_诗情画意">
  <a:themeElements>
    <a:clrScheme name="15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15_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5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15_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15_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15_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15_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15_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15_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15_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诗情画意">
  <a:themeElements>
    <a:clrScheme name="1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1_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1_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1_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1_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1_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1_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1_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1_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诗情画意">
  <a:themeElements>
    <a:clrScheme name="2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2_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2_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2_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2_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2_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2_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2_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2_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诗情画意">
  <a:themeElements>
    <a:clrScheme name="3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3_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3_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3_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3_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3_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3_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3_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3_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诗情画意">
  <a:themeElements>
    <a:clrScheme name="5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5_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5_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5_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5_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5_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5_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5_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5_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诗情画意">
  <a:themeElements>
    <a:clrScheme name="6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6_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6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6_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6_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6_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6_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6_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6_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6_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诗情画意">
  <a:themeElements>
    <a:clrScheme name="7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7_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7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7_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7_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7_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7_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7_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7_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7_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_诗情画意">
  <a:themeElements>
    <a:clrScheme name="8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8_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8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8_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8_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8_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8_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8_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8_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8_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9_诗情画意">
  <a:themeElements>
    <a:clrScheme name="9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9_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9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9_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9_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9_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9_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9_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9_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9_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12</TotalTime>
  <Words>6238</Words>
  <Application>Microsoft Office PowerPoint</Application>
  <PresentationFormat>全屏显示(4:3)</PresentationFormat>
  <Paragraphs>859</Paragraphs>
  <Slides>76</Slides>
  <Notes>15</Notes>
  <HiddenSlides>0</HiddenSlides>
  <MMClips>0</MMClips>
  <ScaleCrop>false</ScaleCrop>
  <HeadingPairs>
    <vt:vector size="8" baseType="variant">
      <vt:variant>
        <vt:lpstr>已用的字体</vt:lpstr>
      </vt:variant>
      <vt:variant>
        <vt:i4>8</vt:i4>
      </vt:variant>
      <vt:variant>
        <vt:lpstr>主题</vt:lpstr>
      </vt:variant>
      <vt:variant>
        <vt:i4>16</vt:i4>
      </vt:variant>
      <vt:variant>
        <vt:lpstr>嵌入 OLE 服务器</vt:lpstr>
      </vt:variant>
      <vt:variant>
        <vt:i4>3</vt:i4>
      </vt:variant>
      <vt:variant>
        <vt:lpstr>幻灯片标题</vt:lpstr>
      </vt:variant>
      <vt:variant>
        <vt:i4>76</vt:i4>
      </vt:variant>
    </vt:vector>
  </HeadingPairs>
  <TitlesOfParts>
    <vt:vector size="103" baseType="lpstr">
      <vt:lpstr>华文新魏</vt:lpstr>
      <vt:lpstr>宋体</vt:lpstr>
      <vt:lpstr>Arial</vt:lpstr>
      <vt:lpstr>Calibri</vt:lpstr>
      <vt:lpstr>Helvetica</vt:lpstr>
      <vt:lpstr>Symbol</vt:lpstr>
      <vt:lpstr>Times New Roman</vt:lpstr>
      <vt:lpstr>Wingdings</vt:lpstr>
      <vt:lpstr>诗情画意</vt:lpstr>
      <vt:lpstr>1_诗情画意</vt:lpstr>
      <vt:lpstr>2_诗情画意</vt:lpstr>
      <vt:lpstr>3_诗情画意</vt:lpstr>
      <vt:lpstr>5_诗情画意</vt:lpstr>
      <vt:lpstr>6_诗情画意</vt:lpstr>
      <vt:lpstr>7_诗情画意</vt:lpstr>
      <vt:lpstr>8_诗情画意</vt:lpstr>
      <vt:lpstr>9_诗情画意</vt:lpstr>
      <vt:lpstr>10_诗情画意</vt:lpstr>
      <vt:lpstr>11_诗情画意</vt:lpstr>
      <vt:lpstr>12_诗情画意</vt:lpstr>
      <vt:lpstr>13_诗情画意</vt:lpstr>
      <vt:lpstr>14_诗情画意</vt:lpstr>
      <vt:lpstr>15_诗情画意</vt:lpstr>
      <vt:lpstr>默认设计模板</vt:lpstr>
      <vt:lpstr>MathType 7.0 Equation</vt:lpstr>
      <vt:lpstr>Equation.3</vt:lpstr>
      <vt:lpstr>Microsoft Visio 2003-2010 Drawing</vt:lpstr>
      <vt:lpstr>PowerPoint 演示文稿</vt:lpstr>
      <vt:lpstr>§ 4-1根轨迹的基本概念  (The Root-Locus Concept )</vt:lpstr>
      <vt:lpstr>PowerPoint 演示文稿</vt:lpstr>
      <vt:lpstr>K 取不同值对应的闭环根 s1,s2</vt:lpstr>
      <vt:lpstr>PowerPoint 演示文稿</vt:lpstr>
      <vt:lpstr>PowerPoint 演示文稿</vt:lpstr>
      <vt:lpstr>§4-2 根轨迹绘制的基本规则  (Basic Rules for Root-Locus Plotting)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例4.3 求根轨迹的分离点、与虚轴的交点，画出完整的根轨迹图，系统开环传递数为 :</vt:lpstr>
      <vt:lpstr>PowerPoint 演示文稿</vt:lpstr>
      <vt:lpstr>PowerPoint 演示文稿</vt:lpstr>
      <vt:lpstr>PowerPoint 演示文稿</vt:lpstr>
      <vt:lpstr>补充规则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§4-3 广义根轨迹绘制  (Generalized Root-Locus Plots)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正反馈根轨迹绘制的基本规则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§4-4 基于根轨迹的系统性能分析          (Performance Analysis Based on the Root-Locus Method)</vt:lpstr>
      <vt:lpstr>一、性能指标在s平面上的表示</vt:lpstr>
      <vt:lpstr>一、性能指标在s平面上的表示</vt:lpstr>
      <vt:lpstr>一、性能指标在s平面上的表示</vt:lpstr>
      <vt:lpstr>二、主导极点的概念</vt:lpstr>
      <vt:lpstr>PowerPoint 演示文稿</vt:lpstr>
      <vt:lpstr>PowerPoint 演示文稿</vt:lpstr>
      <vt:lpstr>PowerPoint 演示文稿</vt:lpstr>
      <vt:lpstr>PowerPoint 演示文稿</vt:lpstr>
      <vt:lpstr>三、增加开环零点对根轨迹的影响</vt:lpstr>
      <vt:lpstr>PowerPoint 演示文稿</vt:lpstr>
      <vt:lpstr>例4.13 设系统的开环传递函数为                                             求增加开环零点               对根轨迹和系统性能的影响。 解：</vt:lpstr>
      <vt:lpstr>      增加开环零点-z0 = -4对系统性能的影响</vt:lpstr>
      <vt:lpstr>增加开环零点-z0 = -4对系统性能的影响</vt:lpstr>
      <vt:lpstr>PowerPoint 演示文稿</vt:lpstr>
      <vt:lpstr>PowerPoint 演示文稿</vt:lpstr>
      <vt:lpstr>五、闭环零极点分布与系统性能关系</vt:lpstr>
      <vt:lpstr> 例4.15 试分析系统开环增益K值对系统性能影响，计算阻尼系数 =0.5时系统的性能指标。 </vt:lpstr>
      <vt:lpstr> 例4.15(续) 试分析系统开环增益K值对系统性能影响，计算阻尼系数 =0.5时系统的性能指标。 </vt:lpstr>
      <vt:lpstr> 例4.15（续） 试分析系统开环增益K值对系统性能影响，计算阻尼系数 =0.5时系统的性能指标。 </vt:lpstr>
      <vt:lpstr>闭环零点、极点对系统瞬态性能的影响</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根轨迹法</dc:title>
  <dc:creator>aster</dc:creator>
  <cp:lastModifiedBy>hu lei</cp:lastModifiedBy>
  <cp:revision>2219</cp:revision>
  <dcterms:created xsi:type="dcterms:W3CDTF">2013-09-03T10:23:02Z</dcterms:created>
  <dcterms:modified xsi:type="dcterms:W3CDTF">2024-09-25T02:14:39Z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8DF366FCB12745F0B6ECE272B6A2269F_13</vt:lpwstr>
  </property>
</Properties>
</file>