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3" r:id="rId2"/>
  </p:sldMasterIdLst>
  <p:notesMasterIdLst>
    <p:notesMasterId r:id="rId112"/>
  </p:notesMasterIdLst>
  <p:sldIdLst>
    <p:sldId id="257" r:id="rId3"/>
    <p:sldId id="1043" r:id="rId4"/>
    <p:sldId id="672" r:id="rId5"/>
    <p:sldId id="668" r:id="rId6"/>
    <p:sldId id="670" r:id="rId7"/>
    <p:sldId id="671" r:id="rId8"/>
    <p:sldId id="529" r:id="rId9"/>
    <p:sldId id="706" r:id="rId10"/>
    <p:sldId id="707" r:id="rId11"/>
    <p:sldId id="708" r:id="rId12"/>
    <p:sldId id="1041" r:id="rId13"/>
    <p:sldId id="793" r:id="rId14"/>
    <p:sldId id="904" r:id="rId15"/>
    <p:sldId id="905" r:id="rId16"/>
    <p:sldId id="797" r:id="rId17"/>
    <p:sldId id="799" r:id="rId18"/>
    <p:sldId id="715" r:id="rId19"/>
    <p:sldId id="874" r:id="rId20"/>
    <p:sldId id="718" r:id="rId21"/>
    <p:sldId id="719" r:id="rId22"/>
    <p:sldId id="720" r:id="rId23"/>
    <p:sldId id="721" r:id="rId24"/>
    <p:sldId id="722" r:id="rId25"/>
    <p:sldId id="907" r:id="rId26"/>
    <p:sldId id="724" r:id="rId27"/>
    <p:sldId id="725" r:id="rId28"/>
    <p:sldId id="909" r:id="rId29"/>
    <p:sldId id="910" r:id="rId30"/>
    <p:sldId id="911" r:id="rId31"/>
    <p:sldId id="912" r:id="rId32"/>
    <p:sldId id="913" r:id="rId33"/>
    <p:sldId id="914" r:id="rId34"/>
    <p:sldId id="915" r:id="rId35"/>
    <p:sldId id="916" r:id="rId36"/>
    <p:sldId id="917" r:id="rId37"/>
    <p:sldId id="918" r:id="rId38"/>
    <p:sldId id="919" r:id="rId39"/>
    <p:sldId id="920" r:id="rId40"/>
    <p:sldId id="921" r:id="rId41"/>
    <p:sldId id="922" r:id="rId42"/>
    <p:sldId id="923" r:id="rId43"/>
    <p:sldId id="924" r:id="rId44"/>
    <p:sldId id="925" r:id="rId45"/>
    <p:sldId id="926" r:id="rId46"/>
    <p:sldId id="927" r:id="rId47"/>
    <p:sldId id="928" r:id="rId48"/>
    <p:sldId id="929" r:id="rId49"/>
    <p:sldId id="930" r:id="rId50"/>
    <p:sldId id="1042" r:id="rId51"/>
    <p:sldId id="932" r:id="rId52"/>
    <p:sldId id="933" r:id="rId53"/>
    <p:sldId id="934" r:id="rId54"/>
    <p:sldId id="935" r:id="rId55"/>
    <p:sldId id="936" r:id="rId56"/>
    <p:sldId id="938" r:id="rId57"/>
    <p:sldId id="1045" r:id="rId58"/>
    <p:sldId id="940" r:id="rId59"/>
    <p:sldId id="941" r:id="rId60"/>
    <p:sldId id="942" r:id="rId61"/>
    <p:sldId id="943" r:id="rId62"/>
    <p:sldId id="944" r:id="rId63"/>
    <p:sldId id="945" r:id="rId64"/>
    <p:sldId id="946" r:id="rId65"/>
    <p:sldId id="947" r:id="rId66"/>
    <p:sldId id="948" r:id="rId67"/>
    <p:sldId id="949" r:id="rId68"/>
    <p:sldId id="950" r:id="rId69"/>
    <p:sldId id="951" r:id="rId70"/>
    <p:sldId id="952" r:id="rId71"/>
    <p:sldId id="953" r:id="rId72"/>
    <p:sldId id="954" r:id="rId73"/>
    <p:sldId id="955" r:id="rId74"/>
    <p:sldId id="956" r:id="rId75"/>
    <p:sldId id="957" r:id="rId76"/>
    <p:sldId id="958" r:id="rId77"/>
    <p:sldId id="959" r:id="rId78"/>
    <p:sldId id="960" r:id="rId79"/>
    <p:sldId id="961" r:id="rId80"/>
    <p:sldId id="962" r:id="rId81"/>
    <p:sldId id="964" r:id="rId82"/>
    <p:sldId id="963" r:id="rId83"/>
    <p:sldId id="965" r:id="rId84"/>
    <p:sldId id="966" r:id="rId85"/>
    <p:sldId id="967" r:id="rId86"/>
    <p:sldId id="968" r:id="rId87"/>
    <p:sldId id="969" r:id="rId88"/>
    <p:sldId id="970" r:id="rId89"/>
    <p:sldId id="971" r:id="rId90"/>
    <p:sldId id="972" r:id="rId91"/>
    <p:sldId id="973" r:id="rId92"/>
    <p:sldId id="974" r:id="rId93"/>
    <p:sldId id="975" r:id="rId94"/>
    <p:sldId id="976" r:id="rId95"/>
    <p:sldId id="977" r:id="rId96"/>
    <p:sldId id="978" r:id="rId97"/>
    <p:sldId id="979" r:id="rId98"/>
    <p:sldId id="980" r:id="rId99"/>
    <p:sldId id="981" r:id="rId100"/>
    <p:sldId id="982" r:id="rId101"/>
    <p:sldId id="983" r:id="rId102"/>
    <p:sldId id="984" r:id="rId103"/>
    <p:sldId id="985" r:id="rId104"/>
    <p:sldId id="986" r:id="rId105"/>
    <p:sldId id="987" r:id="rId106"/>
    <p:sldId id="988" r:id="rId107"/>
    <p:sldId id="989" r:id="rId108"/>
    <p:sldId id="990" r:id="rId109"/>
    <p:sldId id="991" r:id="rId110"/>
    <p:sldId id="992" r:id="rId111"/>
  </p:sldIdLst>
  <p:sldSz cx="9144000" cy="6858000" type="screen4x3"/>
  <p:notesSz cx="6858000" cy="9144000"/>
  <p:custDataLst>
    <p:tags r:id="rId113"/>
  </p:custDataLst>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FF3300"/>
    <a:srgbClr val="00337B"/>
    <a:srgbClr val="CCFFFF"/>
    <a:srgbClr val="D2E3D5"/>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759" autoAdjust="0"/>
    <p:restoredTop sz="94660"/>
  </p:normalViewPr>
  <p:slideViewPr>
    <p:cSldViewPr showGuides="1">
      <p:cViewPr varScale="1">
        <p:scale>
          <a:sx n="90" d="100"/>
          <a:sy n="90" d="100"/>
        </p:scale>
        <p:origin x="688" y="72"/>
      </p:cViewPr>
      <p:guideLst>
        <p:guide orient="horz" pos="2160"/>
        <p:guide pos="2880"/>
      </p:guideLst>
    </p:cSldViewPr>
  </p:slideViewPr>
  <p:notesTextViewPr>
    <p:cViewPr>
      <p:scale>
        <a:sx n="1" d="1"/>
        <a:sy n="1" d="1"/>
      </p:scale>
      <p:origin x="0" y="0"/>
    </p:cViewPr>
  </p:notesTextViewPr>
  <p:sorterViewPr>
    <p:cViewPr>
      <p:scale>
        <a:sx n="66" d="100"/>
        <a:sy n="66" d="100"/>
      </p:scale>
      <p:origin x="0" y="1186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117" Type="http://schemas.openxmlformats.org/officeDocument/2006/relationships/tableStyles" Target="tableStyles.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12" Type="http://schemas.openxmlformats.org/officeDocument/2006/relationships/notesMaster" Target="notesMasters/notesMaster1.xml"/><Relationship Id="rId16" Type="http://schemas.openxmlformats.org/officeDocument/2006/relationships/slide" Target="slides/slide14.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tags" Target="tags/tag1.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viewProps" Target="viewProps.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200">
                <a:latin typeface="Times New Roman" panose="02020603050405020304" pitchFamily="18" charset="0"/>
                <a:ea typeface="宋体" panose="02010600030101010101" pitchFamily="2" charset="-122"/>
              </a:defRPr>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200">
                <a:latin typeface="Times New Roman" panose="02020603050405020304" pitchFamily="18" charset="0"/>
                <a:ea typeface="宋体" panose="02010600030101010101" pitchFamily="2" charset="-122"/>
              </a:defRPr>
            </a:lvl1pPr>
          </a:lstStyle>
          <a:p>
            <a:pPr>
              <a:defRPr/>
            </a:pPr>
            <a:endParaRPr lang="en-US"/>
          </a:p>
        </p:txBody>
      </p:sp>
      <p:sp>
        <p:nvSpPr>
          <p:cNvPr id="3076" name="Rectangle 4"/>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ctr"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buFont typeface="Arial" panose="020B0604020202020204" pitchFamily="34" charset="0"/>
              <a:buNone/>
              <a:defRPr sz="1200">
                <a:latin typeface="Times New Roman" panose="02020603050405020304" pitchFamily="18" charset="0"/>
                <a:ea typeface="宋体" panose="02010600030101010101" pitchFamily="2" charset="-122"/>
              </a:defRPr>
            </a:lvl1pPr>
          </a:lstStyle>
          <a:p>
            <a:pPr>
              <a:defRPr/>
            </a:pPr>
            <a:endParaRPr lang="en-US"/>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a:latin typeface="Times New Roman" panose="02020603050405020304" pitchFamily="18" charset="0"/>
              </a:defRPr>
            </a:lvl1pPr>
          </a:lstStyle>
          <a:p>
            <a:pPr>
              <a:defRPr/>
            </a:pPr>
            <a:fld id="{DA754D07-8E5F-48AB-938C-5433EB5F04BE}" type="slidenum">
              <a:rPr lang="zh-CN" altLang="en-US"/>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A646A5F-A20E-4D28-BC73-7E2EA379569C}" type="slidenum">
              <a:rPr lang="zh-CN" altLang="en-US"/>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CADA1C24-10E6-4C00-AD6D-2674C47F9105}" type="slidenum">
              <a:rPr lang="zh-CN" altLang="en-US"/>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A4E0C92-3249-4988-9E85-44AB61C4272C}" type="slidenum">
              <a:rPr lang="zh-CN" altLang="en-US"/>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301625" y="609600"/>
            <a:ext cx="8540750" cy="5489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C2C3059C-AABE-4307-971B-5A03AFF8BC0B}" type="slidenum">
              <a:rPr lang="zh-CN" altLang="en-US"/>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2531AB43-A633-414F-82EB-257C6EADA2FC}" type="slidenum">
              <a:rPr lang="zh-CN" altLang="en-US"/>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woObj">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301625" y="609600"/>
            <a:ext cx="8540750" cy="1143000"/>
          </a:xfrm>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905000"/>
            <a:ext cx="4194175" cy="20208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78288"/>
            <a:ext cx="4194175" cy="20208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p:cNvSpPr>
            <a:spLocks noGrp="1" noChangeArrowheads="1"/>
          </p:cNvSpPr>
          <p:nvPr>
            <p:ph type="dt" sz="half" idx="10"/>
          </p:nvPr>
        </p:nvSpPr>
        <p:spPr/>
        <p:txBody>
          <a:bodyPr/>
          <a:lstStyle>
            <a:lvl1pPr>
              <a:defRPr/>
            </a:lvl1pPr>
          </a:lstStyle>
          <a:p>
            <a:pPr>
              <a:defRPr/>
            </a:pPr>
            <a:endParaRPr lang="en-US"/>
          </a:p>
        </p:txBody>
      </p:sp>
      <p:sp>
        <p:nvSpPr>
          <p:cNvPr id="7" name="Rectangle 5"/>
          <p:cNvSpPr>
            <a:spLocks noGrp="1" noChangeArrowheads="1"/>
          </p:cNvSpPr>
          <p:nvPr>
            <p:ph type="ftr" sz="quarter" idx="11"/>
          </p:nvPr>
        </p:nvSpPr>
        <p:spPr/>
        <p:txBody>
          <a:bodyPr/>
          <a:lstStyle>
            <a:lvl1pPr>
              <a:defRPr/>
            </a:lvl1pPr>
          </a:lstStyle>
          <a:p>
            <a:pPr>
              <a:defRPr/>
            </a:pPr>
            <a:endParaRPr lang="en-US"/>
          </a:p>
        </p:txBody>
      </p:sp>
      <p:sp>
        <p:nvSpPr>
          <p:cNvPr id="8" name="Rectangle 6"/>
          <p:cNvSpPr>
            <a:spLocks noGrp="1" noChangeArrowheads="1"/>
          </p:cNvSpPr>
          <p:nvPr>
            <p:ph type="sldNum" sz="quarter" idx="12"/>
          </p:nvPr>
        </p:nvSpPr>
        <p:spPr/>
        <p:txBody>
          <a:bodyPr/>
          <a:lstStyle>
            <a:lvl1pPr>
              <a:defRPr/>
            </a:lvl1pPr>
          </a:lstStyle>
          <a:p>
            <a:pPr>
              <a:defRPr/>
            </a:pPr>
            <a:fld id="{47E131EA-9304-4C05-AA5A-4FB0FE85845A}" type="slidenum">
              <a:rPr lang="zh-CN" altLang="en-US"/>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66E043C7-8C25-47E2-BF04-EA7F14F8B8FE}" type="slidenum">
              <a:rPr lang="zh-CN" altLang="en-US"/>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901E7CC-5542-4B96-B2B8-97A34B694271}" type="slidenum">
              <a:rPr lang="zh-CN" altLang="en-US"/>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49195AD-3E1F-4014-A191-534837EF0FAB}" type="slidenum">
              <a:rPr lang="zh-CN" altLang="en-US"/>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5F6026AE-A052-4044-9E7D-76478D18BD3A}" type="slidenum">
              <a:rPr lang="zh-CN" altLang="en-US"/>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3EE6B775-EFCA-420D-88D8-C91C5B32CDC0}" type="slidenum">
              <a:rPr lang="zh-CN" altLang="en-US"/>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873B394-DDD4-4B9D-8C8C-54244AF3C966}" type="slidenum">
              <a:rPr lang="zh-CN" altLang="en-US"/>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2B845CA4-43E0-4986-97F3-E12FC613F4A8}" type="slidenum">
              <a:rPr lang="zh-CN" altLang="en-US"/>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BCA5B6ED-AA6C-4411-A188-62D69D5B962A}" type="slidenum">
              <a:rPr lang="zh-CN" altLang="en-US"/>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E40453FD-2216-4C6B-B2A9-0342D9E88501}" type="slidenum">
              <a:rPr lang="zh-CN" altLang="en-US"/>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34F856EA-C5EA-453F-91C8-71DD65BE62A2}" type="slidenum">
              <a:rPr lang="zh-CN" altLang="en-US"/>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A38409BB-27EF-42F6-9797-306837C98ECC}" type="slidenum">
              <a:rPr lang="zh-CN" altLang="en-US"/>
              <a:t>‹#›</a:t>
            </a:fld>
            <a:endParaRPr lang="en-US" altLang="zh-CN"/>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609600"/>
            <a:ext cx="2135187" cy="5489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301625" y="609600"/>
            <a:ext cx="6253163" cy="5489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70C31313-2F1A-412F-8DCA-20A245B6EB37}" type="slidenum">
              <a:rPr lang="zh-CN" altLang="en-US"/>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E0E59984-0EAA-4492-AFC8-C6B65C17478D}" type="slidenum">
              <a:rPr lang="zh-CN" altLang="en-US"/>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301625"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05000"/>
            <a:ext cx="4194175" cy="4194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AE2D21E2-9527-47A6-A77C-3B1C4A611EBE}" type="slidenum">
              <a:rPr lang="zh-CN" altLang="en-US"/>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endParaRPr lang="en-US"/>
          </a:p>
        </p:txBody>
      </p:sp>
      <p:sp>
        <p:nvSpPr>
          <p:cNvPr id="9" name="Rectangle 6"/>
          <p:cNvSpPr>
            <a:spLocks noGrp="1" noChangeArrowheads="1"/>
          </p:cNvSpPr>
          <p:nvPr>
            <p:ph type="sldNum" sz="quarter" idx="12"/>
          </p:nvPr>
        </p:nvSpPr>
        <p:spPr/>
        <p:txBody>
          <a:bodyPr/>
          <a:lstStyle>
            <a:lvl1pPr>
              <a:defRPr/>
            </a:lvl1pPr>
          </a:lstStyle>
          <a:p>
            <a:pPr>
              <a:defRPr/>
            </a:pPr>
            <a:fld id="{AFF32C65-8C9F-4A27-848A-47EF37673A76}" type="slidenum">
              <a:rPr lang="zh-CN" altLang="en-US"/>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p:txBody>
          <a:bodyPr/>
          <a:lstStyle>
            <a:lvl1pPr>
              <a:defRPr/>
            </a:lvl1pPr>
          </a:lstStyle>
          <a:p>
            <a:pPr>
              <a:defRPr/>
            </a:pPr>
            <a:endParaRPr lang="en-US"/>
          </a:p>
        </p:txBody>
      </p:sp>
      <p:sp>
        <p:nvSpPr>
          <p:cNvPr id="4" name="Rectangle 5"/>
          <p:cNvSpPr>
            <a:spLocks noGrp="1" noChangeArrowheads="1"/>
          </p:cNvSpPr>
          <p:nvPr>
            <p:ph type="ftr" sz="quarter" idx="11"/>
          </p:nvPr>
        </p:nvSpPr>
        <p:spPr/>
        <p:txBody>
          <a:bodyPr/>
          <a:lstStyle>
            <a:lvl1pPr>
              <a:defRPr/>
            </a:lvl1pPr>
          </a:lstStyle>
          <a:p>
            <a:pPr>
              <a:defRPr/>
            </a:pPr>
            <a:endParaRPr lang="en-US"/>
          </a:p>
        </p:txBody>
      </p:sp>
      <p:sp>
        <p:nvSpPr>
          <p:cNvPr id="5" name="Rectangle 6"/>
          <p:cNvSpPr>
            <a:spLocks noGrp="1" noChangeArrowheads="1"/>
          </p:cNvSpPr>
          <p:nvPr>
            <p:ph type="sldNum" sz="quarter" idx="12"/>
          </p:nvPr>
        </p:nvSpPr>
        <p:spPr/>
        <p:txBody>
          <a:bodyPr/>
          <a:lstStyle>
            <a:lvl1pPr>
              <a:defRPr/>
            </a:lvl1pPr>
          </a:lstStyle>
          <a:p>
            <a:pPr>
              <a:defRPr/>
            </a:pPr>
            <a:fld id="{D6B120F7-19F5-483A-B36D-13CA6B2C3B77}" type="slidenum">
              <a:rPr lang="zh-CN" altLang="en-US"/>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p>
        </p:txBody>
      </p:sp>
      <p:sp>
        <p:nvSpPr>
          <p:cNvPr id="3" name="Rectangle 5"/>
          <p:cNvSpPr>
            <a:spLocks noGrp="1" noChangeArrowheads="1"/>
          </p:cNvSpPr>
          <p:nvPr>
            <p:ph type="ftr" sz="quarter" idx="11"/>
          </p:nvPr>
        </p:nvSpPr>
        <p:spPr/>
        <p:txBody>
          <a:bodyPr/>
          <a:lstStyle>
            <a:lvl1pPr>
              <a:defRPr/>
            </a:lvl1pPr>
          </a:lstStyle>
          <a:p>
            <a:pPr>
              <a:defRPr/>
            </a:pPr>
            <a:endParaRPr lang="en-US"/>
          </a:p>
        </p:txBody>
      </p:sp>
      <p:sp>
        <p:nvSpPr>
          <p:cNvPr id="4" name="Rectangle 6"/>
          <p:cNvSpPr>
            <a:spLocks noGrp="1" noChangeArrowheads="1"/>
          </p:cNvSpPr>
          <p:nvPr>
            <p:ph type="sldNum" sz="quarter" idx="12"/>
          </p:nvPr>
        </p:nvSpPr>
        <p:spPr/>
        <p:txBody>
          <a:bodyPr/>
          <a:lstStyle>
            <a:lvl1pPr>
              <a:defRPr/>
            </a:lvl1pPr>
          </a:lstStyle>
          <a:p>
            <a:pPr>
              <a:defRPr/>
            </a:pPr>
            <a:fld id="{89343A69-3B81-4EF0-9C2D-AB34B2868734}" type="slidenum">
              <a:rPr lang="zh-CN" altLang="en-US"/>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922448E7-40B4-4223-A940-1CC79DCD296A}" type="slidenum">
              <a:rPr lang="zh-CN" altLang="en-US"/>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Rectangle 5"/>
          <p:cNvSpPr>
            <a:spLocks noGrp="1" noChangeArrowheads="1"/>
          </p:cNvSpPr>
          <p:nvPr>
            <p:ph type="ftr" sz="quarter" idx="11"/>
          </p:nvPr>
        </p:nvSpPr>
        <p:spPr/>
        <p:txBody>
          <a:bodyPr/>
          <a:lstStyle>
            <a:lvl1pPr>
              <a:defRPr/>
            </a:lvl1pPr>
          </a:lstStyle>
          <a:p>
            <a:pPr>
              <a:defRPr/>
            </a:pPr>
            <a:endParaRPr lang="en-US"/>
          </a:p>
        </p:txBody>
      </p:sp>
      <p:sp>
        <p:nvSpPr>
          <p:cNvPr id="7" name="Rectangle 6"/>
          <p:cNvSpPr>
            <a:spLocks noGrp="1" noChangeArrowheads="1"/>
          </p:cNvSpPr>
          <p:nvPr>
            <p:ph type="sldNum" sz="quarter" idx="12"/>
          </p:nvPr>
        </p:nvSpPr>
        <p:spPr/>
        <p:txBody>
          <a:bodyPr/>
          <a:lstStyle>
            <a:lvl1pPr>
              <a:defRPr/>
            </a:lvl1pPr>
          </a:lstStyle>
          <a:p>
            <a:pPr>
              <a:defRPr/>
            </a:pPr>
            <a:fld id="{8FF2718B-7E5D-4BC9-844E-13E01D83FAE0}" type="slidenum">
              <a:rPr lang="zh-CN" altLang="en-US"/>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image" Target="../media/image1.jpeg"/><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1027"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ea typeface="宋体" panose="02010600030101010101" pitchFamily="2" charset="-122"/>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ea typeface="宋体" panose="02010600030101010101" pitchFamily="2" charset="-122"/>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DAB95086-1021-489A-BE0C-BD5650D9F7BF}"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Rot="1" noChangeArrowheads="1"/>
          </p:cNvSpPr>
          <p:nvPr>
            <p:ph type="title"/>
          </p:nvPr>
        </p:nvSpPr>
        <p:spPr bwMode="auto">
          <a:xfrm>
            <a:off x="301625" y="609600"/>
            <a:ext cx="854075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p>
        </p:txBody>
      </p:sp>
      <p:sp>
        <p:nvSpPr>
          <p:cNvPr id="2051" name="Rectangle 3"/>
          <p:cNvSpPr>
            <a:spLocks noGrp="1" noRot="1" noChangeArrowheads="1"/>
          </p:cNvSpPr>
          <p:nvPr>
            <p:ph type="body" idx="1"/>
          </p:nvPr>
        </p:nvSpPr>
        <p:spPr bwMode="auto">
          <a:xfrm>
            <a:off x="301625" y="1905000"/>
            <a:ext cx="8540750" cy="419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052" name="Rectangle 4"/>
          <p:cNvSpPr>
            <a:spLocks noGrp="1" noChangeArrowheads="1"/>
          </p:cNvSpPr>
          <p:nvPr>
            <p:ph type="dt" sz="half" idx="2"/>
          </p:nvPr>
        </p:nvSpPr>
        <p:spPr bwMode="auto">
          <a:xfrm>
            <a:off x="301625" y="6245225"/>
            <a:ext cx="2289175" cy="476250"/>
          </a:xfrm>
          <a:prstGeom prst="rect">
            <a:avLst/>
          </a:prstGeom>
          <a:noFill/>
          <a:ln>
            <a:noFill/>
          </a:ln>
          <a:effectLst/>
        </p:spPr>
        <p:txBody>
          <a:bodyPr vert="horz" wrap="square" lIns="91440" tIns="45720" rIns="91440" bIns="45720" numCol="1" anchor="t" anchorCtr="0" compatLnSpc="1"/>
          <a:lstStyle>
            <a:lvl1pPr eaLnBrk="1" hangingPunct="1">
              <a:buFont typeface="Arial" panose="020B0604020202020204" pitchFamily="34" charset="0"/>
              <a:buNone/>
              <a:defRPr sz="1400">
                <a:latin typeface="Arial" panose="020B0604020202020204" pitchFamily="34" charset="0"/>
                <a:ea typeface="宋体" panose="02010600030101010101" pitchFamily="2" charset="-122"/>
              </a:defRPr>
            </a:lvl1pPr>
          </a:lstStyle>
          <a:p>
            <a:pPr>
              <a:defRPr/>
            </a:pPr>
            <a:endParaRPr lang="en-US"/>
          </a:p>
        </p:txBody>
      </p:sp>
      <p:sp>
        <p:nvSpPr>
          <p:cNvPr id="2053" name="Rectangle 5"/>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lstStyle>
            <a:lvl1pPr algn="ctr" eaLnBrk="1" hangingPunct="1">
              <a:buFont typeface="Arial" panose="020B0604020202020204" pitchFamily="34" charset="0"/>
              <a:buNone/>
              <a:defRPr sz="1400">
                <a:latin typeface="Arial" panose="020B0604020202020204" pitchFamily="34" charset="0"/>
                <a:ea typeface="宋体" panose="02010600030101010101" pitchFamily="2" charset="-122"/>
              </a:defRPr>
            </a:lvl1pPr>
          </a:lstStyle>
          <a:p>
            <a:pPr>
              <a:defRPr/>
            </a:pPr>
            <a:endParaRPr lang="en-US"/>
          </a:p>
        </p:txBody>
      </p:sp>
      <p:sp>
        <p:nvSpPr>
          <p:cNvPr id="2054" name="Rectangle 6"/>
          <p:cNvSpPr>
            <a:spLocks noGrp="1" noChangeArrowheads="1"/>
          </p:cNvSpPr>
          <p:nvPr>
            <p:ph type="sldNum" sz="quarter" idx="4"/>
          </p:nvPr>
        </p:nvSpPr>
        <p:spPr bwMode="auto">
          <a:xfrm>
            <a:off x="6553200" y="6245225"/>
            <a:ext cx="2289175" cy="476250"/>
          </a:xfrm>
          <a:prstGeom prst="rect">
            <a:avLst/>
          </a:prstGeom>
          <a:noFill/>
          <a:ln>
            <a:noFill/>
          </a:ln>
          <a:effectLst/>
        </p:spPr>
        <p:txBody>
          <a:bodyPr vert="horz" wrap="square" lIns="91440" tIns="45720" rIns="91440" bIns="45720" numCol="1" anchor="t" anchorCtr="0" compatLnSpc="1"/>
          <a:lstStyle>
            <a:lvl1pPr algn="r" eaLnBrk="1" hangingPunct="1">
              <a:buFont typeface="Arial" panose="020B0604020202020204" pitchFamily="34" charset="0"/>
              <a:buNone/>
              <a:defRPr sz="1400"/>
            </a:lvl1pPr>
          </a:lstStyle>
          <a:p>
            <a:pPr>
              <a:defRPr/>
            </a:pPr>
            <a:fld id="{1B765C00-29BB-4DB8-AE80-FB4EBA7CC31E}" type="slidenum">
              <a:rPr lang="zh-CN" altLang="en-US"/>
              <a:t>‹#›</a:t>
            </a:fld>
            <a:endParaRPr lang="en-US" alt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hlink"/>
        </a:buClr>
        <a:buSzPct val="75000"/>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75000"/>
        <a:buFont typeface="Wingdings" panose="05000000000000000000" pitchFamily="2"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hlink"/>
        </a:buClr>
        <a:buSzPct val="75000"/>
        <a:buFont typeface="Wingdings" panose="05000000000000000000" pitchFamily="2" charset="2"/>
        <a:buChar char="v"/>
        <a:defRPr sz="2400">
          <a:solidFill>
            <a:schemeClr val="tx1"/>
          </a:solidFill>
          <a:latin typeface="+mn-lt"/>
          <a:ea typeface="+mn-ea"/>
        </a:defRPr>
      </a:lvl3pPr>
      <a:lvl4pPr marL="1600200" indent="-228600" algn="l" rtl="0" eaLnBrk="0" fontAlgn="base" hangingPunct="0">
        <a:spcBef>
          <a:spcPct val="20000"/>
        </a:spcBef>
        <a:spcAft>
          <a:spcPct val="0"/>
        </a:spcAft>
        <a:buClr>
          <a:schemeClr val="hlink"/>
        </a:buClr>
        <a:buSzPct val="75000"/>
        <a:buFont typeface="Wingdings" panose="05000000000000000000" pitchFamily="2"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5pPr>
      <a:lvl6pPr marL="25146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6pPr>
      <a:lvl7pPr marL="29718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7pPr>
      <a:lvl8pPr marL="34290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8pPr>
      <a:lvl9pPr marL="3886200" indent="-228600" algn="l" rtl="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7.xml"/><Relationship Id="rId5" Type="http://schemas.openxmlformats.org/officeDocument/2006/relationships/slide" Target="slide62.xml"/><Relationship Id="rId4" Type="http://schemas.openxmlformats.org/officeDocument/2006/relationships/slide" Target="slide27.xml"/></Relationships>
</file>

<file path=ppt/slides/_rels/slide1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2.bin"/><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81.emf"/><Relationship Id="rId2" Type="http://schemas.openxmlformats.org/officeDocument/2006/relationships/oleObject" Target="../embeddings/oleObject226.bin"/><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82.emf"/><Relationship Id="rId2" Type="http://schemas.openxmlformats.org/officeDocument/2006/relationships/oleObject" Target="../embeddings/oleObject227.bin"/><Relationship Id="rId1" Type="http://schemas.openxmlformats.org/officeDocument/2006/relationships/slideLayout" Target="../slideLayouts/slideLayout7.xml"/><Relationship Id="rId5" Type="http://schemas.openxmlformats.org/officeDocument/2006/relationships/image" Target="../media/image283.wmf"/><Relationship Id="rId4" Type="http://schemas.openxmlformats.org/officeDocument/2006/relationships/oleObject" Target="../embeddings/oleObject228.bin"/></Relationships>
</file>

<file path=ppt/slides/_rels/slide102.xml.rels><?xml version="1.0" encoding="UTF-8" standalone="yes"?>
<Relationships xmlns="http://schemas.openxmlformats.org/package/2006/relationships"><Relationship Id="rId8" Type="http://schemas.openxmlformats.org/officeDocument/2006/relationships/oleObject" Target="../embeddings/oleObject232.bin"/><Relationship Id="rId3" Type="http://schemas.openxmlformats.org/officeDocument/2006/relationships/image" Target="../media/image284.wmf"/><Relationship Id="rId7" Type="http://schemas.openxmlformats.org/officeDocument/2006/relationships/image" Target="../media/image286.wmf"/><Relationship Id="rId2" Type="http://schemas.openxmlformats.org/officeDocument/2006/relationships/oleObject" Target="../embeddings/oleObject229.bin"/><Relationship Id="rId1" Type="http://schemas.openxmlformats.org/officeDocument/2006/relationships/slideLayout" Target="../slideLayouts/slideLayout7.xml"/><Relationship Id="rId6" Type="http://schemas.openxmlformats.org/officeDocument/2006/relationships/oleObject" Target="../embeddings/oleObject231.bin"/><Relationship Id="rId5" Type="http://schemas.openxmlformats.org/officeDocument/2006/relationships/image" Target="../media/image285.wmf"/><Relationship Id="rId4" Type="http://schemas.openxmlformats.org/officeDocument/2006/relationships/oleObject" Target="../embeddings/oleObject230.bin"/><Relationship Id="rId9" Type="http://schemas.openxmlformats.org/officeDocument/2006/relationships/image" Target="../media/image287.wmf"/></Relationships>
</file>

<file path=ppt/slides/_rels/slide103.xml.rels><?xml version="1.0" encoding="UTF-8" standalone="yes"?>
<Relationships xmlns="http://schemas.openxmlformats.org/package/2006/relationships"><Relationship Id="rId8" Type="http://schemas.openxmlformats.org/officeDocument/2006/relationships/oleObject" Target="../embeddings/oleObject236.bin"/><Relationship Id="rId13" Type="http://schemas.openxmlformats.org/officeDocument/2006/relationships/image" Target="../media/image293.wmf"/><Relationship Id="rId3" Type="http://schemas.openxmlformats.org/officeDocument/2006/relationships/image" Target="../media/image288.emf"/><Relationship Id="rId7" Type="http://schemas.openxmlformats.org/officeDocument/2006/relationships/image" Target="../media/image290.emf"/><Relationship Id="rId12" Type="http://schemas.openxmlformats.org/officeDocument/2006/relationships/oleObject" Target="../embeddings/oleObject238.bin"/><Relationship Id="rId2" Type="http://schemas.openxmlformats.org/officeDocument/2006/relationships/oleObject" Target="../embeddings/oleObject233.bin"/><Relationship Id="rId1" Type="http://schemas.openxmlformats.org/officeDocument/2006/relationships/slideLayout" Target="../slideLayouts/slideLayout7.xml"/><Relationship Id="rId6" Type="http://schemas.openxmlformats.org/officeDocument/2006/relationships/oleObject" Target="../embeddings/oleObject235.bin"/><Relationship Id="rId11" Type="http://schemas.openxmlformats.org/officeDocument/2006/relationships/image" Target="../media/image292.emf"/><Relationship Id="rId5" Type="http://schemas.openxmlformats.org/officeDocument/2006/relationships/image" Target="../media/image289.wmf"/><Relationship Id="rId10" Type="http://schemas.openxmlformats.org/officeDocument/2006/relationships/oleObject" Target="../embeddings/oleObject237.bin"/><Relationship Id="rId4" Type="http://schemas.openxmlformats.org/officeDocument/2006/relationships/oleObject" Target="../embeddings/oleObject234.bin"/><Relationship Id="rId9" Type="http://schemas.openxmlformats.org/officeDocument/2006/relationships/image" Target="../media/image291.wmf"/></Relationships>
</file>

<file path=ppt/slides/_rels/slide104.xml.rels><?xml version="1.0" encoding="UTF-8" standalone="yes"?>
<Relationships xmlns="http://schemas.openxmlformats.org/package/2006/relationships"><Relationship Id="rId8" Type="http://schemas.openxmlformats.org/officeDocument/2006/relationships/oleObject" Target="../embeddings/oleObject242.bin"/><Relationship Id="rId13" Type="http://schemas.openxmlformats.org/officeDocument/2006/relationships/image" Target="../media/image299.wmf"/><Relationship Id="rId18" Type="http://schemas.openxmlformats.org/officeDocument/2006/relationships/oleObject" Target="../embeddings/oleObject247.bin"/><Relationship Id="rId3" Type="http://schemas.openxmlformats.org/officeDocument/2006/relationships/image" Target="../media/image294.emf"/><Relationship Id="rId21" Type="http://schemas.openxmlformats.org/officeDocument/2006/relationships/image" Target="../media/image303.wmf"/><Relationship Id="rId7" Type="http://schemas.openxmlformats.org/officeDocument/2006/relationships/image" Target="../media/image296.emf"/><Relationship Id="rId12" Type="http://schemas.openxmlformats.org/officeDocument/2006/relationships/oleObject" Target="../embeddings/oleObject244.bin"/><Relationship Id="rId17" Type="http://schemas.openxmlformats.org/officeDocument/2006/relationships/image" Target="../media/image301.wmf"/><Relationship Id="rId2" Type="http://schemas.openxmlformats.org/officeDocument/2006/relationships/oleObject" Target="../embeddings/oleObject239.bin"/><Relationship Id="rId16" Type="http://schemas.openxmlformats.org/officeDocument/2006/relationships/oleObject" Target="../embeddings/oleObject246.bin"/><Relationship Id="rId20" Type="http://schemas.openxmlformats.org/officeDocument/2006/relationships/oleObject" Target="../embeddings/oleObject248.bin"/><Relationship Id="rId1" Type="http://schemas.openxmlformats.org/officeDocument/2006/relationships/slideLayout" Target="../slideLayouts/slideLayout7.xml"/><Relationship Id="rId6" Type="http://schemas.openxmlformats.org/officeDocument/2006/relationships/oleObject" Target="../embeddings/oleObject241.bin"/><Relationship Id="rId11" Type="http://schemas.openxmlformats.org/officeDocument/2006/relationships/image" Target="../media/image298.emf"/><Relationship Id="rId5" Type="http://schemas.openxmlformats.org/officeDocument/2006/relationships/image" Target="../media/image295.wmf"/><Relationship Id="rId15" Type="http://schemas.openxmlformats.org/officeDocument/2006/relationships/image" Target="../media/image300.emf"/><Relationship Id="rId10" Type="http://schemas.openxmlformats.org/officeDocument/2006/relationships/oleObject" Target="../embeddings/oleObject243.bin"/><Relationship Id="rId19" Type="http://schemas.openxmlformats.org/officeDocument/2006/relationships/image" Target="../media/image302.emf"/><Relationship Id="rId4" Type="http://schemas.openxmlformats.org/officeDocument/2006/relationships/oleObject" Target="../embeddings/oleObject240.bin"/><Relationship Id="rId9" Type="http://schemas.openxmlformats.org/officeDocument/2006/relationships/image" Target="../media/image297.wmf"/><Relationship Id="rId14" Type="http://schemas.openxmlformats.org/officeDocument/2006/relationships/oleObject" Target="../embeddings/oleObject245.bin"/><Relationship Id="rId22" Type="http://schemas.openxmlformats.org/officeDocument/2006/relationships/slide" Target="slide71.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304.wmf"/><Relationship Id="rId2" Type="http://schemas.openxmlformats.org/officeDocument/2006/relationships/oleObject" Target="../embeddings/oleObject249.bin"/><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8" Type="http://schemas.openxmlformats.org/officeDocument/2006/relationships/oleObject" Target="../embeddings/oleObject253.bin"/><Relationship Id="rId3" Type="http://schemas.openxmlformats.org/officeDocument/2006/relationships/image" Target="../media/image305.emf"/><Relationship Id="rId7" Type="http://schemas.openxmlformats.org/officeDocument/2006/relationships/image" Target="../media/image307.wmf"/><Relationship Id="rId2" Type="http://schemas.openxmlformats.org/officeDocument/2006/relationships/oleObject" Target="../embeddings/oleObject250.bin"/><Relationship Id="rId1" Type="http://schemas.openxmlformats.org/officeDocument/2006/relationships/slideLayout" Target="../slideLayouts/slideLayout7.xml"/><Relationship Id="rId6" Type="http://schemas.openxmlformats.org/officeDocument/2006/relationships/oleObject" Target="../embeddings/oleObject252.bin"/><Relationship Id="rId5" Type="http://schemas.openxmlformats.org/officeDocument/2006/relationships/image" Target="../media/image306.wmf"/><Relationship Id="rId4" Type="http://schemas.openxmlformats.org/officeDocument/2006/relationships/oleObject" Target="../embeddings/oleObject251.bin"/><Relationship Id="rId9" Type="http://schemas.openxmlformats.org/officeDocument/2006/relationships/image" Target="../media/image308.wmf"/></Relationships>
</file>

<file path=ppt/slides/_rels/slide108.xml.rels><?xml version="1.0" encoding="UTF-8" standalone="yes"?>
<Relationships xmlns="http://schemas.openxmlformats.org/package/2006/relationships"><Relationship Id="rId8" Type="http://schemas.openxmlformats.org/officeDocument/2006/relationships/oleObject" Target="../embeddings/oleObject257.bin"/><Relationship Id="rId3" Type="http://schemas.openxmlformats.org/officeDocument/2006/relationships/image" Target="../media/image309.wmf"/><Relationship Id="rId7" Type="http://schemas.openxmlformats.org/officeDocument/2006/relationships/image" Target="../media/image311.emf"/><Relationship Id="rId2" Type="http://schemas.openxmlformats.org/officeDocument/2006/relationships/oleObject" Target="../embeddings/oleObject254.bin"/><Relationship Id="rId1" Type="http://schemas.openxmlformats.org/officeDocument/2006/relationships/slideLayout" Target="../slideLayouts/slideLayout7.xml"/><Relationship Id="rId6" Type="http://schemas.openxmlformats.org/officeDocument/2006/relationships/oleObject" Target="../embeddings/oleObject256.bin"/><Relationship Id="rId11" Type="http://schemas.openxmlformats.org/officeDocument/2006/relationships/image" Target="../media/image313.wmf"/><Relationship Id="rId5" Type="http://schemas.openxmlformats.org/officeDocument/2006/relationships/image" Target="../media/image310.wmf"/><Relationship Id="rId10" Type="http://schemas.openxmlformats.org/officeDocument/2006/relationships/oleObject" Target="../embeddings/oleObject258.bin"/><Relationship Id="rId4" Type="http://schemas.openxmlformats.org/officeDocument/2006/relationships/oleObject" Target="../embeddings/oleObject255.bin"/><Relationship Id="rId9" Type="http://schemas.openxmlformats.org/officeDocument/2006/relationships/image" Target="../media/image312.emf"/></Relationships>
</file>

<file path=ppt/slides/_rels/slide109.xml.rels><?xml version="1.0" encoding="UTF-8" standalone="yes"?>
<Relationships xmlns="http://schemas.openxmlformats.org/package/2006/relationships"><Relationship Id="rId3" Type="http://schemas.openxmlformats.org/officeDocument/2006/relationships/image" Target="../media/image314.emf"/><Relationship Id="rId2" Type="http://schemas.openxmlformats.org/officeDocument/2006/relationships/oleObject" Target="../embeddings/oleObject259.bin"/><Relationship Id="rId1" Type="http://schemas.openxmlformats.org/officeDocument/2006/relationships/slideLayout" Target="../slideLayouts/slideLayout7.xml"/><Relationship Id="rId4" Type="http://schemas.openxmlformats.org/officeDocument/2006/relationships/slide" Target="slide1.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6.wmf"/><Relationship Id="rId7" Type="http://schemas.openxmlformats.org/officeDocument/2006/relationships/image" Target="../media/image18.wmf"/><Relationship Id="rId2"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15.bin"/><Relationship Id="rId5" Type="http://schemas.openxmlformats.org/officeDocument/2006/relationships/image" Target="../media/image17.wmf"/><Relationship Id="rId10" Type="http://schemas.openxmlformats.org/officeDocument/2006/relationships/slide" Target="slide7.xml"/><Relationship Id="rId4" Type="http://schemas.openxmlformats.org/officeDocument/2006/relationships/oleObject" Target="../embeddings/oleObject14.bin"/><Relationship Id="rId9"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20.wmf"/><Relationship Id="rId7" Type="http://schemas.openxmlformats.org/officeDocument/2006/relationships/image" Target="../media/image23.emf"/><Relationship Id="rId2" Type="http://schemas.openxmlformats.org/officeDocument/2006/relationships/oleObject" Target="../embeddings/oleObject17.bin"/><Relationship Id="rId1" Type="http://schemas.openxmlformats.org/officeDocument/2006/relationships/slideLayout" Target="../slideLayouts/slideLayout7.xml"/><Relationship Id="rId6" Type="http://schemas.openxmlformats.org/officeDocument/2006/relationships/image" Target="../media/image22.emf"/><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14.xml.rels><?xml version="1.0" encoding="UTF-8" standalone="yes"?>
<Relationships xmlns="http://schemas.openxmlformats.org/package/2006/relationships"><Relationship Id="rId3" Type="http://schemas.openxmlformats.org/officeDocument/2006/relationships/image" Target="../media/image25.emf"/><Relationship Id="rId7" Type="http://schemas.openxmlformats.org/officeDocument/2006/relationships/image" Target="../media/image29.emf"/><Relationship Id="rId2" Type="http://schemas.openxmlformats.org/officeDocument/2006/relationships/image" Target="../media/image24.emf"/><Relationship Id="rId1" Type="http://schemas.openxmlformats.org/officeDocument/2006/relationships/slideLayout" Target="../slideLayouts/slideLayout7.xml"/><Relationship Id="rId6" Type="http://schemas.openxmlformats.org/officeDocument/2006/relationships/image" Target="../media/image28.emf"/><Relationship Id="rId5" Type="http://schemas.openxmlformats.org/officeDocument/2006/relationships/image" Target="../media/image27.emf"/><Relationship Id="rId4" Type="http://schemas.openxmlformats.org/officeDocument/2006/relationships/image" Target="../media/image26.emf"/></Relationships>
</file>

<file path=ppt/slides/_rels/slide1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19.bin"/><Relationship Id="rId1" Type="http://schemas.openxmlformats.org/officeDocument/2006/relationships/slideLayout" Target="../slideLayouts/slideLayout7.xml"/><Relationship Id="rId5" Type="http://schemas.openxmlformats.org/officeDocument/2006/relationships/image" Target="../media/image31.emf"/><Relationship Id="rId4" Type="http://schemas.openxmlformats.org/officeDocument/2006/relationships/oleObject" Target="../embeddings/oleObject20.bin"/></Relationships>
</file>

<file path=ppt/slides/_rels/slide16.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1.bin"/><Relationship Id="rId1" Type="http://schemas.openxmlformats.org/officeDocument/2006/relationships/slideLayout" Target="../slideLayouts/slideLayout7.xml"/><Relationship Id="rId6" Type="http://schemas.openxmlformats.org/officeDocument/2006/relationships/oleObject" Target="../embeddings/oleObject23.bin"/><Relationship Id="rId5" Type="http://schemas.openxmlformats.org/officeDocument/2006/relationships/image" Target="../media/image33.emf"/><Relationship Id="rId4" Type="http://schemas.openxmlformats.org/officeDocument/2006/relationships/oleObject" Target="../embeddings/oleObject22.bin"/></Relationships>
</file>

<file path=ppt/slides/_rels/slide17.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4.bin"/><Relationship Id="rId1" Type="http://schemas.openxmlformats.org/officeDocument/2006/relationships/slideLayout" Target="../slideLayouts/slideLayout7.xml"/><Relationship Id="rId5" Type="http://schemas.openxmlformats.org/officeDocument/2006/relationships/image" Target="../media/image36.wmf"/><Relationship Id="rId4" Type="http://schemas.openxmlformats.org/officeDocument/2006/relationships/oleObject" Target="../embeddings/oleObject25.bin"/></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 Target="slide7.xml"/><Relationship Id="rId1" Type="http://schemas.openxmlformats.org/officeDocument/2006/relationships/slideLayout" Target="../slideLayouts/slideLayout7.xml"/><Relationship Id="rId4" Type="http://schemas.openxmlformats.org/officeDocument/2006/relationships/image" Target="../media/image37.wmf"/></Relationships>
</file>

<file path=ppt/slides/_rels/slide19.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27.bin"/><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28.bin"/><Relationship Id="rId1" Type="http://schemas.openxmlformats.org/officeDocument/2006/relationships/slideLayout" Target="../slideLayouts/slideLayout7.xml"/><Relationship Id="rId5" Type="http://schemas.openxmlformats.org/officeDocument/2006/relationships/image" Target="../media/image40.emf"/><Relationship Id="rId4" Type="http://schemas.openxmlformats.org/officeDocument/2006/relationships/oleObject" Target="../embeddings/oleObject29.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oleObject" Target="../embeddings/oleObject32.bin"/><Relationship Id="rId5" Type="http://schemas.openxmlformats.org/officeDocument/2006/relationships/image" Target="../media/image42.wmf"/><Relationship Id="rId4" Type="http://schemas.openxmlformats.org/officeDocument/2006/relationships/oleObject" Target="../embeddings/oleObject31.bin"/><Relationship Id="rId9" Type="http://schemas.openxmlformats.org/officeDocument/2006/relationships/image" Target="../media/image44.wmf"/></Relationships>
</file>

<file path=ppt/slides/_rels/slide23.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34.bin"/><Relationship Id="rId1" Type="http://schemas.openxmlformats.org/officeDocument/2006/relationships/slideLayout" Target="../slideLayouts/slideLayout7.xml"/><Relationship Id="rId5" Type="http://schemas.openxmlformats.org/officeDocument/2006/relationships/image" Target="../media/image46.wmf"/><Relationship Id="rId4" Type="http://schemas.openxmlformats.org/officeDocument/2006/relationships/oleObject" Target="../embeddings/oleObject35.bin"/></Relationships>
</file>

<file path=ppt/slides/_rels/slide2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oleObject" Target="../embeddings/oleObject36.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 Target="slide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slide" Target="slide28.xml"/><Relationship Id="rId1" Type="http://schemas.openxmlformats.org/officeDocument/2006/relationships/slideLayout" Target="../slideLayouts/slideLayout7.xml"/><Relationship Id="rId4" Type="http://schemas.openxmlformats.org/officeDocument/2006/relationships/slide" Target="slide40.xml"/></Relationships>
</file>

<file path=ppt/slides/_rels/slide28.xml.rels><?xml version="1.0" encoding="UTF-8" standalone="yes"?>
<Relationships xmlns="http://schemas.openxmlformats.org/package/2006/relationships"><Relationship Id="rId3" Type="http://schemas.openxmlformats.org/officeDocument/2006/relationships/image" Target="../media/image49.wmf"/><Relationship Id="rId7" Type="http://schemas.openxmlformats.org/officeDocument/2006/relationships/image" Target="../media/image51.wmf"/><Relationship Id="rId2" Type="http://schemas.openxmlformats.org/officeDocument/2006/relationships/oleObject" Target="../embeddings/oleObject37.bin"/><Relationship Id="rId1" Type="http://schemas.openxmlformats.org/officeDocument/2006/relationships/slideLayout" Target="../slideLayouts/slideLayout7.xml"/><Relationship Id="rId6" Type="http://schemas.openxmlformats.org/officeDocument/2006/relationships/oleObject" Target="../embeddings/oleObject39.bin"/><Relationship Id="rId5" Type="http://schemas.openxmlformats.org/officeDocument/2006/relationships/image" Target="../media/image50.wmf"/><Relationship Id="rId4" Type="http://schemas.openxmlformats.org/officeDocument/2006/relationships/oleObject" Target="../embeddings/oleObject38.bin"/></Relationships>
</file>

<file path=ppt/slides/_rels/slide29.xml.rels><?xml version="1.0" encoding="UTF-8" standalone="yes"?>
<Relationships xmlns="http://schemas.openxmlformats.org/package/2006/relationships"><Relationship Id="rId3" Type="http://schemas.openxmlformats.org/officeDocument/2006/relationships/image" Target="../media/image52.wmf"/><Relationship Id="rId7" Type="http://schemas.openxmlformats.org/officeDocument/2006/relationships/image" Target="../media/image54.wmf"/><Relationship Id="rId2"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42.bin"/><Relationship Id="rId5" Type="http://schemas.openxmlformats.org/officeDocument/2006/relationships/image" Target="../media/image53.wmf"/><Relationship Id="rId4" Type="http://schemas.openxmlformats.org/officeDocument/2006/relationships/oleObject" Target="../embeddings/oleObject41.bin"/></Relationships>
</file>

<file path=ppt/slides/_rels/slide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oleObject" Target="../embeddings/oleObject2.bin"/></Relationships>
</file>

<file path=ppt/slides/_rels/slide30.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oleObject" Target="../embeddings/oleObject43.bin"/><Relationship Id="rId1" Type="http://schemas.openxmlformats.org/officeDocument/2006/relationships/slideLayout" Target="../slideLayouts/slideLayout7.xml"/><Relationship Id="rId4" Type="http://schemas.openxmlformats.org/officeDocument/2006/relationships/slide" Target="slide27.xml"/></Relationships>
</file>

<file path=ppt/slides/_rels/slide31.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media/image56.emf"/><Relationship Id="rId1" Type="http://schemas.openxmlformats.org/officeDocument/2006/relationships/slideLayout" Target="../slideLayouts/slideLayout7.xml"/><Relationship Id="rId5" Type="http://schemas.openxmlformats.org/officeDocument/2006/relationships/image" Target="../media/image58.wmf"/><Relationship Id="rId4" Type="http://schemas.openxmlformats.org/officeDocument/2006/relationships/oleObject" Target="../embeddings/oleObject44.bin"/></Relationships>
</file>

<file path=ppt/slides/_rels/slide32.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7.bin"/><Relationship Id="rId5" Type="http://schemas.openxmlformats.org/officeDocument/2006/relationships/image" Target="../media/image60.wmf"/><Relationship Id="rId4" Type="http://schemas.openxmlformats.org/officeDocument/2006/relationships/oleObject" Target="../embeddings/oleObject46.bin"/></Relationships>
</file>

<file path=ppt/slides/_rels/slide33.xml.rels><?xml version="1.0" encoding="UTF-8" standalone="yes"?>
<Relationships xmlns="http://schemas.openxmlformats.org/package/2006/relationships"><Relationship Id="rId3" Type="http://schemas.openxmlformats.org/officeDocument/2006/relationships/image" Target="../media/image62.wmf"/><Relationship Id="rId7" Type="http://schemas.openxmlformats.org/officeDocument/2006/relationships/image" Target="../media/image64.wmf"/><Relationship Id="rId2" Type="http://schemas.openxmlformats.org/officeDocument/2006/relationships/oleObject" Target="../embeddings/oleObject48.bin"/><Relationship Id="rId1" Type="http://schemas.openxmlformats.org/officeDocument/2006/relationships/slideLayout" Target="../slideLayouts/slideLayout7.xml"/><Relationship Id="rId6" Type="http://schemas.openxmlformats.org/officeDocument/2006/relationships/oleObject" Target="../embeddings/oleObject50.bin"/><Relationship Id="rId5" Type="http://schemas.openxmlformats.org/officeDocument/2006/relationships/image" Target="../media/image63.wmf"/><Relationship Id="rId4" Type="http://schemas.openxmlformats.org/officeDocument/2006/relationships/oleObject" Target="../embeddings/oleObject49.bin"/></Relationships>
</file>

<file path=ppt/slides/_rels/slide34.xml.rels><?xml version="1.0" encoding="UTF-8" standalone="yes"?>
<Relationships xmlns="http://schemas.openxmlformats.org/package/2006/relationships"><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51.bin"/><Relationship Id="rId1" Type="http://schemas.openxmlformats.org/officeDocument/2006/relationships/slideLayout" Target="../slideLayouts/slideLayout7.xml"/><Relationship Id="rId6" Type="http://schemas.openxmlformats.org/officeDocument/2006/relationships/oleObject" Target="../embeddings/oleObject53.bin"/><Relationship Id="rId5" Type="http://schemas.openxmlformats.org/officeDocument/2006/relationships/image" Target="../media/image66.wmf"/><Relationship Id="rId4" Type="http://schemas.openxmlformats.org/officeDocument/2006/relationships/oleObject" Target="../embeddings/oleObject52.bin"/></Relationships>
</file>

<file path=ppt/slides/_rels/slide35.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68.wmf"/><Relationship Id="rId7" Type="http://schemas.openxmlformats.org/officeDocument/2006/relationships/image" Target="../media/image70.wmf"/><Relationship Id="rId12" Type="http://schemas.openxmlformats.org/officeDocument/2006/relationships/slide" Target="slide27.xml"/><Relationship Id="rId2" Type="http://schemas.openxmlformats.org/officeDocument/2006/relationships/oleObject" Target="../embeddings/oleObject54.bin"/><Relationship Id="rId1" Type="http://schemas.openxmlformats.org/officeDocument/2006/relationships/slideLayout" Target="../slideLayouts/slideLayout7.xml"/><Relationship Id="rId6" Type="http://schemas.openxmlformats.org/officeDocument/2006/relationships/oleObject" Target="../embeddings/oleObject56.bin"/><Relationship Id="rId11" Type="http://schemas.openxmlformats.org/officeDocument/2006/relationships/image" Target="../media/image72.wmf"/><Relationship Id="rId5" Type="http://schemas.openxmlformats.org/officeDocument/2006/relationships/image" Target="../media/image69.wmf"/><Relationship Id="rId10" Type="http://schemas.openxmlformats.org/officeDocument/2006/relationships/oleObject" Target="../embeddings/oleObject58.bin"/><Relationship Id="rId4" Type="http://schemas.openxmlformats.org/officeDocument/2006/relationships/oleObject" Target="../embeddings/oleObject55.bin"/><Relationship Id="rId9" Type="http://schemas.openxmlformats.org/officeDocument/2006/relationships/image" Target="../media/image71.wmf"/></Relationships>
</file>

<file path=ppt/slides/_rels/slide36.x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oleObject" Target="../embeddings/oleObject59.bin"/><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63.bin"/><Relationship Id="rId3" Type="http://schemas.openxmlformats.org/officeDocument/2006/relationships/image" Target="../media/image74.wmf"/><Relationship Id="rId7" Type="http://schemas.openxmlformats.org/officeDocument/2006/relationships/image" Target="../media/image76.wmf"/><Relationship Id="rId2" Type="http://schemas.openxmlformats.org/officeDocument/2006/relationships/oleObject" Target="../embeddings/oleObject60.bin"/><Relationship Id="rId1" Type="http://schemas.openxmlformats.org/officeDocument/2006/relationships/slideLayout" Target="../slideLayouts/slideLayout7.xml"/><Relationship Id="rId6" Type="http://schemas.openxmlformats.org/officeDocument/2006/relationships/oleObject" Target="../embeddings/oleObject62.bin"/><Relationship Id="rId5" Type="http://schemas.openxmlformats.org/officeDocument/2006/relationships/image" Target="../media/image75.wmf"/><Relationship Id="rId4" Type="http://schemas.openxmlformats.org/officeDocument/2006/relationships/oleObject" Target="../embeddings/oleObject61.bin"/><Relationship Id="rId9" Type="http://schemas.openxmlformats.org/officeDocument/2006/relationships/image" Target="../media/image77.wmf"/></Relationships>
</file>

<file path=ppt/slides/_rels/slide38.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image" Target="../media/image78.wmf"/><Relationship Id="rId7" Type="http://schemas.openxmlformats.org/officeDocument/2006/relationships/image" Target="../media/image81.emf"/><Relationship Id="rId2" Type="http://schemas.openxmlformats.org/officeDocument/2006/relationships/oleObject" Target="../embeddings/oleObject64.bin"/><Relationship Id="rId1" Type="http://schemas.openxmlformats.org/officeDocument/2006/relationships/slideLayout" Target="../slideLayouts/slideLayout7.xml"/><Relationship Id="rId6" Type="http://schemas.openxmlformats.org/officeDocument/2006/relationships/image" Target="../media/image80.emf"/><Relationship Id="rId5" Type="http://schemas.openxmlformats.org/officeDocument/2006/relationships/image" Target="../media/image79.wmf"/><Relationship Id="rId4" Type="http://schemas.openxmlformats.org/officeDocument/2006/relationships/oleObject" Target="../embeddings/oleObject65.bin"/></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69.bin"/><Relationship Id="rId3" Type="http://schemas.openxmlformats.org/officeDocument/2006/relationships/image" Target="../media/image83.wmf"/><Relationship Id="rId7" Type="http://schemas.openxmlformats.org/officeDocument/2006/relationships/image" Target="../media/image85.wmf"/><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68.bin"/><Relationship Id="rId5" Type="http://schemas.openxmlformats.org/officeDocument/2006/relationships/image" Target="../media/image84.wmf"/><Relationship Id="rId4" Type="http://schemas.openxmlformats.org/officeDocument/2006/relationships/oleObject" Target="../embeddings/oleObject67.bin"/><Relationship Id="rId9" Type="http://schemas.openxmlformats.org/officeDocument/2006/relationships/image" Target="../media/image86.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oleObject" Target="../embeddings/oleObject3.bin"/><Relationship Id="rId1" Type="http://schemas.openxmlformats.org/officeDocument/2006/relationships/slideLayout" Target="../slideLayouts/slideLayout7.x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40.x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oleObject" Target="../embeddings/oleObject70.bin"/><Relationship Id="rId1" Type="http://schemas.openxmlformats.org/officeDocument/2006/relationships/slideLayout" Target="../slideLayouts/slideLayout7.xml"/><Relationship Id="rId5" Type="http://schemas.openxmlformats.org/officeDocument/2006/relationships/image" Target="../media/image88.wmf"/><Relationship Id="rId4" Type="http://schemas.openxmlformats.org/officeDocument/2006/relationships/oleObject" Target="../embeddings/oleObject71.bin"/></Relationships>
</file>

<file path=ppt/slides/_rels/slide41.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image" Target="../media/image89.emf"/><Relationship Id="rId7" Type="http://schemas.openxmlformats.org/officeDocument/2006/relationships/image" Target="../media/image92.emf"/><Relationship Id="rId2" Type="http://schemas.openxmlformats.org/officeDocument/2006/relationships/oleObject" Target="../embeddings/oleObject72.bin"/><Relationship Id="rId1" Type="http://schemas.openxmlformats.org/officeDocument/2006/relationships/slideLayout" Target="../slideLayouts/slideLayout7.xml"/><Relationship Id="rId6" Type="http://schemas.openxmlformats.org/officeDocument/2006/relationships/image" Target="../media/image91.emf"/><Relationship Id="rId11" Type="http://schemas.openxmlformats.org/officeDocument/2006/relationships/image" Target="../media/image95.wmf"/><Relationship Id="rId5" Type="http://schemas.openxmlformats.org/officeDocument/2006/relationships/image" Target="../media/image90.wmf"/><Relationship Id="rId10" Type="http://schemas.openxmlformats.org/officeDocument/2006/relationships/oleObject" Target="../embeddings/oleObject74.bin"/><Relationship Id="rId4" Type="http://schemas.openxmlformats.org/officeDocument/2006/relationships/oleObject" Target="../embeddings/oleObject73.bin"/><Relationship Id="rId9" Type="http://schemas.openxmlformats.org/officeDocument/2006/relationships/image" Target="../media/image94.emf"/></Relationships>
</file>

<file path=ppt/slides/_rels/slide42.xml.rels><?xml version="1.0" encoding="UTF-8" standalone="yes"?>
<Relationships xmlns="http://schemas.openxmlformats.org/package/2006/relationships"><Relationship Id="rId8" Type="http://schemas.openxmlformats.org/officeDocument/2006/relationships/image" Target="../media/image99.wmf"/><Relationship Id="rId3" Type="http://schemas.openxmlformats.org/officeDocument/2006/relationships/image" Target="../media/image96.wmf"/><Relationship Id="rId7" Type="http://schemas.openxmlformats.org/officeDocument/2006/relationships/oleObject" Target="../embeddings/oleObject77.bin"/><Relationship Id="rId12" Type="http://schemas.openxmlformats.org/officeDocument/2006/relationships/image" Target="../media/image101.wmf"/><Relationship Id="rId2" Type="http://schemas.openxmlformats.org/officeDocument/2006/relationships/oleObject" Target="../embeddings/oleObject75.bin"/><Relationship Id="rId1" Type="http://schemas.openxmlformats.org/officeDocument/2006/relationships/slideLayout" Target="../slideLayouts/slideLayout7.xml"/><Relationship Id="rId6" Type="http://schemas.openxmlformats.org/officeDocument/2006/relationships/image" Target="../media/image98.emf"/><Relationship Id="rId11" Type="http://schemas.openxmlformats.org/officeDocument/2006/relationships/oleObject" Target="../embeddings/oleObject79.bin"/><Relationship Id="rId5" Type="http://schemas.openxmlformats.org/officeDocument/2006/relationships/image" Target="../media/image97.wmf"/><Relationship Id="rId10" Type="http://schemas.openxmlformats.org/officeDocument/2006/relationships/image" Target="../media/image100.wmf"/><Relationship Id="rId4" Type="http://schemas.openxmlformats.org/officeDocument/2006/relationships/oleObject" Target="../embeddings/oleObject76.bin"/><Relationship Id="rId9" Type="http://schemas.openxmlformats.org/officeDocument/2006/relationships/oleObject" Target="../embeddings/oleObject78.bin"/></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83.bin"/><Relationship Id="rId3" Type="http://schemas.openxmlformats.org/officeDocument/2006/relationships/image" Target="../media/image102.wmf"/><Relationship Id="rId7" Type="http://schemas.openxmlformats.org/officeDocument/2006/relationships/image" Target="../media/image104.wmf"/><Relationship Id="rId2" Type="http://schemas.openxmlformats.org/officeDocument/2006/relationships/oleObject" Target="../embeddings/oleObject80.bin"/><Relationship Id="rId1" Type="http://schemas.openxmlformats.org/officeDocument/2006/relationships/slideLayout" Target="../slideLayouts/slideLayout7.xml"/><Relationship Id="rId6" Type="http://schemas.openxmlformats.org/officeDocument/2006/relationships/oleObject" Target="../embeddings/oleObject82.bin"/><Relationship Id="rId5" Type="http://schemas.openxmlformats.org/officeDocument/2006/relationships/image" Target="../media/image103.wmf"/><Relationship Id="rId4" Type="http://schemas.openxmlformats.org/officeDocument/2006/relationships/oleObject" Target="../embeddings/oleObject81.bin"/><Relationship Id="rId9" Type="http://schemas.openxmlformats.org/officeDocument/2006/relationships/image" Target="../media/image105.wmf"/></Relationships>
</file>

<file path=ppt/slides/_rels/slide44.xml.rels><?xml version="1.0" encoding="UTF-8" standalone="yes"?>
<Relationships xmlns="http://schemas.openxmlformats.org/package/2006/relationships"><Relationship Id="rId3" Type="http://schemas.openxmlformats.org/officeDocument/2006/relationships/image" Target="../media/image106.wmf"/><Relationship Id="rId7" Type="http://schemas.openxmlformats.org/officeDocument/2006/relationships/image" Target="../media/image108.w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5" Type="http://schemas.openxmlformats.org/officeDocument/2006/relationships/image" Target="../media/image107.wmf"/><Relationship Id="rId4" Type="http://schemas.openxmlformats.org/officeDocument/2006/relationships/oleObject" Target="../embeddings/oleObject85.bin"/></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image" Target="../media/image109.wmf"/><Relationship Id="rId7" Type="http://schemas.openxmlformats.org/officeDocument/2006/relationships/image" Target="../media/image111.wmf"/><Relationship Id="rId2" Type="http://schemas.openxmlformats.org/officeDocument/2006/relationships/oleObject" Target="../embeddings/oleObject87.bin"/><Relationship Id="rId1" Type="http://schemas.openxmlformats.org/officeDocument/2006/relationships/slideLayout" Target="../slideLayouts/slideLayout7.xml"/><Relationship Id="rId6" Type="http://schemas.openxmlformats.org/officeDocument/2006/relationships/oleObject" Target="../embeddings/oleObject89.bin"/><Relationship Id="rId5" Type="http://schemas.openxmlformats.org/officeDocument/2006/relationships/image" Target="../media/image110.wmf"/><Relationship Id="rId4" Type="http://schemas.openxmlformats.org/officeDocument/2006/relationships/oleObject" Target="../embeddings/oleObject88.bin"/><Relationship Id="rId9" Type="http://schemas.openxmlformats.org/officeDocument/2006/relationships/image" Target="../media/image112.wmf"/></Relationships>
</file>

<file path=ppt/slides/_rels/slide46.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image" Target="../media/image113.emf"/><Relationship Id="rId1" Type="http://schemas.openxmlformats.org/officeDocument/2006/relationships/slideLayout" Target="../slideLayouts/slideLayout7.xml"/><Relationship Id="rId5" Type="http://schemas.openxmlformats.org/officeDocument/2006/relationships/image" Target="../media/image116.emf"/><Relationship Id="rId4" Type="http://schemas.openxmlformats.org/officeDocument/2006/relationships/image" Target="../media/image115.emf"/></Relationships>
</file>

<file path=ppt/slides/_rels/slide47.xml.rels><?xml version="1.0" encoding="UTF-8" standalone="yes"?>
<Relationships xmlns="http://schemas.openxmlformats.org/package/2006/relationships"><Relationship Id="rId3" Type="http://schemas.openxmlformats.org/officeDocument/2006/relationships/image" Target="../media/image117.wmf"/><Relationship Id="rId7" Type="http://schemas.openxmlformats.org/officeDocument/2006/relationships/image" Target="../media/image120.emf"/><Relationship Id="rId2" Type="http://schemas.openxmlformats.org/officeDocument/2006/relationships/oleObject" Target="../embeddings/oleObject91.bin"/><Relationship Id="rId1" Type="http://schemas.openxmlformats.org/officeDocument/2006/relationships/slideLayout" Target="../slideLayouts/slideLayout7.xml"/><Relationship Id="rId6" Type="http://schemas.openxmlformats.org/officeDocument/2006/relationships/image" Target="../media/image119.emf"/><Relationship Id="rId5" Type="http://schemas.openxmlformats.org/officeDocument/2006/relationships/image" Target="../media/image118.wmf"/><Relationship Id="rId4" Type="http://schemas.openxmlformats.org/officeDocument/2006/relationships/oleObject" Target="../embeddings/oleObject92.bin"/></Relationships>
</file>

<file path=ppt/slides/_rels/slide48.x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oleObject" Target="../embeddings/oleObject93.bin"/><Relationship Id="rId1" Type="http://schemas.openxmlformats.org/officeDocument/2006/relationships/slideLayout" Target="../slideLayouts/slideLayout7.xml"/><Relationship Id="rId4" Type="http://schemas.openxmlformats.org/officeDocument/2006/relationships/image" Target="../media/image122.emf"/></Relationships>
</file>

<file path=ppt/slides/_rels/slide49.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5" Type="http://schemas.openxmlformats.org/officeDocument/2006/relationships/image" Target="../media/image126.png"/><Relationship Id="rId4" Type="http://schemas.openxmlformats.org/officeDocument/2006/relationships/image" Target="../media/image12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27.emf"/><Relationship Id="rId2" Type="http://schemas.openxmlformats.org/officeDocument/2006/relationships/oleObject" Target="../embeddings/oleObject94.bin"/><Relationship Id="rId1" Type="http://schemas.openxmlformats.org/officeDocument/2006/relationships/slideLayout" Target="../slideLayouts/slideLayout7.xml"/><Relationship Id="rId5" Type="http://schemas.openxmlformats.org/officeDocument/2006/relationships/image" Target="../media/image129.png"/><Relationship Id="rId4" Type="http://schemas.openxmlformats.org/officeDocument/2006/relationships/image" Target="../media/image128.png"/></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98.bin"/><Relationship Id="rId3" Type="http://schemas.openxmlformats.org/officeDocument/2006/relationships/image" Target="../media/image130.wmf"/><Relationship Id="rId7" Type="http://schemas.openxmlformats.org/officeDocument/2006/relationships/image" Target="../media/image132.wmf"/><Relationship Id="rId2" Type="http://schemas.openxmlformats.org/officeDocument/2006/relationships/oleObject" Target="../embeddings/oleObject95.bin"/><Relationship Id="rId1" Type="http://schemas.openxmlformats.org/officeDocument/2006/relationships/slideLayout" Target="../slideLayouts/slideLayout7.xml"/><Relationship Id="rId6" Type="http://schemas.openxmlformats.org/officeDocument/2006/relationships/oleObject" Target="../embeddings/oleObject97.bin"/><Relationship Id="rId11" Type="http://schemas.openxmlformats.org/officeDocument/2006/relationships/image" Target="../media/image134.wmf"/><Relationship Id="rId5" Type="http://schemas.openxmlformats.org/officeDocument/2006/relationships/image" Target="../media/image131.wmf"/><Relationship Id="rId10" Type="http://schemas.openxmlformats.org/officeDocument/2006/relationships/oleObject" Target="../embeddings/oleObject99.bin"/><Relationship Id="rId4" Type="http://schemas.openxmlformats.org/officeDocument/2006/relationships/oleObject" Target="../embeddings/oleObject96.bin"/><Relationship Id="rId9" Type="http://schemas.openxmlformats.org/officeDocument/2006/relationships/image" Target="../media/image133.wmf"/></Relationships>
</file>

<file path=ppt/slides/_rels/slide52.xml.rels><?xml version="1.0" encoding="UTF-8" standalone="yes"?>
<Relationships xmlns="http://schemas.openxmlformats.org/package/2006/relationships"><Relationship Id="rId13" Type="http://schemas.openxmlformats.org/officeDocument/2006/relationships/image" Target="../media/image140.wmf"/><Relationship Id="rId18" Type="http://schemas.openxmlformats.org/officeDocument/2006/relationships/oleObject" Target="../embeddings/oleObject108.bin"/><Relationship Id="rId26" Type="http://schemas.openxmlformats.org/officeDocument/2006/relationships/oleObject" Target="../embeddings/oleObject112.bin"/><Relationship Id="rId21" Type="http://schemas.openxmlformats.org/officeDocument/2006/relationships/image" Target="../media/image144.wmf"/><Relationship Id="rId34" Type="http://schemas.openxmlformats.org/officeDocument/2006/relationships/oleObject" Target="../embeddings/oleObject116.bin"/><Relationship Id="rId7" Type="http://schemas.openxmlformats.org/officeDocument/2006/relationships/image" Target="../media/image137.wmf"/><Relationship Id="rId12" Type="http://schemas.openxmlformats.org/officeDocument/2006/relationships/oleObject" Target="../embeddings/oleObject105.bin"/><Relationship Id="rId17" Type="http://schemas.openxmlformats.org/officeDocument/2006/relationships/image" Target="../media/image142.wmf"/><Relationship Id="rId25" Type="http://schemas.openxmlformats.org/officeDocument/2006/relationships/image" Target="../media/image146.wmf"/><Relationship Id="rId33" Type="http://schemas.openxmlformats.org/officeDocument/2006/relationships/image" Target="../media/image150.wmf"/><Relationship Id="rId38" Type="http://schemas.openxmlformats.org/officeDocument/2006/relationships/slide" Target="slide1.xml"/><Relationship Id="rId2" Type="http://schemas.openxmlformats.org/officeDocument/2006/relationships/oleObject" Target="../embeddings/oleObject100.bin"/><Relationship Id="rId16" Type="http://schemas.openxmlformats.org/officeDocument/2006/relationships/oleObject" Target="../embeddings/oleObject107.bin"/><Relationship Id="rId20" Type="http://schemas.openxmlformats.org/officeDocument/2006/relationships/oleObject" Target="../embeddings/oleObject109.bin"/><Relationship Id="rId29" Type="http://schemas.openxmlformats.org/officeDocument/2006/relationships/image" Target="../media/image148.wmf"/><Relationship Id="rId1" Type="http://schemas.openxmlformats.org/officeDocument/2006/relationships/slideLayout" Target="../slideLayouts/slideLayout7.xml"/><Relationship Id="rId6" Type="http://schemas.openxmlformats.org/officeDocument/2006/relationships/oleObject" Target="../embeddings/oleObject102.bin"/><Relationship Id="rId11" Type="http://schemas.openxmlformats.org/officeDocument/2006/relationships/image" Target="../media/image139.wmf"/><Relationship Id="rId24" Type="http://schemas.openxmlformats.org/officeDocument/2006/relationships/oleObject" Target="../embeddings/oleObject111.bin"/><Relationship Id="rId32" Type="http://schemas.openxmlformats.org/officeDocument/2006/relationships/oleObject" Target="../embeddings/oleObject115.bin"/><Relationship Id="rId37" Type="http://schemas.openxmlformats.org/officeDocument/2006/relationships/image" Target="../media/image152.wmf"/><Relationship Id="rId5" Type="http://schemas.openxmlformats.org/officeDocument/2006/relationships/image" Target="../media/image136.wmf"/><Relationship Id="rId15" Type="http://schemas.openxmlformats.org/officeDocument/2006/relationships/image" Target="../media/image141.wmf"/><Relationship Id="rId23" Type="http://schemas.openxmlformats.org/officeDocument/2006/relationships/image" Target="../media/image145.wmf"/><Relationship Id="rId28" Type="http://schemas.openxmlformats.org/officeDocument/2006/relationships/oleObject" Target="../embeddings/oleObject113.bin"/><Relationship Id="rId36" Type="http://schemas.openxmlformats.org/officeDocument/2006/relationships/oleObject" Target="../embeddings/oleObject117.bin"/><Relationship Id="rId10" Type="http://schemas.openxmlformats.org/officeDocument/2006/relationships/oleObject" Target="../embeddings/oleObject104.bin"/><Relationship Id="rId19" Type="http://schemas.openxmlformats.org/officeDocument/2006/relationships/image" Target="../media/image143.wmf"/><Relationship Id="rId31" Type="http://schemas.openxmlformats.org/officeDocument/2006/relationships/image" Target="../media/image149.wmf"/><Relationship Id="rId4" Type="http://schemas.openxmlformats.org/officeDocument/2006/relationships/oleObject" Target="../embeddings/oleObject101.bin"/><Relationship Id="rId9" Type="http://schemas.openxmlformats.org/officeDocument/2006/relationships/image" Target="../media/image138.wmf"/><Relationship Id="rId14" Type="http://schemas.openxmlformats.org/officeDocument/2006/relationships/oleObject" Target="../embeddings/oleObject106.bin"/><Relationship Id="rId22" Type="http://schemas.openxmlformats.org/officeDocument/2006/relationships/oleObject" Target="../embeddings/oleObject110.bin"/><Relationship Id="rId27" Type="http://schemas.openxmlformats.org/officeDocument/2006/relationships/image" Target="../media/image147.wmf"/><Relationship Id="rId30" Type="http://schemas.openxmlformats.org/officeDocument/2006/relationships/oleObject" Target="../embeddings/oleObject114.bin"/><Relationship Id="rId35" Type="http://schemas.openxmlformats.org/officeDocument/2006/relationships/image" Target="../media/image151.wmf"/><Relationship Id="rId8" Type="http://schemas.openxmlformats.org/officeDocument/2006/relationships/oleObject" Target="../embeddings/oleObject103.bin"/><Relationship Id="rId3" Type="http://schemas.openxmlformats.org/officeDocument/2006/relationships/image" Target="../media/image135.wmf"/></Relationships>
</file>

<file path=ppt/slides/_rels/slide53.xml.rels><?xml version="1.0" encoding="UTF-8" standalone="yes"?>
<Relationships xmlns="http://schemas.openxmlformats.org/package/2006/relationships"><Relationship Id="rId8" Type="http://schemas.openxmlformats.org/officeDocument/2006/relationships/image" Target="../media/image156.png"/><Relationship Id="rId3" Type="http://schemas.openxmlformats.org/officeDocument/2006/relationships/image" Target="../media/image153.wmf"/><Relationship Id="rId7" Type="http://schemas.openxmlformats.org/officeDocument/2006/relationships/image" Target="../media/image155.wmf"/><Relationship Id="rId2" Type="http://schemas.openxmlformats.org/officeDocument/2006/relationships/oleObject" Target="../embeddings/oleObject118.bin"/><Relationship Id="rId1" Type="http://schemas.openxmlformats.org/officeDocument/2006/relationships/slideLayout" Target="../slideLayouts/slideLayout7.xml"/><Relationship Id="rId6" Type="http://schemas.openxmlformats.org/officeDocument/2006/relationships/oleObject" Target="../embeddings/oleObject120.bin"/><Relationship Id="rId5" Type="http://schemas.openxmlformats.org/officeDocument/2006/relationships/image" Target="../media/image154.wmf"/><Relationship Id="rId4" Type="http://schemas.openxmlformats.org/officeDocument/2006/relationships/oleObject" Target="../embeddings/oleObject119.bin"/><Relationship Id="rId9" Type="http://schemas.openxmlformats.org/officeDocument/2006/relationships/image" Target="../media/image157.png"/></Relationships>
</file>

<file path=ppt/slides/_rels/slide54.xml.rels><?xml version="1.0" encoding="UTF-8" standalone="yes"?>
<Relationships xmlns="http://schemas.openxmlformats.org/package/2006/relationships"><Relationship Id="rId3" Type="http://schemas.openxmlformats.org/officeDocument/2006/relationships/image" Target="../media/image159.emf"/><Relationship Id="rId2" Type="http://schemas.openxmlformats.org/officeDocument/2006/relationships/image" Target="../media/image158.emf"/><Relationship Id="rId1" Type="http://schemas.openxmlformats.org/officeDocument/2006/relationships/slideLayout" Target="../slideLayouts/slideLayout7.xml"/><Relationship Id="rId6" Type="http://schemas.openxmlformats.org/officeDocument/2006/relationships/image" Target="../media/image162.emf"/><Relationship Id="rId5" Type="http://schemas.openxmlformats.org/officeDocument/2006/relationships/image" Target="../media/image161.emf"/><Relationship Id="rId4" Type="http://schemas.openxmlformats.org/officeDocument/2006/relationships/image" Target="../media/image160.emf"/></Relationships>
</file>

<file path=ppt/slides/_rels/slide55.xml.rels><?xml version="1.0" encoding="UTF-8" standalone="yes"?>
<Relationships xmlns="http://schemas.openxmlformats.org/package/2006/relationships"><Relationship Id="rId2" Type="http://schemas.openxmlformats.org/officeDocument/2006/relationships/image" Target="../media/image163.e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65.emf"/><Relationship Id="rId7" Type="http://schemas.openxmlformats.org/officeDocument/2006/relationships/image" Target="../media/image169.emf"/><Relationship Id="rId2" Type="http://schemas.openxmlformats.org/officeDocument/2006/relationships/image" Target="../media/image164.emf"/><Relationship Id="rId1" Type="http://schemas.openxmlformats.org/officeDocument/2006/relationships/slideLayout" Target="../slideLayouts/slideLayout7.xml"/><Relationship Id="rId6" Type="http://schemas.openxmlformats.org/officeDocument/2006/relationships/image" Target="../media/image168.emf"/><Relationship Id="rId5" Type="http://schemas.openxmlformats.org/officeDocument/2006/relationships/image" Target="../media/image167.emf"/><Relationship Id="rId4" Type="http://schemas.openxmlformats.org/officeDocument/2006/relationships/image" Target="../media/image166.emf"/></Relationships>
</file>

<file path=ppt/slides/_rels/slide57.xml.rels><?xml version="1.0" encoding="UTF-8" standalone="yes"?>
<Relationships xmlns="http://schemas.openxmlformats.org/package/2006/relationships"><Relationship Id="rId3" Type="http://schemas.openxmlformats.org/officeDocument/2006/relationships/image" Target="../media/image171.emf"/><Relationship Id="rId2" Type="http://schemas.openxmlformats.org/officeDocument/2006/relationships/image" Target="../media/image170.emf"/><Relationship Id="rId1" Type="http://schemas.openxmlformats.org/officeDocument/2006/relationships/slideLayout" Target="../slideLayouts/slideLayout7.xml"/><Relationship Id="rId4" Type="http://schemas.openxmlformats.org/officeDocument/2006/relationships/image" Target="../media/image172.emf"/></Relationships>
</file>

<file path=ppt/slides/_rels/slide58.xml.rels><?xml version="1.0" encoding="UTF-8" standalone="yes"?>
<Relationships xmlns="http://schemas.openxmlformats.org/package/2006/relationships"><Relationship Id="rId2" Type="http://schemas.openxmlformats.org/officeDocument/2006/relationships/image" Target="../media/image173.e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74.wmf"/><Relationship Id="rId2" Type="http://schemas.openxmlformats.org/officeDocument/2006/relationships/oleObject" Target="../embeddings/oleObject121.bin"/><Relationship Id="rId1" Type="http://schemas.openxmlformats.org/officeDocument/2006/relationships/slideLayout" Target="../slideLayouts/slideLayout7.xml"/><Relationship Id="rId6" Type="http://schemas.openxmlformats.org/officeDocument/2006/relationships/image" Target="../media/image176.emf"/><Relationship Id="rId5" Type="http://schemas.openxmlformats.org/officeDocument/2006/relationships/image" Target="../media/image175.wmf"/><Relationship Id="rId4" Type="http://schemas.openxmlformats.org/officeDocument/2006/relationships/oleObject" Target="../embeddings/oleObject122.bin"/></Relationships>
</file>

<file path=ppt/slides/_rels/slide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26.bin"/><Relationship Id="rId3" Type="http://schemas.openxmlformats.org/officeDocument/2006/relationships/image" Target="../media/image177.wmf"/><Relationship Id="rId7" Type="http://schemas.openxmlformats.org/officeDocument/2006/relationships/image" Target="../media/image179.wmf"/><Relationship Id="rId2" Type="http://schemas.openxmlformats.org/officeDocument/2006/relationships/oleObject" Target="../embeddings/oleObject123.bin"/><Relationship Id="rId1" Type="http://schemas.openxmlformats.org/officeDocument/2006/relationships/slideLayout" Target="../slideLayouts/slideLayout7.xml"/><Relationship Id="rId6" Type="http://schemas.openxmlformats.org/officeDocument/2006/relationships/oleObject" Target="../embeddings/oleObject125.bin"/><Relationship Id="rId5" Type="http://schemas.openxmlformats.org/officeDocument/2006/relationships/image" Target="../media/image178.wmf"/><Relationship Id="rId4" Type="http://schemas.openxmlformats.org/officeDocument/2006/relationships/oleObject" Target="../embeddings/oleObject124.bin"/><Relationship Id="rId9" Type="http://schemas.openxmlformats.org/officeDocument/2006/relationships/image" Target="../media/image180.wmf"/></Relationships>
</file>

<file path=ppt/slides/_rels/slide61.xml.rels><?xml version="1.0" encoding="UTF-8" standalone="yes"?>
<Relationships xmlns="http://schemas.openxmlformats.org/package/2006/relationships"><Relationship Id="rId3" Type="http://schemas.openxmlformats.org/officeDocument/2006/relationships/image" Target="../media/image182.emf"/><Relationship Id="rId2" Type="http://schemas.openxmlformats.org/officeDocument/2006/relationships/image" Target="../media/image181.emf"/><Relationship Id="rId1" Type="http://schemas.openxmlformats.org/officeDocument/2006/relationships/slideLayout" Target="../slideLayouts/slideLayout7.xml"/><Relationship Id="rId5" Type="http://schemas.openxmlformats.org/officeDocument/2006/relationships/image" Target="../media/image183.wmf"/><Relationship Id="rId4" Type="http://schemas.openxmlformats.org/officeDocument/2006/relationships/oleObject" Target="../embeddings/oleObject127.bin"/></Relationships>
</file>

<file path=ppt/slides/_rels/slide62.xml.rels><?xml version="1.0" encoding="UTF-8" standalone="yes"?>
<Relationships xmlns="http://schemas.openxmlformats.org/package/2006/relationships"><Relationship Id="rId3" Type="http://schemas.openxmlformats.org/officeDocument/2006/relationships/slide" Target="slide72.xml"/><Relationship Id="rId2" Type="http://schemas.openxmlformats.org/officeDocument/2006/relationships/slide" Target="slide6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8" Type="http://schemas.openxmlformats.org/officeDocument/2006/relationships/oleObject" Target="../embeddings/oleObject131.bin"/><Relationship Id="rId3" Type="http://schemas.openxmlformats.org/officeDocument/2006/relationships/image" Target="../media/image184.emf"/><Relationship Id="rId7" Type="http://schemas.openxmlformats.org/officeDocument/2006/relationships/image" Target="../media/image186.wmf"/><Relationship Id="rId2" Type="http://schemas.openxmlformats.org/officeDocument/2006/relationships/oleObject" Target="../embeddings/oleObject128.bin"/><Relationship Id="rId1" Type="http://schemas.openxmlformats.org/officeDocument/2006/relationships/slideLayout" Target="../slideLayouts/slideLayout7.xml"/><Relationship Id="rId6" Type="http://schemas.openxmlformats.org/officeDocument/2006/relationships/oleObject" Target="../embeddings/oleObject130.bin"/><Relationship Id="rId5" Type="http://schemas.openxmlformats.org/officeDocument/2006/relationships/image" Target="../media/image185.emf"/><Relationship Id="rId4" Type="http://schemas.openxmlformats.org/officeDocument/2006/relationships/oleObject" Target="../embeddings/oleObject129.bin"/><Relationship Id="rId9" Type="http://schemas.openxmlformats.org/officeDocument/2006/relationships/image" Target="../media/image187.wmf"/></Relationships>
</file>

<file path=ppt/slides/_rels/slide65.xml.rels><?xml version="1.0" encoding="UTF-8" standalone="yes"?>
<Relationships xmlns="http://schemas.openxmlformats.org/package/2006/relationships"><Relationship Id="rId3" Type="http://schemas.openxmlformats.org/officeDocument/2006/relationships/image" Target="../media/image188.wmf"/><Relationship Id="rId7" Type="http://schemas.openxmlformats.org/officeDocument/2006/relationships/image" Target="../media/image190.wmf"/><Relationship Id="rId2" Type="http://schemas.openxmlformats.org/officeDocument/2006/relationships/oleObject" Target="../embeddings/oleObject132.bin"/><Relationship Id="rId1" Type="http://schemas.openxmlformats.org/officeDocument/2006/relationships/slideLayout" Target="../slideLayouts/slideLayout7.xml"/><Relationship Id="rId6" Type="http://schemas.openxmlformats.org/officeDocument/2006/relationships/oleObject" Target="../embeddings/oleObject134.bin"/><Relationship Id="rId5" Type="http://schemas.openxmlformats.org/officeDocument/2006/relationships/image" Target="../media/image189.wmf"/><Relationship Id="rId4" Type="http://schemas.openxmlformats.org/officeDocument/2006/relationships/oleObject" Target="../embeddings/oleObject133.bin"/></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138.bin"/><Relationship Id="rId3" Type="http://schemas.openxmlformats.org/officeDocument/2006/relationships/image" Target="../media/image191.wmf"/><Relationship Id="rId7" Type="http://schemas.openxmlformats.org/officeDocument/2006/relationships/image" Target="../media/image193.wmf"/><Relationship Id="rId2" Type="http://schemas.openxmlformats.org/officeDocument/2006/relationships/oleObject" Target="../embeddings/oleObject135.bin"/><Relationship Id="rId1" Type="http://schemas.openxmlformats.org/officeDocument/2006/relationships/slideLayout" Target="../slideLayouts/slideLayout7.xml"/><Relationship Id="rId6" Type="http://schemas.openxmlformats.org/officeDocument/2006/relationships/oleObject" Target="../embeddings/oleObject137.bin"/><Relationship Id="rId11" Type="http://schemas.openxmlformats.org/officeDocument/2006/relationships/image" Target="../media/image195.wmf"/><Relationship Id="rId5" Type="http://schemas.openxmlformats.org/officeDocument/2006/relationships/image" Target="../media/image192.wmf"/><Relationship Id="rId10" Type="http://schemas.openxmlformats.org/officeDocument/2006/relationships/oleObject" Target="../embeddings/oleObject139.bin"/><Relationship Id="rId4" Type="http://schemas.openxmlformats.org/officeDocument/2006/relationships/oleObject" Target="../embeddings/oleObject136.bin"/><Relationship Id="rId9" Type="http://schemas.openxmlformats.org/officeDocument/2006/relationships/image" Target="../media/image194.wmf"/></Relationships>
</file>

<file path=ppt/slides/_rels/slide67.xml.rels><?xml version="1.0" encoding="UTF-8" standalone="yes"?>
<Relationships xmlns="http://schemas.openxmlformats.org/package/2006/relationships"><Relationship Id="rId3" Type="http://schemas.openxmlformats.org/officeDocument/2006/relationships/image" Target="../media/image196.wmf"/><Relationship Id="rId2" Type="http://schemas.openxmlformats.org/officeDocument/2006/relationships/oleObject" Target="../embeddings/oleObject140.bin"/><Relationship Id="rId1" Type="http://schemas.openxmlformats.org/officeDocument/2006/relationships/slideLayout" Target="../slideLayouts/slideLayout7.xml"/><Relationship Id="rId5" Type="http://schemas.openxmlformats.org/officeDocument/2006/relationships/image" Target="../media/image197.wmf"/><Relationship Id="rId4" Type="http://schemas.openxmlformats.org/officeDocument/2006/relationships/oleObject" Target="../embeddings/oleObject141.bin"/></Relationships>
</file>

<file path=ppt/slides/_rels/slide68.xml.rels><?xml version="1.0" encoding="UTF-8" standalone="yes"?>
<Relationships xmlns="http://schemas.openxmlformats.org/package/2006/relationships"><Relationship Id="rId3" Type="http://schemas.openxmlformats.org/officeDocument/2006/relationships/image" Target="../media/image198.wmf"/><Relationship Id="rId2" Type="http://schemas.openxmlformats.org/officeDocument/2006/relationships/oleObject" Target="../embeddings/oleObject142.bin"/><Relationship Id="rId1" Type="http://schemas.openxmlformats.org/officeDocument/2006/relationships/slideLayout" Target="../slideLayouts/slideLayout7.xml"/><Relationship Id="rId5" Type="http://schemas.openxmlformats.org/officeDocument/2006/relationships/image" Target="../media/image199.wmf"/><Relationship Id="rId4" Type="http://schemas.openxmlformats.org/officeDocument/2006/relationships/oleObject" Target="../embeddings/oleObject143.bin"/></Relationships>
</file>

<file path=ppt/slides/_rels/slide69.xml.rels><?xml version="1.0" encoding="UTF-8" standalone="yes"?>
<Relationships xmlns="http://schemas.openxmlformats.org/package/2006/relationships"><Relationship Id="rId3" Type="http://schemas.openxmlformats.org/officeDocument/2006/relationships/image" Target="../media/image200.wmf"/><Relationship Id="rId7" Type="http://schemas.openxmlformats.org/officeDocument/2006/relationships/image" Target="../media/image202.wmf"/><Relationship Id="rId2" Type="http://schemas.openxmlformats.org/officeDocument/2006/relationships/oleObject" Target="../embeddings/oleObject144.bin"/><Relationship Id="rId1" Type="http://schemas.openxmlformats.org/officeDocument/2006/relationships/slideLayout" Target="../slideLayouts/slideLayout7.xml"/><Relationship Id="rId6" Type="http://schemas.openxmlformats.org/officeDocument/2006/relationships/oleObject" Target="../embeddings/oleObject146.bin"/><Relationship Id="rId5" Type="http://schemas.openxmlformats.org/officeDocument/2006/relationships/image" Target="../media/image201.wmf"/><Relationship Id="rId4" Type="http://schemas.openxmlformats.org/officeDocument/2006/relationships/oleObject" Target="../embeddings/oleObject145.bin"/></Relationships>
</file>

<file path=ppt/slides/_rels/slide7.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slide" Target="slide8.xml"/><Relationship Id="rId1" Type="http://schemas.openxmlformats.org/officeDocument/2006/relationships/slideLayout" Target="../slideLayouts/slideLayout7.xml"/><Relationship Id="rId4" Type="http://schemas.openxmlformats.org/officeDocument/2006/relationships/slide" Target="slide19.xml"/></Relationships>
</file>

<file path=ppt/slides/_rels/slide70.xml.rels><?xml version="1.0" encoding="UTF-8" standalone="yes"?>
<Relationships xmlns="http://schemas.openxmlformats.org/package/2006/relationships"><Relationship Id="rId8" Type="http://schemas.openxmlformats.org/officeDocument/2006/relationships/oleObject" Target="../embeddings/oleObject150.bin"/><Relationship Id="rId3" Type="http://schemas.openxmlformats.org/officeDocument/2006/relationships/image" Target="../media/image203.wmf"/><Relationship Id="rId7" Type="http://schemas.openxmlformats.org/officeDocument/2006/relationships/image" Target="../media/image205.wmf"/><Relationship Id="rId2" Type="http://schemas.openxmlformats.org/officeDocument/2006/relationships/oleObject" Target="../embeddings/oleObject147.bin"/><Relationship Id="rId1" Type="http://schemas.openxmlformats.org/officeDocument/2006/relationships/slideLayout" Target="../slideLayouts/slideLayout7.xml"/><Relationship Id="rId6" Type="http://schemas.openxmlformats.org/officeDocument/2006/relationships/oleObject" Target="../embeddings/oleObject149.bin"/><Relationship Id="rId11" Type="http://schemas.openxmlformats.org/officeDocument/2006/relationships/image" Target="../media/image207.emf"/><Relationship Id="rId5" Type="http://schemas.openxmlformats.org/officeDocument/2006/relationships/image" Target="../media/image204.wmf"/><Relationship Id="rId10" Type="http://schemas.openxmlformats.org/officeDocument/2006/relationships/slide" Target="slide60.xml"/><Relationship Id="rId4" Type="http://schemas.openxmlformats.org/officeDocument/2006/relationships/oleObject" Target="../embeddings/oleObject148.bin"/><Relationship Id="rId9" Type="http://schemas.openxmlformats.org/officeDocument/2006/relationships/image" Target="../media/image206.wmf"/></Relationships>
</file>

<file path=ppt/slides/_rels/slide71.xml.rels><?xml version="1.0" encoding="UTF-8" standalone="yes"?>
<Relationships xmlns="http://schemas.openxmlformats.org/package/2006/relationships"><Relationship Id="rId3" Type="http://schemas.openxmlformats.org/officeDocument/2006/relationships/slide" Target="slide85.xml"/><Relationship Id="rId2" Type="http://schemas.openxmlformats.org/officeDocument/2006/relationships/slide" Target="slide68.xml"/><Relationship Id="rId1" Type="http://schemas.openxmlformats.org/officeDocument/2006/relationships/slideLayout" Target="../slideLayouts/slideLayout7.xml"/><Relationship Id="rId5" Type="http://schemas.openxmlformats.org/officeDocument/2006/relationships/slide" Target="slide101.xml"/><Relationship Id="rId4" Type="http://schemas.openxmlformats.org/officeDocument/2006/relationships/slide" Target="slide91.xml"/></Relationships>
</file>

<file path=ppt/slides/_rels/slide72.xml.rels><?xml version="1.0" encoding="UTF-8" standalone="yes"?>
<Relationships xmlns="http://schemas.openxmlformats.org/package/2006/relationships"><Relationship Id="rId3" Type="http://schemas.openxmlformats.org/officeDocument/2006/relationships/image" Target="../media/image208.wmf"/><Relationship Id="rId2" Type="http://schemas.openxmlformats.org/officeDocument/2006/relationships/oleObject" Target="../embeddings/oleObject151.bin"/><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8" Type="http://schemas.openxmlformats.org/officeDocument/2006/relationships/oleObject" Target="../embeddings/oleObject155.bin"/><Relationship Id="rId3" Type="http://schemas.openxmlformats.org/officeDocument/2006/relationships/image" Target="../media/image209.wmf"/><Relationship Id="rId7" Type="http://schemas.openxmlformats.org/officeDocument/2006/relationships/image" Target="../media/image211.emf"/><Relationship Id="rId2" Type="http://schemas.openxmlformats.org/officeDocument/2006/relationships/oleObject" Target="../embeddings/oleObject152.bin"/><Relationship Id="rId1" Type="http://schemas.openxmlformats.org/officeDocument/2006/relationships/slideLayout" Target="../slideLayouts/slideLayout7.xml"/><Relationship Id="rId6" Type="http://schemas.openxmlformats.org/officeDocument/2006/relationships/oleObject" Target="../embeddings/oleObject154.bin"/><Relationship Id="rId5" Type="http://schemas.openxmlformats.org/officeDocument/2006/relationships/image" Target="../media/image210.emf"/><Relationship Id="rId4" Type="http://schemas.openxmlformats.org/officeDocument/2006/relationships/oleObject" Target="../embeddings/oleObject153.bin"/><Relationship Id="rId9" Type="http://schemas.openxmlformats.org/officeDocument/2006/relationships/image" Target="../media/image212.emf"/></Relationships>
</file>

<file path=ppt/slides/_rels/slide74.xml.rels><?xml version="1.0" encoding="UTF-8" standalone="yes"?>
<Relationships xmlns="http://schemas.openxmlformats.org/package/2006/relationships"><Relationship Id="rId3" Type="http://schemas.openxmlformats.org/officeDocument/2006/relationships/image" Target="../media/image213.wmf"/><Relationship Id="rId7" Type="http://schemas.openxmlformats.org/officeDocument/2006/relationships/image" Target="../media/image215.wmf"/><Relationship Id="rId2" Type="http://schemas.openxmlformats.org/officeDocument/2006/relationships/oleObject" Target="../embeddings/oleObject156.bin"/><Relationship Id="rId1" Type="http://schemas.openxmlformats.org/officeDocument/2006/relationships/slideLayout" Target="../slideLayouts/slideLayout7.xml"/><Relationship Id="rId6" Type="http://schemas.openxmlformats.org/officeDocument/2006/relationships/oleObject" Target="../embeddings/oleObject158.bin"/><Relationship Id="rId5" Type="http://schemas.openxmlformats.org/officeDocument/2006/relationships/image" Target="../media/image214.wmf"/><Relationship Id="rId4" Type="http://schemas.openxmlformats.org/officeDocument/2006/relationships/oleObject" Target="../embeddings/oleObject157.bin"/></Relationships>
</file>

<file path=ppt/slides/_rels/slide75.xml.rels><?xml version="1.0" encoding="UTF-8" standalone="yes"?>
<Relationships xmlns="http://schemas.openxmlformats.org/package/2006/relationships"><Relationship Id="rId3" Type="http://schemas.openxmlformats.org/officeDocument/2006/relationships/image" Target="../media/image216.wmf"/><Relationship Id="rId7" Type="http://schemas.openxmlformats.org/officeDocument/2006/relationships/image" Target="../media/image218.wmf"/><Relationship Id="rId2" Type="http://schemas.openxmlformats.org/officeDocument/2006/relationships/oleObject" Target="../embeddings/oleObject159.bin"/><Relationship Id="rId1" Type="http://schemas.openxmlformats.org/officeDocument/2006/relationships/slideLayout" Target="../slideLayouts/slideLayout7.xml"/><Relationship Id="rId6" Type="http://schemas.openxmlformats.org/officeDocument/2006/relationships/oleObject" Target="../embeddings/oleObject161.bin"/><Relationship Id="rId5" Type="http://schemas.openxmlformats.org/officeDocument/2006/relationships/image" Target="../media/image217.wmf"/><Relationship Id="rId4" Type="http://schemas.openxmlformats.org/officeDocument/2006/relationships/oleObject" Target="../embeddings/oleObject160.bin"/></Relationships>
</file>

<file path=ppt/slides/_rels/slide76.xml.rels><?xml version="1.0" encoding="UTF-8" standalone="yes"?>
<Relationships xmlns="http://schemas.openxmlformats.org/package/2006/relationships"><Relationship Id="rId3" Type="http://schemas.openxmlformats.org/officeDocument/2006/relationships/image" Target="../media/image219.wmf"/><Relationship Id="rId7" Type="http://schemas.openxmlformats.org/officeDocument/2006/relationships/image" Target="../media/image221.wmf"/><Relationship Id="rId2" Type="http://schemas.openxmlformats.org/officeDocument/2006/relationships/oleObject" Target="../embeddings/oleObject162.bin"/><Relationship Id="rId1" Type="http://schemas.openxmlformats.org/officeDocument/2006/relationships/slideLayout" Target="../slideLayouts/slideLayout7.xml"/><Relationship Id="rId6" Type="http://schemas.openxmlformats.org/officeDocument/2006/relationships/oleObject" Target="../embeddings/oleObject164.bin"/><Relationship Id="rId5" Type="http://schemas.openxmlformats.org/officeDocument/2006/relationships/image" Target="../media/image220.wmf"/><Relationship Id="rId4" Type="http://schemas.openxmlformats.org/officeDocument/2006/relationships/oleObject" Target="../embeddings/oleObject163.bin"/></Relationships>
</file>

<file path=ppt/slides/_rels/slide77.xml.rels><?xml version="1.0" encoding="UTF-8" standalone="yes"?>
<Relationships xmlns="http://schemas.openxmlformats.org/package/2006/relationships"><Relationship Id="rId3" Type="http://schemas.openxmlformats.org/officeDocument/2006/relationships/image" Target="../media/image222.wmf"/><Relationship Id="rId2" Type="http://schemas.openxmlformats.org/officeDocument/2006/relationships/oleObject" Target="../embeddings/oleObject165.bin"/><Relationship Id="rId1" Type="http://schemas.openxmlformats.org/officeDocument/2006/relationships/slideLayout" Target="../slideLayouts/slideLayout7.xml"/><Relationship Id="rId5" Type="http://schemas.openxmlformats.org/officeDocument/2006/relationships/image" Target="../media/image223.wmf"/><Relationship Id="rId4" Type="http://schemas.openxmlformats.org/officeDocument/2006/relationships/oleObject" Target="../embeddings/oleObject166.bin"/></Relationships>
</file>

<file path=ppt/slides/_rels/slide78.xml.rels><?xml version="1.0" encoding="UTF-8" standalone="yes"?>
<Relationships xmlns="http://schemas.openxmlformats.org/package/2006/relationships"><Relationship Id="rId3" Type="http://schemas.openxmlformats.org/officeDocument/2006/relationships/image" Target="../media/image224.emf"/><Relationship Id="rId2" Type="http://schemas.openxmlformats.org/officeDocument/2006/relationships/oleObject" Target="../embeddings/oleObject167.bin"/><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4.emf"/><Relationship Id="rId2" Type="http://schemas.openxmlformats.org/officeDocument/2006/relationships/oleObject" Target="../embeddings/oleObject16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7.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8.bin"/></Relationships>
</file>

<file path=ppt/slides/_rels/slide80.xml.rels><?xml version="1.0" encoding="UTF-8" standalone="yes"?>
<Relationships xmlns="http://schemas.openxmlformats.org/package/2006/relationships"><Relationship Id="rId8" Type="http://schemas.openxmlformats.org/officeDocument/2006/relationships/oleObject" Target="../embeddings/oleObject172.bin"/><Relationship Id="rId3" Type="http://schemas.openxmlformats.org/officeDocument/2006/relationships/image" Target="../media/image225.wmf"/><Relationship Id="rId7" Type="http://schemas.openxmlformats.org/officeDocument/2006/relationships/image" Target="../media/image227.wmf"/><Relationship Id="rId2" Type="http://schemas.openxmlformats.org/officeDocument/2006/relationships/oleObject" Target="../embeddings/oleObject169.bin"/><Relationship Id="rId1" Type="http://schemas.openxmlformats.org/officeDocument/2006/relationships/slideLayout" Target="../slideLayouts/slideLayout2.xml"/><Relationship Id="rId6" Type="http://schemas.openxmlformats.org/officeDocument/2006/relationships/oleObject" Target="../embeddings/oleObject171.bin"/><Relationship Id="rId11" Type="http://schemas.openxmlformats.org/officeDocument/2006/relationships/image" Target="../media/image229.wmf"/><Relationship Id="rId5" Type="http://schemas.openxmlformats.org/officeDocument/2006/relationships/image" Target="../media/image226.wmf"/><Relationship Id="rId10" Type="http://schemas.openxmlformats.org/officeDocument/2006/relationships/oleObject" Target="../embeddings/oleObject173.bin"/><Relationship Id="rId4" Type="http://schemas.openxmlformats.org/officeDocument/2006/relationships/oleObject" Target="../embeddings/oleObject170.bin"/><Relationship Id="rId9" Type="http://schemas.openxmlformats.org/officeDocument/2006/relationships/image" Target="../media/image228.wmf"/></Relationships>
</file>

<file path=ppt/slides/_rels/slide81.xml.rels><?xml version="1.0" encoding="UTF-8" standalone="yes"?>
<Relationships xmlns="http://schemas.openxmlformats.org/package/2006/relationships"><Relationship Id="rId8" Type="http://schemas.openxmlformats.org/officeDocument/2006/relationships/oleObject" Target="../embeddings/oleObject177.bin"/><Relationship Id="rId3" Type="http://schemas.openxmlformats.org/officeDocument/2006/relationships/image" Target="../media/image230.wmf"/><Relationship Id="rId7" Type="http://schemas.openxmlformats.org/officeDocument/2006/relationships/image" Target="../media/image232.wmf"/><Relationship Id="rId2" Type="http://schemas.openxmlformats.org/officeDocument/2006/relationships/oleObject" Target="../embeddings/oleObject174.bin"/><Relationship Id="rId1" Type="http://schemas.openxmlformats.org/officeDocument/2006/relationships/slideLayout" Target="../slideLayouts/slideLayout7.xml"/><Relationship Id="rId6" Type="http://schemas.openxmlformats.org/officeDocument/2006/relationships/oleObject" Target="../embeddings/oleObject176.bin"/><Relationship Id="rId11" Type="http://schemas.openxmlformats.org/officeDocument/2006/relationships/image" Target="../media/image234.emf"/><Relationship Id="rId5" Type="http://schemas.openxmlformats.org/officeDocument/2006/relationships/image" Target="../media/image231.wmf"/><Relationship Id="rId10" Type="http://schemas.openxmlformats.org/officeDocument/2006/relationships/oleObject" Target="../embeddings/oleObject178.bin"/><Relationship Id="rId4" Type="http://schemas.openxmlformats.org/officeDocument/2006/relationships/oleObject" Target="../embeddings/oleObject175.bin"/><Relationship Id="rId9" Type="http://schemas.openxmlformats.org/officeDocument/2006/relationships/image" Target="../media/image233.wmf"/></Relationships>
</file>

<file path=ppt/slides/_rels/slide82.xml.rels><?xml version="1.0" encoding="UTF-8" standalone="yes"?>
<Relationships xmlns="http://schemas.openxmlformats.org/package/2006/relationships"><Relationship Id="rId3" Type="http://schemas.openxmlformats.org/officeDocument/2006/relationships/image" Target="../media/image235.emf"/><Relationship Id="rId7" Type="http://schemas.openxmlformats.org/officeDocument/2006/relationships/image" Target="../media/image237.emf"/><Relationship Id="rId2" Type="http://schemas.openxmlformats.org/officeDocument/2006/relationships/oleObject" Target="../embeddings/oleObject179.bin"/><Relationship Id="rId1" Type="http://schemas.openxmlformats.org/officeDocument/2006/relationships/slideLayout" Target="../slideLayouts/slideLayout14.xml"/><Relationship Id="rId6" Type="http://schemas.openxmlformats.org/officeDocument/2006/relationships/oleObject" Target="../embeddings/oleObject181.bin"/><Relationship Id="rId5" Type="http://schemas.openxmlformats.org/officeDocument/2006/relationships/image" Target="../media/image236.png"/><Relationship Id="rId4" Type="http://schemas.openxmlformats.org/officeDocument/2006/relationships/oleObject" Target="../embeddings/oleObject180.bin"/></Relationships>
</file>

<file path=ppt/slides/_rels/slide83.xml.rels><?xml version="1.0" encoding="UTF-8" standalone="yes"?>
<Relationships xmlns="http://schemas.openxmlformats.org/package/2006/relationships"><Relationship Id="rId8" Type="http://schemas.openxmlformats.org/officeDocument/2006/relationships/slide" Target="slide67.xml"/><Relationship Id="rId3" Type="http://schemas.openxmlformats.org/officeDocument/2006/relationships/image" Target="../media/image238.wmf"/><Relationship Id="rId7" Type="http://schemas.openxmlformats.org/officeDocument/2006/relationships/image" Target="../media/image240.wmf"/><Relationship Id="rId2" Type="http://schemas.openxmlformats.org/officeDocument/2006/relationships/oleObject" Target="../embeddings/oleObject182.bin"/><Relationship Id="rId1" Type="http://schemas.openxmlformats.org/officeDocument/2006/relationships/slideLayout" Target="../slideLayouts/slideLayout7.xml"/><Relationship Id="rId6" Type="http://schemas.openxmlformats.org/officeDocument/2006/relationships/oleObject" Target="../embeddings/oleObject184.bin"/><Relationship Id="rId5" Type="http://schemas.openxmlformats.org/officeDocument/2006/relationships/image" Target="../media/image239.wmf"/><Relationship Id="rId10" Type="http://schemas.openxmlformats.org/officeDocument/2006/relationships/image" Target="../media/image224.emf"/><Relationship Id="rId4" Type="http://schemas.openxmlformats.org/officeDocument/2006/relationships/oleObject" Target="../embeddings/oleObject183.bin"/><Relationship Id="rId9" Type="http://schemas.openxmlformats.org/officeDocument/2006/relationships/oleObject" Target="../embeddings/oleObject185.bin"/></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241.wmf"/><Relationship Id="rId7" Type="http://schemas.openxmlformats.org/officeDocument/2006/relationships/image" Target="../media/image243.emf"/><Relationship Id="rId2" Type="http://schemas.openxmlformats.org/officeDocument/2006/relationships/oleObject" Target="../embeddings/oleObject186.bin"/><Relationship Id="rId1" Type="http://schemas.openxmlformats.org/officeDocument/2006/relationships/slideLayout" Target="../slideLayouts/slideLayout7.xml"/><Relationship Id="rId6" Type="http://schemas.openxmlformats.org/officeDocument/2006/relationships/oleObject" Target="../embeddings/oleObject188.bin"/><Relationship Id="rId5" Type="http://schemas.openxmlformats.org/officeDocument/2006/relationships/image" Target="../media/image242.emf"/><Relationship Id="rId4" Type="http://schemas.openxmlformats.org/officeDocument/2006/relationships/oleObject" Target="../embeddings/oleObject187.bin"/></Relationships>
</file>

<file path=ppt/slides/_rels/slide86.xml.rels><?xml version="1.0" encoding="UTF-8" standalone="yes"?>
<Relationships xmlns="http://schemas.openxmlformats.org/package/2006/relationships"><Relationship Id="rId3" Type="http://schemas.openxmlformats.org/officeDocument/2006/relationships/image" Target="../media/image244.wmf"/><Relationship Id="rId2" Type="http://schemas.openxmlformats.org/officeDocument/2006/relationships/oleObject" Target="../embeddings/oleObject189.bin"/><Relationship Id="rId1" Type="http://schemas.openxmlformats.org/officeDocument/2006/relationships/slideLayout" Target="../slideLayouts/slideLayout7.xml"/><Relationship Id="rId5" Type="http://schemas.openxmlformats.org/officeDocument/2006/relationships/image" Target="../media/image245.wmf"/><Relationship Id="rId4" Type="http://schemas.openxmlformats.org/officeDocument/2006/relationships/oleObject" Target="../embeddings/oleObject190.bin"/></Relationships>
</file>

<file path=ppt/slides/_rels/slide87.xml.rels><?xml version="1.0" encoding="UTF-8" standalone="yes"?>
<Relationships xmlns="http://schemas.openxmlformats.org/package/2006/relationships"><Relationship Id="rId3" Type="http://schemas.openxmlformats.org/officeDocument/2006/relationships/image" Target="../media/image246.wmf"/><Relationship Id="rId2" Type="http://schemas.openxmlformats.org/officeDocument/2006/relationships/oleObject" Target="../embeddings/oleObject191.bin"/><Relationship Id="rId1" Type="http://schemas.openxmlformats.org/officeDocument/2006/relationships/slideLayout" Target="../slideLayouts/slideLayout7.xml"/><Relationship Id="rId5" Type="http://schemas.openxmlformats.org/officeDocument/2006/relationships/image" Target="../media/image247.emf"/><Relationship Id="rId4" Type="http://schemas.openxmlformats.org/officeDocument/2006/relationships/oleObject" Target="../embeddings/oleObject192.bin"/></Relationships>
</file>

<file path=ppt/slides/_rels/slide88.xml.rels><?xml version="1.0" encoding="UTF-8" standalone="yes"?>
<Relationships xmlns="http://schemas.openxmlformats.org/package/2006/relationships"><Relationship Id="rId3" Type="http://schemas.openxmlformats.org/officeDocument/2006/relationships/image" Target="../media/image248.wmf"/><Relationship Id="rId2" Type="http://schemas.openxmlformats.org/officeDocument/2006/relationships/oleObject" Target="../embeddings/oleObject193.bin"/><Relationship Id="rId1" Type="http://schemas.openxmlformats.org/officeDocument/2006/relationships/slideLayout" Target="../slideLayouts/slideLayout7.xml"/><Relationship Id="rId5" Type="http://schemas.openxmlformats.org/officeDocument/2006/relationships/image" Target="../media/image249.wmf"/><Relationship Id="rId4" Type="http://schemas.openxmlformats.org/officeDocument/2006/relationships/oleObject" Target="../embeddings/oleObject194.bin"/></Relationships>
</file>

<file path=ppt/slides/_rels/slide89.xml.rels><?xml version="1.0" encoding="UTF-8" standalone="yes"?>
<Relationships xmlns="http://schemas.openxmlformats.org/package/2006/relationships"><Relationship Id="rId3" Type="http://schemas.openxmlformats.org/officeDocument/2006/relationships/image" Target="../media/image250.wmf"/><Relationship Id="rId2" Type="http://schemas.openxmlformats.org/officeDocument/2006/relationships/oleObject" Target="../embeddings/oleObject195.bin"/><Relationship Id="rId1" Type="http://schemas.openxmlformats.org/officeDocument/2006/relationships/slideLayout" Target="../slideLayouts/slideLayout7.xml"/><Relationship Id="rId6" Type="http://schemas.openxmlformats.org/officeDocument/2006/relationships/slide" Target="slide67.xml"/><Relationship Id="rId5" Type="http://schemas.openxmlformats.org/officeDocument/2006/relationships/image" Target="../media/image251.wmf"/><Relationship Id="rId4" Type="http://schemas.openxmlformats.org/officeDocument/2006/relationships/oleObject" Target="../embeddings/oleObject196.bin"/></Relationships>
</file>

<file path=ppt/slides/_rels/slide9.xml.rels><?xml version="1.0" encoding="UTF-8" standalone="yes"?>
<Relationships xmlns="http://schemas.openxmlformats.org/package/2006/relationships"><Relationship Id="rId3" Type="http://schemas.openxmlformats.org/officeDocument/2006/relationships/image" Target="../media/image11.emf"/><Relationship Id="rId7" Type="http://schemas.openxmlformats.org/officeDocument/2006/relationships/image" Target="../media/image13.emf"/><Relationship Id="rId2" Type="http://schemas.openxmlformats.org/officeDocument/2006/relationships/oleObject" Target="../embeddings/oleObject9.bin"/><Relationship Id="rId1" Type="http://schemas.openxmlformats.org/officeDocument/2006/relationships/slideLayout" Target="../slideLayouts/slideLayout7.xml"/><Relationship Id="rId6" Type="http://schemas.openxmlformats.org/officeDocument/2006/relationships/oleObject" Target="../embeddings/oleObject11.bin"/><Relationship Id="rId5" Type="http://schemas.openxmlformats.org/officeDocument/2006/relationships/image" Target="../media/image12.emf"/><Relationship Id="rId4" Type="http://schemas.openxmlformats.org/officeDocument/2006/relationships/oleObject" Target="../embeddings/oleObject10.bin"/></Relationships>
</file>

<file path=ppt/slides/_rels/slide90.xml.rels><?xml version="1.0" encoding="UTF-8" standalone="yes"?>
<Relationships xmlns="http://schemas.openxmlformats.org/package/2006/relationships"><Relationship Id="rId3" Type="http://schemas.openxmlformats.org/officeDocument/2006/relationships/image" Target="../media/image252.wmf"/><Relationship Id="rId2" Type="http://schemas.openxmlformats.org/officeDocument/2006/relationships/oleObject" Target="../embeddings/oleObject197.bin"/><Relationship Id="rId1" Type="http://schemas.openxmlformats.org/officeDocument/2006/relationships/slideLayout" Target="../slideLayouts/slideLayout7.xml"/><Relationship Id="rId5" Type="http://schemas.openxmlformats.org/officeDocument/2006/relationships/image" Target="../media/image253.emf"/><Relationship Id="rId4" Type="http://schemas.openxmlformats.org/officeDocument/2006/relationships/oleObject" Target="../embeddings/oleObject198.bin"/></Relationships>
</file>

<file path=ppt/slides/_rels/slide91.xml.rels><?xml version="1.0" encoding="UTF-8" standalone="yes"?>
<Relationships xmlns="http://schemas.openxmlformats.org/package/2006/relationships"><Relationship Id="rId3" Type="http://schemas.openxmlformats.org/officeDocument/2006/relationships/image" Target="../media/image254.wmf"/><Relationship Id="rId7" Type="http://schemas.openxmlformats.org/officeDocument/2006/relationships/image" Target="../media/image256.wmf"/><Relationship Id="rId2" Type="http://schemas.openxmlformats.org/officeDocument/2006/relationships/oleObject" Target="../embeddings/oleObject199.bin"/><Relationship Id="rId1" Type="http://schemas.openxmlformats.org/officeDocument/2006/relationships/slideLayout" Target="../slideLayouts/slideLayout7.xml"/><Relationship Id="rId6" Type="http://schemas.openxmlformats.org/officeDocument/2006/relationships/oleObject" Target="../embeddings/oleObject201.bin"/><Relationship Id="rId5" Type="http://schemas.openxmlformats.org/officeDocument/2006/relationships/image" Target="../media/image255.wmf"/><Relationship Id="rId4" Type="http://schemas.openxmlformats.org/officeDocument/2006/relationships/oleObject" Target="../embeddings/oleObject200.bin"/></Relationships>
</file>

<file path=ppt/slides/_rels/slide92.xml.rels><?xml version="1.0" encoding="UTF-8" standalone="yes"?>
<Relationships xmlns="http://schemas.openxmlformats.org/package/2006/relationships"><Relationship Id="rId3" Type="http://schemas.openxmlformats.org/officeDocument/2006/relationships/image" Target="../media/image257.wmf"/><Relationship Id="rId2" Type="http://schemas.openxmlformats.org/officeDocument/2006/relationships/oleObject" Target="../embeddings/oleObject202.bin"/><Relationship Id="rId1" Type="http://schemas.openxmlformats.org/officeDocument/2006/relationships/slideLayout" Target="../slideLayouts/slideLayout12.xml"/><Relationship Id="rId5" Type="http://schemas.openxmlformats.org/officeDocument/2006/relationships/image" Target="../media/image258.emf"/><Relationship Id="rId4" Type="http://schemas.openxmlformats.org/officeDocument/2006/relationships/oleObject" Target="../embeddings/oleObject203.bin"/></Relationships>
</file>

<file path=ppt/slides/_rels/slide93.xml.rels><?xml version="1.0" encoding="UTF-8" standalone="yes"?>
<Relationships xmlns="http://schemas.openxmlformats.org/package/2006/relationships"><Relationship Id="rId3" Type="http://schemas.openxmlformats.org/officeDocument/2006/relationships/image" Target="../media/image259.wmf"/><Relationship Id="rId7" Type="http://schemas.openxmlformats.org/officeDocument/2006/relationships/image" Target="../media/image261.wmf"/><Relationship Id="rId2" Type="http://schemas.openxmlformats.org/officeDocument/2006/relationships/oleObject" Target="../embeddings/oleObject204.bin"/><Relationship Id="rId1" Type="http://schemas.openxmlformats.org/officeDocument/2006/relationships/slideLayout" Target="../slideLayouts/slideLayout2.xml"/><Relationship Id="rId6" Type="http://schemas.openxmlformats.org/officeDocument/2006/relationships/oleObject" Target="../embeddings/oleObject206.bin"/><Relationship Id="rId5" Type="http://schemas.openxmlformats.org/officeDocument/2006/relationships/image" Target="../media/image260.wmf"/><Relationship Id="rId4" Type="http://schemas.openxmlformats.org/officeDocument/2006/relationships/oleObject" Target="../embeddings/oleObject205.bin"/></Relationships>
</file>

<file path=ppt/slides/_rels/slide94.xml.rels><?xml version="1.0" encoding="UTF-8" standalone="yes"?>
<Relationships xmlns="http://schemas.openxmlformats.org/package/2006/relationships"><Relationship Id="rId3" Type="http://schemas.openxmlformats.org/officeDocument/2006/relationships/image" Target="../media/image262.wmf"/><Relationship Id="rId7" Type="http://schemas.openxmlformats.org/officeDocument/2006/relationships/image" Target="../media/image264.wmf"/><Relationship Id="rId2" Type="http://schemas.openxmlformats.org/officeDocument/2006/relationships/oleObject" Target="../embeddings/oleObject207.bin"/><Relationship Id="rId1" Type="http://schemas.openxmlformats.org/officeDocument/2006/relationships/slideLayout" Target="../slideLayouts/slideLayout2.xml"/><Relationship Id="rId6" Type="http://schemas.openxmlformats.org/officeDocument/2006/relationships/oleObject" Target="../embeddings/oleObject209.bin"/><Relationship Id="rId5" Type="http://schemas.openxmlformats.org/officeDocument/2006/relationships/image" Target="../media/image263.wmf"/><Relationship Id="rId4" Type="http://schemas.openxmlformats.org/officeDocument/2006/relationships/oleObject" Target="../embeddings/oleObject208.bin"/></Relationships>
</file>

<file path=ppt/slides/_rels/slide95.xml.rels><?xml version="1.0" encoding="UTF-8" standalone="yes"?>
<Relationships xmlns="http://schemas.openxmlformats.org/package/2006/relationships"><Relationship Id="rId8" Type="http://schemas.openxmlformats.org/officeDocument/2006/relationships/oleObject" Target="../embeddings/oleObject213.bin"/><Relationship Id="rId3" Type="http://schemas.openxmlformats.org/officeDocument/2006/relationships/image" Target="../media/image265.wmf"/><Relationship Id="rId7" Type="http://schemas.openxmlformats.org/officeDocument/2006/relationships/image" Target="../media/image267.wmf"/><Relationship Id="rId2" Type="http://schemas.openxmlformats.org/officeDocument/2006/relationships/oleObject" Target="../embeddings/oleObject210.bin"/><Relationship Id="rId1" Type="http://schemas.openxmlformats.org/officeDocument/2006/relationships/slideLayout" Target="../slideLayouts/slideLayout7.xml"/><Relationship Id="rId6" Type="http://schemas.openxmlformats.org/officeDocument/2006/relationships/oleObject" Target="../embeddings/oleObject212.bin"/><Relationship Id="rId5" Type="http://schemas.openxmlformats.org/officeDocument/2006/relationships/image" Target="../media/image266.wmf"/><Relationship Id="rId4" Type="http://schemas.openxmlformats.org/officeDocument/2006/relationships/oleObject" Target="../embeddings/oleObject211.bin"/><Relationship Id="rId9" Type="http://schemas.openxmlformats.org/officeDocument/2006/relationships/image" Target="../media/image268.emf"/></Relationships>
</file>

<file path=ppt/slides/_rels/slide96.xml.rels><?xml version="1.0" encoding="UTF-8" standalone="yes"?>
<Relationships xmlns="http://schemas.openxmlformats.org/package/2006/relationships"><Relationship Id="rId8" Type="http://schemas.openxmlformats.org/officeDocument/2006/relationships/oleObject" Target="../embeddings/oleObject217.bin"/><Relationship Id="rId3" Type="http://schemas.openxmlformats.org/officeDocument/2006/relationships/image" Target="../media/image269.emf"/><Relationship Id="rId7" Type="http://schemas.openxmlformats.org/officeDocument/2006/relationships/image" Target="../media/image271.emf"/><Relationship Id="rId2" Type="http://schemas.openxmlformats.org/officeDocument/2006/relationships/oleObject" Target="../embeddings/oleObject214.bin"/><Relationship Id="rId1" Type="http://schemas.openxmlformats.org/officeDocument/2006/relationships/slideLayout" Target="../slideLayouts/slideLayout2.xml"/><Relationship Id="rId6" Type="http://schemas.openxmlformats.org/officeDocument/2006/relationships/oleObject" Target="../embeddings/oleObject216.bin"/><Relationship Id="rId5" Type="http://schemas.openxmlformats.org/officeDocument/2006/relationships/image" Target="../media/image270.emf"/><Relationship Id="rId4" Type="http://schemas.openxmlformats.org/officeDocument/2006/relationships/oleObject" Target="../embeddings/oleObject215.bin"/><Relationship Id="rId9" Type="http://schemas.openxmlformats.org/officeDocument/2006/relationships/image" Target="../media/image272.emf"/></Relationships>
</file>

<file path=ppt/slides/_rels/slide97.xml.rels><?xml version="1.0" encoding="UTF-8" standalone="yes"?>
<Relationships xmlns="http://schemas.openxmlformats.org/package/2006/relationships"><Relationship Id="rId3" Type="http://schemas.openxmlformats.org/officeDocument/2006/relationships/image" Target="../media/image273.emf"/><Relationship Id="rId7" Type="http://schemas.openxmlformats.org/officeDocument/2006/relationships/image" Target="../media/image275.wmf"/><Relationship Id="rId2" Type="http://schemas.openxmlformats.org/officeDocument/2006/relationships/oleObject" Target="../embeddings/oleObject218.bin"/><Relationship Id="rId1" Type="http://schemas.openxmlformats.org/officeDocument/2006/relationships/slideLayout" Target="../slideLayouts/slideLayout7.xml"/><Relationship Id="rId6" Type="http://schemas.openxmlformats.org/officeDocument/2006/relationships/oleObject" Target="../embeddings/oleObject220.bin"/><Relationship Id="rId5" Type="http://schemas.openxmlformats.org/officeDocument/2006/relationships/image" Target="../media/image274.wmf"/><Relationship Id="rId4" Type="http://schemas.openxmlformats.org/officeDocument/2006/relationships/oleObject" Target="../embeddings/oleObject219.bin"/></Relationships>
</file>

<file path=ppt/slides/_rels/slide98.xml.rels><?xml version="1.0" encoding="UTF-8" standalone="yes"?>
<Relationships xmlns="http://schemas.openxmlformats.org/package/2006/relationships"><Relationship Id="rId3" Type="http://schemas.openxmlformats.org/officeDocument/2006/relationships/image" Target="../media/image276.emf"/><Relationship Id="rId2" Type="http://schemas.openxmlformats.org/officeDocument/2006/relationships/oleObject" Target="../embeddings/oleObject221.bin"/><Relationship Id="rId1" Type="http://schemas.openxmlformats.org/officeDocument/2006/relationships/slideLayout" Target="../slideLayouts/slideLayout7.xml"/><Relationship Id="rId5" Type="http://schemas.openxmlformats.org/officeDocument/2006/relationships/image" Target="../media/image277.wmf"/><Relationship Id="rId4" Type="http://schemas.openxmlformats.org/officeDocument/2006/relationships/oleObject" Target="../embeddings/oleObject222.bin"/></Relationships>
</file>

<file path=ppt/slides/_rels/slide99.xml.rels><?xml version="1.0" encoding="UTF-8" standalone="yes"?>
<Relationships xmlns="http://schemas.openxmlformats.org/package/2006/relationships"><Relationship Id="rId3" Type="http://schemas.openxmlformats.org/officeDocument/2006/relationships/image" Target="../media/image278.wmf"/><Relationship Id="rId7" Type="http://schemas.openxmlformats.org/officeDocument/2006/relationships/image" Target="../media/image280.wmf"/><Relationship Id="rId2" Type="http://schemas.openxmlformats.org/officeDocument/2006/relationships/oleObject" Target="../embeddings/oleObject223.bin"/><Relationship Id="rId1" Type="http://schemas.openxmlformats.org/officeDocument/2006/relationships/slideLayout" Target="../slideLayouts/slideLayout7.xml"/><Relationship Id="rId6" Type="http://schemas.openxmlformats.org/officeDocument/2006/relationships/oleObject" Target="../embeddings/oleObject225.bin"/><Relationship Id="rId5" Type="http://schemas.openxmlformats.org/officeDocument/2006/relationships/image" Target="../media/image279.wmf"/><Relationship Id="rId4" Type="http://schemas.openxmlformats.org/officeDocument/2006/relationships/oleObject" Target="../embeddings/oleObject22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5"/>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BB13FD2-4964-48F8-AB1E-F7802F58D1FE}" type="slidenum">
              <a:rPr lang="zh-CN" altLang="en-US" sz="1400"/>
              <a:t>1</a:t>
            </a:fld>
            <a:endParaRPr lang="en-US" altLang="zh-CN" sz="1400"/>
          </a:p>
        </p:txBody>
      </p:sp>
      <p:sp>
        <p:nvSpPr>
          <p:cNvPr id="4099" name="Rectangle 2"/>
          <p:cNvSpPr>
            <a:spLocks noGrp="1" noRot="1" noChangeArrowheads="1"/>
          </p:cNvSpPr>
          <p:nvPr>
            <p:ph type="title" idx="4294967295"/>
          </p:nvPr>
        </p:nvSpPr>
        <p:spPr>
          <a:xfrm>
            <a:off x="57150" y="125413"/>
            <a:ext cx="8836025" cy="1143000"/>
          </a:xfrm>
        </p:spPr>
        <p:txBody>
          <a:bodyPr/>
          <a:lstStyle/>
          <a:p>
            <a:pPr eaLnBrk="1" hangingPunct="1"/>
            <a:r>
              <a:rPr lang="zh-CN" altLang="en-US" sz="3600" b="1">
                <a:latin typeface="宋体" panose="02010600030101010101" pitchFamily="2" charset="-122"/>
              </a:rPr>
              <a:t>第七章 离散控制系统</a:t>
            </a:r>
            <a:br>
              <a:rPr lang="zh-CN" altLang="en-US" sz="3600" b="1">
                <a:latin typeface="宋体" panose="02010600030101010101" pitchFamily="2" charset="-122"/>
              </a:rPr>
            </a:br>
            <a:r>
              <a:rPr lang="en-US" altLang="zh-CN" sz="3600">
                <a:latin typeface="Times New Roman" panose="02020603050405020304" pitchFamily="18" charset="0"/>
                <a:cs typeface="Times New Roman" panose="02020603050405020304" pitchFamily="18" charset="0"/>
              </a:rPr>
              <a:t>Chapter 7  </a:t>
            </a:r>
            <a:r>
              <a:rPr lang="zh-CN" altLang="en-US" sz="3600">
                <a:latin typeface="Times New Roman" panose="02020603050405020304" pitchFamily="18" charset="0"/>
              </a:rPr>
              <a:t>D</a:t>
            </a:r>
            <a:r>
              <a:rPr lang="en-US" altLang="zh-CN" sz="3600">
                <a:latin typeface="Times New Roman" panose="02020603050405020304" pitchFamily="18" charset="0"/>
                <a:cs typeface="Times New Roman" panose="02020603050405020304" pitchFamily="18" charset="0"/>
              </a:rPr>
              <a:t>iscrete-Time Control System</a:t>
            </a:r>
            <a:r>
              <a:rPr lang="zh-CN" altLang="en-US" sz="3600">
                <a:latin typeface="Times New Roman" panose="02020603050405020304" pitchFamily="18" charset="0"/>
              </a:rPr>
              <a:t>s</a:t>
            </a:r>
            <a:endParaRPr lang="zh-CN" altLang="en-US" sz="3600">
              <a:latin typeface="Times New Roman" panose="02020603050405020304" pitchFamily="18" charset="0"/>
              <a:cs typeface="Times New Roman" panose="02020603050405020304" pitchFamily="18" charset="0"/>
            </a:endParaRPr>
          </a:p>
        </p:txBody>
      </p:sp>
      <p:sp>
        <p:nvSpPr>
          <p:cNvPr id="3076" name="Rectangle 3"/>
          <p:cNvSpPr>
            <a:spLocks noGrp="1" noRot="1" noChangeArrowheads="1"/>
          </p:cNvSpPr>
          <p:nvPr>
            <p:ph type="body" idx="4294967295"/>
          </p:nvPr>
        </p:nvSpPr>
        <p:spPr>
          <a:xfrm>
            <a:off x="539750" y="1268413"/>
            <a:ext cx="7704138" cy="5040312"/>
          </a:xfrm>
        </p:spPr>
        <p:txBody>
          <a:bodyPr/>
          <a:lstStyle/>
          <a:p>
            <a:pPr eaLnBrk="1" hangingPunct="1">
              <a:spcBef>
                <a:spcPct val="0"/>
              </a:spcBef>
              <a:buClr>
                <a:srgbClr val="DC5900"/>
              </a:buClr>
              <a:buFont typeface="Wingdings" panose="05000000000000000000" pitchFamily="2" charset="2"/>
              <a:buNone/>
              <a:defRPr/>
            </a:pPr>
            <a:r>
              <a:rPr lang="en-US" altLang="zh-CN" sz="2400" b="1" dirty="0">
                <a:solidFill>
                  <a:schemeClr val="tx2"/>
                </a:solidFill>
                <a:latin typeface="Times New Roman" panose="02020603050405020304" pitchFamily="18" charset="0"/>
                <a:cs typeface="Times New Roman" panose="02020603050405020304" pitchFamily="18" charset="0"/>
                <a:hlinkClick r:id="rId2" action="ppaction://hlinksldjump"/>
              </a:rPr>
              <a:t>§7.1  </a:t>
            </a:r>
            <a:r>
              <a:rPr lang="zh-CN" altLang="en-US" sz="2400" b="1" u="sng" dirty="0">
                <a:solidFill>
                  <a:srgbClr val="003399"/>
                </a:solidFill>
                <a:latin typeface="宋体" panose="02010600030101010101" pitchFamily="2" charset="-122"/>
                <a:hlinkClick r:id="rId2" action="ppaction://hlinksldjump"/>
              </a:rPr>
              <a:t>离散系统的基本概念</a:t>
            </a:r>
            <a:endParaRPr lang="zh-CN" altLang="en-US" sz="2400" b="1" u="sng" dirty="0">
              <a:solidFill>
                <a:srgbClr val="003399"/>
              </a:solidFill>
              <a:latin typeface="宋体" panose="02010600030101010101" pitchFamily="2" charset="-122"/>
            </a:endParaRPr>
          </a:p>
          <a:p>
            <a:pPr eaLnBrk="1" hangingPunct="1">
              <a:buFont typeface="Wingdings" panose="05000000000000000000" pitchFamily="2" charset="2"/>
              <a:buNone/>
              <a:defRPr/>
            </a:pPr>
            <a:r>
              <a:rPr lang="en-US" altLang="zh-CN" sz="2400" dirty="0">
                <a:solidFill>
                  <a:schemeClr val="hlink"/>
                </a:solidFill>
                <a:latin typeface="Times New Roman" panose="02020603050405020304" pitchFamily="18" charset="0"/>
                <a:cs typeface="Times New Roman" panose="02020603050405020304" pitchFamily="18" charset="0"/>
              </a:rPr>
              <a:t>           (</a:t>
            </a:r>
            <a:r>
              <a:rPr lang="en-US" altLang="zh-CN" sz="2400" dirty="0">
                <a:solidFill>
                  <a:schemeClr val="hlink"/>
                </a:solidFill>
                <a:latin typeface="Times New Roman" panose="02020603050405020304" pitchFamily="18" charset="0"/>
              </a:rPr>
              <a:t>Basic Concepts of  Discrete-Time Control Systems</a:t>
            </a:r>
            <a:r>
              <a:rPr lang="en-US" altLang="zh-CN" sz="2400" dirty="0">
                <a:solidFill>
                  <a:schemeClr val="hlink"/>
                </a:solidFill>
                <a:latin typeface="Times New Roman" panose="02020603050405020304" pitchFamily="18" charset="0"/>
                <a:cs typeface="Times New Roman" panose="02020603050405020304" pitchFamily="18" charset="0"/>
              </a:rPr>
              <a:t>)</a:t>
            </a:r>
            <a:r>
              <a:rPr lang="zh-CN" altLang="en-US" sz="2400" dirty="0">
                <a:solidFill>
                  <a:schemeClr val="hlink"/>
                </a:solidFill>
                <a:latin typeface="Times New Roman" panose="02020603050405020304" pitchFamily="18" charset="0"/>
                <a:cs typeface="Times New Roman" panose="02020603050405020304" pitchFamily="18" charset="0"/>
              </a:rPr>
              <a:t> </a:t>
            </a:r>
            <a:r>
              <a:rPr lang="zh-CN" altLang="en-US" sz="2400" b="1" dirty="0">
                <a:solidFill>
                  <a:schemeClr val="hlink"/>
                </a:solidFill>
                <a:latin typeface="Times New Roman" panose="02020603050405020304" pitchFamily="18" charset="0"/>
                <a:cs typeface="Times New Roman" panose="02020603050405020304" pitchFamily="18" charset="0"/>
              </a:rPr>
              <a:t>    </a:t>
            </a:r>
          </a:p>
          <a:p>
            <a:pPr eaLnBrk="1" hangingPunct="1">
              <a:spcBef>
                <a:spcPct val="0"/>
              </a:spcBef>
              <a:buFont typeface="Wingdings" panose="05000000000000000000" pitchFamily="2" charset="2"/>
              <a:buNone/>
              <a:defRPr/>
            </a:pPr>
            <a:r>
              <a:rPr lang="en-US" altLang="zh-CN" sz="2400" b="1" dirty="0">
                <a:solidFill>
                  <a:schemeClr val="tx2"/>
                </a:solidFill>
                <a:latin typeface="宋体" panose="02010600030101010101" pitchFamily="2" charset="-122"/>
                <a:hlinkClick r:id="rId3" action="ppaction://hlinksldjump"/>
              </a:rPr>
              <a:t>§</a:t>
            </a:r>
            <a:r>
              <a:rPr lang="en-US" altLang="zh-CN" sz="2400" b="1" dirty="0">
                <a:solidFill>
                  <a:schemeClr val="tx2"/>
                </a:solidFill>
                <a:latin typeface="Times New Roman" panose="02020603050405020304" pitchFamily="18" charset="0"/>
                <a:cs typeface="Times New Roman" panose="02020603050405020304" pitchFamily="18" charset="0"/>
                <a:hlinkClick r:id="rId3" action="ppaction://hlinksldjump"/>
              </a:rPr>
              <a:t>7</a:t>
            </a:r>
            <a:r>
              <a:rPr lang="zh-CN" altLang="en-US" sz="2400" b="1" dirty="0">
                <a:solidFill>
                  <a:schemeClr val="tx2"/>
                </a:solidFill>
                <a:latin typeface="Times New Roman" panose="02020603050405020304" pitchFamily="18" charset="0"/>
                <a:cs typeface="Times New Roman" panose="02020603050405020304" pitchFamily="18" charset="0"/>
                <a:hlinkClick r:id="rId3" action="ppaction://hlinksldjump"/>
              </a:rPr>
              <a:t>.2  </a:t>
            </a:r>
            <a:r>
              <a:rPr lang="zh-CN" altLang="en-US" sz="2400" b="1" u="sng" dirty="0">
                <a:solidFill>
                  <a:schemeClr val="tx2"/>
                </a:solidFill>
                <a:latin typeface="宋体" panose="02010600030101010101" pitchFamily="2" charset="-122"/>
                <a:hlinkClick r:id="rId3" action="ppaction://hlinksldjump"/>
              </a:rPr>
              <a:t>采样过程与采样定理</a:t>
            </a:r>
            <a:endParaRPr lang="zh-CN" altLang="en-US" sz="2400" b="1" u="sng" dirty="0">
              <a:solidFill>
                <a:schemeClr val="tx2"/>
              </a:solidFill>
              <a:latin typeface="宋体" panose="02010600030101010101" pitchFamily="2" charset="-122"/>
            </a:endParaRPr>
          </a:p>
          <a:p>
            <a:pPr eaLnBrk="1" hangingPunct="1">
              <a:spcBef>
                <a:spcPct val="0"/>
              </a:spcBef>
              <a:buFont typeface="Wingdings" panose="05000000000000000000" pitchFamily="2" charset="2"/>
              <a:buNone/>
              <a:defRPr/>
            </a:pPr>
            <a:r>
              <a:rPr lang="en-US" altLang="zh-CN" sz="2400" dirty="0">
                <a:solidFill>
                  <a:schemeClr val="hlink"/>
                </a:solidFill>
                <a:latin typeface="Times New Roman" panose="02020603050405020304" pitchFamily="18" charset="0"/>
                <a:cs typeface="Times New Roman" panose="02020603050405020304" pitchFamily="18" charset="0"/>
              </a:rPr>
              <a:t>           (</a:t>
            </a:r>
            <a:r>
              <a:rPr lang="zh-CN" altLang="en-US" sz="2400" dirty="0">
                <a:solidFill>
                  <a:schemeClr val="hlink"/>
                </a:solidFill>
                <a:latin typeface="Times New Roman" panose="02020603050405020304" pitchFamily="18" charset="0"/>
              </a:rPr>
              <a:t>S</a:t>
            </a:r>
            <a:r>
              <a:rPr lang="en-US" altLang="zh-CN" sz="2400" dirty="0" err="1">
                <a:solidFill>
                  <a:schemeClr val="hlink"/>
                </a:solidFill>
                <a:latin typeface="Times New Roman" panose="02020603050405020304" pitchFamily="18" charset="0"/>
                <a:cs typeface="Times New Roman" panose="02020603050405020304" pitchFamily="18" charset="0"/>
              </a:rPr>
              <a:t>ampling</a:t>
            </a:r>
            <a:r>
              <a:rPr lang="en-US" altLang="zh-CN" sz="2400" dirty="0">
                <a:solidFill>
                  <a:schemeClr val="hlink"/>
                </a:solidFill>
                <a:latin typeface="Times New Roman" panose="02020603050405020304" pitchFamily="18" charset="0"/>
                <a:cs typeface="Times New Roman" panose="02020603050405020304" pitchFamily="18" charset="0"/>
              </a:rPr>
              <a:t> Process and Sampling Theorem)</a:t>
            </a:r>
            <a:endParaRPr lang="zh-CN" altLang="en-US" sz="2400" dirty="0">
              <a:solidFill>
                <a:schemeClr val="hlink"/>
              </a:solidFill>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defRPr/>
            </a:pPr>
            <a:r>
              <a:rPr lang="en-US" altLang="zh-CN" sz="2400" b="1" dirty="0">
                <a:solidFill>
                  <a:schemeClr val="tx2"/>
                </a:solidFill>
                <a:latin typeface="宋体" panose="02010600030101010101" pitchFamily="2" charset="-122"/>
                <a:hlinkClick r:id="rId4" action="ppaction://hlinksldjump"/>
              </a:rPr>
              <a:t>§</a:t>
            </a:r>
            <a:r>
              <a:rPr lang="en-US" altLang="zh-CN" sz="2400" b="1" dirty="0">
                <a:solidFill>
                  <a:schemeClr val="tx2"/>
                </a:solidFill>
                <a:latin typeface="Times New Roman" panose="02020603050405020304" pitchFamily="18" charset="0"/>
                <a:cs typeface="Times New Roman" panose="02020603050405020304" pitchFamily="18" charset="0"/>
                <a:hlinkClick r:id="rId4" action="ppaction://hlinksldjump"/>
              </a:rPr>
              <a:t>7</a:t>
            </a:r>
            <a:r>
              <a:rPr lang="zh-CN" altLang="en-US" sz="2400" b="1" dirty="0">
                <a:solidFill>
                  <a:schemeClr val="tx2"/>
                </a:solidFill>
                <a:latin typeface="Times New Roman" panose="02020603050405020304" pitchFamily="18" charset="0"/>
                <a:cs typeface="Times New Roman" panose="02020603050405020304" pitchFamily="18" charset="0"/>
                <a:hlinkClick r:id="rId4" action="ppaction://hlinksldjump"/>
              </a:rPr>
              <a:t>.</a:t>
            </a:r>
            <a:r>
              <a:rPr lang="en-US" altLang="zh-CN" sz="2400" b="1" dirty="0">
                <a:solidFill>
                  <a:schemeClr val="tx2"/>
                </a:solidFill>
                <a:latin typeface="Times New Roman" panose="02020603050405020304" pitchFamily="18" charset="0"/>
                <a:cs typeface="Times New Roman" panose="02020603050405020304" pitchFamily="18" charset="0"/>
                <a:hlinkClick r:id="rId4" action="ppaction://hlinksldjump"/>
              </a:rPr>
              <a:t>3  </a:t>
            </a:r>
            <a:r>
              <a:rPr lang="en-US" altLang="zh-CN" sz="2400" i="1" u="sng" dirty="0">
                <a:solidFill>
                  <a:schemeClr val="tx2"/>
                </a:solidFill>
                <a:latin typeface="Times New Roman" panose="02020603050405020304" pitchFamily="18" charset="0"/>
                <a:hlinkClick r:id="rId4" action="ppaction://hlinksldjump"/>
              </a:rPr>
              <a:t>Z</a:t>
            </a:r>
            <a:r>
              <a:rPr lang="zh-CN" altLang="en-US" sz="2400" b="1" u="sng" dirty="0">
                <a:solidFill>
                  <a:schemeClr val="tx2"/>
                </a:solidFill>
                <a:latin typeface="宋体" panose="02010600030101010101" pitchFamily="2" charset="-122"/>
                <a:hlinkClick r:id="rId4" action="ppaction://hlinksldjump"/>
              </a:rPr>
              <a:t>变换理论</a:t>
            </a:r>
            <a:endParaRPr lang="zh-CN" altLang="en-US" sz="2400" b="1" u="sng" dirty="0">
              <a:solidFill>
                <a:schemeClr val="tx2"/>
              </a:solidFill>
              <a:latin typeface="宋体" panose="02010600030101010101" pitchFamily="2" charset="-122"/>
            </a:endParaRPr>
          </a:p>
          <a:p>
            <a:pPr eaLnBrk="1" hangingPunct="1">
              <a:spcBef>
                <a:spcPct val="0"/>
              </a:spcBef>
              <a:buFont typeface="Wingdings" panose="05000000000000000000" pitchFamily="2" charset="2"/>
              <a:buNone/>
              <a:defRPr/>
            </a:pPr>
            <a:r>
              <a:rPr lang="zh-CN" altLang="en-US" sz="2400" b="1" dirty="0">
                <a:solidFill>
                  <a:srgbClr val="FF0000"/>
                </a:solidFill>
                <a:latin typeface="Times New Roman" panose="02020603050405020304" pitchFamily="18" charset="0"/>
                <a:cs typeface="Times New Roman" panose="02020603050405020304" pitchFamily="18" charset="0"/>
              </a:rPr>
              <a:t>           </a:t>
            </a:r>
            <a:r>
              <a:rPr lang="en-US" altLang="zh-CN" sz="2400" dirty="0">
                <a:solidFill>
                  <a:schemeClr val="hlink"/>
                </a:solidFill>
                <a:latin typeface="Times New Roman" panose="02020603050405020304" pitchFamily="18" charset="0"/>
                <a:cs typeface="Times New Roman" panose="02020603050405020304" pitchFamily="18" charset="0"/>
              </a:rPr>
              <a:t>(</a:t>
            </a:r>
            <a:r>
              <a:rPr lang="en-US" altLang="zh-CN" sz="2400" i="1" dirty="0">
                <a:solidFill>
                  <a:schemeClr val="hlink"/>
                </a:solidFill>
                <a:latin typeface="Times New Roman" panose="02020603050405020304" pitchFamily="18" charset="0"/>
                <a:cs typeface="Times New Roman" panose="02020603050405020304" pitchFamily="18" charset="0"/>
              </a:rPr>
              <a:t>Z</a:t>
            </a:r>
            <a:r>
              <a:rPr lang="en-US" altLang="zh-CN" sz="2400" dirty="0">
                <a:solidFill>
                  <a:schemeClr val="hlink"/>
                </a:solidFill>
                <a:latin typeface="Times New Roman" panose="02020603050405020304" pitchFamily="18" charset="0"/>
                <a:cs typeface="Times New Roman" panose="02020603050405020304" pitchFamily="18" charset="0"/>
              </a:rPr>
              <a:t>-Transform Theory)</a:t>
            </a:r>
            <a:endParaRPr lang="zh-CN" altLang="en-US" sz="2400" dirty="0">
              <a:solidFill>
                <a:schemeClr val="hlink"/>
              </a:solidFill>
              <a:latin typeface="Times New Roman" panose="02020603050405020304" pitchFamily="18" charset="0"/>
              <a:cs typeface="Times New Roman" panose="02020603050405020304" pitchFamily="18" charset="0"/>
            </a:endParaRPr>
          </a:p>
          <a:p>
            <a:pPr eaLnBrk="1" hangingPunct="1">
              <a:buFont typeface="Wingdings" panose="05000000000000000000" pitchFamily="2" charset="2"/>
              <a:buNone/>
              <a:defRPr/>
            </a:pPr>
            <a:r>
              <a:rPr lang="en-US" altLang="zh-CN" sz="2400" b="1" dirty="0">
                <a:solidFill>
                  <a:schemeClr val="tx2"/>
                </a:solidFill>
                <a:latin typeface="宋体" panose="02010600030101010101" pitchFamily="2" charset="-122"/>
                <a:hlinkClick r:id="rId5" action="ppaction://hlinksldjump"/>
              </a:rPr>
              <a:t>§</a:t>
            </a:r>
            <a:r>
              <a:rPr lang="en-US" altLang="zh-CN" sz="2400" b="1" dirty="0">
                <a:solidFill>
                  <a:schemeClr val="tx2"/>
                </a:solidFill>
                <a:latin typeface="Times New Roman" panose="02020603050405020304" pitchFamily="18" charset="0"/>
                <a:cs typeface="Times New Roman" panose="02020603050405020304" pitchFamily="18" charset="0"/>
                <a:hlinkClick r:id="rId5" action="ppaction://hlinksldjump"/>
              </a:rPr>
              <a:t>7</a:t>
            </a:r>
            <a:r>
              <a:rPr lang="zh-CN" altLang="en-US" sz="2400" b="1" dirty="0">
                <a:solidFill>
                  <a:schemeClr val="tx2"/>
                </a:solidFill>
                <a:latin typeface="Times New Roman" panose="02020603050405020304" pitchFamily="18" charset="0"/>
                <a:cs typeface="Times New Roman" panose="02020603050405020304" pitchFamily="18" charset="0"/>
                <a:hlinkClick r:id="rId5" action="ppaction://hlinksldjump"/>
              </a:rPr>
              <a:t>.</a:t>
            </a:r>
            <a:r>
              <a:rPr lang="en-US" altLang="zh-CN" sz="2400" b="1" dirty="0">
                <a:solidFill>
                  <a:schemeClr val="tx2"/>
                </a:solidFill>
                <a:latin typeface="Times New Roman" panose="02020603050405020304" pitchFamily="18" charset="0"/>
                <a:cs typeface="Times New Roman" panose="02020603050405020304" pitchFamily="18" charset="0"/>
                <a:hlinkClick r:id="rId5" action="ppaction://hlinksldjump"/>
              </a:rPr>
              <a:t>4  </a:t>
            </a:r>
            <a:r>
              <a:rPr lang="zh-CN" altLang="en-US" sz="2400" b="1" dirty="0">
                <a:solidFill>
                  <a:schemeClr val="tx2"/>
                </a:solidFill>
                <a:latin typeface="宋体" panose="02010600030101010101" pitchFamily="2" charset="-122"/>
                <a:hlinkClick r:id="rId5" action="ppaction://hlinksldjump"/>
              </a:rPr>
              <a:t>离散控制系统的数学描述</a:t>
            </a:r>
            <a:endParaRPr lang="zh-CN" altLang="en-US" sz="2400" b="1" dirty="0">
              <a:solidFill>
                <a:schemeClr val="tx2"/>
              </a:solidFill>
              <a:latin typeface="宋体" panose="02010600030101010101" pitchFamily="2" charset="-122"/>
            </a:endParaRPr>
          </a:p>
          <a:p>
            <a:pPr eaLnBrk="1" hangingPunct="1">
              <a:spcBef>
                <a:spcPct val="0"/>
              </a:spcBef>
              <a:buFont typeface="Wingdings" panose="05000000000000000000" pitchFamily="2" charset="2"/>
              <a:buNone/>
              <a:defRPr/>
            </a:pPr>
            <a:r>
              <a:rPr lang="zh-CN" altLang="en-US" sz="2400" dirty="0">
                <a:solidFill>
                  <a:schemeClr val="hlink"/>
                </a:solidFill>
                <a:latin typeface="Times New Roman" panose="02020603050405020304" pitchFamily="18" charset="0"/>
              </a:rPr>
              <a:t>           </a:t>
            </a:r>
            <a:r>
              <a:rPr lang="en-US" altLang="zh-CN" sz="2400" dirty="0">
                <a:solidFill>
                  <a:schemeClr val="hlink"/>
                </a:solidFill>
                <a:latin typeface="Times New Roman" panose="02020603050405020304" pitchFamily="18" charset="0"/>
                <a:cs typeface="Times New Roman" panose="02020603050405020304" pitchFamily="18" charset="0"/>
              </a:rPr>
              <a:t>(</a:t>
            </a:r>
            <a:r>
              <a:rPr lang="zh-CN" altLang="en-US" sz="2400" dirty="0">
                <a:solidFill>
                  <a:schemeClr val="hlink"/>
                </a:solidFill>
                <a:latin typeface="Times New Roman" panose="02020603050405020304" pitchFamily="18" charset="0"/>
              </a:rPr>
              <a:t>M</a:t>
            </a:r>
            <a:r>
              <a:rPr lang="en-US" altLang="zh-CN" sz="2400" dirty="0" err="1">
                <a:solidFill>
                  <a:schemeClr val="hlink"/>
                </a:solidFill>
                <a:latin typeface="Times New Roman" panose="02020603050405020304" pitchFamily="18" charset="0"/>
                <a:cs typeface="Times New Roman" panose="02020603050405020304" pitchFamily="18" charset="0"/>
              </a:rPr>
              <a:t>athematical</a:t>
            </a:r>
            <a:r>
              <a:rPr lang="en-US" altLang="zh-CN" sz="2400" dirty="0">
                <a:solidFill>
                  <a:schemeClr val="hlink"/>
                </a:solidFill>
                <a:latin typeface="Times New Roman" panose="02020603050405020304" pitchFamily="18" charset="0"/>
                <a:cs typeface="Times New Roman" panose="02020603050405020304" pitchFamily="18" charset="0"/>
              </a:rPr>
              <a:t> Description of Control Systems</a:t>
            </a:r>
            <a:r>
              <a:rPr lang="zh-CN" altLang="en-US" sz="2400" dirty="0">
                <a:solidFill>
                  <a:schemeClr val="hlink"/>
                </a:solidFill>
                <a:latin typeface="Times New Roman" panose="02020603050405020304" pitchFamily="18" charset="0"/>
              </a:rPr>
              <a:t>)</a:t>
            </a:r>
            <a:endParaRPr lang="en-US" altLang="zh-CN" sz="2400" dirty="0">
              <a:solidFill>
                <a:schemeClr val="hlink"/>
              </a:solidFill>
              <a:latin typeface="Times New Roman" panose="02020603050405020304" pitchFamily="18" charset="0"/>
              <a:cs typeface="Times New Roman" panose="02020603050405020304" pitchFamily="18" charset="0"/>
            </a:endParaRPr>
          </a:p>
          <a:p>
            <a:pPr eaLnBrk="1" hangingPunct="1">
              <a:spcBef>
                <a:spcPct val="0"/>
              </a:spcBef>
              <a:buFont typeface="Wingdings" panose="05000000000000000000" pitchFamily="2" charset="2"/>
              <a:buNone/>
              <a:defRPr/>
            </a:pPr>
            <a:endParaRPr lang="zh-CN" altLang="en-US" dirty="0">
              <a:solidFill>
                <a:schemeClr va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850FE99-4828-44EB-B629-A75FF83A9069}" type="slidenum">
              <a:rPr lang="zh-CN" altLang="en-US" sz="1400"/>
              <a:t>10</a:t>
            </a:fld>
            <a:endParaRPr lang="en-US" altLang="zh-CN" sz="1400"/>
          </a:p>
        </p:txBody>
      </p:sp>
      <p:sp>
        <p:nvSpPr>
          <p:cNvPr id="13315" name="Text Box 9"/>
          <p:cNvSpPr txBox="1">
            <a:spLocks noChangeArrowheads="1"/>
          </p:cNvSpPr>
          <p:nvPr/>
        </p:nvSpPr>
        <p:spPr bwMode="auto">
          <a:xfrm>
            <a:off x="395288" y="549275"/>
            <a:ext cx="8280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考虑到采样开关的闭合时间</a:t>
            </a:r>
            <a:r>
              <a:rPr lang="en-US" altLang="zh-CN" sz="2800" i="1">
                <a:solidFill>
                  <a:schemeClr val="tx2"/>
                </a:solidFill>
                <a:latin typeface="Times New Roman" panose="02020603050405020304" pitchFamily="18" charset="0"/>
              </a:rPr>
              <a:t>τ</a:t>
            </a:r>
            <a:r>
              <a:rPr lang="zh-CN" altLang="en-US" sz="2800" b="1">
                <a:solidFill>
                  <a:schemeClr val="tx2"/>
                </a:solidFill>
                <a:latin typeface="Times New Roman" panose="02020603050405020304" pitchFamily="18" charset="0"/>
              </a:rPr>
              <a:t>非常小，通常为毫秒到微妙级，远小于采样周期</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和系统连续部分的最大时间常数。因此在分析时，可以认为</a:t>
            </a:r>
            <a:r>
              <a:rPr lang="en-US" altLang="zh-CN" sz="2800" i="1">
                <a:solidFill>
                  <a:schemeClr val="tx2"/>
                </a:solidFill>
                <a:latin typeface="Times New Roman" panose="02020603050405020304" pitchFamily="18" charset="0"/>
              </a:rPr>
              <a:t>τ</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。这样采样器就可以用一个理想采样器来代替。采样过程可以看做一个幅值调制过程。</a:t>
            </a:r>
          </a:p>
        </p:txBody>
      </p:sp>
      <p:sp>
        <p:nvSpPr>
          <p:cNvPr id="13316" name="Text Box 10"/>
          <p:cNvSpPr txBox="1">
            <a:spLocks noChangeArrowheads="1"/>
          </p:cNvSpPr>
          <p:nvPr/>
        </p:nvSpPr>
        <p:spPr bwMode="auto">
          <a:xfrm>
            <a:off x="539750" y="5643563"/>
            <a:ext cx="8012113"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理想采样器类似一个载波为</a:t>
            </a:r>
            <a:r>
              <a:rPr lang="en-US" altLang="zh-CN" sz="2800" i="1">
                <a:solidFill>
                  <a:schemeClr val="tx2"/>
                </a:solidFill>
                <a:latin typeface="Times New Roman" panose="02020603050405020304" pitchFamily="18" charset="0"/>
              </a:rPr>
              <a:t>δ</a:t>
            </a:r>
            <a:r>
              <a:rPr lang="en-US" altLang="zh-CN" sz="2800" i="1" baseline="-25000">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的幅值调制器，如图</a:t>
            </a:r>
            <a:r>
              <a:rPr lang="en-US" altLang="zh-CN" sz="2800" b="1">
                <a:solidFill>
                  <a:schemeClr val="tx2"/>
                </a:solidFill>
                <a:latin typeface="Times New Roman" panose="02020603050405020304" pitchFamily="18" charset="0"/>
              </a:rPr>
              <a:t>7-7</a:t>
            </a:r>
            <a:r>
              <a:rPr lang="zh-CN" altLang="en-US" sz="2800" b="1">
                <a:solidFill>
                  <a:schemeClr val="tx2"/>
                </a:solidFill>
                <a:latin typeface="Times New Roman" panose="02020603050405020304" pitchFamily="18" charset="0"/>
              </a:rPr>
              <a:t>所示。其中</a:t>
            </a:r>
            <a:r>
              <a:rPr lang="en-US" altLang="zh-CN" sz="2800" i="1">
                <a:solidFill>
                  <a:schemeClr val="tx2"/>
                </a:solidFill>
                <a:latin typeface="Times New Roman" panose="02020603050405020304" pitchFamily="18" charset="0"/>
              </a:rPr>
              <a:t>δ</a:t>
            </a:r>
            <a:r>
              <a:rPr lang="en-US" altLang="zh-CN" sz="2800" i="1" baseline="-25000">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为理想单位脉冲序列。</a:t>
            </a:r>
          </a:p>
        </p:txBody>
      </p:sp>
      <p:graphicFrame>
        <p:nvGraphicFramePr>
          <p:cNvPr id="13317" name="Object 14"/>
          <p:cNvGraphicFramePr>
            <a:graphicFrameLocks noChangeAspect="1"/>
          </p:cNvGraphicFramePr>
          <p:nvPr/>
        </p:nvGraphicFramePr>
        <p:xfrm>
          <a:off x="2268538" y="2776538"/>
          <a:ext cx="4079875" cy="2449512"/>
        </p:xfrm>
        <a:graphic>
          <a:graphicData uri="http://schemas.openxmlformats.org/presentationml/2006/ole">
            <mc:AlternateContent xmlns:mc="http://schemas.openxmlformats.org/markup-compatibility/2006">
              <mc:Choice xmlns:v="urn:schemas-microsoft-com:vml" Requires="v">
                <p:oleObj name="Visio" r:id="rId2" imgW="6781800" imgH="4076700" progId="Visio.Drawing.11">
                  <p:embed/>
                </p:oleObj>
              </mc:Choice>
              <mc:Fallback>
                <p:oleObj name="Visio" r:id="rId2" imgW="6781800" imgH="4076700" progId="Visio.Drawing.11">
                  <p:embed/>
                  <p:pic>
                    <p:nvPicPr>
                      <p:cNvPr id="0" name="Object 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776538"/>
                        <a:ext cx="4079875" cy="24495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9"/>
          <p:cNvSpPr>
            <a:spLocks noChangeArrowheads="1"/>
          </p:cNvSpPr>
          <p:nvPr/>
        </p:nvSpPr>
        <p:spPr bwMode="auto">
          <a:xfrm>
            <a:off x="2916238" y="5158581"/>
            <a:ext cx="299243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图</a:t>
            </a:r>
            <a:r>
              <a:rPr lang="en-US" altLang="zh-CN" sz="2400" b="1">
                <a:solidFill>
                  <a:schemeClr val="tx2"/>
                </a:solidFill>
                <a:latin typeface="Times New Roman" panose="02020603050405020304" pitchFamily="18" charset="0"/>
              </a:rPr>
              <a:t>7-7  </a:t>
            </a:r>
            <a:r>
              <a:rPr lang="zh-CN" altLang="en-US" sz="2400" b="1">
                <a:solidFill>
                  <a:schemeClr val="tx2"/>
                </a:solidFill>
                <a:latin typeface="Times New Roman" panose="02020603050405020304" pitchFamily="18" charset="0"/>
              </a:rPr>
              <a:t>幅值调制器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7"/>
                                        </p:tgtEl>
                                        <p:attrNameLst>
                                          <p:attrName>style.visibility</p:attrName>
                                        </p:attrNameLst>
                                      </p:cBhvr>
                                      <p:to>
                                        <p:strVal val="visible"/>
                                      </p:to>
                                    </p:set>
                                    <p:animEffect transition="in" filter="fade">
                                      <p:cBhvr>
                                        <p:cTn id="7" dur="500"/>
                                        <p:tgtEl>
                                          <p:spTgt spid="133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3316"/>
                                        </p:tgtEl>
                                        <p:attrNameLst>
                                          <p:attrName>style.visibility</p:attrName>
                                        </p:attrNameLst>
                                      </p:cBhvr>
                                      <p:to>
                                        <p:strVal val="visible"/>
                                      </p:to>
                                    </p:set>
                                    <p:animEffect transition="in" filter="fade">
                                      <p:cBhvr>
                                        <p:cTn id="13"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6"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091AFFF0-3298-417D-8DBE-3B9028D1CE1D}" type="slidenum">
              <a:rPr lang="zh-CN" altLang="en-US" sz="1400"/>
              <a:t>100</a:t>
            </a:fld>
            <a:endParaRPr lang="en-US" altLang="zh-CN" sz="1400"/>
          </a:p>
        </p:txBody>
      </p:sp>
      <p:sp>
        <p:nvSpPr>
          <p:cNvPr id="97283" name="Rectangle 2"/>
          <p:cNvSpPr>
            <a:spLocks noChangeArrowheads="1"/>
          </p:cNvSpPr>
          <p:nvPr/>
        </p:nvSpPr>
        <p:spPr bwMode="auto">
          <a:xfrm>
            <a:off x="501650" y="692150"/>
            <a:ext cx="4149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系统输出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如图所示。</a:t>
            </a:r>
          </a:p>
        </p:txBody>
      </p:sp>
      <p:grpSp>
        <p:nvGrpSpPr>
          <p:cNvPr id="2" name="Group 4"/>
          <p:cNvGrpSpPr/>
          <p:nvPr/>
        </p:nvGrpSpPr>
        <p:grpSpPr bwMode="auto">
          <a:xfrm>
            <a:off x="2252663" y="1341438"/>
            <a:ext cx="4291012" cy="4173537"/>
            <a:chOff x="0" y="0"/>
            <a:chExt cx="2703" cy="2629"/>
          </a:xfrm>
        </p:grpSpPr>
        <p:graphicFrame>
          <p:nvGraphicFramePr>
            <p:cNvPr id="105477" name="Object 3"/>
            <p:cNvGraphicFramePr>
              <a:graphicFrameLocks noChangeAspect="1"/>
            </p:cNvGraphicFramePr>
            <p:nvPr/>
          </p:nvGraphicFramePr>
          <p:xfrm>
            <a:off x="0" y="0"/>
            <a:ext cx="2686" cy="2104"/>
          </p:xfrm>
          <a:graphic>
            <a:graphicData uri="http://schemas.openxmlformats.org/presentationml/2006/ole">
              <mc:AlternateContent xmlns:mc="http://schemas.openxmlformats.org/markup-compatibility/2006">
                <mc:Choice xmlns:v="urn:schemas-microsoft-com:vml" Requires="v">
                  <p:oleObj r:id="rId2" imgW="2555240" imgH="1998980" progId="Visio.Drawing.11">
                    <p:embed/>
                  </p:oleObj>
                </mc:Choice>
                <mc:Fallback>
                  <p:oleObj r:id="rId2" imgW="2555240" imgH="199898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686" cy="2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8" name="Rectangle 4"/>
            <p:cNvSpPr>
              <a:spLocks noChangeArrowheads="1"/>
            </p:cNvSpPr>
            <p:nvPr/>
          </p:nvSpPr>
          <p:spPr bwMode="auto">
            <a:xfrm>
              <a:off x="125" y="2338"/>
              <a:ext cx="2578"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7-23  </a:t>
              </a:r>
              <a:r>
                <a:rPr lang="en-US" altLang="zh-CN" sz="2400" b="1" i="1" dirty="0">
                  <a:solidFill>
                    <a:schemeClr val="tx2"/>
                  </a:solidFill>
                  <a:latin typeface="Times New Roman" panose="02020603050405020304" pitchFamily="18" charset="0"/>
                </a:rPr>
                <a:t>c</a:t>
              </a:r>
              <a:r>
                <a:rPr lang="en-US" altLang="zh-CN" sz="2400" b="1" dirty="0">
                  <a:solidFill>
                    <a:schemeClr val="tx2"/>
                  </a:solidFill>
                  <a:latin typeface="Times New Roman" panose="02020603050405020304" pitchFamily="18" charset="0"/>
                </a:rPr>
                <a:t>(</a:t>
              </a:r>
              <a:r>
                <a:rPr lang="en-US" altLang="zh-CN" sz="2400" b="1" i="1" dirty="0" err="1">
                  <a:solidFill>
                    <a:schemeClr val="tx2"/>
                  </a:solidFill>
                  <a:latin typeface="Times New Roman" panose="02020603050405020304" pitchFamily="18" charset="0"/>
                </a:rPr>
                <a:t>kT</a:t>
              </a:r>
              <a:r>
                <a:rPr lang="en-US" altLang="zh-CN" sz="2400" b="1" dirty="0">
                  <a:solidFill>
                    <a:schemeClr val="tx2"/>
                  </a:solidFill>
                  <a:latin typeface="Times New Roman" panose="02020603050405020304" pitchFamily="18" charset="0"/>
                </a:rPr>
                <a:t>)</a:t>
              </a:r>
              <a:r>
                <a:rPr lang="zh-CN" altLang="en-US" sz="2400" b="1" dirty="0">
                  <a:solidFill>
                    <a:schemeClr val="tx2"/>
                  </a:solidFill>
                  <a:latin typeface="Times New Roman" panose="02020603050405020304" pitchFamily="18" charset="0"/>
                </a:rPr>
                <a:t>与</a:t>
              </a:r>
              <a:r>
                <a:rPr lang="en-US" altLang="zh-CN" sz="2400" b="1" i="1" dirty="0" err="1">
                  <a:solidFill>
                    <a:schemeClr val="tx2"/>
                  </a:solidFill>
                  <a:latin typeface="Times New Roman" panose="02020603050405020304" pitchFamily="18" charset="0"/>
                </a:rPr>
                <a:t>kT</a:t>
              </a:r>
              <a:r>
                <a:rPr lang="zh-CN" altLang="en-US" sz="2400" b="1" dirty="0">
                  <a:solidFill>
                    <a:schemeClr val="tx2"/>
                  </a:solidFill>
                  <a:latin typeface="Times New Roman" panose="02020603050405020304" pitchFamily="18" charset="0"/>
                </a:rPr>
                <a:t>的关系曲线</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7283"/>
                                        </p:tgtEl>
                                        <p:attrNameLst>
                                          <p:attrName>style.visibility</p:attrName>
                                        </p:attrNameLst>
                                      </p:cBhvr>
                                      <p:to>
                                        <p:strVal val="visible"/>
                                      </p:to>
                                    </p:set>
                                    <p:animEffect transition="in" filter="blinds(horizontal)">
                                      <p:cBhvr>
                                        <p:cTn id="10" dur="500"/>
                                        <p:tgtEl>
                                          <p:spTgt spid="97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3" grpId="0" autoUpdateAnimBg="0"/>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DAEF71BC-CBC8-4FE0-B6CE-6AAD0B718DF7}" type="slidenum">
              <a:rPr lang="zh-CN" altLang="en-US" sz="1400"/>
              <a:t>101</a:t>
            </a:fld>
            <a:endParaRPr lang="en-US" altLang="zh-CN" sz="1400"/>
          </a:p>
        </p:txBody>
      </p:sp>
      <p:sp>
        <p:nvSpPr>
          <p:cNvPr id="98307" name="Rectangle 2"/>
          <p:cNvSpPr>
            <a:spLocks noChangeArrowheads="1"/>
          </p:cNvSpPr>
          <p:nvPr/>
        </p:nvSpPr>
        <p:spPr bwMode="auto">
          <a:xfrm>
            <a:off x="457200" y="196850"/>
            <a:ext cx="81089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7-26 </a:t>
            </a:r>
            <a:r>
              <a:rPr lang="zh-CN" altLang="en-US" sz="2800" b="1" dirty="0">
                <a:solidFill>
                  <a:schemeClr val="tx2"/>
                </a:solidFill>
                <a:latin typeface="Times New Roman" panose="02020603050405020304" pitchFamily="18" charset="0"/>
              </a:rPr>
              <a:t>设闭环离散系统结构如图所示，试求其闭环脉冲传递函数。 </a:t>
            </a:r>
          </a:p>
        </p:txBody>
      </p:sp>
      <p:grpSp>
        <p:nvGrpSpPr>
          <p:cNvPr id="2" name="Group 4"/>
          <p:cNvGrpSpPr/>
          <p:nvPr/>
        </p:nvGrpSpPr>
        <p:grpSpPr bwMode="auto">
          <a:xfrm>
            <a:off x="457200" y="836613"/>
            <a:ext cx="8001000" cy="2411412"/>
            <a:chOff x="0" y="0"/>
            <a:chExt cx="5040" cy="1519"/>
          </a:xfrm>
        </p:grpSpPr>
        <p:graphicFrame>
          <p:nvGraphicFramePr>
            <p:cNvPr id="106503" name="Object 3"/>
            <p:cNvGraphicFramePr>
              <a:graphicFrameLocks noChangeAspect="1"/>
            </p:cNvGraphicFramePr>
            <p:nvPr/>
          </p:nvGraphicFramePr>
          <p:xfrm>
            <a:off x="0" y="0"/>
            <a:ext cx="5040" cy="1194"/>
          </p:xfrm>
          <a:graphic>
            <a:graphicData uri="http://schemas.openxmlformats.org/presentationml/2006/ole">
              <mc:AlternateContent xmlns:mc="http://schemas.openxmlformats.org/markup-compatibility/2006">
                <mc:Choice xmlns:v="urn:schemas-microsoft-com:vml" Requires="v">
                  <p:oleObj r:id="rId2" imgW="4067175" imgH="971550" progId="Visio.Drawing.11">
                    <p:embed/>
                  </p:oleObj>
                </mc:Choice>
                <mc:Fallback>
                  <p:oleObj r:id="rId2" imgW="4067175" imgH="97155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5040" cy="1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6504" name="Rectangle 4"/>
            <p:cNvSpPr>
              <a:spLocks noChangeArrowheads="1"/>
            </p:cNvSpPr>
            <p:nvPr/>
          </p:nvSpPr>
          <p:spPr bwMode="auto">
            <a:xfrm>
              <a:off x="1348" y="1228"/>
              <a:ext cx="2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7-24  </a:t>
              </a:r>
              <a:r>
                <a:rPr lang="zh-CN" altLang="en-US" sz="2400" b="1" dirty="0">
                  <a:solidFill>
                    <a:schemeClr val="tx2"/>
                  </a:solidFill>
                  <a:latin typeface="Times New Roman" panose="02020603050405020304" pitchFamily="18" charset="0"/>
                </a:rPr>
                <a:t>例</a:t>
              </a:r>
              <a:r>
                <a:rPr lang="en-US" altLang="zh-CN" sz="2400" b="1" dirty="0">
                  <a:solidFill>
                    <a:schemeClr val="tx2"/>
                  </a:solidFill>
                  <a:latin typeface="Times New Roman" panose="02020603050405020304" pitchFamily="18" charset="0"/>
                </a:rPr>
                <a:t>7-26</a:t>
              </a:r>
              <a:r>
                <a:rPr lang="zh-CN" altLang="en-US" sz="2400" b="1" dirty="0">
                  <a:solidFill>
                    <a:schemeClr val="tx2"/>
                  </a:solidFill>
                  <a:latin typeface="Times New Roman" panose="02020603050405020304" pitchFamily="18" charset="0"/>
                </a:rPr>
                <a:t>闭环离散系统</a:t>
              </a:r>
            </a:p>
          </p:txBody>
        </p:sp>
      </p:grpSp>
      <p:sp>
        <p:nvSpPr>
          <p:cNvPr id="98311" name="Rectangle 5"/>
          <p:cNvSpPr>
            <a:spLocks noChangeArrowheads="1"/>
          </p:cNvSpPr>
          <p:nvPr/>
        </p:nvSpPr>
        <p:spPr bwMode="auto">
          <a:xfrm>
            <a:off x="523875" y="3367088"/>
            <a:ext cx="43211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从系统结构图可以得到</a:t>
            </a:r>
          </a:p>
        </p:txBody>
      </p:sp>
      <p:graphicFrame>
        <p:nvGraphicFramePr>
          <p:cNvPr id="98312" name="Object 8"/>
          <p:cNvGraphicFramePr>
            <a:graphicFrameLocks noChangeAspect="1"/>
          </p:cNvGraphicFramePr>
          <p:nvPr/>
        </p:nvGraphicFramePr>
        <p:xfrm>
          <a:off x="2044700" y="3935413"/>
          <a:ext cx="5435600" cy="1931987"/>
        </p:xfrm>
        <a:graphic>
          <a:graphicData uri="http://schemas.openxmlformats.org/presentationml/2006/ole">
            <mc:AlternateContent xmlns:mc="http://schemas.openxmlformats.org/markup-compatibility/2006">
              <mc:Choice xmlns:v="urn:schemas-microsoft-com:vml" Requires="v">
                <p:oleObj r:id="rId4" imgW="2705100" imgH="965200" progId="Equation.DSMT4">
                  <p:embed/>
                </p:oleObj>
              </mc:Choice>
              <mc:Fallback>
                <p:oleObj r:id="rId4" imgW="2705100" imgH="965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4700" y="3935413"/>
                        <a:ext cx="5435600" cy="193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8307"/>
                                        </p:tgtEl>
                                        <p:attrNameLst>
                                          <p:attrName>style.visibility</p:attrName>
                                        </p:attrNameLst>
                                      </p:cBhvr>
                                      <p:to>
                                        <p:strVal val="visible"/>
                                      </p:to>
                                    </p:set>
                                    <p:animEffect transition="in" filter="blinds(horizontal)">
                                      <p:cBhvr>
                                        <p:cTn id="10" dur="500"/>
                                        <p:tgtEl>
                                          <p:spTgt spid="9830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8311"/>
                                        </p:tgtEl>
                                        <p:attrNameLst>
                                          <p:attrName>style.visibility</p:attrName>
                                        </p:attrNameLst>
                                      </p:cBhvr>
                                      <p:to>
                                        <p:strVal val="visible"/>
                                      </p:to>
                                    </p:set>
                                    <p:animEffect transition="in" filter="blinds(horizontal)">
                                      <p:cBhvr>
                                        <p:cTn id="15" dur="500"/>
                                        <p:tgtEl>
                                          <p:spTgt spid="98311"/>
                                        </p:tgtEl>
                                      </p:cBhvr>
                                    </p:animEffect>
                                  </p:childTnLst>
                                </p:cTn>
                              </p:par>
                              <p:par>
                                <p:cTn id="16" presetID="3" presetClass="entr" presetSubtype="10" fill="hold" nodeType="withEffect">
                                  <p:stCondLst>
                                    <p:cond delay="0"/>
                                  </p:stCondLst>
                                  <p:childTnLst>
                                    <p:set>
                                      <p:cBhvr>
                                        <p:cTn id="17" dur="1" fill="hold">
                                          <p:stCondLst>
                                            <p:cond delay="0"/>
                                          </p:stCondLst>
                                        </p:cTn>
                                        <p:tgtEl>
                                          <p:spTgt spid="98312"/>
                                        </p:tgtEl>
                                        <p:attrNameLst>
                                          <p:attrName>style.visibility</p:attrName>
                                        </p:attrNameLst>
                                      </p:cBhvr>
                                      <p:to>
                                        <p:strVal val="visible"/>
                                      </p:to>
                                    </p:set>
                                    <p:animEffect transition="in" filter="blinds(horizontal)">
                                      <p:cBhvr>
                                        <p:cTn id="18" dur="500"/>
                                        <p:tgtEl>
                                          <p:spTgt spid="983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7" grpId="0" autoUpdateAnimBg="0"/>
      <p:bldP spid="98311" grpId="0" autoUpdateAnimBg="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C7C6094-AB60-4940-9830-8CBE9FB80F46}" type="slidenum">
              <a:rPr lang="zh-CN" altLang="en-US" sz="1400"/>
              <a:t>102</a:t>
            </a:fld>
            <a:endParaRPr lang="en-US" altLang="zh-CN" sz="1400"/>
          </a:p>
        </p:txBody>
      </p:sp>
      <p:sp>
        <p:nvSpPr>
          <p:cNvPr id="99331" name="Rectangle 2"/>
          <p:cNvSpPr>
            <a:spLocks noChangeArrowheads="1"/>
          </p:cNvSpPr>
          <p:nvPr/>
        </p:nvSpPr>
        <p:spPr bwMode="auto">
          <a:xfrm>
            <a:off x="501650" y="476250"/>
            <a:ext cx="5383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求以上三式对应的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变换可以得到</a:t>
            </a:r>
          </a:p>
        </p:txBody>
      </p:sp>
      <p:graphicFrame>
        <p:nvGraphicFramePr>
          <p:cNvPr id="99332" name="Object 4"/>
          <p:cNvGraphicFramePr>
            <a:graphicFrameLocks noChangeAspect="1"/>
          </p:cNvGraphicFramePr>
          <p:nvPr/>
        </p:nvGraphicFramePr>
        <p:xfrm>
          <a:off x="2424113" y="1052513"/>
          <a:ext cx="3935412" cy="1439862"/>
        </p:xfrm>
        <a:graphic>
          <a:graphicData uri="http://schemas.openxmlformats.org/presentationml/2006/ole">
            <mc:AlternateContent xmlns:mc="http://schemas.openxmlformats.org/markup-compatibility/2006">
              <mc:Choice xmlns:v="urn:schemas-microsoft-com:vml" Requires="v">
                <p:oleObj name="Equation" r:id="rId2" imgW="2006600" imgH="685800" progId="Equation.DSMT4">
                  <p:embed/>
                </p:oleObj>
              </mc:Choice>
              <mc:Fallback>
                <p:oleObj name="Equation" r:id="rId2" imgW="2006600" imgH="685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1052513"/>
                        <a:ext cx="3935412"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3" name="Rectangle 4"/>
          <p:cNvSpPr>
            <a:spLocks noChangeArrowheads="1"/>
          </p:cNvSpPr>
          <p:nvPr/>
        </p:nvSpPr>
        <p:spPr bwMode="auto">
          <a:xfrm>
            <a:off x="611188" y="2492375"/>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进一步整理，可得</a:t>
            </a:r>
          </a:p>
        </p:txBody>
      </p:sp>
      <p:graphicFrame>
        <p:nvGraphicFramePr>
          <p:cNvPr id="99334" name="Object 6"/>
          <p:cNvGraphicFramePr>
            <a:graphicFrameLocks noChangeAspect="1"/>
          </p:cNvGraphicFramePr>
          <p:nvPr/>
        </p:nvGraphicFramePr>
        <p:xfrm>
          <a:off x="1193800" y="3141663"/>
          <a:ext cx="6527800" cy="1439862"/>
        </p:xfrm>
        <a:graphic>
          <a:graphicData uri="http://schemas.openxmlformats.org/presentationml/2006/ole">
            <mc:AlternateContent xmlns:mc="http://schemas.openxmlformats.org/markup-compatibility/2006">
              <mc:Choice xmlns:v="urn:schemas-microsoft-com:vml" Requires="v">
                <p:oleObj r:id="rId4" imgW="3263900" imgH="685800" progId="Equation.DSMT4">
                  <p:embed/>
                </p:oleObj>
              </mc:Choice>
              <mc:Fallback>
                <p:oleObj r:id="rId4" imgW="3263900" imgH="685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3800" y="3141663"/>
                        <a:ext cx="6527800" cy="1439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5" name="Rectangle 6"/>
          <p:cNvSpPr>
            <a:spLocks noChangeArrowheads="1"/>
          </p:cNvSpPr>
          <p:nvPr/>
        </p:nvSpPr>
        <p:spPr bwMode="auto">
          <a:xfrm>
            <a:off x="533400" y="47101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即</a:t>
            </a:r>
          </a:p>
        </p:txBody>
      </p:sp>
      <p:graphicFrame>
        <p:nvGraphicFramePr>
          <p:cNvPr id="99336" name="Object 8"/>
          <p:cNvGraphicFramePr>
            <a:graphicFrameLocks noChangeAspect="1"/>
          </p:cNvGraphicFramePr>
          <p:nvPr/>
        </p:nvGraphicFramePr>
        <p:xfrm>
          <a:off x="1143000" y="4724400"/>
          <a:ext cx="5715000" cy="504825"/>
        </p:xfrm>
        <a:graphic>
          <a:graphicData uri="http://schemas.openxmlformats.org/presentationml/2006/ole">
            <mc:AlternateContent xmlns:mc="http://schemas.openxmlformats.org/markup-compatibility/2006">
              <mc:Choice xmlns:v="urn:schemas-microsoft-com:vml" Requires="v">
                <p:oleObj r:id="rId6" imgW="2844800" imgH="228600" progId="Equation.DSMT4">
                  <p:embed/>
                </p:oleObj>
              </mc:Choice>
              <mc:Fallback>
                <p:oleObj r:id="rId6" imgW="2844800"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4724400"/>
                        <a:ext cx="57150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7" name="Rectangle 8"/>
          <p:cNvSpPr>
            <a:spLocks noChangeArrowheads="1"/>
          </p:cNvSpPr>
          <p:nvPr/>
        </p:nvSpPr>
        <p:spPr bwMode="auto">
          <a:xfrm>
            <a:off x="501650" y="5449888"/>
            <a:ext cx="39544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由此可得系统的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a:t>
            </a:r>
          </a:p>
        </p:txBody>
      </p:sp>
      <p:graphicFrame>
        <p:nvGraphicFramePr>
          <p:cNvPr id="99338" name="Object 10"/>
          <p:cNvGraphicFramePr>
            <a:graphicFrameLocks noChangeAspect="1"/>
          </p:cNvGraphicFramePr>
          <p:nvPr/>
        </p:nvGraphicFramePr>
        <p:xfrm>
          <a:off x="4519613" y="5359400"/>
          <a:ext cx="3379787" cy="877888"/>
        </p:xfrm>
        <a:graphic>
          <a:graphicData uri="http://schemas.openxmlformats.org/presentationml/2006/ole">
            <mc:AlternateContent xmlns:mc="http://schemas.openxmlformats.org/markup-compatibility/2006">
              <mc:Choice xmlns:v="urn:schemas-microsoft-com:vml" Requires="v">
                <p:oleObj name="Equation" r:id="rId8" imgW="1651000" imgH="431800" progId="Equation.DSMT4">
                  <p:embed/>
                </p:oleObj>
              </mc:Choice>
              <mc:Fallback>
                <p:oleObj name="Equation" r:id="rId8" imgW="1651000" imgH="4318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19613" y="5359400"/>
                        <a:ext cx="3379787"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39" name="Rectangle 10"/>
          <p:cNvSpPr>
            <a:spLocks noChangeArrowheads="1"/>
          </p:cNvSpPr>
          <p:nvPr/>
        </p:nvSpPr>
        <p:spPr bwMode="auto">
          <a:xfrm>
            <a:off x="4787900" y="3090863"/>
            <a:ext cx="3744913" cy="1562100"/>
          </a:xfrm>
          <a:prstGeom prst="rect">
            <a:avLst/>
          </a:prstGeom>
          <a:solidFill>
            <a:schemeClr val="bg1"/>
          </a:solidFill>
          <a:ln w="9525">
            <a:solidFill>
              <a:schemeClr val="tx2"/>
            </a:solidFill>
            <a:miter lim="800000"/>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chemeClr val="hlink"/>
                </a:solidFill>
                <a:latin typeface="Times New Roman" panose="02020603050405020304" pitchFamily="18" charset="0"/>
              </a:rPr>
              <a:t>该系统由于</a:t>
            </a:r>
            <a:r>
              <a:rPr lang="en-US" altLang="zh-CN" sz="2400" i="1">
                <a:solidFill>
                  <a:schemeClr val="hlink"/>
                </a:solidFill>
                <a:latin typeface="Times New Roman" panose="02020603050405020304" pitchFamily="18" charset="0"/>
              </a:rPr>
              <a:t>R</a:t>
            </a:r>
            <a:r>
              <a:rPr lang="en-US" altLang="zh-CN" sz="2400">
                <a:solidFill>
                  <a:schemeClr val="hlink"/>
                </a:solidFill>
                <a:latin typeface="Times New Roman" panose="02020603050405020304" pitchFamily="18" charset="0"/>
              </a:rPr>
              <a:t>(</a:t>
            </a:r>
            <a:r>
              <a:rPr lang="en-US" altLang="zh-CN" sz="2400" i="1">
                <a:solidFill>
                  <a:schemeClr val="hlink"/>
                </a:solidFill>
                <a:latin typeface="Times New Roman" panose="02020603050405020304" pitchFamily="18" charset="0"/>
              </a:rPr>
              <a:t>s</a:t>
            </a:r>
            <a:r>
              <a:rPr lang="en-US" altLang="zh-CN" sz="2400">
                <a:solidFill>
                  <a:schemeClr val="hlink"/>
                </a:solidFill>
                <a:latin typeface="Times New Roman" panose="02020603050405020304" pitchFamily="18" charset="0"/>
              </a:rPr>
              <a:t>)</a:t>
            </a:r>
            <a:r>
              <a:rPr lang="zh-CN" altLang="en-US" sz="2400" b="1">
                <a:solidFill>
                  <a:schemeClr val="hlink"/>
                </a:solidFill>
                <a:latin typeface="Times New Roman" panose="02020603050405020304" pitchFamily="18" charset="0"/>
              </a:rPr>
              <a:t>未经采样就输入到</a:t>
            </a:r>
            <a:r>
              <a:rPr lang="en-US" altLang="zh-CN" sz="2400" i="1">
                <a:solidFill>
                  <a:schemeClr val="hlink"/>
                </a:solidFill>
                <a:latin typeface="Times New Roman" panose="02020603050405020304" pitchFamily="18" charset="0"/>
              </a:rPr>
              <a:t>G</a:t>
            </a:r>
            <a:r>
              <a:rPr lang="en-US" altLang="zh-CN" sz="2400" baseline="-25000">
                <a:solidFill>
                  <a:schemeClr val="hlink"/>
                </a:solidFill>
                <a:latin typeface="Times New Roman" panose="02020603050405020304" pitchFamily="18" charset="0"/>
              </a:rPr>
              <a:t>1</a:t>
            </a:r>
            <a:r>
              <a:rPr lang="en-US" altLang="zh-CN" sz="2400">
                <a:solidFill>
                  <a:schemeClr val="hlink"/>
                </a:solidFill>
                <a:latin typeface="Times New Roman" panose="02020603050405020304" pitchFamily="18" charset="0"/>
              </a:rPr>
              <a:t>(</a:t>
            </a:r>
            <a:r>
              <a:rPr lang="en-US" altLang="zh-CN" sz="2400" i="1">
                <a:solidFill>
                  <a:schemeClr val="hlink"/>
                </a:solidFill>
                <a:latin typeface="Times New Roman" panose="02020603050405020304" pitchFamily="18" charset="0"/>
              </a:rPr>
              <a:t>s</a:t>
            </a:r>
            <a:r>
              <a:rPr lang="en-US" altLang="zh-CN" sz="2400">
                <a:solidFill>
                  <a:schemeClr val="hlink"/>
                </a:solidFill>
                <a:latin typeface="Times New Roman" panose="02020603050405020304" pitchFamily="18" charset="0"/>
              </a:rPr>
              <a:t>)</a:t>
            </a:r>
            <a:r>
              <a:rPr lang="zh-CN" altLang="en-US" sz="2400" b="1">
                <a:solidFill>
                  <a:schemeClr val="hlink"/>
                </a:solidFill>
                <a:latin typeface="Times New Roman" panose="02020603050405020304" pitchFamily="18" charset="0"/>
              </a:rPr>
              <a:t>，所以系统的闭环脉冲传递函数无法求出。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blinds(horizontal)">
                                      <p:cBhvr>
                                        <p:cTn id="7" dur="500"/>
                                        <p:tgtEl>
                                          <p:spTgt spid="99331"/>
                                        </p:tgtEl>
                                      </p:cBhvr>
                                    </p:animEffect>
                                  </p:childTnLst>
                                </p:cTn>
                              </p:par>
                              <p:par>
                                <p:cTn id="8" presetID="3" presetClass="entr" presetSubtype="10" fill="hold" nodeType="withEffect">
                                  <p:stCondLst>
                                    <p:cond delay="0"/>
                                  </p:stCondLst>
                                  <p:childTnLst>
                                    <p:set>
                                      <p:cBhvr>
                                        <p:cTn id="9" dur="1" fill="hold">
                                          <p:stCondLst>
                                            <p:cond delay="0"/>
                                          </p:stCondLst>
                                        </p:cTn>
                                        <p:tgtEl>
                                          <p:spTgt spid="99332"/>
                                        </p:tgtEl>
                                        <p:attrNameLst>
                                          <p:attrName>style.visibility</p:attrName>
                                        </p:attrNameLst>
                                      </p:cBhvr>
                                      <p:to>
                                        <p:strVal val="visible"/>
                                      </p:to>
                                    </p:set>
                                    <p:animEffect transition="in" filter="blinds(horizontal)">
                                      <p:cBhvr>
                                        <p:cTn id="10" dur="500"/>
                                        <p:tgtEl>
                                          <p:spTgt spid="9933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9333"/>
                                        </p:tgtEl>
                                        <p:attrNameLst>
                                          <p:attrName>style.visibility</p:attrName>
                                        </p:attrNameLst>
                                      </p:cBhvr>
                                      <p:to>
                                        <p:strVal val="visible"/>
                                      </p:to>
                                    </p:set>
                                    <p:animEffect transition="in" filter="blinds(horizontal)">
                                      <p:cBhvr>
                                        <p:cTn id="15" dur="500"/>
                                        <p:tgtEl>
                                          <p:spTgt spid="99333"/>
                                        </p:tgtEl>
                                      </p:cBhvr>
                                    </p:animEffect>
                                  </p:childTnLst>
                                </p:cTn>
                              </p:par>
                              <p:par>
                                <p:cTn id="16" presetID="3" presetClass="entr" presetSubtype="10" fill="hold" nodeType="withEffect">
                                  <p:stCondLst>
                                    <p:cond delay="0"/>
                                  </p:stCondLst>
                                  <p:childTnLst>
                                    <p:set>
                                      <p:cBhvr>
                                        <p:cTn id="17" dur="1" fill="hold">
                                          <p:stCondLst>
                                            <p:cond delay="0"/>
                                          </p:stCondLst>
                                        </p:cTn>
                                        <p:tgtEl>
                                          <p:spTgt spid="99334"/>
                                        </p:tgtEl>
                                        <p:attrNameLst>
                                          <p:attrName>style.visibility</p:attrName>
                                        </p:attrNameLst>
                                      </p:cBhvr>
                                      <p:to>
                                        <p:strVal val="visible"/>
                                      </p:to>
                                    </p:set>
                                    <p:animEffect transition="in" filter="blinds(horizontal)">
                                      <p:cBhvr>
                                        <p:cTn id="18" dur="500"/>
                                        <p:tgtEl>
                                          <p:spTgt spid="9933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9335"/>
                                        </p:tgtEl>
                                        <p:attrNameLst>
                                          <p:attrName>style.visibility</p:attrName>
                                        </p:attrNameLst>
                                      </p:cBhvr>
                                      <p:to>
                                        <p:strVal val="visible"/>
                                      </p:to>
                                    </p:set>
                                    <p:animEffect transition="in" filter="blinds(horizontal)">
                                      <p:cBhvr>
                                        <p:cTn id="23" dur="500"/>
                                        <p:tgtEl>
                                          <p:spTgt spid="99335"/>
                                        </p:tgtEl>
                                      </p:cBhvr>
                                    </p:animEffect>
                                  </p:childTnLst>
                                </p:cTn>
                              </p:par>
                              <p:par>
                                <p:cTn id="24" presetID="3" presetClass="entr" presetSubtype="10" fill="hold" nodeType="withEffect">
                                  <p:stCondLst>
                                    <p:cond delay="0"/>
                                  </p:stCondLst>
                                  <p:childTnLst>
                                    <p:set>
                                      <p:cBhvr>
                                        <p:cTn id="25" dur="1" fill="hold">
                                          <p:stCondLst>
                                            <p:cond delay="0"/>
                                          </p:stCondLst>
                                        </p:cTn>
                                        <p:tgtEl>
                                          <p:spTgt spid="99336"/>
                                        </p:tgtEl>
                                        <p:attrNameLst>
                                          <p:attrName>style.visibility</p:attrName>
                                        </p:attrNameLst>
                                      </p:cBhvr>
                                      <p:to>
                                        <p:strVal val="visible"/>
                                      </p:to>
                                    </p:set>
                                    <p:animEffect transition="in" filter="blinds(horizontal)">
                                      <p:cBhvr>
                                        <p:cTn id="26" dur="500"/>
                                        <p:tgtEl>
                                          <p:spTgt spid="99336"/>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99337"/>
                                        </p:tgtEl>
                                        <p:attrNameLst>
                                          <p:attrName>style.visibility</p:attrName>
                                        </p:attrNameLst>
                                      </p:cBhvr>
                                      <p:to>
                                        <p:strVal val="visible"/>
                                      </p:to>
                                    </p:set>
                                    <p:animEffect transition="in" filter="blinds(horizontal)">
                                      <p:cBhvr>
                                        <p:cTn id="31" dur="500"/>
                                        <p:tgtEl>
                                          <p:spTgt spid="99337"/>
                                        </p:tgtEl>
                                      </p:cBhvr>
                                    </p:animEffect>
                                  </p:childTnLst>
                                </p:cTn>
                              </p:par>
                              <p:par>
                                <p:cTn id="32" presetID="3" presetClass="entr" presetSubtype="10" fill="hold" nodeType="withEffect">
                                  <p:stCondLst>
                                    <p:cond delay="0"/>
                                  </p:stCondLst>
                                  <p:childTnLst>
                                    <p:set>
                                      <p:cBhvr>
                                        <p:cTn id="33" dur="1" fill="hold">
                                          <p:stCondLst>
                                            <p:cond delay="0"/>
                                          </p:stCondLst>
                                        </p:cTn>
                                        <p:tgtEl>
                                          <p:spTgt spid="99338"/>
                                        </p:tgtEl>
                                        <p:attrNameLst>
                                          <p:attrName>style.visibility</p:attrName>
                                        </p:attrNameLst>
                                      </p:cBhvr>
                                      <p:to>
                                        <p:strVal val="visible"/>
                                      </p:to>
                                    </p:set>
                                    <p:animEffect transition="in" filter="blinds(horizontal)">
                                      <p:cBhvr>
                                        <p:cTn id="34" dur="500"/>
                                        <p:tgtEl>
                                          <p:spTgt spid="99338"/>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99339"/>
                                        </p:tgtEl>
                                        <p:attrNameLst>
                                          <p:attrName>style.visibility</p:attrName>
                                        </p:attrNameLst>
                                      </p:cBhvr>
                                      <p:to>
                                        <p:strVal val="visible"/>
                                      </p:to>
                                    </p:set>
                                    <p:animEffect transition="in" filter="blinds(horizontal)">
                                      <p:cBhvr>
                                        <p:cTn id="39" dur="500"/>
                                        <p:tgtEl>
                                          <p:spTgt spid="993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autoUpdateAnimBg="0"/>
      <p:bldP spid="99333" grpId="0" autoUpdateAnimBg="0"/>
      <p:bldP spid="99335" grpId="0" autoUpdateAnimBg="0"/>
      <p:bldP spid="99337" grpId="0" autoUpdateAnimBg="0"/>
      <p:bldP spid="99339" grpId="0" animBg="1" autoUpdateAnimBg="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9D7DB861-172C-47A4-AF36-898AA6D52325}" type="slidenum">
              <a:rPr lang="zh-CN" altLang="en-US" sz="1400"/>
              <a:t>103</a:t>
            </a:fld>
            <a:endParaRPr lang="en-US" altLang="zh-CN" sz="1400"/>
          </a:p>
        </p:txBody>
      </p:sp>
      <p:sp>
        <p:nvSpPr>
          <p:cNvPr id="100355" name="Rectangle 2"/>
          <p:cNvSpPr>
            <a:spLocks noChangeArrowheads="1"/>
          </p:cNvSpPr>
          <p:nvPr/>
        </p:nvSpPr>
        <p:spPr bwMode="auto">
          <a:xfrm>
            <a:off x="228600" y="620713"/>
            <a:ext cx="87534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根据采样开关在闭环离散系统中的不同位置，表</a:t>
            </a:r>
            <a:r>
              <a:rPr lang="en-US" altLang="zh-CN" sz="2800" b="1" dirty="0">
                <a:solidFill>
                  <a:schemeClr val="tx2"/>
                </a:solidFill>
                <a:latin typeface="Times New Roman" panose="02020603050405020304" pitchFamily="18" charset="0"/>
              </a:rPr>
              <a:t>7.2</a:t>
            </a:r>
            <a:r>
              <a:rPr lang="zh-CN" altLang="en-US" sz="2800" b="1" dirty="0">
                <a:solidFill>
                  <a:schemeClr val="tx2"/>
                </a:solidFill>
                <a:latin typeface="Times New Roman" panose="02020603050405020304" pitchFamily="18" charset="0"/>
              </a:rPr>
              <a:t>列</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出了系统典型结构图及其输出信号的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a:t>
            </a:r>
            <a:r>
              <a:rPr lang="en-US" altLang="zh-CN" sz="2800" i="1" dirty="0">
                <a:solidFill>
                  <a:schemeClr val="tx2"/>
                </a:solidFill>
                <a:latin typeface="Times New Roman" panose="02020603050405020304" pitchFamily="18" charset="0"/>
              </a:rPr>
              <a:t>C</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a:t>
            </a:r>
          </a:p>
        </p:txBody>
      </p:sp>
      <p:sp>
        <p:nvSpPr>
          <p:cNvPr id="100356" name="Rectangle 3"/>
          <p:cNvSpPr>
            <a:spLocks noChangeArrowheads="1"/>
          </p:cNvSpPr>
          <p:nvPr/>
        </p:nvSpPr>
        <p:spPr bwMode="auto">
          <a:xfrm>
            <a:off x="2605088" y="1958975"/>
            <a:ext cx="4394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表</a:t>
            </a:r>
            <a:r>
              <a:rPr lang="en-US" altLang="zh-CN" sz="2400" b="1" dirty="0">
                <a:solidFill>
                  <a:schemeClr val="tx2"/>
                </a:solidFill>
                <a:latin typeface="Times New Roman" panose="02020603050405020304" pitchFamily="18" charset="0"/>
              </a:rPr>
              <a:t>7.2 </a:t>
            </a:r>
            <a:r>
              <a:rPr lang="zh-CN" altLang="en-US" sz="2400" b="1" dirty="0">
                <a:solidFill>
                  <a:schemeClr val="tx2"/>
                </a:solidFill>
                <a:latin typeface="Times New Roman" panose="02020603050405020304" pitchFamily="18" charset="0"/>
              </a:rPr>
              <a:t>闭环采样系统典型结构图 </a:t>
            </a:r>
          </a:p>
        </p:txBody>
      </p:sp>
      <p:graphicFrame>
        <p:nvGraphicFramePr>
          <p:cNvPr id="100357" name="Object 4"/>
          <p:cNvGraphicFramePr>
            <a:graphicFrameLocks noChangeAspect="1"/>
          </p:cNvGraphicFramePr>
          <p:nvPr/>
        </p:nvGraphicFramePr>
        <p:xfrm>
          <a:off x="2209800" y="3200400"/>
          <a:ext cx="2286000" cy="841375"/>
        </p:xfrm>
        <a:graphic>
          <a:graphicData uri="http://schemas.openxmlformats.org/presentationml/2006/ole">
            <mc:AlternateContent xmlns:mc="http://schemas.openxmlformats.org/markup-compatibility/2006">
              <mc:Choice xmlns:v="urn:schemas-microsoft-com:vml" Requires="v">
                <p:oleObj r:id="rId2" imgW="1847850" imgH="685800" progId="Visio.Drawing.11">
                  <p:embed/>
                </p:oleObj>
              </mc:Choice>
              <mc:Fallback>
                <p:oleObj r:id="rId2" imgW="1847850" imgH="68580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200400"/>
                        <a:ext cx="2286000" cy="841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8" name="Object 6"/>
          <p:cNvGraphicFramePr>
            <a:graphicFrameLocks noChangeAspect="1"/>
          </p:cNvGraphicFramePr>
          <p:nvPr/>
        </p:nvGraphicFramePr>
        <p:xfrm>
          <a:off x="5334000" y="3276600"/>
          <a:ext cx="1828800" cy="703263"/>
        </p:xfrm>
        <a:graphic>
          <a:graphicData uri="http://schemas.openxmlformats.org/presentationml/2006/ole">
            <mc:AlternateContent xmlns:mc="http://schemas.openxmlformats.org/markup-compatibility/2006">
              <mc:Choice xmlns:v="urn:schemas-microsoft-com:vml" Requires="v">
                <p:oleObj r:id="rId4" imgW="991870" imgH="381635" progId="Equation.DSMT4">
                  <p:embed/>
                </p:oleObj>
              </mc:Choice>
              <mc:Fallback>
                <p:oleObj r:id="rId4" imgW="991870" imgH="38163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0" y="3276600"/>
                        <a:ext cx="1828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59" name="Object 7"/>
          <p:cNvGraphicFramePr>
            <a:graphicFrameLocks noChangeAspect="1"/>
          </p:cNvGraphicFramePr>
          <p:nvPr/>
        </p:nvGraphicFramePr>
        <p:xfrm>
          <a:off x="2133600" y="4114800"/>
          <a:ext cx="2438400" cy="904875"/>
        </p:xfrm>
        <a:graphic>
          <a:graphicData uri="http://schemas.openxmlformats.org/presentationml/2006/ole">
            <mc:AlternateContent xmlns:mc="http://schemas.openxmlformats.org/markup-compatibility/2006">
              <mc:Choice xmlns:v="urn:schemas-microsoft-com:vml" Requires="v">
                <p:oleObj r:id="rId6" imgW="1857375" imgH="695325" progId="Visio.Drawing.11">
                  <p:embed/>
                </p:oleObj>
              </mc:Choice>
              <mc:Fallback>
                <p:oleObj r:id="rId6" imgW="1857375" imgH="695325"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4114800"/>
                        <a:ext cx="243840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0" name="Object 8"/>
          <p:cNvGraphicFramePr>
            <a:graphicFrameLocks noChangeAspect="1"/>
          </p:cNvGraphicFramePr>
          <p:nvPr/>
        </p:nvGraphicFramePr>
        <p:xfrm>
          <a:off x="5334000" y="4267200"/>
          <a:ext cx="1828800" cy="703263"/>
        </p:xfrm>
        <a:graphic>
          <a:graphicData uri="http://schemas.openxmlformats.org/presentationml/2006/ole">
            <mc:AlternateContent xmlns:mc="http://schemas.openxmlformats.org/markup-compatibility/2006">
              <mc:Choice xmlns:v="urn:schemas-microsoft-com:vml" Requires="v">
                <p:oleObj r:id="rId8" imgW="991870" imgH="381635" progId="Equation.DSMT4">
                  <p:embed/>
                </p:oleObj>
              </mc:Choice>
              <mc:Fallback>
                <p:oleObj r:id="rId8" imgW="991870" imgH="381635"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4000" y="4267200"/>
                        <a:ext cx="18288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1" name="Group 9"/>
          <p:cNvGraphicFramePr>
            <a:graphicFrameLocks noGrp="1"/>
          </p:cNvGraphicFramePr>
          <p:nvPr/>
        </p:nvGraphicFramePr>
        <p:xfrm>
          <a:off x="1733550" y="2632075"/>
          <a:ext cx="5791200" cy="3427414"/>
        </p:xfrm>
        <a:graphic>
          <a:graphicData uri="http://schemas.openxmlformats.org/drawingml/2006/table">
            <a:tbl>
              <a:tblPr/>
              <a:tblGrid>
                <a:gridCol w="3495675">
                  <a:extLst>
                    <a:ext uri="{9D8B030D-6E8A-4147-A177-3AD203B41FA5}">
                      <a16:colId xmlns:a16="http://schemas.microsoft.com/office/drawing/2014/main" val="20000"/>
                    </a:ext>
                  </a:extLst>
                </a:gridCol>
                <a:gridCol w="2295525">
                  <a:extLst>
                    <a:ext uri="{9D8B030D-6E8A-4147-A177-3AD203B41FA5}">
                      <a16:colId xmlns:a16="http://schemas.microsoft.com/office/drawing/2014/main" val="20001"/>
                    </a:ext>
                  </a:extLst>
                </a:gridCol>
              </a:tblGrid>
              <a:tr h="487664">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zh-CN" altLang="en-US" sz="20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结构图</a:t>
                      </a:r>
                    </a:p>
                  </a:txBody>
                  <a:tcPr marT="45712" marB="45712"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sz="2600" b="0"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a:t>
                      </a:r>
                      <a:r>
                        <a:rPr kumimoji="0" lang="en-US" sz="2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sz="2600" b="0" i="1"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z</a:t>
                      </a:r>
                      <a:r>
                        <a:rPr kumimoji="0" lang="en-US" sz="2600" b="0" i="0" u="none" strike="noStrike" cap="none" normalizeH="0" baseline="0" dirty="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p>
                  </a:txBody>
                  <a:tcPr marT="45712" marB="4571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0954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1063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2383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chemeClr val="tx2"/>
                        </a:solidFill>
                        <a:effectLst/>
                        <a:latin typeface="Times New Roman" panose="02020603050405020304" pitchFamily="18" charset="0"/>
                        <a:ea typeface="宋体" panose="02010600030101010101" pitchFamily="2" charset="-122"/>
                      </a:endParaRPr>
                    </a:p>
                  </a:txBody>
                  <a:tcPr marT="45712" marB="45712"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100379" name="Object 26"/>
          <p:cNvGraphicFramePr>
            <a:graphicFrameLocks noChangeAspect="1"/>
          </p:cNvGraphicFramePr>
          <p:nvPr/>
        </p:nvGraphicFramePr>
        <p:xfrm>
          <a:off x="2057400" y="5181600"/>
          <a:ext cx="2438400" cy="896938"/>
        </p:xfrm>
        <a:graphic>
          <a:graphicData uri="http://schemas.openxmlformats.org/presentationml/2006/ole">
            <mc:AlternateContent xmlns:mc="http://schemas.openxmlformats.org/markup-compatibility/2006">
              <mc:Choice xmlns:v="urn:schemas-microsoft-com:vml" Requires="v">
                <p:oleObj r:id="rId10" imgW="2190115" imgH="812800" progId="Visio.Drawing.11">
                  <p:embed/>
                </p:oleObj>
              </mc:Choice>
              <mc:Fallback>
                <p:oleObj r:id="rId10" imgW="2190115" imgH="812800" progId="Visio.Drawing.11">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57400" y="5181600"/>
                        <a:ext cx="2438400" cy="896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80" name="Object 28"/>
          <p:cNvGraphicFramePr>
            <a:graphicFrameLocks noChangeAspect="1"/>
          </p:cNvGraphicFramePr>
          <p:nvPr/>
        </p:nvGraphicFramePr>
        <p:xfrm>
          <a:off x="5318125" y="5237163"/>
          <a:ext cx="2133600" cy="706437"/>
        </p:xfrm>
        <a:graphic>
          <a:graphicData uri="http://schemas.openxmlformats.org/presentationml/2006/ole">
            <mc:AlternateContent xmlns:mc="http://schemas.openxmlformats.org/markup-compatibility/2006">
              <mc:Choice xmlns:v="urn:schemas-microsoft-com:vml" Requires="v">
                <p:oleObj r:id="rId12" imgW="1157605" imgH="381635" progId="Equation.DSMT4">
                  <p:embed/>
                </p:oleObj>
              </mc:Choice>
              <mc:Fallback>
                <p:oleObj r:id="rId12" imgW="1157605" imgH="381635" progId="Equation.DSMT4">
                  <p:embed/>
                  <p:pic>
                    <p:nvPicPr>
                      <p:cNvPr id="0" name="Object 2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318125" y="5237163"/>
                        <a:ext cx="2133600" cy="70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81" name="Rectangle 28"/>
          <p:cNvSpPr>
            <a:spLocks noChangeArrowheads="1"/>
          </p:cNvSpPr>
          <p:nvPr/>
        </p:nvSpPr>
        <p:spPr bwMode="auto">
          <a:xfrm>
            <a:off x="1060450" y="3090863"/>
            <a:ext cx="29591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100382" name="Rectangle 29"/>
          <p:cNvSpPr>
            <a:spLocks noChangeArrowheads="1"/>
          </p:cNvSpPr>
          <p:nvPr/>
        </p:nvSpPr>
        <p:spPr bwMode="auto">
          <a:xfrm>
            <a:off x="1060450" y="3090863"/>
            <a:ext cx="19431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0355"/>
                                        </p:tgtEl>
                                        <p:attrNameLst>
                                          <p:attrName>style.visibility</p:attrName>
                                        </p:attrNameLst>
                                      </p:cBhvr>
                                      <p:to>
                                        <p:strVal val="visible"/>
                                      </p:to>
                                    </p:set>
                                    <p:animEffect transition="in" filter="blinds(horizontal)">
                                      <p:cBhvr>
                                        <p:cTn id="7" dur="500"/>
                                        <p:tgtEl>
                                          <p:spTgt spid="10035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0356"/>
                                        </p:tgtEl>
                                        <p:attrNameLst>
                                          <p:attrName>style.visibility</p:attrName>
                                        </p:attrNameLst>
                                      </p:cBhvr>
                                      <p:to>
                                        <p:strVal val="visible"/>
                                      </p:to>
                                    </p:set>
                                    <p:animEffect transition="in" filter="blinds(horizontal)">
                                      <p:cBhvr>
                                        <p:cTn id="10" dur="500"/>
                                        <p:tgtEl>
                                          <p:spTgt spid="100356"/>
                                        </p:tgtEl>
                                      </p:cBhvr>
                                    </p:animEffect>
                                  </p:childTnLst>
                                </p:cTn>
                              </p:par>
                              <p:par>
                                <p:cTn id="11" presetID="3" presetClass="entr" presetSubtype="10" fill="hold" nodeType="withEffect">
                                  <p:stCondLst>
                                    <p:cond delay="0"/>
                                  </p:stCondLst>
                                  <p:childTnLst>
                                    <p:set>
                                      <p:cBhvr>
                                        <p:cTn id="12" dur="1" fill="hold">
                                          <p:stCondLst>
                                            <p:cond delay="0"/>
                                          </p:stCondLst>
                                        </p:cTn>
                                        <p:tgtEl>
                                          <p:spTgt spid="100357"/>
                                        </p:tgtEl>
                                        <p:attrNameLst>
                                          <p:attrName>style.visibility</p:attrName>
                                        </p:attrNameLst>
                                      </p:cBhvr>
                                      <p:to>
                                        <p:strVal val="visible"/>
                                      </p:to>
                                    </p:set>
                                    <p:animEffect transition="in" filter="blinds(horizontal)">
                                      <p:cBhvr>
                                        <p:cTn id="13" dur="500"/>
                                        <p:tgtEl>
                                          <p:spTgt spid="100357"/>
                                        </p:tgtEl>
                                      </p:cBhvr>
                                    </p:animEffect>
                                  </p:childTnLst>
                                </p:cTn>
                              </p:par>
                              <p:par>
                                <p:cTn id="14" presetID="3" presetClass="entr" presetSubtype="10" fill="hold" nodeType="withEffect">
                                  <p:stCondLst>
                                    <p:cond delay="0"/>
                                  </p:stCondLst>
                                  <p:childTnLst>
                                    <p:set>
                                      <p:cBhvr>
                                        <p:cTn id="15" dur="1" fill="hold">
                                          <p:stCondLst>
                                            <p:cond delay="0"/>
                                          </p:stCondLst>
                                        </p:cTn>
                                        <p:tgtEl>
                                          <p:spTgt spid="100358"/>
                                        </p:tgtEl>
                                        <p:attrNameLst>
                                          <p:attrName>style.visibility</p:attrName>
                                        </p:attrNameLst>
                                      </p:cBhvr>
                                      <p:to>
                                        <p:strVal val="visible"/>
                                      </p:to>
                                    </p:set>
                                    <p:animEffect transition="in" filter="blinds(horizontal)">
                                      <p:cBhvr>
                                        <p:cTn id="16" dur="500"/>
                                        <p:tgtEl>
                                          <p:spTgt spid="100358"/>
                                        </p:tgtEl>
                                      </p:cBhvr>
                                    </p:animEffect>
                                  </p:childTnLst>
                                </p:cTn>
                              </p:par>
                              <p:par>
                                <p:cTn id="17" presetID="3" presetClass="entr" presetSubtype="10" fill="hold" nodeType="withEffect">
                                  <p:stCondLst>
                                    <p:cond delay="0"/>
                                  </p:stCondLst>
                                  <p:childTnLst>
                                    <p:set>
                                      <p:cBhvr>
                                        <p:cTn id="18" dur="1" fill="hold">
                                          <p:stCondLst>
                                            <p:cond delay="0"/>
                                          </p:stCondLst>
                                        </p:cTn>
                                        <p:tgtEl>
                                          <p:spTgt spid="100359"/>
                                        </p:tgtEl>
                                        <p:attrNameLst>
                                          <p:attrName>style.visibility</p:attrName>
                                        </p:attrNameLst>
                                      </p:cBhvr>
                                      <p:to>
                                        <p:strVal val="visible"/>
                                      </p:to>
                                    </p:set>
                                    <p:animEffect transition="in" filter="blinds(horizontal)">
                                      <p:cBhvr>
                                        <p:cTn id="19" dur="500"/>
                                        <p:tgtEl>
                                          <p:spTgt spid="100359"/>
                                        </p:tgtEl>
                                      </p:cBhvr>
                                    </p:animEffect>
                                  </p:childTnLst>
                                </p:cTn>
                              </p:par>
                              <p:par>
                                <p:cTn id="20" presetID="3" presetClass="entr" presetSubtype="10" fill="hold" nodeType="withEffect">
                                  <p:stCondLst>
                                    <p:cond delay="0"/>
                                  </p:stCondLst>
                                  <p:childTnLst>
                                    <p:set>
                                      <p:cBhvr>
                                        <p:cTn id="21" dur="1" fill="hold">
                                          <p:stCondLst>
                                            <p:cond delay="0"/>
                                          </p:stCondLst>
                                        </p:cTn>
                                        <p:tgtEl>
                                          <p:spTgt spid="100360"/>
                                        </p:tgtEl>
                                        <p:attrNameLst>
                                          <p:attrName>style.visibility</p:attrName>
                                        </p:attrNameLst>
                                      </p:cBhvr>
                                      <p:to>
                                        <p:strVal val="visible"/>
                                      </p:to>
                                    </p:set>
                                    <p:animEffect transition="in" filter="blinds(horizontal)">
                                      <p:cBhvr>
                                        <p:cTn id="22" dur="500"/>
                                        <p:tgtEl>
                                          <p:spTgt spid="100360"/>
                                        </p:tgtEl>
                                      </p:cBhvr>
                                    </p:animEffect>
                                  </p:childTnLst>
                                </p:cTn>
                              </p:par>
                              <p:par>
                                <p:cTn id="23" presetID="3" presetClass="entr" presetSubtype="10" fill="hold" nodeType="withEffect">
                                  <p:stCondLst>
                                    <p:cond delay="0"/>
                                  </p:stCondLst>
                                  <p:childTnLst>
                                    <p:set>
                                      <p:cBhvr>
                                        <p:cTn id="24" dur="1" fill="hold">
                                          <p:stCondLst>
                                            <p:cond delay="0"/>
                                          </p:stCondLst>
                                        </p:cTn>
                                        <p:tgtEl>
                                          <p:spTgt spid="100361"/>
                                        </p:tgtEl>
                                        <p:attrNameLst>
                                          <p:attrName>style.visibility</p:attrName>
                                        </p:attrNameLst>
                                      </p:cBhvr>
                                      <p:to>
                                        <p:strVal val="visible"/>
                                      </p:to>
                                    </p:set>
                                    <p:animEffect transition="in" filter="blinds(horizontal)">
                                      <p:cBhvr>
                                        <p:cTn id="25" dur="500"/>
                                        <p:tgtEl>
                                          <p:spTgt spid="100361"/>
                                        </p:tgtEl>
                                      </p:cBhvr>
                                    </p:animEffect>
                                  </p:childTnLst>
                                </p:cTn>
                              </p:par>
                              <p:par>
                                <p:cTn id="26" presetID="3" presetClass="entr" presetSubtype="10" fill="hold" nodeType="withEffect">
                                  <p:stCondLst>
                                    <p:cond delay="0"/>
                                  </p:stCondLst>
                                  <p:childTnLst>
                                    <p:set>
                                      <p:cBhvr>
                                        <p:cTn id="27" dur="1" fill="hold">
                                          <p:stCondLst>
                                            <p:cond delay="0"/>
                                          </p:stCondLst>
                                        </p:cTn>
                                        <p:tgtEl>
                                          <p:spTgt spid="100379"/>
                                        </p:tgtEl>
                                        <p:attrNameLst>
                                          <p:attrName>style.visibility</p:attrName>
                                        </p:attrNameLst>
                                      </p:cBhvr>
                                      <p:to>
                                        <p:strVal val="visible"/>
                                      </p:to>
                                    </p:set>
                                    <p:animEffect transition="in" filter="blinds(horizontal)">
                                      <p:cBhvr>
                                        <p:cTn id="28" dur="500"/>
                                        <p:tgtEl>
                                          <p:spTgt spid="100379"/>
                                        </p:tgtEl>
                                      </p:cBhvr>
                                    </p:animEffect>
                                  </p:childTnLst>
                                </p:cTn>
                              </p:par>
                              <p:par>
                                <p:cTn id="29" presetID="3" presetClass="entr" presetSubtype="10" fill="hold" nodeType="withEffect">
                                  <p:stCondLst>
                                    <p:cond delay="0"/>
                                  </p:stCondLst>
                                  <p:childTnLst>
                                    <p:set>
                                      <p:cBhvr>
                                        <p:cTn id="30" dur="1" fill="hold">
                                          <p:stCondLst>
                                            <p:cond delay="0"/>
                                          </p:stCondLst>
                                        </p:cTn>
                                        <p:tgtEl>
                                          <p:spTgt spid="100380"/>
                                        </p:tgtEl>
                                        <p:attrNameLst>
                                          <p:attrName>style.visibility</p:attrName>
                                        </p:attrNameLst>
                                      </p:cBhvr>
                                      <p:to>
                                        <p:strVal val="visible"/>
                                      </p:to>
                                    </p:set>
                                    <p:animEffect transition="in" filter="blinds(horizontal)">
                                      <p:cBhvr>
                                        <p:cTn id="31" dur="500"/>
                                        <p:tgtEl>
                                          <p:spTgt spid="100380"/>
                                        </p:tgtEl>
                                      </p:cBhvr>
                                    </p:animEffect>
                                  </p:childTnLst>
                                </p:cTn>
                              </p:par>
                              <p:par>
                                <p:cTn id="32" presetID="3" presetClass="entr" presetSubtype="10" fill="hold" grpId="0" nodeType="withEffect" nodePh="1">
                                  <p:stCondLst>
                                    <p:cond delay="0"/>
                                  </p:stCondLst>
                                  <p:endCondLst>
                                    <p:cond evt="begin" delay="0">
                                      <p:tn val="32"/>
                                    </p:cond>
                                  </p:endCondLst>
                                  <p:childTnLst>
                                    <p:set>
                                      <p:cBhvr>
                                        <p:cTn id="33" dur="1" fill="hold">
                                          <p:stCondLst>
                                            <p:cond delay="0"/>
                                          </p:stCondLst>
                                        </p:cTn>
                                        <p:tgtEl>
                                          <p:spTgt spid="100381"/>
                                        </p:tgtEl>
                                        <p:attrNameLst>
                                          <p:attrName>style.visibility</p:attrName>
                                        </p:attrNameLst>
                                      </p:cBhvr>
                                      <p:to>
                                        <p:strVal val="visible"/>
                                      </p:to>
                                    </p:set>
                                    <p:animEffect transition="in" filter="blinds(horizontal)">
                                      <p:cBhvr>
                                        <p:cTn id="34" dur="500"/>
                                        <p:tgtEl>
                                          <p:spTgt spid="100381"/>
                                        </p:tgtEl>
                                      </p:cBhvr>
                                    </p:animEffect>
                                  </p:childTnLst>
                                </p:cTn>
                              </p:par>
                              <p:par>
                                <p:cTn id="35" presetID="3" presetClass="entr" presetSubtype="10" fill="hold" grpId="0" nodeType="withEffect" nodePh="1">
                                  <p:stCondLst>
                                    <p:cond delay="0"/>
                                  </p:stCondLst>
                                  <p:endCondLst>
                                    <p:cond evt="begin" delay="0">
                                      <p:tn val="35"/>
                                    </p:cond>
                                  </p:endCondLst>
                                  <p:childTnLst>
                                    <p:set>
                                      <p:cBhvr>
                                        <p:cTn id="36" dur="1" fill="hold">
                                          <p:stCondLst>
                                            <p:cond delay="0"/>
                                          </p:stCondLst>
                                        </p:cTn>
                                        <p:tgtEl>
                                          <p:spTgt spid="100382"/>
                                        </p:tgtEl>
                                        <p:attrNameLst>
                                          <p:attrName>style.visibility</p:attrName>
                                        </p:attrNameLst>
                                      </p:cBhvr>
                                      <p:to>
                                        <p:strVal val="visible"/>
                                      </p:to>
                                    </p:set>
                                    <p:animEffect transition="in" filter="blinds(horizontal)">
                                      <p:cBhvr>
                                        <p:cTn id="37" dur="500"/>
                                        <p:tgtEl>
                                          <p:spTgt spid="1003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5" grpId="0" autoUpdateAnimBg="0"/>
      <p:bldP spid="100356" grpId="0" autoUpdateAnimBg="0"/>
      <p:bldP spid="100381" grpId="0" animBg="1" autoUpdateAnimBg="0"/>
      <p:bldP spid="100382" grpId="0" animBg="1" autoUpdateAnimBg="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E42A1F9-EA22-4E22-862D-CFDB6A2BD7B2}" type="slidenum">
              <a:rPr lang="zh-CN" altLang="en-US" sz="1400"/>
              <a:t>104</a:t>
            </a:fld>
            <a:endParaRPr lang="en-US" altLang="zh-CN" sz="1400"/>
          </a:p>
        </p:txBody>
      </p:sp>
      <p:sp>
        <p:nvSpPr>
          <p:cNvPr id="101379" name="Rectangle 2"/>
          <p:cNvSpPr>
            <a:spLocks noChangeArrowheads="1"/>
          </p:cNvSpPr>
          <p:nvPr/>
        </p:nvSpPr>
        <p:spPr bwMode="auto">
          <a:xfrm>
            <a:off x="2286000" y="258763"/>
            <a:ext cx="5238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表</a:t>
            </a:r>
            <a:r>
              <a:rPr lang="en-US" altLang="zh-CN" sz="2400" b="1" dirty="0">
                <a:solidFill>
                  <a:schemeClr val="tx2"/>
                </a:solidFill>
                <a:latin typeface="Times New Roman" panose="02020603050405020304" pitchFamily="18" charset="0"/>
              </a:rPr>
              <a:t>7.2 </a:t>
            </a:r>
            <a:r>
              <a:rPr lang="zh-CN" altLang="en-US" sz="2400" b="1" dirty="0">
                <a:solidFill>
                  <a:schemeClr val="tx2"/>
                </a:solidFill>
                <a:latin typeface="Times New Roman" panose="02020603050405020304" pitchFamily="18" charset="0"/>
              </a:rPr>
              <a:t>闭环采样系统典型结构图（续）</a:t>
            </a:r>
          </a:p>
        </p:txBody>
      </p:sp>
      <p:graphicFrame>
        <p:nvGraphicFramePr>
          <p:cNvPr id="101380" name="Object 3"/>
          <p:cNvGraphicFramePr>
            <a:graphicFrameLocks noChangeAspect="1"/>
          </p:cNvGraphicFramePr>
          <p:nvPr/>
        </p:nvGraphicFramePr>
        <p:xfrm>
          <a:off x="1371600" y="838200"/>
          <a:ext cx="3048000" cy="925513"/>
        </p:xfrm>
        <a:graphic>
          <a:graphicData uri="http://schemas.openxmlformats.org/presentationml/2006/ole">
            <mc:AlternateContent xmlns:mc="http://schemas.openxmlformats.org/markup-compatibility/2006">
              <mc:Choice xmlns:v="urn:schemas-microsoft-com:vml" Requires="v">
                <p:oleObj r:id="rId2" imgW="2266950" imgH="685800" progId="Visio.Drawing.11">
                  <p:embed/>
                </p:oleObj>
              </mc:Choice>
              <mc:Fallback>
                <p:oleObj r:id="rId2" imgW="2266950" imgH="68580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38200"/>
                        <a:ext cx="3048000" cy="925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1" name="Object 5"/>
          <p:cNvGraphicFramePr>
            <a:graphicFrameLocks noChangeAspect="1"/>
          </p:cNvGraphicFramePr>
          <p:nvPr/>
        </p:nvGraphicFramePr>
        <p:xfrm>
          <a:off x="5562600" y="914400"/>
          <a:ext cx="2362200" cy="781050"/>
        </p:xfrm>
        <a:graphic>
          <a:graphicData uri="http://schemas.openxmlformats.org/presentationml/2006/ole">
            <mc:AlternateContent xmlns:mc="http://schemas.openxmlformats.org/markup-compatibility/2006">
              <mc:Choice xmlns:v="urn:schemas-microsoft-com:vml" Requires="v">
                <p:oleObj r:id="rId4" imgW="1157605" imgH="381635" progId="Equation.DSMT4">
                  <p:embed/>
                </p:oleObj>
              </mc:Choice>
              <mc:Fallback>
                <p:oleObj r:id="rId4" imgW="1157605" imgH="38163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62600" y="914400"/>
                        <a:ext cx="2362200"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2" name="Object 6"/>
          <p:cNvGraphicFramePr>
            <a:graphicFrameLocks noChangeAspect="1"/>
          </p:cNvGraphicFramePr>
          <p:nvPr/>
        </p:nvGraphicFramePr>
        <p:xfrm>
          <a:off x="1371600" y="1905000"/>
          <a:ext cx="3124200" cy="949325"/>
        </p:xfrm>
        <a:graphic>
          <a:graphicData uri="http://schemas.openxmlformats.org/presentationml/2006/ole">
            <mc:AlternateContent xmlns:mc="http://schemas.openxmlformats.org/markup-compatibility/2006">
              <mc:Choice xmlns:v="urn:schemas-microsoft-com:vml" Requires="v">
                <p:oleObj r:id="rId6" imgW="2266950" imgH="685800" progId="Visio.Drawing.11">
                  <p:embed/>
                </p:oleObj>
              </mc:Choice>
              <mc:Fallback>
                <p:oleObj r:id="rId6" imgW="2266950" imgH="68580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71600" y="1905000"/>
                        <a:ext cx="31242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3" name="Object 7"/>
          <p:cNvGraphicFramePr>
            <a:graphicFrameLocks noChangeAspect="1"/>
          </p:cNvGraphicFramePr>
          <p:nvPr/>
        </p:nvGraphicFramePr>
        <p:xfrm>
          <a:off x="5410200" y="1954213"/>
          <a:ext cx="2743200" cy="788987"/>
        </p:xfrm>
        <a:graphic>
          <a:graphicData uri="http://schemas.openxmlformats.org/presentationml/2006/ole">
            <mc:AlternateContent xmlns:mc="http://schemas.openxmlformats.org/markup-compatibility/2006">
              <mc:Choice xmlns:v="urn:schemas-microsoft-com:vml" Requires="v">
                <p:oleObj r:id="rId8" imgW="1322705" imgH="381635" progId="Equation.DSMT4">
                  <p:embed/>
                </p:oleObj>
              </mc:Choice>
              <mc:Fallback>
                <p:oleObj r:id="rId8" imgW="1322705" imgH="381635"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410200" y="1954213"/>
                        <a:ext cx="2743200"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4" name="Object 8"/>
          <p:cNvGraphicFramePr>
            <a:graphicFrameLocks noChangeAspect="1"/>
          </p:cNvGraphicFramePr>
          <p:nvPr/>
        </p:nvGraphicFramePr>
        <p:xfrm>
          <a:off x="1676400" y="2895600"/>
          <a:ext cx="2667000" cy="981075"/>
        </p:xfrm>
        <a:graphic>
          <a:graphicData uri="http://schemas.openxmlformats.org/presentationml/2006/ole">
            <mc:AlternateContent xmlns:mc="http://schemas.openxmlformats.org/markup-compatibility/2006">
              <mc:Choice xmlns:v="urn:schemas-microsoft-com:vml" Requires="v">
                <p:oleObj r:id="rId10" imgW="1847850" imgH="685800" progId="Visio.Drawing.11">
                  <p:embed/>
                </p:oleObj>
              </mc:Choice>
              <mc:Fallback>
                <p:oleObj r:id="rId10" imgW="1847850" imgH="685800" progId="Visio.Drawing.11">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76400" y="2895600"/>
                        <a:ext cx="2667000" cy="98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5" name="Object 9"/>
          <p:cNvGraphicFramePr>
            <a:graphicFrameLocks noChangeAspect="1"/>
          </p:cNvGraphicFramePr>
          <p:nvPr/>
        </p:nvGraphicFramePr>
        <p:xfrm>
          <a:off x="5562600" y="3005138"/>
          <a:ext cx="2438400" cy="804862"/>
        </p:xfrm>
        <a:graphic>
          <a:graphicData uri="http://schemas.openxmlformats.org/presentationml/2006/ole">
            <mc:AlternateContent xmlns:mc="http://schemas.openxmlformats.org/markup-compatibility/2006">
              <mc:Choice xmlns:v="urn:schemas-microsoft-com:vml" Requires="v">
                <p:oleObj r:id="rId12" imgW="1157605" imgH="381635" progId="Equation.DSMT4">
                  <p:embed/>
                </p:oleObj>
              </mc:Choice>
              <mc:Fallback>
                <p:oleObj r:id="rId12" imgW="1157605" imgH="381635" progId="Equation.DSMT4">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3005138"/>
                        <a:ext cx="2438400" cy="804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6" name="Object 10"/>
          <p:cNvGraphicFramePr>
            <a:graphicFrameLocks noChangeAspect="1"/>
          </p:cNvGraphicFramePr>
          <p:nvPr/>
        </p:nvGraphicFramePr>
        <p:xfrm>
          <a:off x="914400" y="3962400"/>
          <a:ext cx="3886200" cy="944563"/>
        </p:xfrm>
        <a:graphic>
          <a:graphicData uri="http://schemas.openxmlformats.org/presentationml/2006/ole">
            <mc:AlternateContent xmlns:mc="http://schemas.openxmlformats.org/markup-compatibility/2006">
              <mc:Choice xmlns:v="urn:schemas-microsoft-com:vml" Requires="v">
                <p:oleObj r:id="rId14" imgW="2828925" imgH="695325" progId="Visio.Drawing.11">
                  <p:embed/>
                </p:oleObj>
              </mc:Choice>
              <mc:Fallback>
                <p:oleObj r:id="rId14" imgW="2828925" imgH="695325" progId="Visio.Drawing.11">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3962400"/>
                        <a:ext cx="3886200" cy="94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7" name="Object 11"/>
          <p:cNvGraphicFramePr>
            <a:graphicFrameLocks noChangeAspect="1"/>
          </p:cNvGraphicFramePr>
          <p:nvPr/>
        </p:nvGraphicFramePr>
        <p:xfrm>
          <a:off x="5334000" y="4081463"/>
          <a:ext cx="2971800" cy="795337"/>
        </p:xfrm>
        <a:graphic>
          <a:graphicData uri="http://schemas.openxmlformats.org/presentationml/2006/ole">
            <mc:AlternateContent xmlns:mc="http://schemas.openxmlformats.org/markup-compatibility/2006">
              <mc:Choice xmlns:v="urn:schemas-microsoft-com:vml" Requires="v">
                <p:oleObj r:id="rId16" imgW="1460500" imgH="393700" progId="Equation.DSMT4">
                  <p:embed/>
                </p:oleObj>
              </mc:Choice>
              <mc:Fallback>
                <p:oleObj r:id="rId16" imgW="1460500" imgH="393700" progId="Equation.DSMT4">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4081463"/>
                        <a:ext cx="2971800" cy="79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8" name="Object 12"/>
          <p:cNvGraphicFramePr>
            <a:graphicFrameLocks noChangeAspect="1"/>
          </p:cNvGraphicFramePr>
          <p:nvPr/>
        </p:nvGraphicFramePr>
        <p:xfrm>
          <a:off x="1447800" y="5105400"/>
          <a:ext cx="3124200" cy="969963"/>
        </p:xfrm>
        <a:graphic>
          <a:graphicData uri="http://schemas.openxmlformats.org/presentationml/2006/ole">
            <mc:AlternateContent xmlns:mc="http://schemas.openxmlformats.org/markup-compatibility/2006">
              <mc:Choice xmlns:v="urn:schemas-microsoft-com:vml" Requires="v">
                <p:oleObj r:id="rId18" imgW="2219325" imgH="695325" progId="Visio.Drawing.11">
                  <p:embed/>
                </p:oleObj>
              </mc:Choice>
              <mc:Fallback>
                <p:oleObj r:id="rId18" imgW="2219325" imgH="695325" progId="Visio.Drawing.11">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47800" y="5105400"/>
                        <a:ext cx="31242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89" name="Object 13"/>
          <p:cNvGraphicFramePr>
            <a:graphicFrameLocks noChangeAspect="1"/>
          </p:cNvGraphicFramePr>
          <p:nvPr/>
        </p:nvGraphicFramePr>
        <p:xfrm>
          <a:off x="5486400" y="5175250"/>
          <a:ext cx="2667000" cy="768350"/>
        </p:xfrm>
        <a:graphic>
          <a:graphicData uri="http://schemas.openxmlformats.org/presentationml/2006/ole">
            <mc:AlternateContent xmlns:mc="http://schemas.openxmlformats.org/markup-compatibility/2006">
              <mc:Choice xmlns:v="urn:schemas-microsoft-com:vml" Requires="v">
                <p:oleObj r:id="rId20" imgW="1322705" imgH="381635" progId="Equation.DSMT4">
                  <p:embed/>
                </p:oleObj>
              </mc:Choice>
              <mc:Fallback>
                <p:oleObj r:id="rId20" imgW="1322705" imgH="381635" progId="Equation.DSMT4">
                  <p:embed/>
                  <p:pic>
                    <p:nvPicPr>
                      <p:cNvPr id="0" name="Object 1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486400" y="5175250"/>
                        <a:ext cx="26670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1390" name="Group 14"/>
          <p:cNvGraphicFramePr>
            <a:graphicFrameLocks noGrp="1"/>
          </p:cNvGraphicFramePr>
          <p:nvPr/>
        </p:nvGraphicFramePr>
        <p:xfrm>
          <a:off x="914400" y="762000"/>
          <a:ext cx="7391400" cy="5410201"/>
        </p:xfrm>
        <a:graphic>
          <a:graphicData uri="http://schemas.openxmlformats.org/drawingml/2006/table">
            <a:tbl>
              <a:tblPr/>
              <a:tblGrid>
                <a:gridCol w="4330700">
                  <a:extLst>
                    <a:ext uri="{9D8B030D-6E8A-4147-A177-3AD203B41FA5}">
                      <a16:colId xmlns:a16="http://schemas.microsoft.com/office/drawing/2014/main" val="20000"/>
                    </a:ext>
                  </a:extLst>
                </a:gridCol>
                <a:gridCol w="3060700">
                  <a:extLst>
                    <a:ext uri="{9D8B030D-6E8A-4147-A177-3AD203B41FA5}">
                      <a16:colId xmlns:a16="http://schemas.microsoft.com/office/drawing/2014/main" val="20001"/>
                    </a:ext>
                  </a:extLst>
                </a:gridCol>
              </a:tblGrid>
              <a:tr h="1050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2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09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525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203325">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09603" name="AutoShape 34">
            <a:hlinkClick r:id="rId22" action="ppaction://hlinksldjump" highlightClick="1"/>
          </p:cNvPr>
          <p:cNvSpPr>
            <a:spLocks noChangeArrowheads="1"/>
          </p:cNvSpPr>
          <p:nvPr/>
        </p:nvSpPr>
        <p:spPr bwMode="auto">
          <a:xfrm>
            <a:off x="8027988" y="6308725"/>
            <a:ext cx="360362"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blinds(horizontal)">
                                      <p:cBhvr>
                                        <p:cTn id="7" dur="500"/>
                                        <p:tgtEl>
                                          <p:spTgt spid="101379"/>
                                        </p:tgtEl>
                                      </p:cBhvr>
                                    </p:animEffect>
                                  </p:childTnLst>
                                </p:cTn>
                              </p:par>
                              <p:par>
                                <p:cTn id="8" presetID="3" presetClass="entr" presetSubtype="10" fill="hold" nodeType="withEffect">
                                  <p:stCondLst>
                                    <p:cond delay="0"/>
                                  </p:stCondLst>
                                  <p:childTnLst>
                                    <p:set>
                                      <p:cBhvr>
                                        <p:cTn id="9" dur="1" fill="hold">
                                          <p:stCondLst>
                                            <p:cond delay="0"/>
                                          </p:stCondLst>
                                        </p:cTn>
                                        <p:tgtEl>
                                          <p:spTgt spid="101380"/>
                                        </p:tgtEl>
                                        <p:attrNameLst>
                                          <p:attrName>style.visibility</p:attrName>
                                        </p:attrNameLst>
                                      </p:cBhvr>
                                      <p:to>
                                        <p:strVal val="visible"/>
                                      </p:to>
                                    </p:set>
                                    <p:animEffect transition="in" filter="blinds(horizontal)">
                                      <p:cBhvr>
                                        <p:cTn id="10" dur="500"/>
                                        <p:tgtEl>
                                          <p:spTgt spid="101380"/>
                                        </p:tgtEl>
                                      </p:cBhvr>
                                    </p:animEffect>
                                  </p:childTnLst>
                                </p:cTn>
                              </p:par>
                              <p:par>
                                <p:cTn id="11" presetID="3" presetClass="entr" presetSubtype="10" fill="hold" nodeType="withEffect">
                                  <p:stCondLst>
                                    <p:cond delay="0"/>
                                  </p:stCondLst>
                                  <p:childTnLst>
                                    <p:set>
                                      <p:cBhvr>
                                        <p:cTn id="12" dur="1" fill="hold">
                                          <p:stCondLst>
                                            <p:cond delay="0"/>
                                          </p:stCondLst>
                                        </p:cTn>
                                        <p:tgtEl>
                                          <p:spTgt spid="101381"/>
                                        </p:tgtEl>
                                        <p:attrNameLst>
                                          <p:attrName>style.visibility</p:attrName>
                                        </p:attrNameLst>
                                      </p:cBhvr>
                                      <p:to>
                                        <p:strVal val="visible"/>
                                      </p:to>
                                    </p:set>
                                    <p:animEffect transition="in" filter="blinds(horizontal)">
                                      <p:cBhvr>
                                        <p:cTn id="13" dur="500"/>
                                        <p:tgtEl>
                                          <p:spTgt spid="101381"/>
                                        </p:tgtEl>
                                      </p:cBhvr>
                                    </p:animEffect>
                                  </p:childTnLst>
                                </p:cTn>
                              </p:par>
                              <p:par>
                                <p:cTn id="14" presetID="3" presetClass="entr" presetSubtype="10" fill="hold" nodeType="withEffect">
                                  <p:stCondLst>
                                    <p:cond delay="0"/>
                                  </p:stCondLst>
                                  <p:childTnLst>
                                    <p:set>
                                      <p:cBhvr>
                                        <p:cTn id="15" dur="1" fill="hold">
                                          <p:stCondLst>
                                            <p:cond delay="0"/>
                                          </p:stCondLst>
                                        </p:cTn>
                                        <p:tgtEl>
                                          <p:spTgt spid="101382"/>
                                        </p:tgtEl>
                                        <p:attrNameLst>
                                          <p:attrName>style.visibility</p:attrName>
                                        </p:attrNameLst>
                                      </p:cBhvr>
                                      <p:to>
                                        <p:strVal val="visible"/>
                                      </p:to>
                                    </p:set>
                                    <p:animEffect transition="in" filter="blinds(horizontal)">
                                      <p:cBhvr>
                                        <p:cTn id="16" dur="500"/>
                                        <p:tgtEl>
                                          <p:spTgt spid="101382"/>
                                        </p:tgtEl>
                                      </p:cBhvr>
                                    </p:animEffect>
                                  </p:childTnLst>
                                </p:cTn>
                              </p:par>
                              <p:par>
                                <p:cTn id="17" presetID="3" presetClass="entr" presetSubtype="10" fill="hold" nodeType="withEffect">
                                  <p:stCondLst>
                                    <p:cond delay="0"/>
                                  </p:stCondLst>
                                  <p:childTnLst>
                                    <p:set>
                                      <p:cBhvr>
                                        <p:cTn id="18" dur="1" fill="hold">
                                          <p:stCondLst>
                                            <p:cond delay="0"/>
                                          </p:stCondLst>
                                        </p:cTn>
                                        <p:tgtEl>
                                          <p:spTgt spid="101383"/>
                                        </p:tgtEl>
                                        <p:attrNameLst>
                                          <p:attrName>style.visibility</p:attrName>
                                        </p:attrNameLst>
                                      </p:cBhvr>
                                      <p:to>
                                        <p:strVal val="visible"/>
                                      </p:to>
                                    </p:set>
                                    <p:animEffect transition="in" filter="blinds(horizontal)">
                                      <p:cBhvr>
                                        <p:cTn id="19" dur="500"/>
                                        <p:tgtEl>
                                          <p:spTgt spid="101383"/>
                                        </p:tgtEl>
                                      </p:cBhvr>
                                    </p:animEffect>
                                  </p:childTnLst>
                                </p:cTn>
                              </p:par>
                              <p:par>
                                <p:cTn id="20" presetID="3" presetClass="entr" presetSubtype="10" fill="hold" nodeType="withEffect">
                                  <p:stCondLst>
                                    <p:cond delay="0"/>
                                  </p:stCondLst>
                                  <p:childTnLst>
                                    <p:set>
                                      <p:cBhvr>
                                        <p:cTn id="21" dur="1" fill="hold">
                                          <p:stCondLst>
                                            <p:cond delay="0"/>
                                          </p:stCondLst>
                                        </p:cTn>
                                        <p:tgtEl>
                                          <p:spTgt spid="101384"/>
                                        </p:tgtEl>
                                        <p:attrNameLst>
                                          <p:attrName>style.visibility</p:attrName>
                                        </p:attrNameLst>
                                      </p:cBhvr>
                                      <p:to>
                                        <p:strVal val="visible"/>
                                      </p:to>
                                    </p:set>
                                    <p:animEffect transition="in" filter="blinds(horizontal)">
                                      <p:cBhvr>
                                        <p:cTn id="22" dur="500"/>
                                        <p:tgtEl>
                                          <p:spTgt spid="101384"/>
                                        </p:tgtEl>
                                      </p:cBhvr>
                                    </p:animEffect>
                                  </p:childTnLst>
                                </p:cTn>
                              </p:par>
                              <p:par>
                                <p:cTn id="23" presetID="3" presetClass="entr" presetSubtype="10" fill="hold" nodeType="withEffect">
                                  <p:stCondLst>
                                    <p:cond delay="0"/>
                                  </p:stCondLst>
                                  <p:childTnLst>
                                    <p:set>
                                      <p:cBhvr>
                                        <p:cTn id="24" dur="1" fill="hold">
                                          <p:stCondLst>
                                            <p:cond delay="0"/>
                                          </p:stCondLst>
                                        </p:cTn>
                                        <p:tgtEl>
                                          <p:spTgt spid="101385"/>
                                        </p:tgtEl>
                                        <p:attrNameLst>
                                          <p:attrName>style.visibility</p:attrName>
                                        </p:attrNameLst>
                                      </p:cBhvr>
                                      <p:to>
                                        <p:strVal val="visible"/>
                                      </p:to>
                                    </p:set>
                                    <p:animEffect transition="in" filter="blinds(horizontal)">
                                      <p:cBhvr>
                                        <p:cTn id="25" dur="500"/>
                                        <p:tgtEl>
                                          <p:spTgt spid="101385"/>
                                        </p:tgtEl>
                                      </p:cBhvr>
                                    </p:animEffect>
                                  </p:childTnLst>
                                </p:cTn>
                              </p:par>
                              <p:par>
                                <p:cTn id="26" presetID="3" presetClass="entr" presetSubtype="10" fill="hold" nodeType="withEffect">
                                  <p:stCondLst>
                                    <p:cond delay="0"/>
                                  </p:stCondLst>
                                  <p:childTnLst>
                                    <p:set>
                                      <p:cBhvr>
                                        <p:cTn id="27" dur="1" fill="hold">
                                          <p:stCondLst>
                                            <p:cond delay="0"/>
                                          </p:stCondLst>
                                        </p:cTn>
                                        <p:tgtEl>
                                          <p:spTgt spid="101386"/>
                                        </p:tgtEl>
                                        <p:attrNameLst>
                                          <p:attrName>style.visibility</p:attrName>
                                        </p:attrNameLst>
                                      </p:cBhvr>
                                      <p:to>
                                        <p:strVal val="visible"/>
                                      </p:to>
                                    </p:set>
                                    <p:animEffect transition="in" filter="blinds(horizontal)">
                                      <p:cBhvr>
                                        <p:cTn id="28" dur="500"/>
                                        <p:tgtEl>
                                          <p:spTgt spid="101386"/>
                                        </p:tgtEl>
                                      </p:cBhvr>
                                    </p:animEffect>
                                  </p:childTnLst>
                                </p:cTn>
                              </p:par>
                              <p:par>
                                <p:cTn id="29" presetID="3" presetClass="entr" presetSubtype="10" fill="hold" nodeType="withEffect">
                                  <p:stCondLst>
                                    <p:cond delay="0"/>
                                  </p:stCondLst>
                                  <p:childTnLst>
                                    <p:set>
                                      <p:cBhvr>
                                        <p:cTn id="30" dur="1" fill="hold">
                                          <p:stCondLst>
                                            <p:cond delay="0"/>
                                          </p:stCondLst>
                                        </p:cTn>
                                        <p:tgtEl>
                                          <p:spTgt spid="101387"/>
                                        </p:tgtEl>
                                        <p:attrNameLst>
                                          <p:attrName>style.visibility</p:attrName>
                                        </p:attrNameLst>
                                      </p:cBhvr>
                                      <p:to>
                                        <p:strVal val="visible"/>
                                      </p:to>
                                    </p:set>
                                    <p:animEffect transition="in" filter="blinds(horizontal)">
                                      <p:cBhvr>
                                        <p:cTn id="31" dur="500"/>
                                        <p:tgtEl>
                                          <p:spTgt spid="101387"/>
                                        </p:tgtEl>
                                      </p:cBhvr>
                                    </p:animEffect>
                                  </p:childTnLst>
                                </p:cTn>
                              </p:par>
                              <p:par>
                                <p:cTn id="32" presetID="3" presetClass="entr" presetSubtype="10" fill="hold" nodeType="withEffect">
                                  <p:stCondLst>
                                    <p:cond delay="0"/>
                                  </p:stCondLst>
                                  <p:childTnLst>
                                    <p:set>
                                      <p:cBhvr>
                                        <p:cTn id="33" dur="1" fill="hold">
                                          <p:stCondLst>
                                            <p:cond delay="0"/>
                                          </p:stCondLst>
                                        </p:cTn>
                                        <p:tgtEl>
                                          <p:spTgt spid="101388"/>
                                        </p:tgtEl>
                                        <p:attrNameLst>
                                          <p:attrName>style.visibility</p:attrName>
                                        </p:attrNameLst>
                                      </p:cBhvr>
                                      <p:to>
                                        <p:strVal val="visible"/>
                                      </p:to>
                                    </p:set>
                                    <p:animEffect transition="in" filter="blinds(horizontal)">
                                      <p:cBhvr>
                                        <p:cTn id="34" dur="500"/>
                                        <p:tgtEl>
                                          <p:spTgt spid="101388"/>
                                        </p:tgtEl>
                                      </p:cBhvr>
                                    </p:animEffect>
                                  </p:childTnLst>
                                </p:cTn>
                              </p:par>
                              <p:par>
                                <p:cTn id="35" presetID="3" presetClass="entr" presetSubtype="10" fill="hold" nodeType="withEffect">
                                  <p:stCondLst>
                                    <p:cond delay="0"/>
                                  </p:stCondLst>
                                  <p:childTnLst>
                                    <p:set>
                                      <p:cBhvr>
                                        <p:cTn id="36" dur="1" fill="hold">
                                          <p:stCondLst>
                                            <p:cond delay="0"/>
                                          </p:stCondLst>
                                        </p:cTn>
                                        <p:tgtEl>
                                          <p:spTgt spid="101389"/>
                                        </p:tgtEl>
                                        <p:attrNameLst>
                                          <p:attrName>style.visibility</p:attrName>
                                        </p:attrNameLst>
                                      </p:cBhvr>
                                      <p:to>
                                        <p:strVal val="visible"/>
                                      </p:to>
                                    </p:set>
                                    <p:animEffect transition="in" filter="blinds(horizontal)">
                                      <p:cBhvr>
                                        <p:cTn id="37" dur="500"/>
                                        <p:tgtEl>
                                          <p:spTgt spid="101389"/>
                                        </p:tgtEl>
                                      </p:cBhvr>
                                    </p:animEffect>
                                  </p:childTnLst>
                                </p:cTn>
                              </p:par>
                              <p:par>
                                <p:cTn id="38" presetID="3" presetClass="entr" presetSubtype="10" fill="hold" nodeType="withEffect">
                                  <p:stCondLst>
                                    <p:cond delay="0"/>
                                  </p:stCondLst>
                                  <p:childTnLst>
                                    <p:set>
                                      <p:cBhvr>
                                        <p:cTn id="39" dur="1" fill="hold">
                                          <p:stCondLst>
                                            <p:cond delay="0"/>
                                          </p:stCondLst>
                                        </p:cTn>
                                        <p:tgtEl>
                                          <p:spTgt spid="101390"/>
                                        </p:tgtEl>
                                        <p:attrNameLst>
                                          <p:attrName>style.visibility</p:attrName>
                                        </p:attrNameLst>
                                      </p:cBhvr>
                                      <p:to>
                                        <p:strVal val="visible"/>
                                      </p:to>
                                    </p:set>
                                    <p:animEffect transition="in" filter="blinds(horizontal)">
                                      <p:cBhvr>
                                        <p:cTn id="40" dur="500"/>
                                        <p:tgtEl>
                                          <p:spTgt spid="1013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autoUpdateAnimBg="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C658194-7B7E-45AF-9092-0A667532BA3E}" type="slidenum">
              <a:rPr lang="zh-CN" altLang="en-US" sz="1400"/>
              <a:t>105</a:t>
            </a:fld>
            <a:endParaRPr lang="en-US" altLang="zh-CN" sz="1400"/>
          </a:p>
        </p:txBody>
      </p:sp>
      <p:sp>
        <p:nvSpPr>
          <p:cNvPr id="102403" name="Rectangle 2"/>
          <p:cNvSpPr>
            <a:spLocks noChangeArrowheads="1"/>
          </p:cNvSpPr>
          <p:nvPr/>
        </p:nvSpPr>
        <p:spPr bwMode="auto">
          <a:xfrm>
            <a:off x="323850" y="1165225"/>
            <a:ext cx="8642350"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  1) </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的推导过程是建立在采样开关是理想开关的基础之上。即假设采样是瞬时完成的，则采样开关的输出是一系列理想脉冲，在采样瞬时每个理想脉冲的面积等于采样开关输入信号的幅值。前面曾经提到，若采样开关的持续时间远远小于采样周期，也远远小于系统连续部分的最大时间常数，那么上述假设是成立的。</a:t>
            </a:r>
          </a:p>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  2) </a:t>
            </a:r>
            <a:r>
              <a:rPr lang="zh-CN" altLang="en-US" sz="2800" b="1">
                <a:solidFill>
                  <a:schemeClr val="tx2"/>
                </a:solidFill>
                <a:latin typeface="Times New Roman" panose="02020603050405020304" pitchFamily="18" charset="0"/>
              </a:rPr>
              <a:t>无论是开环还是闭环离散系统，其输出大多是连续信号</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而不是采样信号</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。而用一般的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变换只能求出采样输出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，这样就不能反映采样间隔内的</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值。如果要研究采样间隔内的</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值，可以采用修正</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变换法或等分采样周期法。</a:t>
            </a:r>
          </a:p>
        </p:txBody>
      </p:sp>
      <p:sp>
        <p:nvSpPr>
          <p:cNvPr id="110596" name="Rectangle 3"/>
          <p:cNvSpPr>
            <a:spLocks noChangeArrowheads="1"/>
          </p:cNvSpPr>
          <p:nvPr/>
        </p:nvSpPr>
        <p:spPr bwMode="auto">
          <a:xfrm>
            <a:off x="377825" y="188913"/>
            <a:ext cx="8586788"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rPr>
              <a:t>4 </a:t>
            </a:r>
            <a:r>
              <a:rPr lang="en-US" altLang="zh-CN" i="1">
                <a:solidFill>
                  <a:schemeClr val="tx2"/>
                </a:solidFill>
                <a:latin typeface="Times New Roman" panose="02020603050405020304" pitchFamily="18" charset="0"/>
              </a:rPr>
              <a:t>Z</a:t>
            </a:r>
            <a:r>
              <a:rPr lang="zh-CN" altLang="en-US" b="1">
                <a:solidFill>
                  <a:schemeClr val="tx2"/>
                </a:solidFill>
                <a:latin typeface="Times New Roman" panose="02020603050405020304" pitchFamily="18" charset="0"/>
              </a:rPr>
              <a:t>变换法的局限性</a:t>
            </a:r>
          </a:p>
          <a:p>
            <a:pPr eaLnBrk="1" hangingPunct="1">
              <a:spcBef>
                <a:spcPct val="0"/>
              </a:spcBef>
              <a:buClrTx/>
              <a:buSzTx/>
              <a:buFont typeface="Arial" panose="020B0604020202020204" pitchFamily="34" charset="0"/>
              <a:buNone/>
            </a:pPr>
            <a:r>
              <a:rPr lang="en-US" altLang="zh-CN">
                <a:solidFill>
                  <a:schemeClr val="tx2"/>
                </a:solidFill>
                <a:latin typeface="Times New Roman" panose="02020603050405020304" pitchFamily="18" charset="0"/>
              </a:rPr>
              <a:t>(</a:t>
            </a:r>
            <a:r>
              <a:rPr lang="zh-CN" altLang="en-US">
                <a:solidFill>
                  <a:schemeClr val="tx2"/>
                </a:solidFill>
                <a:latin typeface="Times New Roman" panose="02020603050405020304" pitchFamily="18" charset="0"/>
              </a:rPr>
              <a:t>L</a:t>
            </a:r>
            <a:r>
              <a:rPr lang="en-US" altLang="zh-CN">
                <a:solidFill>
                  <a:schemeClr val="tx2"/>
                </a:solidFill>
                <a:latin typeface="Times New Roman" panose="02020603050405020304" pitchFamily="18" charset="0"/>
              </a:rPr>
              <a:t>imitation of Z-Transformation Method)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Effect transition="in" filter="blinds(horizontal)">
                                      <p:cBhvr>
                                        <p:cTn id="7" dur="500"/>
                                        <p:tgtEl>
                                          <p:spTgt spid="1024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2403">
                                            <p:txEl>
                                              <p:pRg st="1" end="1"/>
                                            </p:txEl>
                                          </p:spTgt>
                                        </p:tgtEl>
                                        <p:attrNameLst>
                                          <p:attrName>style.visibility</p:attrName>
                                        </p:attrNameLst>
                                      </p:cBhvr>
                                      <p:to>
                                        <p:strVal val="visible"/>
                                      </p:to>
                                    </p:set>
                                    <p:animEffect transition="in" filter="blinds(horizontal)">
                                      <p:cBhvr>
                                        <p:cTn id="12" dur="500"/>
                                        <p:tgtEl>
                                          <p:spTgt spid="1024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D89EC5A5-0930-4BCE-B68E-94040B7C035E}" type="slidenum">
              <a:rPr lang="zh-CN" altLang="en-US" sz="1400"/>
              <a:t>106</a:t>
            </a:fld>
            <a:endParaRPr lang="en-US" altLang="zh-CN" sz="1400"/>
          </a:p>
        </p:txBody>
      </p:sp>
      <p:sp>
        <p:nvSpPr>
          <p:cNvPr id="103427" name="Rectangle 2"/>
          <p:cNvSpPr>
            <a:spLocks noChangeArrowheads="1"/>
          </p:cNvSpPr>
          <p:nvPr/>
        </p:nvSpPr>
        <p:spPr bwMode="auto">
          <a:xfrm>
            <a:off x="484188" y="742950"/>
            <a:ext cx="8202612"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虽然</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变换是研究离散时间线性系统的有效工具，但由于上述原因，研究用</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来代替</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时，就会提出精确程度的疑问，以及由此产生的错误的结果如何处理，是否存在限制条件等问题。下面对此进行讨论。 </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用</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变换法研究</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开环</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离散系统时，首先必须满足：系统连续部分传递函数</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的极点至少比零点多两个，或者满足</a:t>
            </a:r>
          </a:p>
        </p:txBody>
      </p:sp>
      <p:graphicFrame>
        <p:nvGraphicFramePr>
          <p:cNvPr id="103428" name="Object 4"/>
          <p:cNvGraphicFramePr>
            <a:graphicFrameLocks noChangeAspect="1"/>
          </p:cNvGraphicFramePr>
          <p:nvPr/>
        </p:nvGraphicFramePr>
        <p:xfrm>
          <a:off x="3924300" y="4217988"/>
          <a:ext cx="2151063" cy="701675"/>
        </p:xfrm>
        <a:graphic>
          <a:graphicData uri="http://schemas.openxmlformats.org/presentationml/2006/ole">
            <mc:AlternateContent xmlns:mc="http://schemas.openxmlformats.org/markup-compatibility/2006">
              <mc:Choice xmlns:v="urn:schemas-microsoft-com:vml" Requires="v">
                <p:oleObj r:id="rId2" imgW="852170" imgH="280035" progId="Equation.3">
                  <p:embed/>
                </p:oleObj>
              </mc:Choice>
              <mc:Fallback>
                <p:oleObj r:id="rId2" imgW="852170" imgH="28003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4217988"/>
                        <a:ext cx="2151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29" name="Rectangle 4"/>
          <p:cNvSpPr>
            <a:spLocks noChangeArrowheads="1"/>
          </p:cNvSpPr>
          <p:nvPr/>
        </p:nvSpPr>
        <p:spPr bwMode="auto">
          <a:xfrm>
            <a:off x="527050" y="4935538"/>
            <a:ext cx="83883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否则，用</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反变换所得到的</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，将其用光滑曲线</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连接起来，与</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相比有较大误差，有时甚至是错</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误的。为了说明这个问题，下面举例进行说明。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03427">
                                            <p:txEl>
                                              <p:pRg st="0" end="0"/>
                                            </p:txEl>
                                          </p:spTgt>
                                        </p:tgtEl>
                                        <p:attrNameLst>
                                          <p:attrName>style.visibility</p:attrName>
                                        </p:attrNameLst>
                                      </p:cBhvr>
                                      <p:to>
                                        <p:strVal val="visible"/>
                                      </p:to>
                                    </p:set>
                                    <p:animEffect transition="in" filter="blinds(horizontal)">
                                      <p:cBhvr>
                                        <p:cTn id="7" dur="500"/>
                                        <p:tgtEl>
                                          <p:spTgt spid="1034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3427">
                                            <p:txEl>
                                              <p:pRg st="1" end="1"/>
                                            </p:txEl>
                                          </p:spTgt>
                                        </p:tgtEl>
                                        <p:attrNameLst>
                                          <p:attrName>style.visibility</p:attrName>
                                        </p:attrNameLst>
                                      </p:cBhvr>
                                      <p:to>
                                        <p:strVal val="visible"/>
                                      </p:to>
                                    </p:set>
                                    <p:animEffect transition="in" filter="blinds(horizontal)">
                                      <p:cBhvr>
                                        <p:cTn id="12" dur="500"/>
                                        <p:tgtEl>
                                          <p:spTgt spid="1034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03428"/>
                                        </p:tgtEl>
                                        <p:attrNameLst>
                                          <p:attrName>style.visibility</p:attrName>
                                        </p:attrNameLst>
                                      </p:cBhvr>
                                      <p:to>
                                        <p:strVal val="visible"/>
                                      </p:to>
                                    </p:set>
                                    <p:animEffect transition="in" filter="blinds(horizontal)">
                                      <p:cBhvr>
                                        <p:cTn id="15" dur="500"/>
                                        <p:tgtEl>
                                          <p:spTgt spid="103428"/>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03429"/>
                                        </p:tgtEl>
                                        <p:attrNameLst>
                                          <p:attrName>style.visibility</p:attrName>
                                        </p:attrNameLst>
                                      </p:cBhvr>
                                      <p:to>
                                        <p:strVal val="visible"/>
                                      </p:to>
                                    </p:set>
                                    <p:animEffect transition="in" filter="blinds(horizontal)">
                                      <p:cBhvr>
                                        <p:cTn id="20" dur="500"/>
                                        <p:tgtEl>
                                          <p:spTgt spid="1034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E71746E-22D4-4B42-A65E-220C24585FBC}" type="slidenum">
              <a:rPr lang="zh-CN" altLang="en-US" sz="1400"/>
              <a:t>107</a:t>
            </a:fld>
            <a:endParaRPr lang="en-US" altLang="zh-CN" sz="1400"/>
          </a:p>
        </p:txBody>
      </p:sp>
      <p:sp>
        <p:nvSpPr>
          <p:cNvPr id="104451" name="Rectangle 2"/>
          <p:cNvSpPr>
            <a:spLocks noChangeArrowheads="1"/>
          </p:cNvSpPr>
          <p:nvPr/>
        </p:nvSpPr>
        <p:spPr bwMode="auto">
          <a:xfrm>
            <a:off x="457200" y="228600"/>
            <a:ext cx="84359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7-27</a:t>
            </a:r>
            <a:r>
              <a:rPr lang="zh-CN" altLang="en-US" sz="2800" b="1" dirty="0">
                <a:solidFill>
                  <a:schemeClr val="tx2"/>
                </a:solidFill>
                <a:latin typeface="Times New Roman" panose="02020603050405020304" pitchFamily="18" charset="0"/>
              </a:rPr>
              <a:t>： 设开环离散系统如下图所示，系统连续部</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分传函</a:t>
            </a:r>
            <a:r>
              <a:rPr lang="en-US" altLang="zh-CN" sz="2800" i="1" dirty="0">
                <a:solidFill>
                  <a:schemeClr val="tx2"/>
                </a:solidFill>
                <a:latin typeface="Times New Roman" panose="02020603050405020304" pitchFamily="18" charset="0"/>
              </a:rPr>
              <a:t>G</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不满足上述条件。设</a:t>
            </a:r>
            <a:r>
              <a:rPr lang="en-US" altLang="zh-CN" sz="2800" i="1" dirty="0">
                <a:solidFill>
                  <a:schemeClr val="tx2"/>
                </a:solidFill>
                <a:latin typeface="Times New Roman" panose="02020603050405020304" pitchFamily="18" charset="0"/>
              </a:rPr>
              <a:t>r</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)=1(</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，采样周期</a:t>
            </a:r>
          </a:p>
          <a:p>
            <a:pPr eaLnBrk="1" hangingPunct="1">
              <a:spcBef>
                <a:spcPct val="0"/>
              </a:spcBef>
              <a:buClrTx/>
              <a:buSzTx/>
              <a:buFont typeface="Arial" panose="020B0604020202020204" pitchFamily="34" charset="0"/>
              <a:buNone/>
            </a:pP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=1s</a:t>
            </a:r>
            <a:r>
              <a:rPr lang="zh-CN" altLang="en-US" sz="2800" b="1" dirty="0">
                <a:solidFill>
                  <a:schemeClr val="tx2"/>
                </a:solidFill>
                <a:latin typeface="Times New Roman" panose="02020603050405020304" pitchFamily="18" charset="0"/>
              </a:rPr>
              <a:t>，试比较</a:t>
            </a:r>
            <a:r>
              <a:rPr lang="en-US" altLang="zh-CN" sz="2800" i="1" dirty="0">
                <a:solidFill>
                  <a:schemeClr val="tx2"/>
                </a:solidFill>
                <a:latin typeface="Times New Roman" panose="02020603050405020304" pitchFamily="18" charset="0"/>
              </a:rPr>
              <a:t>c</a:t>
            </a:r>
            <a:r>
              <a:rPr lang="en-US" altLang="zh-CN" sz="2800" baseline="300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与</a:t>
            </a:r>
            <a:r>
              <a:rPr lang="en-US" altLang="zh-CN" sz="2800" i="1" dirty="0">
                <a:solidFill>
                  <a:schemeClr val="tx2"/>
                </a:solidFill>
                <a:latin typeface="Times New Roman" panose="02020603050405020304" pitchFamily="18" charset="0"/>
              </a:rPr>
              <a:t>c</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 </a:t>
            </a:r>
          </a:p>
        </p:txBody>
      </p:sp>
      <p:grpSp>
        <p:nvGrpSpPr>
          <p:cNvPr id="2" name="Group 4"/>
          <p:cNvGrpSpPr/>
          <p:nvPr/>
        </p:nvGrpSpPr>
        <p:grpSpPr bwMode="auto">
          <a:xfrm>
            <a:off x="1979613" y="1412875"/>
            <a:ext cx="4724400" cy="1993900"/>
            <a:chOff x="0" y="0"/>
            <a:chExt cx="2976" cy="1256"/>
          </a:xfrm>
        </p:grpSpPr>
        <p:graphicFrame>
          <p:nvGraphicFramePr>
            <p:cNvPr id="112651" name="Object 3"/>
            <p:cNvGraphicFramePr>
              <a:graphicFrameLocks noChangeAspect="1"/>
            </p:cNvGraphicFramePr>
            <p:nvPr/>
          </p:nvGraphicFramePr>
          <p:xfrm>
            <a:off x="0" y="0"/>
            <a:ext cx="2976" cy="974"/>
          </p:xfrm>
          <a:graphic>
            <a:graphicData uri="http://schemas.openxmlformats.org/presentationml/2006/ole">
              <mc:AlternateContent xmlns:mc="http://schemas.openxmlformats.org/markup-compatibility/2006">
                <mc:Choice xmlns:v="urn:schemas-microsoft-com:vml" Requires="v">
                  <p:oleObj r:id="rId2" imgW="2019300" imgH="666750" progId="Visio.Drawing.11">
                    <p:embed/>
                  </p:oleObj>
                </mc:Choice>
                <mc:Fallback>
                  <p:oleObj r:id="rId2" imgW="2019300" imgH="66675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976" cy="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652" name="Rectangle 4"/>
            <p:cNvSpPr>
              <a:spLocks noChangeArrowheads="1"/>
            </p:cNvSpPr>
            <p:nvPr/>
          </p:nvSpPr>
          <p:spPr bwMode="auto">
            <a:xfrm>
              <a:off x="601" y="965"/>
              <a:ext cx="191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7.25  </a:t>
              </a:r>
              <a:r>
                <a:rPr lang="zh-CN" altLang="en-US" sz="2400" b="1" dirty="0">
                  <a:solidFill>
                    <a:schemeClr val="tx2"/>
                  </a:solidFill>
                  <a:latin typeface="Times New Roman" panose="02020603050405020304" pitchFamily="18" charset="0"/>
                </a:rPr>
                <a:t>开环离散系统</a:t>
              </a:r>
            </a:p>
          </p:txBody>
        </p:sp>
      </p:grpSp>
      <p:sp>
        <p:nvSpPr>
          <p:cNvPr id="104455" name="Rectangle 5"/>
          <p:cNvSpPr>
            <a:spLocks noChangeArrowheads="1"/>
          </p:cNvSpPr>
          <p:nvPr/>
        </p:nvSpPr>
        <p:spPr bwMode="auto">
          <a:xfrm>
            <a:off x="533400" y="3657600"/>
            <a:ext cx="61261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  先用</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变换法求出</a:t>
            </a:r>
            <a:r>
              <a:rPr lang="en-US" altLang="zh-CN" sz="2800" i="1">
                <a:solidFill>
                  <a:schemeClr val="tx2"/>
                </a:solidFill>
                <a:latin typeface="Times New Roman" panose="02020603050405020304" pitchFamily="18" charset="0"/>
              </a:rPr>
              <a:t>c</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。因为</a:t>
            </a:r>
          </a:p>
        </p:txBody>
      </p:sp>
      <p:grpSp>
        <p:nvGrpSpPr>
          <p:cNvPr id="3" name="Group 8"/>
          <p:cNvGrpSpPr>
            <a:grpSpLocks noChangeAspect="1"/>
          </p:cNvGrpSpPr>
          <p:nvPr/>
        </p:nvGrpSpPr>
        <p:grpSpPr bwMode="auto">
          <a:xfrm>
            <a:off x="1476375" y="4191000"/>
            <a:ext cx="6600825" cy="893763"/>
            <a:chOff x="0" y="0"/>
            <a:chExt cx="4080" cy="539"/>
          </a:xfrm>
        </p:grpSpPr>
        <p:graphicFrame>
          <p:nvGraphicFramePr>
            <p:cNvPr id="112649" name="Object 9"/>
            <p:cNvGraphicFramePr>
              <a:graphicFrameLocks noChangeAspect="1"/>
            </p:cNvGraphicFramePr>
            <p:nvPr/>
          </p:nvGraphicFramePr>
          <p:xfrm>
            <a:off x="0" y="0"/>
            <a:ext cx="1008" cy="516"/>
          </p:xfrm>
          <a:graphic>
            <a:graphicData uri="http://schemas.openxmlformats.org/presentationml/2006/ole">
              <mc:AlternateContent xmlns:mc="http://schemas.openxmlformats.org/markup-compatibility/2006">
                <mc:Choice xmlns:v="urn:schemas-microsoft-com:vml" Requires="v">
                  <p:oleObj r:id="rId4" imgW="763270" imgH="394335" progId="Equation.DSMT4">
                    <p:embed/>
                  </p:oleObj>
                </mc:Choice>
                <mc:Fallback>
                  <p:oleObj r:id="rId4" imgW="763270" imgH="394335"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008" cy="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2650" name="Object 10"/>
            <p:cNvGraphicFramePr>
              <a:graphicFrameLocks noChangeAspect="1"/>
            </p:cNvGraphicFramePr>
            <p:nvPr/>
          </p:nvGraphicFramePr>
          <p:xfrm>
            <a:off x="1296" y="0"/>
            <a:ext cx="2784" cy="539"/>
          </p:xfrm>
          <a:graphic>
            <a:graphicData uri="http://schemas.openxmlformats.org/presentationml/2006/ole">
              <mc:AlternateContent xmlns:mc="http://schemas.openxmlformats.org/markup-compatibility/2006">
                <mc:Choice xmlns:v="urn:schemas-microsoft-com:vml" Requires="v">
                  <p:oleObj r:id="rId6" imgW="2223770" imgH="431800" progId="Equation.3">
                    <p:embed/>
                  </p:oleObj>
                </mc:Choice>
                <mc:Fallback>
                  <p:oleObj r:id="rId6" imgW="2223770" imgH="431800" progId="Equation.3">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0"/>
                          <a:ext cx="2784" cy="5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4459" name="Rectangle 8"/>
          <p:cNvSpPr>
            <a:spLocks noChangeArrowheads="1"/>
          </p:cNvSpPr>
          <p:nvPr/>
        </p:nvSpPr>
        <p:spPr bwMode="auto">
          <a:xfrm>
            <a:off x="533400" y="4876800"/>
            <a:ext cx="1446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所以</a:t>
            </a:r>
          </a:p>
        </p:txBody>
      </p:sp>
      <p:graphicFrame>
        <p:nvGraphicFramePr>
          <p:cNvPr id="104460" name="Object 12"/>
          <p:cNvGraphicFramePr>
            <a:graphicFrameLocks noChangeAspect="1"/>
          </p:cNvGraphicFramePr>
          <p:nvPr/>
        </p:nvGraphicFramePr>
        <p:xfrm>
          <a:off x="1295400" y="5222875"/>
          <a:ext cx="7010400" cy="949325"/>
        </p:xfrm>
        <a:graphic>
          <a:graphicData uri="http://schemas.openxmlformats.org/presentationml/2006/ole">
            <mc:AlternateContent xmlns:mc="http://schemas.openxmlformats.org/markup-compatibility/2006">
              <mc:Choice xmlns:v="urn:schemas-microsoft-com:vml" Requires="v">
                <p:oleObj r:id="rId8" imgW="3302000" imgH="444500" progId="Equation.DSMT4">
                  <p:embed/>
                </p:oleObj>
              </mc:Choice>
              <mc:Fallback>
                <p:oleObj r:id="rId8" imgW="3302000" imgH="444500" progId="Equation.DSMT4">
                  <p:embed/>
                  <p:pic>
                    <p:nvPicPr>
                      <p:cNvPr id="0" name="Object 1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5222875"/>
                        <a:ext cx="7010400"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blinds(horizontal)">
                                      <p:cBhvr>
                                        <p:cTn id="7" dur="500"/>
                                        <p:tgtEl>
                                          <p:spTgt spid="10445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4455"/>
                                        </p:tgtEl>
                                        <p:attrNameLst>
                                          <p:attrName>style.visibility</p:attrName>
                                        </p:attrNameLst>
                                      </p:cBhvr>
                                      <p:to>
                                        <p:strVal val="visible"/>
                                      </p:to>
                                    </p:set>
                                    <p:animEffect transition="in" filter="blinds(horizontal)">
                                      <p:cBhvr>
                                        <p:cTn id="15" dur="500"/>
                                        <p:tgtEl>
                                          <p:spTgt spid="104455"/>
                                        </p:tgtEl>
                                      </p:cBhvr>
                                    </p:animEffect>
                                  </p:childTnLst>
                                </p:cTn>
                              </p:par>
                              <p:par>
                                <p:cTn id="16" presetID="3" presetClass="entr" presetSubtype="10"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linds(horizontal)">
                                      <p:cBhvr>
                                        <p:cTn id="18" dur="500"/>
                                        <p:tgtEl>
                                          <p:spTgt spid="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4459"/>
                                        </p:tgtEl>
                                        <p:attrNameLst>
                                          <p:attrName>style.visibility</p:attrName>
                                        </p:attrNameLst>
                                      </p:cBhvr>
                                      <p:to>
                                        <p:strVal val="visible"/>
                                      </p:to>
                                    </p:set>
                                    <p:animEffect transition="in" filter="blinds(horizontal)">
                                      <p:cBhvr>
                                        <p:cTn id="23" dur="500"/>
                                        <p:tgtEl>
                                          <p:spTgt spid="104459"/>
                                        </p:tgtEl>
                                      </p:cBhvr>
                                    </p:animEffect>
                                  </p:childTnLst>
                                </p:cTn>
                              </p:par>
                              <p:par>
                                <p:cTn id="24" presetID="3" presetClass="entr" presetSubtype="10" fill="hold" nodeType="withEffect">
                                  <p:stCondLst>
                                    <p:cond delay="0"/>
                                  </p:stCondLst>
                                  <p:childTnLst>
                                    <p:set>
                                      <p:cBhvr>
                                        <p:cTn id="25" dur="1" fill="hold">
                                          <p:stCondLst>
                                            <p:cond delay="0"/>
                                          </p:stCondLst>
                                        </p:cTn>
                                        <p:tgtEl>
                                          <p:spTgt spid="104460"/>
                                        </p:tgtEl>
                                        <p:attrNameLst>
                                          <p:attrName>style.visibility</p:attrName>
                                        </p:attrNameLst>
                                      </p:cBhvr>
                                      <p:to>
                                        <p:strVal val="visible"/>
                                      </p:to>
                                    </p:set>
                                    <p:animEffect transition="in" filter="blinds(horizontal)">
                                      <p:cBhvr>
                                        <p:cTn id="26" dur="500"/>
                                        <p:tgtEl>
                                          <p:spTgt spid="1044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1" grpId="0" autoUpdateAnimBg="0"/>
      <p:bldP spid="104455" grpId="0" autoUpdateAnimBg="0"/>
      <p:bldP spid="104459" grpId="0" autoUpdateAnimBg="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9E7A9FD-64B7-49E4-885B-B3460C5E8B82}" type="slidenum">
              <a:rPr lang="zh-CN" altLang="en-US" sz="1400"/>
              <a:t>108</a:t>
            </a:fld>
            <a:endParaRPr lang="en-US" altLang="zh-CN" sz="1400"/>
          </a:p>
        </p:txBody>
      </p:sp>
      <p:sp>
        <p:nvSpPr>
          <p:cNvPr id="105475" name="Rectangle 2"/>
          <p:cNvSpPr>
            <a:spLocks noChangeArrowheads="1"/>
          </p:cNvSpPr>
          <p:nvPr/>
        </p:nvSpPr>
        <p:spPr bwMode="auto">
          <a:xfrm>
            <a:off x="527050" y="228600"/>
            <a:ext cx="4621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用幂级数法将</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展成</a:t>
            </a:r>
          </a:p>
        </p:txBody>
      </p:sp>
      <p:graphicFrame>
        <p:nvGraphicFramePr>
          <p:cNvPr id="105476" name="Object 4"/>
          <p:cNvGraphicFramePr>
            <a:graphicFrameLocks noChangeAspect="1"/>
          </p:cNvGraphicFramePr>
          <p:nvPr/>
        </p:nvGraphicFramePr>
        <p:xfrm>
          <a:off x="1563688" y="757238"/>
          <a:ext cx="6248400" cy="511175"/>
        </p:xfrm>
        <a:graphic>
          <a:graphicData uri="http://schemas.openxmlformats.org/presentationml/2006/ole">
            <mc:AlternateContent xmlns:mc="http://schemas.openxmlformats.org/markup-compatibility/2006">
              <mc:Choice xmlns:v="urn:schemas-microsoft-com:vml" Requires="v">
                <p:oleObj r:id="rId2" imgW="3086100" imgH="228600" progId="Equation.DSMT4">
                  <p:embed/>
                </p:oleObj>
              </mc:Choice>
              <mc:Fallback>
                <p:oleObj r:id="rId2" imgW="308610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3688" y="757238"/>
                        <a:ext cx="6248400"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7" name="Rectangle 4"/>
          <p:cNvSpPr>
            <a:spLocks noChangeArrowheads="1"/>
          </p:cNvSpPr>
          <p:nvPr/>
        </p:nvSpPr>
        <p:spPr bwMode="auto">
          <a:xfrm>
            <a:off x="501650" y="1143000"/>
            <a:ext cx="125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于是得</a:t>
            </a:r>
          </a:p>
        </p:txBody>
      </p:sp>
      <p:graphicFrame>
        <p:nvGraphicFramePr>
          <p:cNvPr id="105478" name="Object 6"/>
          <p:cNvGraphicFramePr>
            <a:graphicFrameLocks noChangeAspect="1"/>
          </p:cNvGraphicFramePr>
          <p:nvPr/>
        </p:nvGraphicFramePr>
        <p:xfrm>
          <a:off x="228600" y="1628775"/>
          <a:ext cx="8839200" cy="481013"/>
        </p:xfrm>
        <a:graphic>
          <a:graphicData uri="http://schemas.openxmlformats.org/presentationml/2006/ole">
            <mc:AlternateContent xmlns:mc="http://schemas.openxmlformats.org/markup-compatibility/2006">
              <mc:Choice xmlns:v="urn:schemas-microsoft-com:vml" Requires="v">
                <p:oleObj r:id="rId4" imgW="4660900" imgH="228600" progId="Equation.DSMT4">
                  <p:embed/>
                </p:oleObj>
              </mc:Choice>
              <mc:Fallback>
                <p:oleObj r:id="rId4" imgW="4660900" imgH="228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1628775"/>
                        <a:ext cx="8839200" cy="481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9" name="Rectangle 6"/>
          <p:cNvSpPr>
            <a:spLocks noChangeArrowheads="1"/>
          </p:cNvSpPr>
          <p:nvPr/>
        </p:nvSpPr>
        <p:spPr bwMode="auto">
          <a:xfrm>
            <a:off x="457200" y="20574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作出</a:t>
            </a:r>
            <a:r>
              <a:rPr lang="en-US" altLang="zh-CN" sz="2800" i="1">
                <a:solidFill>
                  <a:schemeClr val="tx2"/>
                </a:solidFill>
                <a:latin typeface="Times New Roman" panose="02020603050405020304" pitchFamily="18" charset="0"/>
              </a:rPr>
              <a:t>c</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如图所示。 </a:t>
            </a:r>
          </a:p>
        </p:txBody>
      </p:sp>
      <p:grpSp>
        <p:nvGrpSpPr>
          <p:cNvPr id="2" name="Group 8"/>
          <p:cNvGrpSpPr/>
          <p:nvPr/>
        </p:nvGrpSpPr>
        <p:grpSpPr bwMode="auto">
          <a:xfrm>
            <a:off x="2427288" y="2590800"/>
            <a:ext cx="4521200" cy="2714625"/>
            <a:chOff x="0" y="0"/>
            <a:chExt cx="2848" cy="1710"/>
          </a:xfrm>
        </p:grpSpPr>
        <p:graphicFrame>
          <p:nvGraphicFramePr>
            <p:cNvPr id="113677" name="Object 7"/>
            <p:cNvGraphicFramePr>
              <a:graphicFrameLocks noChangeAspect="1"/>
            </p:cNvGraphicFramePr>
            <p:nvPr/>
          </p:nvGraphicFramePr>
          <p:xfrm>
            <a:off x="0" y="0"/>
            <a:ext cx="2688" cy="1414"/>
          </p:xfrm>
          <a:graphic>
            <a:graphicData uri="http://schemas.openxmlformats.org/presentationml/2006/ole">
              <mc:AlternateContent xmlns:mc="http://schemas.openxmlformats.org/markup-compatibility/2006">
                <mc:Choice xmlns:v="urn:schemas-microsoft-com:vml" Requires="v">
                  <p:oleObj r:id="rId6" imgW="1876425" imgH="990600" progId="Visio.Drawing.11">
                    <p:embed/>
                  </p:oleObj>
                </mc:Choice>
                <mc:Fallback>
                  <p:oleObj r:id="rId6" imgW="1876425" imgH="990600" progId="Visio.Drawing.11">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688" cy="1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78" name="Rectangle 8"/>
            <p:cNvSpPr>
              <a:spLocks noChangeArrowheads="1"/>
            </p:cNvSpPr>
            <p:nvPr/>
          </p:nvSpPr>
          <p:spPr bwMode="auto">
            <a:xfrm>
              <a:off x="191" y="1419"/>
              <a:ext cx="265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7-26  </a:t>
              </a:r>
              <a:r>
                <a:rPr lang="zh-CN" altLang="en-US" sz="2400" b="1" dirty="0">
                  <a:solidFill>
                    <a:schemeClr val="tx2"/>
                  </a:solidFill>
                  <a:latin typeface="Times New Roman" panose="02020603050405020304" pitchFamily="18" charset="0"/>
                </a:rPr>
                <a:t>例</a:t>
              </a:r>
              <a:r>
                <a:rPr lang="en-US" altLang="zh-CN" sz="2400" b="1" dirty="0">
                  <a:solidFill>
                    <a:schemeClr val="tx2"/>
                  </a:solidFill>
                  <a:latin typeface="Times New Roman" panose="02020603050405020304" pitchFamily="18" charset="0"/>
                </a:rPr>
                <a:t>7-27</a:t>
              </a:r>
              <a:r>
                <a:rPr lang="zh-CN" altLang="en-US" sz="2400" b="1" dirty="0">
                  <a:solidFill>
                    <a:schemeClr val="tx2"/>
                  </a:solidFill>
                  <a:latin typeface="Times New Roman" panose="02020603050405020304" pitchFamily="18" charset="0"/>
                </a:rPr>
                <a:t>的采样输出函数 </a:t>
              </a:r>
            </a:p>
          </p:txBody>
        </p:sp>
      </p:grpSp>
      <p:grpSp>
        <p:nvGrpSpPr>
          <p:cNvPr id="3" name="Group 11"/>
          <p:cNvGrpSpPr/>
          <p:nvPr/>
        </p:nvGrpSpPr>
        <p:grpSpPr bwMode="auto">
          <a:xfrm>
            <a:off x="457200" y="5241925"/>
            <a:ext cx="8153400" cy="1066800"/>
            <a:chOff x="0" y="0"/>
            <a:chExt cx="5136" cy="672"/>
          </a:xfrm>
        </p:grpSpPr>
        <p:sp>
          <p:nvSpPr>
            <p:cNvPr id="113676" name="Rectangle 9"/>
            <p:cNvSpPr>
              <a:spLocks noChangeArrowheads="1"/>
            </p:cNvSpPr>
            <p:nvPr/>
          </p:nvSpPr>
          <p:spPr bwMode="auto">
            <a:xfrm>
              <a:off x="0" y="76"/>
              <a:ext cx="5136"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求出当系统连续部分的输入为                         时，系统连续输出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，如下页图所示。</a:t>
              </a:r>
            </a:p>
          </p:txBody>
        </p:sp>
      </p:grpSp>
      <p:graphicFrame>
        <p:nvGraphicFramePr>
          <p:cNvPr id="13" name="Object 13"/>
          <p:cNvGraphicFramePr>
            <a:graphicFrameLocks noChangeAspect="1"/>
          </p:cNvGraphicFramePr>
          <p:nvPr/>
        </p:nvGraphicFramePr>
        <p:xfrm>
          <a:off x="6392863" y="5588000"/>
          <a:ext cx="236537" cy="128588"/>
        </p:xfrm>
        <a:graphic>
          <a:graphicData uri="http://schemas.openxmlformats.org/presentationml/2006/ole">
            <mc:AlternateContent xmlns:mc="http://schemas.openxmlformats.org/markup-compatibility/2006">
              <mc:Choice xmlns:v="urn:schemas-microsoft-com:vml" Requires="v">
                <p:oleObj name="Equation" r:id="rId8" imgW="6350" imgH="6350" progId="Equation.DSMT4">
                  <p:embed/>
                </p:oleObj>
              </mc:Choice>
              <mc:Fallback>
                <p:oleObj name="Equation" r:id="rId8" imgW="6350" imgH="6350"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92863" y="5588000"/>
                        <a:ext cx="236537" cy="128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对象 3"/>
          <p:cNvGraphicFramePr>
            <a:graphicFrameLocks noChangeAspect="1"/>
          </p:cNvGraphicFramePr>
          <p:nvPr/>
        </p:nvGraphicFramePr>
        <p:xfrm>
          <a:off x="5219700" y="5272088"/>
          <a:ext cx="2127250" cy="762000"/>
        </p:xfrm>
        <a:graphic>
          <a:graphicData uri="http://schemas.openxmlformats.org/presentationml/2006/ole">
            <mc:AlternateContent xmlns:mc="http://schemas.openxmlformats.org/markup-compatibility/2006">
              <mc:Choice xmlns:v="urn:schemas-microsoft-com:vml" Requires="v">
                <p:oleObj name="Equation" r:id="rId10" imgW="1028700" imgH="368300" progId="Equation.DSMT4">
                  <p:embed/>
                </p:oleObj>
              </mc:Choice>
              <mc:Fallback>
                <p:oleObj name="Equation" r:id="rId10" imgW="1028700" imgH="368300" progId="Equation.DSMT4">
                  <p:embed/>
                  <p:pic>
                    <p:nvPicPr>
                      <p:cNvPr id="0" name="对象 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219700" y="5272088"/>
                        <a:ext cx="2127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105475"/>
                                        </p:tgtEl>
                                        <p:attrNameLst>
                                          <p:attrName>style.visibility</p:attrName>
                                        </p:attrNameLst>
                                      </p:cBhvr>
                                      <p:to>
                                        <p:strVal val="visible"/>
                                      </p:to>
                                    </p:set>
                                    <p:animEffect transition="in" filter="blinds(horizontal)">
                                      <p:cBhvr>
                                        <p:cTn id="7" dur="500"/>
                                        <p:tgtEl>
                                          <p:spTgt spid="105475"/>
                                        </p:tgtEl>
                                      </p:cBhvr>
                                    </p:animEffect>
                                  </p:childTnLst>
                                </p:cTn>
                              </p:par>
                              <p:par>
                                <p:cTn id="8" presetID="3" presetClass="entr" presetSubtype="10" fill="hold" nodeType="withEffect">
                                  <p:stCondLst>
                                    <p:cond delay="0"/>
                                  </p:stCondLst>
                                  <p:childTnLst>
                                    <p:set>
                                      <p:cBhvr>
                                        <p:cTn id="9" dur="1" fill="hold">
                                          <p:stCondLst>
                                            <p:cond delay="0"/>
                                          </p:stCondLst>
                                        </p:cTn>
                                        <p:tgtEl>
                                          <p:spTgt spid="105476"/>
                                        </p:tgtEl>
                                        <p:attrNameLst>
                                          <p:attrName>style.visibility</p:attrName>
                                        </p:attrNameLst>
                                      </p:cBhvr>
                                      <p:to>
                                        <p:strVal val="visible"/>
                                      </p:to>
                                    </p:set>
                                    <p:animEffect transition="in" filter="blinds(horizontal)">
                                      <p:cBhvr>
                                        <p:cTn id="10" dur="500"/>
                                        <p:tgtEl>
                                          <p:spTgt spid="10547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5477"/>
                                        </p:tgtEl>
                                        <p:attrNameLst>
                                          <p:attrName>style.visibility</p:attrName>
                                        </p:attrNameLst>
                                      </p:cBhvr>
                                      <p:to>
                                        <p:strVal val="visible"/>
                                      </p:to>
                                    </p:set>
                                    <p:animEffect transition="in" filter="blinds(horizontal)">
                                      <p:cBhvr>
                                        <p:cTn id="15" dur="500"/>
                                        <p:tgtEl>
                                          <p:spTgt spid="105477"/>
                                        </p:tgtEl>
                                      </p:cBhvr>
                                    </p:animEffect>
                                  </p:childTnLst>
                                </p:cTn>
                              </p:par>
                              <p:par>
                                <p:cTn id="16" presetID="3" presetClass="entr" presetSubtype="10" fill="hold" nodeType="withEffect">
                                  <p:stCondLst>
                                    <p:cond delay="0"/>
                                  </p:stCondLst>
                                  <p:childTnLst>
                                    <p:set>
                                      <p:cBhvr>
                                        <p:cTn id="17" dur="1" fill="hold">
                                          <p:stCondLst>
                                            <p:cond delay="0"/>
                                          </p:stCondLst>
                                        </p:cTn>
                                        <p:tgtEl>
                                          <p:spTgt spid="105478"/>
                                        </p:tgtEl>
                                        <p:attrNameLst>
                                          <p:attrName>style.visibility</p:attrName>
                                        </p:attrNameLst>
                                      </p:cBhvr>
                                      <p:to>
                                        <p:strVal val="visible"/>
                                      </p:to>
                                    </p:set>
                                    <p:animEffect transition="in" filter="blinds(horizontal)">
                                      <p:cBhvr>
                                        <p:cTn id="18" dur="500"/>
                                        <p:tgtEl>
                                          <p:spTgt spid="10547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05479"/>
                                        </p:tgtEl>
                                        <p:attrNameLst>
                                          <p:attrName>style.visibility</p:attrName>
                                        </p:attrNameLst>
                                      </p:cBhvr>
                                      <p:to>
                                        <p:strVal val="visible"/>
                                      </p:to>
                                    </p:set>
                                    <p:animEffect transition="in" filter="blinds(horizontal)">
                                      <p:cBhvr>
                                        <p:cTn id="23" dur="500"/>
                                        <p:tgtEl>
                                          <p:spTgt spid="105479"/>
                                        </p:tgtEl>
                                      </p:cBhvr>
                                    </p:animEffect>
                                  </p:childTnLst>
                                </p:cTn>
                              </p:par>
                              <p:par>
                                <p:cTn id="24" presetID="3" presetClass="entr" presetSubtype="10" fill="hold" nodeType="with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par>
                                <p:cTn id="32" presetID="3" presetClass="entr" presetSubtype="1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blinds(horizontal)">
                                      <p:cBhvr>
                                        <p:cTn id="34" dur="500"/>
                                        <p:tgtEl>
                                          <p:spTgt spid="13"/>
                                        </p:tgtEl>
                                      </p:cBhvr>
                                    </p:animEffec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475" grpId="0" autoUpdateAnimBg="0"/>
      <p:bldP spid="105477" grpId="0" autoUpdateAnimBg="0"/>
      <p:bldP spid="105479" grpId="0" autoUpdateAnimBg="0"/>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62A4C9D-6D39-4C73-8817-345D366C6031}" type="slidenum">
              <a:rPr lang="zh-CN" altLang="en-US" sz="1400"/>
              <a:t>109</a:t>
            </a:fld>
            <a:endParaRPr lang="en-US" altLang="zh-CN" sz="1400"/>
          </a:p>
        </p:txBody>
      </p:sp>
      <p:sp>
        <p:nvSpPr>
          <p:cNvPr id="106499" name="Rectangle 2"/>
          <p:cNvSpPr>
            <a:spLocks noChangeArrowheads="1"/>
          </p:cNvSpPr>
          <p:nvPr/>
        </p:nvSpPr>
        <p:spPr bwMode="auto">
          <a:xfrm>
            <a:off x="457200" y="304800"/>
            <a:ext cx="8229600"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由此例可知，当假设采样开关为理想开关的情况下，系统连续部分的输入为一系列理想脉冲，当连续部分的传递函数不满足极点数比零点数多两个</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的条件时，系统的连续输出信号在采样点会发生跳跃，从而导致了</a:t>
            </a:r>
            <a:r>
              <a:rPr lang="en-US" altLang="zh-CN" sz="2800" i="1">
                <a:solidFill>
                  <a:schemeClr val="tx2"/>
                </a:solidFill>
                <a:latin typeface="Times New Roman" panose="02020603050405020304" pitchFamily="18" charset="0"/>
              </a:rPr>
              <a:t>c</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与</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的显著差别。因此，不可能用</a:t>
            </a:r>
            <a:r>
              <a:rPr lang="en-US" altLang="zh-CN" sz="2800" i="1">
                <a:solidFill>
                  <a:schemeClr val="tx2"/>
                </a:solidFill>
                <a:latin typeface="Times New Roman" panose="02020603050405020304" pitchFamily="18" charset="0"/>
              </a:rPr>
              <a:t>c</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来完整地描述</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a:t>
            </a:r>
          </a:p>
        </p:txBody>
      </p:sp>
      <p:grpSp>
        <p:nvGrpSpPr>
          <p:cNvPr id="2" name="Group 4"/>
          <p:cNvGrpSpPr/>
          <p:nvPr/>
        </p:nvGrpSpPr>
        <p:grpSpPr bwMode="auto">
          <a:xfrm>
            <a:off x="1752600" y="2997200"/>
            <a:ext cx="5181600" cy="3022600"/>
            <a:chOff x="0" y="0"/>
            <a:chExt cx="3264" cy="1904"/>
          </a:xfrm>
        </p:grpSpPr>
        <p:graphicFrame>
          <p:nvGraphicFramePr>
            <p:cNvPr id="114694" name="Object 3"/>
            <p:cNvGraphicFramePr>
              <a:graphicFrameLocks noChangeAspect="1"/>
            </p:cNvGraphicFramePr>
            <p:nvPr/>
          </p:nvGraphicFramePr>
          <p:xfrm>
            <a:off x="0" y="0"/>
            <a:ext cx="3264" cy="1616"/>
          </p:xfrm>
          <a:graphic>
            <a:graphicData uri="http://schemas.openxmlformats.org/presentationml/2006/ole">
              <mc:AlternateContent xmlns:mc="http://schemas.openxmlformats.org/markup-compatibility/2006">
                <mc:Choice xmlns:v="urn:schemas-microsoft-com:vml" Requires="v">
                  <p:oleObj r:id="rId2" imgW="1990725" imgH="990600" progId="Visio.Drawing.11">
                    <p:embed/>
                  </p:oleObj>
                </mc:Choice>
                <mc:Fallback>
                  <p:oleObj r:id="rId2" imgW="1990725" imgH="99060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264" cy="1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4695" name="Rectangle 4"/>
            <p:cNvSpPr>
              <a:spLocks noChangeArrowheads="1"/>
            </p:cNvSpPr>
            <p:nvPr/>
          </p:nvSpPr>
          <p:spPr bwMode="auto">
            <a:xfrm>
              <a:off x="492" y="1654"/>
              <a:ext cx="237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chemeClr val="tx2"/>
                  </a:solidFill>
                  <a:latin typeface="Times New Roman" panose="02020603050405020304" pitchFamily="18" charset="0"/>
                </a:rPr>
                <a:t>图</a:t>
              </a:r>
              <a:r>
                <a:rPr lang="en-US" altLang="zh-CN" sz="2000" b="1" dirty="0">
                  <a:solidFill>
                    <a:schemeClr val="tx2"/>
                  </a:solidFill>
                  <a:latin typeface="Times New Roman" panose="02020603050405020304" pitchFamily="18" charset="0"/>
                </a:rPr>
                <a:t>7-27  </a:t>
              </a:r>
              <a:r>
                <a:rPr lang="zh-CN" altLang="en-US" sz="2000" b="1" dirty="0">
                  <a:solidFill>
                    <a:schemeClr val="tx2"/>
                  </a:solidFill>
                  <a:latin typeface="Times New Roman" panose="02020603050405020304" pitchFamily="18" charset="0"/>
                </a:rPr>
                <a:t>例</a:t>
              </a:r>
              <a:r>
                <a:rPr lang="en-US" altLang="zh-CN" sz="2000" b="1" dirty="0">
                  <a:solidFill>
                    <a:schemeClr val="tx2"/>
                  </a:solidFill>
                  <a:latin typeface="Times New Roman" panose="02020603050405020304" pitchFamily="18" charset="0"/>
                </a:rPr>
                <a:t>7-27</a:t>
              </a:r>
              <a:r>
                <a:rPr lang="zh-CN" altLang="en-US" sz="2000" b="1" dirty="0">
                  <a:solidFill>
                    <a:schemeClr val="tx2"/>
                  </a:solidFill>
                  <a:latin typeface="Times New Roman" panose="02020603050405020304" pitchFamily="18" charset="0"/>
                </a:rPr>
                <a:t>的连续输出函数 </a:t>
              </a:r>
            </a:p>
          </p:txBody>
        </p:sp>
      </p:grpSp>
      <p:sp>
        <p:nvSpPr>
          <p:cNvPr id="114693" name="AutoShape 6">
            <a:hlinkClick r:id="rId4" action="ppaction://hlinksldjump" highlightClick="1"/>
          </p:cNvPr>
          <p:cNvSpPr>
            <a:spLocks noChangeArrowheads="1"/>
          </p:cNvSpPr>
          <p:nvPr/>
        </p:nvSpPr>
        <p:spPr bwMode="auto">
          <a:xfrm>
            <a:off x="8027988" y="6308725"/>
            <a:ext cx="360362"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06499"/>
                                        </p:tgtEl>
                                        <p:attrNameLst>
                                          <p:attrName>style.visibility</p:attrName>
                                        </p:attrNameLst>
                                      </p:cBhvr>
                                      <p:to>
                                        <p:strVal val="visible"/>
                                      </p:to>
                                    </p:set>
                                    <p:animEffect transition="in" filter="blinds(horizontal)">
                                      <p:cBhvr>
                                        <p:cTn id="10"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10B227C-C483-401D-9356-B3887EE80CA0}" type="slidenum">
              <a:rPr lang="zh-CN" altLang="en-US" sz="1400"/>
              <a:t>11</a:t>
            </a:fld>
            <a:endParaRPr lang="en-US" altLang="zh-CN" sz="1400"/>
          </a:p>
        </p:txBody>
      </p:sp>
      <p:sp>
        <p:nvSpPr>
          <p:cNvPr id="14340" name="Rectangle 15"/>
          <p:cNvSpPr>
            <a:spLocks noChangeArrowheads="1"/>
          </p:cNvSpPr>
          <p:nvPr/>
        </p:nvSpPr>
        <p:spPr bwMode="auto">
          <a:xfrm>
            <a:off x="323850" y="404813"/>
            <a:ext cx="8353425" cy="18148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理想采样可理解为幅值调制的过程，如图</a:t>
            </a:r>
            <a:r>
              <a:rPr lang="en-US" altLang="zh-CN" sz="2800" b="1" dirty="0">
                <a:solidFill>
                  <a:schemeClr val="tx2"/>
                </a:solidFill>
                <a:latin typeface="Times New Roman" panose="02020603050405020304" pitchFamily="18" charset="0"/>
              </a:rPr>
              <a:t>7-8</a:t>
            </a:r>
            <a:r>
              <a:rPr lang="zh-CN" altLang="en-US" sz="2800" b="1" dirty="0">
                <a:solidFill>
                  <a:schemeClr val="tx2"/>
                </a:solidFill>
                <a:latin typeface="Times New Roman" panose="02020603050405020304" pitchFamily="18" charset="0"/>
              </a:rPr>
              <a:t>所示。将图</a:t>
            </a:r>
            <a:r>
              <a:rPr lang="en-US" altLang="zh-CN" sz="2800" b="1" dirty="0">
                <a:solidFill>
                  <a:schemeClr val="tx2"/>
                </a:solidFill>
                <a:latin typeface="Times New Roman" panose="02020603050405020304" pitchFamily="18" charset="0"/>
              </a:rPr>
              <a:t>7-8(a)</a:t>
            </a:r>
            <a:r>
              <a:rPr lang="zh-CN" altLang="en-US" sz="2800" b="1" dirty="0">
                <a:solidFill>
                  <a:schemeClr val="tx2"/>
                </a:solidFill>
                <a:latin typeface="Times New Roman" panose="02020603050405020304" pitchFamily="18" charset="0"/>
              </a:rPr>
              <a:t>所示的输入连续信号</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调制在载波</a:t>
            </a:r>
            <a:r>
              <a:rPr lang="en-US" altLang="zh-CN" sz="2800" i="1" dirty="0" err="1">
                <a:solidFill>
                  <a:schemeClr val="tx2"/>
                </a:solidFill>
                <a:latin typeface="Times New Roman" panose="02020603050405020304" pitchFamily="18" charset="0"/>
              </a:rPr>
              <a:t>δ</a:t>
            </a:r>
            <a:r>
              <a:rPr lang="en-US" altLang="zh-CN" sz="2800" i="1" baseline="-25000" dirty="0" err="1">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上从而得到图</a:t>
            </a:r>
            <a:r>
              <a:rPr lang="en-US" altLang="zh-CN" sz="2800" b="1" dirty="0">
                <a:solidFill>
                  <a:schemeClr val="tx2"/>
                </a:solidFill>
                <a:latin typeface="Times New Roman" panose="02020603050405020304" pitchFamily="18" charset="0"/>
              </a:rPr>
              <a:t>7-8(b)</a:t>
            </a:r>
            <a:r>
              <a:rPr lang="zh-CN" altLang="en-US" sz="2800" b="1" dirty="0">
                <a:solidFill>
                  <a:schemeClr val="tx2"/>
                </a:solidFill>
                <a:latin typeface="Times New Roman" panose="02020603050405020304" pitchFamily="18" charset="0"/>
              </a:rPr>
              <a:t>所示的理想采样器的输出信号</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 。</a:t>
            </a:r>
          </a:p>
        </p:txBody>
      </p:sp>
      <p:sp>
        <p:nvSpPr>
          <p:cNvPr id="14343" name="Rectangle 20"/>
          <p:cNvSpPr>
            <a:spLocks noChangeArrowheads="1"/>
          </p:cNvSpPr>
          <p:nvPr/>
        </p:nvSpPr>
        <p:spPr bwMode="auto">
          <a:xfrm>
            <a:off x="395288" y="2132013"/>
            <a:ext cx="8210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而各脉冲强度</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即面积</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用其高度来表示，它们等于相应采样瞬时</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 </a:t>
            </a:r>
            <a:r>
              <a:rPr lang="zh-CN" altLang="en-US" sz="2800" b="1">
                <a:solidFill>
                  <a:schemeClr val="tx2"/>
                </a:solidFill>
                <a:latin typeface="Times New Roman" panose="02020603050405020304" pitchFamily="18" charset="0"/>
              </a:rPr>
              <a:t>时</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的幅值。</a:t>
            </a:r>
          </a:p>
        </p:txBody>
      </p:sp>
      <p:sp>
        <p:nvSpPr>
          <p:cNvPr id="14341" name="Rectangle 9"/>
          <p:cNvSpPr>
            <a:spLocks noChangeArrowheads="1"/>
          </p:cNvSpPr>
          <p:nvPr/>
        </p:nvSpPr>
        <p:spPr bwMode="auto">
          <a:xfrm>
            <a:off x="2843213" y="6015038"/>
            <a:ext cx="37099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a:solidFill>
                  <a:schemeClr val="tx2"/>
                </a:solidFill>
                <a:latin typeface="Times New Roman" panose="02020603050405020304" pitchFamily="18" charset="0"/>
              </a:rPr>
              <a:t>  </a:t>
            </a:r>
            <a:r>
              <a:rPr lang="zh-CN" altLang="en-US" sz="2400" b="1">
                <a:solidFill>
                  <a:schemeClr val="tx2"/>
                </a:solidFill>
                <a:latin typeface="Times New Roman" panose="02020603050405020304" pitchFamily="18" charset="0"/>
              </a:rPr>
              <a:t>图</a:t>
            </a:r>
            <a:r>
              <a:rPr lang="en-US" altLang="zh-CN" sz="2400" b="1">
                <a:solidFill>
                  <a:schemeClr val="tx2"/>
                </a:solidFill>
                <a:latin typeface="Times New Roman" panose="02020603050405020304" pitchFamily="18" charset="0"/>
              </a:rPr>
              <a:t>7-8  </a:t>
            </a:r>
            <a:r>
              <a:rPr lang="zh-CN" altLang="en-US" sz="2400" b="1">
                <a:solidFill>
                  <a:schemeClr val="tx2"/>
                </a:solidFill>
                <a:latin typeface="Times New Roman" panose="02020603050405020304" pitchFamily="18" charset="0"/>
              </a:rPr>
              <a:t>幅值调制过程</a:t>
            </a: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54088" y="3154363"/>
            <a:ext cx="7488237" cy="278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4340">
                                            <p:txEl>
                                              <p:pRg st="0" end="0"/>
                                            </p:txEl>
                                          </p:spTgt>
                                        </p:tgtEl>
                                        <p:attrNameLst>
                                          <p:attrName>style.visibility</p:attrName>
                                        </p:attrNameLst>
                                      </p:cBhvr>
                                      <p:to>
                                        <p:strVal val="visible"/>
                                      </p:to>
                                    </p:set>
                                    <p:animEffect transition="in" filter="blinds(horizontal)">
                                      <p:cBhvr>
                                        <p:cTn id="7" dur="500"/>
                                        <p:tgtEl>
                                          <p:spTgt spid="1434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343"/>
                                        </p:tgtEl>
                                        <p:attrNameLst>
                                          <p:attrName>style.visibility</p:attrName>
                                        </p:attrNameLst>
                                      </p:cBhvr>
                                      <p:to>
                                        <p:strVal val="visible"/>
                                      </p:to>
                                    </p:set>
                                    <p:animEffect transition="in" filter="blinds(horizontal)">
                                      <p:cBhvr>
                                        <p:cTn id="15" dur="500"/>
                                        <p:tgtEl>
                                          <p:spTgt spid="143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3"/>
          <p:cNvSpPr txBox="1">
            <a:spLocks noGrp="1" noChangeArrowheads="1"/>
          </p:cNvSpPr>
          <p:nvPr/>
        </p:nvSpPr>
        <p:spPr bwMode="auto">
          <a:xfrm>
            <a:off x="6746875"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762950E2-7373-4981-AD9C-032A54078B32}" type="slidenum">
              <a:rPr lang="zh-CN" altLang="en-US" sz="1400"/>
              <a:t>12</a:t>
            </a:fld>
            <a:endParaRPr lang="en-US" altLang="zh-CN" sz="1400"/>
          </a:p>
        </p:txBody>
      </p:sp>
      <p:grpSp>
        <p:nvGrpSpPr>
          <p:cNvPr id="2" name="Group 3"/>
          <p:cNvGrpSpPr/>
          <p:nvPr/>
        </p:nvGrpSpPr>
        <p:grpSpPr bwMode="auto">
          <a:xfrm>
            <a:off x="733425" y="404813"/>
            <a:ext cx="7632700" cy="966787"/>
            <a:chOff x="0" y="0"/>
            <a:chExt cx="4808" cy="609"/>
          </a:xfrm>
        </p:grpSpPr>
        <p:sp>
          <p:nvSpPr>
            <p:cNvPr id="15377" name="Text Box 5"/>
            <p:cNvSpPr txBox="1">
              <a:spLocks noChangeArrowheads="1"/>
            </p:cNvSpPr>
            <p:nvPr/>
          </p:nvSpPr>
          <p:spPr bwMode="auto">
            <a:xfrm>
              <a:off x="0" y="0"/>
              <a:ext cx="401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可将上述调制过程描述为：</a:t>
              </a:r>
            </a:p>
          </p:txBody>
        </p:sp>
        <p:graphicFrame>
          <p:nvGraphicFramePr>
            <p:cNvPr id="15378" name="Object 5"/>
            <p:cNvGraphicFramePr>
              <a:graphicFrameLocks noChangeAspect="1"/>
            </p:cNvGraphicFramePr>
            <p:nvPr/>
          </p:nvGraphicFramePr>
          <p:xfrm>
            <a:off x="1724" y="272"/>
            <a:ext cx="1451" cy="337"/>
          </p:xfrm>
          <a:graphic>
            <a:graphicData uri="http://schemas.openxmlformats.org/presentationml/2006/ole">
              <mc:AlternateContent xmlns:mc="http://schemas.openxmlformats.org/markup-compatibility/2006">
                <mc:Choice xmlns:v="urn:schemas-microsoft-com:vml" Requires="v">
                  <p:oleObj r:id="rId2" imgW="877570" imgH="203835" progId="Equation.DSMT4">
                    <p:embed/>
                  </p:oleObj>
                </mc:Choice>
                <mc:Fallback>
                  <p:oleObj r:id="rId2" imgW="877570" imgH="203835"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4" y="272"/>
                          <a:ext cx="1451" cy="3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9" name="Text Box 13"/>
            <p:cNvSpPr txBox="1">
              <a:spLocks noChangeArrowheads="1"/>
            </p:cNvSpPr>
            <p:nvPr/>
          </p:nvSpPr>
          <p:spPr bwMode="auto">
            <a:xfrm>
              <a:off x="4083" y="263"/>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(7-1)</a:t>
              </a:r>
            </a:p>
          </p:txBody>
        </p:sp>
      </p:grpSp>
      <p:grpSp>
        <p:nvGrpSpPr>
          <p:cNvPr id="3" name="Group 7"/>
          <p:cNvGrpSpPr/>
          <p:nvPr/>
        </p:nvGrpSpPr>
        <p:grpSpPr bwMode="auto">
          <a:xfrm>
            <a:off x="733425" y="1341438"/>
            <a:ext cx="7559675" cy="2127250"/>
            <a:chOff x="0" y="0"/>
            <a:chExt cx="4762" cy="1340"/>
          </a:xfrm>
        </p:grpSpPr>
        <p:sp>
          <p:nvSpPr>
            <p:cNvPr id="15374" name="Text Box 7"/>
            <p:cNvSpPr txBox="1">
              <a:spLocks noChangeArrowheads="1"/>
            </p:cNvSpPr>
            <p:nvPr/>
          </p:nvSpPr>
          <p:spPr bwMode="auto">
            <a:xfrm>
              <a:off x="0" y="0"/>
              <a:ext cx="471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对于一个实际的采样控制系统，总有一个工作的起始时间，为了分析需要，往往假定当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&lt;0</a:t>
              </a:r>
              <a:r>
                <a:rPr lang="zh-CN" altLang="en-US" sz="2800" b="1">
                  <a:solidFill>
                    <a:schemeClr val="tx2"/>
                  </a:solidFill>
                  <a:latin typeface="Times New Roman" panose="02020603050405020304" pitchFamily="18" charset="0"/>
                </a:rPr>
                <a:t>时</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，因此，理想脉冲序列</a:t>
              </a:r>
              <a:r>
                <a:rPr lang="en-US" altLang="zh-CN" sz="2800" i="1">
                  <a:solidFill>
                    <a:schemeClr val="tx2"/>
                  </a:solidFill>
                  <a:latin typeface="Times New Roman" panose="02020603050405020304" pitchFamily="18" charset="0"/>
                </a:rPr>
                <a:t>δ</a:t>
              </a:r>
              <a:r>
                <a:rPr lang="en-US" altLang="zh-CN" sz="2800" i="1" baseline="-25000">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可以表示为：</a:t>
              </a:r>
            </a:p>
          </p:txBody>
        </p:sp>
        <p:graphicFrame>
          <p:nvGraphicFramePr>
            <p:cNvPr id="15375" name="Object 9"/>
            <p:cNvGraphicFramePr>
              <a:graphicFrameLocks noChangeAspect="1"/>
            </p:cNvGraphicFramePr>
            <p:nvPr/>
          </p:nvGraphicFramePr>
          <p:xfrm>
            <a:off x="1724" y="816"/>
            <a:ext cx="1497" cy="524"/>
          </p:xfrm>
          <a:graphic>
            <a:graphicData uri="http://schemas.openxmlformats.org/presentationml/2006/ole">
              <mc:AlternateContent xmlns:mc="http://schemas.openxmlformats.org/markup-compatibility/2006">
                <mc:Choice xmlns:v="urn:schemas-microsoft-com:vml" Requires="v">
                  <p:oleObj r:id="rId4" imgW="1056005" imgH="368935" progId="Equation.DSMT4">
                    <p:embed/>
                  </p:oleObj>
                </mc:Choice>
                <mc:Fallback>
                  <p:oleObj r:id="rId4" imgW="1056005" imgH="368935"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4" y="816"/>
                          <a:ext cx="1497" cy="5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6" name="Text Box 14"/>
            <p:cNvSpPr txBox="1">
              <a:spLocks noChangeArrowheads="1"/>
            </p:cNvSpPr>
            <p:nvPr/>
          </p:nvSpPr>
          <p:spPr bwMode="auto">
            <a:xfrm>
              <a:off x="4037" y="907"/>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(7-2)</a:t>
              </a:r>
            </a:p>
          </p:txBody>
        </p:sp>
      </p:grpSp>
      <p:grpSp>
        <p:nvGrpSpPr>
          <p:cNvPr id="4" name="Group 11"/>
          <p:cNvGrpSpPr/>
          <p:nvPr/>
        </p:nvGrpSpPr>
        <p:grpSpPr bwMode="auto">
          <a:xfrm>
            <a:off x="806450" y="3490913"/>
            <a:ext cx="7559675" cy="1735137"/>
            <a:chOff x="0" y="0"/>
            <a:chExt cx="4762" cy="1093"/>
          </a:xfrm>
        </p:grpSpPr>
        <p:sp>
          <p:nvSpPr>
            <p:cNvPr id="15371" name="Text Box 9"/>
            <p:cNvSpPr txBox="1">
              <a:spLocks noChangeArrowheads="1"/>
            </p:cNvSpPr>
            <p:nvPr/>
          </p:nvSpPr>
          <p:spPr bwMode="auto">
            <a:xfrm>
              <a:off x="0" y="0"/>
              <a:ext cx="4762"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其中，</a:t>
              </a:r>
              <a:r>
                <a:rPr lang="en-US" altLang="zh-CN" sz="2800" i="1">
                  <a:solidFill>
                    <a:schemeClr val="tx2"/>
                  </a:solidFill>
                  <a:latin typeface="Times New Roman" panose="02020603050405020304" pitchFamily="18" charset="0"/>
                </a:rPr>
                <a:t>δ</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是出现在时刻</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时，强度为</a:t>
              </a:r>
              <a:r>
                <a:rPr lang="en-US" altLang="zh-CN" sz="2800" b="1">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的单位脉冲，故调制过程可以写为：</a:t>
              </a:r>
            </a:p>
          </p:txBody>
        </p:sp>
        <p:graphicFrame>
          <p:nvGraphicFramePr>
            <p:cNvPr id="15372" name="Object 13"/>
            <p:cNvGraphicFramePr>
              <a:graphicFrameLocks noChangeAspect="1"/>
            </p:cNvGraphicFramePr>
            <p:nvPr/>
          </p:nvGraphicFramePr>
          <p:xfrm>
            <a:off x="1542" y="551"/>
            <a:ext cx="1814" cy="542"/>
          </p:xfrm>
          <a:graphic>
            <a:graphicData uri="http://schemas.openxmlformats.org/presentationml/2006/ole">
              <mc:AlternateContent xmlns:mc="http://schemas.openxmlformats.org/markup-compatibility/2006">
                <mc:Choice xmlns:v="urn:schemas-microsoft-com:vml" Requires="v">
                  <p:oleObj r:id="rId6" imgW="1233805" imgH="368935" progId="Equation.DSMT4">
                    <p:embed/>
                  </p:oleObj>
                </mc:Choice>
                <mc:Fallback>
                  <p:oleObj r:id="rId6" imgW="1233805" imgH="368935" progId="Equation.DSMT4">
                    <p:embed/>
                    <p:pic>
                      <p:nvPicPr>
                        <p:cNvPr id="0" name="Object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2" y="551"/>
                          <a:ext cx="1814"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15"/>
            <p:cNvSpPr txBox="1">
              <a:spLocks noChangeArrowheads="1"/>
            </p:cNvSpPr>
            <p:nvPr/>
          </p:nvSpPr>
          <p:spPr bwMode="auto">
            <a:xfrm>
              <a:off x="3991" y="641"/>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(7-3)</a:t>
              </a:r>
            </a:p>
          </p:txBody>
        </p:sp>
      </p:grpSp>
      <p:grpSp>
        <p:nvGrpSpPr>
          <p:cNvPr id="5" name="Group 15"/>
          <p:cNvGrpSpPr/>
          <p:nvPr/>
        </p:nvGrpSpPr>
        <p:grpSpPr bwMode="auto">
          <a:xfrm>
            <a:off x="733425" y="5194300"/>
            <a:ext cx="7632700" cy="1474788"/>
            <a:chOff x="0" y="0"/>
            <a:chExt cx="4808" cy="929"/>
          </a:xfrm>
        </p:grpSpPr>
        <p:sp>
          <p:nvSpPr>
            <p:cNvPr id="15368" name="Text Box 11"/>
            <p:cNvSpPr txBox="1">
              <a:spLocks noChangeArrowheads="1"/>
            </p:cNvSpPr>
            <p:nvPr/>
          </p:nvSpPr>
          <p:spPr bwMode="auto">
            <a:xfrm>
              <a:off x="0" y="0"/>
              <a:ext cx="480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由于</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的数值仅在采样瞬时才有意义，所以上式又可表示为：</a:t>
              </a:r>
            </a:p>
          </p:txBody>
        </p:sp>
        <p:graphicFrame>
          <p:nvGraphicFramePr>
            <p:cNvPr id="15369" name="Object 17"/>
            <p:cNvGraphicFramePr>
              <a:graphicFrameLocks noChangeAspect="1"/>
            </p:cNvGraphicFramePr>
            <p:nvPr/>
          </p:nvGraphicFramePr>
          <p:xfrm>
            <a:off x="1588" y="411"/>
            <a:ext cx="1876" cy="518"/>
          </p:xfrm>
          <a:graphic>
            <a:graphicData uri="http://schemas.openxmlformats.org/presentationml/2006/ole">
              <mc:AlternateContent xmlns:mc="http://schemas.openxmlformats.org/markup-compatibility/2006">
                <mc:Choice xmlns:v="urn:schemas-microsoft-com:vml" Requires="v">
                  <p:oleObj r:id="rId8" imgW="1336040" imgH="368935" progId="Equation.DSMT4">
                    <p:embed/>
                  </p:oleObj>
                </mc:Choice>
                <mc:Fallback>
                  <p:oleObj r:id="rId8" imgW="1336040" imgH="368935" progId="Equation.DSMT4">
                    <p:embed/>
                    <p:pic>
                      <p:nvPicPr>
                        <p:cNvPr id="0" name="Object 1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88" y="411"/>
                          <a:ext cx="1876"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70" name="Text Box 16"/>
            <p:cNvSpPr txBox="1">
              <a:spLocks noChangeArrowheads="1"/>
            </p:cNvSpPr>
            <p:nvPr/>
          </p:nvSpPr>
          <p:spPr bwMode="auto">
            <a:xfrm>
              <a:off x="4037" y="430"/>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(7-4)</a:t>
              </a:r>
            </a:p>
          </p:txBody>
        </p:sp>
      </p:grpSp>
      <p:sp>
        <p:nvSpPr>
          <p:cNvPr id="15367" name="AutoShape 21">
            <a:hlinkClick r:id="rId10" action="ppaction://hlinksldjump" highlightClick="1"/>
          </p:cNvPr>
          <p:cNvSpPr>
            <a:spLocks noChangeArrowheads="1"/>
          </p:cNvSpPr>
          <p:nvPr/>
        </p:nvSpPr>
        <p:spPr bwMode="auto">
          <a:xfrm>
            <a:off x="8243888" y="6308725"/>
            <a:ext cx="360362"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FDA0A81-835D-40A7-B1C9-C01E786B22BC}" type="slidenum">
              <a:rPr lang="zh-CN" altLang="en-US" sz="1400"/>
              <a:t>13</a:t>
            </a:fld>
            <a:endParaRPr lang="en-US" altLang="zh-CN" sz="1400"/>
          </a:p>
        </p:txBody>
      </p:sp>
      <p:sp>
        <p:nvSpPr>
          <p:cNvPr id="16387" name="Rectangle 8"/>
          <p:cNvSpPr>
            <a:spLocks noChangeArrowheads="1"/>
          </p:cNvSpPr>
          <p:nvPr/>
        </p:nvSpPr>
        <p:spPr bwMode="auto">
          <a:xfrm>
            <a:off x="468313" y="257175"/>
            <a:ext cx="66246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b="1" dirty="0">
                <a:solidFill>
                  <a:schemeClr val="tx2"/>
                </a:solidFill>
                <a:latin typeface="Times New Roman" panose="02020603050405020304" pitchFamily="18" charset="0"/>
              </a:rPr>
              <a:t>7.2.2   </a:t>
            </a:r>
            <a:r>
              <a:rPr lang="zh-CN" altLang="en-US" b="1" dirty="0">
                <a:solidFill>
                  <a:schemeClr val="tx2"/>
                </a:solidFill>
                <a:latin typeface="Times New Roman" panose="02020603050405020304" pitchFamily="18" charset="0"/>
              </a:rPr>
              <a:t>采样定理</a:t>
            </a:r>
            <a:r>
              <a:rPr lang="en-US" altLang="zh-CN" dirty="0">
                <a:solidFill>
                  <a:schemeClr val="tx2"/>
                </a:solidFill>
                <a:latin typeface="Times New Roman" panose="02020603050405020304" pitchFamily="18" charset="0"/>
              </a:rPr>
              <a:t>(</a:t>
            </a:r>
            <a:r>
              <a:rPr lang="zh-CN" altLang="en-US" dirty="0">
                <a:solidFill>
                  <a:schemeClr val="tx2"/>
                </a:solidFill>
                <a:latin typeface="Times New Roman" panose="02020603050405020304" pitchFamily="18" charset="0"/>
              </a:rPr>
              <a:t>S</a:t>
            </a:r>
            <a:r>
              <a:rPr lang="en-US" altLang="zh-CN" dirty="0" err="1">
                <a:solidFill>
                  <a:schemeClr val="tx2"/>
                </a:solidFill>
                <a:latin typeface="Times New Roman" panose="02020603050405020304" pitchFamily="18" charset="0"/>
              </a:rPr>
              <a:t>ampling</a:t>
            </a:r>
            <a:r>
              <a:rPr lang="en-US" altLang="zh-CN" dirty="0">
                <a:solidFill>
                  <a:schemeClr val="tx2"/>
                </a:solidFill>
                <a:latin typeface="Times New Roman" panose="02020603050405020304" pitchFamily="18" charset="0"/>
              </a:rPr>
              <a:t> Theorem)</a:t>
            </a:r>
            <a:endParaRPr lang="zh-CN" altLang="en-US" dirty="0">
              <a:solidFill>
                <a:schemeClr val="tx2"/>
              </a:solidFill>
              <a:latin typeface="Times New Roman" panose="02020603050405020304" pitchFamily="18" charset="0"/>
            </a:endParaRPr>
          </a:p>
        </p:txBody>
      </p:sp>
      <p:sp>
        <p:nvSpPr>
          <p:cNvPr id="16388" name="Rectangle 2"/>
          <p:cNvSpPr>
            <a:spLocks noChangeArrowheads="1"/>
          </p:cNvSpPr>
          <p:nvPr/>
        </p:nvSpPr>
        <p:spPr bwMode="auto">
          <a:xfrm>
            <a:off x="501650" y="990600"/>
            <a:ext cx="83185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在设计离散控制系统中，采样周期的选择是一</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个关键问题。如果采样周期</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越短，即采样角频率</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越高，则</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中包含的</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信息越多。但</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采样周期不可能无限短。</a:t>
            </a:r>
          </a:p>
        </p:txBody>
      </p:sp>
      <p:grpSp>
        <p:nvGrpSpPr>
          <p:cNvPr id="2" name="Group 7"/>
          <p:cNvGrpSpPr/>
          <p:nvPr/>
        </p:nvGrpSpPr>
        <p:grpSpPr bwMode="auto">
          <a:xfrm>
            <a:off x="539750" y="2997200"/>
            <a:ext cx="7991475" cy="3152775"/>
            <a:chOff x="0" y="136"/>
            <a:chExt cx="5034" cy="1986"/>
          </a:xfrm>
        </p:grpSpPr>
        <p:sp>
          <p:nvSpPr>
            <p:cNvPr id="16392" name="Text Box 12"/>
            <p:cNvSpPr txBox="1">
              <a:spLocks noChangeArrowheads="1"/>
            </p:cNvSpPr>
            <p:nvPr/>
          </p:nvSpPr>
          <p:spPr bwMode="auto">
            <a:xfrm>
              <a:off x="0" y="136"/>
              <a:ext cx="5034" cy="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因为                   是周期函数，所以可将其展开成傅</a:t>
              </a:r>
            </a:p>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里叶级数</a:t>
              </a:r>
            </a:p>
          </p:txBody>
        </p:sp>
        <p:graphicFrame>
          <p:nvGraphicFramePr>
            <p:cNvPr id="16393" name="Object 11"/>
            <p:cNvGraphicFramePr>
              <a:graphicFrameLocks noChangeAspect="1"/>
            </p:cNvGraphicFramePr>
            <p:nvPr/>
          </p:nvGraphicFramePr>
          <p:xfrm>
            <a:off x="1406" y="771"/>
            <a:ext cx="2359" cy="585"/>
          </p:xfrm>
          <a:graphic>
            <a:graphicData uri="http://schemas.openxmlformats.org/presentationml/2006/ole">
              <mc:AlternateContent xmlns:mc="http://schemas.openxmlformats.org/markup-compatibility/2006">
                <mc:Choice xmlns:v="urn:schemas-microsoft-com:vml" Requires="v">
                  <p:oleObj r:id="rId2" imgW="1374140" imgH="368935" progId="Equation.DSMT4">
                    <p:embed/>
                  </p:oleObj>
                </mc:Choice>
                <mc:Fallback>
                  <p:oleObj r:id="rId2" imgW="1374140" imgH="368935"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 y="771"/>
                          <a:ext cx="2359" cy="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6"/>
            <p:cNvSpPr txBox="1">
              <a:spLocks noChangeArrowheads="1"/>
            </p:cNvSpPr>
            <p:nvPr/>
          </p:nvSpPr>
          <p:spPr bwMode="auto">
            <a:xfrm>
              <a:off x="0" y="1406"/>
              <a:ext cx="9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p>
          </p:txBody>
        </p:sp>
        <p:graphicFrame>
          <p:nvGraphicFramePr>
            <p:cNvPr id="16395" name="Object 13"/>
            <p:cNvGraphicFramePr>
              <a:graphicFrameLocks noChangeAspect="1"/>
            </p:cNvGraphicFramePr>
            <p:nvPr/>
          </p:nvGraphicFramePr>
          <p:xfrm>
            <a:off x="1497" y="1497"/>
            <a:ext cx="1996" cy="625"/>
          </p:xfrm>
          <a:graphic>
            <a:graphicData uri="http://schemas.openxmlformats.org/presentationml/2006/ole">
              <mc:AlternateContent xmlns:mc="http://schemas.openxmlformats.org/markup-compatibility/2006">
                <mc:Choice xmlns:v="urn:schemas-microsoft-com:vml" Requires="v">
                  <p:oleObj r:id="rId4" imgW="1259205" imgH="394335" progId="Equation.DSMT4">
                    <p:embed/>
                  </p:oleObj>
                </mc:Choice>
                <mc:Fallback>
                  <p:oleObj r:id="rId4" imgW="1259205" imgH="394335"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97" y="1497"/>
                          <a:ext cx="1996" cy="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6" name="Text Box 18"/>
            <p:cNvSpPr txBox="1">
              <a:spLocks noChangeArrowheads="1"/>
            </p:cNvSpPr>
            <p:nvPr/>
          </p:nvSpPr>
          <p:spPr bwMode="auto">
            <a:xfrm>
              <a:off x="4264" y="862"/>
              <a:ext cx="72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(7-5)</a:t>
              </a:r>
            </a:p>
          </p:txBody>
        </p:sp>
      </p:grpSp>
      <p:pic>
        <p:nvPicPr>
          <p:cNvPr id="4"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03350" y="2814638"/>
            <a:ext cx="1593850" cy="9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1"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84213" y="1882775"/>
            <a:ext cx="1630362"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linds(horizontal)">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99640310-FE7E-4F9F-B947-805AAC923D41}" type="slidenum">
              <a:rPr lang="zh-CN" altLang="en-US" sz="1400"/>
              <a:t>14</a:t>
            </a:fld>
            <a:endParaRPr lang="en-US" altLang="zh-CN" sz="1400"/>
          </a:p>
        </p:txBody>
      </p:sp>
      <p:grpSp>
        <p:nvGrpSpPr>
          <p:cNvPr id="2" name="Group 3"/>
          <p:cNvGrpSpPr/>
          <p:nvPr/>
        </p:nvGrpSpPr>
        <p:grpSpPr bwMode="auto">
          <a:xfrm>
            <a:off x="755650" y="476250"/>
            <a:ext cx="7920038" cy="1746250"/>
            <a:chOff x="0" y="90"/>
            <a:chExt cx="4989" cy="1100"/>
          </a:xfrm>
        </p:grpSpPr>
        <p:sp>
          <p:nvSpPr>
            <p:cNvPr id="17425" name="Text Box 4"/>
            <p:cNvSpPr txBox="1">
              <a:spLocks noChangeArrowheads="1"/>
            </p:cNvSpPr>
            <p:nvPr/>
          </p:nvSpPr>
          <p:spPr bwMode="auto">
            <a:xfrm>
              <a:off x="0" y="90"/>
              <a:ext cx="4989" cy="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在             区间内，        仅在</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时有值，且</a:t>
              </a:r>
            </a:p>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，所以</a:t>
              </a:r>
            </a:p>
          </p:txBody>
        </p:sp>
        <p:sp>
          <p:nvSpPr>
            <p:cNvPr id="17426" name="Text Box 10"/>
            <p:cNvSpPr txBox="1">
              <a:spLocks noChangeArrowheads="1"/>
            </p:cNvSpPr>
            <p:nvPr/>
          </p:nvSpPr>
          <p:spPr bwMode="auto">
            <a:xfrm>
              <a:off x="4218" y="861"/>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(7-6)</a:t>
              </a:r>
            </a:p>
          </p:txBody>
        </p:sp>
      </p:grpSp>
      <p:grpSp>
        <p:nvGrpSpPr>
          <p:cNvPr id="4" name="Group 11"/>
          <p:cNvGrpSpPr/>
          <p:nvPr/>
        </p:nvGrpSpPr>
        <p:grpSpPr bwMode="auto">
          <a:xfrm>
            <a:off x="755650" y="2492375"/>
            <a:ext cx="7847013" cy="1098550"/>
            <a:chOff x="0" y="0"/>
            <a:chExt cx="4943" cy="692"/>
          </a:xfrm>
        </p:grpSpPr>
        <p:sp>
          <p:nvSpPr>
            <p:cNvPr id="17423" name="Text Box 11"/>
            <p:cNvSpPr txBox="1">
              <a:spLocks noChangeArrowheads="1"/>
            </p:cNvSpPr>
            <p:nvPr/>
          </p:nvSpPr>
          <p:spPr bwMode="auto">
            <a:xfrm>
              <a:off x="0" y="0"/>
              <a:ext cx="281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将上式代入式</a:t>
              </a:r>
              <a:r>
                <a:rPr lang="en-US" altLang="zh-CN" sz="2800" b="1" dirty="0">
                  <a:solidFill>
                    <a:schemeClr val="tx2"/>
                  </a:solidFill>
                  <a:latin typeface="Times New Roman" panose="02020603050405020304" pitchFamily="18" charset="0"/>
                </a:rPr>
                <a:t>(7-3)</a:t>
              </a:r>
              <a:r>
                <a:rPr lang="zh-CN" altLang="en-US" sz="2800" b="1" dirty="0">
                  <a:solidFill>
                    <a:schemeClr val="tx2"/>
                  </a:solidFill>
                  <a:latin typeface="Times New Roman" panose="02020603050405020304" pitchFamily="18" charset="0"/>
                </a:rPr>
                <a:t>，有</a:t>
              </a:r>
            </a:p>
          </p:txBody>
        </p:sp>
        <p:sp>
          <p:nvSpPr>
            <p:cNvPr id="17424" name="Text Box 17"/>
            <p:cNvSpPr txBox="1">
              <a:spLocks noChangeArrowheads="1"/>
            </p:cNvSpPr>
            <p:nvPr/>
          </p:nvSpPr>
          <p:spPr bwMode="auto">
            <a:xfrm>
              <a:off x="4218" y="363"/>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(7-7)</a:t>
              </a:r>
            </a:p>
          </p:txBody>
        </p:sp>
      </p:grpSp>
      <p:grpSp>
        <p:nvGrpSpPr>
          <p:cNvPr id="5" name="Group 15"/>
          <p:cNvGrpSpPr/>
          <p:nvPr/>
        </p:nvGrpSpPr>
        <p:grpSpPr bwMode="auto">
          <a:xfrm>
            <a:off x="684213" y="3933825"/>
            <a:ext cx="7920037" cy="2087563"/>
            <a:chOff x="0" y="0"/>
            <a:chExt cx="4989" cy="1315"/>
          </a:xfrm>
        </p:grpSpPr>
        <p:sp>
          <p:nvSpPr>
            <p:cNvPr id="17420" name="Text Box 13"/>
            <p:cNvSpPr txBox="1">
              <a:spLocks noChangeArrowheads="1"/>
            </p:cNvSpPr>
            <p:nvPr/>
          </p:nvSpPr>
          <p:spPr bwMode="auto">
            <a:xfrm>
              <a:off x="0" y="0"/>
              <a:ext cx="4989"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对上式取拉氏变换，并运用拉氏复位移定理，得到</a:t>
              </a:r>
            </a:p>
          </p:txBody>
        </p:sp>
        <p:sp>
          <p:nvSpPr>
            <p:cNvPr id="17421" name="Rectangle 16"/>
            <p:cNvSpPr>
              <a:spLocks noChangeArrowheads="1"/>
            </p:cNvSpPr>
            <p:nvPr/>
          </p:nvSpPr>
          <p:spPr bwMode="auto">
            <a:xfrm>
              <a:off x="0" y="988"/>
              <a:ext cx="37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其中，</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的拉氏变换。</a:t>
              </a:r>
            </a:p>
          </p:txBody>
        </p:sp>
        <p:sp>
          <p:nvSpPr>
            <p:cNvPr id="17422" name="Text Box 18"/>
            <p:cNvSpPr txBox="1">
              <a:spLocks noChangeArrowheads="1"/>
            </p:cNvSpPr>
            <p:nvPr/>
          </p:nvSpPr>
          <p:spPr bwMode="auto">
            <a:xfrm>
              <a:off x="4264" y="635"/>
              <a:ext cx="725" cy="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(7-8)</a:t>
              </a:r>
            </a:p>
          </p:txBody>
        </p:sp>
      </p:grpSp>
      <p:pic>
        <p:nvPicPr>
          <p:cNvPr id="3"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78150" y="1603375"/>
            <a:ext cx="2792413"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05125" y="3086100"/>
            <a:ext cx="3035300"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41625" y="4570413"/>
            <a:ext cx="3819525"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96988" y="346075"/>
            <a:ext cx="1033462"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724275" y="476250"/>
            <a:ext cx="8350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00113" y="1144588"/>
            <a:ext cx="1827212"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linds(horizontal)">
                                      <p:cBhvr>
                                        <p:cTn id="10" dur="500"/>
                                        <p:tgtEl>
                                          <p:spTgt spid="10"/>
                                        </p:tgtEl>
                                      </p:cBhvr>
                                    </p:animEffect>
                                  </p:childTnLst>
                                </p:cTn>
                              </p:par>
                              <p:par>
                                <p:cTn id="11" presetID="3" presetClass="entr" presetSubtype="1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blinds(horizontal)">
                                      <p:cBhvr>
                                        <p:cTn id="13" dur="500"/>
                                        <p:tgtEl>
                                          <p:spTgt spid="11"/>
                                        </p:tgtEl>
                                      </p:cBhvr>
                                    </p:animEffect>
                                  </p:childTnLst>
                                </p:cTn>
                              </p:par>
                              <p:par>
                                <p:cTn id="14" presetID="3" presetClass="entr" presetSubtype="10" fill="hold"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blinds(horizontal)">
                                      <p:cBhvr>
                                        <p:cTn id="16" dur="500"/>
                                        <p:tgtEl>
                                          <p:spTgt spid="12"/>
                                        </p:tgtEl>
                                      </p:cBhvr>
                                    </p:animEffect>
                                  </p:childTnLst>
                                </p:cTn>
                              </p:par>
                              <p:par>
                                <p:cTn id="17" presetID="3" presetClass="entr" presetSubtype="10" fill="hold" nodeType="with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linds(horizont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blinds(horizontal)">
                                      <p:cBhvr>
                                        <p:cTn id="24" dur="500"/>
                                        <p:tgtEl>
                                          <p:spTgt spid="4"/>
                                        </p:tgtEl>
                                      </p:cBhvr>
                                    </p:animEffect>
                                  </p:childTnLst>
                                </p:cTn>
                              </p:par>
                              <p:par>
                                <p:cTn id="25" presetID="3" presetClass="entr" presetSubtype="1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blinds(horizontal)">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blinds(horizontal)">
                                      <p:cBhvr>
                                        <p:cTn id="32" dur="500"/>
                                        <p:tgtEl>
                                          <p:spTgt spid="5"/>
                                        </p:tgtEl>
                                      </p:cBhvr>
                                    </p:animEffect>
                                  </p:childTnLst>
                                </p:cTn>
                              </p:par>
                              <p:par>
                                <p:cTn id="33" presetID="3" presetClass="entr" presetSubtype="1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blinds(horizontal)">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9C91953-AA0B-4AAB-ADC1-1E99E61CB3A4}" type="slidenum">
              <a:rPr lang="zh-CN" altLang="en-US" sz="1400"/>
              <a:t>15</a:t>
            </a:fld>
            <a:endParaRPr lang="en-US" altLang="zh-CN" sz="1400"/>
          </a:p>
        </p:txBody>
      </p:sp>
      <p:sp>
        <p:nvSpPr>
          <p:cNvPr id="18435" name="Rectangle 5"/>
          <p:cNvSpPr>
            <a:spLocks noChangeArrowheads="1"/>
          </p:cNvSpPr>
          <p:nvPr/>
        </p:nvSpPr>
        <p:spPr bwMode="auto">
          <a:xfrm>
            <a:off x="755650" y="333375"/>
            <a:ext cx="76327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若</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的极点全都位于</a:t>
            </a:r>
            <a:r>
              <a:rPr lang="en-US" altLang="zh-CN" sz="2800" i="1">
                <a:solidFill>
                  <a:schemeClr val="tx2"/>
                </a:solidFill>
                <a:latin typeface="Times New Roman" panose="02020603050405020304" pitchFamily="18" charset="0"/>
              </a:rPr>
              <a:t>s</a:t>
            </a:r>
            <a:r>
              <a:rPr lang="zh-CN" altLang="en-US" sz="2800" b="1">
                <a:solidFill>
                  <a:schemeClr val="tx2"/>
                </a:solidFill>
                <a:latin typeface="Times New Roman" panose="02020603050405020304" pitchFamily="18" charset="0"/>
              </a:rPr>
              <a:t>左平面，可令</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zh-CN" altLang="en-US" sz="2800" b="1">
                <a:solidFill>
                  <a:schemeClr val="tx2"/>
                </a:solidFill>
                <a:latin typeface="Times New Roman" panose="02020603050405020304" pitchFamily="18" charset="0"/>
              </a:rPr>
              <a:t>，</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求得</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的傅氏变换为</a:t>
            </a:r>
          </a:p>
        </p:txBody>
      </p:sp>
      <p:graphicFrame>
        <p:nvGraphicFramePr>
          <p:cNvPr id="18436" name="Object 4"/>
          <p:cNvGraphicFramePr>
            <a:graphicFrameLocks noChangeAspect="1"/>
          </p:cNvGraphicFramePr>
          <p:nvPr/>
        </p:nvGraphicFramePr>
        <p:xfrm>
          <a:off x="2398713" y="1125538"/>
          <a:ext cx="4452937" cy="896937"/>
        </p:xfrm>
        <a:graphic>
          <a:graphicData uri="http://schemas.openxmlformats.org/presentationml/2006/ole">
            <mc:AlternateContent xmlns:mc="http://schemas.openxmlformats.org/markup-compatibility/2006">
              <mc:Choice xmlns:v="urn:schemas-microsoft-com:vml" Requires="v">
                <p:oleObj r:id="rId2" imgW="1892935" imgH="431800" progId="Equation.DSMT4">
                  <p:embed/>
                </p:oleObj>
              </mc:Choice>
              <mc:Fallback>
                <p:oleObj r:id="rId2" imgW="1892935"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8713" y="1125538"/>
                        <a:ext cx="4452937" cy="896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7" name="Rectangle 7"/>
          <p:cNvSpPr>
            <a:spLocks noChangeArrowheads="1"/>
          </p:cNvSpPr>
          <p:nvPr/>
        </p:nvSpPr>
        <p:spPr bwMode="auto">
          <a:xfrm>
            <a:off x="782638" y="1989138"/>
            <a:ext cx="7519987"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latin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为连续信号</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的傅氏变换，</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p>
          <a:p>
            <a:pPr eaLnBrk="1" latin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即为</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的频谱，假设</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是一个单一的连续</a:t>
            </a:r>
          </a:p>
          <a:p>
            <a:pPr eaLnBrk="1" latin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频谱，其最高频率为</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max</a:t>
            </a:r>
            <a:r>
              <a:rPr lang="zh-CN" altLang="en-US" sz="2800" b="1">
                <a:solidFill>
                  <a:schemeClr val="tx2"/>
                </a:solidFill>
                <a:latin typeface="Times New Roman" panose="02020603050405020304" pitchFamily="18" charset="0"/>
              </a:rPr>
              <a:t>，由下图可知，</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不</a:t>
            </a:r>
          </a:p>
          <a:p>
            <a:pPr eaLnBrk="1" latin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包含任何大于</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max</a:t>
            </a:r>
            <a:r>
              <a:rPr lang="zh-CN" altLang="en-US" sz="2800" b="1">
                <a:solidFill>
                  <a:schemeClr val="tx2"/>
                </a:solidFill>
                <a:latin typeface="Times New Roman" panose="02020603050405020304" pitchFamily="18" charset="0"/>
              </a:rPr>
              <a:t>的频率分量。</a:t>
            </a:r>
          </a:p>
        </p:txBody>
      </p:sp>
      <p:graphicFrame>
        <p:nvGraphicFramePr>
          <p:cNvPr id="18438" name="Object 9"/>
          <p:cNvGraphicFramePr>
            <a:graphicFrameLocks noChangeAspect="1"/>
          </p:cNvGraphicFramePr>
          <p:nvPr/>
        </p:nvGraphicFramePr>
        <p:xfrm>
          <a:off x="3059113" y="3789363"/>
          <a:ext cx="2984500" cy="2259012"/>
        </p:xfrm>
        <a:graphic>
          <a:graphicData uri="http://schemas.openxmlformats.org/presentationml/2006/ole">
            <mc:AlternateContent xmlns:mc="http://schemas.openxmlformats.org/markup-compatibility/2006">
              <mc:Choice xmlns:v="urn:schemas-microsoft-com:vml" Requires="v">
                <p:oleObj r:id="rId4" imgW="3114675" imgH="2362200" progId="Visio.Drawing.11">
                  <p:embed/>
                </p:oleObj>
              </mc:Choice>
              <mc:Fallback>
                <p:oleObj r:id="rId4" imgW="3114675" imgH="2362200" progId="Visio.Drawing.11">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3789363"/>
                        <a:ext cx="2984500" cy="2259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39" name="Rectangle 10"/>
          <p:cNvSpPr>
            <a:spLocks noChangeArrowheads="1"/>
          </p:cNvSpPr>
          <p:nvPr/>
        </p:nvSpPr>
        <p:spPr bwMode="auto">
          <a:xfrm>
            <a:off x="2241233" y="6169025"/>
            <a:ext cx="47218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chemeClr val="tx2"/>
                </a:solidFill>
                <a:latin typeface="宋体" panose="02010600030101010101" pitchFamily="2" charset="-122"/>
              </a:rPr>
              <a:t>图</a:t>
            </a:r>
            <a:r>
              <a:rPr lang="en-US" altLang="zh-CN" sz="2400" b="1">
                <a:solidFill>
                  <a:schemeClr val="tx2"/>
                </a:solidFill>
                <a:latin typeface="Times New Roman" panose="02020603050405020304" pitchFamily="18" charset="0"/>
                <a:cs typeface="Times New Roman" panose="02020603050405020304" pitchFamily="18" charset="0"/>
              </a:rPr>
              <a:t>7-9</a:t>
            </a:r>
            <a:r>
              <a:rPr lang="en-US" altLang="zh-CN" sz="2400" b="1">
                <a:solidFill>
                  <a:schemeClr val="tx2"/>
                </a:solidFill>
                <a:latin typeface="宋体" panose="02010600030101010101" pitchFamily="2" charset="-122"/>
              </a:rPr>
              <a:t> </a:t>
            </a:r>
            <a:r>
              <a:rPr lang="zh-CN" altLang="en-US" sz="2400" b="1">
                <a:solidFill>
                  <a:schemeClr val="tx2"/>
                </a:solidFill>
                <a:latin typeface="宋体" panose="02010600030101010101" pitchFamily="2" charset="-122"/>
              </a:rPr>
              <a:t>连续信号及离散信号的频谱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8436"/>
                                        </p:tgtEl>
                                        <p:attrNameLst>
                                          <p:attrName>style.visibility</p:attrName>
                                        </p:attrNameLst>
                                      </p:cBhvr>
                                      <p:to>
                                        <p:strVal val="visible"/>
                                      </p:to>
                                    </p:set>
                                    <p:animEffect transition="in" filter="blinds(horizontal)">
                                      <p:cBhvr>
                                        <p:cTn id="7" dur="500"/>
                                        <p:tgtEl>
                                          <p:spTgt spid="1843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437"/>
                                        </p:tgtEl>
                                        <p:attrNameLst>
                                          <p:attrName>style.visibility</p:attrName>
                                        </p:attrNameLst>
                                      </p:cBhvr>
                                      <p:to>
                                        <p:strVal val="visible"/>
                                      </p:to>
                                    </p:set>
                                    <p:animEffect transition="in" filter="blinds(horizontal)">
                                      <p:cBhvr>
                                        <p:cTn id="12" dur="500"/>
                                        <p:tgtEl>
                                          <p:spTgt spid="18437"/>
                                        </p:tgtEl>
                                      </p:cBhvr>
                                    </p:animEffect>
                                  </p:childTnLst>
                                </p:cTn>
                              </p:par>
                              <p:par>
                                <p:cTn id="13" presetID="3" presetClass="entr" presetSubtype="10" fill="hold" nodeType="withEffect">
                                  <p:stCondLst>
                                    <p:cond delay="0"/>
                                  </p:stCondLst>
                                  <p:childTnLst>
                                    <p:set>
                                      <p:cBhvr>
                                        <p:cTn id="14" dur="1" fill="hold">
                                          <p:stCondLst>
                                            <p:cond delay="0"/>
                                          </p:stCondLst>
                                        </p:cTn>
                                        <p:tgtEl>
                                          <p:spTgt spid="18438"/>
                                        </p:tgtEl>
                                        <p:attrNameLst>
                                          <p:attrName>style.visibility</p:attrName>
                                        </p:attrNameLst>
                                      </p:cBhvr>
                                      <p:to>
                                        <p:strVal val="visible"/>
                                      </p:to>
                                    </p:set>
                                    <p:animEffect transition="in" filter="blinds(horizontal)">
                                      <p:cBhvr>
                                        <p:cTn id="15" dur="500"/>
                                        <p:tgtEl>
                                          <p:spTgt spid="1843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8439"/>
                                        </p:tgtEl>
                                        <p:attrNameLst>
                                          <p:attrName>style.visibility</p:attrName>
                                        </p:attrNameLst>
                                      </p:cBhvr>
                                      <p:to>
                                        <p:strVal val="visible"/>
                                      </p:to>
                                    </p:set>
                                    <p:animEffect transition="in" filter="blinds(horizontal)">
                                      <p:cBhvr>
                                        <p:cTn id="18"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utoUpdateAnimBg="0"/>
      <p:bldP spid="18439"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A90E092-4669-4C54-9460-95E2D70EEFFD}" type="slidenum">
              <a:rPr lang="zh-CN" altLang="en-US" sz="1400"/>
              <a:t>16</a:t>
            </a:fld>
            <a:endParaRPr lang="en-US" altLang="zh-CN" sz="1400"/>
          </a:p>
        </p:txBody>
      </p:sp>
      <p:graphicFrame>
        <p:nvGraphicFramePr>
          <p:cNvPr id="19459" name="Object 3"/>
          <p:cNvGraphicFramePr>
            <a:graphicFrameLocks noChangeAspect="1"/>
          </p:cNvGraphicFramePr>
          <p:nvPr/>
        </p:nvGraphicFramePr>
        <p:xfrm>
          <a:off x="2124075" y="1096963"/>
          <a:ext cx="4953000" cy="963612"/>
        </p:xfrm>
        <a:graphic>
          <a:graphicData uri="http://schemas.openxmlformats.org/presentationml/2006/ole">
            <mc:AlternateContent xmlns:mc="http://schemas.openxmlformats.org/markup-compatibility/2006">
              <mc:Choice xmlns:v="urn:schemas-microsoft-com:vml" Requires="v">
                <p:oleObj r:id="rId2" imgW="2058035" imgH="457200" progId="Equation.DSMT4">
                  <p:embed/>
                </p:oleObj>
              </mc:Choice>
              <mc:Fallback>
                <p:oleObj r:id="rId2" imgW="2058035" imgH="4572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4075" y="1096963"/>
                        <a:ext cx="4953000" cy="96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0" name="Text Box 5"/>
          <p:cNvSpPr txBox="1">
            <a:spLocks noChangeArrowheads="1"/>
          </p:cNvSpPr>
          <p:nvPr/>
        </p:nvSpPr>
        <p:spPr bwMode="auto">
          <a:xfrm>
            <a:off x="684213" y="549275"/>
            <a:ext cx="76327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离散信号</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的频谱</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可以表示为</a:t>
            </a:r>
          </a:p>
        </p:txBody>
      </p:sp>
      <p:sp>
        <p:nvSpPr>
          <p:cNvPr id="19461" name="Text Box 6"/>
          <p:cNvSpPr txBox="1">
            <a:spLocks noChangeArrowheads="1"/>
          </p:cNvSpPr>
          <p:nvPr/>
        </p:nvSpPr>
        <p:spPr bwMode="auto">
          <a:xfrm>
            <a:off x="611188" y="1989138"/>
            <a:ext cx="74898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 </a:t>
            </a:r>
            <a:r>
              <a:rPr lang="en-US" altLang="zh-CN" sz="2800" b="1">
                <a:solidFill>
                  <a:schemeClr val="tx2"/>
                </a:solidFill>
                <a:latin typeface="Times New Roman" panose="02020603050405020304" pitchFamily="18" charset="0"/>
              </a:rPr>
              <a:t>|X*(</a:t>
            </a:r>
            <a:r>
              <a:rPr lang="en-US" altLang="zh-CN" sz="2800" b="1" i="1">
                <a:solidFill>
                  <a:schemeClr val="tx2"/>
                </a:solidFill>
                <a:latin typeface="Times New Roman" panose="02020603050405020304" pitchFamily="18" charset="0"/>
              </a:rPr>
              <a:t>jω</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是以采样频率</a:t>
            </a:r>
            <a:r>
              <a:rPr lang="en-US" altLang="zh-CN" sz="2800" b="1">
                <a:solidFill>
                  <a:schemeClr val="tx2"/>
                </a:solidFill>
                <a:latin typeface="Times New Roman" panose="02020603050405020304" pitchFamily="18" charset="0"/>
              </a:rPr>
              <a:t>ω</a:t>
            </a:r>
            <a:r>
              <a:rPr lang="en-US" altLang="zh-CN" sz="2800" b="1" baseline="-25000">
                <a:solidFill>
                  <a:schemeClr val="tx2"/>
                </a:solidFill>
                <a:latin typeface="Times New Roman" panose="02020603050405020304" pitchFamily="18" charset="0"/>
              </a:rPr>
              <a:t>s</a:t>
            </a:r>
            <a:r>
              <a:rPr lang="zh-CN" altLang="en-US" sz="2800" b="1">
                <a:solidFill>
                  <a:schemeClr val="tx2"/>
                </a:solidFill>
                <a:latin typeface="Times New Roman" panose="02020603050405020304" pitchFamily="18" charset="0"/>
              </a:rPr>
              <a:t>为周期，由无限多个</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b="1" i="1">
                <a:solidFill>
                  <a:schemeClr val="tx2"/>
                </a:solidFill>
                <a:latin typeface="Times New Roman" panose="02020603050405020304" pitchFamily="18" charset="0"/>
              </a:rPr>
              <a:t>t</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的频谱</a:t>
            </a:r>
            <a:r>
              <a:rPr lang="en-US" altLang="zh-CN" sz="2800" b="1">
                <a:solidFill>
                  <a:schemeClr val="tx2"/>
                </a:solidFill>
                <a:latin typeface="Times New Roman" panose="02020603050405020304" pitchFamily="18" charset="0"/>
              </a:rPr>
              <a:t>|X(</a:t>
            </a:r>
            <a:r>
              <a:rPr lang="en-US" altLang="zh-CN" sz="2800" b="1" i="1">
                <a:solidFill>
                  <a:schemeClr val="tx2"/>
                </a:solidFill>
                <a:latin typeface="Times New Roman" panose="02020603050405020304" pitchFamily="18" charset="0"/>
              </a:rPr>
              <a:t>jω</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叠加而成。</a:t>
            </a:r>
          </a:p>
        </p:txBody>
      </p:sp>
      <p:sp>
        <p:nvSpPr>
          <p:cNvPr id="19462" name="Rectangle 7"/>
          <p:cNvSpPr>
            <a:spLocks noChangeArrowheads="1"/>
          </p:cNvSpPr>
          <p:nvPr/>
        </p:nvSpPr>
        <p:spPr bwMode="auto">
          <a:xfrm>
            <a:off x="395288" y="3573463"/>
            <a:ext cx="84137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当</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≥2</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max</a:t>
            </a:r>
            <a:r>
              <a:rPr lang="zh-CN" altLang="en-US" sz="2800" b="1">
                <a:solidFill>
                  <a:schemeClr val="tx2"/>
                </a:solidFill>
                <a:latin typeface="Times New Roman" panose="02020603050405020304" pitchFamily="18" charset="0"/>
              </a:rPr>
              <a:t>时，离散信号的频谱为无限多个孤立频谱组成的离散频谱，其中与</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对应的是采样前原连续信号的频谱，幅值为原来的</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a:t>
            </a:r>
          </a:p>
        </p:txBody>
      </p:sp>
      <p:graphicFrame>
        <p:nvGraphicFramePr>
          <p:cNvPr id="19463" name="Object 8"/>
          <p:cNvGraphicFramePr>
            <a:graphicFrameLocks noChangeAspect="1"/>
          </p:cNvGraphicFramePr>
          <p:nvPr/>
        </p:nvGraphicFramePr>
        <p:xfrm>
          <a:off x="395288" y="449263"/>
          <a:ext cx="8458200" cy="2443162"/>
        </p:xfrm>
        <a:graphic>
          <a:graphicData uri="http://schemas.openxmlformats.org/presentationml/2006/ole">
            <mc:AlternateContent xmlns:mc="http://schemas.openxmlformats.org/markup-compatibility/2006">
              <mc:Choice xmlns:v="urn:schemas-microsoft-com:vml" Requires="v">
                <p:oleObj r:id="rId4" imgW="10848975" imgH="2581275" progId="Visio.Drawing.11">
                  <p:embed/>
                </p:oleObj>
              </mc:Choice>
              <mc:Fallback>
                <p:oleObj r:id="rId4" imgW="10848975" imgH="2581275" progId="Visio.Drawing.11">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449263"/>
                        <a:ext cx="8458200" cy="2443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464" name="Object 9"/>
          <p:cNvGraphicFramePr>
            <a:graphicFrameLocks noChangeAspect="1"/>
          </p:cNvGraphicFramePr>
          <p:nvPr/>
        </p:nvGraphicFramePr>
        <p:xfrm>
          <a:off x="395288" y="609600"/>
          <a:ext cx="8135937" cy="2282825"/>
        </p:xfrm>
        <a:graphic>
          <a:graphicData uri="http://schemas.openxmlformats.org/presentationml/2006/ole">
            <mc:AlternateContent xmlns:mc="http://schemas.openxmlformats.org/markup-compatibility/2006">
              <mc:Choice xmlns:v="urn:schemas-microsoft-com:vml" Requires="v">
                <p:oleObj r:id="rId6" imgW="9872345" imgH="2435225" progId="Visio.Drawing.11">
                  <p:embed/>
                </p:oleObj>
              </mc:Choice>
              <mc:Fallback>
                <p:oleObj r:id="rId6" imgW="9872345" imgH="2435225" progId="Visio.Drawing.11">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5288" y="609600"/>
                        <a:ext cx="8135937" cy="22828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9465" name="Rectangle 11"/>
          <p:cNvSpPr>
            <a:spLocks noChangeArrowheads="1"/>
          </p:cNvSpPr>
          <p:nvPr/>
        </p:nvSpPr>
        <p:spPr bwMode="auto">
          <a:xfrm>
            <a:off x="395288" y="3644900"/>
            <a:ext cx="8280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若</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&lt;2</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max</a:t>
            </a:r>
            <a:r>
              <a:rPr lang="zh-CN" altLang="en-US" sz="2800" b="1">
                <a:solidFill>
                  <a:schemeClr val="tx2"/>
                </a:solidFill>
                <a:latin typeface="Times New Roman" panose="02020603050405020304" pitchFamily="18" charset="0"/>
              </a:rPr>
              <a:t>，离散信号</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的频谱不再由孤立频谱构成，而是一种与原来连续信号</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的频谱毫不相似的连续频谱。</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9460"/>
                                        </p:tgtEl>
                                        <p:attrNameLst>
                                          <p:attrName>style.visibility</p:attrName>
                                        </p:attrNameLst>
                                      </p:cBhvr>
                                      <p:to>
                                        <p:strVal val="visible"/>
                                      </p:to>
                                    </p:set>
                                    <p:animEffect transition="in" filter="blinds(horizontal)">
                                      <p:cBhvr>
                                        <p:cTn id="7" dur="500"/>
                                        <p:tgtEl>
                                          <p:spTgt spid="19460"/>
                                        </p:tgtEl>
                                      </p:cBhvr>
                                    </p:animEffect>
                                  </p:childTnLst>
                                </p:cTn>
                              </p:par>
                              <p:par>
                                <p:cTn id="8" presetID="3" presetClass="entr" presetSubtype="10" fill="hold" nodeType="withEffect">
                                  <p:stCondLst>
                                    <p:cond delay="0"/>
                                  </p:stCondLst>
                                  <p:childTnLst>
                                    <p:set>
                                      <p:cBhvr>
                                        <p:cTn id="9" dur="1" fill="hold">
                                          <p:stCondLst>
                                            <p:cond delay="0"/>
                                          </p:stCondLst>
                                        </p:cTn>
                                        <p:tgtEl>
                                          <p:spTgt spid="19459"/>
                                        </p:tgtEl>
                                        <p:attrNameLst>
                                          <p:attrName>style.visibility</p:attrName>
                                        </p:attrNameLst>
                                      </p:cBhvr>
                                      <p:to>
                                        <p:strVal val="visible"/>
                                      </p:to>
                                    </p:set>
                                    <p:animEffect transition="in" filter="blinds(horizontal)">
                                      <p:cBhvr>
                                        <p:cTn id="10" dur="500"/>
                                        <p:tgtEl>
                                          <p:spTgt spid="19459"/>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9461"/>
                                        </p:tgtEl>
                                        <p:attrNameLst>
                                          <p:attrName>style.visibility</p:attrName>
                                        </p:attrNameLst>
                                      </p:cBhvr>
                                      <p:to>
                                        <p:strVal val="visible"/>
                                      </p:to>
                                    </p:set>
                                    <p:animEffect transition="in" filter="blinds(horizontal)">
                                      <p:cBhvr>
                                        <p:cTn id="15" dur="500"/>
                                        <p:tgtEl>
                                          <p:spTgt spid="19461"/>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xit" presetSubtype="10" fill="hold" grpId="1" nodeType="clickEffect">
                                  <p:stCondLst>
                                    <p:cond delay="0"/>
                                  </p:stCondLst>
                                  <p:childTnLst>
                                    <p:animEffect transition="out" filter="blinds(horizontal)">
                                      <p:cBhvr>
                                        <p:cTn id="19" dur="500"/>
                                        <p:tgtEl>
                                          <p:spTgt spid="19460"/>
                                        </p:tgtEl>
                                      </p:cBhvr>
                                    </p:animEffect>
                                    <p:set>
                                      <p:cBhvr>
                                        <p:cTn id="20" dur="1" fill="hold">
                                          <p:stCondLst>
                                            <p:cond delay="499"/>
                                          </p:stCondLst>
                                        </p:cTn>
                                        <p:tgtEl>
                                          <p:spTgt spid="19460"/>
                                        </p:tgtEl>
                                        <p:attrNameLst>
                                          <p:attrName>style.visibility</p:attrName>
                                        </p:attrNameLst>
                                      </p:cBhvr>
                                      <p:to>
                                        <p:strVal val="hidden"/>
                                      </p:to>
                                    </p:set>
                                  </p:childTnLst>
                                </p:cTn>
                              </p:par>
                              <p:par>
                                <p:cTn id="21" presetID="3" presetClass="exit" presetSubtype="10" fill="hold" nodeType="withEffect">
                                  <p:stCondLst>
                                    <p:cond delay="0"/>
                                  </p:stCondLst>
                                  <p:childTnLst>
                                    <p:animEffect transition="out" filter="blinds(horizontal)">
                                      <p:cBhvr>
                                        <p:cTn id="22" dur="500"/>
                                        <p:tgtEl>
                                          <p:spTgt spid="19459"/>
                                        </p:tgtEl>
                                      </p:cBhvr>
                                    </p:animEffect>
                                    <p:set>
                                      <p:cBhvr>
                                        <p:cTn id="23" dur="1" fill="hold">
                                          <p:stCondLst>
                                            <p:cond delay="499"/>
                                          </p:stCondLst>
                                        </p:cTn>
                                        <p:tgtEl>
                                          <p:spTgt spid="19459"/>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9461"/>
                                        </p:tgtEl>
                                      </p:cBhvr>
                                    </p:animEffect>
                                    <p:set>
                                      <p:cBhvr>
                                        <p:cTn id="26" dur="1" fill="hold">
                                          <p:stCondLst>
                                            <p:cond delay="499"/>
                                          </p:stCondLst>
                                        </p:cTn>
                                        <p:tgtEl>
                                          <p:spTgt spid="19461"/>
                                        </p:tgtEl>
                                        <p:attrNameLst>
                                          <p:attrName>style.visibility</p:attrName>
                                        </p:attrNameLst>
                                      </p:cBhvr>
                                      <p:to>
                                        <p:strVal val="hidden"/>
                                      </p:to>
                                    </p:set>
                                  </p:childTnLst>
                                </p:cTn>
                              </p:par>
                              <p:par>
                                <p:cTn id="27" presetID="3" presetClass="entr" presetSubtype="10" fill="hold" nodeType="withEffect">
                                  <p:stCondLst>
                                    <p:cond delay="0"/>
                                  </p:stCondLst>
                                  <p:childTnLst>
                                    <p:set>
                                      <p:cBhvr>
                                        <p:cTn id="28" dur="1" fill="hold">
                                          <p:stCondLst>
                                            <p:cond delay="0"/>
                                          </p:stCondLst>
                                        </p:cTn>
                                        <p:tgtEl>
                                          <p:spTgt spid="19463"/>
                                        </p:tgtEl>
                                        <p:attrNameLst>
                                          <p:attrName>style.visibility</p:attrName>
                                        </p:attrNameLst>
                                      </p:cBhvr>
                                      <p:to>
                                        <p:strVal val="visible"/>
                                      </p:to>
                                    </p:set>
                                    <p:animEffect transition="in" filter="blinds(horizontal)">
                                      <p:cBhvr>
                                        <p:cTn id="29" dur="500"/>
                                        <p:tgtEl>
                                          <p:spTgt spid="19463"/>
                                        </p:tgtEl>
                                      </p:cBhvr>
                                    </p:animEffect>
                                  </p:childTnLst>
                                </p:cTn>
                              </p:par>
                              <p:par>
                                <p:cTn id="30" presetID="3" presetClass="entr" presetSubtype="10" fill="hold" nodeType="withEffect">
                                  <p:stCondLst>
                                    <p:cond delay="0"/>
                                  </p:stCondLst>
                                  <p:childTnLst>
                                    <p:set>
                                      <p:cBhvr>
                                        <p:cTn id="31" dur="1" fill="hold">
                                          <p:stCondLst>
                                            <p:cond delay="0"/>
                                          </p:stCondLst>
                                        </p:cTn>
                                        <p:tgtEl>
                                          <p:spTgt spid="19462">
                                            <p:txEl>
                                              <p:pRg st="0" end="0"/>
                                            </p:txEl>
                                          </p:spTgt>
                                        </p:tgtEl>
                                        <p:attrNameLst>
                                          <p:attrName>style.visibility</p:attrName>
                                        </p:attrNameLst>
                                      </p:cBhvr>
                                      <p:to>
                                        <p:strVal val="visible"/>
                                      </p:to>
                                    </p:set>
                                    <p:animEffect transition="in" filter="blinds(horizontal)">
                                      <p:cBhvr>
                                        <p:cTn id="32" dur="500"/>
                                        <p:tgtEl>
                                          <p:spTgt spid="1946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19465"/>
                                        </p:tgtEl>
                                        <p:attrNameLst>
                                          <p:attrName>style.visibility</p:attrName>
                                        </p:attrNameLst>
                                      </p:cBhvr>
                                      <p:to>
                                        <p:strVal val="visible"/>
                                      </p:to>
                                    </p:set>
                                    <p:animEffect transition="in" filter="blinds(horizontal)">
                                      <p:cBhvr>
                                        <p:cTn id="37" dur="500"/>
                                        <p:tgtEl>
                                          <p:spTgt spid="19465"/>
                                        </p:tgtEl>
                                      </p:cBhvr>
                                    </p:animEffect>
                                  </p:childTnLst>
                                </p:cTn>
                              </p:par>
                              <p:par>
                                <p:cTn id="38" presetID="3" presetClass="entr" presetSubtype="10" fill="hold" nodeType="withEffect">
                                  <p:stCondLst>
                                    <p:cond delay="0"/>
                                  </p:stCondLst>
                                  <p:childTnLst>
                                    <p:set>
                                      <p:cBhvr>
                                        <p:cTn id="39" dur="1" fill="hold">
                                          <p:stCondLst>
                                            <p:cond delay="0"/>
                                          </p:stCondLst>
                                        </p:cTn>
                                        <p:tgtEl>
                                          <p:spTgt spid="19464"/>
                                        </p:tgtEl>
                                        <p:attrNameLst>
                                          <p:attrName>style.visibility</p:attrName>
                                        </p:attrNameLst>
                                      </p:cBhvr>
                                      <p:to>
                                        <p:strVal val="visible"/>
                                      </p:to>
                                    </p:set>
                                    <p:animEffect transition="in" filter="blinds(horizontal)">
                                      <p:cBhvr>
                                        <p:cTn id="40" dur="500"/>
                                        <p:tgtEl>
                                          <p:spTgt spid="19464"/>
                                        </p:tgtEl>
                                      </p:cBhvr>
                                    </p:animEffect>
                                  </p:childTnLst>
                                </p:cTn>
                              </p:par>
                              <p:par>
                                <p:cTn id="41" presetID="3" presetClass="exit" presetSubtype="10" fill="hold" grpId="0" nodeType="withEffect">
                                  <p:stCondLst>
                                    <p:cond delay="0"/>
                                  </p:stCondLst>
                                  <p:childTnLst>
                                    <p:animEffect transition="out" filter="blinds(horizontal)">
                                      <p:cBhvr>
                                        <p:cTn id="42" dur="500"/>
                                        <p:tgtEl>
                                          <p:spTgt spid="19462">
                                            <p:txEl>
                                              <p:pRg st="0" end="0"/>
                                            </p:txEl>
                                          </p:spTgt>
                                        </p:tgtEl>
                                      </p:cBhvr>
                                    </p:animEffect>
                                    <p:set>
                                      <p:cBhvr>
                                        <p:cTn id="43" dur="1" fill="hold">
                                          <p:stCondLst>
                                            <p:cond delay="499"/>
                                          </p:stCondLst>
                                        </p:cTn>
                                        <p:tgtEl>
                                          <p:spTgt spid="19462">
                                            <p:txEl>
                                              <p:pRg st="0" end="0"/>
                                            </p:txEl>
                                          </p:spTgt>
                                        </p:tgtEl>
                                        <p:attrNameLst>
                                          <p:attrName>style.visibility</p:attrName>
                                        </p:attrNameLst>
                                      </p:cBhvr>
                                      <p:to>
                                        <p:strVal val="hidden"/>
                                      </p:to>
                                    </p:set>
                                  </p:childTnLst>
                                </p:cTn>
                              </p:par>
                              <p:par>
                                <p:cTn id="44" presetID="3" presetClass="exit" presetSubtype="10" fill="hold" nodeType="withEffect">
                                  <p:stCondLst>
                                    <p:cond delay="0"/>
                                  </p:stCondLst>
                                  <p:childTnLst>
                                    <p:animEffect transition="out" filter="blinds(horizontal)">
                                      <p:cBhvr>
                                        <p:cTn id="45" dur="500"/>
                                        <p:tgtEl>
                                          <p:spTgt spid="19463"/>
                                        </p:tgtEl>
                                      </p:cBhvr>
                                    </p:animEffect>
                                    <p:set>
                                      <p:cBhvr>
                                        <p:cTn id="46" dur="1" fill="hold">
                                          <p:stCondLst>
                                            <p:cond delay="499"/>
                                          </p:stCondLst>
                                        </p:cTn>
                                        <p:tgtEl>
                                          <p:spTgt spid="1946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P spid="19460" grpId="1" autoUpdateAnimBg="0"/>
      <p:bldP spid="19461" grpId="0" autoUpdateAnimBg="0"/>
      <p:bldP spid="19461" grpId="1" autoUpdateAnimBg="0"/>
      <p:bldP spid="19462" grpId="0" build="allAtOnce" autoUpdateAnimBg="0"/>
      <p:bldP spid="19465"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FC5F82E-D94B-44C0-BB92-4D55631826FA}" type="slidenum">
              <a:rPr lang="zh-CN" altLang="en-US" sz="1400"/>
              <a:t>17</a:t>
            </a:fld>
            <a:endParaRPr lang="en-US" altLang="zh-CN" sz="1400"/>
          </a:p>
        </p:txBody>
      </p:sp>
      <p:sp>
        <p:nvSpPr>
          <p:cNvPr id="20483" name="Rectangle 2"/>
          <p:cNvSpPr>
            <a:spLocks noChangeArrowheads="1"/>
          </p:cNvSpPr>
          <p:nvPr/>
        </p:nvSpPr>
        <p:spPr bwMode="auto">
          <a:xfrm>
            <a:off x="533400" y="228600"/>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要从离散信号</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中完全复现出采样前的连续信号</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，必须使采样频率</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s</a:t>
            </a:r>
            <a:r>
              <a:rPr lang="zh-CN" altLang="en-US" sz="2800" b="1">
                <a:solidFill>
                  <a:schemeClr val="tx2"/>
                </a:solidFill>
                <a:latin typeface="Times New Roman" panose="02020603050405020304" pitchFamily="18" charset="0"/>
              </a:rPr>
              <a:t>足够高，以使相邻两频谱不相互重叠。</a:t>
            </a:r>
          </a:p>
        </p:txBody>
      </p:sp>
      <p:grpSp>
        <p:nvGrpSpPr>
          <p:cNvPr id="2" name="Group 4"/>
          <p:cNvGrpSpPr/>
          <p:nvPr/>
        </p:nvGrpSpPr>
        <p:grpSpPr bwMode="auto">
          <a:xfrm>
            <a:off x="539750" y="1481138"/>
            <a:ext cx="8382000" cy="2886075"/>
            <a:chOff x="0" y="-2"/>
            <a:chExt cx="5280" cy="1818"/>
          </a:xfrm>
        </p:grpSpPr>
        <p:sp>
          <p:nvSpPr>
            <p:cNvPr id="20486" name="Rectangle 3"/>
            <p:cNvSpPr>
              <a:spLocks noChangeArrowheads="1"/>
            </p:cNvSpPr>
            <p:nvPr/>
          </p:nvSpPr>
          <p:spPr bwMode="auto">
            <a:xfrm>
              <a:off x="0" y="-2"/>
              <a:ext cx="5280" cy="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定理</a:t>
              </a:r>
              <a:r>
                <a:rPr lang="en-US" altLang="zh-CN" sz="2800" b="1">
                  <a:solidFill>
                    <a:schemeClr val="tx2"/>
                  </a:solidFill>
                  <a:latin typeface="Times New Roman" panose="02020603050405020304" pitchFamily="18" charset="0"/>
                  <a:cs typeface="Times New Roman" panose="02020603050405020304" pitchFamily="18" charset="0"/>
                </a:rPr>
                <a:t>7.1(</a:t>
              </a:r>
              <a:r>
                <a:rPr lang="en-US" altLang="zh-CN" sz="2800" b="1">
                  <a:solidFill>
                    <a:srgbClr val="FF0000"/>
                  </a:solidFill>
                  <a:latin typeface="Times New Roman" panose="02020603050405020304" pitchFamily="18" charset="0"/>
                  <a:cs typeface="Times New Roman" panose="02020603050405020304" pitchFamily="18" charset="0"/>
                </a:rPr>
                <a:t>Shannon</a:t>
              </a:r>
              <a:r>
                <a:rPr lang="zh-CN" altLang="en-US" sz="2800" b="1">
                  <a:solidFill>
                    <a:srgbClr val="FF0000"/>
                  </a:solidFill>
                  <a:latin typeface="Times New Roman" panose="02020603050405020304" pitchFamily="18" charset="0"/>
                  <a:cs typeface="Times New Roman" panose="02020603050405020304" pitchFamily="18" charset="0"/>
                </a:rPr>
                <a:t>定理</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：如果对一个具有有限频谱</a:t>
              </a:r>
            </a:p>
            <a:p>
              <a:pPr eaLnBrk="1" hangingPunct="1">
                <a:spcBef>
                  <a:spcPct val="0"/>
                </a:spcBef>
                <a:buClrTx/>
                <a:buSzTx/>
                <a:buFont typeface="Arial" panose="020B0604020202020204" pitchFamily="34" charset="0"/>
                <a:buNone/>
              </a:pP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ω</a:t>
              </a:r>
              <a:r>
                <a:rPr lang="en-US" altLang="zh-CN" sz="2800" baseline="-25000">
                  <a:solidFill>
                    <a:schemeClr val="tx2"/>
                  </a:solidFill>
                  <a:latin typeface="Times New Roman" panose="02020603050405020304" pitchFamily="18" charset="0"/>
                  <a:cs typeface="Times New Roman" panose="02020603050405020304" pitchFamily="18" charset="0"/>
                </a:rPr>
                <a:t>max</a:t>
              </a:r>
              <a:r>
                <a:rPr lang="en-US" altLang="zh-CN" sz="2800">
                  <a:solidFill>
                    <a:schemeClr val="tx2"/>
                  </a:solidFill>
                  <a:latin typeface="Times New Roman" panose="02020603050405020304" pitchFamily="18" charset="0"/>
                  <a:cs typeface="Times New Roman" panose="02020603050405020304" pitchFamily="18" charset="0"/>
                </a:rPr>
                <a:t>&lt;</a:t>
              </a:r>
              <a:r>
                <a:rPr lang="en-US" altLang="zh-CN" sz="2800" i="1">
                  <a:solidFill>
                    <a:schemeClr val="tx2"/>
                  </a:solidFill>
                  <a:latin typeface="Times New Roman" panose="02020603050405020304" pitchFamily="18" charset="0"/>
                  <a:cs typeface="Times New Roman" panose="02020603050405020304" pitchFamily="18" charset="0"/>
                </a:rPr>
                <a:t>ω</a:t>
              </a:r>
              <a:r>
                <a:rPr lang="en-US" altLang="zh-CN" sz="2800">
                  <a:solidFill>
                    <a:schemeClr val="tx2"/>
                  </a:solidFill>
                  <a:latin typeface="Times New Roman" panose="02020603050405020304" pitchFamily="18" charset="0"/>
                  <a:cs typeface="Times New Roman" panose="02020603050405020304" pitchFamily="18" charset="0"/>
                </a:rPr>
                <a:t>&lt;</a:t>
              </a:r>
              <a:r>
                <a:rPr lang="en-US" altLang="zh-CN" sz="2800" i="1">
                  <a:solidFill>
                    <a:schemeClr val="tx2"/>
                  </a:solidFill>
                  <a:latin typeface="Times New Roman" panose="02020603050405020304" pitchFamily="18" charset="0"/>
                  <a:cs typeface="Times New Roman" panose="02020603050405020304" pitchFamily="18" charset="0"/>
                </a:rPr>
                <a:t>ω</a:t>
              </a:r>
              <a:r>
                <a:rPr lang="en-US" altLang="zh-CN" sz="2800" baseline="-25000">
                  <a:solidFill>
                    <a:schemeClr val="tx2"/>
                  </a:solidFill>
                  <a:latin typeface="Times New Roman" panose="02020603050405020304" pitchFamily="18" charset="0"/>
                  <a:cs typeface="Times New Roman" panose="02020603050405020304" pitchFamily="18" charset="0"/>
                </a:rPr>
                <a:t>max</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的连续信号采样，当采样角频率</a:t>
              </a:r>
            </a:p>
          </p:txBody>
        </p:sp>
        <p:sp>
          <p:nvSpPr>
            <p:cNvPr id="20487" name="Rectangle 4"/>
            <p:cNvSpPr>
              <a:spLocks noChangeArrowheads="1"/>
            </p:cNvSpPr>
            <p:nvPr/>
          </p:nvSpPr>
          <p:spPr bwMode="auto">
            <a:xfrm>
              <a:off x="0" y="932"/>
              <a:ext cx="129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或采样频率 </a:t>
              </a:r>
            </a:p>
          </p:txBody>
        </p:sp>
        <p:sp>
          <p:nvSpPr>
            <p:cNvPr id="20488" name="Rectangle 5"/>
            <p:cNvSpPr>
              <a:spLocks noChangeArrowheads="1"/>
            </p:cNvSpPr>
            <p:nvPr/>
          </p:nvSpPr>
          <p:spPr bwMode="auto">
            <a:xfrm>
              <a:off x="0" y="1220"/>
              <a:ext cx="5088"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时，则由采样得到的离散信号能够无失真地恢复到原来的连续信号。</a:t>
              </a:r>
            </a:p>
          </p:txBody>
        </p:sp>
        <p:graphicFrame>
          <p:nvGraphicFramePr>
            <p:cNvPr id="20489" name="Object 8"/>
            <p:cNvGraphicFramePr>
              <a:graphicFrameLocks noChangeAspect="1"/>
            </p:cNvGraphicFramePr>
            <p:nvPr/>
          </p:nvGraphicFramePr>
          <p:xfrm>
            <a:off x="1728" y="596"/>
            <a:ext cx="1056" cy="345"/>
          </p:xfrm>
          <a:graphic>
            <a:graphicData uri="http://schemas.openxmlformats.org/presentationml/2006/ole">
              <mc:AlternateContent xmlns:mc="http://schemas.openxmlformats.org/markup-compatibility/2006">
                <mc:Choice xmlns:v="urn:schemas-microsoft-com:vml" Requires="v">
                  <p:oleObj r:id="rId2" imgW="585470" imgH="191135" progId="Equation.DSMT4">
                    <p:embed/>
                  </p:oleObj>
                </mc:Choice>
                <mc:Fallback>
                  <p:oleObj r:id="rId2" imgW="585470" imgH="191135"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 y="596"/>
                          <a:ext cx="105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 name="Object 9"/>
            <p:cNvGraphicFramePr>
              <a:graphicFrameLocks noChangeAspect="1"/>
            </p:cNvGraphicFramePr>
            <p:nvPr/>
          </p:nvGraphicFramePr>
          <p:xfrm>
            <a:off x="1728" y="932"/>
            <a:ext cx="1008" cy="353"/>
          </p:xfrm>
          <a:graphic>
            <a:graphicData uri="http://schemas.openxmlformats.org/presentationml/2006/ole">
              <mc:AlternateContent xmlns:mc="http://schemas.openxmlformats.org/markup-compatibility/2006">
                <mc:Choice xmlns:v="urn:schemas-microsoft-com:vml" Requires="v">
                  <p:oleObj r:id="rId4" imgW="560070" imgH="191135" progId="Equation.DSMT4">
                    <p:embed/>
                  </p:oleObj>
                </mc:Choice>
                <mc:Fallback>
                  <p:oleObj r:id="rId4" imgW="560070" imgH="191135"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28" y="932"/>
                          <a:ext cx="1008"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0490" name="Rectangle 9"/>
          <p:cNvSpPr>
            <a:spLocks noChangeArrowheads="1"/>
          </p:cNvSpPr>
          <p:nvPr/>
        </p:nvSpPr>
        <p:spPr bwMode="auto">
          <a:xfrm>
            <a:off x="533400" y="4343400"/>
            <a:ext cx="81534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几点说明：</a:t>
            </a:r>
          </a:p>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(1) </a:t>
            </a:r>
            <a:r>
              <a:rPr lang="zh-CN" altLang="en-US" sz="2800" b="1">
                <a:solidFill>
                  <a:schemeClr val="tx2"/>
                </a:solidFill>
                <a:latin typeface="Times New Roman" panose="02020603050405020304" pitchFamily="18" charset="0"/>
              </a:rPr>
              <a:t>采样定理给出的是由采样脉冲序列无失真地再</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现原连续信号所必需的最大采样周期或最低采样频</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率。在控制工程实践中，一般取</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&gt;2</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max</a:t>
            </a:r>
            <a:r>
              <a:rPr lang="zh-CN" altLang="en-US" sz="2800" b="1">
                <a:solidFill>
                  <a:schemeClr val="tx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blinds(horizontal)">
                                      <p:cBhvr>
                                        <p:cTn id="7" dur="500"/>
                                        <p:tgtEl>
                                          <p:spTgt spid="2048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0490"/>
                                        </p:tgtEl>
                                        <p:attrNameLst>
                                          <p:attrName>style.visibility</p:attrName>
                                        </p:attrNameLst>
                                      </p:cBhvr>
                                      <p:to>
                                        <p:strVal val="visible"/>
                                      </p:to>
                                    </p:set>
                                    <p:animEffect transition="in" filter="blinds(horizontal)">
                                      <p:cBhvr>
                                        <p:cTn id="17" dur="500"/>
                                        <p:tgtEl>
                                          <p:spTgt spid="20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autoUpdateAnimBg="0"/>
      <p:bldP spid="20490"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84BF1C5-8E4B-4519-AE33-E1BB0394F58B}" type="slidenum">
              <a:rPr lang="zh-CN" altLang="en-US" sz="1400"/>
              <a:t>18</a:t>
            </a:fld>
            <a:endParaRPr lang="en-US" altLang="zh-CN" sz="1400"/>
          </a:p>
        </p:txBody>
      </p:sp>
      <p:sp>
        <p:nvSpPr>
          <p:cNvPr id="21507" name="Rectangle 2"/>
          <p:cNvSpPr>
            <a:spLocks noChangeArrowheads="1"/>
          </p:cNvSpPr>
          <p:nvPr/>
        </p:nvSpPr>
        <p:spPr bwMode="auto">
          <a:xfrm>
            <a:off x="533400" y="449263"/>
            <a:ext cx="8153400" cy="5262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rPr>
              <a:t>(2) </a:t>
            </a:r>
            <a:r>
              <a:rPr lang="zh-CN" altLang="en-US" sz="2800" b="1">
                <a:solidFill>
                  <a:schemeClr val="tx2"/>
                </a:solidFill>
                <a:latin typeface="Times New Roman" panose="02020603050405020304" pitchFamily="18" charset="0"/>
              </a:rPr>
              <a:t>若</a:t>
            </a:r>
            <a:r>
              <a:rPr lang="zh-CN" altLang="en-US" sz="2800">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，将离散信号</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通过一个理想低通滤波器，就可以把</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&gt;</a:t>
            </a:r>
            <a:r>
              <a:rPr lang="en-US" altLang="zh-CN" sz="2800" i="1">
                <a:solidFill>
                  <a:schemeClr val="tx2"/>
                </a:solidFill>
                <a:latin typeface="Times New Roman" panose="02020603050405020304" pitchFamily="18" charset="0"/>
              </a:rPr>
              <a:t>ω</a:t>
            </a:r>
            <a:r>
              <a:rPr lang="en-US" altLang="zh-CN" sz="2800" baseline="-25000">
                <a:solidFill>
                  <a:schemeClr val="tx2"/>
                </a:solidFill>
                <a:latin typeface="Times New Roman" panose="02020603050405020304" pitchFamily="18" charset="0"/>
              </a:rPr>
              <a:t>max</a:t>
            </a:r>
            <a:r>
              <a:rPr lang="zh-CN" altLang="en-US" sz="2800" b="1">
                <a:solidFill>
                  <a:schemeClr val="tx2"/>
                </a:solidFill>
                <a:latin typeface="Times New Roman" panose="02020603050405020304" pitchFamily="18" charset="0"/>
              </a:rPr>
              <a:t>的高频分量全部滤除掉，使</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中仅留下</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部分，再经过放大器对</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进行补偿，便可无失真地将原连续信号</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完整地提取出来。</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rPr>
              <a:t>(3) </a:t>
            </a:r>
            <a:r>
              <a:rPr lang="zh-CN" altLang="en-US" sz="2800" b="1">
                <a:solidFill>
                  <a:schemeClr val="tx2"/>
                </a:solidFill>
                <a:latin typeface="Times New Roman" panose="02020603050405020304" pitchFamily="18" charset="0"/>
              </a:rPr>
              <a:t>采样周期</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是离散控制系统中的一个关键参数。如果采样周期选得越小，对被控系统的信息了解得也就越多，控制效果也就越好。但同时会增加计算机的运算量。反之，如果采样周期选择越大，由于不能全面掌握被控系统的信息，会给控制过程带来较大的误差，降低系统的动态性能，甚至有可能使整个控制系统变得很不稳定。</a:t>
            </a:r>
          </a:p>
        </p:txBody>
      </p:sp>
      <p:sp>
        <p:nvSpPr>
          <p:cNvPr id="21508" name="AutoShape 4">
            <a:hlinkClick r:id="rId2" action="ppaction://hlinksldjump" highlightClick="1"/>
          </p:cNvPr>
          <p:cNvSpPr>
            <a:spLocks noChangeArrowheads="1"/>
          </p:cNvSpPr>
          <p:nvPr/>
        </p:nvSpPr>
        <p:spPr bwMode="auto">
          <a:xfrm>
            <a:off x="8101013" y="6237288"/>
            <a:ext cx="360362" cy="360362"/>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21509" name="对象 1"/>
          <p:cNvGraphicFramePr>
            <a:graphicFrameLocks noChangeAspect="1"/>
          </p:cNvGraphicFramePr>
          <p:nvPr/>
        </p:nvGraphicFramePr>
        <p:xfrm>
          <a:off x="1692275" y="484188"/>
          <a:ext cx="1487488" cy="496887"/>
        </p:xfrm>
        <a:graphic>
          <a:graphicData uri="http://schemas.openxmlformats.org/presentationml/2006/ole">
            <mc:AlternateContent xmlns:mc="http://schemas.openxmlformats.org/markup-compatibility/2006">
              <mc:Choice xmlns:v="urn:schemas-microsoft-com:vml" Requires="v">
                <p:oleObj name="Equation" r:id="rId3" imgW="571500" imgH="190500" progId="Equation.DSMT4">
                  <p:embed/>
                </p:oleObj>
              </mc:Choice>
              <mc:Fallback>
                <p:oleObj name="Equation" r:id="rId3" imgW="571500" imgH="190500" progId="Equation.DSMT4">
                  <p:embed/>
                  <p:pic>
                    <p:nvPicPr>
                      <p:cNvPr id="0" name="对象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484188"/>
                        <a:ext cx="1487488"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blinds(horizontal)">
                                      <p:cBhvr>
                                        <p:cTn id="7" dur="500"/>
                                        <p:tgtEl>
                                          <p:spTgt spid="215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7">
                                            <p:txEl>
                                              <p:pRg st="1" end="1"/>
                                            </p:txEl>
                                          </p:spTgt>
                                        </p:tgtEl>
                                        <p:attrNameLst>
                                          <p:attrName>style.visibility</p:attrName>
                                        </p:attrNameLst>
                                      </p:cBhvr>
                                      <p:to>
                                        <p:strVal val="visible"/>
                                      </p:to>
                                    </p:set>
                                    <p:animEffect transition="in" filter="blinds(horizontal)">
                                      <p:cBhvr>
                                        <p:cTn id="12" dur="500"/>
                                        <p:tgtEl>
                                          <p:spTgt spid="2150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B5CF297-729D-442A-9A5A-4ECA327A4D73}" type="slidenum">
              <a:rPr lang="zh-CN" altLang="en-US" sz="1400"/>
              <a:t>19</a:t>
            </a:fld>
            <a:endParaRPr lang="en-US" altLang="zh-CN" sz="1400"/>
          </a:p>
        </p:txBody>
      </p:sp>
      <p:sp>
        <p:nvSpPr>
          <p:cNvPr id="22531" name="Rectangle 2"/>
          <p:cNvSpPr>
            <a:spLocks noChangeArrowheads="1"/>
          </p:cNvSpPr>
          <p:nvPr/>
        </p:nvSpPr>
        <p:spPr bwMode="auto">
          <a:xfrm>
            <a:off x="457200" y="1131888"/>
            <a:ext cx="8305800" cy="3538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离散信号还原成连续信号时需使用的理想滤波器在物理上是无法实现的。实际中广泛应用的滤波器是保持器</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或保持电路</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信号恢复</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保持就是将离散时间信号变成连续时间信号。实现保持功能的器件称为保持器。保持器是具有外推功能的元件，其外推作用表现为当前时刻的输出信号是过去时刻离散信号的外推。保持器在离散系统中的位置应处在采样开关之后。</a:t>
            </a:r>
          </a:p>
        </p:txBody>
      </p:sp>
      <p:graphicFrame>
        <p:nvGraphicFramePr>
          <p:cNvPr id="22532" name="Object 3"/>
          <p:cNvGraphicFramePr>
            <a:graphicFrameLocks noChangeAspect="1"/>
          </p:cNvGraphicFramePr>
          <p:nvPr/>
        </p:nvGraphicFramePr>
        <p:xfrm>
          <a:off x="1685925" y="4895850"/>
          <a:ext cx="5707063" cy="1120775"/>
        </p:xfrm>
        <a:graphic>
          <a:graphicData uri="http://schemas.openxmlformats.org/presentationml/2006/ole">
            <mc:AlternateContent xmlns:mc="http://schemas.openxmlformats.org/markup-compatibility/2006">
              <mc:Choice xmlns:v="urn:schemas-microsoft-com:vml" Requires="v">
                <p:oleObj r:id="rId2" imgW="2235200" imgH="429260" progId="Visio.Drawing.11">
                  <p:embed/>
                </p:oleObj>
              </mc:Choice>
              <mc:Fallback>
                <p:oleObj r:id="rId2" imgW="2235200" imgH="42926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5925" y="4895850"/>
                        <a:ext cx="5707063" cy="1120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3" name="Rectangle 4"/>
          <p:cNvSpPr>
            <a:spLocks noChangeArrowheads="1"/>
          </p:cNvSpPr>
          <p:nvPr/>
        </p:nvSpPr>
        <p:spPr bwMode="auto">
          <a:xfrm>
            <a:off x="2843213" y="6003132"/>
            <a:ext cx="31940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chemeClr val="tx2"/>
                </a:solidFill>
                <a:latin typeface="Times New Roman" panose="02020603050405020304" pitchFamily="18" charset="0"/>
              </a:rPr>
              <a:t>图</a:t>
            </a:r>
            <a:r>
              <a:rPr lang="en-US" altLang="zh-CN" sz="2400" b="1">
                <a:solidFill>
                  <a:schemeClr val="tx2"/>
                </a:solidFill>
                <a:latin typeface="Times New Roman" panose="02020603050405020304" pitchFamily="18" charset="0"/>
              </a:rPr>
              <a:t>7-10  </a:t>
            </a:r>
            <a:r>
              <a:rPr lang="zh-CN" altLang="en-US" sz="2400" b="1">
                <a:solidFill>
                  <a:schemeClr val="tx2"/>
                </a:solidFill>
                <a:latin typeface="Times New Roman" panose="02020603050405020304" pitchFamily="18" charset="0"/>
              </a:rPr>
              <a:t>保持器方框图</a:t>
            </a:r>
          </a:p>
        </p:txBody>
      </p:sp>
      <p:sp>
        <p:nvSpPr>
          <p:cNvPr id="22534" name="Rectangle 5"/>
          <p:cNvSpPr>
            <a:spLocks noChangeArrowheads="1"/>
          </p:cNvSpPr>
          <p:nvPr/>
        </p:nvSpPr>
        <p:spPr bwMode="auto">
          <a:xfrm>
            <a:off x="546100" y="366713"/>
            <a:ext cx="7986713"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rPr>
              <a:t>7.2.3   </a:t>
            </a:r>
            <a:r>
              <a:rPr lang="zh-CN" altLang="en-US" b="1">
                <a:solidFill>
                  <a:schemeClr val="tx2"/>
                </a:solidFill>
                <a:latin typeface="Times New Roman" panose="02020603050405020304" pitchFamily="18" charset="0"/>
              </a:rPr>
              <a:t>信号的恢复</a:t>
            </a:r>
            <a:r>
              <a:rPr lang="en-US" altLang="zh-CN">
                <a:solidFill>
                  <a:schemeClr val="tx2"/>
                </a:solidFill>
                <a:latin typeface="Times New Roman" panose="02020603050405020304" pitchFamily="18" charset="0"/>
              </a:rPr>
              <a:t>(</a:t>
            </a:r>
            <a:r>
              <a:rPr lang="zh-CN" altLang="en-US">
                <a:solidFill>
                  <a:schemeClr val="tx2"/>
                </a:solidFill>
                <a:latin typeface="Times New Roman" panose="02020603050405020304" pitchFamily="18" charset="0"/>
              </a:rPr>
              <a:t>S</a:t>
            </a:r>
            <a:r>
              <a:rPr lang="en-US" altLang="zh-CN">
                <a:solidFill>
                  <a:schemeClr val="tx2"/>
                </a:solidFill>
                <a:latin typeface="Times New Roman" panose="02020603050405020304" pitchFamily="18" charset="0"/>
              </a:rPr>
              <a:t>ignal Restoration)</a:t>
            </a:r>
          </a:p>
          <a:p>
            <a:pPr eaLnBrk="1" hangingPunct="1">
              <a:spcBef>
                <a:spcPct val="0"/>
              </a:spcBef>
              <a:buClrTx/>
              <a:buSzTx/>
              <a:buFont typeface="Arial" panose="020B0604020202020204" pitchFamily="34" charset="0"/>
              <a:buNone/>
            </a:pPr>
            <a:endParaRPr lang="zh-CN" altLang="en-US" b="1">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blinds(horizontal)">
                                      <p:cBhvr>
                                        <p:cTn id="7" dur="5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blinds(horizontal)">
                                      <p:cBhvr>
                                        <p:cTn id="12" dur="5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32"/>
                                        </p:tgtEl>
                                        <p:attrNameLst>
                                          <p:attrName>style.visibility</p:attrName>
                                        </p:attrNameLst>
                                      </p:cBhvr>
                                      <p:to>
                                        <p:strVal val="visible"/>
                                      </p:to>
                                    </p:set>
                                    <p:animEffect transition="in" filter="blinds(horizontal)">
                                      <p:cBhvr>
                                        <p:cTn id="17" dur="500"/>
                                        <p:tgtEl>
                                          <p:spTgt spid="22532"/>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22533"/>
                                        </p:tgtEl>
                                        <p:attrNameLst>
                                          <p:attrName>style.visibility</p:attrName>
                                        </p:attrNameLst>
                                      </p:cBhvr>
                                      <p:to>
                                        <p:strVal val="visible"/>
                                      </p:to>
                                    </p:set>
                                    <p:animEffect transition="in" filter="blinds(horizontal)">
                                      <p:cBhvr>
                                        <p:cTn id="20" dur="500"/>
                                        <p:tgtEl>
                                          <p:spTgt spid="22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灯片编号占位符 7"/>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B6E3023-8428-45EC-B6E4-0EBA0C8632AF}" type="slidenum">
              <a:rPr lang="zh-CN" altLang="en-US" sz="1400"/>
              <a:t>2</a:t>
            </a:fld>
            <a:endParaRPr lang="en-US" altLang="zh-CN" sz="1400"/>
          </a:p>
        </p:txBody>
      </p:sp>
      <p:sp>
        <p:nvSpPr>
          <p:cNvPr id="5123" name="Rectangle 2"/>
          <p:cNvSpPr>
            <a:spLocks noGrp="1" noRot="1" noChangeArrowheads="1"/>
          </p:cNvSpPr>
          <p:nvPr>
            <p:ph type="title" idx="4294967295"/>
          </p:nvPr>
        </p:nvSpPr>
        <p:spPr>
          <a:xfrm>
            <a:off x="-314325" y="115888"/>
            <a:ext cx="9937750" cy="1081087"/>
          </a:xfrm>
        </p:spPr>
        <p:txBody>
          <a:bodyPr/>
          <a:lstStyle/>
          <a:p>
            <a:pPr eaLnBrk="1" hangingPunct="1"/>
            <a:r>
              <a:rPr lang="en-US" altLang="zh-CN" sz="3600" b="1">
                <a:latin typeface="宋体" panose="02010600030101010101" pitchFamily="2" charset="-122"/>
              </a:rPr>
              <a:t>§7</a:t>
            </a:r>
            <a:r>
              <a:rPr lang="zh-CN" altLang="en-US" sz="3600" b="1">
                <a:latin typeface="宋体" panose="02010600030101010101" pitchFamily="2" charset="-122"/>
              </a:rPr>
              <a:t>.1 离散系统的基本概念</a:t>
            </a:r>
            <a:br>
              <a:rPr lang="en-US" altLang="zh-CN" sz="3600" b="1">
                <a:latin typeface="宋体" panose="02010600030101010101" pitchFamily="2" charset="-122"/>
              </a:rPr>
            </a:br>
            <a:r>
              <a:rPr lang="en-US" altLang="zh-CN" sz="3200">
                <a:latin typeface="Times New Roman" panose="02020603050405020304" pitchFamily="18" charset="0"/>
                <a:cs typeface="Times New Roman" panose="02020603050405020304" pitchFamily="18" charset="0"/>
              </a:rPr>
              <a:t>(Basic Concepts of  Discrete-Time Control Systems</a:t>
            </a:r>
            <a:r>
              <a:rPr lang="en-US" altLang="zh-CN" sz="3200" b="1">
                <a:latin typeface="宋体" panose="02010600030101010101" pitchFamily="2" charset="-122"/>
              </a:rPr>
              <a:t>)</a:t>
            </a:r>
            <a:endParaRPr lang="zh-CN" altLang="en-US" sz="3200" b="1">
              <a:latin typeface="宋体" panose="02010600030101010101" pitchFamily="2" charset="-122"/>
            </a:endParaRPr>
          </a:p>
        </p:txBody>
      </p:sp>
      <p:sp>
        <p:nvSpPr>
          <p:cNvPr id="5124" name="Rectangle 3"/>
          <p:cNvSpPr>
            <a:spLocks noGrp="1" noRot="1" noChangeArrowheads="1"/>
          </p:cNvSpPr>
          <p:nvPr>
            <p:ph type="body" sz="half" idx="4294967295"/>
          </p:nvPr>
        </p:nvSpPr>
        <p:spPr>
          <a:xfrm>
            <a:off x="-36513" y="1239838"/>
            <a:ext cx="8878888" cy="2117725"/>
          </a:xfrm>
        </p:spPr>
        <p:txBody>
          <a:bodyPr/>
          <a:lstStyle/>
          <a:p>
            <a:pPr eaLnBrk="1" hangingPunct="1">
              <a:lnSpc>
                <a:spcPct val="90000"/>
              </a:lnSpc>
              <a:buFont typeface="Wingdings" panose="05000000000000000000" pitchFamily="2" charset="2"/>
              <a:buNone/>
            </a:pPr>
            <a:r>
              <a:rPr lang="zh-CN" altLang="en-US" sz="2800" b="1">
                <a:solidFill>
                  <a:srgbClr val="FF3300"/>
                </a:solidFill>
                <a:latin typeface="宋体" panose="02010600030101010101" pitchFamily="2" charset="-122"/>
              </a:rPr>
              <a:t>      离散控制系统</a:t>
            </a:r>
            <a:r>
              <a:rPr lang="en-US" altLang="zh-CN" sz="2800">
                <a:solidFill>
                  <a:srgbClr val="FF3300"/>
                </a:solidFill>
                <a:latin typeface="Times New Roman" panose="02020603050405020304" pitchFamily="18" charset="0"/>
                <a:cs typeface="Times New Roman" panose="02020603050405020304" pitchFamily="18" charset="0"/>
              </a:rPr>
              <a:t>(</a:t>
            </a:r>
            <a:r>
              <a:rPr lang="zh-CN" altLang="en-US" sz="2800">
                <a:solidFill>
                  <a:srgbClr val="FF3300"/>
                </a:solidFill>
                <a:latin typeface="Times New Roman" panose="02020603050405020304" pitchFamily="18" charset="0"/>
                <a:cs typeface="Times New Roman" panose="02020603050405020304" pitchFamily="18" charset="0"/>
              </a:rPr>
              <a:t>D</a:t>
            </a:r>
            <a:r>
              <a:rPr lang="en-US" altLang="zh-CN" sz="2800">
                <a:solidFill>
                  <a:srgbClr val="FF3300"/>
                </a:solidFill>
                <a:latin typeface="Times New Roman" panose="02020603050405020304" pitchFamily="18" charset="0"/>
                <a:cs typeface="Times New Roman" panose="02020603050405020304" pitchFamily="18" charset="0"/>
              </a:rPr>
              <a:t>iscrete Control System)</a:t>
            </a:r>
            <a:r>
              <a:rPr lang="zh-CN" altLang="en-US" sz="2800" b="1">
                <a:solidFill>
                  <a:srgbClr val="00337B"/>
                </a:solidFill>
                <a:latin typeface="宋体" panose="02010600030101010101" pitchFamily="2" charset="-122"/>
              </a:rPr>
              <a:t>又称为采样控制系统，与连续控制系统的根本区别在于：连续系统中任一点上的信号都是以时间为变量的连续函数，而在离散系统中，则有一处或几处的信号是时间的离散函数。</a:t>
            </a:r>
          </a:p>
        </p:txBody>
      </p:sp>
      <p:sp>
        <p:nvSpPr>
          <p:cNvPr id="9" name="Rectangle 5"/>
          <p:cNvSpPr>
            <a:spLocks noChangeArrowheads="1"/>
          </p:cNvSpPr>
          <p:nvPr/>
        </p:nvSpPr>
        <p:spPr bwMode="auto">
          <a:xfrm>
            <a:off x="323850" y="3213100"/>
            <a:ext cx="8518525"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rgbClr val="00337B"/>
                </a:solidFill>
              </a:rPr>
              <a:t>       在一般情况下，控制信号</a:t>
            </a:r>
            <a:r>
              <a:rPr lang="en-US" altLang="zh-CN" sz="2800" i="1">
                <a:solidFill>
                  <a:srgbClr val="00337B"/>
                </a:solidFill>
                <a:latin typeface="Times New Roman" panose="02020603050405020304" pitchFamily="18" charset="0"/>
                <a:cs typeface="Times New Roman" panose="02020603050405020304" pitchFamily="18" charset="0"/>
              </a:rPr>
              <a:t>x</a:t>
            </a:r>
            <a:r>
              <a:rPr lang="en-US" altLang="zh-CN" sz="2800" baseline="30000">
                <a:solidFill>
                  <a:srgbClr val="00337B"/>
                </a:solidFill>
                <a:latin typeface="Times New Roman" panose="02020603050405020304" pitchFamily="18" charset="0"/>
                <a:cs typeface="Times New Roman" panose="02020603050405020304" pitchFamily="18" charset="0"/>
              </a:rPr>
              <a:t>*</a:t>
            </a:r>
            <a:r>
              <a:rPr lang="en-US" altLang="zh-CN" sz="2800">
                <a:solidFill>
                  <a:srgbClr val="00337B"/>
                </a:solidFill>
                <a:latin typeface="Times New Roman" panose="02020603050405020304" pitchFamily="18" charset="0"/>
                <a:cs typeface="Times New Roman" panose="02020603050405020304" pitchFamily="18" charset="0"/>
              </a:rPr>
              <a:t>(</a:t>
            </a:r>
            <a:r>
              <a:rPr lang="en-US" altLang="zh-CN" sz="2800" i="1">
                <a:solidFill>
                  <a:srgbClr val="00337B"/>
                </a:solidFill>
                <a:latin typeface="Times New Roman" panose="02020603050405020304" pitchFamily="18" charset="0"/>
                <a:cs typeface="Times New Roman" panose="02020603050405020304" pitchFamily="18" charset="0"/>
              </a:rPr>
              <a:t>t</a:t>
            </a:r>
            <a:r>
              <a:rPr lang="en-US" altLang="zh-CN" sz="2800">
                <a:solidFill>
                  <a:srgbClr val="00337B"/>
                </a:solidFill>
                <a:latin typeface="Times New Roman" panose="02020603050405020304" pitchFamily="18" charset="0"/>
                <a:cs typeface="Times New Roman" panose="02020603050405020304" pitchFamily="18" charset="0"/>
              </a:rPr>
              <a:t>)</a:t>
            </a:r>
            <a:r>
              <a:rPr lang="zh-CN" altLang="en-US" sz="2800" b="1">
                <a:solidFill>
                  <a:srgbClr val="00337B"/>
                </a:solidFill>
                <a:latin typeface="Times New Roman" panose="02020603050405020304" pitchFamily="18" charset="0"/>
                <a:cs typeface="Times New Roman" panose="02020603050405020304" pitchFamily="18" charset="0"/>
              </a:rPr>
              <a:t>是</a:t>
            </a:r>
            <a:r>
              <a:rPr lang="zh-CN" altLang="en-US" sz="2800" b="1">
                <a:solidFill>
                  <a:srgbClr val="00337B"/>
                </a:solidFill>
              </a:rPr>
              <a:t>离散型的时间函数，因此与之比较的输出端负反馈信号也需使用离散型的时间函数</a:t>
            </a:r>
            <a:r>
              <a:rPr lang="en-US" altLang="zh-CN" sz="2800" i="1">
                <a:solidFill>
                  <a:srgbClr val="00337B"/>
                </a:solidFill>
                <a:latin typeface="Times New Roman" panose="02020603050405020304" pitchFamily="18" charset="0"/>
                <a:cs typeface="Times New Roman" panose="02020603050405020304" pitchFamily="18" charset="0"/>
              </a:rPr>
              <a:t>b</a:t>
            </a:r>
            <a:r>
              <a:rPr lang="en-US" altLang="zh-CN" sz="2800">
                <a:solidFill>
                  <a:srgbClr val="00337B"/>
                </a:solidFill>
                <a:latin typeface="Times New Roman" panose="02020603050405020304" pitchFamily="18" charset="0"/>
                <a:cs typeface="Times New Roman" panose="02020603050405020304" pitchFamily="18" charset="0"/>
              </a:rPr>
              <a:t>*(</a:t>
            </a:r>
            <a:r>
              <a:rPr lang="en-US" altLang="zh-CN" sz="2800" i="1">
                <a:solidFill>
                  <a:srgbClr val="00337B"/>
                </a:solidFill>
                <a:latin typeface="Times New Roman" panose="02020603050405020304" pitchFamily="18" charset="0"/>
                <a:cs typeface="Times New Roman" panose="02020603050405020304" pitchFamily="18" charset="0"/>
              </a:rPr>
              <a:t>t</a:t>
            </a:r>
            <a:r>
              <a:rPr lang="en-US" altLang="zh-CN" sz="2800">
                <a:solidFill>
                  <a:srgbClr val="00337B"/>
                </a:solidFill>
                <a:latin typeface="Times New Roman" panose="02020603050405020304" pitchFamily="18" charset="0"/>
                <a:cs typeface="Times New Roman" panose="02020603050405020304" pitchFamily="18" charset="0"/>
              </a:rPr>
              <a:t>)</a:t>
            </a:r>
            <a:r>
              <a:rPr lang="zh-CN" altLang="en-US" sz="2800" b="1">
                <a:solidFill>
                  <a:srgbClr val="00337B"/>
                </a:solidFill>
              </a:rPr>
              <a:t>，于是比较后得到的偏差信号</a:t>
            </a:r>
            <a:r>
              <a:rPr lang="en-US" altLang="zh-CN" sz="2800" i="1">
                <a:solidFill>
                  <a:srgbClr val="00337B"/>
                </a:solidFill>
                <a:latin typeface="Times New Roman" panose="02020603050405020304" pitchFamily="18" charset="0"/>
                <a:cs typeface="Times New Roman" panose="02020603050405020304" pitchFamily="18" charset="0"/>
              </a:rPr>
              <a:t>e</a:t>
            </a:r>
            <a:r>
              <a:rPr lang="en-US" altLang="zh-CN" sz="2800" baseline="30000">
                <a:solidFill>
                  <a:srgbClr val="00337B"/>
                </a:solidFill>
                <a:latin typeface="Times New Roman" panose="02020603050405020304" pitchFamily="18" charset="0"/>
                <a:cs typeface="Times New Roman" panose="02020603050405020304" pitchFamily="18" charset="0"/>
              </a:rPr>
              <a:t>*</a:t>
            </a:r>
            <a:r>
              <a:rPr lang="en-US" altLang="zh-CN" sz="2800">
                <a:solidFill>
                  <a:srgbClr val="00337B"/>
                </a:solidFill>
                <a:latin typeface="Times New Roman" panose="02020603050405020304" pitchFamily="18" charset="0"/>
                <a:cs typeface="Times New Roman" panose="02020603050405020304" pitchFamily="18" charset="0"/>
              </a:rPr>
              <a:t>(</a:t>
            </a:r>
            <a:r>
              <a:rPr lang="en-US" altLang="zh-CN" sz="2800" i="1">
                <a:solidFill>
                  <a:srgbClr val="00337B"/>
                </a:solidFill>
                <a:latin typeface="Times New Roman" panose="02020603050405020304" pitchFamily="18" charset="0"/>
                <a:cs typeface="Times New Roman" panose="02020603050405020304" pitchFamily="18" charset="0"/>
              </a:rPr>
              <a:t>t</a:t>
            </a:r>
            <a:r>
              <a:rPr lang="en-US" altLang="zh-CN" sz="2800">
                <a:solidFill>
                  <a:srgbClr val="00337B"/>
                </a:solidFill>
                <a:latin typeface="Times New Roman" panose="02020603050405020304" pitchFamily="18" charset="0"/>
                <a:cs typeface="Times New Roman" panose="02020603050405020304" pitchFamily="18" charset="0"/>
              </a:rPr>
              <a:t>)</a:t>
            </a:r>
            <a:r>
              <a:rPr lang="zh-CN" altLang="en-US" sz="2800" b="1">
                <a:solidFill>
                  <a:srgbClr val="00337B"/>
                </a:solidFill>
                <a:latin typeface="Times New Roman" panose="02020603050405020304" pitchFamily="18" charset="0"/>
                <a:cs typeface="Times New Roman" panose="02020603050405020304" pitchFamily="18" charset="0"/>
              </a:rPr>
              <a:t>也是离散型的时间函数，即</a:t>
            </a:r>
          </a:p>
        </p:txBody>
      </p:sp>
      <p:sp>
        <p:nvSpPr>
          <p:cNvPr id="10" name="Rectangle 5"/>
          <p:cNvSpPr>
            <a:spLocks noChangeArrowheads="1"/>
          </p:cNvSpPr>
          <p:nvPr/>
        </p:nvSpPr>
        <p:spPr bwMode="auto">
          <a:xfrm>
            <a:off x="395288" y="5529263"/>
            <a:ext cx="85185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rgbClr val="00337B"/>
                </a:solidFill>
              </a:rPr>
              <a:t>       因此，通过控制器对被控对象进行控制的直接作用的偏差信号仍是离散信号。</a:t>
            </a:r>
          </a:p>
        </p:txBody>
      </p:sp>
      <p:pic>
        <p:nvPicPr>
          <p:cNvPr id="5127"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43213" y="5005388"/>
            <a:ext cx="290512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4">
                                            <p:txEl>
                                              <p:pRg st="0" end="0"/>
                                            </p:txEl>
                                          </p:spTgt>
                                        </p:tgtEl>
                                        <p:attrNameLst>
                                          <p:attrName>style.visibility</p:attrName>
                                        </p:attrNameLst>
                                      </p:cBhvr>
                                      <p:to>
                                        <p:strVal val="visible"/>
                                      </p:to>
                                    </p:set>
                                    <p:animEffect transition="in" filter="blinds(horizontal)">
                                      <p:cBhvr>
                                        <p:cTn id="7" dur="500"/>
                                        <p:tgtEl>
                                          <p:spTgt spid="51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build="p" autoUpdateAnimBg="0"/>
      <p:bldP spid="9" grpId="0" autoUpdateAnimBg="0"/>
      <p:bldP spid="10"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C3B80AE-F96B-4F82-8E98-28AC2E02055C}" type="slidenum">
              <a:rPr lang="zh-CN" altLang="en-US" sz="1400"/>
              <a:t>20</a:t>
            </a:fld>
            <a:endParaRPr lang="en-US" altLang="zh-CN" sz="1400"/>
          </a:p>
        </p:txBody>
      </p:sp>
      <p:sp>
        <p:nvSpPr>
          <p:cNvPr id="23555" name="Rectangle 2"/>
          <p:cNvSpPr>
            <a:spLocks noChangeArrowheads="1"/>
          </p:cNvSpPr>
          <p:nvPr/>
        </p:nvSpPr>
        <p:spPr bwMode="auto">
          <a:xfrm>
            <a:off x="533400" y="733425"/>
            <a:ext cx="8120063"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能够物理实现的保持器都必须按现在时刻或过</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去时刻的采样值实行外推，而不能按将来时刻的采</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样值外推。</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具有常值、线性、二次函数</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如抛物线</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型外推</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规律的保持器，分别称为零阶、一阶、二阶保持</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器。工程实践中普遍采用零阶保持器。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1" end="1"/>
                                            </p:txEl>
                                          </p:spTgt>
                                        </p:tgtEl>
                                        <p:attrNameLst>
                                          <p:attrName>style.visibility</p:attrName>
                                        </p:attrNameLst>
                                      </p:cBhvr>
                                      <p:to>
                                        <p:strVal val="visible"/>
                                      </p:to>
                                    </p:set>
                                    <p:animEffect transition="in" filter="blinds(horizontal)">
                                      <p:cBhvr>
                                        <p:cTn id="10" dur="500"/>
                                        <p:tgtEl>
                                          <p:spTgt spid="23555">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2" end="2"/>
                                            </p:txEl>
                                          </p:spTgt>
                                        </p:tgtEl>
                                        <p:attrNameLst>
                                          <p:attrName>style.visibility</p:attrName>
                                        </p:attrNameLst>
                                      </p:cBhvr>
                                      <p:to>
                                        <p:strVal val="visible"/>
                                      </p:to>
                                    </p:set>
                                    <p:animEffect transition="in" filter="blinds(horizontal)">
                                      <p:cBhvr>
                                        <p:cTn id="13" dur="500"/>
                                        <p:tgtEl>
                                          <p:spTgt spid="2355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18" dur="500"/>
                                        <p:tgtEl>
                                          <p:spTgt spid="23555">
                                            <p:txEl>
                                              <p:pRg st="3" end="3"/>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21" dur="500"/>
                                        <p:tgtEl>
                                          <p:spTgt spid="23555">
                                            <p:txEl>
                                              <p:pRg st="4" end="4"/>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24"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A3DD7ED-CD5A-47DD-80E5-4760B0E53B1C}" type="slidenum">
              <a:rPr lang="zh-CN" altLang="en-US" sz="1400"/>
              <a:t>21</a:t>
            </a:fld>
            <a:endParaRPr lang="en-US" altLang="zh-CN" sz="1400"/>
          </a:p>
        </p:txBody>
      </p:sp>
      <p:sp>
        <p:nvSpPr>
          <p:cNvPr id="24579" name="Rectangle 2"/>
          <p:cNvSpPr>
            <a:spLocks noChangeArrowheads="1"/>
          </p:cNvSpPr>
          <p:nvPr/>
        </p:nvSpPr>
        <p:spPr bwMode="auto">
          <a:xfrm>
            <a:off x="250825" y="189389"/>
            <a:ext cx="8713788" cy="2245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零阶保持器</a:t>
            </a:r>
            <a:r>
              <a:rPr lang="en-US" altLang="zh-CN" sz="2800">
                <a:solidFill>
                  <a:schemeClr val="tx2"/>
                </a:solidFill>
                <a:latin typeface="Times New Roman" panose="02020603050405020304" pitchFamily="18" charset="0"/>
              </a:rPr>
              <a:t>(Zero-Order Holder)</a:t>
            </a:r>
            <a:r>
              <a:rPr lang="zh-CN" altLang="en-US" sz="2800" b="1">
                <a:solidFill>
                  <a:schemeClr val="tx2"/>
                </a:solidFill>
                <a:latin typeface="Times New Roman" panose="02020603050405020304" pitchFamily="18" charset="0"/>
              </a:rPr>
              <a:t>的时域特性</a:t>
            </a:r>
            <a:r>
              <a:rPr lang="en-US" altLang="zh-CN" sz="2800" i="1">
                <a:solidFill>
                  <a:schemeClr val="tx2"/>
                </a:solidFill>
                <a:latin typeface="Times New Roman" panose="02020603050405020304" pitchFamily="18" charset="0"/>
              </a:rPr>
              <a:t>g</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如图</a:t>
            </a:r>
            <a:r>
              <a:rPr lang="en-US" altLang="zh-CN" sz="2800" b="1">
                <a:solidFill>
                  <a:schemeClr val="tx2"/>
                </a:solidFill>
                <a:latin typeface="Times New Roman" panose="02020603050405020304" pitchFamily="18" charset="0"/>
              </a:rPr>
              <a:t>7-11(a)</a:t>
            </a:r>
            <a:r>
              <a:rPr lang="zh-CN" altLang="en-US" sz="2800" b="1">
                <a:solidFill>
                  <a:schemeClr val="tx2"/>
                </a:solidFill>
                <a:latin typeface="Times New Roman" panose="02020603050405020304" pitchFamily="18" charset="0"/>
              </a:rPr>
              <a:t>所示。</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它是高度为</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宽度为</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的方波。高度等于</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，说明采</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样值经过保持器既不放大、也不衰减；宽度等于</a:t>
            </a:r>
            <a:r>
              <a:rPr lang="en-US" altLang="zh-CN" sz="2800" i="1">
                <a:solidFill>
                  <a:schemeClr val="tx2"/>
                </a:solidFill>
                <a:latin typeface="Times New Roman" panose="02020603050405020304" pitchFamily="18" charset="0"/>
              </a:rPr>
              <a:t>T</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说明零阶保持器对采样值保存一个采样周期。</a:t>
            </a:r>
          </a:p>
        </p:txBody>
      </p:sp>
      <p:graphicFrame>
        <p:nvGraphicFramePr>
          <p:cNvPr id="24580" name="Object 3"/>
          <p:cNvGraphicFramePr>
            <a:graphicFrameLocks noChangeAspect="1"/>
          </p:cNvGraphicFramePr>
          <p:nvPr/>
        </p:nvGraphicFramePr>
        <p:xfrm>
          <a:off x="1295400" y="3541713"/>
          <a:ext cx="3429000" cy="2162175"/>
        </p:xfrm>
        <a:graphic>
          <a:graphicData uri="http://schemas.openxmlformats.org/presentationml/2006/ole">
            <mc:AlternateContent xmlns:mc="http://schemas.openxmlformats.org/markup-compatibility/2006">
              <mc:Choice xmlns:v="urn:schemas-microsoft-com:vml" Requires="v">
                <p:oleObj r:id="rId2" imgW="2065655" imgH="1297940" progId="Visio.Drawing.11">
                  <p:embed/>
                </p:oleObj>
              </mc:Choice>
              <mc:Fallback>
                <p:oleObj r:id="rId2" imgW="2065655" imgH="129794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3541713"/>
                        <a:ext cx="3429000"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1" name="Rectangle 5"/>
          <p:cNvSpPr>
            <a:spLocks noChangeArrowheads="1"/>
          </p:cNvSpPr>
          <p:nvPr/>
        </p:nvSpPr>
        <p:spPr bwMode="auto">
          <a:xfrm>
            <a:off x="2427923" y="6351588"/>
            <a:ext cx="42437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chemeClr val="tx2"/>
                </a:solidFill>
                <a:latin typeface="Times New Roman" panose="02020603050405020304" pitchFamily="18" charset="0"/>
                <a:cs typeface="Times New Roman" panose="02020603050405020304" pitchFamily="18" charset="0"/>
              </a:rPr>
              <a:t>图</a:t>
            </a:r>
            <a:r>
              <a:rPr lang="en-US" altLang="zh-CN" sz="2400" b="1">
                <a:solidFill>
                  <a:schemeClr val="tx2"/>
                </a:solidFill>
                <a:latin typeface="Times New Roman" panose="02020603050405020304" pitchFamily="18" charset="0"/>
                <a:cs typeface="Times New Roman" panose="02020603050405020304" pitchFamily="18" charset="0"/>
              </a:rPr>
              <a:t>7-11  </a:t>
            </a:r>
            <a:r>
              <a:rPr lang="zh-CN" altLang="en-US" sz="2400" b="1">
                <a:solidFill>
                  <a:schemeClr val="tx2"/>
                </a:solidFill>
                <a:latin typeface="Times New Roman" panose="02020603050405020304" pitchFamily="18" charset="0"/>
                <a:cs typeface="Times New Roman" panose="02020603050405020304" pitchFamily="18" charset="0"/>
              </a:rPr>
              <a:t>零阶保持器的时域特性</a:t>
            </a:r>
          </a:p>
        </p:txBody>
      </p:sp>
      <p:grpSp>
        <p:nvGrpSpPr>
          <p:cNvPr id="2" name="Group 6"/>
          <p:cNvGrpSpPr/>
          <p:nvPr/>
        </p:nvGrpSpPr>
        <p:grpSpPr bwMode="auto">
          <a:xfrm>
            <a:off x="4648200" y="3119438"/>
            <a:ext cx="3200400" cy="3111500"/>
            <a:chOff x="0" y="0"/>
            <a:chExt cx="2016" cy="1960"/>
          </a:xfrm>
        </p:grpSpPr>
        <p:graphicFrame>
          <p:nvGraphicFramePr>
            <p:cNvPr id="3" name="Object 4"/>
            <p:cNvGraphicFramePr>
              <a:graphicFrameLocks noChangeAspect="1"/>
            </p:cNvGraphicFramePr>
            <p:nvPr/>
          </p:nvGraphicFramePr>
          <p:xfrm>
            <a:off x="0" y="0"/>
            <a:ext cx="2016" cy="1843"/>
          </p:xfrm>
          <a:graphic>
            <a:graphicData uri="http://schemas.openxmlformats.org/presentationml/2006/ole">
              <mc:AlternateContent xmlns:mc="http://schemas.openxmlformats.org/markup-compatibility/2006">
                <mc:Choice xmlns:v="urn:schemas-microsoft-com:vml" Requires="v">
                  <p:oleObj r:id="rId4" imgW="2065655" imgH="1885315" progId="Visio.Drawing.11">
                    <p:embed/>
                  </p:oleObj>
                </mc:Choice>
                <mc:Fallback>
                  <p:oleObj r:id="rId4" imgW="2065655" imgH="1885315"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016" cy="1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Rectangle 6"/>
            <p:cNvSpPr>
              <a:spLocks noChangeArrowheads="1"/>
            </p:cNvSpPr>
            <p:nvPr/>
          </p:nvSpPr>
          <p:spPr bwMode="auto">
            <a:xfrm>
              <a:off x="796" y="1710"/>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(b)</a:t>
              </a:r>
            </a:p>
          </p:txBody>
        </p:sp>
      </p:grpSp>
      <p:sp>
        <p:nvSpPr>
          <p:cNvPr id="24585" name="Rectangle 7"/>
          <p:cNvSpPr>
            <a:spLocks noChangeArrowheads="1"/>
          </p:cNvSpPr>
          <p:nvPr/>
        </p:nvSpPr>
        <p:spPr bwMode="auto">
          <a:xfrm>
            <a:off x="2559050" y="5834063"/>
            <a:ext cx="4794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(a)</a:t>
            </a:r>
          </a:p>
        </p:txBody>
      </p:sp>
      <p:sp>
        <p:nvSpPr>
          <p:cNvPr id="24586" name="Rectangle 8"/>
          <p:cNvSpPr>
            <a:spLocks noChangeArrowheads="1"/>
          </p:cNvSpPr>
          <p:nvPr/>
        </p:nvSpPr>
        <p:spPr bwMode="auto">
          <a:xfrm>
            <a:off x="250825" y="2435225"/>
            <a:ext cx="84201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图</a:t>
            </a:r>
            <a:r>
              <a:rPr lang="en-US" altLang="zh-CN" sz="2800" b="1">
                <a:solidFill>
                  <a:schemeClr val="tx2"/>
                </a:solidFill>
                <a:latin typeface="Times New Roman" panose="02020603050405020304" pitchFamily="18" charset="0"/>
              </a:rPr>
              <a:t>(a)</a:t>
            </a:r>
            <a:r>
              <a:rPr lang="zh-CN" altLang="en-US" sz="2800" b="1">
                <a:solidFill>
                  <a:schemeClr val="tx2"/>
                </a:solidFill>
                <a:latin typeface="Times New Roman" panose="02020603050405020304" pitchFamily="18" charset="0"/>
              </a:rPr>
              <a:t>所示的</a:t>
            </a:r>
            <a:r>
              <a:rPr lang="en-US" altLang="zh-CN" sz="2800" i="1">
                <a:solidFill>
                  <a:schemeClr val="tx2"/>
                </a:solidFill>
                <a:latin typeface="Times New Roman" panose="02020603050405020304" pitchFamily="18" charset="0"/>
              </a:rPr>
              <a:t>g</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可以分解为两个阶跃函数之和，</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如图</a:t>
            </a:r>
            <a:r>
              <a:rPr lang="en-US" altLang="zh-CN" sz="2800" b="1">
                <a:solidFill>
                  <a:schemeClr val="tx2"/>
                </a:solidFill>
                <a:latin typeface="Times New Roman" panose="02020603050405020304" pitchFamily="18" charset="0"/>
              </a:rPr>
              <a:t>(b)</a:t>
            </a:r>
            <a:r>
              <a:rPr lang="zh-CN" altLang="en-US" sz="2800" b="1">
                <a:solidFill>
                  <a:schemeClr val="tx2"/>
                </a:solidFill>
                <a:latin typeface="Times New Roman" panose="02020603050405020304" pitchFamily="18" charset="0"/>
              </a:rPr>
              <a:t>所示。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4579"/>
                                        </p:tgtEl>
                                        <p:attrNameLst>
                                          <p:attrName>style.visibility</p:attrName>
                                        </p:attrNameLst>
                                      </p:cBhvr>
                                      <p:to>
                                        <p:strVal val="visible"/>
                                      </p:to>
                                    </p:set>
                                    <p:animEffect transition="in" filter="blinds(horizontal)">
                                      <p:cBhvr>
                                        <p:cTn id="7" dur="500"/>
                                        <p:tgtEl>
                                          <p:spTgt spid="2457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par>
                                <p:cTn id="13" presetID="3" presetClass="entr" presetSubtype="10" fill="hold" nodeType="withEffect">
                                  <p:stCondLst>
                                    <p:cond delay="0"/>
                                  </p:stCondLst>
                                  <p:childTnLst>
                                    <p:set>
                                      <p:cBhvr>
                                        <p:cTn id="14" dur="1" fill="hold">
                                          <p:stCondLst>
                                            <p:cond delay="0"/>
                                          </p:stCondLst>
                                        </p:cTn>
                                        <p:tgtEl>
                                          <p:spTgt spid="24580"/>
                                        </p:tgtEl>
                                        <p:attrNameLst>
                                          <p:attrName>style.visibility</p:attrName>
                                        </p:attrNameLst>
                                      </p:cBhvr>
                                      <p:to>
                                        <p:strVal val="visible"/>
                                      </p:to>
                                    </p:set>
                                    <p:animEffect transition="in" filter="blinds(horizontal)">
                                      <p:cBhvr>
                                        <p:cTn id="15" dur="500"/>
                                        <p:tgtEl>
                                          <p:spTgt spid="2458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4586"/>
                                        </p:tgtEl>
                                        <p:attrNameLst>
                                          <p:attrName>style.visibility</p:attrName>
                                        </p:attrNameLst>
                                      </p:cBhvr>
                                      <p:to>
                                        <p:strVal val="visible"/>
                                      </p:to>
                                    </p:set>
                                    <p:animEffect transition="in" filter="blinds(horizontal)">
                                      <p:cBhvr>
                                        <p:cTn id="18" dur="500"/>
                                        <p:tgtEl>
                                          <p:spTgt spid="2458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4585"/>
                                        </p:tgtEl>
                                        <p:attrNameLst>
                                          <p:attrName>style.visibility</p:attrName>
                                        </p:attrNameLst>
                                      </p:cBhvr>
                                      <p:to>
                                        <p:strVal val="visible"/>
                                      </p:to>
                                    </p:set>
                                    <p:animEffect transition="in" filter="blinds(horizontal)">
                                      <p:cBhvr>
                                        <p:cTn id="21" dur="500"/>
                                        <p:tgtEl>
                                          <p:spTgt spid="24585"/>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4581"/>
                                        </p:tgtEl>
                                        <p:attrNameLst>
                                          <p:attrName>style.visibility</p:attrName>
                                        </p:attrNameLst>
                                      </p:cBhvr>
                                      <p:to>
                                        <p:strVal val="visible"/>
                                      </p:to>
                                    </p:set>
                                    <p:animEffect transition="in" filter="blinds(horizontal)">
                                      <p:cBhvr>
                                        <p:cTn id="24" dur="500"/>
                                        <p:tgtEl>
                                          <p:spTgt spid="245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autoUpdateAnimBg="0"/>
      <p:bldP spid="24581" grpId="0" autoUpdateAnimBg="0"/>
      <p:bldP spid="24585" grpId="0" autoUpdateAnimBg="0"/>
      <p:bldP spid="24586"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F42BF46-BAC6-4BCB-94A9-C4505DB3B31F}" type="slidenum">
              <a:rPr lang="zh-CN" altLang="en-US" sz="1400"/>
              <a:t>22</a:t>
            </a:fld>
            <a:endParaRPr lang="en-US" altLang="zh-CN" sz="1400"/>
          </a:p>
        </p:txBody>
      </p:sp>
      <p:graphicFrame>
        <p:nvGraphicFramePr>
          <p:cNvPr id="25603" name="Object 3"/>
          <p:cNvGraphicFramePr>
            <a:graphicFrameLocks noChangeAspect="1"/>
          </p:cNvGraphicFramePr>
          <p:nvPr/>
        </p:nvGraphicFramePr>
        <p:xfrm>
          <a:off x="2955925" y="1600200"/>
          <a:ext cx="3200400" cy="569913"/>
        </p:xfrm>
        <a:graphic>
          <a:graphicData uri="http://schemas.openxmlformats.org/presentationml/2006/ole">
            <mc:AlternateContent xmlns:mc="http://schemas.openxmlformats.org/markup-compatibility/2006">
              <mc:Choice xmlns:v="urn:schemas-microsoft-com:vml" Requires="v">
                <p:oleObj r:id="rId2" imgW="1285240" imgH="229235" progId="Equation.3">
                  <p:embed/>
                </p:oleObj>
              </mc:Choice>
              <mc:Fallback>
                <p:oleObj r:id="rId2" imgW="1285240" imgH="229235"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55925" y="1600200"/>
                        <a:ext cx="3200400" cy="569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Rectangle 4"/>
          <p:cNvSpPr>
            <a:spLocks noChangeArrowheads="1"/>
          </p:cNvSpPr>
          <p:nvPr/>
        </p:nvSpPr>
        <p:spPr bwMode="auto">
          <a:xfrm>
            <a:off x="425450" y="2133600"/>
            <a:ext cx="4470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则零阶保持器的传递函数为</a:t>
            </a:r>
          </a:p>
        </p:txBody>
      </p:sp>
      <p:graphicFrame>
        <p:nvGraphicFramePr>
          <p:cNvPr id="25605" name="Object 5"/>
          <p:cNvGraphicFramePr>
            <a:graphicFrameLocks noChangeAspect="1"/>
          </p:cNvGraphicFramePr>
          <p:nvPr/>
        </p:nvGraphicFramePr>
        <p:xfrm>
          <a:off x="3522663" y="2492375"/>
          <a:ext cx="2057400" cy="879475"/>
        </p:xfrm>
        <a:graphic>
          <a:graphicData uri="http://schemas.openxmlformats.org/presentationml/2006/ole">
            <mc:AlternateContent xmlns:mc="http://schemas.openxmlformats.org/markup-compatibility/2006">
              <mc:Choice xmlns:v="urn:schemas-microsoft-com:vml" Requires="v">
                <p:oleObj r:id="rId4" imgW="979805" imgH="419735" progId="Equation.DSMT4">
                  <p:embed/>
                </p:oleObj>
              </mc:Choice>
              <mc:Fallback>
                <p:oleObj r:id="rId4" imgW="979805" imgH="419735"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2663" y="2492375"/>
                        <a:ext cx="20574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Rectangle 7"/>
          <p:cNvSpPr>
            <a:spLocks noChangeArrowheads="1"/>
          </p:cNvSpPr>
          <p:nvPr/>
        </p:nvSpPr>
        <p:spPr bwMode="auto">
          <a:xfrm>
            <a:off x="381000" y="3352800"/>
            <a:ext cx="8305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令</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zh-CN" altLang="en-US" sz="2800" b="1">
                <a:solidFill>
                  <a:schemeClr val="tx2"/>
                </a:solidFill>
                <a:latin typeface="Times New Roman" panose="02020603050405020304" pitchFamily="18" charset="0"/>
              </a:rPr>
              <a:t>，带入上式中得零阶保持器频率特性为 </a:t>
            </a:r>
          </a:p>
        </p:txBody>
      </p:sp>
      <p:graphicFrame>
        <p:nvGraphicFramePr>
          <p:cNvPr id="25607" name="Object 7"/>
          <p:cNvGraphicFramePr>
            <a:graphicFrameLocks noChangeAspect="1"/>
          </p:cNvGraphicFramePr>
          <p:nvPr/>
        </p:nvGraphicFramePr>
        <p:xfrm>
          <a:off x="3416300" y="3962400"/>
          <a:ext cx="2451100" cy="979488"/>
        </p:xfrm>
        <a:graphic>
          <a:graphicData uri="http://schemas.openxmlformats.org/presentationml/2006/ole">
            <mc:AlternateContent xmlns:mc="http://schemas.openxmlformats.org/markup-compatibility/2006">
              <mc:Choice xmlns:v="urn:schemas-microsoft-com:vml" Requires="v">
                <p:oleObj r:id="rId6" imgW="1156970" imgH="445135" progId="Equation.DSMT4">
                  <p:embed/>
                </p:oleObj>
              </mc:Choice>
              <mc:Fallback>
                <p:oleObj r:id="rId6" imgW="1156970" imgH="445135"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16300" y="3962400"/>
                        <a:ext cx="2451100" cy="979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Rectangle 10"/>
          <p:cNvSpPr>
            <a:spLocks noChangeArrowheads="1"/>
          </p:cNvSpPr>
          <p:nvPr/>
        </p:nvSpPr>
        <p:spPr bwMode="auto">
          <a:xfrm>
            <a:off x="457200" y="4800600"/>
            <a:ext cx="13446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或写成 </a:t>
            </a:r>
          </a:p>
        </p:txBody>
      </p:sp>
      <p:graphicFrame>
        <p:nvGraphicFramePr>
          <p:cNvPr id="25609" name="Object 9"/>
          <p:cNvGraphicFramePr>
            <a:graphicFrameLocks noChangeAspect="1"/>
          </p:cNvGraphicFramePr>
          <p:nvPr/>
        </p:nvGraphicFramePr>
        <p:xfrm>
          <a:off x="2771775" y="5334000"/>
          <a:ext cx="3886200" cy="581025"/>
        </p:xfrm>
        <a:graphic>
          <a:graphicData uri="http://schemas.openxmlformats.org/presentationml/2006/ole">
            <mc:AlternateContent xmlns:mc="http://schemas.openxmlformats.org/markup-compatibility/2006">
              <mc:Choice xmlns:v="urn:schemas-microsoft-com:vml" Requires="v">
                <p:oleObj r:id="rId8" imgW="1727200" imgH="254000" progId="Equation.3">
                  <p:embed/>
                </p:oleObj>
              </mc:Choice>
              <mc:Fallback>
                <p:oleObj r:id="rId8" imgW="1727200" imgH="254000"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1775" y="5334000"/>
                        <a:ext cx="3886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10" name="Rectangle 13"/>
          <p:cNvSpPr>
            <a:spLocks noChangeArrowheads="1"/>
          </p:cNvSpPr>
          <p:nvPr/>
        </p:nvSpPr>
        <p:spPr bwMode="auto">
          <a:xfrm>
            <a:off x="457200" y="304800"/>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因此零阶保持器的单位脉冲响应</a:t>
            </a:r>
            <a:r>
              <a:rPr lang="en-US" altLang="zh-CN" sz="2800" i="1">
                <a:solidFill>
                  <a:schemeClr val="tx2"/>
                </a:solidFill>
                <a:latin typeface="Times New Roman" panose="02020603050405020304" pitchFamily="18" charset="0"/>
              </a:rPr>
              <a:t>g</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是一个幅值为</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、持续时间为</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的矩形脉冲，可表示为两个阶跃函数之和，即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5610"/>
                                        </p:tgtEl>
                                        <p:attrNameLst>
                                          <p:attrName>style.visibility</p:attrName>
                                        </p:attrNameLst>
                                      </p:cBhvr>
                                      <p:to>
                                        <p:strVal val="visible"/>
                                      </p:to>
                                    </p:set>
                                    <p:animEffect transition="in" filter="blinds(horizontal)">
                                      <p:cBhvr>
                                        <p:cTn id="7" dur="500"/>
                                        <p:tgtEl>
                                          <p:spTgt spid="25610"/>
                                        </p:tgtEl>
                                      </p:cBhvr>
                                    </p:animEffect>
                                  </p:childTnLst>
                                </p:cTn>
                              </p:par>
                              <p:par>
                                <p:cTn id="8" presetID="3" presetClass="entr" presetSubtype="10" fill="hold" nodeType="withEffect">
                                  <p:stCondLst>
                                    <p:cond delay="0"/>
                                  </p:stCondLst>
                                  <p:childTnLst>
                                    <p:set>
                                      <p:cBhvr>
                                        <p:cTn id="9" dur="1" fill="hold">
                                          <p:stCondLst>
                                            <p:cond delay="0"/>
                                          </p:stCondLst>
                                        </p:cTn>
                                        <p:tgtEl>
                                          <p:spTgt spid="25603"/>
                                        </p:tgtEl>
                                        <p:attrNameLst>
                                          <p:attrName>style.visibility</p:attrName>
                                        </p:attrNameLst>
                                      </p:cBhvr>
                                      <p:to>
                                        <p:strVal val="visible"/>
                                      </p:to>
                                    </p:set>
                                    <p:animEffect transition="in" filter="blinds(horizontal)">
                                      <p:cBhvr>
                                        <p:cTn id="10" dur="500"/>
                                        <p:tgtEl>
                                          <p:spTgt spid="2560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25604"/>
                                        </p:tgtEl>
                                        <p:attrNameLst>
                                          <p:attrName>style.visibility</p:attrName>
                                        </p:attrNameLst>
                                      </p:cBhvr>
                                      <p:to>
                                        <p:strVal val="visible"/>
                                      </p:to>
                                    </p:set>
                                    <p:animEffect transition="in" filter="blinds(horizontal)">
                                      <p:cBhvr>
                                        <p:cTn id="15" dur="500"/>
                                        <p:tgtEl>
                                          <p:spTgt spid="25604"/>
                                        </p:tgtEl>
                                      </p:cBhvr>
                                    </p:animEffect>
                                  </p:childTnLst>
                                </p:cTn>
                              </p:par>
                              <p:par>
                                <p:cTn id="16" presetID="3" presetClass="entr" presetSubtype="10" fill="hold" nodeType="withEffect">
                                  <p:stCondLst>
                                    <p:cond delay="0"/>
                                  </p:stCondLst>
                                  <p:childTnLst>
                                    <p:set>
                                      <p:cBhvr>
                                        <p:cTn id="17" dur="1" fill="hold">
                                          <p:stCondLst>
                                            <p:cond delay="0"/>
                                          </p:stCondLst>
                                        </p:cTn>
                                        <p:tgtEl>
                                          <p:spTgt spid="25605"/>
                                        </p:tgtEl>
                                        <p:attrNameLst>
                                          <p:attrName>style.visibility</p:attrName>
                                        </p:attrNameLst>
                                      </p:cBhvr>
                                      <p:to>
                                        <p:strVal val="visible"/>
                                      </p:to>
                                    </p:set>
                                    <p:animEffect transition="in" filter="blinds(horizontal)">
                                      <p:cBhvr>
                                        <p:cTn id="18" dur="500"/>
                                        <p:tgtEl>
                                          <p:spTgt spid="2560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25606"/>
                                        </p:tgtEl>
                                        <p:attrNameLst>
                                          <p:attrName>style.visibility</p:attrName>
                                        </p:attrNameLst>
                                      </p:cBhvr>
                                      <p:to>
                                        <p:strVal val="visible"/>
                                      </p:to>
                                    </p:set>
                                    <p:animEffect transition="in" filter="blinds(horizontal)">
                                      <p:cBhvr>
                                        <p:cTn id="23" dur="500"/>
                                        <p:tgtEl>
                                          <p:spTgt spid="25606"/>
                                        </p:tgtEl>
                                      </p:cBhvr>
                                    </p:animEffect>
                                  </p:childTnLst>
                                </p:cTn>
                              </p:par>
                              <p:par>
                                <p:cTn id="24" presetID="3" presetClass="entr" presetSubtype="10" fill="hold" nodeType="withEffect">
                                  <p:stCondLst>
                                    <p:cond delay="0"/>
                                  </p:stCondLst>
                                  <p:childTnLst>
                                    <p:set>
                                      <p:cBhvr>
                                        <p:cTn id="25" dur="1" fill="hold">
                                          <p:stCondLst>
                                            <p:cond delay="0"/>
                                          </p:stCondLst>
                                        </p:cTn>
                                        <p:tgtEl>
                                          <p:spTgt spid="25607"/>
                                        </p:tgtEl>
                                        <p:attrNameLst>
                                          <p:attrName>style.visibility</p:attrName>
                                        </p:attrNameLst>
                                      </p:cBhvr>
                                      <p:to>
                                        <p:strVal val="visible"/>
                                      </p:to>
                                    </p:set>
                                    <p:animEffect transition="in" filter="blinds(horizontal)">
                                      <p:cBhvr>
                                        <p:cTn id="26" dur="500"/>
                                        <p:tgtEl>
                                          <p:spTgt spid="2560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5608"/>
                                        </p:tgtEl>
                                        <p:attrNameLst>
                                          <p:attrName>style.visibility</p:attrName>
                                        </p:attrNameLst>
                                      </p:cBhvr>
                                      <p:to>
                                        <p:strVal val="visible"/>
                                      </p:to>
                                    </p:set>
                                    <p:animEffect transition="in" filter="blinds(horizontal)">
                                      <p:cBhvr>
                                        <p:cTn id="31" dur="500"/>
                                        <p:tgtEl>
                                          <p:spTgt spid="25608"/>
                                        </p:tgtEl>
                                      </p:cBhvr>
                                    </p:animEffect>
                                  </p:childTnLst>
                                </p:cTn>
                              </p:par>
                              <p:par>
                                <p:cTn id="32" presetID="3" presetClass="entr" presetSubtype="10" fill="hold" nodeType="withEffect">
                                  <p:stCondLst>
                                    <p:cond delay="0"/>
                                  </p:stCondLst>
                                  <p:childTnLst>
                                    <p:set>
                                      <p:cBhvr>
                                        <p:cTn id="33" dur="1" fill="hold">
                                          <p:stCondLst>
                                            <p:cond delay="0"/>
                                          </p:stCondLst>
                                        </p:cTn>
                                        <p:tgtEl>
                                          <p:spTgt spid="25609"/>
                                        </p:tgtEl>
                                        <p:attrNameLst>
                                          <p:attrName>style.visibility</p:attrName>
                                        </p:attrNameLst>
                                      </p:cBhvr>
                                      <p:to>
                                        <p:strVal val="visible"/>
                                      </p:to>
                                    </p:set>
                                    <p:animEffect transition="in" filter="blinds(horizontal)">
                                      <p:cBhvr>
                                        <p:cTn id="34" dur="500"/>
                                        <p:tgtEl>
                                          <p:spTgt spid="25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P spid="25606" grpId="0" autoUpdateAnimBg="0"/>
      <p:bldP spid="25608" grpId="0" autoUpdateAnimBg="0"/>
      <p:bldP spid="25610"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9C4D66C-27BB-44DD-81C0-CAA99709FE9A}" type="slidenum">
              <a:rPr lang="zh-CN" altLang="en-US" sz="1400"/>
              <a:t>23</a:t>
            </a:fld>
            <a:endParaRPr lang="en-US" altLang="zh-CN" sz="1400"/>
          </a:p>
        </p:txBody>
      </p:sp>
      <p:sp>
        <p:nvSpPr>
          <p:cNvPr id="26627" name="Rectangle 2"/>
          <p:cNvSpPr>
            <a:spLocks noChangeArrowheads="1"/>
          </p:cNvSpPr>
          <p:nvPr/>
        </p:nvSpPr>
        <p:spPr bwMode="auto">
          <a:xfrm>
            <a:off x="457200" y="303213"/>
            <a:ext cx="8435975"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G</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为零阶保持器的幅频特性或频谱；∠ </a:t>
            </a:r>
            <a:r>
              <a:rPr lang="en-US" altLang="zh-CN" sz="2800" i="1">
                <a:solidFill>
                  <a:schemeClr val="tx2"/>
                </a:solidFill>
                <a:latin typeface="Times New Roman" panose="02020603050405020304" pitchFamily="18" charset="0"/>
              </a:rPr>
              <a:t>G</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(j</a:t>
            </a:r>
            <a:r>
              <a:rPr lang="en-US" altLang="zh-CN" sz="2800" i="1">
                <a:solidFill>
                  <a:schemeClr val="tx2"/>
                </a:solidFill>
                <a:latin typeface="Times New Roman" panose="02020603050405020304" pitchFamily="18" charset="0"/>
              </a:rPr>
              <a:t>ω</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为零阶保持器的相频特性。</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它们与频率</a:t>
            </a:r>
            <a:r>
              <a:rPr lang="en-US" altLang="zh-CN" sz="2800" i="1">
                <a:solidFill>
                  <a:schemeClr val="tx2"/>
                </a:solidFill>
                <a:latin typeface="Times New Roman" panose="02020603050405020304" pitchFamily="18" charset="0"/>
              </a:rPr>
              <a:t>ω</a:t>
            </a:r>
            <a:r>
              <a:rPr lang="zh-CN" altLang="en-US" sz="2800" b="1">
                <a:solidFill>
                  <a:schemeClr val="tx2"/>
                </a:solidFill>
                <a:latin typeface="Times New Roman" panose="02020603050405020304" pitchFamily="18" charset="0"/>
              </a:rPr>
              <a:t>的关系分别为 </a:t>
            </a:r>
          </a:p>
        </p:txBody>
      </p:sp>
      <p:graphicFrame>
        <p:nvGraphicFramePr>
          <p:cNvPr id="26628" name="Object 4"/>
          <p:cNvGraphicFramePr>
            <a:graphicFrameLocks noChangeAspect="1"/>
          </p:cNvGraphicFramePr>
          <p:nvPr/>
        </p:nvGraphicFramePr>
        <p:xfrm>
          <a:off x="1524000" y="1693863"/>
          <a:ext cx="5562600" cy="2598737"/>
        </p:xfrm>
        <a:graphic>
          <a:graphicData uri="http://schemas.openxmlformats.org/presentationml/2006/ole">
            <mc:AlternateContent xmlns:mc="http://schemas.openxmlformats.org/markup-compatibility/2006">
              <mc:Choice xmlns:v="urn:schemas-microsoft-com:vml" Requires="v">
                <p:oleObj name="Equation" r:id="rId2" imgW="2717800" imgH="1270000" progId="Equation.DSMT4">
                  <p:embed/>
                </p:oleObj>
              </mc:Choice>
              <mc:Fallback>
                <p:oleObj name="Equation" r:id="rId2" imgW="2717800" imgH="12700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693863"/>
                        <a:ext cx="5562600" cy="2598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6629" name="Object 5"/>
          <p:cNvGraphicFramePr>
            <a:graphicFrameLocks noChangeAspect="1"/>
          </p:cNvGraphicFramePr>
          <p:nvPr/>
        </p:nvGraphicFramePr>
        <p:xfrm>
          <a:off x="1617663" y="4343400"/>
          <a:ext cx="5257800" cy="1689100"/>
        </p:xfrm>
        <a:graphic>
          <a:graphicData uri="http://schemas.openxmlformats.org/presentationml/2006/ole">
            <mc:AlternateContent xmlns:mc="http://schemas.openxmlformats.org/markup-compatibility/2006">
              <mc:Choice xmlns:v="urn:schemas-microsoft-com:vml" Requires="v">
                <p:oleObj name="Equation" r:id="rId4" imgW="2374900" imgH="762000" progId="Equation.DSMT4">
                  <p:embed/>
                </p:oleObj>
              </mc:Choice>
              <mc:Fallback>
                <p:oleObj name="Equation" r:id="rId4" imgW="2374900" imgH="7620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7663" y="4343400"/>
                        <a:ext cx="5257800"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blinds(horizontal)">
                                      <p:cBhvr>
                                        <p:cTn id="7" dur="500"/>
                                        <p:tgtEl>
                                          <p:spTgt spid="266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12" dur="500"/>
                                        <p:tgtEl>
                                          <p:spTgt spid="2662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6628"/>
                                        </p:tgtEl>
                                        <p:attrNameLst>
                                          <p:attrName>style.visibility</p:attrName>
                                        </p:attrNameLst>
                                      </p:cBhvr>
                                      <p:to>
                                        <p:strVal val="visible"/>
                                      </p:to>
                                    </p:set>
                                    <p:animEffect transition="in" filter="blinds(horizontal)">
                                      <p:cBhvr>
                                        <p:cTn id="15" dur="500"/>
                                        <p:tgtEl>
                                          <p:spTgt spid="26628"/>
                                        </p:tgtEl>
                                      </p:cBhvr>
                                    </p:animEffect>
                                  </p:childTnLst>
                                </p:cTn>
                              </p:par>
                              <p:par>
                                <p:cTn id="16" presetID="3" presetClass="entr" presetSubtype="10" fill="hold" nodeType="withEffect">
                                  <p:stCondLst>
                                    <p:cond delay="0"/>
                                  </p:stCondLst>
                                  <p:childTnLst>
                                    <p:set>
                                      <p:cBhvr>
                                        <p:cTn id="17" dur="1" fill="hold">
                                          <p:stCondLst>
                                            <p:cond delay="0"/>
                                          </p:stCondLst>
                                        </p:cTn>
                                        <p:tgtEl>
                                          <p:spTgt spid="26629"/>
                                        </p:tgtEl>
                                        <p:attrNameLst>
                                          <p:attrName>style.visibility</p:attrName>
                                        </p:attrNameLst>
                                      </p:cBhvr>
                                      <p:to>
                                        <p:strVal val="visible"/>
                                      </p:to>
                                    </p:set>
                                    <p:animEffect transition="in" filter="blinds(horizontal)">
                                      <p:cBhvr>
                                        <p:cTn id="18" dur="500"/>
                                        <p:tgtEl>
                                          <p:spTgt spid="26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57200" y="82550"/>
            <a:ext cx="8435975"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从幅频特性来看，零阶保持器是具有高频衰减特性的低通滤波器且频率越高衰减越剧烈，</a:t>
            </a:r>
            <a:r>
              <a:rPr lang="en-US" altLang="zh-CN" sz="2800" b="1" i="1">
                <a:solidFill>
                  <a:schemeClr val="tx2"/>
                </a:solidFill>
                <a:latin typeface="Times New Roman" panose="02020603050405020304" pitchFamily="18" charset="0"/>
              </a:rPr>
              <a:t>ω</a:t>
            </a:r>
            <a:r>
              <a:rPr lang="zh-CN" altLang="en-US" sz="2800" b="1">
                <a:solidFill>
                  <a:schemeClr val="tx2"/>
                </a:solidFill>
                <a:latin typeface="Times New Roman" panose="02020603050405020304" pitchFamily="18" charset="0"/>
              </a:rPr>
              <a:t>趋于零时的幅值为</a:t>
            </a:r>
            <a:r>
              <a:rPr lang="en-US" altLang="zh-CN" sz="2800" b="1"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；从相频特性来看，零阶保持器具有负的相角，会对闭环系统的稳定性产生不利的影响。</a:t>
            </a:r>
          </a:p>
        </p:txBody>
      </p:sp>
      <p:sp>
        <p:nvSpPr>
          <p:cNvPr id="27651"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r>
              <a:rPr lang="en-US" altLang="zh-CN" sz="1400"/>
              <a:t>24</a:t>
            </a:r>
          </a:p>
        </p:txBody>
      </p:sp>
      <p:grpSp>
        <p:nvGrpSpPr>
          <p:cNvPr id="27652" name="组合 2"/>
          <p:cNvGrpSpPr/>
          <p:nvPr/>
        </p:nvGrpSpPr>
        <p:grpSpPr bwMode="auto">
          <a:xfrm>
            <a:off x="1619250" y="2205039"/>
            <a:ext cx="5621338" cy="3096170"/>
            <a:chOff x="1619672" y="2204865"/>
            <a:chExt cx="5621337" cy="3096171"/>
          </a:xfrm>
        </p:grpSpPr>
        <p:pic>
          <p:nvPicPr>
            <p:cNvPr id="27655" name="图片 2"/>
            <p:cNvPicPr>
              <a:picLocks noChangeAspect="1"/>
            </p:cNvPicPr>
            <p:nvPr/>
          </p:nvPicPr>
          <p:blipFill rotWithShape="1">
            <a:blip r:embed="rId2">
              <a:extLst>
                <a:ext uri="{28A0092B-C50C-407E-A947-70E740481C1C}">
                  <a14:useLocalDpi xmlns:a14="http://schemas.microsoft.com/office/drawing/2010/main" val="0"/>
                </a:ext>
              </a:extLst>
            </a:blip>
            <a:srcRect b="12344"/>
            <a:stretch/>
          </p:blipFill>
          <p:spPr bwMode="auto">
            <a:xfrm>
              <a:off x="1619672" y="2204865"/>
              <a:ext cx="5621337" cy="30961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6" name="矩形 4"/>
            <p:cNvSpPr>
              <a:spLocks noChangeArrowheads="1"/>
            </p:cNvSpPr>
            <p:nvPr/>
          </p:nvSpPr>
          <p:spPr bwMode="auto">
            <a:xfrm>
              <a:off x="2195736" y="3701812"/>
              <a:ext cx="31130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chemeClr val="tx2"/>
                  </a:solidFill>
                  <a:latin typeface="Times New Roman" panose="02020603050405020304" pitchFamily="18" charset="0"/>
                </a:rPr>
                <a:t>π</a:t>
              </a:r>
              <a:endParaRPr lang="zh-CN" altLang="en-US" sz="1800"/>
            </a:p>
          </p:txBody>
        </p:sp>
      </p:grpSp>
      <p:sp>
        <p:nvSpPr>
          <p:cNvPr id="27653" name="矩形 4"/>
          <p:cNvSpPr>
            <a:spLocks noChangeArrowheads="1"/>
          </p:cNvSpPr>
          <p:nvPr/>
        </p:nvSpPr>
        <p:spPr bwMode="auto">
          <a:xfrm>
            <a:off x="2195513" y="39338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chemeClr val="tx2"/>
                </a:solidFill>
                <a:latin typeface="Times New Roman" panose="02020603050405020304" pitchFamily="18" charset="0"/>
              </a:rPr>
              <a:t>π</a:t>
            </a:r>
            <a:endParaRPr lang="zh-CN" altLang="en-US" sz="1800"/>
          </a:p>
        </p:txBody>
      </p:sp>
      <p:sp>
        <p:nvSpPr>
          <p:cNvPr id="27654" name="矩形 4"/>
          <p:cNvSpPr>
            <a:spLocks noChangeArrowheads="1"/>
          </p:cNvSpPr>
          <p:nvPr/>
        </p:nvSpPr>
        <p:spPr bwMode="auto">
          <a:xfrm>
            <a:off x="2195513" y="4149725"/>
            <a:ext cx="311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b="1">
                <a:solidFill>
                  <a:schemeClr val="tx2"/>
                </a:solidFill>
                <a:latin typeface="Times New Roman" panose="02020603050405020304" pitchFamily="18" charset="0"/>
              </a:rPr>
              <a:t>π</a:t>
            </a:r>
            <a:endParaRPr lang="zh-CN" altLang="en-US" sz="1800"/>
          </a:p>
        </p:txBody>
      </p:sp>
      <p:sp>
        <p:nvSpPr>
          <p:cNvPr id="3" name="Rectangle 4">
            <a:extLst>
              <a:ext uri="{FF2B5EF4-FFF2-40B4-BE49-F238E27FC236}">
                <a16:creationId xmlns:a16="http://schemas.microsoft.com/office/drawing/2014/main" id="{85E4195A-5CFC-2E0C-5B10-A671BE4CF074}"/>
              </a:ext>
            </a:extLst>
          </p:cNvPr>
          <p:cNvSpPr>
            <a:spLocks noChangeArrowheads="1"/>
          </p:cNvSpPr>
          <p:nvPr/>
        </p:nvSpPr>
        <p:spPr bwMode="auto">
          <a:xfrm>
            <a:off x="1954937" y="5416873"/>
            <a:ext cx="52341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7-12  </a:t>
            </a:r>
            <a:r>
              <a:rPr lang="zh-CN" altLang="en-US" sz="2400" b="1" dirty="0">
                <a:solidFill>
                  <a:schemeClr val="tx2"/>
                </a:solidFill>
                <a:latin typeface="Times New Roman" panose="02020603050405020304" pitchFamily="18" charset="0"/>
              </a:rPr>
              <a:t>零阶保持器的幅频与相频特性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linds(horizontal)">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BAC1A28-FBCC-4D66-94ED-0B192ED24876}" type="slidenum">
              <a:rPr lang="zh-CN" altLang="en-US" sz="1400"/>
              <a:t>25</a:t>
            </a:fld>
            <a:endParaRPr lang="en-US" altLang="zh-CN" sz="1400"/>
          </a:p>
        </p:txBody>
      </p:sp>
      <p:sp>
        <p:nvSpPr>
          <p:cNvPr id="28675" name="Rectangle 2"/>
          <p:cNvSpPr>
            <a:spLocks noChangeArrowheads="1"/>
          </p:cNvSpPr>
          <p:nvPr/>
        </p:nvSpPr>
        <p:spPr bwMode="auto">
          <a:xfrm>
            <a:off x="501650" y="304800"/>
            <a:ext cx="8247063"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零阶保持器有无穷多个截止频率，除允许主频</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谱分量通过外，还允许部分高频分量通过。所以零</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阶保持器并不是只有一个截止频率的理想低通滤波</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器，因此由零阶保持器恢复的连续信号</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与原连</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续信号</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是有差异的，主要表现在</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具有阶梯</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形状，采样周期取得越小，上述差别也就越小。</a:t>
            </a:r>
          </a:p>
        </p:txBody>
      </p:sp>
      <p:grpSp>
        <p:nvGrpSpPr>
          <p:cNvPr id="2" name="Group 4"/>
          <p:cNvGrpSpPr/>
          <p:nvPr/>
        </p:nvGrpSpPr>
        <p:grpSpPr bwMode="auto">
          <a:xfrm>
            <a:off x="2051050" y="2949575"/>
            <a:ext cx="5029200" cy="3240088"/>
            <a:chOff x="0" y="0"/>
            <a:chExt cx="3168" cy="2041"/>
          </a:xfrm>
        </p:grpSpPr>
        <p:graphicFrame>
          <p:nvGraphicFramePr>
            <p:cNvPr id="28677" name="Object 3"/>
            <p:cNvGraphicFramePr>
              <a:graphicFrameLocks noChangeAspect="1"/>
            </p:cNvGraphicFramePr>
            <p:nvPr/>
          </p:nvGraphicFramePr>
          <p:xfrm>
            <a:off x="0" y="0"/>
            <a:ext cx="3168" cy="1723"/>
          </p:xfrm>
          <a:graphic>
            <a:graphicData uri="http://schemas.openxmlformats.org/presentationml/2006/ole">
              <mc:AlternateContent xmlns:mc="http://schemas.openxmlformats.org/markup-compatibility/2006">
                <mc:Choice xmlns:v="urn:schemas-microsoft-com:vml" Requires="v">
                  <p:oleObj r:id="rId2" imgW="3155315" imgH="1721485" progId="Visio.Drawing.11">
                    <p:embed/>
                  </p:oleObj>
                </mc:Choice>
                <mc:Fallback>
                  <p:oleObj r:id="rId2" imgW="3155315" imgH="1721485"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3168" cy="1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8" name="Rectangle 4"/>
            <p:cNvSpPr>
              <a:spLocks noChangeArrowheads="1"/>
            </p:cNvSpPr>
            <p:nvPr/>
          </p:nvSpPr>
          <p:spPr bwMode="auto">
            <a:xfrm>
              <a:off x="227" y="1750"/>
              <a:ext cx="27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7-13  </a:t>
              </a:r>
              <a:r>
                <a:rPr lang="zh-CN" altLang="en-US" sz="2400" b="1" dirty="0">
                  <a:solidFill>
                    <a:schemeClr val="tx2"/>
                  </a:solidFill>
                  <a:latin typeface="Times New Roman" panose="02020603050405020304" pitchFamily="18" charset="0"/>
                </a:rPr>
                <a:t>零阶保持器的输出信号</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8675"/>
                                        </p:tgtEl>
                                        <p:attrNameLst>
                                          <p:attrName>style.visibility</p:attrName>
                                        </p:attrNameLst>
                                      </p:cBhvr>
                                      <p:to>
                                        <p:strVal val="visible"/>
                                      </p:to>
                                    </p:set>
                                    <p:animEffect transition="in" filter="blinds(horizontal)">
                                      <p:cBhvr>
                                        <p:cTn id="7" dur="500"/>
                                        <p:tgtEl>
                                          <p:spTgt spid="2867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41C9473-3FB0-43F7-B7E4-367422C12DAD}" type="slidenum">
              <a:rPr lang="zh-CN" altLang="en-US" sz="1400"/>
              <a:t>26</a:t>
            </a:fld>
            <a:endParaRPr lang="en-US" altLang="zh-CN" sz="1400"/>
          </a:p>
        </p:txBody>
      </p:sp>
      <p:sp>
        <p:nvSpPr>
          <p:cNvPr id="29699" name="Rectangle 2"/>
          <p:cNvSpPr>
            <a:spLocks noChangeArrowheads="1"/>
          </p:cNvSpPr>
          <p:nvPr/>
        </p:nvSpPr>
        <p:spPr bwMode="auto">
          <a:xfrm>
            <a:off x="381000" y="1989138"/>
            <a:ext cx="8305800" cy="3935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需要指出，</a:t>
            </a:r>
            <a:r>
              <a:rPr lang="zh-CN" altLang="en-US" sz="2800" b="1">
                <a:solidFill>
                  <a:srgbClr val="FF3300"/>
                </a:solidFill>
                <a:latin typeface="Times New Roman" panose="02020603050405020304" pitchFamily="18" charset="0"/>
              </a:rPr>
              <a:t>在相位上存在滞后现象</a:t>
            </a:r>
            <a:r>
              <a:rPr lang="zh-CN" altLang="en-US" sz="2800" b="1">
                <a:solidFill>
                  <a:schemeClr val="tx2"/>
                </a:solidFill>
                <a:latin typeface="Times New Roman" panose="02020603050405020304" pitchFamily="18" charset="0"/>
              </a:rPr>
              <a:t>，是各阶保持器具有的共性。零阶保持器相对于其他类型的保持器具有</a:t>
            </a:r>
            <a:r>
              <a:rPr lang="zh-CN" altLang="en-US" sz="2800" b="1">
                <a:solidFill>
                  <a:srgbClr val="FF3300"/>
                </a:solidFill>
                <a:latin typeface="Times New Roman" panose="02020603050405020304" pitchFamily="18" charset="0"/>
              </a:rPr>
              <a:t>最小的相位滞后</a:t>
            </a:r>
            <a:r>
              <a:rPr lang="zh-CN" altLang="en-US" sz="2800" b="1">
                <a:solidFill>
                  <a:schemeClr val="tx2"/>
                </a:solidFill>
                <a:latin typeface="Times New Roman" panose="02020603050405020304" pitchFamily="18" charset="0"/>
              </a:rPr>
              <a:t>，且容易实现，因此在离散控制系统中应用最为广泛。对于通过零阶保持器的高频分量，它对系统的被控制信号的影响不大，这是由于一般系统中的连续部分均具有较好的低通滤波特性，可以使绝大部分的高频分量被抑制掉。因此，在离散控制系统中采用零阶保持器来恢复离散信号已足够，没有必要采用更复杂的高阶保持器。 </a:t>
            </a:r>
          </a:p>
        </p:txBody>
      </p:sp>
      <p:sp>
        <p:nvSpPr>
          <p:cNvPr id="29700" name="Rectangle 3"/>
          <p:cNvSpPr>
            <a:spLocks noChangeArrowheads="1"/>
          </p:cNvSpPr>
          <p:nvPr/>
        </p:nvSpPr>
        <p:spPr bwMode="auto">
          <a:xfrm>
            <a:off x="381000" y="687388"/>
            <a:ext cx="81534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此外零阶保持器引入了附加的滞后相移， </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比</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在时间上平均滞后半个采样周期，这使系统的相对稳定性有所降低。</a:t>
            </a:r>
          </a:p>
        </p:txBody>
      </p:sp>
      <p:sp>
        <p:nvSpPr>
          <p:cNvPr id="29701" name="AutoShape 4">
            <a:hlinkClick r:id="rId2" action="ppaction://hlinksldjump" highlightClick="1"/>
          </p:cNvPr>
          <p:cNvSpPr>
            <a:spLocks noChangeArrowheads="1"/>
          </p:cNvSpPr>
          <p:nvPr/>
        </p:nvSpPr>
        <p:spPr bwMode="auto">
          <a:xfrm>
            <a:off x="8101013" y="6308725"/>
            <a:ext cx="360362"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blinds(horizontal)">
                                      <p:cBhvr>
                                        <p:cTn id="7" dur="500"/>
                                        <p:tgtEl>
                                          <p:spTgt spid="2970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9699"/>
                                        </p:tgtEl>
                                        <p:attrNameLst>
                                          <p:attrName>style.visibility</p:attrName>
                                        </p:attrNameLst>
                                      </p:cBhvr>
                                      <p:to>
                                        <p:strVal val="visible"/>
                                      </p:to>
                                    </p:set>
                                    <p:animEffect transition="in" filter="blinds(horizontal)">
                                      <p:cBhvr>
                                        <p:cTn id="12" dur="500"/>
                                        <p:tgtEl>
                                          <p:spTgt spid="29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autoUpdateAnimBg="0"/>
      <p:bldP spid="29700"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35D0B08-E45D-4CBA-87FD-3DDCB6A12E4D}" type="slidenum">
              <a:rPr lang="zh-CN" altLang="en-US" sz="1400"/>
              <a:t>27</a:t>
            </a:fld>
            <a:endParaRPr lang="en-US" altLang="zh-CN" sz="1400"/>
          </a:p>
        </p:txBody>
      </p:sp>
      <p:sp>
        <p:nvSpPr>
          <p:cNvPr id="30723" name="Rectangle 2"/>
          <p:cNvSpPr>
            <a:spLocks noGrp="1" noRot="1" noChangeArrowheads="1"/>
          </p:cNvSpPr>
          <p:nvPr>
            <p:ph type="title" idx="4294967295"/>
          </p:nvPr>
        </p:nvSpPr>
        <p:spPr>
          <a:xfrm>
            <a:off x="-36513" y="549275"/>
            <a:ext cx="8540751" cy="1143000"/>
          </a:xfrm>
        </p:spPr>
        <p:txBody>
          <a:bodyPr/>
          <a:lstStyle/>
          <a:p>
            <a:pPr eaLnBrk="1" hangingPunct="1"/>
            <a:r>
              <a:rPr lang="en-US" altLang="zh-CN" sz="4700" b="1"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3 </a:t>
            </a:r>
            <a:r>
              <a:rPr lang="en-US" altLang="zh-CN" i="1" dirty="0">
                <a:latin typeface="Times New Roman" panose="02020603050405020304" pitchFamily="18" charset="0"/>
                <a:cs typeface="Times New Roman" panose="02020603050405020304" pitchFamily="18" charset="0"/>
              </a:rPr>
              <a:t>Z</a:t>
            </a:r>
            <a:r>
              <a:rPr lang="zh-CN" altLang="en-US" dirty="0">
                <a:latin typeface="Times New Roman" panose="02020603050405020304" pitchFamily="18" charset="0"/>
                <a:cs typeface="Times New Roman" panose="02020603050405020304" pitchFamily="18" charset="0"/>
              </a:rPr>
              <a:t>变换理论</a:t>
            </a:r>
            <a:br>
              <a:rPr lang="zh-CN" altLang="en-US" dirty="0">
                <a:latin typeface="Times New Roman" panose="02020603050405020304" pitchFamily="18" charset="0"/>
                <a:cs typeface="Times New Roman" panose="02020603050405020304" pitchFamily="18" charset="0"/>
              </a:rPr>
            </a:b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i="1" dirty="0">
                <a:latin typeface="Times New Roman" panose="02020603050405020304" pitchFamily="18" charset="0"/>
                <a:cs typeface="Times New Roman" panose="02020603050405020304" pitchFamily="18" charset="0"/>
              </a:rPr>
              <a:t>Z</a:t>
            </a:r>
            <a:r>
              <a:rPr lang="en-US" altLang="zh-CN" dirty="0">
                <a:latin typeface="Times New Roman" panose="02020603050405020304" pitchFamily="18" charset="0"/>
                <a:cs typeface="Times New Roman" panose="02020603050405020304" pitchFamily="18" charset="0"/>
              </a:rPr>
              <a:t>-Transformation Theory)</a:t>
            </a:r>
            <a:r>
              <a:rPr lang="zh-CN" altLang="en-US" dirty="0">
                <a:latin typeface="Times New Roman" panose="02020603050405020304" pitchFamily="18" charset="0"/>
                <a:cs typeface="Times New Roman" panose="02020603050405020304" pitchFamily="18" charset="0"/>
              </a:rPr>
              <a:t> </a:t>
            </a:r>
          </a:p>
        </p:txBody>
      </p:sp>
      <p:sp>
        <p:nvSpPr>
          <p:cNvPr id="30724" name="Text Box 3"/>
          <p:cNvSpPr txBox="1">
            <a:spLocks noChangeArrowheads="1"/>
          </p:cNvSpPr>
          <p:nvPr/>
        </p:nvSpPr>
        <p:spPr bwMode="auto">
          <a:xfrm>
            <a:off x="468313" y="2133600"/>
            <a:ext cx="9144000" cy="3230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en-US" altLang="zh-CN" sz="3400" b="1" dirty="0">
                <a:solidFill>
                  <a:schemeClr val="tx2"/>
                </a:solidFill>
                <a:latin typeface="Times New Roman" panose="02020603050405020304" pitchFamily="18" charset="0"/>
                <a:cs typeface="Times New Roman" panose="02020603050405020304" pitchFamily="18" charset="0"/>
                <a:hlinkClick r:id="rId2"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2" action="ppaction://hlinksldjump"/>
              </a:rPr>
              <a:t>.</a:t>
            </a:r>
            <a:r>
              <a:rPr lang="en-US" altLang="zh-CN" sz="3400" b="1" dirty="0">
                <a:solidFill>
                  <a:schemeClr val="tx2"/>
                </a:solidFill>
                <a:latin typeface="Times New Roman" panose="02020603050405020304" pitchFamily="18" charset="0"/>
                <a:cs typeface="Times New Roman" panose="02020603050405020304" pitchFamily="18" charset="0"/>
                <a:hlinkClick r:id="rId2" action="ppaction://hlinksldjump"/>
              </a:rPr>
              <a:t>3.1  </a:t>
            </a:r>
            <a:r>
              <a:rPr lang="en-US" altLang="zh-CN" sz="3400" i="1" u="sng" dirty="0">
                <a:solidFill>
                  <a:schemeClr val="tx2"/>
                </a:solidFill>
                <a:latin typeface="Times New Roman" panose="02020603050405020304" pitchFamily="18" charset="0"/>
                <a:cs typeface="Times New Roman" panose="02020603050405020304" pitchFamily="18" charset="0"/>
                <a:hlinkClick r:id="rId2" action="ppaction://hlinksldjump"/>
              </a:rPr>
              <a:t>Z</a:t>
            </a:r>
            <a:r>
              <a:rPr lang="zh-CN" altLang="en-US" sz="3400" b="1" u="sng" dirty="0">
                <a:solidFill>
                  <a:schemeClr val="tx2"/>
                </a:solidFill>
                <a:latin typeface="Times New Roman" panose="02020603050405020304" pitchFamily="18" charset="0"/>
                <a:cs typeface="Times New Roman" panose="02020603050405020304" pitchFamily="18" charset="0"/>
                <a:hlinkClick r:id="rId2" action="ppaction://hlinksldjump"/>
              </a:rPr>
              <a:t>变换定义和性质</a:t>
            </a:r>
            <a:r>
              <a:rPr lang="zh-CN" altLang="en-US" sz="3400" u="sng" dirty="0">
                <a:solidFill>
                  <a:schemeClr val="tx2"/>
                </a:solidFill>
                <a:latin typeface="Times New Roman" panose="02020603050405020304" pitchFamily="18" charset="0"/>
                <a:cs typeface="Times New Roman" panose="02020603050405020304" pitchFamily="18" charset="0"/>
                <a:hlinkClick r:id="rId2" action="ppaction://hlinksldjump"/>
              </a:rPr>
              <a:t> </a:t>
            </a:r>
            <a:endParaRPr lang="zh-CN" altLang="en-US" sz="3400" u="sng" dirty="0">
              <a:solidFill>
                <a:schemeClr val="tx2"/>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pPr>
            <a:r>
              <a:rPr lang="zh-CN" altLang="en-US" sz="3400" dirty="0">
                <a:solidFill>
                  <a:schemeClr val="hlink"/>
                </a:solidFill>
                <a:latin typeface="Times New Roman" panose="02020603050405020304" pitchFamily="18" charset="0"/>
                <a:cs typeface="Times New Roman" panose="02020603050405020304" pitchFamily="18" charset="0"/>
              </a:rPr>
              <a:t>          (D</a:t>
            </a:r>
            <a:r>
              <a:rPr lang="en-US" altLang="zh-CN" sz="3400" dirty="0" err="1">
                <a:solidFill>
                  <a:schemeClr val="hlink"/>
                </a:solidFill>
                <a:latin typeface="Times New Roman" panose="02020603050405020304" pitchFamily="18" charset="0"/>
                <a:cs typeface="Times New Roman" panose="02020603050405020304" pitchFamily="18" charset="0"/>
              </a:rPr>
              <a:t>efinition</a:t>
            </a:r>
            <a:r>
              <a:rPr lang="en-US" altLang="zh-CN" sz="3400" dirty="0">
                <a:solidFill>
                  <a:schemeClr val="hlink"/>
                </a:solidFill>
                <a:latin typeface="Times New Roman" panose="02020603050405020304" pitchFamily="18" charset="0"/>
                <a:cs typeface="Times New Roman" panose="02020603050405020304" pitchFamily="18" charset="0"/>
              </a:rPr>
              <a:t> and Properties of </a:t>
            </a:r>
            <a:r>
              <a:rPr lang="en-US" altLang="zh-CN" sz="3400" i="1" dirty="0">
                <a:solidFill>
                  <a:schemeClr val="hlink"/>
                </a:solidFill>
                <a:latin typeface="Times New Roman" panose="02020603050405020304" pitchFamily="18" charset="0"/>
                <a:cs typeface="Times New Roman" panose="02020603050405020304" pitchFamily="18" charset="0"/>
              </a:rPr>
              <a:t>Z</a:t>
            </a:r>
            <a:r>
              <a:rPr lang="en-US" altLang="zh-CN" sz="3400" dirty="0">
                <a:solidFill>
                  <a:schemeClr val="hlink"/>
                </a:solidFill>
                <a:latin typeface="Times New Roman" panose="02020603050405020304" pitchFamily="18" charset="0"/>
                <a:cs typeface="Times New Roman" panose="02020603050405020304" pitchFamily="18" charset="0"/>
              </a:rPr>
              <a:t>-Transform)</a:t>
            </a:r>
            <a:endParaRPr lang="zh-CN" altLang="en-US" sz="3400" dirty="0">
              <a:solidFill>
                <a:schemeClr val="hlink"/>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pPr>
            <a:r>
              <a:rPr lang="en-US" altLang="zh-CN" sz="3400" b="1" dirty="0">
                <a:solidFill>
                  <a:schemeClr val="tx2"/>
                </a:solidFill>
                <a:latin typeface="Times New Roman" panose="02020603050405020304" pitchFamily="18" charset="0"/>
                <a:cs typeface="Times New Roman" panose="02020603050405020304" pitchFamily="18" charset="0"/>
                <a:hlinkClick r:id="rId3"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3" action="ppaction://hlinksldjump"/>
              </a:rPr>
              <a:t>.</a:t>
            </a:r>
            <a:r>
              <a:rPr lang="en-US" altLang="zh-CN" sz="3400" b="1" dirty="0">
                <a:solidFill>
                  <a:schemeClr val="tx2"/>
                </a:solidFill>
                <a:latin typeface="Times New Roman" panose="02020603050405020304" pitchFamily="18" charset="0"/>
                <a:cs typeface="Times New Roman" panose="02020603050405020304" pitchFamily="18" charset="0"/>
                <a:hlinkClick r:id="rId3" action="ppaction://hlinksldjump"/>
              </a:rPr>
              <a:t>3.2  </a:t>
            </a:r>
            <a:r>
              <a:rPr lang="en-US" altLang="zh-CN" sz="3400" i="1" u="sng" dirty="0">
                <a:solidFill>
                  <a:schemeClr val="tx2"/>
                </a:solidFill>
                <a:latin typeface="Times New Roman" panose="02020603050405020304" pitchFamily="18" charset="0"/>
                <a:cs typeface="Times New Roman" panose="02020603050405020304" pitchFamily="18" charset="0"/>
                <a:hlinkClick r:id="rId3" action="ppaction://hlinksldjump"/>
              </a:rPr>
              <a:t>Z</a:t>
            </a:r>
            <a:r>
              <a:rPr lang="zh-CN" altLang="en-US" sz="3400" b="1" u="sng" dirty="0">
                <a:solidFill>
                  <a:schemeClr val="tx2"/>
                </a:solidFill>
                <a:latin typeface="Times New Roman" panose="02020603050405020304" pitchFamily="18" charset="0"/>
                <a:cs typeface="Times New Roman" panose="02020603050405020304" pitchFamily="18" charset="0"/>
                <a:hlinkClick r:id="rId3" action="ppaction://hlinksldjump"/>
              </a:rPr>
              <a:t>变换方法 </a:t>
            </a:r>
            <a:endParaRPr lang="zh-CN" altLang="en-US" sz="3400" b="1" u="sng" dirty="0">
              <a:solidFill>
                <a:schemeClr val="tx2"/>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pPr>
            <a:r>
              <a:rPr lang="zh-CN" altLang="en-US" sz="3400" dirty="0">
                <a:solidFill>
                  <a:schemeClr val="hlink"/>
                </a:solidFill>
                <a:latin typeface="Times New Roman" panose="02020603050405020304" pitchFamily="18" charset="0"/>
                <a:cs typeface="Times New Roman" panose="02020603050405020304" pitchFamily="18" charset="0"/>
              </a:rPr>
              <a:t>          (</a:t>
            </a:r>
            <a:r>
              <a:rPr lang="en-US" altLang="zh-CN" sz="3400" dirty="0">
                <a:solidFill>
                  <a:schemeClr val="hlink"/>
                </a:solidFill>
                <a:latin typeface="Times New Roman" panose="02020603050405020304" pitchFamily="18" charset="0"/>
              </a:rPr>
              <a:t>Method</a:t>
            </a:r>
            <a:r>
              <a:rPr lang="zh-CN" altLang="en-US" sz="3400" dirty="0">
                <a:solidFill>
                  <a:schemeClr val="hlink"/>
                </a:solidFill>
                <a:latin typeface="Times New Roman" panose="02020603050405020304" pitchFamily="18" charset="0"/>
              </a:rPr>
              <a:t>s </a:t>
            </a:r>
            <a:r>
              <a:rPr lang="en-US" altLang="zh-CN" sz="3400" dirty="0">
                <a:solidFill>
                  <a:schemeClr val="hlink"/>
                </a:solidFill>
                <a:latin typeface="Times New Roman" panose="02020603050405020304" pitchFamily="18" charset="0"/>
              </a:rPr>
              <a:t>of </a:t>
            </a:r>
            <a:r>
              <a:rPr lang="en-US" altLang="zh-CN" sz="3400" i="1" dirty="0">
                <a:solidFill>
                  <a:schemeClr val="hlink"/>
                </a:solidFill>
                <a:latin typeface="Times New Roman" panose="02020603050405020304" pitchFamily="18" charset="0"/>
              </a:rPr>
              <a:t>Z</a:t>
            </a:r>
            <a:r>
              <a:rPr lang="en-US" altLang="zh-CN" sz="3400" dirty="0">
                <a:solidFill>
                  <a:schemeClr val="hlink"/>
                </a:solidFill>
                <a:latin typeface="Times New Roman" panose="02020603050405020304" pitchFamily="18" charset="0"/>
              </a:rPr>
              <a:t>-transformation</a:t>
            </a:r>
            <a:r>
              <a:rPr lang="en-US" altLang="zh-CN" sz="3400" dirty="0">
                <a:solidFill>
                  <a:schemeClr val="hlink"/>
                </a:solidFill>
                <a:latin typeface="Times New Roman" panose="02020603050405020304" pitchFamily="18" charset="0"/>
                <a:cs typeface="Times New Roman" panose="02020603050405020304" pitchFamily="18" charset="0"/>
              </a:rPr>
              <a:t>)</a:t>
            </a:r>
            <a:endParaRPr lang="zh-CN" altLang="en-US" sz="3400" dirty="0">
              <a:solidFill>
                <a:schemeClr val="hlink"/>
              </a:solidFill>
              <a:latin typeface="Times New Roman" panose="02020603050405020304" pitchFamily="18" charset="0"/>
              <a:cs typeface="Times New Roman" panose="02020603050405020304" pitchFamily="18" charset="0"/>
            </a:endParaRPr>
          </a:p>
          <a:p>
            <a:pPr>
              <a:spcBef>
                <a:spcPct val="0"/>
              </a:spcBef>
              <a:buClrTx/>
              <a:buSzTx/>
              <a:buFont typeface="Arial" panose="020B0604020202020204" pitchFamily="34" charset="0"/>
              <a:buNone/>
            </a:pPr>
            <a:r>
              <a:rPr lang="en-US" altLang="zh-CN" sz="3400" b="1" dirty="0">
                <a:solidFill>
                  <a:schemeClr val="tx2"/>
                </a:solidFill>
                <a:latin typeface="Times New Roman" panose="02020603050405020304" pitchFamily="18" charset="0"/>
                <a:cs typeface="Times New Roman" panose="02020603050405020304" pitchFamily="18" charset="0"/>
                <a:hlinkClick r:id="rId4"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4" action="ppaction://hlinksldjump"/>
              </a:rPr>
              <a:t>.</a:t>
            </a:r>
            <a:r>
              <a:rPr lang="en-US" altLang="zh-CN" sz="3400" b="1" dirty="0">
                <a:solidFill>
                  <a:schemeClr val="tx2"/>
                </a:solidFill>
                <a:latin typeface="Times New Roman" panose="02020603050405020304" pitchFamily="18" charset="0"/>
                <a:cs typeface="Times New Roman" panose="02020603050405020304" pitchFamily="18" charset="0"/>
                <a:hlinkClick r:id="rId4" action="ppaction://hlinksldjump"/>
              </a:rPr>
              <a:t>3.3  </a:t>
            </a:r>
            <a:r>
              <a:rPr lang="en-US" altLang="zh-CN" sz="3400" i="1" u="sng" dirty="0">
                <a:solidFill>
                  <a:schemeClr val="tx2"/>
                </a:solidFill>
                <a:latin typeface="Times New Roman" panose="02020603050405020304" pitchFamily="18" charset="0"/>
                <a:cs typeface="Times New Roman" panose="02020603050405020304" pitchFamily="18" charset="0"/>
                <a:hlinkClick r:id="rId4" action="ppaction://hlinksldjump"/>
              </a:rPr>
              <a:t>Z</a:t>
            </a:r>
            <a:r>
              <a:rPr lang="zh-CN" altLang="en-US" sz="3400" b="1" u="sng" dirty="0">
                <a:solidFill>
                  <a:schemeClr val="tx2"/>
                </a:solidFill>
                <a:latin typeface="Times New Roman" panose="02020603050405020304" pitchFamily="18" charset="0"/>
                <a:cs typeface="Times New Roman" panose="02020603050405020304" pitchFamily="18" charset="0"/>
                <a:hlinkClick r:id="rId4" action="ppaction://hlinksldjump"/>
              </a:rPr>
              <a:t>反变</a:t>
            </a:r>
            <a:r>
              <a:rPr lang="zh-CN" altLang="en-US" sz="3400" b="1" u="sng" dirty="0">
                <a:solidFill>
                  <a:schemeClr val="tx2"/>
                </a:solidFill>
                <a:latin typeface="宋体" panose="02010600030101010101" pitchFamily="2" charset="-122"/>
                <a:cs typeface="Times New Roman" panose="02020603050405020304" pitchFamily="18" charset="0"/>
                <a:hlinkClick r:id="rId4" action="ppaction://hlinksldjump"/>
              </a:rPr>
              <a:t>换</a:t>
            </a:r>
            <a:r>
              <a:rPr lang="zh-CN" altLang="en-US" sz="3400" b="1" u="sng" dirty="0">
                <a:solidFill>
                  <a:schemeClr val="tx2"/>
                </a:solidFill>
                <a:latin typeface="Times New Roman" panose="02020603050405020304" pitchFamily="18" charset="0"/>
                <a:cs typeface="Times New Roman" panose="02020603050405020304" pitchFamily="18" charset="0"/>
                <a:hlinkClick r:id="rId4" action="ppaction://hlinksldjump"/>
              </a:rPr>
              <a:t>方法</a:t>
            </a:r>
            <a:endParaRPr lang="zh-CN" altLang="en-US" sz="3400" b="1" u="sng" dirty="0">
              <a:solidFill>
                <a:schemeClr val="tx2"/>
              </a:solidFill>
              <a:latin typeface="Times New Roman" panose="02020603050405020304" pitchFamily="18" charset="0"/>
              <a:cs typeface="Times New Roman" panose="02020603050405020304" pitchFamily="18" charset="0"/>
            </a:endParaRPr>
          </a:p>
          <a:p>
            <a:pPr algn="just">
              <a:spcBef>
                <a:spcPct val="0"/>
              </a:spcBef>
              <a:buClrTx/>
              <a:buSzTx/>
              <a:buFont typeface="Arial" panose="020B0604020202020204" pitchFamily="34" charset="0"/>
              <a:buNone/>
            </a:pPr>
            <a:r>
              <a:rPr lang="en-US" altLang="zh-CN" sz="3400" b="1" dirty="0">
                <a:solidFill>
                  <a:schemeClr val="hlink"/>
                </a:solidFill>
                <a:latin typeface="宋体" panose="02010600030101010101" pitchFamily="2" charset="-122"/>
              </a:rPr>
              <a:t>	</a:t>
            </a:r>
            <a:r>
              <a:rPr lang="zh-CN" altLang="en-US" sz="3400" b="1" dirty="0">
                <a:solidFill>
                  <a:schemeClr val="hlink"/>
                </a:solidFill>
                <a:latin typeface="宋体" panose="02010600030101010101" pitchFamily="2" charset="-122"/>
              </a:rPr>
              <a:t>(</a:t>
            </a:r>
            <a:r>
              <a:rPr lang="en-US" altLang="zh-CN" sz="3400" dirty="0">
                <a:solidFill>
                  <a:schemeClr val="hlink"/>
                </a:solidFill>
                <a:latin typeface="Times New Roman" panose="02020603050405020304" pitchFamily="18" charset="0"/>
              </a:rPr>
              <a:t>Method</a:t>
            </a:r>
            <a:r>
              <a:rPr lang="zh-CN" altLang="en-US" sz="3400" dirty="0">
                <a:solidFill>
                  <a:schemeClr val="hlink"/>
                </a:solidFill>
                <a:latin typeface="Times New Roman" panose="02020603050405020304" pitchFamily="18" charset="0"/>
              </a:rPr>
              <a:t>s </a:t>
            </a:r>
            <a:r>
              <a:rPr lang="en-US" altLang="zh-CN" sz="3400" dirty="0">
                <a:solidFill>
                  <a:schemeClr val="hlink"/>
                </a:solidFill>
                <a:latin typeface="Times New Roman" panose="02020603050405020304" pitchFamily="18" charset="0"/>
              </a:rPr>
              <a:t>of Inverse </a:t>
            </a:r>
            <a:r>
              <a:rPr lang="en-US" altLang="zh-CN" sz="3400" i="1" dirty="0">
                <a:solidFill>
                  <a:schemeClr val="hlink"/>
                </a:solidFill>
                <a:latin typeface="Times New Roman" panose="02020603050405020304" pitchFamily="18" charset="0"/>
              </a:rPr>
              <a:t>Z</a:t>
            </a:r>
            <a:r>
              <a:rPr lang="en-US" altLang="zh-CN" sz="3400" dirty="0">
                <a:solidFill>
                  <a:schemeClr val="hlink"/>
                </a:solidFill>
                <a:latin typeface="Times New Roman" panose="02020603050405020304" pitchFamily="18" charset="0"/>
              </a:rPr>
              <a:t>-</a:t>
            </a:r>
            <a:r>
              <a:rPr lang="en-US" altLang="zh-CN" sz="3400" dirty="0">
                <a:solidFill>
                  <a:schemeClr val="hlink"/>
                </a:solidFill>
                <a:latin typeface="Times New Roman" panose="02020603050405020304" pitchFamily="18" charset="0"/>
                <a:cs typeface="Times New Roman" panose="02020603050405020304" pitchFamily="18" charset="0"/>
              </a:rPr>
              <a:t>Transform)</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txBox="1">
            <a:spLocks noGrp="1" noChangeArrowheads="1"/>
          </p:cNvSpPr>
          <p:nvPr/>
        </p:nvSpPr>
        <p:spPr bwMode="auto">
          <a:xfrm>
            <a:off x="6553200" y="6451600"/>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6F91F2D-05DD-4D72-9B9F-A77E9558301C}" type="slidenum">
              <a:rPr lang="zh-CN" altLang="en-US" sz="1400"/>
              <a:t>28</a:t>
            </a:fld>
            <a:endParaRPr lang="en-US" altLang="zh-CN" sz="1400"/>
          </a:p>
        </p:txBody>
      </p:sp>
      <p:sp>
        <p:nvSpPr>
          <p:cNvPr id="31747" name="Rectangle 2"/>
          <p:cNvSpPr>
            <a:spLocks noChangeArrowheads="1"/>
          </p:cNvSpPr>
          <p:nvPr/>
        </p:nvSpPr>
        <p:spPr bwMode="auto">
          <a:xfrm>
            <a:off x="457200" y="1196975"/>
            <a:ext cx="8153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设连续时间函数</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可进行拉普拉斯变换，其拉氏变换为</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。连续时间函数</a:t>
            </a:r>
            <a:r>
              <a:rPr lang="en-US" altLang="zh-CN" sz="2800" i="1">
                <a:solidFill>
                  <a:schemeClr val="tx2"/>
                </a:solidFill>
                <a:latin typeface="Times New Roman" panose="02020603050405020304" pitchFamily="18" charset="0"/>
              </a:rPr>
              <a:t>x</a:t>
            </a:r>
            <a:r>
              <a:rPr lang="en-US" altLang="zh-CN" sz="2800" i="1" baseline="-250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经采样周期为</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的采样开关后，得到离散信号</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，即 </a:t>
            </a:r>
          </a:p>
        </p:txBody>
      </p:sp>
      <p:graphicFrame>
        <p:nvGraphicFramePr>
          <p:cNvPr id="31748" name="Object 4"/>
          <p:cNvGraphicFramePr>
            <a:graphicFrameLocks noChangeAspect="1"/>
          </p:cNvGraphicFramePr>
          <p:nvPr/>
        </p:nvGraphicFramePr>
        <p:xfrm>
          <a:off x="2362200" y="2492375"/>
          <a:ext cx="3810000" cy="914400"/>
        </p:xfrm>
        <a:graphic>
          <a:graphicData uri="http://schemas.openxmlformats.org/presentationml/2006/ole">
            <mc:AlternateContent xmlns:mc="http://schemas.openxmlformats.org/markup-compatibility/2006">
              <mc:Choice xmlns:v="urn:schemas-microsoft-com:vml" Requires="v">
                <p:oleObj r:id="rId2" imgW="1575435" imgH="431800" progId="Equation.DSMT4">
                  <p:embed/>
                </p:oleObj>
              </mc:Choice>
              <mc:Fallback>
                <p:oleObj r:id="rId2" imgW="1575435"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492375"/>
                        <a:ext cx="38100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49" name="Rectangle 4"/>
          <p:cNvSpPr>
            <a:spLocks noChangeArrowheads="1"/>
          </p:cNvSpPr>
          <p:nvPr/>
        </p:nvSpPr>
        <p:spPr bwMode="auto">
          <a:xfrm>
            <a:off x="457200" y="3421063"/>
            <a:ext cx="8077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宋体" panose="02010600030101010101" pitchFamily="2" charset="-122"/>
              </a:rPr>
              <a:t>对上式表示的离散信号进行拉氏变换，可得 </a:t>
            </a:r>
          </a:p>
        </p:txBody>
      </p:sp>
      <p:graphicFrame>
        <p:nvGraphicFramePr>
          <p:cNvPr id="31750" name="Object 6"/>
          <p:cNvGraphicFramePr>
            <a:graphicFrameLocks noChangeAspect="1"/>
          </p:cNvGraphicFramePr>
          <p:nvPr/>
        </p:nvGraphicFramePr>
        <p:xfrm>
          <a:off x="2895600" y="3984625"/>
          <a:ext cx="2743200" cy="488950"/>
        </p:xfrm>
        <a:graphic>
          <a:graphicData uri="http://schemas.openxmlformats.org/presentationml/2006/ole">
            <mc:AlternateContent xmlns:mc="http://schemas.openxmlformats.org/markup-compatibility/2006">
              <mc:Choice xmlns:v="urn:schemas-microsoft-com:vml" Requires="v">
                <p:oleObj r:id="rId4" imgW="1183005" imgH="229235" progId="Equation.DSMT4">
                  <p:embed/>
                </p:oleObj>
              </mc:Choice>
              <mc:Fallback>
                <p:oleObj r:id="rId4" imgW="1183005" imgH="22923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5600" y="3984625"/>
                        <a:ext cx="27432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7"/>
          <p:cNvGrpSpPr/>
          <p:nvPr/>
        </p:nvGrpSpPr>
        <p:grpSpPr bwMode="auto">
          <a:xfrm>
            <a:off x="2133600" y="4495800"/>
            <a:ext cx="6311900" cy="968375"/>
            <a:chOff x="0" y="0"/>
            <a:chExt cx="3976" cy="610"/>
          </a:xfrm>
        </p:grpSpPr>
        <p:graphicFrame>
          <p:nvGraphicFramePr>
            <p:cNvPr id="3" name="Object 8"/>
            <p:cNvGraphicFramePr>
              <a:graphicFrameLocks noChangeAspect="1"/>
            </p:cNvGraphicFramePr>
            <p:nvPr/>
          </p:nvGraphicFramePr>
          <p:xfrm>
            <a:off x="0" y="0"/>
            <a:ext cx="2736" cy="610"/>
          </p:xfrm>
          <a:graphic>
            <a:graphicData uri="http://schemas.openxmlformats.org/presentationml/2006/ole">
              <mc:AlternateContent xmlns:mc="http://schemas.openxmlformats.org/markup-compatibility/2006">
                <mc:Choice xmlns:v="urn:schemas-microsoft-com:vml" Requires="v">
                  <p:oleObj r:id="rId6" imgW="1664335" imgH="368300" progId="Equation.DSMT4">
                    <p:embed/>
                  </p:oleObj>
                </mc:Choice>
                <mc:Fallback>
                  <p:oleObj r:id="rId6" imgW="1664335" imgH="3683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736" cy="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1755" name="Rectangle 7"/>
            <p:cNvSpPr>
              <a:spLocks noChangeArrowheads="1"/>
            </p:cNvSpPr>
            <p:nvPr/>
          </p:nvSpPr>
          <p:spPr bwMode="auto">
            <a:xfrm>
              <a:off x="3350" y="92"/>
              <a:ext cx="62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ea typeface="楷体_GB2312"/>
                  <a:cs typeface="楷体_GB2312"/>
                </a:rPr>
                <a:t>(7-9) </a:t>
              </a:r>
            </a:p>
          </p:txBody>
        </p:sp>
      </p:grpSp>
      <p:sp>
        <p:nvSpPr>
          <p:cNvPr id="31754" name="Rectangle 8"/>
          <p:cNvSpPr>
            <a:spLocks noChangeArrowheads="1"/>
          </p:cNvSpPr>
          <p:nvPr/>
        </p:nvSpPr>
        <p:spPr bwMode="auto">
          <a:xfrm>
            <a:off x="457200" y="5402263"/>
            <a:ext cx="69278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宋体" panose="02010600030101010101" pitchFamily="2" charset="-122"/>
              </a:rPr>
              <a:t>式中</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宋体" panose="02010600030101010101" pitchFamily="2" charset="-122"/>
              </a:rPr>
              <a:t>是离散时间函数</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宋体" panose="02010600030101010101" pitchFamily="2" charset="-122"/>
              </a:rPr>
              <a:t>的拉氏变换。</a:t>
            </a:r>
          </a:p>
        </p:txBody>
      </p:sp>
      <p:sp>
        <p:nvSpPr>
          <p:cNvPr id="31753" name="Rectangle 9"/>
          <p:cNvSpPr>
            <a:spLocks noChangeArrowheads="1"/>
          </p:cNvSpPr>
          <p:nvPr/>
        </p:nvSpPr>
        <p:spPr bwMode="auto">
          <a:xfrm>
            <a:off x="0" y="490538"/>
            <a:ext cx="871378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dirty="0">
                <a:solidFill>
                  <a:schemeClr val="tx2"/>
                </a:solidFill>
                <a:latin typeface="Times New Roman" panose="02020603050405020304" pitchFamily="18" charset="0"/>
                <a:cs typeface="Times New Roman" panose="02020603050405020304" pitchFamily="18" charset="0"/>
              </a:rPr>
              <a:t>7.3.1-1</a:t>
            </a:r>
            <a:r>
              <a:rPr lang="en-US" altLang="zh-CN" b="1" dirty="0">
                <a:solidFill>
                  <a:schemeClr val="tx2"/>
                </a:solidFill>
                <a:latin typeface="宋体" panose="02010600030101010101" pitchFamily="2" charset="-122"/>
              </a:rPr>
              <a:t> </a:t>
            </a:r>
            <a:r>
              <a:rPr lang="en-US" altLang="zh-CN" i="1" dirty="0">
                <a:solidFill>
                  <a:schemeClr val="tx2"/>
                </a:solidFill>
                <a:latin typeface="Times New Roman" panose="02020603050405020304" pitchFamily="18" charset="0"/>
              </a:rPr>
              <a:t>Z</a:t>
            </a:r>
            <a:r>
              <a:rPr lang="zh-CN" altLang="en-US" b="1" dirty="0">
                <a:solidFill>
                  <a:schemeClr val="tx2"/>
                </a:solidFill>
                <a:latin typeface="宋体" panose="02010600030101010101" pitchFamily="2" charset="-122"/>
              </a:rPr>
              <a:t>变换定义</a:t>
            </a:r>
            <a:r>
              <a:rPr lang="zh-CN" altLang="en-US" dirty="0">
                <a:solidFill>
                  <a:schemeClr val="tx2"/>
                </a:solidFill>
                <a:latin typeface="Times New Roman" panose="02020603050405020304" pitchFamily="18" charset="0"/>
              </a:rPr>
              <a:t>(D</a:t>
            </a:r>
            <a:r>
              <a:rPr lang="en-US" altLang="zh-CN" dirty="0" err="1">
                <a:solidFill>
                  <a:schemeClr val="tx2"/>
                </a:solidFill>
                <a:latin typeface="Times New Roman" panose="02020603050405020304" pitchFamily="18" charset="0"/>
              </a:rPr>
              <a:t>efinition</a:t>
            </a:r>
            <a:r>
              <a:rPr lang="en-US" altLang="zh-CN" dirty="0">
                <a:solidFill>
                  <a:schemeClr val="tx2"/>
                </a:solidFill>
                <a:latin typeface="Times New Roman" panose="02020603050405020304" pitchFamily="18" charset="0"/>
              </a:rPr>
              <a:t> of </a:t>
            </a:r>
            <a:r>
              <a:rPr lang="en-US" altLang="zh-CN" i="1" dirty="0">
                <a:solidFill>
                  <a:schemeClr val="tx2"/>
                </a:solidFill>
                <a:latin typeface="Times New Roman" panose="02020603050405020304" pitchFamily="18" charset="0"/>
              </a:rPr>
              <a:t>Z</a:t>
            </a:r>
            <a:r>
              <a:rPr lang="en-US" altLang="zh-CN" dirty="0">
                <a:solidFill>
                  <a:schemeClr val="tx2"/>
                </a:solidFill>
                <a:latin typeface="Times New Roman" panose="02020603050405020304" pitchFamily="18" charset="0"/>
              </a:rPr>
              <a:t>-Transform)</a:t>
            </a:r>
          </a:p>
          <a:p>
            <a:pPr eaLnBrk="1" hangingPunct="1">
              <a:spcBef>
                <a:spcPct val="0"/>
              </a:spcBef>
              <a:buClrTx/>
              <a:buSzTx/>
              <a:buFont typeface="Arial" panose="020B0604020202020204" pitchFamily="34" charset="0"/>
              <a:buNone/>
            </a:pPr>
            <a:r>
              <a:rPr lang="en-US" altLang="zh-CN" b="1" dirty="0">
                <a:solidFill>
                  <a:srgbClr val="FF0000"/>
                </a:solidFill>
                <a:latin typeface="Times New Roman" panose="02020603050405020304" pitchFamily="18" charset="0"/>
                <a:cs typeface="Times New Roman" panose="02020603050405020304" pitchFamily="18" charset="0"/>
              </a:rPr>
              <a:t>  </a:t>
            </a:r>
          </a:p>
          <a:p>
            <a:pPr algn="ctr" eaLnBrk="1" hangingPunct="1">
              <a:spcBef>
                <a:spcPct val="0"/>
              </a:spcBef>
              <a:buClrTx/>
              <a:buSzTx/>
              <a:buFont typeface="Arial" panose="020B0604020202020204" pitchFamily="34" charset="0"/>
              <a:buNone/>
            </a:pPr>
            <a:endParaRPr lang="zh-CN" altLang="en-US" b="1" dirty="0">
              <a:solidFill>
                <a:schemeClr val="tx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1747"/>
                                        </p:tgtEl>
                                        <p:attrNameLst>
                                          <p:attrName>style.visibility</p:attrName>
                                        </p:attrNameLst>
                                      </p:cBhvr>
                                      <p:to>
                                        <p:strVal val="visible"/>
                                      </p:to>
                                    </p:set>
                                    <p:animEffect transition="in" filter="blinds(horizontal)">
                                      <p:cBhvr>
                                        <p:cTn id="7" dur="500"/>
                                        <p:tgtEl>
                                          <p:spTgt spid="31747"/>
                                        </p:tgtEl>
                                      </p:cBhvr>
                                    </p:animEffect>
                                  </p:childTnLst>
                                </p:cTn>
                              </p:par>
                              <p:par>
                                <p:cTn id="8" presetID="3" presetClass="entr" presetSubtype="10" fill="hold" nodeType="withEffect">
                                  <p:stCondLst>
                                    <p:cond delay="0"/>
                                  </p:stCondLst>
                                  <p:childTnLst>
                                    <p:set>
                                      <p:cBhvr>
                                        <p:cTn id="9" dur="1" fill="hold">
                                          <p:stCondLst>
                                            <p:cond delay="0"/>
                                          </p:stCondLst>
                                        </p:cTn>
                                        <p:tgtEl>
                                          <p:spTgt spid="31748"/>
                                        </p:tgtEl>
                                        <p:attrNameLst>
                                          <p:attrName>style.visibility</p:attrName>
                                        </p:attrNameLst>
                                      </p:cBhvr>
                                      <p:to>
                                        <p:strVal val="visible"/>
                                      </p:to>
                                    </p:set>
                                    <p:animEffect transition="in" filter="blinds(horizontal)">
                                      <p:cBhvr>
                                        <p:cTn id="10" dur="500"/>
                                        <p:tgtEl>
                                          <p:spTgt spid="3174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1749"/>
                                        </p:tgtEl>
                                        <p:attrNameLst>
                                          <p:attrName>style.visibility</p:attrName>
                                        </p:attrNameLst>
                                      </p:cBhvr>
                                      <p:to>
                                        <p:strVal val="visible"/>
                                      </p:to>
                                    </p:set>
                                    <p:animEffect transition="in" filter="blinds(horizontal)">
                                      <p:cBhvr>
                                        <p:cTn id="15" dur="500"/>
                                        <p:tgtEl>
                                          <p:spTgt spid="31749"/>
                                        </p:tgtEl>
                                      </p:cBhvr>
                                    </p:animEffect>
                                  </p:childTnLst>
                                </p:cTn>
                              </p:par>
                              <p:par>
                                <p:cTn id="16" presetID="3" presetClass="entr" presetSubtype="10" fill="hold" nodeType="withEffect">
                                  <p:stCondLst>
                                    <p:cond delay="0"/>
                                  </p:stCondLst>
                                  <p:childTnLst>
                                    <p:set>
                                      <p:cBhvr>
                                        <p:cTn id="17" dur="1" fill="hold">
                                          <p:stCondLst>
                                            <p:cond delay="0"/>
                                          </p:stCondLst>
                                        </p:cTn>
                                        <p:tgtEl>
                                          <p:spTgt spid="31750"/>
                                        </p:tgtEl>
                                        <p:attrNameLst>
                                          <p:attrName>style.visibility</p:attrName>
                                        </p:attrNameLst>
                                      </p:cBhvr>
                                      <p:to>
                                        <p:strVal val="visible"/>
                                      </p:to>
                                    </p:set>
                                    <p:animEffect transition="in" filter="blinds(horizontal)">
                                      <p:cBhvr>
                                        <p:cTn id="18" dur="500"/>
                                        <p:tgtEl>
                                          <p:spTgt spid="3175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1754"/>
                                        </p:tgtEl>
                                        <p:attrNameLst>
                                          <p:attrName>style.visibility</p:attrName>
                                        </p:attrNameLst>
                                      </p:cBhvr>
                                      <p:to>
                                        <p:strVal val="visible"/>
                                      </p:to>
                                    </p:set>
                                    <p:animEffect transition="in" filter="blinds(horizontal)">
                                      <p:cBhvr>
                                        <p:cTn id="21" dur="500"/>
                                        <p:tgtEl>
                                          <p:spTgt spid="31754"/>
                                        </p:tgtEl>
                                      </p:cBhvr>
                                    </p:animEffect>
                                  </p:childTnLst>
                                </p:cTn>
                              </p:par>
                              <p:par>
                                <p:cTn id="22" presetID="3" presetClass="entr" presetSubtype="10"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blinds(horizontal)">
                                      <p:cBhvr>
                                        <p:cTn id="2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autoUpdateAnimBg="0"/>
      <p:bldP spid="31749" grpId="0" autoUpdateAnimBg="0"/>
      <p:bldP spid="31754"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2CAEE33-196D-464A-A500-DF5CA44F1958}" type="slidenum">
              <a:rPr lang="zh-CN" altLang="en-US" sz="1400"/>
              <a:t>29</a:t>
            </a:fld>
            <a:endParaRPr lang="en-US" altLang="zh-CN" sz="1400"/>
          </a:p>
        </p:txBody>
      </p:sp>
      <p:sp>
        <p:nvSpPr>
          <p:cNvPr id="32771" name="Rectangle 2"/>
          <p:cNvSpPr>
            <a:spLocks noChangeArrowheads="1"/>
          </p:cNvSpPr>
          <p:nvPr/>
        </p:nvSpPr>
        <p:spPr bwMode="auto">
          <a:xfrm>
            <a:off x="457200" y="34925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因复变量</a:t>
            </a:r>
            <a:r>
              <a:rPr lang="en-US" altLang="zh-CN" sz="2800" i="1">
                <a:solidFill>
                  <a:schemeClr val="tx2"/>
                </a:solidFill>
                <a:latin typeface="Times New Roman" panose="02020603050405020304" pitchFamily="18" charset="0"/>
              </a:rPr>
              <a:t>s</a:t>
            </a:r>
            <a:r>
              <a:rPr lang="zh-CN" altLang="en-US" sz="2800" b="1">
                <a:solidFill>
                  <a:schemeClr val="tx2"/>
                </a:solidFill>
                <a:latin typeface="Times New Roman" panose="02020603050405020304" pitchFamily="18" charset="0"/>
              </a:rPr>
              <a:t>包含在指数函数</a:t>
            </a:r>
            <a:r>
              <a:rPr lang="en-US" altLang="zh-CN" sz="2800">
                <a:solidFill>
                  <a:schemeClr val="tx2"/>
                </a:solidFill>
                <a:latin typeface="Times New Roman" panose="02020603050405020304" pitchFamily="18" charset="0"/>
              </a:rPr>
              <a:t>e</a:t>
            </a:r>
            <a:r>
              <a:rPr lang="en-US" altLang="zh-CN" sz="2800" baseline="30000">
                <a:solidFill>
                  <a:schemeClr val="tx2"/>
                </a:solidFill>
                <a:latin typeface="Times New Roman" panose="02020603050405020304" pitchFamily="18" charset="0"/>
              </a:rPr>
              <a:t>-</a:t>
            </a:r>
            <a:r>
              <a:rPr lang="en-US" altLang="zh-CN" sz="2800" i="1" baseline="30000">
                <a:solidFill>
                  <a:schemeClr val="tx2"/>
                </a:solidFill>
                <a:latin typeface="Times New Roman" panose="02020603050405020304" pitchFamily="18" charset="0"/>
              </a:rPr>
              <a:t>kTs</a:t>
            </a:r>
            <a:r>
              <a:rPr lang="zh-CN" altLang="en-US" sz="2800" b="1">
                <a:solidFill>
                  <a:schemeClr val="tx2"/>
                </a:solidFill>
                <a:latin typeface="Times New Roman" panose="02020603050405020304" pitchFamily="18" charset="0"/>
              </a:rPr>
              <a:t>中不便计算，故引进一个新变量</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，即</a:t>
            </a:r>
          </a:p>
        </p:txBody>
      </p:sp>
      <p:grpSp>
        <p:nvGrpSpPr>
          <p:cNvPr id="2" name="Group 4"/>
          <p:cNvGrpSpPr/>
          <p:nvPr/>
        </p:nvGrpSpPr>
        <p:grpSpPr bwMode="auto">
          <a:xfrm>
            <a:off x="3429000" y="1141413"/>
            <a:ext cx="4830763" cy="523875"/>
            <a:chOff x="0" y="-1"/>
            <a:chExt cx="3043" cy="330"/>
          </a:xfrm>
        </p:grpSpPr>
        <p:graphicFrame>
          <p:nvGraphicFramePr>
            <p:cNvPr id="4" name="Object 5"/>
            <p:cNvGraphicFramePr>
              <a:graphicFrameLocks noChangeAspect="1"/>
            </p:cNvGraphicFramePr>
            <p:nvPr/>
          </p:nvGraphicFramePr>
          <p:xfrm>
            <a:off x="0" y="0"/>
            <a:ext cx="672" cy="327"/>
          </p:xfrm>
          <a:graphic>
            <a:graphicData uri="http://schemas.openxmlformats.org/presentationml/2006/ole">
              <mc:AlternateContent xmlns:mc="http://schemas.openxmlformats.org/markup-compatibility/2006">
                <mc:Choice xmlns:v="urn:schemas-microsoft-com:vml" Requires="v">
                  <p:oleObj r:id="rId2" imgW="369570" imgH="178435" progId="Equation.DSMT4">
                    <p:embed/>
                  </p:oleObj>
                </mc:Choice>
                <mc:Fallback>
                  <p:oleObj r:id="rId2" imgW="369570" imgH="178435"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p:cNvSpPr>
              <a:spLocks noChangeArrowheads="1"/>
            </p:cNvSpPr>
            <p:nvPr/>
          </p:nvSpPr>
          <p:spPr bwMode="auto">
            <a:xfrm>
              <a:off x="2304" y="-1"/>
              <a:ext cx="73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ea typeface="楷体_GB2312"/>
                  <a:cs typeface="楷体_GB2312"/>
                </a:rPr>
                <a:t>(7-10) </a:t>
              </a:r>
            </a:p>
          </p:txBody>
        </p:sp>
      </p:grpSp>
      <p:sp>
        <p:nvSpPr>
          <p:cNvPr id="32775" name="Rectangle 5"/>
          <p:cNvSpPr>
            <a:spLocks noChangeArrowheads="1"/>
          </p:cNvSpPr>
          <p:nvPr/>
        </p:nvSpPr>
        <p:spPr bwMode="auto">
          <a:xfrm>
            <a:off x="457200" y="1676400"/>
            <a:ext cx="80756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式中，</a:t>
            </a:r>
            <a:r>
              <a:rPr lang="en-US" altLang="zh-CN" sz="2800" i="1" dirty="0">
                <a:solidFill>
                  <a:schemeClr val="tx2"/>
                </a:solidFill>
                <a:latin typeface="Times New Roman" panose="02020603050405020304" pitchFamily="18" charset="0"/>
              </a:rPr>
              <a:t>T</a:t>
            </a:r>
            <a:r>
              <a:rPr lang="zh-CN" altLang="en-US" sz="2800" b="1" dirty="0">
                <a:solidFill>
                  <a:schemeClr val="tx2"/>
                </a:solidFill>
                <a:latin typeface="Times New Roman" panose="02020603050405020304" pitchFamily="18" charset="0"/>
              </a:rPr>
              <a:t>为采样周期。将式</a:t>
            </a:r>
            <a:r>
              <a:rPr lang="en-US" altLang="zh-CN" sz="2800" b="1" dirty="0">
                <a:solidFill>
                  <a:schemeClr val="tx2"/>
                </a:solidFill>
                <a:latin typeface="Times New Roman" panose="02020603050405020304" pitchFamily="18" charset="0"/>
              </a:rPr>
              <a:t>(7-10)</a:t>
            </a:r>
            <a:r>
              <a:rPr lang="zh-CN" altLang="en-US" sz="2800" b="1" dirty="0">
                <a:solidFill>
                  <a:schemeClr val="tx2"/>
                </a:solidFill>
                <a:latin typeface="Times New Roman" panose="02020603050405020304" pitchFamily="18" charset="0"/>
              </a:rPr>
              <a:t>代入式</a:t>
            </a:r>
            <a:r>
              <a:rPr lang="en-US" altLang="zh-CN" sz="2800" b="1" dirty="0">
                <a:solidFill>
                  <a:schemeClr val="tx2"/>
                </a:solidFill>
                <a:latin typeface="Times New Roman" panose="02020603050405020304" pitchFamily="18" charset="0"/>
              </a:rPr>
              <a:t>(7-9)</a:t>
            </a:r>
            <a:r>
              <a:rPr lang="zh-CN" altLang="en-US" sz="2800" b="1" dirty="0">
                <a:solidFill>
                  <a:schemeClr val="tx2"/>
                </a:solidFill>
                <a:latin typeface="Times New Roman" panose="02020603050405020304" pitchFamily="18" charset="0"/>
              </a:rPr>
              <a:t>，便得到以</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为变量的函数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，即 </a:t>
            </a:r>
          </a:p>
        </p:txBody>
      </p:sp>
      <p:grpSp>
        <p:nvGrpSpPr>
          <p:cNvPr id="3" name="Group 8"/>
          <p:cNvGrpSpPr/>
          <p:nvPr/>
        </p:nvGrpSpPr>
        <p:grpSpPr bwMode="auto">
          <a:xfrm>
            <a:off x="2971800" y="2590800"/>
            <a:ext cx="5178425" cy="995363"/>
            <a:chOff x="0" y="0"/>
            <a:chExt cx="3262" cy="627"/>
          </a:xfrm>
        </p:grpSpPr>
        <p:graphicFrame>
          <p:nvGraphicFramePr>
            <p:cNvPr id="32778" name="Object 9"/>
            <p:cNvGraphicFramePr>
              <a:graphicFrameLocks noChangeAspect="1"/>
            </p:cNvGraphicFramePr>
            <p:nvPr/>
          </p:nvGraphicFramePr>
          <p:xfrm>
            <a:off x="0" y="0"/>
            <a:ext cx="1824" cy="627"/>
          </p:xfrm>
          <a:graphic>
            <a:graphicData uri="http://schemas.openxmlformats.org/presentationml/2006/ole">
              <mc:AlternateContent xmlns:mc="http://schemas.openxmlformats.org/markup-compatibility/2006">
                <mc:Choice xmlns:v="urn:schemas-microsoft-com:vml" Requires="v">
                  <p:oleObj r:id="rId4" imgW="1246505" imgH="432435" progId="Equation.DSMT4">
                    <p:embed/>
                  </p:oleObj>
                </mc:Choice>
                <mc:Fallback>
                  <p:oleObj r:id="rId4" imgW="1246505" imgH="432435"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824" cy="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7"/>
            <p:cNvSpPr>
              <a:spLocks noChangeArrowheads="1"/>
            </p:cNvSpPr>
            <p:nvPr/>
          </p:nvSpPr>
          <p:spPr bwMode="auto">
            <a:xfrm>
              <a:off x="2592" y="143"/>
              <a:ext cx="67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ea typeface="楷体_GB2312"/>
                  <a:cs typeface="楷体_GB2312"/>
                </a:rPr>
                <a:t>(7-11)</a:t>
              </a:r>
            </a:p>
          </p:txBody>
        </p:sp>
      </p:grpSp>
      <p:sp>
        <p:nvSpPr>
          <p:cNvPr id="32779" name="Rectangle 8"/>
          <p:cNvSpPr>
            <a:spLocks noChangeArrowheads="1"/>
          </p:cNvSpPr>
          <p:nvPr/>
        </p:nvSpPr>
        <p:spPr bwMode="auto">
          <a:xfrm>
            <a:off x="425450" y="3519488"/>
            <a:ext cx="74056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称为离散时间函数</a:t>
            </a:r>
            <a:r>
              <a:rPr lang="en-US" altLang="zh-CN" sz="2800" i="1">
                <a:solidFill>
                  <a:schemeClr val="tx2"/>
                </a:solidFill>
                <a:latin typeface="Times New Roman" panose="02020603050405020304" pitchFamily="18" charset="0"/>
              </a:rPr>
              <a:t>x</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变换，记为</a:t>
            </a:r>
          </a:p>
        </p:txBody>
      </p:sp>
      <p:graphicFrame>
        <p:nvGraphicFramePr>
          <p:cNvPr id="32780" name="Object 12"/>
          <p:cNvGraphicFramePr>
            <a:graphicFrameLocks noChangeAspect="1"/>
          </p:cNvGraphicFramePr>
          <p:nvPr/>
        </p:nvGraphicFramePr>
        <p:xfrm>
          <a:off x="2971800" y="4038600"/>
          <a:ext cx="2362200" cy="544513"/>
        </p:xfrm>
        <a:graphic>
          <a:graphicData uri="http://schemas.openxmlformats.org/presentationml/2006/ole">
            <mc:AlternateContent xmlns:mc="http://schemas.openxmlformats.org/markup-compatibility/2006">
              <mc:Choice xmlns:v="urn:schemas-microsoft-com:vml" Requires="v">
                <p:oleObj r:id="rId6" imgW="992505" imgH="229235" progId="Equation.3">
                  <p:embed/>
                </p:oleObj>
              </mc:Choice>
              <mc:Fallback>
                <p:oleObj r:id="rId6" imgW="992505" imgH="229235"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038600"/>
                        <a:ext cx="23622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2781" name="Rectangle 10"/>
          <p:cNvSpPr>
            <a:spLocks noChangeArrowheads="1"/>
          </p:cNvSpPr>
          <p:nvPr/>
        </p:nvSpPr>
        <p:spPr bwMode="auto">
          <a:xfrm>
            <a:off x="457200" y="4572000"/>
            <a:ext cx="8229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在</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变换中，考虑的是连续时间信号经采样后的离散时间信号，或者说考虑的是连续时间函数在采样时刻的采样值，而不考虑采样时刻之间的值。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5"/>
                                        </p:tgtEl>
                                        <p:attrNameLst>
                                          <p:attrName>style.visibility</p:attrName>
                                        </p:attrNameLst>
                                      </p:cBhvr>
                                      <p:to>
                                        <p:strVal val="visible"/>
                                      </p:to>
                                    </p:set>
                                    <p:animEffect transition="in" filter="blinds(horizontal)">
                                      <p:cBhvr>
                                        <p:cTn id="12" dur="500"/>
                                        <p:tgtEl>
                                          <p:spTgt spid="32775"/>
                                        </p:tgtEl>
                                      </p:cBhvr>
                                    </p:animEffect>
                                  </p:childTnLst>
                                </p:cTn>
                              </p:par>
                              <p:par>
                                <p:cTn id="13" presetID="3" presetClass="entr" presetSubtype="1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2779"/>
                                        </p:tgtEl>
                                        <p:attrNameLst>
                                          <p:attrName>style.visibility</p:attrName>
                                        </p:attrNameLst>
                                      </p:cBhvr>
                                      <p:to>
                                        <p:strVal val="visible"/>
                                      </p:to>
                                    </p:set>
                                    <p:animEffect transition="in" filter="blinds(horizontal)">
                                      <p:cBhvr>
                                        <p:cTn id="20" dur="500"/>
                                        <p:tgtEl>
                                          <p:spTgt spid="32779"/>
                                        </p:tgtEl>
                                      </p:cBhvr>
                                    </p:animEffect>
                                  </p:childTnLst>
                                </p:cTn>
                              </p:par>
                              <p:par>
                                <p:cTn id="21" presetID="3" presetClass="entr" presetSubtype="10" fill="hold" nodeType="withEffect">
                                  <p:stCondLst>
                                    <p:cond delay="0"/>
                                  </p:stCondLst>
                                  <p:childTnLst>
                                    <p:set>
                                      <p:cBhvr>
                                        <p:cTn id="22" dur="1" fill="hold">
                                          <p:stCondLst>
                                            <p:cond delay="0"/>
                                          </p:stCondLst>
                                        </p:cTn>
                                        <p:tgtEl>
                                          <p:spTgt spid="32780"/>
                                        </p:tgtEl>
                                        <p:attrNameLst>
                                          <p:attrName>style.visibility</p:attrName>
                                        </p:attrNameLst>
                                      </p:cBhvr>
                                      <p:to>
                                        <p:strVal val="visible"/>
                                      </p:to>
                                    </p:set>
                                    <p:animEffect transition="in" filter="blinds(horizontal)">
                                      <p:cBhvr>
                                        <p:cTn id="23" dur="500"/>
                                        <p:tgtEl>
                                          <p:spTgt spid="3278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2781"/>
                                        </p:tgtEl>
                                        <p:attrNameLst>
                                          <p:attrName>style.visibility</p:attrName>
                                        </p:attrNameLst>
                                      </p:cBhvr>
                                      <p:to>
                                        <p:strVal val="visible"/>
                                      </p:to>
                                    </p:set>
                                    <p:animEffect transition="in" filter="blinds(horizontal)">
                                      <p:cBhvr>
                                        <p:cTn id="28" dur="500"/>
                                        <p:tgtEl>
                                          <p:spTgt spid="327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5" grpId="0" autoUpdateAnimBg="0"/>
      <p:bldP spid="32779" grpId="0" autoUpdateAnimBg="0"/>
      <p:bldP spid="3278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灯片编号占位符 7"/>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CA91900-D7C9-4B7A-B118-88466CE4430C}" type="slidenum">
              <a:rPr lang="zh-CN" altLang="en-US" sz="1400"/>
              <a:t>3</a:t>
            </a:fld>
            <a:endParaRPr lang="en-US" altLang="zh-CN" sz="1400"/>
          </a:p>
        </p:txBody>
      </p:sp>
      <p:sp>
        <p:nvSpPr>
          <p:cNvPr id="6147" name="Text Box 2"/>
          <p:cNvSpPr txBox="1">
            <a:spLocks noChangeArrowheads="1"/>
          </p:cNvSpPr>
          <p:nvPr/>
        </p:nvSpPr>
        <p:spPr bwMode="auto">
          <a:xfrm>
            <a:off x="3014663" y="3255963"/>
            <a:ext cx="30241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rgbClr val="00337B"/>
                </a:solidFill>
                <a:latin typeface="Times New Roman" panose="02020603050405020304" pitchFamily="18" charset="0"/>
              </a:rPr>
              <a:t>图</a:t>
            </a:r>
            <a:r>
              <a:rPr lang="en-US" altLang="zh-CN" sz="2400" b="1">
                <a:solidFill>
                  <a:srgbClr val="00337B"/>
                </a:solidFill>
                <a:latin typeface="Times New Roman" panose="02020603050405020304" pitchFamily="18" charset="0"/>
              </a:rPr>
              <a:t>7-1 </a:t>
            </a:r>
            <a:r>
              <a:rPr lang="zh-CN" altLang="en-US" sz="2400" b="1">
                <a:solidFill>
                  <a:srgbClr val="00337B"/>
                </a:solidFill>
                <a:latin typeface="Times New Roman" panose="02020603050405020304" pitchFamily="18" charset="0"/>
              </a:rPr>
              <a:t>离散系统框图 </a:t>
            </a:r>
          </a:p>
        </p:txBody>
      </p:sp>
      <p:sp>
        <p:nvSpPr>
          <p:cNvPr id="6148" name="AutoShape 3"/>
          <p:cNvSpPr>
            <a:spLocks noChangeArrowheads="1"/>
          </p:cNvSpPr>
          <p:nvPr/>
        </p:nvSpPr>
        <p:spPr bwMode="auto">
          <a:xfrm>
            <a:off x="4116388" y="3675063"/>
            <a:ext cx="1031875" cy="762000"/>
          </a:xfrm>
          <a:prstGeom prst="downArrow">
            <a:avLst>
              <a:gd name="adj1" fmla="val 50000"/>
              <a:gd name="adj2" fmla="val 25000"/>
            </a:avLst>
          </a:prstGeom>
          <a:solidFill>
            <a:schemeClr val="accent1"/>
          </a:solidFill>
          <a:ln w="12700" cap="sq">
            <a:solidFill>
              <a:schemeClr val="tx1"/>
            </a:solidFill>
            <a:miter lim="800000"/>
          </a:ln>
        </p:spPr>
        <p:txBody>
          <a:bodyPr vert="eaVert"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a:solidFill>
                  <a:schemeClr val="tx2"/>
                </a:solidFill>
                <a:latin typeface="Times New Roman" panose="02020603050405020304" pitchFamily="18" charset="0"/>
              </a:rPr>
              <a:t>简化</a:t>
            </a:r>
          </a:p>
        </p:txBody>
      </p:sp>
      <p:graphicFrame>
        <p:nvGraphicFramePr>
          <p:cNvPr id="6149" name="Object 6"/>
          <p:cNvGraphicFramePr>
            <a:graphicFrameLocks noChangeAspect="1"/>
          </p:cNvGraphicFramePr>
          <p:nvPr/>
        </p:nvGraphicFramePr>
        <p:xfrm>
          <a:off x="1719263" y="1311275"/>
          <a:ext cx="5876925" cy="1997075"/>
        </p:xfrm>
        <a:graphic>
          <a:graphicData uri="http://schemas.openxmlformats.org/presentationml/2006/ole">
            <mc:AlternateContent xmlns:mc="http://schemas.openxmlformats.org/markup-compatibility/2006">
              <mc:Choice xmlns:v="urn:schemas-microsoft-com:vml" Requires="v">
                <p:oleObj name="Visio" r:id="rId2" imgW="3035300" imgH="1130300" progId="Visio.Drawing.11">
                  <p:embed/>
                </p:oleObj>
              </mc:Choice>
              <mc:Fallback>
                <p:oleObj name="Visio" r:id="rId2" imgW="3035300" imgH="1130300"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263" y="1311275"/>
                        <a:ext cx="5876925"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150" name="Object 7"/>
          <p:cNvGraphicFramePr>
            <a:graphicFrameLocks noChangeAspect="1"/>
          </p:cNvGraphicFramePr>
          <p:nvPr/>
        </p:nvGraphicFramePr>
        <p:xfrm>
          <a:off x="1763713" y="4365625"/>
          <a:ext cx="5543550" cy="1806575"/>
        </p:xfrm>
        <a:graphic>
          <a:graphicData uri="http://schemas.openxmlformats.org/presentationml/2006/ole">
            <mc:AlternateContent xmlns:mc="http://schemas.openxmlformats.org/markup-compatibility/2006">
              <mc:Choice xmlns:v="urn:schemas-microsoft-com:vml" Requires="v">
                <p:oleObj name="Visio" r:id="rId4" imgW="1892935" imgH="657860" progId="Visio.Drawing.11">
                  <p:embed/>
                </p:oleObj>
              </mc:Choice>
              <mc:Fallback>
                <p:oleObj name="Visio" r:id="rId4" imgW="1892935" imgH="65786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63713" y="4365625"/>
                        <a:ext cx="5543550"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1" name="Text Box 2"/>
          <p:cNvSpPr txBox="1">
            <a:spLocks noChangeArrowheads="1"/>
          </p:cNvSpPr>
          <p:nvPr/>
        </p:nvSpPr>
        <p:spPr bwMode="auto">
          <a:xfrm>
            <a:off x="3087688" y="6202363"/>
            <a:ext cx="3554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rgbClr val="00337B"/>
                </a:solidFill>
                <a:latin typeface="Times New Roman" panose="02020603050405020304" pitchFamily="18" charset="0"/>
              </a:rPr>
              <a:t>图</a:t>
            </a:r>
            <a:r>
              <a:rPr lang="en-US" altLang="zh-CN" sz="2400" b="1">
                <a:solidFill>
                  <a:srgbClr val="00337B"/>
                </a:solidFill>
                <a:latin typeface="Times New Roman" panose="02020603050405020304" pitchFamily="18" charset="0"/>
              </a:rPr>
              <a:t>7-2 </a:t>
            </a:r>
            <a:r>
              <a:rPr lang="zh-CN" altLang="en-US" sz="2400" b="1">
                <a:solidFill>
                  <a:srgbClr val="00337B"/>
                </a:solidFill>
                <a:latin typeface="Times New Roman" panose="02020603050405020304" pitchFamily="18" charset="0"/>
              </a:rPr>
              <a:t>离散系统简化框图 </a:t>
            </a:r>
          </a:p>
        </p:txBody>
      </p:sp>
      <p:sp>
        <p:nvSpPr>
          <p:cNvPr id="6152" name="Rectangle 5"/>
          <p:cNvSpPr>
            <a:spLocks noChangeArrowheads="1"/>
          </p:cNvSpPr>
          <p:nvPr/>
        </p:nvSpPr>
        <p:spPr bwMode="auto">
          <a:xfrm>
            <a:off x="-9525" y="387350"/>
            <a:ext cx="889317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rgbClr val="00337B"/>
                </a:solidFill>
              </a:rPr>
              <a:t>       图</a:t>
            </a:r>
            <a:r>
              <a:rPr lang="en-US" altLang="zh-CN" sz="2800" b="1">
                <a:solidFill>
                  <a:srgbClr val="00337B"/>
                </a:solidFill>
                <a:latin typeface="Times New Roman" panose="02020603050405020304" pitchFamily="18" charset="0"/>
                <a:cs typeface="Times New Roman" panose="02020603050405020304" pitchFamily="18" charset="0"/>
              </a:rPr>
              <a:t>7-1</a:t>
            </a:r>
            <a:r>
              <a:rPr lang="zh-CN" altLang="en-US" sz="2800" b="1">
                <a:solidFill>
                  <a:srgbClr val="00337B"/>
                </a:solidFill>
                <a:latin typeface="Times New Roman" panose="02020603050405020304" pitchFamily="18" charset="0"/>
                <a:cs typeface="Times New Roman" panose="02020603050405020304" pitchFamily="18" charset="0"/>
              </a:rPr>
              <a:t>所示</a:t>
            </a:r>
            <a:r>
              <a:rPr lang="zh-CN" altLang="en-US" sz="2800" b="1">
                <a:solidFill>
                  <a:srgbClr val="00337B"/>
                </a:solidFill>
              </a:rPr>
              <a:t>是离散系统框图，图中两个采样开关的动作一般是同步的，因此可得到图</a:t>
            </a:r>
            <a:r>
              <a:rPr lang="en-US" altLang="zh-CN" sz="2800" b="1">
                <a:solidFill>
                  <a:srgbClr val="00337B"/>
                </a:solidFill>
                <a:latin typeface="Times New Roman" panose="02020603050405020304" pitchFamily="18" charset="0"/>
                <a:cs typeface="Times New Roman" panose="02020603050405020304" pitchFamily="18" charset="0"/>
              </a:rPr>
              <a:t>7-2</a:t>
            </a:r>
            <a:r>
              <a:rPr lang="zh-CN" altLang="en-US" sz="2800" b="1">
                <a:solidFill>
                  <a:srgbClr val="00337B"/>
                </a:solidFill>
              </a:rPr>
              <a:t>中离散系统简化框图。</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0CAA862-158B-4190-B2D4-A5B2D3FB4B47}" type="slidenum">
              <a:rPr lang="zh-CN" altLang="en-US" sz="1400"/>
              <a:t>30</a:t>
            </a:fld>
            <a:endParaRPr lang="en-US" altLang="zh-CN" sz="1400"/>
          </a:p>
        </p:txBody>
      </p:sp>
      <p:sp>
        <p:nvSpPr>
          <p:cNvPr id="33795" name="Rectangle 2"/>
          <p:cNvSpPr>
            <a:spLocks noChangeArrowheads="1"/>
          </p:cNvSpPr>
          <p:nvPr/>
        </p:nvSpPr>
        <p:spPr bwMode="auto">
          <a:xfrm>
            <a:off x="395288" y="361950"/>
            <a:ext cx="865346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i="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式</a:t>
            </a:r>
            <a:r>
              <a:rPr lang="en-US" altLang="zh-CN" sz="2800" b="1" dirty="0">
                <a:solidFill>
                  <a:schemeClr val="tx2"/>
                </a:solidFill>
                <a:latin typeface="Times New Roman" panose="02020603050405020304" pitchFamily="18" charset="0"/>
              </a:rPr>
              <a:t>(7-11)</a:t>
            </a:r>
            <a:r>
              <a:rPr lang="zh-CN" altLang="en-US" sz="2800" b="1" dirty="0">
                <a:solidFill>
                  <a:schemeClr val="tx2"/>
                </a:solidFill>
                <a:latin typeface="Times New Roman" panose="02020603050405020304" pitchFamily="18" charset="0"/>
              </a:rPr>
              <a:t>只适用于离散时间函数，只能表征连续时间信号在采样时刻的信息，不能给出采样时刻之间的</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信息。从这个意义上说，连续时间函数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与相应的</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离散时间函数</a:t>
            </a:r>
            <a:r>
              <a:rPr lang="en-US" altLang="zh-CN" sz="2800" i="1" dirty="0">
                <a:solidFill>
                  <a:schemeClr val="tx2"/>
                </a:solidFill>
                <a:latin typeface="Times New Roman" panose="02020603050405020304" pitchFamily="18" charset="0"/>
              </a:rPr>
              <a:t>x</a:t>
            </a:r>
            <a:r>
              <a:rPr lang="en-US" altLang="zh-CN" sz="2800" baseline="300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具有相同的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变换，即</a:t>
            </a:r>
          </a:p>
        </p:txBody>
      </p:sp>
      <p:graphicFrame>
        <p:nvGraphicFramePr>
          <p:cNvPr id="33796" name="Object 4"/>
          <p:cNvGraphicFramePr>
            <a:graphicFrameLocks noChangeAspect="1"/>
          </p:cNvGraphicFramePr>
          <p:nvPr/>
        </p:nvGraphicFramePr>
        <p:xfrm>
          <a:off x="2590800" y="2205038"/>
          <a:ext cx="3205163" cy="503237"/>
        </p:xfrm>
        <a:graphic>
          <a:graphicData uri="http://schemas.openxmlformats.org/presentationml/2006/ole">
            <mc:AlternateContent xmlns:mc="http://schemas.openxmlformats.org/markup-compatibility/2006">
              <mc:Choice xmlns:v="urn:schemas-microsoft-com:vml" Requires="v">
                <p:oleObj r:id="rId2" imgW="1562735" imgH="228600" progId="Equation.3">
                  <p:embed/>
                </p:oleObj>
              </mc:Choice>
              <mc:Fallback>
                <p:oleObj r:id="rId2" imgW="1562735"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205038"/>
                        <a:ext cx="320516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3797" name="Rectangle 4"/>
          <p:cNvSpPr>
            <a:spLocks noChangeArrowheads="1"/>
          </p:cNvSpPr>
          <p:nvPr/>
        </p:nvSpPr>
        <p:spPr bwMode="auto">
          <a:xfrm>
            <a:off x="7181850" y="2146300"/>
            <a:ext cx="10842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ea typeface="楷体_GB2312"/>
                <a:cs typeface="楷体_GB2312"/>
              </a:rPr>
              <a:t>(7-12)</a:t>
            </a:r>
          </a:p>
        </p:txBody>
      </p:sp>
      <p:sp>
        <p:nvSpPr>
          <p:cNvPr id="33798" name="Rectangle 5"/>
          <p:cNvSpPr>
            <a:spLocks noChangeArrowheads="1"/>
          </p:cNvSpPr>
          <p:nvPr/>
        </p:nvSpPr>
        <p:spPr bwMode="auto">
          <a:xfrm>
            <a:off x="450850" y="2711450"/>
            <a:ext cx="83915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i="1" dirty="0">
                <a:solidFill>
                  <a:schemeClr val="tx2"/>
                </a:solidFill>
                <a:latin typeface="Times New Roman" panose="02020603050405020304" pitchFamily="18" charset="0"/>
              </a:rPr>
              <a:t>        </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变换中一般项</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err="1">
                <a:solidFill>
                  <a:schemeClr val="tx2"/>
                </a:solidFill>
                <a:latin typeface="Times New Roman" panose="02020603050405020304" pitchFamily="18" charset="0"/>
              </a:rPr>
              <a:t>kT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baseline="30000" dirty="0">
                <a:solidFill>
                  <a:schemeClr val="tx2"/>
                </a:solidFill>
                <a:latin typeface="Times New Roman" panose="02020603050405020304" pitchFamily="18" charset="0"/>
              </a:rPr>
              <a:t>-</a:t>
            </a:r>
            <a:r>
              <a:rPr lang="en-US" altLang="zh-CN" sz="2800" i="1" baseline="30000" dirty="0">
                <a:solidFill>
                  <a:schemeClr val="tx2"/>
                </a:solidFill>
                <a:latin typeface="Times New Roman" panose="02020603050405020304" pitchFamily="18" charset="0"/>
              </a:rPr>
              <a:t>k</a:t>
            </a:r>
            <a:r>
              <a:rPr lang="zh-CN" altLang="en-US" sz="2800" b="1" dirty="0">
                <a:solidFill>
                  <a:schemeClr val="tx2"/>
                </a:solidFill>
                <a:latin typeface="Times New Roman" panose="02020603050405020304" pitchFamily="18" charset="0"/>
              </a:rPr>
              <a:t>与离散函数的拉氏变换中</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一般项</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err="1">
                <a:solidFill>
                  <a:schemeClr val="tx2"/>
                </a:solidFill>
                <a:latin typeface="Times New Roman" panose="02020603050405020304" pitchFamily="18" charset="0"/>
              </a:rPr>
              <a:t>kT</a:t>
            </a:r>
            <a:r>
              <a:rPr lang="en-US" altLang="zh-CN" sz="2800" dirty="0">
                <a:solidFill>
                  <a:schemeClr val="tx2"/>
                </a:solidFill>
                <a:latin typeface="Times New Roman" panose="02020603050405020304" pitchFamily="18" charset="0"/>
              </a:rPr>
              <a:t>)e</a:t>
            </a:r>
            <a:r>
              <a:rPr lang="en-US" altLang="zh-CN" sz="2800" baseline="30000" dirty="0">
                <a:solidFill>
                  <a:schemeClr val="tx2"/>
                </a:solidFill>
                <a:latin typeface="Times New Roman" panose="02020603050405020304" pitchFamily="18" charset="0"/>
              </a:rPr>
              <a:t>-</a:t>
            </a:r>
            <a:r>
              <a:rPr lang="en-US" altLang="zh-CN" sz="2800" i="1" baseline="30000" dirty="0" err="1">
                <a:solidFill>
                  <a:schemeClr val="tx2"/>
                </a:solidFill>
                <a:latin typeface="Times New Roman" panose="02020603050405020304" pitchFamily="18" charset="0"/>
              </a:rPr>
              <a:t>kTs</a:t>
            </a:r>
            <a:r>
              <a:rPr lang="zh-CN" altLang="en-US" sz="2800" b="1" dirty="0">
                <a:solidFill>
                  <a:schemeClr val="tx2"/>
                </a:solidFill>
                <a:latin typeface="Times New Roman" panose="02020603050405020304" pitchFamily="18" charset="0"/>
              </a:rPr>
              <a:t>物理意义相同。</a:t>
            </a:r>
            <a:r>
              <a:rPr lang="en-US" altLang="zh-CN" sz="2800" i="1" dirty="0">
                <a:solidFill>
                  <a:schemeClr val="tx2"/>
                </a:solidFill>
                <a:latin typeface="Times New Roman" panose="02020603050405020304" pitchFamily="18" charset="0"/>
              </a:rPr>
              <a:t>z</a:t>
            </a:r>
            <a:r>
              <a:rPr lang="en-US" altLang="zh-CN" sz="2800" baseline="30000" dirty="0">
                <a:solidFill>
                  <a:schemeClr val="tx2"/>
                </a:solidFill>
                <a:latin typeface="Times New Roman" panose="02020603050405020304" pitchFamily="18" charset="0"/>
              </a:rPr>
              <a:t>-</a:t>
            </a:r>
            <a:r>
              <a:rPr lang="en-US" altLang="zh-CN" sz="2800" i="1" baseline="30000" dirty="0">
                <a:solidFill>
                  <a:schemeClr val="tx2"/>
                </a:solidFill>
                <a:latin typeface="Times New Roman" panose="02020603050405020304" pitchFamily="18" charset="0"/>
              </a:rPr>
              <a:t>k</a:t>
            </a:r>
            <a:r>
              <a:rPr lang="zh-CN" altLang="en-US" sz="2800" b="1" dirty="0">
                <a:solidFill>
                  <a:schemeClr val="tx2"/>
                </a:solidFill>
                <a:latin typeface="Times New Roman" panose="02020603050405020304" pitchFamily="18" charset="0"/>
              </a:rPr>
              <a:t>的幂次表征采样脉冲出现时刻，</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err="1">
                <a:solidFill>
                  <a:schemeClr val="tx2"/>
                </a:solidFill>
                <a:latin typeface="Times New Roman" panose="02020603050405020304" pitchFamily="18" charset="0"/>
              </a:rPr>
              <a:t>kT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表征该时刻采样脉冲幅值。</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实际上是拉氏变换的一种演化，目的是把原来</a:t>
            </a:r>
            <a:r>
              <a:rPr lang="en-US" altLang="zh-CN" sz="2800" i="1" dirty="0">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的超越函数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变为</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的有理函数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 </a:t>
            </a:r>
            <a:r>
              <a:rPr lang="zh-CN" altLang="en-US" sz="2800" b="1" dirty="0">
                <a:solidFill>
                  <a:schemeClr val="tx2"/>
                </a:solidFill>
                <a:latin typeface="Times New Roman" panose="02020603050405020304" pitchFamily="18" charset="0"/>
              </a:rPr>
              <a:t>，以便于对离散系统进行分析和设计。从离散函数的拉氏变换到离散函数的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变换，就是由复变量</a:t>
            </a:r>
            <a:r>
              <a:rPr lang="en-US" altLang="zh-CN" sz="2800" i="1" dirty="0">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平面到复变量</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平面的映射变换，这个映射关系就是式</a:t>
            </a:r>
            <a:r>
              <a:rPr lang="en-US" altLang="zh-CN" sz="2800" b="1" dirty="0">
                <a:solidFill>
                  <a:schemeClr val="tx2"/>
                </a:solidFill>
                <a:latin typeface="Times New Roman" panose="02020603050405020304" pitchFamily="18" charset="0"/>
              </a:rPr>
              <a:t>(7-10)</a:t>
            </a:r>
            <a:r>
              <a:rPr lang="zh-CN" altLang="en-US" sz="2800" b="1" dirty="0">
                <a:solidFill>
                  <a:schemeClr val="tx2"/>
                </a:solidFill>
                <a:latin typeface="Times New Roman" panose="02020603050405020304" pitchFamily="18" charset="0"/>
              </a:rPr>
              <a:t>。 </a:t>
            </a:r>
          </a:p>
        </p:txBody>
      </p:sp>
      <p:sp>
        <p:nvSpPr>
          <p:cNvPr id="33799" name="AutoShape 6">
            <a:hlinkClick r:id="rId4" action="ppaction://hlinksldjump" highlightClick="1"/>
          </p:cNvPr>
          <p:cNvSpPr>
            <a:spLocks noChangeArrowheads="1"/>
          </p:cNvSpPr>
          <p:nvPr/>
        </p:nvSpPr>
        <p:spPr bwMode="auto">
          <a:xfrm>
            <a:off x="8172450" y="6264275"/>
            <a:ext cx="360363"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3796"/>
                                        </p:tgtEl>
                                        <p:attrNameLst>
                                          <p:attrName>style.visibility</p:attrName>
                                        </p:attrNameLst>
                                      </p:cBhvr>
                                      <p:to>
                                        <p:strVal val="visible"/>
                                      </p:to>
                                    </p:set>
                                    <p:animEffect transition="in" filter="blinds(horizontal)">
                                      <p:cBhvr>
                                        <p:cTn id="7" dur="500"/>
                                        <p:tgtEl>
                                          <p:spTgt spid="3379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7"/>
                                        </p:tgtEl>
                                        <p:attrNameLst>
                                          <p:attrName>style.visibility</p:attrName>
                                        </p:attrNameLst>
                                      </p:cBhvr>
                                      <p:to>
                                        <p:strVal val="visible"/>
                                      </p:to>
                                    </p:set>
                                    <p:animEffect transition="in" filter="blinds(horizontal)">
                                      <p:cBhvr>
                                        <p:cTn id="10" dur="500"/>
                                        <p:tgtEl>
                                          <p:spTgt spid="3379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3798"/>
                                        </p:tgtEl>
                                        <p:attrNameLst>
                                          <p:attrName>style.visibility</p:attrName>
                                        </p:attrNameLst>
                                      </p:cBhvr>
                                      <p:to>
                                        <p:strVal val="visible"/>
                                      </p:to>
                                    </p:set>
                                    <p:animEffect transition="in" filter="blinds(horizontal)">
                                      <p:cBhvr>
                                        <p:cTn id="15" dur="500"/>
                                        <p:tgtEl>
                                          <p:spTgt spid="337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7" grpId="0" autoUpdateAnimBg="0"/>
      <p:bldP spid="3379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8"/>
          <p:cNvSpPr>
            <a:spLocks noRot="1" noChangeArrowheads="1"/>
          </p:cNvSpPr>
          <p:nvPr/>
        </p:nvSpPr>
        <p:spPr bwMode="auto">
          <a:xfrm>
            <a:off x="301625" y="488950"/>
            <a:ext cx="81518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Tx/>
              <a:buSzTx/>
              <a:buFont typeface="Arial" panose="020B0604020202020204" pitchFamily="34" charset="0"/>
              <a:buNone/>
            </a:pPr>
            <a:r>
              <a:rPr lang="en-US" altLang="zh-CN" b="1" dirty="0">
                <a:solidFill>
                  <a:schemeClr val="tx2"/>
                </a:solidFill>
                <a:latin typeface="Times New Roman" panose="02020603050405020304" pitchFamily="18" charset="0"/>
              </a:rPr>
              <a:t>7</a:t>
            </a: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3.1-2 </a:t>
            </a:r>
            <a:r>
              <a:rPr lang="en-US" altLang="zh-CN" i="1" dirty="0">
                <a:solidFill>
                  <a:schemeClr val="tx2"/>
                </a:solidFill>
                <a:latin typeface="Times New Roman" panose="02020603050405020304" pitchFamily="18" charset="0"/>
              </a:rPr>
              <a:t>Z</a:t>
            </a:r>
            <a:r>
              <a:rPr lang="zh-CN" altLang="en-US" b="1" dirty="0">
                <a:solidFill>
                  <a:schemeClr val="tx2"/>
                </a:solidFill>
                <a:latin typeface="Times New Roman" panose="02020603050405020304" pitchFamily="18" charset="0"/>
              </a:rPr>
              <a:t>变换的性质</a:t>
            </a:r>
            <a:r>
              <a:rPr lang="en-US" altLang="zh-CN" dirty="0">
                <a:solidFill>
                  <a:schemeClr val="tx2"/>
                </a:solidFill>
                <a:latin typeface="Times New Roman" panose="02020603050405020304" pitchFamily="18" charset="0"/>
              </a:rPr>
              <a:t>(</a:t>
            </a:r>
            <a:r>
              <a:rPr lang="zh-CN" altLang="en-US" dirty="0">
                <a:solidFill>
                  <a:schemeClr val="tx2"/>
                </a:solidFill>
                <a:latin typeface="Times New Roman" panose="02020603050405020304" pitchFamily="18" charset="0"/>
              </a:rPr>
              <a:t>P</a:t>
            </a:r>
            <a:r>
              <a:rPr lang="en-US" altLang="zh-CN" dirty="0" err="1">
                <a:solidFill>
                  <a:schemeClr val="tx2"/>
                </a:solidFill>
                <a:latin typeface="Times New Roman" panose="02020603050405020304" pitchFamily="18" charset="0"/>
              </a:rPr>
              <a:t>roperties</a:t>
            </a:r>
            <a:r>
              <a:rPr lang="en-US" altLang="zh-CN" dirty="0">
                <a:solidFill>
                  <a:schemeClr val="tx2"/>
                </a:solidFill>
                <a:latin typeface="Times New Roman" panose="02020603050405020304" pitchFamily="18" charset="0"/>
              </a:rPr>
              <a:t> of </a:t>
            </a:r>
            <a:r>
              <a:rPr lang="en-US" altLang="zh-CN" i="1" dirty="0">
                <a:solidFill>
                  <a:schemeClr val="tx2"/>
                </a:solidFill>
                <a:latin typeface="Times New Roman" panose="02020603050405020304" pitchFamily="18" charset="0"/>
              </a:rPr>
              <a:t>Z</a:t>
            </a:r>
            <a:r>
              <a:rPr lang="en-US" altLang="zh-CN" dirty="0">
                <a:solidFill>
                  <a:schemeClr val="tx2"/>
                </a:solidFill>
                <a:latin typeface="Times New Roman" panose="02020603050405020304" pitchFamily="18" charset="0"/>
              </a:rPr>
              <a:t>-Transform)</a:t>
            </a:r>
          </a:p>
          <a:p>
            <a:pPr algn="just" eaLnBrk="1" hangingPunct="1">
              <a:lnSpc>
                <a:spcPct val="90000"/>
              </a:lnSpc>
              <a:spcBef>
                <a:spcPct val="50000"/>
              </a:spcBef>
              <a:buClrTx/>
              <a:buSzTx/>
              <a:buFont typeface="Arial" panose="020B0604020202020204" pitchFamily="34" charset="0"/>
              <a:buNone/>
            </a:pPr>
            <a:endParaRPr lang="zh-CN" altLang="en-US" b="1" dirty="0">
              <a:solidFill>
                <a:schemeClr val="tx2"/>
              </a:solidFill>
              <a:latin typeface="Times New Roman" panose="02020603050405020304" pitchFamily="18" charset="0"/>
            </a:endParaRPr>
          </a:p>
        </p:txBody>
      </p:sp>
      <p:sp>
        <p:nvSpPr>
          <p:cNvPr id="34819"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00E5F9A-FB19-4BAD-8434-00F008367BE3}" type="slidenum">
              <a:rPr lang="zh-CN" altLang="en-US" sz="1400"/>
              <a:t>31</a:t>
            </a:fld>
            <a:endParaRPr lang="en-US" altLang="zh-CN" sz="1400"/>
          </a:p>
        </p:txBody>
      </p:sp>
      <p:sp>
        <p:nvSpPr>
          <p:cNvPr id="2" name="Text Box 3"/>
          <p:cNvSpPr txBox="1">
            <a:spLocks noChangeArrowheads="1"/>
          </p:cNvSpPr>
          <p:nvPr/>
        </p:nvSpPr>
        <p:spPr bwMode="auto">
          <a:xfrm>
            <a:off x="395288" y="1341438"/>
            <a:ext cx="5113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AutoNum type="arabicParenBoth"/>
            </a:pPr>
            <a:r>
              <a:rPr lang="zh-CN" altLang="en-US" sz="2800" b="1">
                <a:solidFill>
                  <a:schemeClr val="tx2"/>
                </a:solidFill>
                <a:latin typeface="Times New Roman" panose="02020603050405020304" pitchFamily="18" charset="0"/>
              </a:rPr>
              <a:t>线性定理</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L</a:t>
            </a:r>
            <a:r>
              <a:rPr lang="en-US" altLang="zh-CN" sz="2800">
                <a:solidFill>
                  <a:schemeClr val="tx2"/>
                </a:solidFill>
                <a:latin typeface="Times New Roman" panose="02020603050405020304" pitchFamily="18" charset="0"/>
              </a:rPr>
              <a:t>inear Theorem)</a:t>
            </a:r>
            <a:endParaRPr lang="zh-CN" altLang="en-US" sz="2800">
              <a:solidFill>
                <a:schemeClr val="tx2"/>
              </a:solidFill>
              <a:latin typeface="Times New Roman" panose="02020603050405020304" pitchFamily="18" charset="0"/>
            </a:endParaRPr>
          </a:p>
        </p:txBody>
      </p:sp>
      <p:sp>
        <p:nvSpPr>
          <p:cNvPr id="50185" name="Rectangle 21"/>
          <p:cNvSpPr>
            <a:spLocks noChangeArrowheads="1"/>
          </p:cNvSpPr>
          <p:nvPr/>
        </p:nvSpPr>
        <p:spPr bwMode="auto">
          <a:xfrm>
            <a:off x="323850" y="2852738"/>
            <a:ext cx="5472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zh-CN" altLang="en-US" sz="2800" b="1">
                <a:solidFill>
                  <a:schemeClr val="tx2"/>
                </a:solidFill>
                <a:latin typeface="Times New Roman" panose="02020603050405020304" pitchFamily="18" charset="0"/>
              </a:rPr>
              <a:t>式中                  为常数。</a:t>
            </a:r>
          </a:p>
        </p:txBody>
      </p:sp>
      <p:sp>
        <p:nvSpPr>
          <p:cNvPr id="50186" name="Rectangle 22"/>
          <p:cNvSpPr>
            <a:spLocks noChangeArrowheads="1"/>
          </p:cNvSpPr>
          <p:nvPr/>
        </p:nvSpPr>
        <p:spPr bwMode="auto">
          <a:xfrm>
            <a:off x="395288" y="3486150"/>
            <a:ext cx="56165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(2)</a:t>
            </a:r>
            <a:r>
              <a:rPr lang="zh-CN" altLang="en-US" sz="2800" b="1">
                <a:solidFill>
                  <a:schemeClr val="tx2"/>
                </a:solidFill>
                <a:latin typeface="Times New Roman" panose="02020603050405020304" pitchFamily="18" charset="0"/>
              </a:rPr>
              <a:t>时移定理</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ime-Shift Theorem)</a:t>
            </a:r>
            <a:endParaRPr lang="zh-CN" altLang="en-US" sz="2800">
              <a:solidFill>
                <a:schemeClr val="tx2"/>
              </a:solidFill>
              <a:latin typeface="Times New Roman" panose="02020603050405020304" pitchFamily="18" charset="0"/>
            </a:endParaRPr>
          </a:p>
        </p:txBody>
      </p:sp>
      <p:sp>
        <p:nvSpPr>
          <p:cNvPr id="50188" name="Text Box 19"/>
          <p:cNvSpPr txBox="1">
            <a:spLocks noChangeArrowheads="1"/>
          </p:cNvSpPr>
          <p:nvPr/>
        </p:nvSpPr>
        <p:spPr bwMode="auto">
          <a:xfrm>
            <a:off x="6877050" y="4365625"/>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rPr>
              <a:t>超前定理</a:t>
            </a:r>
          </a:p>
        </p:txBody>
      </p:sp>
      <p:sp>
        <p:nvSpPr>
          <p:cNvPr id="50189" name="Text Box 20"/>
          <p:cNvSpPr txBox="1">
            <a:spLocks noChangeArrowheads="1"/>
          </p:cNvSpPr>
          <p:nvPr/>
        </p:nvSpPr>
        <p:spPr bwMode="auto">
          <a:xfrm>
            <a:off x="6877050" y="5070475"/>
            <a:ext cx="1727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chemeClr val="tx2"/>
                </a:solidFill>
              </a:rPr>
              <a:t>延迟定理</a:t>
            </a:r>
          </a:p>
        </p:txBody>
      </p:sp>
      <p:pic>
        <p:nvPicPr>
          <p:cNvPr id="22540"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2898775"/>
            <a:ext cx="1281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41"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8225" y="4127500"/>
            <a:ext cx="4973638" cy="151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Object 4">
            <a:extLst>
              <a:ext uri="{FF2B5EF4-FFF2-40B4-BE49-F238E27FC236}">
                <a16:creationId xmlns:a16="http://schemas.microsoft.com/office/drawing/2014/main" id="{BD0E7F05-8293-5291-0552-8A205179797E}"/>
              </a:ext>
            </a:extLst>
          </p:cNvPr>
          <p:cNvGraphicFramePr>
            <a:graphicFrameLocks noChangeAspect="1"/>
          </p:cNvGraphicFramePr>
          <p:nvPr>
            <p:extLst>
              <p:ext uri="{D42A27DB-BD31-4B8C-83A1-F6EECF244321}">
                <p14:modId xmlns:p14="http://schemas.microsoft.com/office/powerpoint/2010/main" val="64800531"/>
              </p:ext>
            </p:extLst>
          </p:nvPr>
        </p:nvGraphicFramePr>
        <p:xfrm>
          <a:off x="1038225" y="2044018"/>
          <a:ext cx="6788793" cy="605145"/>
        </p:xfrm>
        <a:graphic>
          <a:graphicData uri="http://schemas.openxmlformats.org/presentationml/2006/ole">
            <mc:AlternateContent xmlns:mc="http://schemas.openxmlformats.org/markup-compatibility/2006">
              <mc:Choice xmlns:v="urn:schemas-microsoft-com:vml" Requires="v">
                <p:oleObj name="Equation" r:id="rId4" imgW="2019240" imgH="177480" progId="Equation.DSMT4">
                  <p:embed/>
                </p:oleObj>
              </mc:Choice>
              <mc:Fallback>
                <p:oleObj name="Equation" r:id="rId4" imgW="2019240" imgH="177480" progId="Equation.DSMT4">
                  <p:embed/>
                  <p:pic>
                    <p:nvPicPr>
                      <p:cNvPr id="51204" name="Object 4"/>
                      <p:cNvPicPr>
                        <a:picLocks noChangeAspect="1" noChangeArrowheads="1"/>
                      </p:cNvPicPr>
                      <p:nvPr/>
                    </p:nvPicPr>
                    <p:blipFill>
                      <a:blip r:embed="rId5"/>
                      <a:srcRect/>
                      <a:stretch>
                        <a:fillRect/>
                      </a:stretch>
                    </p:blipFill>
                    <p:spPr bwMode="auto">
                      <a:xfrm>
                        <a:off x="1038225" y="2044018"/>
                        <a:ext cx="6788793" cy="605145"/>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trips(downLeft)">
                                      <p:cBhvr>
                                        <p:cTn id="7" dur="500"/>
                                        <p:tgtEl>
                                          <p:spTgt spid="2"/>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50185"/>
                                        </p:tgtEl>
                                        <p:attrNameLst>
                                          <p:attrName>style.visibility</p:attrName>
                                        </p:attrNameLst>
                                      </p:cBhvr>
                                      <p:to>
                                        <p:strVal val="visible"/>
                                      </p:to>
                                    </p:set>
                                    <p:animEffect transition="in" filter="strips(downLeft)">
                                      <p:cBhvr>
                                        <p:cTn id="10" dur="500"/>
                                        <p:tgtEl>
                                          <p:spTgt spid="50185"/>
                                        </p:tgtEl>
                                      </p:cBhvr>
                                    </p:animEffect>
                                  </p:childTnLst>
                                </p:cTn>
                              </p:par>
                              <p:par>
                                <p:cTn id="11" presetID="18" presetClass="entr" presetSubtype="12" fill="hold" nodeType="withEffect">
                                  <p:stCondLst>
                                    <p:cond delay="0"/>
                                  </p:stCondLst>
                                  <p:childTnLst>
                                    <p:set>
                                      <p:cBhvr>
                                        <p:cTn id="12" dur="1" fill="hold">
                                          <p:stCondLst>
                                            <p:cond delay="0"/>
                                          </p:stCondLst>
                                        </p:cTn>
                                        <p:tgtEl>
                                          <p:spTgt spid="22540"/>
                                        </p:tgtEl>
                                        <p:attrNameLst>
                                          <p:attrName>style.visibility</p:attrName>
                                        </p:attrNameLst>
                                      </p:cBhvr>
                                      <p:to>
                                        <p:strVal val="visible"/>
                                      </p:to>
                                    </p:set>
                                    <p:animEffect transition="in" filter="strips(downLeft)">
                                      <p:cBhvr>
                                        <p:cTn id="13" dur="500"/>
                                        <p:tgtEl>
                                          <p:spTgt spid="22540"/>
                                        </p:tgtEl>
                                      </p:cBhvr>
                                    </p:animEffect>
                                  </p:childTnLst>
                                </p:cTn>
                              </p:par>
                              <p:par>
                                <p:cTn id="14" presetID="3" presetClass="entr" presetSubtype="10" fill="hold"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8" presetClass="entr" presetSubtype="12" fill="hold" grpId="0" nodeType="clickEffect">
                                  <p:stCondLst>
                                    <p:cond delay="0"/>
                                  </p:stCondLst>
                                  <p:childTnLst>
                                    <p:set>
                                      <p:cBhvr>
                                        <p:cTn id="20" dur="1" fill="hold">
                                          <p:stCondLst>
                                            <p:cond delay="0"/>
                                          </p:stCondLst>
                                        </p:cTn>
                                        <p:tgtEl>
                                          <p:spTgt spid="50186"/>
                                        </p:tgtEl>
                                        <p:attrNameLst>
                                          <p:attrName>style.visibility</p:attrName>
                                        </p:attrNameLst>
                                      </p:cBhvr>
                                      <p:to>
                                        <p:strVal val="visible"/>
                                      </p:to>
                                    </p:set>
                                    <p:animEffect transition="in" filter="strips(downLeft)">
                                      <p:cBhvr>
                                        <p:cTn id="21" dur="500"/>
                                        <p:tgtEl>
                                          <p:spTgt spid="5018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0188"/>
                                        </p:tgtEl>
                                        <p:attrNameLst>
                                          <p:attrName>style.visibility</p:attrName>
                                        </p:attrNameLst>
                                      </p:cBhvr>
                                      <p:to>
                                        <p:strVal val="visible"/>
                                      </p:to>
                                    </p:set>
                                    <p:animEffect transition="in" filter="blinds(horizontal)">
                                      <p:cBhvr>
                                        <p:cTn id="24" dur="500"/>
                                        <p:tgtEl>
                                          <p:spTgt spid="50188"/>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0189"/>
                                        </p:tgtEl>
                                        <p:attrNameLst>
                                          <p:attrName>style.visibility</p:attrName>
                                        </p:attrNameLst>
                                      </p:cBhvr>
                                      <p:to>
                                        <p:strVal val="visible"/>
                                      </p:to>
                                    </p:set>
                                    <p:animEffect transition="in" filter="blinds(horizontal)">
                                      <p:cBhvr>
                                        <p:cTn id="27" dur="500"/>
                                        <p:tgtEl>
                                          <p:spTgt spid="50189"/>
                                        </p:tgtEl>
                                      </p:cBhvr>
                                    </p:animEffect>
                                  </p:childTnLst>
                                </p:cTn>
                              </p:par>
                              <p:par>
                                <p:cTn id="28" presetID="3" presetClass="entr" presetSubtype="10" fill="hold" nodeType="withEffect">
                                  <p:stCondLst>
                                    <p:cond delay="0"/>
                                  </p:stCondLst>
                                  <p:childTnLst>
                                    <p:set>
                                      <p:cBhvr>
                                        <p:cTn id="29" dur="1" fill="hold">
                                          <p:stCondLst>
                                            <p:cond delay="0"/>
                                          </p:stCondLst>
                                        </p:cTn>
                                        <p:tgtEl>
                                          <p:spTgt spid="22541"/>
                                        </p:tgtEl>
                                        <p:attrNameLst>
                                          <p:attrName>style.visibility</p:attrName>
                                        </p:attrNameLst>
                                      </p:cBhvr>
                                      <p:to>
                                        <p:strVal val="visible"/>
                                      </p:to>
                                    </p:set>
                                    <p:animEffect transition="in" filter="blinds(horizontal)">
                                      <p:cBhvr>
                                        <p:cTn id="30" dur="500"/>
                                        <p:tgtEl>
                                          <p:spTgt spid="22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P spid="50185" grpId="0" autoUpdateAnimBg="0"/>
      <p:bldP spid="50186" grpId="0" autoUpdateAnimBg="0"/>
      <p:bldP spid="50188" grpId="0" autoUpdateAnimBg="0"/>
      <p:bldP spid="50189"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2B8F3F2-5555-4383-85A4-BFF1E37FF717}" type="slidenum">
              <a:rPr lang="zh-CN" altLang="en-US" sz="1400"/>
              <a:t>32</a:t>
            </a:fld>
            <a:endParaRPr lang="en-US" altLang="zh-CN" sz="1400"/>
          </a:p>
        </p:txBody>
      </p:sp>
      <p:sp>
        <p:nvSpPr>
          <p:cNvPr id="51203" name="Rectangle 8"/>
          <p:cNvSpPr>
            <a:spLocks noChangeArrowheads="1"/>
          </p:cNvSpPr>
          <p:nvPr/>
        </p:nvSpPr>
        <p:spPr bwMode="auto">
          <a:xfrm>
            <a:off x="457200" y="458788"/>
            <a:ext cx="8001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证明 首先证明延迟定理。令</a:t>
            </a:r>
            <a:r>
              <a:rPr lang="en-US" altLang="zh-CN" sz="2800" i="1">
                <a:solidFill>
                  <a:schemeClr val="tx2"/>
                </a:solidFill>
                <a:latin typeface="Times New Roman" panose="02020603050405020304" pitchFamily="18" charset="0"/>
                <a:cs typeface="Times New Roman" panose="02020603050405020304" pitchFamily="18" charset="0"/>
              </a:rPr>
              <a:t>i</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k</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r</a:t>
            </a:r>
            <a:r>
              <a:rPr lang="zh-CN" altLang="en-US" sz="2800" b="1">
                <a:solidFill>
                  <a:schemeClr val="tx2"/>
                </a:solidFill>
                <a:latin typeface="Times New Roman" panose="02020603050405020304" pitchFamily="18" charset="0"/>
                <a:cs typeface="Times New Roman" panose="02020603050405020304" pitchFamily="18" charset="0"/>
              </a:rPr>
              <a:t>，由</a:t>
            </a:r>
          </a:p>
        </p:txBody>
      </p:sp>
      <p:graphicFrame>
        <p:nvGraphicFramePr>
          <p:cNvPr id="51204" name="Object 4"/>
          <p:cNvGraphicFramePr>
            <a:graphicFrameLocks noChangeAspect="1"/>
          </p:cNvGraphicFramePr>
          <p:nvPr>
            <p:extLst>
              <p:ext uri="{D42A27DB-BD31-4B8C-83A1-F6EECF244321}">
                <p14:modId xmlns:p14="http://schemas.microsoft.com/office/powerpoint/2010/main" val="2860326787"/>
              </p:ext>
            </p:extLst>
          </p:nvPr>
        </p:nvGraphicFramePr>
        <p:xfrm>
          <a:off x="2133600" y="839788"/>
          <a:ext cx="4267200" cy="962025"/>
        </p:xfrm>
        <a:graphic>
          <a:graphicData uri="http://schemas.openxmlformats.org/presentationml/2006/ole">
            <mc:AlternateContent xmlns:mc="http://schemas.openxmlformats.org/markup-compatibility/2006">
              <mc:Choice xmlns:v="urn:schemas-microsoft-com:vml" Requires="v">
                <p:oleObj name="Equation" r:id="rId2" imgW="1651635" imgH="368300" progId="Equation.DSMT4">
                  <p:embed/>
                </p:oleObj>
              </mc:Choice>
              <mc:Fallback>
                <p:oleObj name="Equation" r:id="rId2" imgW="1651635" imgH="3683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839788"/>
                        <a:ext cx="4267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5" name="Rectangle 10"/>
          <p:cNvSpPr>
            <a:spLocks noChangeArrowheads="1"/>
          </p:cNvSpPr>
          <p:nvPr/>
        </p:nvSpPr>
        <p:spPr bwMode="auto">
          <a:xfrm>
            <a:off x="539750" y="1773238"/>
            <a:ext cx="13446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则求得 </a:t>
            </a:r>
          </a:p>
        </p:txBody>
      </p:sp>
      <p:graphicFrame>
        <p:nvGraphicFramePr>
          <p:cNvPr id="51206" name="Object 6"/>
          <p:cNvGraphicFramePr>
            <a:graphicFrameLocks noChangeAspect="1"/>
          </p:cNvGraphicFramePr>
          <p:nvPr/>
        </p:nvGraphicFramePr>
        <p:xfrm>
          <a:off x="1835150" y="1628775"/>
          <a:ext cx="6400800" cy="2916238"/>
        </p:xfrm>
        <a:graphic>
          <a:graphicData uri="http://schemas.openxmlformats.org/presentationml/2006/ole">
            <mc:AlternateContent xmlns:mc="http://schemas.openxmlformats.org/markup-compatibility/2006">
              <mc:Choice xmlns:v="urn:schemas-microsoft-com:vml" Requires="v">
                <p:oleObj r:id="rId4" imgW="3009900" imgH="1371600" progId="Equation.DSMT4">
                  <p:embed/>
                </p:oleObj>
              </mc:Choice>
              <mc:Fallback>
                <p:oleObj r:id="rId4" imgW="3009900" imgH="1371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35150" y="1628775"/>
                        <a:ext cx="6400800" cy="291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Rectangle 12"/>
          <p:cNvSpPr>
            <a:spLocks noChangeArrowheads="1"/>
          </p:cNvSpPr>
          <p:nvPr/>
        </p:nvSpPr>
        <p:spPr bwMode="auto">
          <a:xfrm>
            <a:off x="533400" y="4581525"/>
            <a:ext cx="84312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因为当</a:t>
            </a:r>
            <a:r>
              <a:rPr lang="en-US" altLang="zh-CN" sz="2800" i="1">
                <a:solidFill>
                  <a:schemeClr val="tx2"/>
                </a:solidFill>
                <a:latin typeface="Times New Roman" panose="02020603050405020304" pitchFamily="18" charset="0"/>
              </a:rPr>
              <a:t>t</a:t>
            </a:r>
            <a:r>
              <a:rPr lang="zh-CN" altLang="en-US" sz="28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时</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，则</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(–2</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a:t>
            </a:r>
          </a:p>
        </p:txBody>
      </p:sp>
      <p:graphicFrame>
        <p:nvGraphicFramePr>
          <p:cNvPr id="51208" name="Object 8"/>
          <p:cNvGraphicFramePr>
            <a:graphicFrameLocks noChangeAspect="1"/>
          </p:cNvGraphicFramePr>
          <p:nvPr/>
        </p:nvGraphicFramePr>
        <p:xfrm>
          <a:off x="2752725" y="5013325"/>
          <a:ext cx="3619500" cy="533400"/>
        </p:xfrm>
        <a:graphic>
          <a:graphicData uri="http://schemas.openxmlformats.org/presentationml/2006/ole">
            <mc:AlternateContent xmlns:mc="http://schemas.openxmlformats.org/markup-compatibility/2006">
              <mc:Choice xmlns:v="urn:schemas-microsoft-com:vml" Requires="v">
                <p:oleObj r:id="rId6" imgW="1550035" imgH="228600" progId="Equation.DSMT4">
                  <p:embed/>
                </p:oleObj>
              </mc:Choice>
              <mc:Fallback>
                <p:oleObj r:id="rId6" imgW="1550035" imgH="228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2725" y="5013325"/>
                        <a:ext cx="36195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9" name="Rectangle 14"/>
          <p:cNvSpPr>
            <a:spLocks noChangeArrowheads="1"/>
          </p:cNvSpPr>
          <p:nvPr/>
        </p:nvSpPr>
        <p:spPr bwMode="auto">
          <a:xfrm>
            <a:off x="552450" y="5578475"/>
            <a:ext cx="81232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延迟定理说明，原函数在时域中延迟</a:t>
            </a:r>
            <a:r>
              <a:rPr lang="en-US" altLang="zh-CN" sz="2800" i="1">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个采样周期，相当于象函数乘以</a:t>
            </a:r>
            <a:r>
              <a:rPr lang="en-US" altLang="zh-CN" sz="2800" i="1">
                <a:solidFill>
                  <a:schemeClr val="tx2"/>
                </a:solidFill>
                <a:latin typeface="Times New Roman" panose="02020603050405020304" pitchFamily="18" charset="0"/>
              </a:rPr>
              <a:t>z</a:t>
            </a:r>
            <a:r>
              <a:rPr lang="en-US" altLang="zh-CN" sz="2800" baseline="30000">
                <a:solidFill>
                  <a:schemeClr val="tx2"/>
                </a:solidFill>
                <a:latin typeface="Times New Roman" panose="02020603050405020304" pitchFamily="18" charset="0"/>
              </a:rPr>
              <a:t>–</a:t>
            </a:r>
            <a:r>
              <a:rPr lang="en-US" altLang="zh-CN" sz="2800" i="1" baseline="30000">
                <a:solidFill>
                  <a:schemeClr val="tx2"/>
                </a:solidFill>
                <a:latin typeface="Times New Roman" panose="02020603050405020304" pitchFamily="18" charset="0"/>
              </a:rPr>
              <a:t>k</a:t>
            </a:r>
            <a:r>
              <a:rPr lang="en-US" altLang="zh-CN" sz="2800" b="1" i="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blinds(horizontal)">
                                      <p:cBhvr>
                                        <p:cTn id="7" dur="500"/>
                                        <p:tgtEl>
                                          <p:spTgt spid="51203"/>
                                        </p:tgtEl>
                                      </p:cBhvr>
                                    </p:animEffect>
                                  </p:childTnLst>
                                </p:cTn>
                              </p:par>
                              <p:par>
                                <p:cTn id="8" presetID="3" presetClass="entr" presetSubtype="10" fill="hold" nodeType="withEffect">
                                  <p:stCondLst>
                                    <p:cond delay="0"/>
                                  </p:stCondLst>
                                  <p:childTnLst>
                                    <p:set>
                                      <p:cBhvr>
                                        <p:cTn id="9" dur="1" fill="hold">
                                          <p:stCondLst>
                                            <p:cond delay="0"/>
                                          </p:stCondLst>
                                        </p:cTn>
                                        <p:tgtEl>
                                          <p:spTgt spid="51204"/>
                                        </p:tgtEl>
                                        <p:attrNameLst>
                                          <p:attrName>style.visibility</p:attrName>
                                        </p:attrNameLst>
                                      </p:cBhvr>
                                      <p:to>
                                        <p:strVal val="visible"/>
                                      </p:to>
                                    </p:set>
                                    <p:animEffect transition="in" filter="blinds(horizontal)">
                                      <p:cBhvr>
                                        <p:cTn id="10" dur="500"/>
                                        <p:tgtEl>
                                          <p:spTgt spid="5120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1205"/>
                                        </p:tgtEl>
                                        <p:attrNameLst>
                                          <p:attrName>style.visibility</p:attrName>
                                        </p:attrNameLst>
                                      </p:cBhvr>
                                      <p:to>
                                        <p:strVal val="visible"/>
                                      </p:to>
                                    </p:set>
                                    <p:animEffect transition="in" filter="blinds(horizontal)">
                                      <p:cBhvr>
                                        <p:cTn id="15" dur="500"/>
                                        <p:tgtEl>
                                          <p:spTgt spid="51205"/>
                                        </p:tgtEl>
                                      </p:cBhvr>
                                    </p:animEffect>
                                  </p:childTnLst>
                                </p:cTn>
                              </p:par>
                              <p:par>
                                <p:cTn id="16" presetID="3" presetClass="entr" presetSubtype="10" fill="hold" nodeType="withEffect">
                                  <p:stCondLst>
                                    <p:cond delay="0"/>
                                  </p:stCondLst>
                                  <p:childTnLst>
                                    <p:set>
                                      <p:cBhvr>
                                        <p:cTn id="17" dur="1" fill="hold">
                                          <p:stCondLst>
                                            <p:cond delay="0"/>
                                          </p:stCondLst>
                                        </p:cTn>
                                        <p:tgtEl>
                                          <p:spTgt spid="51206"/>
                                        </p:tgtEl>
                                        <p:attrNameLst>
                                          <p:attrName>style.visibility</p:attrName>
                                        </p:attrNameLst>
                                      </p:cBhvr>
                                      <p:to>
                                        <p:strVal val="visible"/>
                                      </p:to>
                                    </p:set>
                                    <p:animEffect transition="in" filter="blinds(horizontal)">
                                      <p:cBhvr>
                                        <p:cTn id="18" dur="500"/>
                                        <p:tgtEl>
                                          <p:spTgt spid="5120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1207"/>
                                        </p:tgtEl>
                                        <p:attrNameLst>
                                          <p:attrName>style.visibility</p:attrName>
                                        </p:attrNameLst>
                                      </p:cBhvr>
                                      <p:to>
                                        <p:strVal val="visible"/>
                                      </p:to>
                                    </p:set>
                                    <p:animEffect transition="in" filter="blinds(horizontal)">
                                      <p:cBhvr>
                                        <p:cTn id="23" dur="500"/>
                                        <p:tgtEl>
                                          <p:spTgt spid="51207"/>
                                        </p:tgtEl>
                                      </p:cBhvr>
                                    </p:animEffect>
                                  </p:childTnLst>
                                </p:cTn>
                              </p:par>
                              <p:par>
                                <p:cTn id="24" presetID="3" presetClass="entr" presetSubtype="10" fill="hold" nodeType="withEffect">
                                  <p:stCondLst>
                                    <p:cond delay="0"/>
                                  </p:stCondLst>
                                  <p:childTnLst>
                                    <p:set>
                                      <p:cBhvr>
                                        <p:cTn id="25" dur="1" fill="hold">
                                          <p:stCondLst>
                                            <p:cond delay="0"/>
                                          </p:stCondLst>
                                        </p:cTn>
                                        <p:tgtEl>
                                          <p:spTgt spid="51208"/>
                                        </p:tgtEl>
                                        <p:attrNameLst>
                                          <p:attrName>style.visibility</p:attrName>
                                        </p:attrNameLst>
                                      </p:cBhvr>
                                      <p:to>
                                        <p:strVal val="visible"/>
                                      </p:to>
                                    </p:set>
                                    <p:animEffect transition="in" filter="blinds(horizontal)">
                                      <p:cBhvr>
                                        <p:cTn id="26" dur="500"/>
                                        <p:tgtEl>
                                          <p:spTgt spid="51208"/>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51209"/>
                                        </p:tgtEl>
                                        <p:attrNameLst>
                                          <p:attrName>style.visibility</p:attrName>
                                        </p:attrNameLst>
                                      </p:cBhvr>
                                      <p:to>
                                        <p:strVal val="visible"/>
                                      </p:to>
                                    </p:set>
                                    <p:animEffect transition="in" filter="blinds(horizontal)">
                                      <p:cBhvr>
                                        <p:cTn id="31"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05" grpId="0" autoUpdateAnimBg="0"/>
      <p:bldP spid="51207" grpId="0" autoUpdateAnimBg="0"/>
      <p:bldP spid="5120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73A04CB0-163F-4847-B394-61FA59EF952C}" type="slidenum">
              <a:rPr lang="zh-CN" altLang="en-US" sz="1400"/>
              <a:t>33</a:t>
            </a:fld>
            <a:endParaRPr lang="en-US" altLang="zh-CN" sz="1400"/>
          </a:p>
        </p:txBody>
      </p:sp>
      <p:grpSp>
        <p:nvGrpSpPr>
          <p:cNvPr id="2" name="Group 3"/>
          <p:cNvGrpSpPr/>
          <p:nvPr/>
        </p:nvGrpSpPr>
        <p:grpSpPr bwMode="auto">
          <a:xfrm>
            <a:off x="450850" y="246063"/>
            <a:ext cx="8007350" cy="1095375"/>
            <a:chOff x="0" y="59"/>
            <a:chExt cx="5044" cy="690"/>
          </a:xfrm>
        </p:grpSpPr>
        <p:sp>
          <p:nvSpPr>
            <p:cNvPr id="36872" name="Rectangle 2"/>
            <p:cNvSpPr>
              <a:spLocks noChangeArrowheads="1"/>
            </p:cNvSpPr>
            <p:nvPr/>
          </p:nvSpPr>
          <p:spPr bwMode="auto">
            <a:xfrm>
              <a:off x="0" y="153"/>
              <a:ext cx="504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再证明超前定理，由                                            ，令</a:t>
              </a:r>
            </a:p>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cs typeface="Times New Roman" panose="02020603050405020304" pitchFamily="18" charset="0"/>
                </a:rPr>
                <a:t>i</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k</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r</a:t>
              </a:r>
              <a:r>
                <a:rPr lang="zh-CN" altLang="en-US" sz="2800" b="1">
                  <a:solidFill>
                    <a:schemeClr val="tx2"/>
                  </a:solidFill>
                  <a:latin typeface="Times New Roman" panose="02020603050405020304" pitchFamily="18" charset="0"/>
                  <a:cs typeface="Times New Roman" panose="02020603050405020304" pitchFamily="18" charset="0"/>
                </a:rPr>
                <a:t>，则求得</a:t>
              </a:r>
            </a:p>
          </p:txBody>
        </p:sp>
        <p:graphicFrame>
          <p:nvGraphicFramePr>
            <p:cNvPr id="36873" name="Object 5"/>
            <p:cNvGraphicFramePr>
              <a:graphicFrameLocks noChangeAspect="1"/>
            </p:cNvGraphicFramePr>
            <p:nvPr/>
          </p:nvGraphicFramePr>
          <p:xfrm>
            <a:off x="2059" y="59"/>
            <a:ext cx="2467" cy="553"/>
          </p:xfrm>
          <a:graphic>
            <a:graphicData uri="http://schemas.openxmlformats.org/presentationml/2006/ole">
              <mc:AlternateContent xmlns:mc="http://schemas.openxmlformats.org/markup-compatibility/2006">
                <mc:Choice xmlns:v="urn:schemas-microsoft-com:vml" Requires="v">
                  <p:oleObj name="Equation" r:id="rId2" imgW="1663700" imgH="368300" progId="Equation.DSMT4">
                    <p:embed/>
                  </p:oleObj>
                </mc:Choice>
                <mc:Fallback>
                  <p:oleObj name="Equation" r:id="rId2" imgW="1663700" imgH="3683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9" y="59"/>
                          <a:ext cx="2467" cy="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2230" name="Object 6"/>
          <p:cNvGraphicFramePr>
            <a:graphicFrameLocks noChangeAspect="1"/>
          </p:cNvGraphicFramePr>
          <p:nvPr/>
        </p:nvGraphicFramePr>
        <p:xfrm>
          <a:off x="844550" y="1168400"/>
          <a:ext cx="6811963" cy="2981325"/>
        </p:xfrm>
        <a:graphic>
          <a:graphicData uri="http://schemas.openxmlformats.org/presentationml/2006/ole">
            <mc:AlternateContent xmlns:mc="http://schemas.openxmlformats.org/markup-compatibility/2006">
              <mc:Choice xmlns:v="urn:schemas-microsoft-com:vml" Requires="v">
                <p:oleObj name="Equation" r:id="rId4" imgW="3136900" imgH="1371600" progId="Equation.DSMT4">
                  <p:embed/>
                </p:oleObj>
              </mc:Choice>
              <mc:Fallback>
                <p:oleObj name="Equation" r:id="rId4" imgW="3136900" imgH="13716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50" y="1168400"/>
                        <a:ext cx="6811963" cy="298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Rectangle 5"/>
          <p:cNvSpPr>
            <a:spLocks noChangeArrowheads="1"/>
          </p:cNvSpPr>
          <p:nvPr/>
        </p:nvSpPr>
        <p:spPr bwMode="auto">
          <a:xfrm>
            <a:off x="346075" y="4267200"/>
            <a:ext cx="76009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若满足</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(0)=</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，上式可简写为 </a:t>
            </a:r>
          </a:p>
        </p:txBody>
      </p:sp>
      <p:graphicFrame>
        <p:nvGraphicFramePr>
          <p:cNvPr id="52232" name="Object 8"/>
          <p:cNvGraphicFramePr>
            <a:graphicFrameLocks noChangeAspect="1"/>
          </p:cNvGraphicFramePr>
          <p:nvPr/>
        </p:nvGraphicFramePr>
        <p:xfrm>
          <a:off x="2971800" y="4876800"/>
          <a:ext cx="2971800" cy="492125"/>
        </p:xfrm>
        <a:graphic>
          <a:graphicData uri="http://schemas.openxmlformats.org/presentationml/2006/ole">
            <mc:AlternateContent xmlns:mc="http://schemas.openxmlformats.org/markup-compatibility/2006">
              <mc:Choice xmlns:v="urn:schemas-microsoft-com:vml" Requires="v">
                <p:oleObj r:id="rId6" imgW="1386840" imgH="229235" progId="Equation.3">
                  <p:embed/>
                </p:oleObj>
              </mc:Choice>
              <mc:Fallback>
                <p:oleObj r:id="rId6" imgW="1386840" imgH="229235"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71800" y="4876800"/>
                        <a:ext cx="2971800"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3" name="Rectangle 8"/>
          <p:cNvSpPr>
            <a:spLocks noChangeArrowheads="1"/>
          </p:cNvSpPr>
          <p:nvPr/>
        </p:nvSpPr>
        <p:spPr bwMode="auto">
          <a:xfrm>
            <a:off x="355600" y="5410200"/>
            <a:ext cx="84439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算子</a:t>
            </a:r>
            <a:r>
              <a:rPr lang="en-US" altLang="zh-CN" sz="2800" i="1">
                <a:solidFill>
                  <a:schemeClr val="tx2"/>
                </a:solidFill>
                <a:latin typeface="Times New Roman" panose="02020603050405020304" pitchFamily="18" charset="0"/>
              </a:rPr>
              <a:t>z</a:t>
            </a:r>
            <a:r>
              <a:rPr lang="en-US" altLang="zh-CN" sz="2800" i="1" baseline="30000">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的意义，相当于把时间信号超前</a:t>
            </a:r>
            <a:r>
              <a:rPr lang="en-US" altLang="zh-CN" sz="2800" i="1">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个采样周期。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52230"/>
                                        </p:tgtEl>
                                        <p:attrNameLst>
                                          <p:attrName>style.visibility</p:attrName>
                                        </p:attrNameLst>
                                      </p:cBhvr>
                                      <p:to>
                                        <p:strVal val="visible"/>
                                      </p:to>
                                    </p:set>
                                    <p:animEffect transition="in" filter="blinds(horizontal)">
                                      <p:cBhvr>
                                        <p:cTn id="10" dur="500"/>
                                        <p:tgtEl>
                                          <p:spTgt spid="5223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2231"/>
                                        </p:tgtEl>
                                        <p:attrNameLst>
                                          <p:attrName>style.visibility</p:attrName>
                                        </p:attrNameLst>
                                      </p:cBhvr>
                                      <p:to>
                                        <p:strVal val="visible"/>
                                      </p:to>
                                    </p:set>
                                    <p:animEffect transition="in" filter="blinds(horizontal)">
                                      <p:cBhvr>
                                        <p:cTn id="15" dur="500"/>
                                        <p:tgtEl>
                                          <p:spTgt spid="52231"/>
                                        </p:tgtEl>
                                      </p:cBhvr>
                                    </p:animEffect>
                                  </p:childTnLst>
                                </p:cTn>
                              </p:par>
                              <p:par>
                                <p:cTn id="16" presetID="3" presetClass="entr" presetSubtype="10" fill="hold" nodeType="withEffect">
                                  <p:stCondLst>
                                    <p:cond delay="0"/>
                                  </p:stCondLst>
                                  <p:childTnLst>
                                    <p:set>
                                      <p:cBhvr>
                                        <p:cTn id="17" dur="1" fill="hold">
                                          <p:stCondLst>
                                            <p:cond delay="0"/>
                                          </p:stCondLst>
                                        </p:cTn>
                                        <p:tgtEl>
                                          <p:spTgt spid="52232"/>
                                        </p:tgtEl>
                                        <p:attrNameLst>
                                          <p:attrName>style.visibility</p:attrName>
                                        </p:attrNameLst>
                                      </p:cBhvr>
                                      <p:to>
                                        <p:strVal val="visible"/>
                                      </p:to>
                                    </p:set>
                                    <p:animEffect transition="in" filter="blinds(horizontal)">
                                      <p:cBhvr>
                                        <p:cTn id="18" dur="500"/>
                                        <p:tgtEl>
                                          <p:spTgt spid="522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2233"/>
                                        </p:tgtEl>
                                        <p:attrNameLst>
                                          <p:attrName>style.visibility</p:attrName>
                                        </p:attrNameLst>
                                      </p:cBhvr>
                                      <p:to>
                                        <p:strVal val="visible"/>
                                      </p:to>
                                    </p:set>
                                    <p:animEffect transition="in" filter="blinds(horizontal)">
                                      <p:cBhvr>
                                        <p:cTn id="23" dur="500"/>
                                        <p:tgtEl>
                                          <p:spTgt spid="522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1" grpId="0" autoUpdateAnimBg="0"/>
      <p:bldP spid="52233"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8BF05C0-023C-4E4F-AF19-F62A0FBBAC77}" type="slidenum">
              <a:rPr lang="zh-CN" altLang="en-US" sz="1400"/>
              <a:t>34</a:t>
            </a:fld>
            <a:endParaRPr lang="en-US" altLang="zh-CN" sz="1400"/>
          </a:p>
        </p:txBody>
      </p:sp>
      <p:sp>
        <p:nvSpPr>
          <p:cNvPr id="54275" name="Text Box 2"/>
          <p:cNvSpPr txBox="1">
            <a:spLocks noChangeArrowheads="1"/>
          </p:cNvSpPr>
          <p:nvPr/>
        </p:nvSpPr>
        <p:spPr bwMode="auto">
          <a:xfrm>
            <a:off x="395288" y="685800"/>
            <a:ext cx="8328025" cy="1169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en-US" altLang="zh-CN" sz="2800" b="1">
                <a:solidFill>
                  <a:schemeClr val="tx2"/>
                </a:solidFill>
                <a:latin typeface="宋体" panose="02010600030101010101" pitchFamily="2" charset="-122"/>
              </a:rPr>
              <a:t>(</a:t>
            </a:r>
            <a:r>
              <a:rPr lang="en-US" altLang="zh-CN" sz="2800" b="1">
                <a:solidFill>
                  <a:schemeClr val="tx2"/>
                </a:solidFill>
                <a:latin typeface="Times New Roman" panose="02020603050405020304" pitchFamily="18" charset="0"/>
                <a:cs typeface="Times New Roman" panose="02020603050405020304" pitchFamily="18" charset="0"/>
              </a:rPr>
              <a:t>3</a:t>
            </a:r>
            <a:r>
              <a:rPr lang="en-US" altLang="zh-CN" sz="2800" b="1">
                <a:solidFill>
                  <a:schemeClr val="tx2"/>
                </a:solidFill>
                <a:latin typeface="宋体" panose="02010600030101010101" pitchFamily="2" charset="-122"/>
              </a:rPr>
              <a:t>)</a:t>
            </a:r>
            <a:r>
              <a:rPr lang="zh-CN" altLang="en-US" sz="2800" b="1">
                <a:solidFill>
                  <a:schemeClr val="tx2"/>
                </a:solidFill>
                <a:latin typeface="宋体" panose="02010600030101010101" pitchFamily="2" charset="-122"/>
              </a:rPr>
              <a:t>初值定理</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cs typeface="Times New Roman" panose="02020603050405020304" pitchFamily="18" charset="0"/>
              </a:rPr>
              <a:t>nitial-Value Theorem)</a:t>
            </a:r>
          </a:p>
          <a:p>
            <a:pPr algn="just">
              <a:spcBef>
                <a:spcPct val="50000"/>
              </a:spcBef>
              <a:buClrTx/>
              <a:buSzTx/>
              <a:buFont typeface="Wingdings" panose="05000000000000000000" pitchFamily="2" charset="2"/>
              <a:buNone/>
            </a:pPr>
            <a:r>
              <a:rPr lang="zh-CN" altLang="en-US" sz="2800" b="1">
                <a:solidFill>
                  <a:schemeClr val="tx2"/>
                </a:solidFill>
                <a:latin typeface="Times New Roman" panose="02020603050405020304" pitchFamily="18" charset="0"/>
              </a:rPr>
              <a:t>如果函数</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且</a:t>
            </a:r>
            <a:r>
              <a:rPr lang="en-US" altLang="zh-CN" sz="2800">
                <a:solidFill>
                  <a:schemeClr val="tx2"/>
                </a:solidFill>
                <a:latin typeface="Times New Roman" panose="02020603050405020304" pitchFamily="18" charset="0"/>
              </a:rPr>
              <a:t>t&lt;0</a:t>
            </a:r>
            <a:r>
              <a:rPr lang="zh-CN" altLang="en-US" sz="2800" b="1">
                <a:solidFill>
                  <a:schemeClr val="tx2"/>
                </a:solidFill>
                <a:latin typeface="Times New Roman" panose="02020603050405020304" pitchFamily="18" charset="0"/>
              </a:rPr>
              <a:t>时有</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 =0</a:t>
            </a:r>
            <a:r>
              <a:rPr lang="zh-CN" altLang="en-US"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则：</a:t>
            </a:r>
            <a:endParaRPr lang="zh-CN" altLang="en-US" sz="2800">
              <a:solidFill>
                <a:schemeClr val="tx2"/>
              </a:solidFill>
              <a:latin typeface="Times New Roman" panose="02020603050405020304" pitchFamily="18" charset="0"/>
              <a:cs typeface="Times New Roman" panose="02020603050405020304" pitchFamily="18" charset="0"/>
            </a:endParaRPr>
          </a:p>
        </p:txBody>
      </p:sp>
      <p:sp>
        <p:nvSpPr>
          <p:cNvPr id="37892" name="Rectangle 3"/>
          <p:cNvSpPr>
            <a:spLocks noChangeArrowheads="1"/>
          </p:cNvSpPr>
          <p:nvPr/>
        </p:nvSpPr>
        <p:spPr bwMode="auto">
          <a:xfrm>
            <a:off x="4052888"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37893" name="Rectangle 7"/>
          <p:cNvSpPr>
            <a:spLocks noChangeArrowheads="1"/>
          </p:cNvSpPr>
          <p:nvPr/>
        </p:nvSpPr>
        <p:spPr bwMode="auto">
          <a:xfrm>
            <a:off x="3262313"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37894" name="Rectangle 9"/>
          <p:cNvSpPr>
            <a:spLocks noChangeArrowheads="1"/>
          </p:cNvSpPr>
          <p:nvPr/>
        </p:nvSpPr>
        <p:spPr bwMode="auto">
          <a:xfrm>
            <a:off x="4081463"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54279" name="Rectangle 2"/>
          <p:cNvSpPr>
            <a:spLocks noChangeArrowheads="1"/>
          </p:cNvSpPr>
          <p:nvPr/>
        </p:nvSpPr>
        <p:spPr bwMode="auto">
          <a:xfrm>
            <a:off x="539750" y="2955925"/>
            <a:ext cx="4132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证明： 由</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变换定义可得 </a:t>
            </a:r>
          </a:p>
        </p:txBody>
      </p:sp>
      <p:graphicFrame>
        <p:nvGraphicFramePr>
          <p:cNvPr id="54280" name="Object 8"/>
          <p:cNvGraphicFramePr>
            <a:graphicFrameLocks noChangeAspect="1"/>
          </p:cNvGraphicFramePr>
          <p:nvPr/>
        </p:nvGraphicFramePr>
        <p:xfrm>
          <a:off x="1184275" y="3330575"/>
          <a:ext cx="7315200" cy="1530350"/>
        </p:xfrm>
        <a:graphic>
          <a:graphicData uri="http://schemas.openxmlformats.org/presentationml/2006/ole">
            <mc:AlternateContent xmlns:mc="http://schemas.openxmlformats.org/markup-compatibility/2006">
              <mc:Choice xmlns:v="urn:schemas-microsoft-com:vml" Requires="v">
                <p:oleObj r:id="rId2" imgW="3276600" imgH="685800" progId="Equation.DSMT4">
                  <p:embed/>
                </p:oleObj>
              </mc:Choice>
              <mc:Fallback>
                <p:oleObj r:id="rId2" imgW="3276600" imgH="6858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3330575"/>
                        <a:ext cx="7315200" cy="153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4281" name="Rectangle 4"/>
          <p:cNvSpPr>
            <a:spLocks noChangeArrowheads="1"/>
          </p:cNvSpPr>
          <p:nvPr/>
        </p:nvSpPr>
        <p:spPr bwMode="auto">
          <a:xfrm>
            <a:off x="542925" y="4860925"/>
            <a:ext cx="818038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在上式中，当</a:t>
            </a:r>
            <a:r>
              <a:rPr lang="en-US" altLang="zh-CN" sz="2800" i="1">
                <a:solidFill>
                  <a:schemeClr val="tx2"/>
                </a:solidFill>
                <a:latin typeface="Times New Roman" panose="02020603050405020304" pitchFamily="18" charset="0"/>
              </a:rPr>
              <a:t>z</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时，除第一项外，其余各项均为</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零，即 </a:t>
            </a:r>
          </a:p>
        </p:txBody>
      </p:sp>
      <p:graphicFrame>
        <p:nvGraphicFramePr>
          <p:cNvPr id="54282" name="Object 10"/>
          <p:cNvGraphicFramePr>
            <a:graphicFrameLocks noChangeAspect="1"/>
          </p:cNvGraphicFramePr>
          <p:nvPr/>
        </p:nvGraphicFramePr>
        <p:xfrm>
          <a:off x="2479675" y="5807075"/>
          <a:ext cx="3789363" cy="654050"/>
        </p:xfrm>
        <a:graphic>
          <a:graphicData uri="http://schemas.openxmlformats.org/presentationml/2006/ole">
            <mc:AlternateContent xmlns:mc="http://schemas.openxmlformats.org/markup-compatibility/2006">
              <mc:Choice xmlns:v="urn:schemas-microsoft-com:vml" Requires="v">
                <p:oleObj r:id="rId4" imgW="1600835" imgH="279400" progId="Equation.3">
                  <p:embed/>
                </p:oleObj>
              </mc:Choice>
              <mc:Fallback>
                <p:oleObj r:id="rId4" imgW="1600835" imgH="2794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79675" y="5807075"/>
                        <a:ext cx="3789363"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4283" name="Object 11"/>
          <p:cNvGraphicFramePr>
            <a:graphicFrameLocks noChangeAspect="1"/>
          </p:cNvGraphicFramePr>
          <p:nvPr/>
        </p:nvGraphicFramePr>
        <p:xfrm>
          <a:off x="3175000" y="2058988"/>
          <a:ext cx="2994025" cy="693737"/>
        </p:xfrm>
        <a:graphic>
          <a:graphicData uri="http://schemas.openxmlformats.org/presentationml/2006/ole">
            <mc:AlternateContent xmlns:mc="http://schemas.openxmlformats.org/markup-compatibility/2006">
              <mc:Choice xmlns:v="urn:schemas-microsoft-com:vml" Requires="v">
                <p:oleObj r:id="rId6" imgW="1195705" imgH="280035" progId="Equation.3">
                  <p:embed/>
                </p:oleObj>
              </mc:Choice>
              <mc:Fallback>
                <p:oleObj r:id="rId6" imgW="1195705" imgH="280035" progId="Equation.3">
                  <p:embed/>
                  <p:pic>
                    <p:nvPicPr>
                      <p:cNvPr id="0" name="Object 1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75000" y="2058988"/>
                        <a:ext cx="2994025" cy="693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blinds(horizontal)">
                                      <p:cBhvr>
                                        <p:cTn id="7" dur="500"/>
                                        <p:tgtEl>
                                          <p:spTgt spid="54275"/>
                                        </p:tgtEl>
                                      </p:cBhvr>
                                    </p:animEffect>
                                  </p:childTnLst>
                                </p:cTn>
                              </p:par>
                              <p:par>
                                <p:cTn id="8" presetID="3" presetClass="entr" presetSubtype="10" fill="hold" nodeType="withEffect">
                                  <p:stCondLst>
                                    <p:cond delay="0"/>
                                  </p:stCondLst>
                                  <p:childTnLst>
                                    <p:set>
                                      <p:cBhvr>
                                        <p:cTn id="9" dur="1" fill="hold">
                                          <p:stCondLst>
                                            <p:cond delay="0"/>
                                          </p:stCondLst>
                                        </p:cTn>
                                        <p:tgtEl>
                                          <p:spTgt spid="54283"/>
                                        </p:tgtEl>
                                        <p:attrNameLst>
                                          <p:attrName>style.visibility</p:attrName>
                                        </p:attrNameLst>
                                      </p:cBhvr>
                                      <p:to>
                                        <p:strVal val="visible"/>
                                      </p:to>
                                    </p:set>
                                    <p:animEffect transition="in" filter="blinds(horizontal)">
                                      <p:cBhvr>
                                        <p:cTn id="10" dur="500"/>
                                        <p:tgtEl>
                                          <p:spTgt spid="5428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54279"/>
                                        </p:tgtEl>
                                        <p:attrNameLst>
                                          <p:attrName>style.visibility</p:attrName>
                                        </p:attrNameLst>
                                      </p:cBhvr>
                                      <p:to>
                                        <p:strVal val="visible"/>
                                      </p:to>
                                    </p:set>
                                    <p:animEffect transition="in" filter="blinds(horizontal)">
                                      <p:cBhvr>
                                        <p:cTn id="15" dur="500"/>
                                        <p:tgtEl>
                                          <p:spTgt spid="54279"/>
                                        </p:tgtEl>
                                      </p:cBhvr>
                                    </p:animEffect>
                                  </p:childTnLst>
                                </p:cTn>
                              </p:par>
                              <p:par>
                                <p:cTn id="16" presetID="3" presetClass="entr" presetSubtype="10" fill="hold" nodeType="withEffect">
                                  <p:stCondLst>
                                    <p:cond delay="0"/>
                                  </p:stCondLst>
                                  <p:childTnLst>
                                    <p:set>
                                      <p:cBhvr>
                                        <p:cTn id="17" dur="1" fill="hold">
                                          <p:stCondLst>
                                            <p:cond delay="0"/>
                                          </p:stCondLst>
                                        </p:cTn>
                                        <p:tgtEl>
                                          <p:spTgt spid="54280"/>
                                        </p:tgtEl>
                                        <p:attrNameLst>
                                          <p:attrName>style.visibility</p:attrName>
                                        </p:attrNameLst>
                                      </p:cBhvr>
                                      <p:to>
                                        <p:strVal val="visible"/>
                                      </p:to>
                                    </p:set>
                                    <p:animEffect transition="in" filter="blinds(horizontal)">
                                      <p:cBhvr>
                                        <p:cTn id="18" dur="500"/>
                                        <p:tgtEl>
                                          <p:spTgt spid="5428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54281"/>
                                        </p:tgtEl>
                                        <p:attrNameLst>
                                          <p:attrName>style.visibility</p:attrName>
                                        </p:attrNameLst>
                                      </p:cBhvr>
                                      <p:to>
                                        <p:strVal val="visible"/>
                                      </p:to>
                                    </p:set>
                                    <p:animEffect transition="in" filter="blinds(horizontal)">
                                      <p:cBhvr>
                                        <p:cTn id="23" dur="500"/>
                                        <p:tgtEl>
                                          <p:spTgt spid="54281"/>
                                        </p:tgtEl>
                                      </p:cBhvr>
                                    </p:animEffect>
                                  </p:childTnLst>
                                </p:cTn>
                              </p:par>
                              <p:par>
                                <p:cTn id="24" presetID="3" presetClass="entr" presetSubtype="10" fill="hold" nodeType="withEffect">
                                  <p:stCondLst>
                                    <p:cond delay="0"/>
                                  </p:stCondLst>
                                  <p:childTnLst>
                                    <p:set>
                                      <p:cBhvr>
                                        <p:cTn id="25" dur="1" fill="hold">
                                          <p:stCondLst>
                                            <p:cond delay="0"/>
                                          </p:stCondLst>
                                        </p:cTn>
                                        <p:tgtEl>
                                          <p:spTgt spid="54282"/>
                                        </p:tgtEl>
                                        <p:attrNameLst>
                                          <p:attrName>style.visibility</p:attrName>
                                        </p:attrNameLst>
                                      </p:cBhvr>
                                      <p:to>
                                        <p:strVal val="visible"/>
                                      </p:to>
                                    </p:set>
                                    <p:animEffect transition="in" filter="blinds(horizontal)">
                                      <p:cBhvr>
                                        <p:cTn id="26" dur="500"/>
                                        <p:tgtEl>
                                          <p:spTgt spid="54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autoUpdateAnimBg="0"/>
      <p:bldP spid="54279" grpId="0" autoUpdateAnimBg="0"/>
      <p:bldP spid="54281" grpId="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694F9BC-E1FB-49B6-848C-E76E2BE36C9F}" type="slidenum">
              <a:rPr lang="zh-CN" altLang="en-US" sz="1400"/>
              <a:t>35</a:t>
            </a:fld>
            <a:endParaRPr lang="en-US" altLang="zh-CN" sz="1400"/>
          </a:p>
        </p:txBody>
      </p:sp>
      <p:sp>
        <p:nvSpPr>
          <p:cNvPr id="55299" name="Rectangle 2"/>
          <p:cNvSpPr>
            <a:spLocks noChangeArrowheads="1"/>
          </p:cNvSpPr>
          <p:nvPr/>
        </p:nvSpPr>
        <p:spPr bwMode="auto">
          <a:xfrm>
            <a:off x="501650" y="220663"/>
            <a:ext cx="82613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(4) </a:t>
            </a:r>
            <a:r>
              <a:rPr lang="zh-CN" altLang="en-US" sz="2800" b="1">
                <a:solidFill>
                  <a:schemeClr val="tx2"/>
                </a:solidFill>
                <a:latin typeface="Times New Roman" panose="02020603050405020304" pitchFamily="18" charset="0"/>
              </a:rPr>
              <a:t>终值定理</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F</a:t>
            </a:r>
            <a:r>
              <a:rPr lang="en-US" altLang="zh-CN" sz="2800">
                <a:solidFill>
                  <a:schemeClr val="tx2"/>
                </a:solidFill>
                <a:latin typeface="Times New Roman" panose="02020603050405020304" pitchFamily="18" charset="0"/>
              </a:rPr>
              <a:t>inal Value Theorem)</a:t>
            </a:r>
            <a:endParaRPr lang="zh-CN" altLang="en-US" sz="2800">
              <a:solidFill>
                <a:schemeClr val="tx2"/>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如果函数</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的极点均位于</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平面的单位圆内，且不含有</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 =1</a:t>
            </a:r>
            <a:r>
              <a:rPr lang="zh-CN" altLang="en-US" sz="2800" b="1">
                <a:solidFill>
                  <a:schemeClr val="tx2"/>
                </a:solidFill>
                <a:latin typeface="Times New Roman" panose="02020603050405020304" pitchFamily="18" charset="0"/>
              </a:rPr>
              <a:t>的二重以上的极点，则</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的终值为</a:t>
            </a:r>
          </a:p>
        </p:txBody>
      </p:sp>
      <p:graphicFrame>
        <p:nvGraphicFramePr>
          <p:cNvPr id="55300" name="Object 4"/>
          <p:cNvGraphicFramePr>
            <a:graphicFrameLocks noChangeAspect="1"/>
          </p:cNvGraphicFramePr>
          <p:nvPr/>
        </p:nvGraphicFramePr>
        <p:xfrm>
          <a:off x="2590800" y="2047875"/>
          <a:ext cx="3429000" cy="619125"/>
        </p:xfrm>
        <a:graphic>
          <a:graphicData uri="http://schemas.openxmlformats.org/presentationml/2006/ole">
            <mc:AlternateContent xmlns:mc="http://schemas.openxmlformats.org/markup-compatibility/2006">
              <mc:Choice xmlns:v="urn:schemas-microsoft-com:vml" Requires="v">
                <p:oleObj r:id="rId2" imgW="1537335" imgH="279400" progId="Equation.DSMT4">
                  <p:embed/>
                </p:oleObj>
              </mc:Choice>
              <mc:Fallback>
                <p:oleObj r:id="rId2" imgW="1537335" imgH="2794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2047875"/>
                        <a:ext cx="3429000" cy="619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p:nvPr/>
        </p:nvGrpSpPr>
        <p:grpSpPr bwMode="auto">
          <a:xfrm>
            <a:off x="457200" y="2438400"/>
            <a:ext cx="7772400" cy="2286000"/>
            <a:chOff x="0" y="0"/>
            <a:chExt cx="4896" cy="1440"/>
          </a:xfrm>
        </p:grpSpPr>
        <p:sp>
          <p:nvSpPr>
            <p:cNvPr id="38921" name="Rectangle 5"/>
            <p:cNvSpPr>
              <a:spLocks noChangeArrowheads="1"/>
            </p:cNvSpPr>
            <p:nvPr/>
          </p:nvSpPr>
          <p:spPr bwMode="auto">
            <a:xfrm>
              <a:off x="0" y="96"/>
              <a:ext cx="90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证明 由 </a:t>
              </a:r>
            </a:p>
          </p:txBody>
        </p:sp>
        <p:graphicFrame>
          <p:nvGraphicFramePr>
            <p:cNvPr id="38922" name="Object 7"/>
            <p:cNvGraphicFramePr>
              <a:graphicFrameLocks noChangeAspect="1"/>
            </p:cNvGraphicFramePr>
            <p:nvPr/>
          </p:nvGraphicFramePr>
          <p:xfrm>
            <a:off x="816" y="0"/>
            <a:ext cx="3888" cy="584"/>
          </p:xfrm>
          <a:graphic>
            <a:graphicData uri="http://schemas.openxmlformats.org/presentationml/2006/ole">
              <mc:AlternateContent xmlns:mc="http://schemas.openxmlformats.org/markup-compatibility/2006">
                <mc:Choice xmlns:v="urn:schemas-microsoft-com:vml" Requires="v">
                  <p:oleObj r:id="rId4" imgW="2844800" imgH="431800" progId="Equation.3">
                    <p:embed/>
                  </p:oleObj>
                </mc:Choice>
                <mc:Fallback>
                  <p:oleObj r:id="rId4" imgW="2844800" imgH="4318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6" y="0"/>
                          <a:ext cx="3888" cy="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3" name="Rectangle 7"/>
            <p:cNvSpPr>
              <a:spLocks noChangeArrowheads="1"/>
            </p:cNvSpPr>
            <p:nvPr/>
          </p:nvSpPr>
          <p:spPr bwMode="auto">
            <a:xfrm>
              <a:off x="0" y="528"/>
              <a:ext cx="3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得</a:t>
              </a:r>
            </a:p>
          </p:txBody>
        </p:sp>
        <p:graphicFrame>
          <p:nvGraphicFramePr>
            <p:cNvPr id="38924" name="Object 9"/>
            <p:cNvGraphicFramePr>
              <a:graphicFrameLocks noChangeAspect="1"/>
            </p:cNvGraphicFramePr>
            <p:nvPr/>
          </p:nvGraphicFramePr>
          <p:xfrm>
            <a:off x="288" y="433"/>
            <a:ext cx="4608" cy="575"/>
          </p:xfrm>
          <a:graphic>
            <a:graphicData uri="http://schemas.openxmlformats.org/presentationml/2006/ole">
              <mc:AlternateContent xmlns:mc="http://schemas.openxmlformats.org/markup-compatibility/2006">
                <mc:Choice xmlns:v="urn:schemas-microsoft-com:vml" Requires="v">
                  <p:oleObj r:id="rId6" imgW="3441700" imgH="431800" progId="Equation.3">
                    <p:embed/>
                  </p:oleObj>
                </mc:Choice>
                <mc:Fallback>
                  <p:oleObj r:id="rId6" imgW="3441700" imgH="4318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8" y="433"/>
                          <a:ext cx="4608" cy="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5" name="Object 10"/>
            <p:cNvGraphicFramePr>
              <a:graphicFrameLocks noChangeAspect="1"/>
            </p:cNvGraphicFramePr>
            <p:nvPr/>
          </p:nvGraphicFramePr>
          <p:xfrm>
            <a:off x="960" y="867"/>
            <a:ext cx="3936" cy="573"/>
          </p:xfrm>
          <a:graphic>
            <a:graphicData uri="http://schemas.openxmlformats.org/presentationml/2006/ole">
              <mc:AlternateContent xmlns:mc="http://schemas.openxmlformats.org/markup-compatibility/2006">
                <mc:Choice xmlns:v="urn:schemas-microsoft-com:vml" Requires="v">
                  <p:oleObj r:id="rId8" imgW="2946400" imgH="431800" progId="Equation.3">
                    <p:embed/>
                  </p:oleObj>
                </mc:Choice>
                <mc:Fallback>
                  <p:oleObj r:id="rId8" imgW="2946400" imgH="43180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0" y="867"/>
                          <a:ext cx="3936" cy="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5307" name="Rectangle 10"/>
          <p:cNvSpPr>
            <a:spLocks noChangeArrowheads="1"/>
          </p:cNvSpPr>
          <p:nvPr/>
        </p:nvSpPr>
        <p:spPr bwMode="auto">
          <a:xfrm>
            <a:off x="457200" y="4572000"/>
            <a:ext cx="4070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时，两边取极限得</a:t>
            </a:r>
          </a:p>
        </p:txBody>
      </p:sp>
      <p:graphicFrame>
        <p:nvGraphicFramePr>
          <p:cNvPr id="55308" name="Object 12"/>
          <p:cNvGraphicFramePr>
            <a:graphicFrameLocks noChangeAspect="1"/>
          </p:cNvGraphicFramePr>
          <p:nvPr/>
        </p:nvGraphicFramePr>
        <p:xfrm>
          <a:off x="1828800" y="4876800"/>
          <a:ext cx="5867400" cy="1395413"/>
        </p:xfrm>
        <a:graphic>
          <a:graphicData uri="http://schemas.openxmlformats.org/presentationml/2006/ole">
            <mc:AlternateContent xmlns:mc="http://schemas.openxmlformats.org/markup-compatibility/2006">
              <mc:Choice xmlns:v="urn:schemas-microsoft-com:vml" Requires="v">
                <p:oleObj r:id="rId10" imgW="2997200" imgH="711200" progId="Equation.3">
                  <p:embed/>
                </p:oleObj>
              </mc:Choice>
              <mc:Fallback>
                <p:oleObj r:id="rId10" imgW="2997200" imgH="7112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828800" y="4876800"/>
                        <a:ext cx="5867400"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20" name="AutoShape 13">
            <a:hlinkClick r:id="rId12" action="ppaction://hlinksldjump" highlightClick="1"/>
          </p:cNvPr>
          <p:cNvSpPr>
            <a:spLocks noChangeArrowheads="1"/>
          </p:cNvSpPr>
          <p:nvPr/>
        </p:nvSpPr>
        <p:spPr bwMode="auto">
          <a:xfrm>
            <a:off x="8101013" y="6237288"/>
            <a:ext cx="360362" cy="360362"/>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55299"/>
                                        </p:tgtEl>
                                        <p:attrNameLst>
                                          <p:attrName>style.visibility</p:attrName>
                                        </p:attrNameLst>
                                      </p:cBhvr>
                                      <p:to>
                                        <p:strVal val="visible"/>
                                      </p:to>
                                    </p:set>
                                    <p:animEffect transition="in" filter="blinds(horizontal)">
                                      <p:cBhvr>
                                        <p:cTn id="7" dur="500"/>
                                        <p:tgtEl>
                                          <p:spTgt spid="55299"/>
                                        </p:tgtEl>
                                      </p:cBhvr>
                                    </p:animEffect>
                                  </p:childTnLst>
                                </p:cTn>
                              </p:par>
                              <p:par>
                                <p:cTn id="8" presetID="3" presetClass="entr" presetSubtype="10" fill="hold" nodeType="withEffect">
                                  <p:stCondLst>
                                    <p:cond delay="0"/>
                                  </p:stCondLst>
                                  <p:childTnLst>
                                    <p:set>
                                      <p:cBhvr>
                                        <p:cTn id="9" dur="1" fill="hold">
                                          <p:stCondLst>
                                            <p:cond delay="0"/>
                                          </p:stCondLst>
                                        </p:cTn>
                                        <p:tgtEl>
                                          <p:spTgt spid="55300"/>
                                        </p:tgtEl>
                                        <p:attrNameLst>
                                          <p:attrName>style.visibility</p:attrName>
                                        </p:attrNameLst>
                                      </p:cBhvr>
                                      <p:to>
                                        <p:strVal val="visible"/>
                                      </p:to>
                                    </p:set>
                                    <p:animEffect transition="in" filter="blinds(horizontal)">
                                      <p:cBhvr>
                                        <p:cTn id="10" dur="500"/>
                                        <p:tgtEl>
                                          <p:spTgt spid="5530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55307"/>
                                        </p:tgtEl>
                                        <p:attrNameLst>
                                          <p:attrName>style.visibility</p:attrName>
                                        </p:attrNameLst>
                                      </p:cBhvr>
                                      <p:to>
                                        <p:strVal val="visible"/>
                                      </p:to>
                                    </p:set>
                                    <p:animEffect transition="in" filter="blinds(horizontal)">
                                      <p:cBhvr>
                                        <p:cTn id="20" dur="500"/>
                                        <p:tgtEl>
                                          <p:spTgt spid="55307"/>
                                        </p:tgtEl>
                                      </p:cBhvr>
                                    </p:animEffect>
                                  </p:childTnLst>
                                </p:cTn>
                              </p:par>
                              <p:par>
                                <p:cTn id="21" presetID="3" presetClass="entr" presetSubtype="10" fill="hold" nodeType="withEffect">
                                  <p:stCondLst>
                                    <p:cond delay="0"/>
                                  </p:stCondLst>
                                  <p:childTnLst>
                                    <p:set>
                                      <p:cBhvr>
                                        <p:cTn id="22" dur="1" fill="hold">
                                          <p:stCondLst>
                                            <p:cond delay="0"/>
                                          </p:stCondLst>
                                        </p:cTn>
                                        <p:tgtEl>
                                          <p:spTgt spid="55308"/>
                                        </p:tgtEl>
                                        <p:attrNameLst>
                                          <p:attrName>style.visibility</p:attrName>
                                        </p:attrNameLst>
                                      </p:cBhvr>
                                      <p:to>
                                        <p:strVal val="visible"/>
                                      </p:to>
                                    </p:set>
                                    <p:animEffect transition="in" filter="blinds(horizontal)">
                                      <p:cBhvr>
                                        <p:cTn id="23" dur="500"/>
                                        <p:tgtEl>
                                          <p:spTgt spid="553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299" grpId="0" autoUpdateAnimBg="0"/>
      <p:bldP spid="55307" grpId="0"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2192214-2F79-4B14-BD7D-57E3EF214E50}" type="slidenum">
              <a:rPr lang="zh-CN" altLang="en-US" sz="1400"/>
              <a:t>36</a:t>
            </a:fld>
            <a:endParaRPr lang="en-US" altLang="zh-CN" sz="1400"/>
          </a:p>
        </p:txBody>
      </p:sp>
      <p:sp>
        <p:nvSpPr>
          <p:cNvPr id="34819" name="Rectangle 2"/>
          <p:cNvSpPr>
            <a:spLocks noChangeArrowheads="1"/>
          </p:cNvSpPr>
          <p:nvPr/>
        </p:nvSpPr>
        <p:spPr bwMode="auto">
          <a:xfrm>
            <a:off x="457200" y="984250"/>
            <a:ext cx="81534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0350">
              <a:spcBef>
                <a:spcPct val="20000"/>
              </a:spcBef>
              <a:buClr>
                <a:schemeClr val="hlink"/>
              </a:buClr>
              <a:buSzPct val="75000"/>
              <a:buFont typeface="Wingdings" panose="05000000000000000000" pitchFamily="2" charset="2"/>
              <a:buChar char="v"/>
              <a:tabLst>
                <a:tab pos="493395" algn="l"/>
              </a:tabLst>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tabLst>
                <a:tab pos="493395" algn="l"/>
              </a:tabLst>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tabLst>
                <a:tab pos="493395" algn="l"/>
              </a:tabLst>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tabLst>
                <a:tab pos="493395" algn="l"/>
              </a:tabLst>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tabLst>
                <a:tab pos="493395"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tabLst>
                <a:tab pos="493395"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tabLst>
                <a:tab pos="493395"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tabLst>
                <a:tab pos="493395"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tabLst>
                <a:tab pos="493395" algn="l"/>
              </a:tabLst>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(1)</a:t>
            </a:r>
            <a:r>
              <a:rPr lang="zh-CN" altLang="en-US" sz="2800" b="1" dirty="0">
                <a:solidFill>
                  <a:schemeClr val="tx2"/>
                </a:solidFill>
                <a:latin typeface="Times New Roman" panose="02020603050405020304" pitchFamily="18" charset="0"/>
              </a:rPr>
              <a:t>级数求和法 </a:t>
            </a:r>
            <a:r>
              <a:rPr lang="en-US" altLang="zh-CN" sz="2800" dirty="0">
                <a:solidFill>
                  <a:schemeClr val="tx2"/>
                </a:solidFill>
                <a:latin typeface="Times New Roman" panose="02020603050405020304" pitchFamily="18" charset="0"/>
              </a:rPr>
              <a:t>(</a:t>
            </a:r>
            <a:r>
              <a:rPr lang="zh-CN" altLang="en-US" sz="2800" dirty="0">
                <a:solidFill>
                  <a:schemeClr val="tx2"/>
                </a:solidFill>
                <a:latin typeface="Times New Roman" panose="02020603050405020304" pitchFamily="18" charset="0"/>
              </a:rPr>
              <a:t>S</a:t>
            </a:r>
            <a:r>
              <a:rPr lang="en-US" altLang="zh-CN" sz="2800" dirty="0" err="1">
                <a:solidFill>
                  <a:schemeClr val="tx2"/>
                </a:solidFill>
                <a:latin typeface="Times New Roman" panose="02020603050405020304" pitchFamily="18" charset="0"/>
              </a:rPr>
              <a:t>ummation</a:t>
            </a:r>
            <a:r>
              <a:rPr lang="en-US" altLang="zh-CN" sz="2800" dirty="0">
                <a:solidFill>
                  <a:schemeClr val="tx2"/>
                </a:solidFill>
                <a:latin typeface="Times New Roman" panose="02020603050405020304" pitchFamily="18" charset="0"/>
              </a:rPr>
              <a:t> of Series Method)</a:t>
            </a:r>
            <a:endParaRPr lang="zh-CN" altLang="en-US" sz="2800" dirty="0">
              <a:solidFill>
                <a:schemeClr val="tx2"/>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式</a:t>
            </a:r>
            <a:r>
              <a:rPr lang="en-US" altLang="zh-CN" sz="2800" b="1" dirty="0">
                <a:solidFill>
                  <a:schemeClr val="tx2"/>
                </a:solidFill>
                <a:latin typeface="Times New Roman" panose="02020603050405020304" pitchFamily="18" charset="0"/>
              </a:rPr>
              <a:t>(7-11)</a:t>
            </a:r>
            <a:r>
              <a:rPr lang="zh-CN" altLang="en-US" sz="2800" b="1" dirty="0">
                <a:solidFill>
                  <a:schemeClr val="tx2"/>
                </a:solidFill>
                <a:latin typeface="Times New Roman" panose="02020603050405020304" pitchFamily="18" charset="0"/>
              </a:rPr>
              <a:t>是离散函数</a:t>
            </a:r>
            <a:r>
              <a:rPr lang="en-US" altLang="zh-CN" sz="2800" i="1" dirty="0">
                <a:solidFill>
                  <a:schemeClr val="tx2"/>
                </a:solidFill>
                <a:latin typeface="Times New Roman" panose="02020603050405020304" pitchFamily="18" charset="0"/>
              </a:rPr>
              <a:t>x</a:t>
            </a:r>
            <a:r>
              <a:rPr lang="en-US" altLang="zh-CN" sz="2800" baseline="300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变换的级数展开形式，将其改写成</a:t>
            </a:r>
          </a:p>
        </p:txBody>
      </p:sp>
      <p:graphicFrame>
        <p:nvGraphicFramePr>
          <p:cNvPr id="34820" name="Object 4"/>
          <p:cNvGraphicFramePr>
            <a:graphicFrameLocks noChangeAspect="1"/>
          </p:cNvGraphicFramePr>
          <p:nvPr/>
        </p:nvGraphicFramePr>
        <p:xfrm>
          <a:off x="838200" y="2362200"/>
          <a:ext cx="6629400" cy="460375"/>
        </p:xfrm>
        <a:graphic>
          <a:graphicData uri="http://schemas.openxmlformats.org/presentationml/2006/ole">
            <mc:AlternateContent xmlns:mc="http://schemas.openxmlformats.org/markup-compatibility/2006">
              <mc:Choice xmlns:v="urn:schemas-microsoft-com:vml" Requires="v">
                <p:oleObj r:id="rId2" imgW="3289300" imgH="228600" progId="Equation.3">
                  <p:embed/>
                </p:oleObj>
              </mc:Choice>
              <mc:Fallback>
                <p:oleObj r:id="rId2" imgW="3289300"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2362200"/>
                        <a:ext cx="66294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4821" name="Rectangle 4"/>
          <p:cNvSpPr>
            <a:spLocks noChangeArrowheads="1"/>
          </p:cNvSpPr>
          <p:nvPr/>
        </p:nvSpPr>
        <p:spPr bwMode="auto">
          <a:xfrm>
            <a:off x="7543800" y="2360613"/>
            <a:ext cx="117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(7-13) </a:t>
            </a:r>
          </a:p>
        </p:txBody>
      </p:sp>
      <p:sp>
        <p:nvSpPr>
          <p:cNvPr id="34822" name="Rectangle 5"/>
          <p:cNvSpPr>
            <a:spLocks noChangeArrowheads="1"/>
          </p:cNvSpPr>
          <p:nvPr/>
        </p:nvSpPr>
        <p:spPr bwMode="auto">
          <a:xfrm>
            <a:off x="457200" y="2895600"/>
            <a:ext cx="843597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该式是</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变换的一种级数表达式。显然，只要知道</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连续时间函数</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在各采样时刻</a:t>
            </a:r>
            <a:r>
              <a:rPr lang="en-US" altLang="zh-CN" sz="2800" i="1">
                <a:solidFill>
                  <a:schemeClr val="tx2"/>
                </a:solidFill>
                <a:latin typeface="Times New Roman" panose="02020603050405020304" pitchFamily="18" charset="0"/>
              </a:rPr>
              <a:t>kT</a:t>
            </a:r>
            <a:r>
              <a:rPr lang="en-US" altLang="zh-CN" sz="2800" b="1">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=0,1,2,∙∙∙)</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上的采样值</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，便可求出</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变换的级数展开式。</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这种级数展开式具有无穷多项，是开放的，如果不</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能写成闭式，是很难应用的。一些常用函数的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的级数展开式可以写成闭式的形式。</a:t>
            </a:r>
          </a:p>
        </p:txBody>
      </p:sp>
      <p:sp>
        <p:nvSpPr>
          <p:cNvPr id="39943" name="Rectangle 6"/>
          <p:cNvSpPr>
            <a:spLocks noChangeArrowheads="1"/>
          </p:cNvSpPr>
          <p:nvPr/>
        </p:nvSpPr>
        <p:spPr bwMode="auto">
          <a:xfrm>
            <a:off x="392113" y="334963"/>
            <a:ext cx="8212137" cy="1077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dirty="0">
                <a:solidFill>
                  <a:schemeClr val="tx2"/>
                </a:solidFill>
                <a:latin typeface="Times New Roman" panose="02020603050405020304" pitchFamily="18" charset="0"/>
              </a:rPr>
              <a:t>7.3.2  </a:t>
            </a:r>
            <a:r>
              <a:rPr lang="en-US" altLang="zh-CN" i="1" dirty="0">
                <a:solidFill>
                  <a:schemeClr val="tx2"/>
                </a:solidFill>
                <a:latin typeface="Times New Roman" panose="02020603050405020304" pitchFamily="18" charset="0"/>
              </a:rPr>
              <a:t>Z</a:t>
            </a:r>
            <a:r>
              <a:rPr lang="zh-CN" altLang="en-US" b="1" dirty="0">
                <a:solidFill>
                  <a:schemeClr val="tx2"/>
                </a:solidFill>
                <a:latin typeface="Times New Roman" panose="02020603050405020304" pitchFamily="18" charset="0"/>
              </a:rPr>
              <a:t>变换方法</a:t>
            </a:r>
            <a:r>
              <a:rPr lang="zh-CN" altLang="en-US" dirty="0">
                <a:solidFill>
                  <a:schemeClr val="tx2"/>
                </a:solidFill>
                <a:latin typeface="Times New Roman" panose="02020603050405020304" pitchFamily="18" charset="0"/>
              </a:rPr>
              <a:t>(</a:t>
            </a:r>
            <a:r>
              <a:rPr lang="en-US" altLang="zh-CN" dirty="0">
                <a:solidFill>
                  <a:schemeClr val="tx2"/>
                </a:solidFill>
                <a:latin typeface="Times New Roman" panose="02020603050405020304" pitchFamily="18" charset="0"/>
              </a:rPr>
              <a:t>Method</a:t>
            </a:r>
            <a:r>
              <a:rPr lang="zh-CN" altLang="en-US" dirty="0">
                <a:solidFill>
                  <a:schemeClr val="tx2"/>
                </a:solidFill>
                <a:latin typeface="Times New Roman" panose="02020603050405020304" pitchFamily="18" charset="0"/>
              </a:rPr>
              <a:t>s </a:t>
            </a:r>
            <a:r>
              <a:rPr lang="en-US" altLang="zh-CN" dirty="0">
                <a:solidFill>
                  <a:schemeClr val="tx2"/>
                </a:solidFill>
                <a:latin typeface="Times New Roman" panose="02020603050405020304" pitchFamily="18" charset="0"/>
              </a:rPr>
              <a:t>of </a:t>
            </a:r>
            <a:r>
              <a:rPr lang="en-US" altLang="zh-CN" i="1" dirty="0">
                <a:solidFill>
                  <a:schemeClr val="tx2"/>
                </a:solidFill>
                <a:latin typeface="Times New Roman" panose="02020603050405020304" pitchFamily="18" charset="0"/>
              </a:rPr>
              <a:t>Z</a:t>
            </a:r>
            <a:r>
              <a:rPr lang="en-US" altLang="zh-CN" dirty="0">
                <a:solidFill>
                  <a:schemeClr val="tx2"/>
                </a:solidFill>
                <a:latin typeface="Times New Roman" panose="02020603050405020304" pitchFamily="18" charset="0"/>
              </a:rPr>
              <a:t>-Transformation)</a:t>
            </a:r>
          </a:p>
          <a:p>
            <a:pPr eaLnBrk="1" hangingPunct="1">
              <a:spcBef>
                <a:spcPct val="0"/>
              </a:spcBef>
              <a:buClrTx/>
              <a:buSzTx/>
              <a:buFont typeface="Arial" panose="020B0604020202020204" pitchFamily="34" charset="0"/>
              <a:buNone/>
            </a:pPr>
            <a:endParaRPr lang="zh-CN" altLang="en-US"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819"/>
                                        </p:tgtEl>
                                        <p:attrNameLst>
                                          <p:attrName>style.visibility</p:attrName>
                                        </p:attrNameLst>
                                      </p:cBhvr>
                                      <p:to>
                                        <p:strVal val="visible"/>
                                      </p:to>
                                    </p:set>
                                    <p:animEffect transition="in" filter="blinds(horizontal)">
                                      <p:cBhvr>
                                        <p:cTn id="7" dur="500"/>
                                        <p:tgtEl>
                                          <p:spTgt spid="34819"/>
                                        </p:tgtEl>
                                      </p:cBhvr>
                                    </p:animEffect>
                                  </p:childTnLst>
                                </p:cTn>
                              </p:par>
                              <p:par>
                                <p:cTn id="8" presetID="3" presetClass="entr" presetSubtype="10" fill="hold" nodeType="withEffect">
                                  <p:stCondLst>
                                    <p:cond delay="0"/>
                                  </p:stCondLst>
                                  <p:childTnLst>
                                    <p:set>
                                      <p:cBhvr>
                                        <p:cTn id="9" dur="1" fill="hold">
                                          <p:stCondLst>
                                            <p:cond delay="0"/>
                                          </p:stCondLst>
                                        </p:cTn>
                                        <p:tgtEl>
                                          <p:spTgt spid="34820"/>
                                        </p:tgtEl>
                                        <p:attrNameLst>
                                          <p:attrName>style.visibility</p:attrName>
                                        </p:attrNameLst>
                                      </p:cBhvr>
                                      <p:to>
                                        <p:strVal val="visible"/>
                                      </p:to>
                                    </p:set>
                                    <p:animEffect transition="in" filter="blinds(horizontal)">
                                      <p:cBhvr>
                                        <p:cTn id="10" dur="500"/>
                                        <p:tgtEl>
                                          <p:spTgt spid="34820"/>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821"/>
                                        </p:tgtEl>
                                        <p:attrNameLst>
                                          <p:attrName>style.visibility</p:attrName>
                                        </p:attrNameLst>
                                      </p:cBhvr>
                                      <p:to>
                                        <p:strVal val="visible"/>
                                      </p:to>
                                    </p:set>
                                    <p:animEffect transition="in" filter="blinds(horizontal)">
                                      <p:cBhvr>
                                        <p:cTn id="13" dur="500"/>
                                        <p:tgtEl>
                                          <p:spTgt spid="34821"/>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4822"/>
                                        </p:tgtEl>
                                        <p:attrNameLst>
                                          <p:attrName>style.visibility</p:attrName>
                                        </p:attrNameLst>
                                      </p:cBhvr>
                                      <p:to>
                                        <p:strVal val="visible"/>
                                      </p:to>
                                    </p:set>
                                    <p:animEffect transition="in" filter="blinds(horizontal)">
                                      <p:cBhvr>
                                        <p:cTn id="18" dur="500"/>
                                        <p:tgtEl>
                                          <p:spTgt spid="348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autoUpdateAnimBg="0"/>
      <p:bldP spid="34821" grpId="0" autoUpdateAnimBg="0"/>
      <p:bldP spid="34822"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EEA94D8-864F-46B8-8374-FB57B810D99A}" type="slidenum">
              <a:rPr lang="zh-CN" altLang="en-US" sz="1400"/>
              <a:t>37</a:t>
            </a:fld>
            <a:endParaRPr lang="en-US" altLang="zh-CN" sz="1400"/>
          </a:p>
        </p:txBody>
      </p:sp>
      <p:sp>
        <p:nvSpPr>
          <p:cNvPr id="35843" name="Rectangle 2"/>
          <p:cNvSpPr>
            <a:spLocks noChangeArrowheads="1"/>
          </p:cNvSpPr>
          <p:nvPr/>
        </p:nvSpPr>
        <p:spPr bwMode="auto">
          <a:xfrm>
            <a:off x="468313" y="304800"/>
            <a:ext cx="6127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7-1 </a:t>
            </a:r>
            <a:r>
              <a:rPr lang="zh-CN" altLang="en-US" sz="2800" b="1" dirty="0">
                <a:solidFill>
                  <a:schemeClr val="tx2"/>
                </a:solidFill>
                <a:latin typeface="Times New Roman" panose="02020603050405020304" pitchFamily="18" charset="0"/>
              </a:rPr>
              <a:t>试求单位阶跃函数</a:t>
            </a:r>
            <a:r>
              <a:rPr lang="en-US" altLang="zh-CN" sz="2800" dirty="0">
                <a:solidFill>
                  <a:schemeClr val="tx2"/>
                </a:solidFill>
                <a:latin typeface="Times New Roman" panose="02020603050405020304" pitchFamily="18" charset="0"/>
              </a:rPr>
              <a:t>1(</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sp>
        <p:nvSpPr>
          <p:cNvPr id="35844" name="Rectangle 3"/>
          <p:cNvSpPr>
            <a:spLocks noChangeArrowheads="1"/>
          </p:cNvSpPr>
          <p:nvPr/>
        </p:nvSpPr>
        <p:spPr bwMode="auto">
          <a:xfrm>
            <a:off x="457200" y="854075"/>
            <a:ext cx="80772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解：单位阶跃函数</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在所有采样时刻上的采样值均为</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，即 </a:t>
            </a:r>
          </a:p>
        </p:txBody>
      </p:sp>
      <p:graphicFrame>
        <p:nvGraphicFramePr>
          <p:cNvPr id="35845" name="Object 5"/>
          <p:cNvGraphicFramePr>
            <a:graphicFrameLocks noChangeAspect="1"/>
          </p:cNvGraphicFramePr>
          <p:nvPr/>
        </p:nvGraphicFramePr>
        <p:xfrm>
          <a:off x="2590800" y="1752600"/>
          <a:ext cx="3657600" cy="447675"/>
        </p:xfrm>
        <a:graphic>
          <a:graphicData uri="http://schemas.openxmlformats.org/presentationml/2006/ole">
            <mc:AlternateContent xmlns:mc="http://schemas.openxmlformats.org/markup-compatibility/2006">
              <mc:Choice xmlns:v="urn:schemas-microsoft-com:vml" Requires="v">
                <p:oleObj r:id="rId2" imgW="1638300" imgH="203200" progId="Equation.3">
                  <p:embed/>
                </p:oleObj>
              </mc:Choice>
              <mc:Fallback>
                <p:oleObj r:id="rId2" imgW="1638300" imgH="2032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752600"/>
                        <a:ext cx="3657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6" name="Rectangle 5"/>
          <p:cNvSpPr>
            <a:spLocks noChangeArrowheads="1"/>
          </p:cNvSpPr>
          <p:nvPr/>
        </p:nvSpPr>
        <p:spPr bwMode="auto">
          <a:xfrm>
            <a:off x="457200" y="2133600"/>
            <a:ext cx="454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将上式代入式</a:t>
            </a:r>
            <a:r>
              <a:rPr lang="en-US" altLang="zh-CN" sz="2800" b="1" dirty="0">
                <a:solidFill>
                  <a:schemeClr val="tx2"/>
                </a:solidFill>
                <a:latin typeface="Times New Roman" panose="02020603050405020304" pitchFamily="18" charset="0"/>
              </a:rPr>
              <a:t>(7-13)</a:t>
            </a:r>
            <a:r>
              <a:rPr lang="zh-CN" altLang="en-US" sz="2800" b="1" dirty="0">
                <a:solidFill>
                  <a:schemeClr val="tx2"/>
                </a:solidFill>
                <a:latin typeface="Times New Roman" panose="02020603050405020304" pitchFamily="18" charset="0"/>
              </a:rPr>
              <a:t>，得</a:t>
            </a:r>
          </a:p>
        </p:txBody>
      </p:sp>
      <p:graphicFrame>
        <p:nvGraphicFramePr>
          <p:cNvPr id="35847" name="Object 7"/>
          <p:cNvGraphicFramePr>
            <a:graphicFrameLocks noChangeAspect="1"/>
          </p:cNvGraphicFramePr>
          <p:nvPr/>
        </p:nvGraphicFramePr>
        <p:xfrm>
          <a:off x="1905000" y="2667000"/>
          <a:ext cx="5105400" cy="496888"/>
        </p:xfrm>
        <a:graphic>
          <a:graphicData uri="http://schemas.openxmlformats.org/presentationml/2006/ole">
            <mc:AlternateContent xmlns:mc="http://schemas.openxmlformats.org/markup-compatibility/2006">
              <mc:Choice xmlns:v="urn:schemas-microsoft-com:vml" Requires="v">
                <p:oleObj r:id="rId4" imgW="2350770" imgH="228600" progId="Equation.3">
                  <p:embed/>
                </p:oleObj>
              </mc:Choice>
              <mc:Fallback>
                <p:oleObj r:id="rId4" imgW="2350770" imgH="2286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5000" y="2667000"/>
                        <a:ext cx="5105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48" name="Rectangle 7"/>
          <p:cNvSpPr>
            <a:spLocks noChangeArrowheads="1"/>
          </p:cNvSpPr>
          <p:nvPr/>
        </p:nvSpPr>
        <p:spPr bwMode="auto">
          <a:xfrm>
            <a:off x="457200" y="304800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或</a:t>
            </a:r>
          </a:p>
        </p:txBody>
      </p:sp>
      <p:graphicFrame>
        <p:nvGraphicFramePr>
          <p:cNvPr id="35849" name="Object 9"/>
          <p:cNvGraphicFramePr>
            <a:graphicFrameLocks noChangeAspect="1"/>
          </p:cNvGraphicFramePr>
          <p:nvPr/>
        </p:nvGraphicFramePr>
        <p:xfrm>
          <a:off x="1219200" y="3514725"/>
          <a:ext cx="6019800" cy="523875"/>
        </p:xfrm>
        <a:graphic>
          <a:graphicData uri="http://schemas.openxmlformats.org/presentationml/2006/ole">
            <mc:AlternateContent xmlns:mc="http://schemas.openxmlformats.org/markup-compatibility/2006">
              <mc:Choice xmlns:v="urn:schemas-microsoft-com:vml" Requires="v">
                <p:oleObj r:id="rId6" imgW="2630170" imgH="228600" progId="Equation.3">
                  <p:embed/>
                </p:oleObj>
              </mc:Choice>
              <mc:Fallback>
                <p:oleObj r:id="rId6" imgW="2630170" imgH="2286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514725"/>
                        <a:ext cx="6019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0" name="Rectangle 10"/>
          <p:cNvSpPr>
            <a:spLocks noChangeArrowheads="1"/>
          </p:cNvSpPr>
          <p:nvPr/>
        </p:nvSpPr>
        <p:spPr bwMode="auto">
          <a:xfrm>
            <a:off x="457200" y="4191000"/>
            <a:ext cx="7516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上式中，若</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，可写成如下的封闭形式，即 </a:t>
            </a:r>
          </a:p>
        </p:txBody>
      </p:sp>
      <p:graphicFrame>
        <p:nvGraphicFramePr>
          <p:cNvPr id="35851" name="Object 11"/>
          <p:cNvGraphicFramePr>
            <a:graphicFrameLocks noChangeAspect="1"/>
          </p:cNvGraphicFramePr>
          <p:nvPr/>
        </p:nvGraphicFramePr>
        <p:xfrm>
          <a:off x="2362200" y="4724400"/>
          <a:ext cx="3962400" cy="865188"/>
        </p:xfrm>
        <a:graphic>
          <a:graphicData uri="http://schemas.openxmlformats.org/presentationml/2006/ole">
            <mc:AlternateContent xmlns:mc="http://schemas.openxmlformats.org/markup-compatibility/2006">
              <mc:Choice xmlns:v="urn:schemas-microsoft-com:vml" Requires="v">
                <p:oleObj r:id="rId8" imgW="1791335" imgH="393700" progId="Equation.3">
                  <p:embed/>
                </p:oleObj>
              </mc:Choice>
              <mc:Fallback>
                <p:oleObj r:id="rId8" imgW="1791335" imgH="3937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724400"/>
                        <a:ext cx="3962400"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843"/>
                                        </p:tgtEl>
                                        <p:attrNameLst>
                                          <p:attrName>style.visibility</p:attrName>
                                        </p:attrNameLst>
                                      </p:cBhvr>
                                      <p:to>
                                        <p:strVal val="visible"/>
                                      </p:to>
                                    </p:set>
                                    <p:animEffect transition="in" filter="blinds(horizontal)">
                                      <p:cBhvr>
                                        <p:cTn id="7" dur="500"/>
                                        <p:tgtEl>
                                          <p:spTgt spid="3584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844"/>
                                        </p:tgtEl>
                                        <p:attrNameLst>
                                          <p:attrName>style.visibility</p:attrName>
                                        </p:attrNameLst>
                                      </p:cBhvr>
                                      <p:to>
                                        <p:strVal val="visible"/>
                                      </p:to>
                                    </p:set>
                                    <p:animEffect transition="in" filter="blinds(horizontal)">
                                      <p:cBhvr>
                                        <p:cTn id="12" dur="500"/>
                                        <p:tgtEl>
                                          <p:spTgt spid="35844"/>
                                        </p:tgtEl>
                                      </p:cBhvr>
                                    </p:animEffect>
                                  </p:childTnLst>
                                </p:cTn>
                              </p:par>
                              <p:par>
                                <p:cTn id="13" presetID="3" presetClass="entr" presetSubtype="10" fill="hold" nodeType="withEffect">
                                  <p:stCondLst>
                                    <p:cond delay="0"/>
                                  </p:stCondLst>
                                  <p:childTnLst>
                                    <p:set>
                                      <p:cBhvr>
                                        <p:cTn id="14" dur="1" fill="hold">
                                          <p:stCondLst>
                                            <p:cond delay="0"/>
                                          </p:stCondLst>
                                        </p:cTn>
                                        <p:tgtEl>
                                          <p:spTgt spid="35845"/>
                                        </p:tgtEl>
                                        <p:attrNameLst>
                                          <p:attrName>style.visibility</p:attrName>
                                        </p:attrNameLst>
                                      </p:cBhvr>
                                      <p:to>
                                        <p:strVal val="visible"/>
                                      </p:to>
                                    </p:set>
                                    <p:animEffect transition="in" filter="blinds(horizontal)">
                                      <p:cBhvr>
                                        <p:cTn id="15" dur="500"/>
                                        <p:tgtEl>
                                          <p:spTgt spid="3584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5846"/>
                                        </p:tgtEl>
                                        <p:attrNameLst>
                                          <p:attrName>style.visibility</p:attrName>
                                        </p:attrNameLst>
                                      </p:cBhvr>
                                      <p:to>
                                        <p:strVal val="visible"/>
                                      </p:to>
                                    </p:set>
                                    <p:animEffect transition="in" filter="blinds(horizontal)">
                                      <p:cBhvr>
                                        <p:cTn id="20" dur="500"/>
                                        <p:tgtEl>
                                          <p:spTgt spid="35846"/>
                                        </p:tgtEl>
                                      </p:cBhvr>
                                    </p:animEffect>
                                  </p:childTnLst>
                                </p:cTn>
                              </p:par>
                              <p:par>
                                <p:cTn id="21" presetID="3" presetClass="entr" presetSubtype="10" fill="hold" nodeType="withEffect">
                                  <p:stCondLst>
                                    <p:cond delay="0"/>
                                  </p:stCondLst>
                                  <p:childTnLst>
                                    <p:set>
                                      <p:cBhvr>
                                        <p:cTn id="22" dur="1" fill="hold">
                                          <p:stCondLst>
                                            <p:cond delay="0"/>
                                          </p:stCondLst>
                                        </p:cTn>
                                        <p:tgtEl>
                                          <p:spTgt spid="35847"/>
                                        </p:tgtEl>
                                        <p:attrNameLst>
                                          <p:attrName>style.visibility</p:attrName>
                                        </p:attrNameLst>
                                      </p:cBhvr>
                                      <p:to>
                                        <p:strVal val="visible"/>
                                      </p:to>
                                    </p:set>
                                    <p:animEffect transition="in" filter="blinds(horizontal)">
                                      <p:cBhvr>
                                        <p:cTn id="23" dur="500"/>
                                        <p:tgtEl>
                                          <p:spTgt spid="35847"/>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5848"/>
                                        </p:tgtEl>
                                        <p:attrNameLst>
                                          <p:attrName>style.visibility</p:attrName>
                                        </p:attrNameLst>
                                      </p:cBhvr>
                                      <p:to>
                                        <p:strVal val="visible"/>
                                      </p:to>
                                    </p:set>
                                    <p:animEffect transition="in" filter="blinds(horizontal)">
                                      <p:cBhvr>
                                        <p:cTn id="26" dur="500"/>
                                        <p:tgtEl>
                                          <p:spTgt spid="35848"/>
                                        </p:tgtEl>
                                      </p:cBhvr>
                                    </p:animEffect>
                                  </p:childTnLst>
                                </p:cTn>
                              </p:par>
                              <p:par>
                                <p:cTn id="27" presetID="3" presetClass="entr" presetSubtype="10" fill="hold" nodeType="withEffect">
                                  <p:stCondLst>
                                    <p:cond delay="0"/>
                                  </p:stCondLst>
                                  <p:childTnLst>
                                    <p:set>
                                      <p:cBhvr>
                                        <p:cTn id="28" dur="1" fill="hold">
                                          <p:stCondLst>
                                            <p:cond delay="0"/>
                                          </p:stCondLst>
                                        </p:cTn>
                                        <p:tgtEl>
                                          <p:spTgt spid="35849"/>
                                        </p:tgtEl>
                                        <p:attrNameLst>
                                          <p:attrName>style.visibility</p:attrName>
                                        </p:attrNameLst>
                                      </p:cBhvr>
                                      <p:to>
                                        <p:strVal val="visible"/>
                                      </p:to>
                                    </p:set>
                                    <p:animEffect transition="in" filter="blinds(horizontal)">
                                      <p:cBhvr>
                                        <p:cTn id="29" dur="500"/>
                                        <p:tgtEl>
                                          <p:spTgt spid="35849"/>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35850"/>
                                        </p:tgtEl>
                                        <p:attrNameLst>
                                          <p:attrName>style.visibility</p:attrName>
                                        </p:attrNameLst>
                                      </p:cBhvr>
                                      <p:to>
                                        <p:strVal val="visible"/>
                                      </p:to>
                                    </p:set>
                                    <p:animEffect transition="in" filter="blinds(horizontal)">
                                      <p:cBhvr>
                                        <p:cTn id="34" dur="500"/>
                                        <p:tgtEl>
                                          <p:spTgt spid="35850"/>
                                        </p:tgtEl>
                                      </p:cBhvr>
                                    </p:animEffect>
                                  </p:childTnLst>
                                </p:cTn>
                              </p:par>
                              <p:par>
                                <p:cTn id="35" presetID="3" presetClass="entr" presetSubtype="10" fill="hold" nodeType="withEffect">
                                  <p:stCondLst>
                                    <p:cond delay="0"/>
                                  </p:stCondLst>
                                  <p:childTnLst>
                                    <p:set>
                                      <p:cBhvr>
                                        <p:cTn id="36" dur="1" fill="hold">
                                          <p:stCondLst>
                                            <p:cond delay="0"/>
                                          </p:stCondLst>
                                        </p:cTn>
                                        <p:tgtEl>
                                          <p:spTgt spid="35851"/>
                                        </p:tgtEl>
                                        <p:attrNameLst>
                                          <p:attrName>style.visibility</p:attrName>
                                        </p:attrNameLst>
                                      </p:cBhvr>
                                      <p:to>
                                        <p:strVal val="visible"/>
                                      </p:to>
                                    </p:set>
                                    <p:animEffect transition="in" filter="blinds(horizontal)">
                                      <p:cBhvr>
                                        <p:cTn id="37" dur="500"/>
                                        <p:tgtEl>
                                          <p:spTgt spid="358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autoUpdateAnimBg="0"/>
      <p:bldP spid="35844" grpId="0" autoUpdateAnimBg="0"/>
      <p:bldP spid="35846" grpId="0" autoUpdateAnimBg="0"/>
      <p:bldP spid="35848" grpId="0" autoUpdateAnimBg="0"/>
      <p:bldP spid="35850"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75D12AB-817F-4B12-8ABD-11CC9460BE11}" type="slidenum">
              <a:rPr lang="zh-CN" altLang="en-US" sz="1400"/>
              <a:t>38</a:t>
            </a:fld>
            <a:endParaRPr lang="en-US" altLang="zh-CN" sz="1400"/>
          </a:p>
        </p:txBody>
      </p:sp>
      <p:sp>
        <p:nvSpPr>
          <p:cNvPr id="36867" name="Rectangle 2"/>
          <p:cNvSpPr>
            <a:spLocks noChangeArrowheads="1"/>
          </p:cNvSpPr>
          <p:nvPr/>
        </p:nvSpPr>
        <p:spPr bwMode="auto">
          <a:xfrm>
            <a:off x="323850" y="381000"/>
            <a:ext cx="8470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 </a:t>
            </a:r>
            <a:r>
              <a:rPr lang="zh-CN" altLang="en-US" sz="2800" b="1" dirty="0">
                <a:solidFill>
                  <a:schemeClr val="tx2"/>
                </a:solidFill>
                <a:latin typeface="Times New Roman" panose="02020603050405020304" pitchFamily="18" charset="0"/>
              </a:rPr>
              <a:t>试求衰减的指数函数</a:t>
            </a:r>
            <a:r>
              <a:rPr lang="en-US" altLang="zh-CN" sz="2800" dirty="0">
                <a:solidFill>
                  <a:schemeClr val="tx2"/>
                </a:solidFill>
                <a:latin typeface="Times New Roman" panose="02020603050405020304" pitchFamily="18" charset="0"/>
              </a:rPr>
              <a:t>e</a:t>
            </a:r>
            <a:r>
              <a:rPr lang="en-US" altLang="zh-CN" sz="2800" baseline="30000" dirty="0">
                <a:solidFill>
                  <a:schemeClr val="tx2"/>
                </a:solidFill>
                <a:latin typeface="Times New Roman" panose="02020603050405020304" pitchFamily="18" charset="0"/>
              </a:rPr>
              <a:t>-</a:t>
            </a:r>
            <a:r>
              <a:rPr lang="en-US" altLang="zh-CN" sz="2800" i="1" baseline="30000" dirty="0">
                <a:solidFill>
                  <a:schemeClr val="tx2"/>
                </a:solidFill>
                <a:latin typeface="Times New Roman" panose="02020603050405020304" pitchFamily="18" charset="0"/>
              </a:rPr>
              <a:t>at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a</a:t>
            </a:r>
            <a:r>
              <a:rPr lang="zh-CN" altLang="en-US" sz="2800" dirty="0">
                <a:solidFill>
                  <a:schemeClr val="tx2"/>
                </a:solidFill>
                <a:latin typeface="Times New Roman" panose="02020603050405020304" pitchFamily="18" charset="0"/>
              </a:rPr>
              <a:t>＞</a:t>
            </a:r>
            <a:r>
              <a:rPr lang="en-US" altLang="zh-CN" sz="2800" dirty="0">
                <a:solidFill>
                  <a:schemeClr val="tx2"/>
                </a:solidFill>
                <a:latin typeface="Times New Roman" panose="02020603050405020304" pitchFamily="18" charset="0"/>
              </a:rPr>
              <a:t>0)</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a:t>
            </a:r>
          </a:p>
        </p:txBody>
      </p:sp>
      <p:sp>
        <p:nvSpPr>
          <p:cNvPr id="36868" name="Rectangle 3"/>
          <p:cNvSpPr>
            <a:spLocks noChangeArrowheads="1"/>
          </p:cNvSpPr>
          <p:nvPr/>
        </p:nvSpPr>
        <p:spPr bwMode="auto">
          <a:xfrm>
            <a:off x="304800" y="989013"/>
            <a:ext cx="84518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解：将</a:t>
            </a:r>
            <a:r>
              <a:rPr lang="en-US" altLang="zh-CN" sz="2800" dirty="0">
                <a:solidFill>
                  <a:schemeClr val="tx2"/>
                </a:solidFill>
                <a:latin typeface="Times New Roman" panose="02020603050405020304" pitchFamily="18" charset="0"/>
              </a:rPr>
              <a:t>e</a:t>
            </a:r>
            <a:r>
              <a:rPr lang="en-US" altLang="zh-CN" sz="2800" baseline="30000" dirty="0">
                <a:solidFill>
                  <a:schemeClr val="tx2"/>
                </a:solidFill>
                <a:latin typeface="Times New Roman" panose="02020603050405020304" pitchFamily="18" charset="0"/>
              </a:rPr>
              <a:t>-</a:t>
            </a:r>
            <a:r>
              <a:rPr lang="en-US" altLang="zh-CN" sz="2800" i="1" baseline="30000" dirty="0">
                <a:solidFill>
                  <a:schemeClr val="tx2"/>
                </a:solidFill>
                <a:latin typeface="Times New Roman" panose="02020603050405020304" pitchFamily="18" charset="0"/>
              </a:rPr>
              <a:t>at</a:t>
            </a:r>
            <a:r>
              <a:rPr lang="zh-CN" altLang="en-US" sz="2800" b="1" dirty="0">
                <a:solidFill>
                  <a:schemeClr val="tx2"/>
                </a:solidFill>
                <a:latin typeface="Times New Roman" panose="02020603050405020304" pitchFamily="18" charset="0"/>
              </a:rPr>
              <a:t>在各采样时刻的采样值代入式</a:t>
            </a:r>
            <a:r>
              <a:rPr lang="en-US" altLang="zh-CN" sz="2800" b="1" dirty="0">
                <a:solidFill>
                  <a:schemeClr val="tx2"/>
                </a:solidFill>
                <a:latin typeface="Times New Roman" panose="02020603050405020304" pitchFamily="18" charset="0"/>
              </a:rPr>
              <a:t>(7-13)</a:t>
            </a:r>
            <a:r>
              <a:rPr lang="zh-CN" altLang="en-US" sz="2800" b="1" dirty="0">
                <a:solidFill>
                  <a:schemeClr val="tx2"/>
                </a:solidFill>
                <a:latin typeface="Times New Roman" panose="02020603050405020304" pitchFamily="18" charset="0"/>
              </a:rPr>
              <a:t>中，得 </a:t>
            </a:r>
          </a:p>
        </p:txBody>
      </p:sp>
      <p:sp>
        <p:nvSpPr>
          <p:cNvPr id="36870" name="Rectangle 6"/>
          <p:cNvSpPr>
            <a:spLocks noChangeArrowheads="1"/>
          </p:cNvSpPr>
          <p:nvPr/>
        </p:nvSpPr>
        <p:spPr bwMode="auto">
          <a:xfrm>
            <a:off x="285750" y="1995488"/>
            <a:ext cx="6950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若</a:t>
            </a:r>
            <a:r>
              <a:rPr lang="en-US" altLang="zh-CN" sz="2800">
                <a:solidFill>
                  <a:schemeClr val="tx2"/>
                </a:solidFill>
                <a:latin typeface="Times New Roman" panose="02020603050405020304" pitchFamily="18" charset="0"/>
              </a:rPr>
              <a:t>|e</a:t>
            </a:r>
            <a:r>
              <a:rPr lang="en-US" altLang="zh-CN" sz="2800" i="1" baseline="30000">
                <a:solidFill>
                  <a:schemeClr val="tx2"/>
                </a:solidFill>
                <a:latin typeface="Times New Roman" panose="02020603050405020304" pitchFamily="18" charset="0"/>
              </a:rPr>
              <a:t>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|&gt;1</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则上式可写成闭式的形式，即</a:t>
            </a:r>
          </a:p>
        </p:txBody>
      </p:sp>
      <p:sp>
        <p:nvSpPr>
          <p:cNvPr id="36872" name="Rectangle 9"/>
          <p:cNvSpPr>
            <a:spLocks noChangeArrowheads="1"/>
          </p:cNvSpPr>
          <p:nvPr/>
        </p:nvSpPr>
        <p:spPr bwMode="auto">
          <a:xfrm>
            <a:off x="395288" y="3505200"/>
            <a:ext cx="85074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cs typeface="Times New Roman" panose="02020603050405020304" pitchFamily="18" charset="0"/>
              </a:rPr>
              <a:t>例</a:t>
            </a:r>
            <a:r>
              <a:rPr lang="en-US" altLang="zh-CN" sz="2800" b="1" dirty="0">
                <a:solidFill>
                  <a:schemeClr val="tx2"/>
                </a:solidFill>
                <a:latin typeface="Times New Roman" panose="02020603050405020304" pitchFamily="18" charset="0"/>
                <a:cs typeface="Times New Roman" panose="02020603050405020304" pitchFamily="18" charset="0"/>
              </a:rPr>
              <a:t>7-3 </a:t>
            </a:r>
            <a:r>
              <a:rPr lang="zh-CN" altLang="en-US" sz="2800" b="1" dirty="0">
                <a:solidFill>
                  <a:schemeClr val="tx2"/>
                </a:solidFill>
                <a:latin typeface="Times New Roman" panose="02020603050405020304" pitchFamily="18" charset="0"/>
                <a:cs typeface="Times New Roman" panose="02020603050405020304" pitchFamily="18" charset="0"/>
              </a:rPr>
              <a:t>试求理想脉冲序列                                 的</a:t>
            </a:r>
            <a:r>
              <a:rPr lang="en-US" altLang="zh-CN" sz="2800" i="1" dirty="0">
                <a:solidFill>
                  <a:schemeClr val="tx2"/>
                </a:solidFill>
                <a:latin typeface="Times New Roman" panose="02020603050405020304" pitchFamily="18" charset="0"/>
                <a:cs typeface="Times New Roman" panose="02020603050405020304" pitchFamily="18" charset="0"/>
              </a:rPr>
              <a:t>Z</a:t>
            </a:r>
            <a:r>
              <a:rPr lang="zh-CN" altLang="en-US" sz="2800" b="1" dirty="0">
                <a:solidFill>
                  <a:schemeClr val="tx2"/>
                </a:solidFill>
                <a:latin typeface="Times New Roman" panose="02020603050405020304" pitchFamily="18" charset="0"/>
                <a:cs typeface="Times New Roman" panose="02020603050405020304" pitchFamily="18" charset="0"/>
              </a:rPr>
              <a:t>变换。 </a:t>
            </a:r>
          </a:p>
        </p:txBody>
      </p:sp>
      <p:sp>
        <p:nvSpPr>
          <p:cNvPr id="36874" name="Rectangle 11"/>
          <p:cNvSpPr>
            <a:spLocks noChangeArrowheads="1"/>
          </p:cNvSpPr>
          <p:nvPr/>
        </p:nvSpPr>
        <p:spPr bwMode="auto">
          <a:xfrm>
            <a:off x="347663" y="4191000"/>
            <a:ext cx="51609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解：因为</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为采样周期，所以</a:t>
            </a:r>
          </a:p>
        </p:txBody>
      </p:sp>
      <p:graphicFrame>
        <p:nvGraphicFramePr>
          <p:cNvPr id="36875" name="Object 11"/>
          <p:cNvGraphicFramePr>
            <a:graphicFrameLocks noChangeAspect="1"/>
          </p:cNvGraphicFramePr>
          <p:nvPr/>
        </p:nvGraphicFramePr>
        <p:xfrm>
          <a:off x="2566988" y="4581525"/>
          <a:ext cx="3733800" cy="955675"/>
        </p:xfrm>
        <a:graphic>
          <a:graphicData uri="http://schemas.openxmlformats.org/presentationml/2006/ole">
            <mc:AlternateContent xmlns:mc="http://schemas.openxmlformats.org/markup-compatibility/2006">
              <mc:Choice xmlns:v="urn:schemas-microsoft-com:vml" Requires="v">
                <p:oleObj r:id="rId2" imgW="1677035" imgH="431800" progId="Equation.3">
                  <p:embed/>
                </p:oleObj>
              </mc:Choice>
              <mc:Fallback>
                <p:oleObj r:id="rId2" imgW="1677035" imgH="4318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6988" y="4581525"/>
                        <a:ext cx="37338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6876" name="Object 12"/>
          <p:cNvGraphicFramePr>
            <a:graphicFrameLocks noChangeAspect="1"/>
          </p:cNvGraphicFramePr>
          <p:nvPr/>
        </p:nvGraphicFramePr>
        <p:xfrm>
          <a:off x="2566988" y="5343525"/>
          <a:ext cx="3657600" cy="973138"/>
        </p:xfrm>
        <a:graphic>
          <a:graphicData uri="http://schemas.openxmlformats.org/presentationml/2006/ole">
            <mc:AlternateContent xmlns:mc="http://schemas.openxmlformats.org/markup-compatibility/2006">
              <mc:Choice xmlns:v="urn:schemas-microsoft-com:vml" Requires="v">
                <p:oleObj r:id="rId4" imgW="1613535" imgH="431800" progId="Equation.DSMT4">
                  <p:embed/>
                </p:oleObj>
              </mc:Choice>
              <mc:Fallback>
                <p:oleObj r:id="rId4" imgW="1613535" imgH="4318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6988" y="5343525"/>
                        <a:ext cx="3657600"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6877" name="Rectangle 14"/>
          <p:cNvSpPr>
            <a:spLocks noChangeArrowheads="1"/>
          </p:cNvSpPr>
          <p:nvPr/>
        </p:nvSpPr>
        <p:spPr bwMode="auto">
          <a:xfrm>
            <a:off x="7543800" y="2620963"/>
            <a:ext cx="11731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ea typeface="楷体_GB2312"/>
                <a:cs typeface="楷体_GB2312"/>
              </a:rPr>
              <a:t>(7-14) </a:t>
            </a:r>
          </a:p>
        </p:txBody>
      </p:sp>
      <p:pic>
        <p:nvPicPr>
          <p:cNvPr id="2" name="图片 1"/>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195388" y="1498600"/>
            <a:ext cx="6400800"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2514600"/>
            <a:ext cx="3763962"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427538" y="3324225"/>
            <a:ext cx="2627312"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blinds(horizontal)">
                                      <p:cBhvr>
                                        <p:cTn id="7" dur="500"/>
                                        <p:tgtEl>
                                          <p:spTgt spid="368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8"/>
                                        </p:tgtEl>
                                        <p:attrNameLst>
                                          <p:attrName>style.visibility</p:attrName>
                                        </p:attrNameLst>
                                      </p:cBhvr>
                                      <p:to>
                                        <p:strVal val="visible"/>
                                      </p:to>
                                    </p:set>
                                    <p:animEffect transition="in" filter="blinds(horizontal)">
                                      <p:cBhvr>
                                        <p:cTn id="12" dur="500"/>
                                        <p:tgtEl>
                                          <p:spTgt spid="36868"/>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6870"/>
                                        </p:tgtEl>
                                        <p:attrNameLst>
                                          <p:attrName>style.visibility</p:attrName>
                                        </p:attrNameLst>
                                      </p:cBhvr>
                                      <p:to>
                                        <p:strVal val="visible"/>
                                      </p:to>
                                    </p:set>
                                    <p:animEffect transition="in" filter="blinds(horizontal)">
                                      <p:cBhvr>
                                        <p:cTn id="20" dur="500"/>
                                        <p:tgtEl>
                                          <p:spTgt spid="36870"/>
                                        </p:tgtEl>
                                      </p:cBhvr>
                                    </p:animEffect>
                                  </p:childTnLst>
                                </p:cTn>
                              </p:par>
                              <p:par>
                                <p:cTn id="21" presetID="3" presetClass="entr" presetSubtype="1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linds(horizontal)">
                                      <p:cBhvr>
                                        <p:cTn id="23" dur="500"/>
                                        <p:tgtEl>
                                          <p:spTgt spid="3"/>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6877"/>
                                        </p:tgtEl>
                                        <p:attrNameLst>
                                          <p:attrName>style.visibility</p:attrName>
                                        </p:attrNameLst>
                                      </p:cBhvr>
                                      <p:to>
                                        <p:strVal val="visible"/>
                                      </p:to>
                                    </p:set>
                                    <p:animEffect transition="in" filter="blinds(horizontal)">
                                      <p:cBhvr>
                                        <p:cTn id="26" dur="500"/>
                                        <p:tgtEl>
                                          <p:spTgt spid="36877"/>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6872"/>
                                        </p:tgtEl>
                                        <p:attrNameLst>
                                          <p:attrName>style.visibility</p:attrName>
                                        </p:attrNameLst>
                                      </p:cBhvr>
                                      <p:to>
                                        <p:strVal val="visible"/>
                                      </p:to>
                                    </p:set>
                                    <p:animEffect transition="in" filter="blinds(horizontal)">
                                      <p:cBhvr>
                                        <p:cTn id="31" dur="500"/>
                                        <p:tgtEl>
                                          <p:spTgt spid="36872"/>
                                        </p:tgtEl>
                                      </p:cBhvr>
                                    </p:animEffect>
                                  </p:childTnLst>
                                </p:cTn>
                              </p:par>
                              <p:par>
                                <p:cTn id="32" presetID="3" presetClass="entr" presetSubtype="10"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36874"/>
                                        </p:tgtEl>
                                        <p:attrNameLst>
                                          <p:attrName>style.visibility</p:attrName>
                                        </p:attrNameLst>
                                      </p:cBhvr>
                                      <p:to>
                                        <p:strVal val="visible"/>
                                      </p:to>
                                    </p:set>
                                    <p:animEffect transition="in" filter="blinds(horizontal)">
                                      <p:cBhvr>
                                        <p:cTn id="39" dur="500"/>
                                        <p:tgtEl>
                                          <p:spTgt spid="36874"/>
                                        </p:tgtEl>
                                      </p:cBhvr>
                                    </p:animEffect>
                                  </p:childTnLst>
                                </p:cTn>
                              </p:par>
                              <p:par>
                                <p:cTn id="40" presetID="3" presetClass="entr" presetSubtype="10" fill="hold" nodeType="withEffect">
                                  <p:stCondLst>
                                    <p:cond delay="0"/>
                                  </p:stCondLst>
                                  <p:childTnLst>
                                    <p:set>
                                      <p:cBhvr>
                                        <p:cTn id="41" dur="1" fill="hold">
                                          <p:stCondLst>
                                            <p:cond delay="0"/>
                                          </p:stCondLst>
                                        </p:cTn>
                                        <p:tgtEl>
                                          <p:spTgt spid="36876"/>
                                        </p:tgtEl>
                                        <p:attrNameLst>
                                          <p:attrName>style.visibility</p:attrName>
                                        </p:attrNameLst>
                                      </p:cBhvr>
                                      <p:to>
                                        <p:strVal val="visible"/>
                                      </p:to>
                                    </p:set>
                                    <p:animEffect transition="in" filter="blinds(horizontal)">
                                      <p:cBhvr>
                                        <p:cTn id="42" dur="500"/>
                                        <p:tgtEl>
                                          <p:spTgt spid="36876"/>
                                        </p:tgtEl>
                                      </p:cBhvr>
                                    </p:animEffect>
                                  </p:childTnLst>
                                </p:cTn>
                              </p:par>
                              <p:par>
                                <p:cTn id="43" presetID="3" presetClass="entr" presetSubtype="10" fill="hold" nodeType="withEffect">
                                  <p:stCondLst>
                                    <p:cond delay="0"/>
                                  </p:stCondLst>
                                  <p:childTnLst>
                                    <p:set>
                                      <p:cBhvr>
                                        <p:cTn id="44" dur="1" fill="hold">
                                          <p:stCondLst>
                                            <p:cond delay="0"/>
                                          </p:stCondLst>
                                        </p:cTn>
                                        <p:tgtEl>
                                          <p:spTgt spid="36875"/>
                                        </p:tgtEl>
                                        <p:attrNameLst>
                                          <p:attrName>style.visibility</p:attrName>
                                        </p:attrNameLst>
                                      </p:cBhvr>
                                      <p:to>
                                        <p:strVal val="visible"/>
                                      </p:to>
                                    </p:set>
                                    <p:animEffect transition="in" filter="blinds(horizontal)">
                                      <p:cBhvr>
                                        <p:cTn id="45" dur="500"/>
                                        <p:tgtEl>
                                          <p:spTgt spid="368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autoUpdateAnimBg="0"/>
      <p:bldP spid="36868" grpId="0" autoUpdateAnimBg="0"/>
      <p:bldP spid="36870" grpId="0" autoUpdateAnimBg="0"/>
      <p:bldP spid="36872" grpId="0" autoUpdateAnimBg="0"/>
      <p:bldP spid="36874" grpId="0" autoUpdateAnimBg="0"/>
      <p:bldP spid="36877"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F5D6F42-27AF-43AA-8192-82CA5C84BD7A}" type="slidenum">
              <a:rPr lang="zh-CN" altLang="en-US" sz="1400"/>
              <a:t>39</a:t>
            </a:fld>
            <a:endParaRPr lang="en-US" altLang="zh-CN" sz="1400"/>
          </a:p>
        </p:txBody>
      </p:sp>
      <p:sp>
        <p:nvSpPr>
          <p:cNvPr id="37891" name="Rectangle 2"/>
          <p:cNvSpPr>
            <a:spLocks noChangeArrowheads="1"/>
          </p:cNvSpPr>
          <p:nvPr/>
        </p:nvSpPr>
        <p:spPr bwMode="auto">
          <a:xfrm>
            <a:off x="476250" y="319088"/>
            <a:ext cx="61118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因此，理想脉冲的级数展开式为</a:t>
            </a:r>
          </a:p>
        </p:txBody>
      </p:sp>
      <p:graphicFrame>
        <p:nvGraphicFramePr>
          <p:cNvPr id="37892" name="Object 4"/>
          <p:cNvGraphicFramePr>
            <a:graphicFrameLocks noChangeAspect="1"/>
          </p:cNvGraphicFramePr>
          <p:nvPr/>
        </p:nvGraphicFramePr>
        <p:xfrm>
          <a:off x="2438400" y="838200"/>
          <a:ext cx="3429000" cy="476250"/>
        </p:xfrm>
        <a:graphic>
          <a:graphicData uri="http://schemas.openxmlformats.org/presentationml/2006/ole">
            <mc:AlternateContent xmlns:mc="http://schemas.openxmlformats.org/markup-compatibility/2006">
              <mc:Choice xmlns:v="urn:schemas-microsoft-com:vml" Requires="v">
                <p:oleObj r:id="rId2" imgW="1651635" imgH="228600" progId="Equation.3">
                  <p:embed/>
                </p:oleObj>
              </mc:Choice>
              <mc:Fallback>
                <p:oleObj r:id="rId2" imgW="1651635" imgH="22860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838200"/>
                        <a:ext cx="3429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3" name="Rectangle 5"/>
          <p:cNvSpPr>
            <a:spLocks noChangeArrowheads="1"/>
          </p:cNvSpPr>
          <p:nvPr/>
        </p:nvSpPr>
        <p:spPr bwMode="auto">
          <a:xfrm>
            <a:off x="501650" y="1309688"/>
            <a:ext cx="47180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将上式写成闭合形式</a:t>
            </a:r>
          </a:p>
        </p:txBody>
      </p:sp>
      <p:graphicFrame>
        <p:nvGraphicFramePr>
          <p:cNvPr id="37894" name="Object 6"/>
          <p:cNvGraphicFramePr>
            <a:graphicFrameLocks noChangeAspect="1"/>
          </p:cNvGraphicFramePr>
          <p:nvPr/>
        </p:nvGraphicFramePr>
        <p:xfrm>
          <a:off x="2438400" y="1690688"/>
          <a:ext cx="3276600" cy="844550"/>
        </p:xfrm>
        <a:graphic>
          <a:graphicData uri="http://schemas.openxmlformats.org/presentationml/2006/ole">
            <mc:AlternateContent xmlns:mc="http://schemas.openxmlformats.org/markup-compatibility/2006">
              <mc:Choice xmlns:v="urn:schemas-microsoft-com:vml" Requires="v">
                <p:oleObj r:id="rId4" imgW="1511935" imgH="393700" progId="Equation.3">
                  <p:embed/>
                </p:oleObj>
              </mc:Choice>
              <mc:Fallback>
                <p:oleObj r:id="rId4" imgW="1511935" imgH="3937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8400" y="1690688"/>
                        <a:ext cx="3276600" cy="84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5" name="Rectangle 8"/>
          <p:cNvSpPr>
            <a:spLocks noChangeArrowheads="1"/>
          </p:cNvSpPr>
          <p:nvPr/>
        </p:nvSpPr>
        <p:spPr bwMode="auto">
          <a:xfrm>
            <a:off x="539750" y="2743200"/>
            <a:ext cx="5832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7-4 </a:t>
            </a:r>
            <a:r>
              <a:rPr lang="zh-CN" altLang="en-US" sz="2800" b="1" dirty="0">
                <a:solidFill>
                  <a:schemeClr val="tx2"/>
                </a:solidFill>
                <a:latin typeface="Times New Roman" panose="02020603050405020304" pitchFamily="18" charset="0"/>
              </a:rPr>
              <a:t>试求函数</a:t>
            </a:r>
            <a:r>
              <a:rPr lang="en-US" altLang="zh-CN" sz="2800" i="1" dirty="0" err="1">
                <a:solidFill>
                  <a:schemeClr val="tx2"/>
                </a:solidFill>
                <a:latin typeface="Times New Roman" panose="02020603050405020304" pitchFamily="18" charset="0"/>
              </a:rPr>
              <a:t>a</a:t>
            </a:r>
            <a:r>
              <a:rPr lang="en-US" altLang="zh-CN" sz="2800" i="1" baseline="30000" dirty="0" err="1">
                <a:solidFill>
                  <a:schemeClr val="tx2"/>
                </a:solidFill>
                <a:latin typeface="Times New Roman" panose="02020603050405020304" pitchFamily="18" charset="0"/>
              </a:rPr>
              <a:t>k</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sp>
        <p:nvSpPr>
          <p:cNvPr id="37896" name="Rectangle 9"/>
          <p:cNvSpPr>
            <a:spLocks noChangeArrowheads="1"/>
          </p:cNvSpPr>
          <p:nvPr/>
        </p:nvSpPr>
        <p:spPr bwMode="auto">
          <a:xfrm>
            <a:off x="533400" y="3213100"/>
            <a:ext cx="81422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解：将</a:t>
            </a:r>
            <a:r>
              <a:rPr lang="en-US" altLang="zh-CN" sz="2800" i="1" dirty="0" err="1">
                <a:solidFill>
                  <a:schemeClr val="tx2"/>
                </a:solidFill>
                <a:latin typeface="Times New Roman" panose="02020603050405020304" pitchFamily="18" charset="0"/>
              </a:rPr>
              <a:t>a</a:t>
            </a:r>
            <a:r>
              <a:rPr lang="en-US" altLang="zh-CN" sz="2800" i="1" baseline="30000" dirty="0" err="1">
                <a:solidFill>
                  <a:schemeClr val="tx2"/>
                </a:solidFill>
                <a:latin typeface="Times New Roman" panose="02020603050405020304" pitchFamily="18" charset="0"/>
              </a:rPr>
              <a:t>k</a:t>
            </a:r>
            <a:r>
              <a:rPr lang="zh-CN" altLang="en-US" sz="2800" b="1" dirty="0">
                <a:solidFill>
                  <a:schemeClr val="tx2"/>
                </a:solidFill>
                <a:latin typeface="Times New Roman" panose="02020603050405020304" pitchFamily="18" charset="0"/>
              </a:rPr>
              <a:t>在各采样时刻的采样值代入式</a:t>
            </a:r>
            <a:r>
              <a:rPr lang="en-US" altLang="zh-CN" sz="2800" b="1" dirty="0">
                <a:solidFill>
                  <a:schemeClr val="tx2"/>
                </a:solidFill>
                <a:latin typeface="Times New Roman" panose="02020603050405020304" pitchFamily="18" charset="0"/>
              </a:rPr>
              <a:t>(7-13)</a:t>
            </a:r>
            <a:r>
              <a:rPr lang="zh-CN" altLang="en-US" sz="2800" b="1" dirty="0">
                <a:solidFill>
                  <a:schemeClr val="tx2"/>
                </a:solidFill>
                <a:latin typeface="Times New Roman" panose="02020603050405020304" pitchFamily="18" charset="0"/>
              </a:rPr>
              <a:t>中得</a:t>
            </a:r>
          </a:p>
        </p:txBody>
      </p:sp>
      <p:graphicFrame>
        <p:nvGraphicFramePr>
          <p:cNvPr id="37897" name="Object 9"/>
          <p:cNvGraphicFramePr>
            <a:graphicFrameLocks noChangeAspect="1"/>
          </p:cNvGraphicFramePr>
          <p:nvPr/>
        </p:nvGraphicFramePr>
        <p:xfrm>
          <a:off x="1322388" y="3817938"/>
          <a:ext cx="5583237" cy="525462"/>
        </p:xfrm>
        <a:graphic>
          <a:graphicData uri="http://schemas.openxmlformats.org/presentationml/2006/ole">
            <mc:AlternateContent xmlns:mc="http://schemas.openxmlformats.org/markup-compatibility/2006">
              <mc:Choice xmlns:v="urn:schemas-microsoft-com:vml" Requires="v">
                <p:oleObj name="Equation" r:id="rId6" imgW="2425700" imgH="228600" progId="Equation.DSMT4">
                  <p:embed/>
                </p:oleObj>
              </mc:Choice>
              <mc:Fallback>
                <p:oleObj name="Equation" r:id="rId6" imgW="2425700" imgH="228600"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22388" y="3817938"/>
                        <a:ext cx="558323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898" name="Rectangle 12"/>
          <p:cNvSpPr>
            <a:spLocks noChangeArrowheads="1"/>
          </p:cNvSpPr>
          <p:nvPr/>
        </p:nvSpPr>
        <p:spPr bwMode="auto">
          <a:xfrm>
            <a:off x="533400" y="4357688"/>
            <a:ext cx="7351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将该级数写成闭合形式，得</a:t>
            </a:r>
            <a:r>
              <a:rPr lang="en-US" altLang="zh-CN" sz="2800" i="1">
                <a:solidFill>
                  <a:schemeClr val="tx2"/>
                </a:solidFill>
                <a:latin typeface="Times New Roman" panose="02020603050405020304" pitchFamily="18" charset="0"/>
              </a:rPr>
              <a:t>a</a:t>
            </a:r>
            <a:r>
              <a:rPr lang="en-US" altLang="zh-CN" sz="2800" i="1" baseline="30000">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变换，即</a:t>
            </a:r>
          </a:p>
        </p:txBody>
      </p:sp>
      <p:graphicFrame>
        <p:nvGraphicFramePr>
          <p:cNvPr id="37899" name="Object 11"/>
          <p:cNvGraphicFramePr>
            <a:graphicFrameLocks noChangeAspect="1"/>
          </p:cNvGraphicFramePr>
          <p:nvPr/>
        </p:nvGraphicFramePr>
        <p:xfrm>
          <a:off x="2362200" y="4876800"/>
          <a:ext cx="3276600" cy="866775"/>
        </p:xfrm>
        <a:graphic>
          <a:graphicData uri="http://schemas.openxmlformats.org/presentationml/2006/ole">
            <mc:AlternateContent xmlns:mc="http://schemas.openxmlformats.org/markup-compatibility/2006">
              <mc:Choice xmlns:v="urn:schemas-microsoft-com:vml" Requires="v">
                <p:oleObj r:id="rId8" imgW="1473835" imgH="393700" progId="Equation.3">
                  <p:embed/>
                </p:oleObj>
              </mc:Choice>
              <mc:Fallback>
                <p:oleObj r:id="rId8" imgW="1473835" imgH="3937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62200" y="4876800"/>
                        <a:ext cx="3276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891"/>
                                        </p:tgtEl>
                                        <p:attrNameLst>
                                          <p:attrName>style.visibility</p:attrName>
                                        </p:attrNameLst>
                                      </p:cBhvr>
                                      <p:to>
                                        <p:strVal val="visible"/>
                                      </p:to>
                                    </p:set>
                                    <p:animEffect transition="in" filter="blinds(horizontal)">
                                      <p:cBhvr>
                                        <p:cTn id="7" dur="500"/>
                                        <p:tgtEl>
                                          <p:spTgt spid="37891"/>
                                        </p:tgtEl>
                                      </p:cBhvr>
                                    </p:animEffect>
                                  </p:childTnLst>
                                </p:cTn>
                              </p:par>
                              <p:par>
                                <p:cTn id="8" presetID="3" presetClass="entr" presetSubtype="10" fill="hold" nodeType="withEffect">
                                  <p:stCondLst>
                                    <p:cond delay="0"/>
                                  </p:stCondLst>
                                  <p:childTnLst>
                                    <p:set>
                                      <p:cBhvr>
                                        <p:cTn id="9" dur="1" fill="hold">
                                          <p:stCondLst>
                                            <p:cond delay="0"/>
                                          </p:stCondLst>
                                        </p:cTn>
                                        <p:tgtEl>
                                          <p:spTgt spid="37892"/>
                                        </p:tgtEl>
                                        <p:attrNameLst>
                                          <p:attrName>style.visibility</p:attrName>
                                        </p:attrNameLst>
                                      </p:cBhvr>
                                      <p:to>
                                        <p:strVal val="visible"/>
                                      </p:to>
                                    </p:set>
                                    <p:animEffect transition="in" filter="blinds(horizontal)">
                                      <p:cBhvr>
                                        <p:cTn id="10" dur="500"/>
                                        <p:tgtEl>
                                          <p:spTgt spid="3789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7893"/>
                                        </p:tgtEl>
                                        <p:attrNameLst>
                                          <p:attrName>style.visibility</p:attrName>
                                        </p:attrNameLst>
                                      </p:cBhvr>
                                      <p:to>
                                        <p:strVal val="visible"/>
                                      </p:to>
                                    </p:set>
                                    <p:animEffect transition="in" filter="blinds(horizontal)">
                                      <p:cBhvr>
                                        <p:cTn id="15" dur="500"/>
                                        <p:tgtEl>
                                          <p:spTgt spid="37893"/>
                                        </p:tgtEl>
                                      </p:cBhvr>
                                    </p:animEffect>
                                  </p:childTnLst>
                                </p:cTn>
                              </p:par>
                              <p:par>
                                <p:cTn id="16" presetID="3" presetClass="entr" presetSubtype="10" fill="hold" nodeType="withEffect">
                                  <p:stCondLst>
                                    <p:cond delay="0"/>
                                  </p:stCondLst>
                                  <p:childTnLst>
                                    <p:set>
                                      <p:cBhvr>
                                        <p:cTn id="17" dur="1" fill="hold">
                                          <p:stCondLst>
                                            <p:cond delay="0"/>
                                          </p:stCondLst>
                                        </p:cTn>
                                        <p:tgtEl>
                                          <p:spTgt spid="37894"/>
                                        </p:tgtEl>
                                        <p:attrNameLst>
                                          <p:attrName>style.visibility</p:attrName>
                                        </p:attrNameLst>
                                      </p:cBhvr>
                                      <p:to>
                                        <p:strVal val="visible"/>
                                      </p:to>
                                    </p:set>
                                    <p:animEffect transition="in" filter="blinds(horizontal)">
                                      <p:cBhvr>
                                        <p:cTn id="18" dur="500"/>
                                        <p:tgtEl>
                                          <p:spTgt spid="378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37895"/>
                                        </p:tgtEl>
                                        <p:attrNameLst>
                                          <p:attrName>style.visibility</p:attrName>
                                        </p:attrNameLst>
                                      </p:cBhvr>
                                      <p:to>
                                        <p:strVal val="visible"/>
                                      </p:to>
                                    </p:set>
                                    <p:animEffect transition="in" filter="blinds(horizontal)">
                                      <p:cBhvr>
                                        <p:cTn id="23" dur="500"/>
                                        <p:tgtEl>
                                          <p:spTgt spid="37895"/>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7896"/>
                                        </p:tgtEl>
                                        <p:attrNameLst>
                                          <p:attrName>style.visibility</p:attrName>
                                        </p:attrNameLst>
                                      </p:cBhvr>
                                      <p:to>
                                        <p:strVal val="visible"/>
                                      </p:to>
                                    </p:set>
                                    <p:animEffect transition="in" filter="blinds(horizontal)">
                                      <p:cBhvr>
                                        <p:cTn id="28" dur="500"/>
                                        <p:tgtEl>
                                          <p:spTgt spid="37896"/>
                                        </p:tgtEl>
                                      </p:cBhvr>
                                    </p:animEffect>
                                  </p:childTnLst>
                                </p:cTn>
                              </p:par>
                              <p:par>
                                <p:cTn id="29" presetID="3" presetClass="entr" presetSubtype="10" fill="hold" nodeType="withEffect">
                                  <p:stCondLst>
                                    <p:cond delay="0"/>
                                  </p:stCondLst>
                                  <p:childTnLst>
                                    <p:set>
                                      <p:cBhvr>
                                        <p:cTn id="30" dur="1" fill="hold">
                                          <p:stCondLst>
                                            <p:cond delay="0"/>
                                          </p:stCondLst>
                                        </p:cTn>
                                        <p:tgtEl>
                                          <p:spTgt spid="37897"/>
                                        </p:tgtEl>
                                        <p:attrNameLst>
                                          <p:attrName>style.visibility</p:attrName>
                                        </p:attrNameLst>
                                      </p:cBhvr>
                                      <p:to>
                                        <p:strVal val="visible"/>
                                      </p:to>
                                    </p:set>
                                    <p:animEffect transition="in" filter="blinds(horizontal)">
                                      <p:cBhvr>
                                        <p:cTn id="31" dur="500"/>
                                        <p:tgtEl>
                                          <p:spTgt spid="37897"/>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7898"/>
                                        </p:tgtEl>
                                        <p:attrNameLst>
                                          <p:attrName>style.visibility</p:attrName>
                                        </p:attrNameLst>
                                      </p:cBhvr>
                                      <p:to>
                                        <p:strVal val="visible"/>
                                      </p:to>
                                    </p:set>
                                    <p:animEffect transition="in" filter="blinds(horizontal)">
                                      <p:cBhvr>
                                        <p:cTn id="36" dur="500"/>
                                        <p:tgtEl>
                                          <p:spTgt spid="37898"/>
                                        </p:tgtEl>
                                      </p:cBhvr>
                                    </p:animEffect>
                                  </p:childTnLst>
                                </p:cTn>
                              </p:par>
                              <p:par>
                                <p:cTn id="37" presetID="3" presetClass="entr" presetSubtype="10" fill="hold" nodeType="withEffect">
                                  <p:stCondLst>
                                    <p:cond delay="0"/>
                                  </p:stCondLst>
                                  <p:childTnLst>
                                    <p:set>
                                      <p:cBhvr>
                                        <p:cTn id="38" dur="1" fill="hold">
                                          <p:stCondLst>
                                            <p:cond delay="0"/>
                                          </p:stCondLst>
                                        </p:cTn>
                                        <p:tgtEl>
                                          <p:spTgt spid="37899"/>
                                        </p:tgtEl>
                                        <p:attrNameLst>
                                          <p:attrName>style.visibility</p:attrName>
                                        </p:attrNameLst>
                                      </p:cBhvr>
                                      <p:to>
                                        <p:strVal val="visible"/>
                                      </p:to>
                                    </p:set>
                                    <p:animEffect transition="in" filter="blinds(horizontal)">
                                      <p:cBhvr>
                                        <p:cTn id="39" dur="500"/>
                                        <p:tgtEl>
                                          <p:spTgt spid="378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autoUpdateAnimBg="0"/>
      <p:bldP spid="37893" grpId="0" autoUpdateAnimBg="0"/>
      <p:bldP spid="37895" grpId="0" autoUpdateAnimBg="0"/>
      <p:bldP spid="37896" grpId="0" autoUpdateAnimBg="0"/>
      <p:bldP spid="37898"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灯片编号占位符 4"/>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E4DF814-5B72-4273-BD8A-DBCA46F71DC5}" type="slidenum">
              <a:rPr lang="zh-CN" altLang="en-US" sz="1400"/>
              <a:t>4</a:t>
            </a:fld>
            <a:endParaRPr lang="en-US" altLang="zh-CN" sz="1400"/>
          </a:p>
        </p:txBody>
      </p:sp>
      <p:sp>
        <p:nvSpPr>
          <p:cNvPr id="5" name="Rectangle 5"/>
          <p:cNvSpPr>
            <a:spLocks noChangeArrowheads="1"/>
          </p:cNvSpPr>
          <p:nvPr/>
        </p:nvSpPr>
        <p:spPr bwMode="auto">
          <a:xfrm>
            <a:off x="288925" y="765175"/>
            <a:ext cx="8518525"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rgbClr val="00337B"/>
                </a:solidFill>
              </a:rPr>
              <a:t>       其中，离散信号是对连续信号通过采样开关的采样获得的。采样开关经一定时间</a:t>
            </a:r>
            <a:r>
              <a:rPr lang="en-US" altLang="zh-CN" sz="2800" i="1">
                <a:solidFill>
                  <a:srgbClr val="00337B"/>
                </a:solidFill>
                <a:latin typeface="Times New Roman" panose="02020603050405020304" pitchFamily="18" charset="0"/>
              </a:rPr>
              <a:t>T</a:t>
            </a:r>
            <a:r>
              <a:rPr lang="zh-CN" altLang="en-US" sz="2800" b="1">
                <a:solidFill>
                  <a:srgbClr val="00337B"/>
                </a:solidFill>
              </a:rPr>
              <a:t>重复闭合，每次闭合时间为</a:t>
            </a:r>
            <a:r>
              <a:rPr lang="zh-CN" altLang="en-US" sz="2800" i="1">
                <a:solidFill>
                  <a:srgbClr val="00337B"/>
                </a:solidFill>
                <a:latin typeface="Times New Roman" panose="02020603050405020304" pitchFamily="18" charset="0"/>
                <a:sym typeface="Symbol" panose="05050102010706020507" pitchFamily="18" charset="2"/>
              </a:rPr>
              <a:t></a:t>
            </a:r>
            <a:r>
              <a:rPr lang="zh-CN" altLang="en-US" sz="2800" b="1">
                <a:solidFill>
                  <a:srgbClr val="00337B"/>
                </a:solidFill>
              </a:rPr>
              <a:t>，且有</a:t>
            </a:r>
            <a:r>
              <a:rPr lang="zh-CN" altLang="en-US" sz="2800" i="1">
                <a:solidFill>
                  <a:srgbClr val="00337B"/>
                </a:solidFill>
                <a:latin typeface="Times New Roman" panose="02020603050405020304" pitchFamily="18" charset="0"/>
                <a:sym typeface="Symbol" panose="05050102010706020507" pitchFamily="18" charset="2"/>
              </a:rPr>
              <a:t> </a:t>
            </a:r>
            <a:r>
              <a:rPr lang="en-US" altLang="zh-CN" sz="2800">
                <a:solidFill>
                  <a:srgbClr val="00337B"/>
                </a:solidFill>
              </a:rPr>
              <a:t>&lt;&lt;</a:t>
            </a:r>
            <a:r>
              <a:rPr lang="en-US" altLang="zh-CN" sz="2800" i="1">
                <a:solidFill>
                  <a:srgbClr val="00337B"/>
                </a:solidFill>
                <a:latin typeface="Times New Roman" panose="02020603050405020304" pitchFamily="18" charset="0"/>
              </a:rPr>
              <a:t>T</a:t>
            </a:r>
            <a:r>
              <a:rPr lang="en-US" altLang="zh-CN" sz="2800" b="1">
                <a:solidFill>
                  <a:srgbClr val="00337B"/>
                </a:solidFill>
              </a:rPr>
              <a:t> </a:t>
            </a:r>
            <a:r>
              <a:rPr lang="zh-CN" altLang="en-US" sz="2800" b="1">
                <a:solidFill>
                  <a:srgbClr val="00337B"/>
                </a:solidFill>
              </a:rPr>
              <a:t>，如图</a:t>
            </a:r>
            <a:r>
              <a:rPr lang="en-US" altLang="zh-CN" sz="2800" b="1">
                <a:solidFill>
                  <a:srgbClr val="00337B"/>
                </a:solidFill>
                <a:latin typeface="Times New Roman" panose="02020603050405020304" pitchFamily="18" charset="0"/>
                <a:cs typeface="Times New Roman" panose="02020603050405020304" pitchFamily="18" charset="0"/>
              </a:rPr>
              <a:t>7-3</a:t>
            </a:r>
            <a:r>
              <a:rPr lang="zh-CN" altLang="en-US" sz="2800" b="1">
                <a:solidFill>
                  <a:srgbClr val="00337B"/>
                </a:solidFill>
              </a:rPr>
              <a:t>所示。</a:t>
            </a:r>
          </a:p>
        </p:txBody>
      </p:sp>
      <p:grpSp>
        <p:nvGrpSpPr>
          <p:cNvPr id="7172" name="组合 3"/>
          <p:cNvGrpSpPr/>
          <p:nvPr/>
        </p:nvGrpSpPr>
        <p:grpSpPr bwMode="auto">
          <a:xfrm>
            <a:off x="1214438" y="2149475"/>
            <a:ext cx="6665912" cy="4275138"/>
            <a:chOff x="1214438" y="2149475"/>
            <a:chExt cx="6665912" cy="4275138"/>
          </a:xfrm>
        </p:grpSpPr>
        <p:sp>
          <p:nvSpPr>
            <p:cNvPr id="7174" name="Text Box 2"/>
            <p:cNvSpPr txBox="1">
              <a:spLocks noChangeArrowheads="1"/>
            </p:cNvSpPr>
            <p:nvPr/>
          </p:nvSpPr>
          <p:spPr bwMode="auto">
            <a:xfrm>
              <a:off x="2705418" y="5964238"/>
              <a:ext cx="36474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a:solidFill>
                    <a:srgbClr val="00337B"/>
                  </a:solidFill>
                  <a:latin typeface="Times New Roman" panose="02020603050405020304" pitchFamily="18" charset="0"/>
                </a:rPr>
                <a:t>      图</a:t>
              </a:r>
              <a:r>
                <a:rPr lang="en-US" altLang="zh-CN" sz="2400" b="1">
                  <a:solidFill>
                    <a:srgbClr val="00337B"/>
                  </a:solidFill>
                  <a:latin typeface="Times New Roman" panose="02020603050405020304" pitchFamily="18" charset="0"/>
                </a:rPr>
                <a:t>7-3 </a:t>
              </a:r>
              <a:r>
                <a:rPr lang="zh-CN" altLang="en-US" sz="2400" b="1">
                  <a:solidFill>
                    <a:srgbClr val="00337B"/>
                  </a:solidFill>
                  <a:latin typeface="Times New Roman" panose="02020603050405020304" pitchFamily="18" charset="0"/>
                </a:rPr>
                <a:t>离散型时间函数</a:t>
              </a:r>
              <a:r>
                <a:rPr lang="zh-CN" altLang="en-US" sz="2400">
                  <a:solidFill>
                    <a:srgbClr val="00337B"/>
                  </a:solidFill>
                  <a:latin typeface="Times New Roman" panose="02020603050405020304" pitchFamily="18" charset="0"/>
                </a:rPr>
                <a:t> </a:t>
              </a:r>
            </a:p>
          </p:txBody>
        </p:sp>
        <p:grpSp>
          <p:nvGrpSpPr>
            <p:cNvPr id="7175" name="组合 2"/>
            <p:cNvGrpSpPr/>
            <p:nvPr/>
          </p:nvGrpSpPr>
          <p:grpSpPr bwMode="auto">
            <a:xfrm>
              <a:off x="1214438" y="2149475"/>
              <a:ext cx="6665912" cy="3575050"/>
              <a:chOff x="1214438" y="2149475"/>
              <a:chExt cx="6665912" cy="3575050"/>
            </a:xfrm>
          </p:grpSpPr>
          <p:graphicFrame>
            <p:nvGraphicFramePr>
              <p:cNvPr id="7177" name="Object 3"/>
              <p:cNvGraphicFramePr>
                <a:graphicFrameLocks noChangeAspect="1"/>
              </p:cNvGraphicFramePr>
              <p:nvPr/>
            </p:nvGraphicFramePr>
            <p:xfrm>
              <a:off x="1214438" y="2149475"/>
              <a:ext cx="6665912" cy="3575050"/>
            </p:xfrm>
            <a:graphic>
              <a:graphicData uri="http://schemas.openxmlformats.org/presentationml/2006/ole">
                <mc:AlternateContent xmlns:mc="http://schemas.openxmlformats.org/markup-compatibility/2006">
                  <mc:Choice xmlns:v="urn:schemas-microsoft-com:vml" Requires="v">
                    <p:oleObj r:id="rId2" imgW="6667500" imgH="3822700" progId="Photoshop.Image.6">
                      <p:embed/>
                    </p:oleObj>
                  </mc:Choice>
                  <mc:Fallback>
                    <p:oleObj r:id="rId2" imgW="6667500" imgH="3822700" progId="Photoshop.Image.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4438" y="2149475"/>
                            <a:ext cx="6665912" cy="3575050"/>
                          </a:xfrm>
                          <a:prstGeom prst="rect">
                            <a:avLst/>
                          </a:prstGeom>
                          <a:noFill/>
                          <a:ln w="31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178" name="矩形 1"/>
              <p:cNvSpPr>
                <a:spLocks noChangeArrowheads="1"/>
              </p:cNvSpPr>
              <p:nvPr/>
            </p:nvSpPr>
            <p:spPr bwMode="auto">
              <a:xfrm>
                <a:off x="4067944" y="4882356"/>
                <a:ext cx="288032" cy="216024"/>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pSp>
        <p:sp>
          <p:nvSpPr>
            <p:cNvPr id="7176" name="矩形 7"/>
            <p:cNvSpPr>
              <a:spLocks noChangeArrowheads="1"/>
            </p:cNvSpPr>
            <p:nvPr/>
          </p:nvSpPr>
          <p:spPr bwMode="auto">
            <a:xfrm>
              <a:off x="4932040" y="4891236"/>
              <a:ext cx="288032" cy="216024"/>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pSp>
      <p:graphicFrame>
        <p:nvGraphicFramePr>
          <p:cNvPr id="7173" name="对象 5"/>
          <p:cNvGraphicFramePr>
            <a:graphicFrameLocks noChangeAspect="1"/>
          </p:cNvGraphicFramePr>
          <p:nvPr/>
        </p:nvGraphicFramePr>
        <p:xfrm>
          <a:off x="4578350" y="2492375"/>
          <a:ext cx="152400" cy="177800"/>
        </p:xfrm>
        <a:graphic>
          <a:graphicData uri="http://schemas.openxmlformats.org/presentationml/2006/ole">
            <mc:AlternateContent xmlns:mc="http://schemas.openxmlformats.org/markup-compatibility/2006">
              <mc:Choice xmlns:v="urn:schemas-microsoft-com:vml" Requires="v">
                <p:oleObj name="Equation" r:id="rId4" imgW="152400" imgH="177800" progId="Equation.DSMT4">
                  <p:embed/>
                </p:oleObj>
              </mc:Choice>
              <mc:Fallback>
                <p:oleObj name="Equation" r:id="rId4" imgW="152400" imgH="177800" progId="Equation.DSMT4">
                  <p:embed/>
                  <p:pic>
                    <p:nvPicPr>
                      <p:cNvPr id="0" name="对象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0" y="2492375"/>
                        <a:ext cx="1524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push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B6EACCC-8B5D-43E3-B97B-E6824C883141}" type="slidenum">
              <a:rPr lang="zh-CN" altLang="en-US" sz="1400"/>
              <a:t>40</a:t>
            </a:fld>
            <a:endParaRPr lang="en-US" altLang="zh-CN" sz="1400"/>
          </a:p>
        </p:txBody>
      </p:sp>
      <p:sp>
        <p:nvSpPr>
          <p:cNvPr id="38915" name="Rectangle 2"/>
          <p:cNvSpPr>
            <a:spLocks noChangeArrowheads="1"/>
          </p:cNvSpPr>
          <p:nvPr/>
        </p:nvSpPr>
        <p:spPr bwMode="auto">
          <a:xfrm>
            <a:off x="457200" y="455613"/>
            <a:ext cx="57800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7-5 </a:t>
            </a:r>
            <a:r>
              <a:rPr lang="zh-CN" altLang="en-US" sz="2800" b="1" dirty="0">
                <a:solidFill>
                  <a:schemeClr val="tx2"/>
                </a:solidFill>
                <a:latin typeface="Times New Roman" panose="02020603050405020304" pitchFamily="18" charset="0"/>
              </a:rPr>
              <a:t>试求函数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en-US" altLang="zh-CN" sz="2800" dirty="0" err="1">
                <a:solidFill>
                  <a:schemeClr val="tx2"/>
                </a:solidFill>
                <a:latin typeface="Times New Roman" panose="02020603050405020304" pitchFamily="18" charset="0"/>
              </a:rPr>
              <a:t>sin</a:t>
            </a:r>
            <a:r>
              <a:rPr lang="en-US" altLang="zh-CN" sz="2800" i="1" dirty="0" err="1">
                <a:solidFill>
                  <a:schemeClr val="tx2"/>
                </a:solidFill>
                <a:latin typeface="Times New Roman" panose="02020603050405020304" pitchFamily="18" charset="0"/>
              </a:rPr>
              <a:t>ωt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sp>
        <p:nvSpPr>
          <p:cNvPr id="38916" name="Rectangle 3"/>
          <p:cNvSpPr>
            <a:spLocks noChangeArrowheads="1"/>
          </p:cNvSpPr>
          <p:nvPr/>
        </p:nvSpPr>
        <p:spPr bwMode="auto">
          <a:xfrm>
            <a:off x="457200" y="1081088"/>
            <a:ext cx="21701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宋体" panose="02010600030101010101" pitchFamily="2" charset="-122"/>
              </a:rPr>
              <a:t>解：因为</a:t>
            </a:r>
          </a:p>
        </p:txBody>
      </p:sp>
      <p:graphicFrame>
        <p:nvGraphicFramePr>
          <p:cNvPr id="38917" name="Object 5"/>
          <p:cNvGraphicFramePr>
            <a:graphicFrameLocks noChangeAspect="1"/>
          </p:cNvGraphicFramePr>
          <p:nvPr/>
        </p:nvGraphicFramePr>
        <p:xfrm>
          <a:off x="1997075" y="838200"/>
          <a:ext cx="2635250" cy="987425"/>
        </p:xfrm>
        <a:graphic>
          <a:graphicData uri="http://schemas.openxmlformats.org/presentationml/2006/ole">
            <mc:AlternateContent xmlns:mc="http://schemas.openxmlformats.org/markup-compatibility/2006">
              <mc:Choice xmlns:v="urn:schemas-microsoft-com:vml" Requires="v">
                <p:oleObj name="Equation" r:id="rId2" imgW="1193800" imgH="444500" progId="Equation.DSMT4">
                  <p:embed/>
                </p:oleObj>
              </mc:Choice>
              <mc:Fallback>
                <p:oleObj name="Equation" r:id="rId2" imgW="1193800" imgH="4445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7075" y="838200"/>
                        <a:ext cx="2635250"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8" name="Rectangle 5"/>
          <p:cNvSpPr>
            <a:spLocks noChangeArrowheads="1"/>
          </p:cNvSpPr>
          <p:nvPr/>
        </p:nvSpPr>
        <p:spPr bwMode="auto">
          <a:xfrm>
            <a:off x="476250" y="1828800"/>
            <a:ext cx="17192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宋体" panose="02010600030101010101" pitchFamily="2" charset="-122"/>
              </a:rPr>
              <a:t>所以</a:t>
            </a:r>
          </a:p>
        </p:txBody>
      </p:sp>
      <p:graphicFrame>
        <p:nvGraphicFramePr>
          <p:cNvPr id="38919" name="Object 7"/>
          <p:cNvGraphicFramePr>
            <a:graphicFrameLocks noChangeAspect="1"/>
          </p:cNvGraphicFramePr>
          <p:nvPr/>
        </p:nvGraphicFramePr>
        <p:xfrm>
          <a:off x="1443038" y="1731963"/>
          <a:ext cx="7248525" cy="2535237"/>
        </p:xfrm>
        <a:graphic>
          <a:graphicData uri="http://schemas.openxmlformats.org/presentationml/2006/ole">
            <mc:AlternateContent xmlns:mc="http://schemas.openxmlformats.org/markup-compatibility/2006">
              <mc:Choice xmlns:v="urn:schemas-microsoft-com:vml" Requires="v">
                <p:oleObj name="Equation" r:id="rId4" imgW="3848100" imgH="1346200" progId="Equation.DSMT4">
                  <p:embed/>
                </p:oleObj>
              </mc:Choice>
              <mc:Fallback>
                <p:oleObj name="Equation" r:id="rId4" imgW="3848100" imgH="13462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3038" y="1731963"/>
                        <a:ext cx="7248525" cy="2535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8920" name="Rectangle 8"/>
          <p:cNvSpPr>
            <a:spLocks noChangeArrowheads="1"/>
          </p:cNvSpPr>
          <p:nvPr/>
        </p:nvSpPr>
        <p:spPr bwMode="auto">
          <a:xfrm>
            <a:off x="323850" y="4270375"/>
            <a:ext cx="849312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rgbClr val="FF3300"/>
                </a:solidFill>
                <a:latin typeface="Times New Roman" panose="02020603050405020304" pitchFamily="18" charset="0"/>
              </a:rPr>
              <a:t>级数求和法</a:t>
            </a:r>
            <a:r>
              <a:rPr lang="zh-CN" altLang="en-US" sz="2800" b="1">
                <a:solidFill>
                  <a:schemeClr val="tx2"/>
                </a:solidFill>
                <a:latin typeface="Times New Roman" panose="02020603050405020304" pitchFamily="18" charset="0"/>
              </a:rPr>
              <a:t>求取已知函数</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变换的</a:t>
            </a:r>
            <a:r>
              <a:rPr lang="zh-CN" altLang="en-US" sz="2800" b="1">
                <a:solidFill>
                  <a:srgbClr val="FF3300"/>
                </a:solidFill>
                <a:latin typeface="Times New Roman" panose="02020603050405020304" pitchFamily="18" charset="0"/>
              </a:rPr>
              <a:t>缺点</a:t>
            </a:r>
            <a:r>
              <a:rPr lang="zh-CN" altLang="en-US" sz="2800" b="1">
                <a:solidFill>
                  <a:schemeClr val="tx2"/>
                </a:solidFill>
                <a:latin typeface="Times New Roman" panose="02020603050405020304" pitchFamily="18" charset="0"/>
              </a:rPr>
              <a:t>在于：</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需要将无穷级数写成闭合形式。在某些情况下需要很高的技巧。</a:t>
            </a:r>
          </a:p>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变换的无穷级数形式的</a:t>
            </a:r>
            <a:r>
              <a:rPr lang="zh-CN" altLang="en-US" sz="2800" b="1">
                <a:solidFill>
                  <a:srgbClr val="FF3300"/>
                </a:solidFill>
                <a:latin typeface="Times New Roman" panose="02020603050405020304" pitchFamily="18" charset="0"/>
              </a:rPr>
              <a:t>优点</a:t>
            </a:r>
            <a:r>
              <a:rPr lang="zh-CN" altLang="en-US" sz="2800" b="1">
                <a:solidFill>
                  <a:schemeClr val="tx2"/>
                </a:solidFill>
                <a:latin typeface="Times New Roman" panose="02020603050405020304" pitchFamily="18" charset="0"/>
              </a:rPr>
              <a:t>在于：</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具有鲜明的物理含义。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blinds(horizontal)">
                                      <p:cBhvr>
                                        <p:cTn id="7" dur="500"/>
                                        <p:tgtEl>
                                          <p:spTgt spid="38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blinds(horizontal)">
                                      <p:cBhvr>
                                        <p:cTn id="12" dur="500"/>
                                        <p:tgtEl>
                                          <p:spTgt spid="38916"/>
                                        </p:tgtEl>
                                      </p:cBhvr>
                                    </p:animEffect>
                                  </p:childTnLst>
                                </p:cTn>
                              </p:par>
                              <p:par>
                                <p:cTn id="13" presetID="3" presetClass="entr" presetSubtype="10" fill="hold" nodeType="withEffect">
                                  <p:stCondLst>
                                    <p:cond delay="0"/>
                                  </p:stCondLst>
                                  <p:childTnLst>
                                    <p:set>
                                      <p:cBhvr>
                                        <p:cTn id="14" dur="1" fill="hold">
                                          <p:stCondLst>
                                            <p:cond delay="0"/>
                                          </p:stCondLst>
                                        </p:cTn>
                                        <p:tgtEl>
                                          <p:spTgt spid="38917"/>
                                        </p:tgtEl>
                                        <p:attrNameLst>
                                          <p:attrName>style.visibility</p:attrName>
                                        </p:attrNameLst>
                                      </p:cBhvr>
                                      <p:to>
                                        <p:strVal val="visible"/>
                                      </p:to>
                                    </p:set>
                                    <p:animEffect transition="in" filter="blinds(horizontal)">
                                      <p:cBhvr>
                                        <p:cTn id="15" dur="500"/>
                                        <p:tgtEl>
                                          <p:spTgt spid="38917"/>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8919"/>
                                        </p:tgtEl>
                                        <p:attrNameLst>
                                          <p:attrName>style.visibility</p:attrName>
                                        </p:attrNameLst>
                                      </p:cBhvr>
                                      <p:to>
                                        <p:strVal val="visible"/>
                                      </p:to>
                                    </p:set>
                                    <p:animEffect transition="in" filter="blinds(horizontal)">
                                      <p:cBhvr>
                                        <p:cTn id="20" dur="500"/>
                                        <p:tgtEl>
                                          <p:spTgt spid="38919"/>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8918"/>
                                        </p:tgtEl>
                                        <p:attrNameLst>
                                          <p:attrName>style.visibility</p:attrName>
                                        </p:attrNameLst>
                                      </p:cBhvr>
                                      <p:to>
                                        <p:strVal val="visible"/>
                                      </p:to>
                                    </p:set>
                                    <p:animEffect transition="in" filter="blinds(horizontal)">
                                      <p:cBhvr>
                                        <p:cTn id="23" dur="500"/>
                                        <p:tgtEl>
                                          <p:spTgt spid="38918"/>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38920"/>
                                        </p:tgtEl>
                                        <p:attrNameLst>
                                          <p:attrName>style.visibility</p:attrName>
                                        </p:attrNameLst>
                                      </p:cBhvr>
                                      <p:to>
                                        <p:strVal val="visible"/>
                                      </p:to>
                                    </p:set>
                                    <p:animEffect transition="in" filter="blinds(horizontal)">
                                      <p:cBhvr>
                                        <p:cTn id="28" dur="500"/>
                                        <p:tgtEl>
                                          <p:spTgt spid="38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autoUpdateAnimBg="0"/>
      <p:bldP spid="38916" grpId="0" autoUpdateAnimBg="0"/>
      <p:bldP spid="38918" grpId="0" autoUpdateAnimBg="0"/>
      <p:bldP spid="38920"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BCCB111-0098-4287-A0DB-C7E5501D8CEA}" type="slidenum">
              <a:rPr lang="zh-CN" altLang="en-US" sz="1400"/>
              <a:t>41</a:t>
            </a:fld>
            <a:endParaRPr lang="en-US" altLang="zh-CN" sz="1400"/>
          </a:p>
        </p:txBody>
      </p:sp>
      <p:sp>
        <p:nvSpPr>
          <p:cNvPr id="39939" name="Rectangle 2"/>
          <p:cNvSpPr>
            <a:spLocks noChangeArrowheads="1"/>
          </p:cNvSpPr>
          <p:nvPr/>
        </p:nvSpPr>
        <p:spPr bwMode="auto">
          <a:xfrm>
            <a:off x="457200" y="222250"/>
            <a:ext cx="8382000"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(2) </a:t>
            </a:r>
            <a:r>
              <a:rPr lang="zh-CN" altLang="en-US" sz="2800" b="1">
                <a:solidFill>
                  <a:schemeClr val="tx2"/>
                </a:solidFill>
                <a:latin typeface="Times New Roman" panose="02020603050405020304" pitchFamily="18" charset="0"/>
              </a:rPr>
              <a:t>部分分式法 </a:t>
            </a:r>
            <a:r>
              <a:rPr lang="zh-CN" altLang="en-US" sz="2800">
                <a:solidFill>
                  <a:schemeClr val="tx2"/>
                </a:solidFill>
                <a:latin typeface="Times New Roman" panose="02020603050405020304" pitchFamily="18" charset="0"/>
              </a:rPr>
              <a:t>(P</a:t>
            </a:r>
            <a:r>
              <a:rPr lang="en-US" altLang="zh-CN" sz="2800">
                <a:solidFill>
                  <a:schemeClr val="tx2"/>
                </a:solidFill>
                <a:latin typeface="Times New Roman" panose="02020603050405020304" pitchFamily="18" charset="0"/>
              </a:rPr>
              <a:t>artial Fraction</a:t>
            </a:r>
            <a:r>
              <a:rPr lang="zh-CN" altLang="en-US" sz="28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M</a:t>
            </a:r>
            <a:r>
              <a:rPr lang="zh-CN" altLang="en-US" sz="2800">
                <a:solidFill>
                  <a:schemeClr val="tx2"/>
                </a:solidFill>
                <a:latin typeface="Times New Roman" panose="02020603050405020304" pitchFamily="18" charset="0"/>
              </a:rPr>
              <a:t>ethod</a:t>
            </a:r>
            <a:r>
              <a:rPr lang="en-US" altLang="zh-CN" sz="2800">
                <a:solidFill>
                  <a:schemeClr val="tx2"/>
                </a:solidFill>
                <a:latin typeface="Times New Roman" panose="02020603050405020304" pitchFamily="18" charset="0"/>
              </a:rPr>
              <a:t>)</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设连续时间函数</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的拉普拉斯变换</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为有理函数，并具有如下形式</a:t>
            </a:r>
          </a:p>
        </p:txBody>
      </p:sp>
      <p:sp>
        <p:nvSpPr>
          <p:cNvPr id="39941" name="Rectangle 4"/>
          <p:cNvSpPr>
            <a:spLocks noChangeArrowheads="1"/>
          </p:cNvSpPr>
          <p:nvPr/>
        </p:nvSpPr>
        <p:spPr bwMode="auto">
          <a:xfrm>
            <a:off x="457200" y="2362200"/>
            <a:ext cx="685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将</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展开成部分分式和的形式，即</a:t>
            </a:r>
          </a:p>
        </p:txBody>
      </p:sp>
      <p:grpSp>
        <p:nvGrpSpPr>
          <p:cNvPr id="2" name="Group 7"/>
          <p:cNvGrpSpPr/>
          <p:nvPr/>
        </p:nvGrpSpPr>
        <p:grpSpPr bwMode="auto">
          <a:xfrm>
            <a:off x="468313" y="3573463"/>
            <a:ext cx="8382000" cy="2016125"/>
            <a:chOff x="0" y="0"/>
            <a:chExt cx="5280" cy="1270"/>
          </a:xfrm>
        </p:grpSpPr>
        <p:sp>
          <p:nvSpPr>
            <p:cNvPr id="45070" name="Rectangle 8"/>
            <p:cNvSpPr>
              <a:spLocks noChangeArrowheads="1"/>
            </p:cNvSpPr>
            <p:nvPr/>
          </p:nvSpPr>
          <p:spPr bwMode="auto">
            <a:xfrm>
              <a:off x="0" y="0"/>
              <a:ext cx="5280" cy="1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cs typeface="Times New Roman" panose="02020603050405020304" pitchFamily="18" charset="0"/>
                </a:rPr>
                <a:t>由拉氏变换知，与         项相对应的时间函数为       ，根据式</a:t>
              </a:r>
              <a:r>
                <a:rPr lang="en-US" altLang="zh-CN" sz="2800" b="1" dirty="0">
                  <a:solidFill>
                    <a:schemeClr val="tx2"/>
                  </a:solidFill>
                  <a:latin typeface="Times New Roman" panose="02020603050405020304" pitchFamily="18" charset="0"/>
                  <a:cs typeface="Times New Roman" panose="02020603050405020304" pitchFamily="18" charset="0"/>
                </a:rPr>
                <a:t>(7-14)</a:t>
              </a:r>
              <a:r>
                <a:rPr lang="zh-CN" altLang="en-US" sz="2800" b="1" dirty="0">
                  <a:solidFill>
                    <a:schemeClr val="tx2"/>
                  </a:solidFill>
                  <a:latin typeface="Times New Roman" panose="02020603050405020304" pitchFamily="18" charset="0"/>
                  <a:cs typeface="Times New Roman" panose="02020603050405020304" pitchFamily="18" charset="0"/>
                </a:rPr>
                <a:t>便可求得其</a:t>
              </a:r>
              <a:r>
                <a:rPr lang="en-US" altLang="zh-CN" sz="2800" i="1" dirty="0">
                  <a:solidFill>
                    <a:schemeClr val="tx2"/>
                  </a:solidFill>
                  <a:latin typeface="Times New Roman" panose="02020603050405020304" pitchFamily="18" charset="0"/>
                  <a:cs typeface="Times New Roman" panose="02020603050405020304" pitchFamily="18" charset="0"/>
                </a:rPr>
                <a:t>Z</a:t>
              </a:r>
              <a:r>
                <a:rPr lang="zh-CN" altLang="en-US" sz="2800" b="1" dirty="0">
                  <a:solidFill>
                    <a:schemeClr val="tx2"/>
                  </a:solidFill>
                  <a:latin typeface="Times New Roman" panose="02020603050405020304" pitchFamily="18" charset="0"/>
                  <a:cs typeface="Times New Roman" panose="02020603050405020304" pitchFamily="18" charset="0"/>
                </a:rPr>
                <a:t>变换为            ，因此，函数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cs typeface="Times New Roman" panose="02020603050405020304" pitchFamily="18" charset="0"/>
                </a:rPr>
                <a:t>的</a:t>
              </a:r>
              <a:r>
                <a:rPr lang="en-US" altLang="zh-CN" sz="2800" i="1" dirty="0">
                  <a:solidFill>
                    <a:schemeClr val="tx2"/>
                  </a:solidFill>
                  <a:latin typeface="Times New Roman" panose="02020603050405020304" pitchFamily="18" charset="0"/>
                  <a:cs typeface="Times New Roman" panose="02020603050405020304" pitchFamily="18" charset="0"/>
                </a:rPr>
                <a:t>Z</a:t>
              </a:r>
              <a:r>
                <a:rPr lang="zh-CN" altLang="en-US" sz="2800" b="1" dirty="0">
                  <a:solidFill>
                    <a:schemeClr val="tx2"/>
                  </a:solidFill>
                  <a:latin typeface="Times New Roman" panose="02020603050405020304" pitchFamily="18" charset="0"/>
                  <a:cs typeface="Times New Roman" panose="02020603050405020304" pitchFamily="18" charset="0"/>
                </a:rPr>
                <a:t>变换可由</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cs typeface="Times New Roman" panose="02020603050405020304" pitchFamily="18" charset="0"/>
                </a:rPr>
                <a:t>求得 </a:t>
              </a:r>
            </a:p>
          </p:txBody>
        </p:sp>
        <p:graphicFrame>
          <p:nvGraphicFramePr>
            <p:cNvPr id="45071" name="Object 11"/>
            <p:cNvGraphicFramePr>
              <a:graphicFrameLocks noChangeAspect="1"/>
            </p:cNvGraphicFramePr>
            <p:nvPr/>
          </p:nvGraphicFramePr>
          <p:xfrm>
            <a:off x="1959" y="110"/>
            <a:ext cx="277" cy="399"/>
          </p:xfrm>
          <a:graphic>
            <a:graphicData uri="http://schemas.openxmlformats.org/presentationml/2006/ole">
              <mc:AlternateContent xmlns:mc="http://schemas.openxmlformats.org/markup-compatibility/2006">
                <mc:Choice xmlns:v="urn:schemas-microsoft-com:vml" Requires="v">
                  <p:oleObj name="Equation" r:id="rId2" imgW="6350" imgH="6350" progId="Equation.DSMT4">
                    <p:embed/>
                  </p:oleObj>
                </mc:Choice>
                <mc:Fallback>
                  <p:oleObj name="Equation" r:id="rId2" imgW="6350" imgH="635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9" y="110"/>
                          <a:ext cx="277"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12"/>
          <p:cNvGrpSpPr/>
          <p:nvPr/>
        </p:nvGrpSpPr>
        <p:grpSpPr bwMode="auto">
          <a:xfrm>
            <a:off x="3276600" y="5445125"/>
            <a:ext cx="5562600" cy="863600"/>
            <a:chOff x="0" y="0"/>
            <a:chExt cx="3459" cy="536"/>
          </a:xfrm>
        </p:grpSpPr>
        <p:sp>
          <p:nvSpPr>
            <p:cNvPr id="45068" name="Rectangle 9"/>
            <p:cNvSpPr>
              <a:spLocks noChangeArrowheads="1"/>
            </p:cNvSpPr>
            <p:nvPr/>
          </p:nvSpPr>
          <p:spPr bwMode="auto">
            <a:xfrm>
              <a:off x="2559" y="76"/>
              <a:ext cx="900"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(7-15)</a:t>
              </a:r>
            </a:p>
          </p:txBody>
        </p:sp>
        <p:graphicFrame>
          <p:nvGraphicFramePr>
            <p:cNvPr id="45069" name="Object 13"/>
            <p:cNvGraphicFramePr>
              <a:graphicFrameLocks noChangeAspect="1"/>
            </p:cNvGraphicFramePr>
            <p:nvPr/>
          </p:nvGraphicFramePr>
          <p:xfrm>
            <a:off x="0" y="0"/>
            <a:ext cx="1488" cy="536"/>
          </p:xfrm>
          <a:graphic>
            <a:graphicData uri="http://schemas.openxmlformats.org/presentationml/2006/ole">
              <mc:AlternateContent xmlns:mc="http://schemas.openxmlformats.org/markup-compatibility/2006">
                <mc:Choice xmlns:v="urn:schemas-microsoft-com:vml" Requires="v">
                  <p:oleObj r:id="rId4" imgW="1195705" imgH="432435" progId="Equation.DSMT4">
                    <p:embed/>
                  </p:oleObj>
                </mc:Choice>
                <mc:Fallback>
                  <p:oleObj r:id="rId4" imgW="1195705" imgH="432435" progId="Equation.DSMT4">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488" cy="5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pic>
        <p:nvPicPr>
          <p:cNvPr id="4" name="图片 3"/>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630488" y="1530350"/>
            <a:ext cx="3832225"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683000" y="2889250"/>
            <a:ext cx="1787525" cy="79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452813" y="3560763"/>
            <a:ext cx="679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668963" y="4387850"/>
            <a:ext cx="884237"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9" name="Object 14"/>
          <p:cNvGraphicFramePr>
            <a:graphicFrameLocks noChangeAspect="1"/>
          </p:cNvGraphicFramePr>
          <p:nvPr/>
        </p:nvGraphicFramePr>
        <p:xfrm>
          <a:off x="7812088" y="3748088"/>
          <a:ext cx="839787" cy="482600"/>
        </p:xfrm>
        <a:graphic>
          <a:graphicData uri="http://schemas.openxmlformats.org/presentationml/2006/ole">
            <mc:AlternateContent xmlns:mc="http://schemas.openxmlformats.org/markup-compatibility/2006">
              <mc:Choice xmlns:v="urn:schemas-microsoft-com:vml" Requires="v">
                <p:oleObj name="Equation" r:id="rId10" imgW="419100" imgH="241300" progId="Equation.DSMT4">
                  <p:embed/>
                </p:oleObj>
              </mc:Choice>
              <mc:Fallback>
                <p:oleObj name="Equation" r:id="rId10" imgW="419100" imgH="24130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812088" y="3748088"/>
                        <a:ext cx="839787" cy="48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blinds(horizontal)">
                                      <p:cBhvr>
                                        <p:cTn id="7" dur="500"/>
                                        <p:tgtEl>
                                          <p:spTgt spid="39939"/>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9941"/>
                                        </p:tgtEl>
                                        <p:attrNameLst>
                                          <p:attrName>style.visibility</p:attrName>
                                        </p:attrNameLst>
                                      </p:cBhvr>
                                      <p:to>
                                        <p:strVal val="visible"/>
                                      </p:to>
                                    </p:set>
                                    <p:animEffect transition="in" filter="blinds(horizontal)">
                                      <p:cBhvr>
                                        <p:cTn id="15" dur="500"/>
                                        <p:tgtEl>
                                          <p:spTgt spid="39941"/>
                                        </p:tgtEl>
                                      </p:cBhvr>
                                    </p:animEffect>
                                  </p:childTnLst>
                                </p:cTn>
                              </p:par>
                              <p:par>
                                <p:cTn id="16" presetID="3"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blinds(horizontal)">
                                      <p:cBhvr>
                                        <p:cTn id="18" dur="5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par>
                                <p:cTn id="24" presetID="3" presetClass="entr" presetSubtype="1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blinds(horizontal)">
                                      <p:cBhvr>
                                        <p:cTn id="26" dur="500"/>
                                        <p:tgtEl>
                                          <p:spTgt spid="3"/>
                                        </p:tgtEl>
                                      </p:cBhvr>
                                    </p:animEffect>
                                  </p:childTnLst>
                                </p:cTn>
                              </p:par>
                              <p:par>
                                <p:cTn id="27" presetID="10" presetClass="entr" presetSubtype="0" fill="hold"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500"/>
                                        <p:tgtEl>
                                          <p:spTgt spid="6"/>
                                        </p:tgtEl>
                                      </p:cBhvr>
                                    </p:animEffect>
                                  </p:childTnLst>
                                </p:cTn>
                              </p:par>
                              <p:par>
                                <p:cTn id="30" presetID="10" presetClass="entr" presetSubtype="0" fill="hold" nodeType="with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par>
                                <p:cTn id="33" presetID="10"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autoUpdateAnimBg="0"/>
      <p:bldP spid="39941"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38ACFB7-C20D-4F71-AC8E-C09D63BD4955}" type="slidenum">
              <a:rPr lang="zh-CN" altLang="en-US" sz="1400"/>
              <a:t>42</a:t>
            </a:fld>
            <a:endParaRPr lang="en-US" altLang="zh-CN" sz="1400"/>
          </a:p>
        </p:txBody>
      </p:sp>
      <p:sp>
        <p:nvSpPr>
          <p:cNvPr id="46083" name="Rectangle 2"/>
          <p:cNvSpPr>
            <a:spLocks noChangeArrowheads="1"/>
          </p:cNvSpPr>
          <p:nvPr/>
        </p:nvSpPr>
        <p:spPr bwMode="auto">
          <a:xfrm>
            <a:off x="457200" y="304800"/>
            <a:ext cx="8718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7-6 </a:t>
            </a:r>
            <a:r>
              <a:rPr lang="zh-CN" altLang="en-US" sz="2800" b="1" dirty="0">
                <a:solidFill>
                  <a:schemeClr val="tx2"/>
                </a:solidFill>
                <a:latin typeface="Times New Roman" panose="02020603050405020304" pitchFamily="18" charset="0"/>
              </a:rPr>
              <a:t>利用部分分式法求取正弦函数</a:t>
            </a:r>
            <a:r>
              <a:rPr lang="en-US" altLang="zh-CN" sz="2800" dirty="0" err="1">
                <a:solidFill>
                  <a:schemeClr val="tx2"/>
                </a:solidFill>
                <a:latin typeface="Times New Roman" panose="02020603050405020304" pitchFamily="18" charset="0"/>
              </a:rPr>
              <a:t>sin</a:t>
            </a:r>
            <a:r>
              <a:rPr lang="en-US" altLang="zh-CN" sz="2800" i="1" dirty="0" err="1">
                <a:solidFill>
                  <a:schemeClr val="tx2"/>
                </a:solidFill>
                <a:latin typeface="Times New Roman" panose="02020603050405020304" pitchFamily="18" charset="0"/>
              </a:rPr>
              <a:t>ωt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graphicFrame>
        <p:nvGraphicFramePr>
          <p:cNvPr id="40964" name="Object 4"/>
          <p:cNvGraphicFramePr>
            <a:graphicFrameLocks noChangeAspect="1"/>
          </p:cNvGraphicFramePr>
          <p:nvPr/>
        </p:nvGraphicFramePr>
        <p:xfrm>
          <a:off x="1884363" y="2057400"/>
          <a:ext cx="4994275" cy="958850"/>
        </p:xfrm>
        <a:graphic>
          <a:graphicData uri="http://schemas.openxmlformats.org/presentationml/2006/ole">
            <mc:AlternateContent xmlns:mc="http://schemas.openxmlformats.org/markup-compatibility/2006">
              <mc:Choice xmlns:v="urn:schemas-microsoft-com:vml" Requires="v">
                <p:oleObj name="Equation" r:id="rId2" imgW="2184400" imgH="419100" progId="Equation.DSMT4">
                  <p:embed/>
                </p:oleObj>
              </mc:Choice>
              <mc:Fallback>
                <p:oleObj name="Equation" r:id="rId2" imgW="2184400" imgH="4191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4363" y="2057400"/>
                        <a:ext cx="499427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0965" name="Object 5"/>
          <p:cNvGraphicFramePr>
            <a:graphicFrameLocks noChangeAspect="1"/>
          </p:cNvGraphicFramePr>
          <p:nvPr/>
        </p:nvGraphicFramePr>
        <p:xfrm>
          <a:off x="714375" y="4419600"/>
          <a:ext cx="7561263" cy="866775"/>
        </p:xfrm>
        <a:graphic>
          <a:graphicData uri="http://schemas.openxmlformats.org/presentationml/2006/ole">
            <mc:AlternateContent xmlns:mc="http://schemas.openxmlformats.org/markup-compatibility/2006">
              <mc:Choice xmlns:v="urn:schemas-microsoft-com:vml" Requires="v">
                <p:oleObj name="Equation" r:id="rId4" imgW="3657600" imgH="419100" progId="Equation.DSMT4">
                  <p:embed/>
                </p:oleObj>
              </mc:Choice>
              <mc:Fallback>
                <p:oleObj name="Equation" r:id="rId4" imgW="3657600" imgH="4191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4375" y="4419600"/>
                        <a:ext cx="7561263"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6" name="Rectangle 4"/>
          <p:cNvSpPr>
            <a:spLocks noChangeArrowheads="1"/>
          </p:cNvSpPr>
          <p:nvPr/>
        </p:nvSpPr>
        <p:spPr bwMode="auto">
          <a:xfrm>
            <a:off x="381000" y="762000"/>
            <a:ext cx="8274050" cy="137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解 已知                              ，将            分解成部分分式</a:t>
            </a:r>
          </a:p>
          <a:p>
            <a:pPr eaLnBrk="1" hangingPunct="1">
              <a:lnSpc>
                <a:spcPct val="150000"/>
              </a:lnSpc>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和的形式，即 </a:t>
            </a:r>
          </a:p>
        </p:txBody>
      </p:sp>
      <p:sp>
        <p:nvSpPr>
          <p:cNvPr id="46087" name="Rectangle 7"/>
          <p:cNvSpPr>
            <a:spLocks noChangeArrowheads="1"/>
          </p:cNvSpPr>
          <p:nvPr/>
        </p:nvSpPr>
        <p:spPr bwMode="auto">
          <a:xfrm>
            <a:off x="457200" y="3083799"/>
            <a:ext cx="8020144"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由于          拉氏变换</a:t>
            </a:r>
            <a:r>
              <a:rPr lang="zh-CN" altLang="en-US" sz="2800" b="1" dirty="0">
                <a:solidFill>
                  <a:schemeClr val="tx2"/>
                </a:solidFill>
                <a:latin typeface="Times New Roman" panose="02020603050405020304" pitchFamily="18" charset="0"/>
                <a:cs typeface="Times New Roman" panose="02020603050405020304" pitchFamily="18" charset="0"/>
              </a:rPr>
              <a:t>的原函数为             ；再根据式</a:t>
            </a:r>
          </a:p>
          <a:p>
            <a:pPr eaLnBrk="1" hangingPunct="1">
              <a:lnSpc>
                <a:spcPct val="150000"/>
              </a:lnSpc>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cs typeface="Times New Roman" panose="02020603050405020304" pitchFamily="18" charset="0"/>
              </a:rPr>
              <a:t>(7-14)</a:t>
            </a:r>
            <a:r>
              <a:rPr lang="zh-CN" altLang="en-US" sz="2800" b="1" dirty="0">
                <a:solidFill>
                  <a:schemeClr val="tx2"/>
                </a:solidFill>
                <a:latin typeface="Times New Roman" panose="02020603050405020304" pitchFamily="18" charset="0"/>
                <a:cs typeface="Times New Roman" panose="02020603050405020304" pitchFamily="18" charset="0"/>
              </a:rPr>
              <a:t>可求得上式的</a:t>
            </a:r>
            <a:r>
              <a:rPr lang="en-US" altLang="zh-CN" sz="2800" i="1" dirty="0">
                <a:solidFill>
                  <a:schemeClr val="tx2"/>
                </a:solidFill>
                <a:latin typeface="Times New Roman" panose="02020603050405020304" pitchFamily="18" charset="0"/>
                <a:cs typeface="Times New Roman" panose="02020603050405020304" pitchFamily="18" charset="0"/>
              </a:rPr>
              <a:t>Z</a:t>
            </a:r>
            <a:r>
              <a:rPr lang="zh-CN" altLang="en-US" sz="2800" b="1" dirty="0">
                <a:solidFill>
                  <a:schemeClr val="tx2"/>
                </a:solidFill>
                <a:latin typeface="Times New Roman" panose="02020603050405020304" pitchFamily="18" charset="0"/>
                <a:cs typeface="Times New Roman" panose="02020603050405020304" pitchFamily="18" charset="0"/>
              </a:rPr>
              <a:t>变换</a:t>
            </a:r>
          </a:p>
        </p:txBody>
      </p:sp>
      <p:pic>
        <p:nvPicPr>
          <p:cNvPr id="13326"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9125" y="692150"/>
            <a:ext cx="2395538"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对象 3"/>
          <p:cNvGraphicFramePr>
            <a:graphicFrameLocks noChangeAspect="1"/>
          </p:cNvGraphicFramePr>
          <p:nvPr/>
        </p:nvGraphicFramePr>
        <p:xfrm>
          <a:off x="5076825" y="692150"/>
          <a:ext cx="1012825" cy="812800"/>
        </p:xfrm>
        <a:graphic>
          <a:graphicData uri="http://schemas.openxmlformats.org/presentationml/2006/ole">
            <mc:AlternateContent xmlns:mc="http://schemas.openxmlformats.org/markup-compatibility/2006">
              <mc:Choice xmlns:v="urn:schemas-microsoft-com:vml" Requires="v">
                <p:oleObj name="Equation" r:id="rId7" imgW="443865" imgH="355600" progId="Equation.DSMT4">
                  <p:embed/>
                </p:oleObj>
              </mc:Choice>
              <mc:Fallback>
                <p:oleObj name="Equation" r:id="rId7" imgW="443865" imgH="355600" progId="Equation.DSMT4">
                  <p:embed/>
                  <p:pic>
                    <p:nvPicPr>
                      <p:cNvPr id="0" name="对象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825" y="692150"/>
                        <a:ext cx="1012825"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 name="对象 9"/>
          <p:cNvGraphicFramePr>
            <a:graphicFrameLocks noChangeAspect="1"/>
          </p:cNvGraphicFramePr>
          <p:nvPr/>
        </p:nvGraphicFramePr>
        <p:xfrm>
          <a:off x="1258888" y="3028950"/>
          <a:ext cx="868362" cy="871538"/>
        </p:xfrm>
        <a:graphic>
          <a:graphicData uri="http://schemas.openxmlformats.org/presentationml/2006/ole">
            <mc:AlternateContent xmlns:mc="http://schemas.openxmlformats.org/markup-compatibility/2006">
              <mc:Choice xmlns:v="urn:schemas-microsoft-com:vml" Requires="v">
                <p:oleObj name="Equation" r:id="rId9" imgW="381000" imgH="381000" progId="Equation.DSMT4">
                  <p:embed/>
                </p:oleObj>
              </mc:Choice>
              <mc:Fallback>
                <p:oleObj name="Equation" r:id="rId9" imgW="381000" imgH="381000" progId="Equation.DSMT4">
                  <p:embed/>
                  <p:pic>
                    <p:nvPicPr>
                      <p:cNvPr id="0" name="对象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58888" y="3028950"/>
                        <a:ext cx="868362"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对象 10"/>
          <p:cNvGraphicFramePr>
            <a:graphicFrameLocks noChangeAspect="1"/>
          </p:cNvGraphicFramePr>
          <p:nvPr/>
        </p:nvGraphicFramePr>
        <p:xfrm>
          <a:off x="5491163" y="3213100"/>
          <a:ext cx="952500" cy="460375"/>
        </p:xfrm>
        <a:graphic>
          <a:graphicData uri="http://schemas.openxmlformats.org/presentationml/2006/ole">
            <mc:AlternateContent xmlns:mc="http://schemas.openxmlformats.org/markup-compatibility/2006">
              <mc:Choice xmlns:v="urn:schemas-microsoft-com:vml" Requires="v">
                <p:oleObj name="Equation" r:id="rId11" imgW="368300" imgH="177800" progId="Equation.DSMT4">
                  <p:embed/>
                </p:oleObj>
              </mc:Choice>
              <mc:Fallback>
                <p:oleObj name="Equation" r:id="rId11" imgW="368300" imgH="177800" progId="Equation.DSMT4">
                  <p:embed/>
                  <p:pic>
                    <p:nvPicPr>
                      <p:cNvPr id="0" name="对象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91163" y="3213100"/>
                        <a:ext cx="9525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92" name="AutoShape 15"/>
          <p:cNvSpPr>
            <a:spLocks noChangeAspect="1" noChangeArrowheads="1"/>
          </p:cNvSpPr>
          <p:nvPr/>
        </p:nvSpPr>
        <p:spPr bwMode="auto">
          <a:xfrm>
            <a:off x="5435600" y="3141663"/>
            <a:ext cx="11557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6"/>
                                        </p:tgtEl>
                                        <p:attrNameLst>
                                          <p:attrName>style.visibility</p:attrName>
                                        </p:attrNameLst>
                                      </p:cBhvr>
                                      <p:to>
                                        <p:strVal val="visible"/>
                                      </p:to>
                                    </p:set>
                                    <p:animEffect transition="in" filter="blinds(horizontal)">
                                      <p:cBhvr>
                                        <p:cTn id="7" dur="500"/>
                                        <p:tgtEl>
                                          <p:spTgt spid="46086"/>
                                        </p:tgtEl>
                                      </p:cBhvr>
                                    </p:animEffect>
                                  </p:childTnLst>
                                </p:cTn>
                              </p:par>
                              <p:par>
                                <p:cTn id="8" presetID="3" presetClass="entr" presetSubtype="10" fill="hold" nodeType="withEffect">
                                  <p:stCondLst>
                                    <p:cond delay="0"/>
                                  </p:stCondLst>
                                  <p:childTnLst>
                                    <p:set>
                                      <p:cBhvr>
                                        <p:cTn id="9" dur="1" fill="hold">
                                          <p:stCondLst>
                                            <p:cond delay="0"/>
                                          </p:stCondLst>
                                        </p:cTn>
                                        <p:tgtEl>
                                          <p:spTgt spid="40965"/>
                                        </p:tgtEl>
                                        <p:attrNameLst>
                                          <p:attrName>style.visibility</p:attrName>
                                        </p:attrNameLst>
                                      </p:cBhvr>
                                      <p:to>
                                        <p:strVal val="visible"/>
                                      </p:to>
                                    </p:set>
                                    <p:animEffect transition="in" filter="blinds(horizontal)">
                                      <p:cBhvr>
                                        <p:cTn id="10" dur="500"/>
                                        <p:tgtEl>
                                          <p:spTgt spid="4096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par>
                                <p:cTn id="14" presetID="3" presetClass="entr" presetSubtype="1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par>
                                <p:cTn id="17" presetID="3"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par>
                                <p:cTn id="20" presetID="3" presetClass="entr" presetSubtype="10" fill="hold" nodeType="withEffect">
                                  <p:stCondLst>
                                    <p:cond delay="0"/>
                                  </p:stCondLst>
                                  <p:childTnLst>
                                    <p:set>
                                      <p:cBhvr>
                                        <p:cTn id="21" dur="1" fill="hold">
                                          <p:stCondLst>
                                            <p:cond delay="0"/>
                                          </p:stCondLst>
                                        </p:cTn>
                                        <p:tgtEl>
                                          <p:spTgt spid="40964"/>
                                        </p:tgtEl>
                                        <p:attrNameLst>
                                          <p:attrName>style.visibility</p:attrName>
                                        </p:attrNameLst>
                                      </p:cBhvr>
                                      <p:to>
                                        <p:strVal val="visible"/>
                                      </p:to>
                                    </p:set>
                                    <p:animEffect transition="in" filter="blinds(horizontal)">
                                      <p:cBhvr>
                                        <p:cTn id="22" dur="500"/>
                                        <p:tgtEl>
                                          <p:spTgt spid="40964"/>
                                        </p:tgtEl>
                                      </p:cBhvr>
                                    </p:animEffect>
                                  </p:childTnLst>
                                </p:cTn>
                              </p:par>
                              <p:par>
                                <p:cTn id="23" presetID="3" presetClass="entr" presetSubtype="10" fill="hold" nodeType="withEffect">
                                  <p:stCondLst>
                                    <p:cond delay="0"/>
                                  </p:stCondLst>
                                  <p:childTnLst>
                                    <p:set>
                                      <p:cBhvr>
                                        <p:cTn id="24" dur="1" fill="hold">
                                          <p:stCondLst>
                                            <p:cond delay="0"/>
                                          </p:stCondLst>
                                        </p:cTn>
                                        <p:tgtEl>
                                          <p:spTgt spid="13326"/>
                                        </p:tgtEl>
                                        <p:attrNameLst>
                                          <p:attrName>style.visibility</p:attrName>
                                        </p:attrNameLst>
                                      </p:cBhvr>
                                      <p:to>
                                        <p:strVal val="visible"/>
                                      </p:to>
                                    </p:set>
                                    <p:animEffect transition="in" filter="blinds(horizontal)">
                                      <p:cBhvr>
                                        <p:cTn id="25" dur="500"/>
                                        <p:tgtEl>
                                          <p:spTgt spid="13326"/>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46087"/>
                                        </p:tgtEl>
                                        <p:attrNameLst>
                                          <p:attrName>style.visibility</p:attrName>
                                        </p:attrNameLst>
                                      </p:cBhvr>
                                      <p:to>
                                        <p:strVal val="visible"/>
                                      </p:to>
                                    </p:set>
                                    <p:animEffect transition="in" filter="blinds(horizontal)">
                                      <p:cBhvr>
                                        <p:cTn id="28" dur="500"/>
                                        <p:tgtEl>
                                          <p:spTgt spid="46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6" grpId="0"/>
      <p:bldP spid="4608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AFFABFA-A811-4F0D-BE7C-9D6B38E71BF9}" type="slidenum">
              <a:rPr lang="zh-CN" altLang="en-US" sz="1400"/>
              <a:t>43</a:t>
            </a:fld>
            <a:endParaRPr lang="en-US" altLang="zh-CN" sz="1400"/>
          </a:p>
        </p:txBody>
      </p:sp>
      <p:sp>
        <p:nvSpPr>
          <p:cNvPr id="41987" name="Rectangle 3"/>
          <p:cNvSpPr>
            <a:spLocks noChangeArrowheads="1"/>
          </p:cNvSpPr>
          <p:nvPr/>
        </p:nvSpPr>
        <p:spPr bwMode="auto">
          <a:xfrm>
            <a:off x="457200" y="1538288"/>
            <a:ext cx="5843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 将</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展成如下部分分式 </a:t>
            </a:r>
          </a:p>
        </p:txBody>
      </p:sp>
      <p:sp>
        <p:nvSpPr>
          <p:cNvPr id="41988" name="Rectangle 4"/>
          <p:cNvSpPr>
            <a:spLocks noChangeArrowheads="1"/>
          </p:cNvSpPr>
          <p:nvPr/>
        </p:nvSpPr>
        <p:spPr bwMode="auto">
          <a:xfrm>
            <a:off x="457200" y="2909888"/>
            <a:ext cx="55546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对上式逐项取拉氏反变换，得</a:t>
            </a:r>
          </a:p>
        </p:txBody>
      </p:sp>
      <p:sp>
        <p:nvSpPr>
          <p:cNvPr id="41989" name="Rectangle 5"/>
          <p:cNvSpPr>
            <a:spLocks noChangeArrowheads="1"/>
          </p:cNvSpPr>
          <p:nvPr/>
        </p:nvSpPr>
        <p:spPr bwMode="auto">
          <a:xfrm>
            <a:off x="450850" y="4038600"/>
            <a:ext cx="815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据求得的时间函数，逐项写出相应的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变换，得</a:t>
            </a:r>
          </a:p>
        </p:txBody>
      </p:sp>
      <p:graphicFrame>
        <p:nvGraphicFramePr>
          <p:cNvPr id="41990" name="Object 6"/>
          <p:cNvGraphicFramePr>
            <a:graphicFrameLocks noChangeAspect="1"/>
          </p:cNvGraphicFramePr>
          <p:nvPr/>
        </p:nvGraphicFramePr>
        <p:xfrm>
          <a:off x="2286000" y="1981200"/>
          <a:ext cx="3429000" cy="860425"/>
        </p:xfrm>
        <a:graphic>
          <a:graphicData uri="http://schemas.openxmlformats.org/presentationml/2006/ole">
            <mc:AlternateContent xmlns:mc="http://schemas.openxmlformats.org/markup-compatibility/2006">
              <mc:Choice xmlns:v="urn:schemas-microsoft-com:vml" Requires="v">
                <p:oleObj r:id="rId2" imgW="1664335" imgH="419100" progId="Equation.DSMT4">
                  <p:embed/>
                </p:oleObj>
              </mc:Choice>
              <mc:Fallback>
                <p:oleObj r:id="rId2" imgW="1664335" imgH="419100" progId="Equation.DSMT4">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1981200"/>
                        <a:ext cx="3429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1" name="Object 7"/>
          <p:cNvGraphicFramePr>
            <a:graphicFrameLocks noChangeAspect="1"/>
          </p:cNvGraphicFramePr>
          <p:nvPr/>
        </p:nvGraphicFramePr>
        <p:xfrm>
          <a:off x="3276600" y="3467100"/>
          <a:ext cx="1752600" cy="495300"/>
        </p:xfrm>
        <a:graphic>
          <a:graphicData uri="http://schemas.openxmlformats.org/presentationml/2006/ole">
            <mc:AlternateContent xmlns:mc="http://schemas.openxmlformats.org/markup-compatibility/2006">
              <mc:Choice xmlns:v="urn:schemas-microsoft-com:vml" Requires="v">
                <p:oleObj r:id="rId4" imgW="814070" imgH="228600" progId="Equation.DSMT4">
                  <p:embed/>
                </p:oleObj>
              </mc:Choice>
              <mc:Fallback>
                <p:oleObj r:id="rId4" imgW="814070" imgH="2286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3467100"/>
                        <a:ext cx="1752600" cy="495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992" name="Object 8"/>
          <p:cNvGraphicFramePr>
            <a:graphicFrameLocks noChangeAspect="1"/>
          </p:cNvGraphicFramePr>
          <p:nvPr/>
        </p:nvGraphicFramePr>
        <p:xfrm>
          <a:off x="1116013" y="4646613"/>
          <a:ext cx="6511925" cy="1041400"/>
        </p:xfrm>
        <a:graphic>
          <a:graphicData uri="http://schemas.openxmlformats.org/presentationml/2006/ole">
            <mc:AlternateContent xmlns:mc="http://schemas.openxmlformats.org/markup-compatibility/2006">
              <mc:Choice xmlns:v="urn:schemas-microsoft-com:vml" Requires="v">
                <p:oleObj name="Equation" r:id="rId6" imgW="2806700" imgH="444500" progId="Equation.DSMT4">
                  <p:embed/>
                </p:oleObj>
              </mc:Choice>
              <mc:Fallback>
                <p:oleObj name="Equation" r:id="rId6" imgW="2806700" imgH="4445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16013" y="4646613"/>
                        <a:ext cx="6511925" cy="1041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9"/>
          <p:cNvGrpSpPr/>
          <p:nvPr/>
        </p:nvGrpSpPr>
        <p:grpSpPr bwMode="auto">
          <a:xfrm>
            <a:off x="457200" y="182563"/>
            <a:ext cx="7924800" cy="1306513"/>
            <a:chOff x="0" y="21"/>
            <a:chExt cx="4992" cy="823"/>
          </a:xfrm>
        </p:grpSpPr>
        <p:sp>
          <p:nvSpPr>
            <p:cNvPr id="47114" name="Rectangle 2"/>
            <p:cNvSpPr>
              <a:spLocks noChangeArrowheads="1"/>
            </p:cNvSpPr>
            <p:nvPr/>
          </p:nvSpPr>
          <p:spPr bwMode="auto">
            <a:xfrm>
              <a:off x="0" y="23"/>
              <a:ext cx="4992" cy="8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7-7 </a:t>
              </a:r>
              <a:r>
                <a:rPr lang="zh-CN" altLang="en-US" sz="2800" b="1" dirty="0">
                  <a:solidFill>
                    <a:schemeClr val="tx2"/>
                  </a:solidFill>
                  <a:latin typeface="Times New Roman" panose="02020603050405020304" pitchFamily="18" charset="0"/>
                </a:rPr>
                <a:t>已知连续函数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的拉氏变换为                      </a:t>
              </a:r>
            </a:p>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求连续时间函数</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graphicFrame>
          <p:nvGraphicFramePr>
            <p:cNvPr id="47115" name="Object 11"/>
            <p:cNvGraphicFramePr>
              <a:graphicFrameLocks noChangeAspect="1"/>
            </p:cNvGraphicFramePr>
            <p:nvPr/>
          </p:nvGraphicFramePr>
          <p:xfrm>
            <a:off x="3704" y="21"/>
            <a:ext cx="1246" cy="529"/>
          </p:xfrm>
          <a:graphic>
            <a:graphicData uri="http://schemas.openxmlformats.org/presentationml/2006/ole">
              <mc:AlternateContent xmlns:mc="http://schemas.openxmlformats.org/markup-compatibility/2006">
                <mc:Choice xmlns:v="urn:schemas-microsoft-com:vml" Requires="v">
                  <p:oleObj name="Equation" r:id="rId8" imgW="837565" imgH="355600" progId="Equation.DSMT4">
                    <p:embed/>
                  </p:oleObj>
                </mc:Choice>
                <mc:Fallback>
                  <p:oleObj name="Equation" r:id="rId8" imgW="837565" imgH="3556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704" y="21"/>
                          <a:ext cx="1246"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987"/>
                                        </p:tgtEl>
                                        <p:attrNameLst>
                                          <p:attrName>style.visibility</p:attrName>
                                        </p:attrNameLst>
                                      </p:cBhvr>
                                      <p:to>
                                        <p:strVal val="visible"/>
                                      </p:to>
                                    </p:set>
                                    <p:animEffect transition="in" filter="blinds(horizontal)">
                                      <p:cBhvr>
                                        <p:cTn id="12" dur="500"/>
                                        <p:tgtEl>
                                          <p:spTgt spid="41987"/>
                                        </p:tgtEl>
                                      </p:cBhvr>
                                    </p:animEffect>
                                  </p:childTnLst>
                                </p:cTn>
                              </p:par>
                              <p:par>
                                <p:cTn id="13" presetID="3" presetClass="entr" presetSubtype="10" fill="hold" nodeType="withEffect">
                                  <p:stCondLst>
                                    <p:cond delay="0"/>
                                  </p:stCondLst>
                                  <p:childTnLst>
                                    <p:set>
                                      <p:cBhvr>
                                        <p:cTn id="14" dur="1" fill="hold">
                                          <p:stCondLst>
                                            <p:cond delay="0"/>
                                          </p:stCondLst>
                                        </p:cTn>
                                        <p:tgtEl>
                                          <p:spTgt spid="41990"/>
                                        </p:tgtEl>
                                        <p:attrNameLst>
                                          <p:attrName>style.visibility</p:attrName>
                                        </p:attrNameLst>
                                      </p:cBhvr>
                                      <p:to>
                                        <p:strVal val="visible"/>
                                      </p:to>
                                    </p:set>
                                    <p:animEffect transition="in" filter="blinds(horizontal)">
                                      <p:cBhvr>
                                        <p:cTn id="15" dur="500"/>
                                        <p:tgtEl>
                                          <p:spTgt spid="4199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1988"/>
                                        </p:tgtEl>
                                        <p:attrNameLst>
                                          <p:attrName>style.visibility</p:attrName>
                                        </p:attrNameLst>
                                      </p:cBhvr>
                                      <p:to>
                                        <p:strVal val="visible"/>
                                      </p:to>
                                    </p:set>
                                    <p:animEffect transition="in" filter="blinds(horizontal)">
                                      <p:cBhvr>
                                        <p:cTn id="20" dur="500"/>
                                        <p:tgtEl>
                                          <p:spTgt spid="41988"/>
                                        </p:tgtEl>
                                      </p:cBhvr>
                                    </p:animEffect>
                                  </p:childTnLst>
                                </p:cTn>
                              </p:par>
                              <p:par>
                                <p:cTn id="21" presetID="3" presetClass="entr" presetSubtype="10" fill="hold" nodeType="withEffect">
                                  <p:stCondLst>
                                    <p:cond delay="0"/>
                                  </p:stCondLst>
                                  <p:childTnLst>
                                    <p:set>
                                      <p:cBhvr>
                                        <p:cTn id="22" dur="1" fill="hold">
                                          <p:stCondLst>
                                            <p:cond delay="0"/>
                                          </p:stCondLst>
                                        </p:cTn>
                                        <p:tgtEl>
                                          <p:spTgt spid="41991"/>
                                        </p:tgtEl>
                                        <p:attrNameLst>
                                          <p:attrName>style.visibility</p:attrName>
                                        </p:attrNameLst>
                                      </p:cBhvr>
                                      <p:to>
                                        <p:strVal val="visible"/>
                                      </p:to>
                                    </p:set>
                                    <p:animEffect transition="in" filter="blinds(horizontal)">
                                      <p:cBhvr>
                                        <p:cTn id="23" dur="500"/>
                                        <p:tgtEl>
                                          <p:spTgt spid="41991"/>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1989"/>
                                        </p:tgtEl>
                                        <p:attrNameLst>
                                          <p:attrName>style.visibility</p:attrName>
                                        </p:attrNameLst>
                                      </p:cBhvr>
                                      <p:to>
                                        <p:strVal val="visible"/>
                                      </p:to>
                                    </p:set>
                                    <p:animEffect transition="in" filter="blinds(horizontal)">
                                      <p:cBhvr>
                                        <p:cTn id="28" dur="500"/>
                                        <p:tgtEl>
                                          <p:spTgt spid="41989"/>
                                        </p:tgtEl>
                                      </p:cBhvr>
                                    </p:animEffect>
                                  </p:childTnLst>
                                </p:cTn>
                              </p:par>
                              <p:par>
                                <p:cTn id="29" presetID="3" presetClass="entr" presetSubtype="10" fill="hold" nodeType="withEffect">
                                  <p:stCondLst>
                                    <p:cond delay="0"/>
                                  </p:stCondLst>
                                  <p:childTnLst>
                                    <p:set>
                                      <p:cBhvr>
                                        <p:cTn id="30" dur="1" fill="hold">
                                          <p:stCondLst>
                                            <p:cond delay="0"/>
                                          </p:stCondLst>
                                        </p:cTn>
                                        <p:tgtEl>
                                          <p:spTgt spid="41992"/>
                                        </p:tgtEl>
                                        <p:attrNameLst>
                                          <p:attrName>style.visibility</p:attrName>
                                        </p:attrNameLst>
                                      </p:cBhvr>
                                      <p:to>
                                        <p:strVal val="visible"/>
                                      </p:to>
                                    </p:set>
                                    <p:animEffect transition="in" filter="blinds(horizontal)">
                                      <p:cBhvr>
                                        <p:cTn id="31" dur="500"/>
                                        <p:tgtEl>
                                          <p:spTgt spid="419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autoUpdateAnimBg="0"/>
      <p:bldP spid="41988" grpId="0" autoUpdateAnimBg="0"/>
      <p:bldP spid="41989"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58C83A1-3944-412E-A3B2-BA80E2119D54}" type="slidenum">
              <a:rPr lang="zh-CN" altLang="en-US" sz="1400"/>
              <a:t>44</a:t>
            </a:fld>
            <a:endParaRPr lang="en-US" altLang="zh-CN" sz="1400"/>
          </a:p>
        </p:txBody>
      </p:sp>
      <p:sp>
        <p:nvSpPr>
          <p:cNvPr id="43011" name="Rectangle 2"/>
          <p:cNvSpPr>
            <a:spLocks noChangeArrowheads="1"/>
          </p:cNvSpPr>
          <p:nvPr/>
        </p:nvSpPr>
        <p:spPr bwMode="auto">
          <a:xfrm>
            <a:off x="457200" y="296863"/>
            <a:ext cx="814705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(3) </a:t>
            </a:r>
            <a:r>
              <a:rPr lang="zh-CN" altLang="en-US" sz="2800" b="1">
                <a:solidFill>
                  <a:schemeClr val="tx2"/>
                </a:solidFill>
                <a:latin typeface="Times New Roman" panose="02020603050405020304" pitchFamily="18" charset="0"/>
              </a:rPr>
              <a:t>留数计算法</a:t>
            </a:r>
            <a:r>
              <a:rPr lang="zh-CN" altLang="en-US" sz="2800">
                <a:solidFill>
                  <a:schemeClr val="tx2"/>
                </a:solidFill>
                <a:latin typeface="Times New Roman" panose="02020603050405020304" pitchFamily="18" charset="0"/>
              </a:rPr>
              <a:t> </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alculation of Residues Method)</a:t>
            </a:r>
            <a:endParaRPr lang="zh-CN" altLang="en-US" sz="2800">
              <a:solidFill>
                <a:schemeClr val="tx2"/>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假如已知连续时间函数</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的拉氏变换</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及全部极点</a:t>
            </a:r>
            <a:r>
              <a:rPr lang="en-US" altLang="zh-CN" sz="2800" i="1">
                <a:solidFill>
                  <a:schemeClr val="tx2"/>
                </a:solidFill>
                <a:latin typeface="Times New Roman" panose="02020603050405020304" pitchFamily="18" charset="0"/>
              </a:rPr>
              <a:t>s</a:t>
            </a:r>
            <a:r>
              <a:rPr lang="en-US" altLang="zh-CN" sz="2800" i="1" baseline="-25000">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=1,2,3,∙∙∙,</a:t>
            </a:r>
            <a:r>
              <a:rPr lang="en-US" altLang="zh-CN" sz="2800" i="1">
                <a:solidFill>
                  <a:schemeClr val="tx2"/>
                </a:solidFill>
                <a:latin typeface="Times New Roman" panose="02020603050405020304" pitchFamily="18" charset="0"/>
              </a:rPr>
              <a:t>n</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，则</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可通过留数计算求得。</a:t>
            </a:r>
          </a:p>
        </p:txBody>
      </p:sp>
      <p:sp>
        <p:nvSpPr>
          <p:cNvPr id="43012" name="Rectangle 3"/>
          <p:cNvSpPr>
            <a:spLocks noChangeArrowheads="1"/>
          </p:cNvSpPr>
          <p:nvPr/>
        </p:nvSpPr>
        <p:spPr bwMode="auto">
          <a:xfrm>
            <a:off x="476250" y="2133600"/>
            <a:ext cx="79835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先分析</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的关系。由拉氏反变换式有</a:t>
            </a:r>
          </a:p>
        </p:txBody>
      </p:sp>
      <p:graphicFrame>
        <p:nvGraphicFramePr>
          <p:cNvPr id="43013" name="Object 5"/>
          <p:cNvGraphicFramePr>
            <a:graphicFrameLocks noChangeAspect="1"/>
          </p:cNvGraphicFramePr>
          <p:nvPr/>
        </p:nvGraphicFramePr>
        <p:xfrm>
          <a:off x="2141538" y="2671763"/>
          <a:ext cx="4097337" cy="903287"/>
        </p:xfrm>
        <a:graphic>
          <a:graphicData uri="http://schemas.openxmlformats.org/presentationml/2006/ole">
            <mc:AlternateContent xmlns:mc="http://schemas.openxmlformats.org/markup-compatibility/2006">
              <mc:Choice xmlns:v="urn:schemas-microsoft-com:vml" Requires="v">
                <p:oleObj name="Equation" r:id="rId2" imgW="1536700" imgH="419100" progId="Equation.DSMT4">
                  <p:embed/>
                </p:oleObj>
              </mc:Choice>
              <mc:Fallback>
                <p:oleObj name="Equation" r:id="rId2" imgW="1536700" imgH="4191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1538" y="2671763"/>
                        <a:ext cx="4097337" cy="9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3014" name="Rectangle 5"/>
          <p:cNvSpPr>
            <a:spLocks noChangeArrowheads="1"/>
          </p:cNvSpPr>
          <p:nvPr/>
        </p:nvSpPr>
        <p:spPr bwMode="auto">
          <a:xfrm>
            <a:off x="450850" y="3581400"/>
            <a:ext cx="82978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当对</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以采样周期</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进行采样后，其采样值为</a:t>
            </a:r>
          </a:p>
        </p:txBody>
      </p:sp>
      <p:grpSp>
        <p:nvGrpSpPr>
          <p:cNvPr id="2" name="Group 7"/>
          <p:cNvGrpSpPr/>
          <p:nvPr/>
        </p:nvGrpSpPr>
        <p:grpSpPr bwMode="auto">
          <a:xfrm>
            <a:off x="660400" y="4122738"/>
            <a:ext cx="7739063" cy="917575"/>
            <a:chOff x="-64" y="53"/>
            <a:chExt cx="4875" cy="578"/>
          </a:xfrm>
        </p:grpSpPr>
        <p:graphicFrame>
          <p:nvGraphicFramePr>
            <p:cNvPr id="48140" name="Object 8"/>
            <p:cNvGraphicFramePr>
              <a:graphicFrameLocks noChangeAspect="1"/>
            </p:cNvGraphicFramePr>
            <p:nvPr/>
          </p:nvGraphicFramePr>
          <p:xfrm>
            <a:off x="-64" y="53"/>
            <a:ext cx="4160" cy="578"/>
          </p:xfrm>
          <a:graphic>
            <a:graphicData uri="http://schemas.openxmlformats.org/presentationml/2006/ole">
              <mc:AlternateContent xmlns:mc="http://schemas.openxmlformats.org/markup-compatibility/2006">
                <mc:Choice xmlns:v="urn:schemas-microsoft-com:vml" Requires="v">
                  <p:oleObj name="Equation" r:id="rId4" imgW="2870200" imgH="419100" progId="Equation.DSMT4">
                    <p:embed/>
                  </p:oleObj>
                </mc:Choice>
                <mc:Fallback>
                  <p:oleObj name="Equation" r:id="rId4" imgW="2870200" imgH="4191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 y="53"/>
                          <a:ext cx="4160" cy="5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41" name="Rectangle 7"/>
            <p:cNvSpPr>
              <a:spLocks noChangeArrowheads="1"/>
            </p:cNvSpPr>
            <p:nvPr/>
          </p:nvSpPr>
          <p:spPr bwMode="auto">
            <a:xfrm>
              <a:off x="4128" y="143"/>
              <a:ext cx="68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(7-16)</a:t>
              </a:r>
            </a:p>
          </p:txBody>
        </p:sp>
      </p:grpSp>
      <p:sp>
        <p:nvSpPr>
          <p:cNvPr id="43018" name="Rectangle 8"/>
          <p:cNvSpPr>
            <a:spLocks noChangeArrowheads="1"/>
          </p:cNvSpPr>
          <p:nvPr/>
        </p:nvSpPr>
        <p:spPr bwMode="auto">
          <a:xfrm>
            <a:off x="457200" y="5029200"/>
            <a:ext cx="3683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而</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 </a:t>
            </a:r>
          </a:p>
        </p:txBody>
      </p:sp>
      <p:grpSp>
        <p:nvGrpSpPr>
          <p:cNvPr id="3" name="Group 11"/>
          <p:cNvGrpSpPr/>
          <p:nvPr/>
        </p:nvGrpSpPr>
        <p:grpSpPr bwMode="auto">
          <a:xfrm>
            <a:off x="3352800" y="5257800"/>
            <a:ext cx="5046663" cy="969963"/>
            <a:chOff x="0" y="0"/>
            <a:chExt cx="3179" cy="611"/>
          </a:xfrm>
        </p:grpSpPr>
        <p:graphicFrame>
          <p:nvGraphicFramePr>
            <p:cNvPr id="48138" name="Object 12"/>
            <p:cNvGraphicFramePr>
              <a:graphicFrameLocks noChangeAspect="1"/>
            </p:cNvGraphicFramePr>
            <p:nvPr/>
          </p:nvGraphicFramePr>
          <p:xfrm>
            <a:off x="0" y="0"/>
            <a:ext cx="1776" cy="611"/>
          </p:xfrm>
          <a:graphic>
            <a:graphicData uri="http://schemas.openxmlformats.org/presentationml/2006/ole">
              <mc:AlternateContent xmlns:mc="http://schemas.openxmlformats.org/markup-compatibility/2006">
                <mc:Choice xmlns:v="urn:schemas-microsoft-com:vml" Requires="v">
                  <p:oleObj r:id="rId6" imgW="1246505" imgH="432435" progId="Equation.DSMT4">
                    <p:embed/>
                  </p:oleObj>
                </mc:Choice>
                <mc:Fallback>
                  <p:oleObj r:id="rId6" imgW="1246505" imgH="432435"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776" cy="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139" name="Rectangle 10"/>
            <p:cNvSpPr>
              <a:spLocks noChangeArrowheads="1"/>
            </p:cNvSpPr>
            <p:nvPr/>
          </p:nvSpPr>
          <p:spPr bwMode="auto">
            <a:xfrm>
              <a:off x="2496" y="143"/>
              <a:ext cx="683"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(7-17)</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3011"/>
                                        </p:tgtEl>
                                        <p:attrNameLst>
                                          <p:attrName>style.visibility</p:attrName>
                                        </p:attrNameLst>
                                      </p:cBhvr>
                                      <p:to>
                                        <p:strVal val="visible"/>
                                      </p:to>
                                    </p:set>
                                    <p:animEffect transition="in" filter="blinds(horizontal)">
                                      <p:cBhvr>
                                        <p:cTn id="7" dur="500"/>
                                        <p:tgtEl>
                                          <p:spTgt spid="430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3012"/>
                                        </p:tgtEl>
                                        <p:attrNameLst>
                                          <p:attrName>style.visibility</p:attrName>
                                        </p:attrNameLst>
                                      </p:cBhvr>
                                      <p:to>
                                        <p:strVal val="visible"/>
                                      </p:to>
                                    </p:set>
                                    <p:animEffect transition="in" filter="blinds(horizontal)">
                                      <p:cBhvr>
                                        <p:cTn id="12" dur="500"/>
                                        <p:tgtEl>
                                          <p:spTgt spid="43012"/>
                                        </p:tgtEl>
                                      </p:cBhvr>
                                    </p:animEffect>
                                  </p:childTnLst>
                                </p:cTn>
                              </p:par>
                              <p:par>
                                <p:cTn id="13" presetID="3" presetClass="entr" presetSubtype="10" fill="hold" nodeType="withEffect">
                                  <p:stCondLst>
                                    <p:cond delay="0"/>
                                  </p:stCondLst>
                                  <p:childTnLst>
                                    <p:set>
                                      <p:cBhvr>
                                        <p:cTn id="14" dur="1" fill="hold">
                                          <p:stCondLst>
                                            <p:cond delay="0"/>
                                          </p:stCondLst>
                                        </p:cTn>
                                        <p:tgtEl>
                                          <p:spTgt spid="43013"/>
                                        </p:tgtEl>
                                        <p:attrNameLst>
                                          <p:attrName>style.visibility</p:attrName>
                                        </p:attrNameLst>
                                      </p:cBhvr>
                                      <p:to>
                                        <p:strVal val="visible"/>
                                      </p:to>
                                    </p:set>
                                    <p:animEffect transition="in" filter="blinds(horizontal)">
                                      <p:cBhvr>
                                        <p:cTn id="15" dur="500"/>
                                        <p:tgtEl>
                                          <p:spTgt spid="4301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43014"/>
                                        </p:tgtEl>
                                        <p:attrNameLst>
                                          <p:attrName>style.visibility</p:attrName>
                                        </p:attrNameLst>
                                      </p:cBhvr>
                                      <p:to>
                                        <p:strVal val="visible"/>
                                      </p:to>
                                    </p:set>
                                    <p:animEffect transition="in" filter="blinds(horizontal)">
                                      <p:cBhvr>
                                        <p:cTn id="20" dur="500"/>
                                        <p:tgtEl>
                                          <p:spTgt spid="43014"/>
                                        </p:tgtEl>
                                      </p:cBhvr>
                                    </p:animEffect>
                                  </p:childTnLst>
                                </p:cTn>
                              </p:par>
                              <p:par>
                                <p:cTn id="21" presetID="3" presetClass="entr" presetSubtype="1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43018"/>
                                        </p:tgtEl>
                                        <p:attrNameLst>
                                          <p:attrName>style.visibility</p:attrName>
                                        </p:attrNameLst>
                                      </p:cBhvr>
                                      <p:to>
                                        <p:strVal val="visible"/>
                                      </p:to>
                                    </p:set>
                                    <p:animEffect transition="in" filter="blinds(horizontal)">
                                      <p:cBhvr>
                                        <p:cTn id="28" dur="500"/>
                                        <p:tgtEl>
                                          <p:spTgt spid="43018"/>
                                        </p:tgtEl>
                                      </p:cBhvr>
                                    </p:animEffect>
                                  </p:childTnLst>
                                </p:cTn>
                              </p:par>
                              <p:par>
                                <p:cTn id="29" presetID="3" presetClass="entr" presetSubtype="1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1" grpId="0" autoUpdateAnimBg="0"/>
      <p:bldP spid="43012" grpId="0" autoUpdateAnimBg="0"/>
      <p:bldP spid="43014" grpId="0" autoUpdateAnimBg="0"/>
      <p:bldP spid="43018"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8998328-C7AC-4C8B-B10F-806890503E43}" type="slidenum">
              <a:rPr lang="zh-CN" altLang="en-US" sz="1400"/>
              <a:t>45</a:t>
            </a:fld>
            <a:endParaRPr lang="en-US" altLang="zh-CN" sz="1400"/>
          </a:p>
        </p:txBody>
      </p:sp>
      <p:sp>
        <p:nvSpPr>
          <p:cNvPr id="44035" name="Rectangle 2"/>
          <p:cNvSpPr>
            <a:spLocks noChangeArrowheads="1"/>
          </p:cNvSpPr>
          <p:nvPr/>
        </p:nvSpPr>
        <p:spPr bwMode="auto">
          <a:xfrm>
            <a:off x="501650" y="228600"/>
            <a:ext cx="4430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将式</a:t>
            </a:r>
            <a:r>
              <a:rPr lang="en-US" altLang="zh-CN" sz="2800" b="1" dirty="0">
                <a:solidFill>
                  <a:schemeClr val="tx2"/>
                </a:solidFill>
                <a:latin typeface="Times New Roman" panose="02020603050405020304" pitchFamily="18" charset="0"/>
              </a:rPr>
              <a:t>(7-16)</a:t>
            </a:r>
            <a:r>
              <a:rPr lang="zh-CN" altLang="en-US" sz="2800" b="1" dirty="0">
                <a:solidFill>
                  <a:schemeClr val="tx2"/>
                </a:solidFill>
                <a:latin typeface="Times New Roman" panose="02020603050405020304" pitchFamily="18" charset="0"/>
              </a:rPr>
              <a:t>代入式</a:t>
            </a:r>
            <a:r>
              <a:rPr lang="en-US" altLang="zh-CN" sz="2800" b="1" dirty="0">
                <a:solidFill>
                  <a:schemeClr val="tx2"/>
                </a:solidFill>
                <a:latin typeface="Times New Roman" panose="02020603050405020304" pitchFamily="18" charset="0"/>
              </a:rPr>
              <a:t>(7-17)</a:t>
            </a:r>
            <a:r>
              <a:rPr lang="zh-CN" altLang="en-US" sz="2800" b="1" dirty="0">
                <a:solidFill>
                  <a:schemeClr val="tx2"/>
                </a:solidFill>
                <a:latin typeface="Times New Roman" panose="02020603050405020304" pitchFamily="18" charset="0"/>
              </a:rPr>
              <a:t>得</a:t>
            </a:r>
          </a:p>
        </p:txBody>
      </p:sp>
      <p:graphicFrame>
        <p:nvGraphicFramePr>
          <p:cNvPr id="44036" name="Object 4"/>
          <p:cNvGraphicFramePr>
            <a:graphicFrameLocks noChangeAspect="1"/>
          </p:cNvGraphicFramePr>
          <p:nvPr/>
        </p:nvGraphicFramePr>
        <p:xfrm>
          <a:off x="2078038" y="722313"/>
          <a:ext cx="4797425" cy="958850"/>
        </p:xfrm>
        <a:graphic>
          <a:graphicData uri="http://schemas.openxmlformats.org/presentationml/2006/ole">
            <mc:AlternateContent xmlns:mc="http://schemas.openxmlformats.org/markup-compatibility/2006">
              <mc:Choice xmlns:v="urn:schemas-microsoft-com:vml" Requires="v">
                <p:oleObj name="Equation" r:id="rId2" imgW="2159000" imgH="431800" progId="Equation.DSMT4">
                  <p:embed/>
                </p:oleObj>
              </mc:Choice>
              <mc:Fallback>
                <p:oleObj name="Equation" r:id="rId2" imgW="21590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8038" y="722313"/>
                        <a:ext cx="4797425" cy="95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p:nvPr/>
        </p:nvGrpSpPr>
        <p:grpSpPr bwMode="auto">
          <a:xfrm>
            <a:off x="488950" y="1670050"/>
            <a:ext cx="8186738" cy="822325"/>
            <a:chOff x="0" y="46"/>
            <a:chExt cx="5157" cy="518"/>
          </a:xfrm>
        </p:grpSpPr>
        <p:sp>
          <p:nvSpPr>
            <p:cNvPr id="49162" name="Rectangle 4"/>
            <p:cNvSpPr>
              <a:spLocks noChangeArrowheads="1"/>
            </p:cNvSpPr>
            <p:nvPr/>
          </p:nvSpPr>
          <p:spPr bwMode="auto">
            <a:xfrm>
              <a:off x="0" y="107"/>
              <a:ext cx="264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符合收敛条件</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z</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a:solidFill>
                    <a:schemeClr val="tx2"/>
                  </a:solidFill>
                  <a:latin typeface="Times New Roman" panose="02020603050405020304" pitchFamily="18" charset="0"/>
                  <a:cs typeface="Times New Roman" panose="02020603050405020304" pitchFamily="18" charset="0"/>
                </a:rPr>
                <a:t>＞</a:t>
              </a:r>
              <a:r>
                <a:rPr lang="en-US" altLang="zh-CN" sz="2800">
                  <a:solidFill>
                    <a:schemeClr val="tx2"/>
                  </a:solidFill>
                  <a:latin typeface="Times New Roman" panose="02020603050405020304" pitchFamily="18" charset="0"/>
                  <a:cs typeface="Times New Roman" panose="02020603050405020304" pitchFamily="18" charset="0"/>
                </a:rPr>
                <a:t>|e</a:t>
              </a:r>
              <a:r>
                <a:rPr lang="en-US" altLang="zh-CN" sz="2800" i="1" baseline="30000">
                  <a:solidFill>
                    <a:schemeClr val="tx2"/>
                  </a:solidFill>
                  <a:latin typeface="Times New Roman" panose="02020603050405020304" pitchFamily="18" charset="0"/>
                  <a:cs typeface="Times New Roman" panose="02020603050405020304" pitchFamily="18" charset="0"/>
                </a:rPr>
                <a:t>Ts</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时，</a:t>
              </a:r>
            </a:p>
          </p:txBody>
        </p:sp>
        <p:graphicFrame>
          <p:nvGraphicFramePr>
            <p:cNvPr id="49163" name="Object 7"/>
            <p:cNvGraphicFramePr>
              <a:graphicFrameLocks noChangeAspect="1"/>
            </p:cNvGraphicFramePr>
            <p:nvPr/>
          </p:nvGraphicFramePr>
          <p:xfrm>
            <a:off x="2646" y="46"/>
            <a:ext cx="833" cy="518"/>
          </p:xfrm>
          <a:graphic>
            <a:graphicData uri="http://schemas.openxmlformats.org/presentationml/2006/ole">
              <mc:AlternateContent xmlns:mc="http://schemas.openxmlformats.org/markup-compatibility/2006">
                <mc:Choice xmlns:v="urn:schemas-microsoft-com:vml" Requires="v">
                  <p:oleObj name="Equation" r:id="rId4" imgW="494665" imgH="304800" progId="Equation.DSMT4">
                    <p:embed/>
                  </p:oleObj>
                </mc:Choice>
                <mc:Fallback>
                  <p:oleObj name="Equation" r:id="rId4" imgW="494665" imgH="304800"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46" y="46"/>
                          <a:ext cx="833"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64" name="Rectangle 6"/>
            <p:cNvSpPr>
              <a:spLocks noChangeArrowheads="1"/>
            </p:cNvSpPr>
            <p:nvPr/>
          </p:nvSpPr>
          <p:spPr bwMode="auto">
            <a:xfrm>
              <a:off x="3479" y="98"/>
              <a:ext cx="1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可写成闭式</a:t>
              </a:r>
            </a:p>
          </p:txBody>
        </p:sp>
      </p:grpSp>
      <p:graphicFrame>
        <p:nvGraphicFramePr>
          <p:cNvPr id="44041" name="Object 9"/>
          <p:cNvGraphicFramePr>
            <a:graphicFrameLocks noChangeAspect="1"/>
          </p:cNvGraphicFramePr>
          <p:nvPr/>
        </p:nvGraphicFramePr>
        <p:xfrm>
          <a:off x="2743200" y="2438400"/>
          <a:ext cx="2971800" cy="982663"/>
        </p:xfrm>
        <a:graphic>
          <a:graphicData uri="http://schemas.openxmlformats.org/presentationml/2006/ole">
            <mc:AlternateContent xmlns:mc="http://schemas.openxmlformats.org/markup-compatibility/2006">
              <mc:Choice xmlns:v="urn:schemas-microsoft-com:vml" Requires="v">
                <p:oleObj r:id="rId6" imgW="1297940" imgH="432435" progId="Equation.DSMT4">
                  <p:embed/>
                </p:oleObj>
              </mc:Choice>
              <mc:Fallback>
                <p:oleObj r:id="rId6" imgW="1297940" imgH="432435" progId="Equation.DSMT4">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43200" y="2438400"/>
                        <a:ext cx="2971800" cy="98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2" name="Rectangle 8"/>
          <p:cNvSpPr>
            <a:spLocks noChangeArrowheads="1"/>
          </p:cNvSpPr>
          <p:nvPr/>
        </p:nvSpPr>
        <p:spPr bwMode="auto">
          <a:xfrm>
            <a:off x="476250" y="3367088"/>
            <a:ext cx="40243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将此其代入式</a:t>
            </a:r>
            <a:r>
              <a:rPr lang="en-US" altLang="zh-CN" sz="2800" b="1" dirty="0">
                <a:solidFill>
                  <a:schemeClr val="tx2"/>
                </a:solidFill>
                <a:latin typeface="Times New Roman" panose="02020603050405020304" pitchFamily="18" charset="0"/>
              </a:rPr>
              <a:t>(7-17)</a:t>
            </a:r>
            <a:r>
              <a:rPr lang="zh-CN" altLang="en-US" sz="2800" b="1" dirty="0">
                <a:solidFill>
                  <a:schemeClr val="tx2"/>
                </a:solidFill>
                <a:latin typeface="Times New Roman" panose="02020603050405020304" pitchFamily="18" charset="0"/>
              </a:rPr>
              <a:t>，得</a:t>
            </a:r>
          </a:p>
        </p:txBody>
      </p:sp>
      <p:graphicFrame>
        <p:nvGraphicFramePr>
          <p:cNvPr id="44043" name="Object 11"/>
          <p:cNvGraphicFramePr>
            <a:graphicFrameLocks noChangeAspect="1"/>
          </p:cNvGraphicFramePr>
          <p:nvPr/>
        </p:nvGraphicFramePr>
        <p:xfrm>
          <a:off x="2608263" y="4075113"/>
          <a:ext cx="3590925" cy="944562"/>
        </p:xfrm>
        <a:graphic>
          <a:graphicData uri="http://schemas.openxmlformats.org/presentationml/2006/ole">
            <mc:AlternateContent xmlns:mc="http://schemas.openxmlformats.org/markup-compatibility/2006">
              <mc:Choice xmlns:v="urn:schemas-microsoft-com:vml" Requires="v">
                <p:oleObj name="Equation" r:id="rId8" imgW="1587500" imgH="419100" progId="Equation.DSMT4">
                  <p:embed/>
                </p:oleObj>
              </mc:Choice>
              <mc:Fallback>
                <p:oleObj name="Equation" r:id="rId8" imgW="1587500" imgH="4191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08263" y="4075113"/>
                        <a:ext cx="359092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4" name="Rectangle 11"/>
          <p:cNvSpPr>
            <a:spLocks noChangeArrowheads="1"/>
          </p:cNvSpPr>
          <p:nvPr/>
        </p:nvSpPr>
        <p:spPr bwMode="auto">
          <a:xfrm>
            <a:off x="501650" y="5073650"/>
            <a:ext cx="846296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这就是由拉普拉斯变换函数直接求相应的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变换函数</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的关系式。这个积分可以应用留数定理来计算。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4035"/>
                                        </p:tgtEl>
                                        <p:attrNameLst>
                                          <p:attrName>style.visibility</p:attrName>
                                        </p:attrNameLst>
                                      </p:cBhvr>
                                      <p:to>
                                        <p:strVal val="visible"/>
                                      </p:to>
                                    </p:set>
                                    <p:animEffect transition="in" filter="blinds(horizontal)">
                                      <p:cBhvr>
                                        <p:cTn id="7" dur="500"/>
                                        <p:tgtEl>
                                          <p:spTgt spid="44035"/>
                                        </p:tgtEl>
                                      </p:cBhvr>
                                    </p:animEffect>
                                  </p:childTnLst>
                                </p:cTn>
                              </p:par>
                              <p:par>
                                <p:cTn id="8" presetID="3" presetClass="entr" presetSubtype="10" fill="hold" nodeType="withEffect">
                                  <p:stCondLst>
                                    <p:cond delay="0"/>
                                  </p:stCondLst>
                                  <p:childTnLst>
                                    <p:set>
                                      <p:cBhvr>
                                        <p:cTn id="9" dur="1" fill="hold">
                                          <p:stCondLst>
                                            <p:cond delay="0"/>
                                          </p:stCondLst>
                                        </p:cTn>
                                        <p:tgtEl>
                                          <p:spTgt spid="44036"/>
                                        </p:tgtEl>
                                        <p:attrNameLst>
                                          <p:attrName>style.visibility</p:attrName>
                                        </p:attrNameLst>
                                      </p:cBhvr>
                                      <p:to>
                                        <p:strVal val="visible"/>
                                      </p:to>
                                    </p:set>
                                    <p:animEffect transition="in" filter="blinds(horizontal)">
                                      <p:cBhvr>
                                        <p:cTn id="10" dur="500"/>
                                        <p:tgtEl>
                                          <p:spTgt spid="4403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nodeType="withEffect">
                                  <p:stCondLst>
                                    <p:cond delay="0"/>
                                  </p:stCondLst>
                                  <p:childTnLst>
                                    <p:set>
                                      <p:cBhvr>
                                        <p:cTn id="17" dur="1" fill="hold">
                                          <p:stCondLst>
                                            <p:cond delay="0"/>
                                          </p:stCondLst>
                                        </p:cTn>
                                        <p:tgtEl>
                                          <p:spTgt spid="44041"/>
                                        </p:tgtEl>
                                        <p:attrNameLst>
                                          <p:attrName>style.visibility</p:attrName>
                                        </p:attrNameLst>
                                      </p:cBhvr>
                                      <p:to>
                                        <p:strVal val="visible"/>
                                      </p:to>
                                    </p:set>
                                    <p:animEffect transition="in" filter="blinds(horizontal)">
                                      <p:cBhvr>
                                        <p:cTn id="18" dur="500"/>
                                        <p:tgtEl>
                                          <p:spTgt spid="44041"/>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4042"/>
                                        </p:tgtEl>
                                        <p:attrNameLst>
                                          <p:attrName>style.visibility</p:attrName>
                                        </p:attrNameLst>
                                      </p:cBhvr>
                                      <p:to>
                                        <p:strVal val="visible"/>
                                      </p:to>
                                    </p:set>
                                    <p:animEffect transition="in" filter="blinds(horizontal)">
                                      <p:cBhvr>
                                        <p:cTn id="23" dur="500"/>
                                        <p:tgtEl>
                                          <p:spTgt spid="44042"/>
                                        </p:tgtEl>
                                      </p:cBhvr>
                                    </p:animEffect>
                                  </p:childTnLst>
                                </p:cTn>
                              </p:par>
                              <p:par>
                                <p:cTn id="24" presetID="3" presetClass="entr" presetSubtype="10" fill="hold" nodeType="withEffect">
                                  <p:stCondLst>
                                    <p:cond delay="0"/>
                                  </p:stCondLst>
                                  <p:childTnLst>
                                    <p:set>
                                      <p:cBhvr>
                                        <p:cTn id="25" dur="1" fill="hold">
                                          <p:stCondLst>
                                            <p:cond delay="0"/>
                                          </p:stCondLst>
                                        </p:cTn>
                                        <p:tgtEl>
                                          <p:spTgt spid="44043"/>
                                        </p:tgtEl>
                                        <p:attrNameLst>
                                          <p:attrName>style.visibility</p:attrName>
                                        </p:attrNameLst>
                                      </p:cBhvr>
                                      <p:to>
                                        <p:strVal val="visible"/>
                                      </p:to>
                                    </p:set>
                                    <p:animEffect transition="in" filter="blinds(horizontal)">
                                      <p:cBhvr>
                                        <p:cTn id="26" dur="500"/>
                                        <p:tgtEl>
                                          <p:spTgt spid="44043"/>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44044"/>
                                        </p:tgtEl>
                                        <p:attrNameLst>
                                          <p:attrName>style.visibility</p:attrName>
                                        </p:attrNameLst>
                                      </p:cBhvr>
                                      <p:to>
                                        <p:strVal val="visible"/>
                                      </p:to>
                                    </p:set>
                                    <p:animEffect transition="in" filter="blinds(horizontal)">
                                      <p:cBhvr>
                                        <p:cTn id="31" dur="500"/>
                                        <p:tgtEl>
                                          <p:spTgt spid="440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autoUpdateAnimBg="0"/>
      <p:bldP spid="44042" grpId="0" autoUpdateAnimBg="0"/>
      <p:bldP spid="44044"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7FD3AAF1-1C70-4DA9-A9E9-6D80D41276DD}" type="slidenum">
              <a:rPr lang="zh-CN" altLang="en-US" sz="1400"/>
              <a:t>46</a:t>
            </a:fld>
            <a:endParaRPr lang="en-US" altLang="zh-CN" sz="1400"/>
          </a:p>
        </p:txBody>
      </p:sp>
      <p:sp>
        <p:nvSpPr>
          <p:cNvPr id="45059" name="Rectangle 2"/>
          <p:cNvSpPr>
            <a:spLocks noChangeArrowheads="1"/>
          </p:cNvSpPr>
          <p:nvPr/>
        </p:nvSpPr>
        <p:spPr bwMode="auto">
          <a:xfrm>
            <a:off x="527050" y="3190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即</a:t>
            </a:r>
          </a:p>
        </p:txBody>
      </p:sp>
      <p:sp>
        <p:nvSpPr>
          <p:cNvPr id="17426" name="Rectangle 4"/>
          <p:cNvSpPr>
            <a:spLocks noChangeArrowheads="1"/>
          </p:cNvSpPr>
          <p:nvPr/>
        </p:nvSpPr>
        <p:spPr bwMode="auto">
          <a:xfrm>
            <a:off x="7754938" y="850900"/>
            <a:ext cx="108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(7-18)</a:t>
            </a:r>
          </a:p>
        </p:txBody>
      </p:sp>
      <p:grpSp>
        <p:nvGrpSpPr>
          <p:cNvPr id="2" name="Group 7"/>
          <p:cNvGrpSpPr/>
          <p:nvPr/>
        </p:nvGrpSpPr>
        <p:grpSpPr bwMode="auto">
          <a:xfrm>
            <a:off x="538163" y="1600200"/>
            <a:ext cx="7386637" cy="1052513"/>
            <a:chOff x="0" y="0"/>
            <a:chExt cx="4653" cy="663"/>
          </a:xfrm>
        </p:grpSpPr>
        <p:sp>
          <p:nvSpPr>
            <p:cNvPr id="50190" name="Rectangle 5"/>
            <p:cNvSpPr>
              <a:spLocks noChangeArrowheads="1"/>
            </p:cNvSpPr>
            <p:nvPr/>
          </p:nvSpPr>
          <p:spPr bwMode="auto">
            <a:xfrm>
              <a:off x="0" y="0"/>
              <a:ext cx="457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式中，</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i="1" baseline="-30000">
                  <a:solidFill>
                    <a:schemeClr val="tx2"/>
                  </a:solidFill>
                  <a:latin typeface="Times New Roman" panose="02020603050405020304" pitchFamily="18" charset="0"/>
                  <a:cs typeface="Times New Roman" panose="02020603050405020304" pitchFamily="18" charset="0"/>
                </a:rPr>
                <a:t>i</a:t>
              </a:r>
              <a:r>
                <a:rPr lang="zh-CN" altLang="en-US" sz="2800" b="1">
                  <a:solidFill>
                    <a:schemeClr val="tx2"/>
                  </a:solidFill>
                  <a:latin typeface="Times New Roman" panose="02020603050405020304" pitchFamily="18" charset="0"/>
                  <a:cs typeface="Times New Roman" panose="02020603050405020304" pitchFamily="18" charset="0"/>
                </a:rPr>
                <a:t>为</a:t>
              </a:r>
              <a:r>
                <a:rPr lang="en-US" altLang="zh-CN" sz="2800" i="1">
                  <a:solidFill>
                    <a:schemeClr val="tx2"/>
                  </a:solidFill>
                  <a:latin typeface="Times New Roman" panose="02020603050405020304" pitchFamily="18" charset="0"/>
                  <a:cs typeface="Times New Roman" panose="02020603050405020304" pitchFamily="18" charset="0"/>
                </a:rPr>
                <a:t>X</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的极点；</a:t>
              </a:r>
              <a:r>
                <a:rPr lang="en-US" altLang="zh-CN" sz="2800" i="1">
                  <a:solidFill>
                    <a:schemeClr val="tx2"/>
                  </a:solidFill>
                  <a:latin typeface="Times New Roman" panose="02020603050405020304" pitchFamily="18" charset="0"/>
                  <a:cs typeface="Times New Roman" panose="02020603050405020304" pitchFamily="18" charset="0"/>
                </a:rPr>
                <a:t>n</a:t>
              </a:r>
              <a:r>
                <a:rPr lang="zh-CN" altLang="en-US" sz="2800" b="1">
                  <a:solidFill>
                    <a:schemeClr val="tx2"/>
                  </a:solidFill>
                  <a:latin typeface="Times New Roman" panose="02020603050405020304" pitchFamily="18" charset="0"/>
                  <a:cs typeface="Times New Roman" panose="02020603050405020304" pitchFamily="18" charset="0"/>
                </a:rPr>
                <a:t>为</a:t>
              </a:r>
              <a:r>
                <a:rPr lang="en-US" altLang="zh-CN" sz="2800" i="1">
                  <a:solidFill>
                    <a:schemeClr val="tx2"/>
                  </a:solidFill>
                  <a:latin typeface="Times New Roman" panose="02020603050405020304" pitchFamily="18" charset="0"/>
                  <a:cs typeface="Times New Roman" panose="02020603050405020304" pitchFamily="18" charset="0"/>
                </a:rPr>
                <a:t>X</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的极点个数；</a:t>
              </a:r>
            </a:p>
          </p:txBody>
        </p:sp>
        <p:sp>
          <p:nvSpPr>
            <p:cNvPr id="50191" name="Rectangle 7"/>
            <p:cNvSpPr>
              <a:spLocks noChangeArrowheads="1"/>
            </p:cNvSpPr>
            <p:nvPr/>
          </p:nvSpPr>
          <p:spPr bwMode="auto">
            <a:xfrm>
              <a:off x="1149" y="336"/>
              <a:ext cx="350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表示求</a:t>
              </a:r>
              <a:r>
                <a:rPr lang="en-US" altLang="zh-CN" sz="2800" i="1">
                  <a:solidFill>
                    <a:schemeClr val="tx2"/>
                  </a:solidFill>
                  <a:latin typeface="Times New Roman" panose="02020603050405020304" pitchFamily="18" charset="0"/>
                  <a:cs typeface="Times New Roman" panose="02020603050405020304" pitchFamily="18" charset="0"/>
                </a:rPr>
                <a:t>F</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在</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a:solidFill>
                    <a:schemeClr val="tx2"/>
                  </a:solidFill>
                  <a:latin typeface="Times New Roman" panose="02020603050405020304" pitchFamily="18" charset="0"/>
                  <a:cs typeface="Times New Roman" panose="02020603050405020304" pitchFamily="18" charset="0"/>
                </a:rPr>
                <a:t>= –</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i="1" baseline="-30000">
                  <a:solidFill>
                    <a:schemeClr val="tx2"/>
                  </a:solidFill>
                  <a:latin typeface="Times New Roman" panose="02020603050405020304" pitchFamily="18" charset="0"/>
                  <a:cs typeface="Times New Roman" panose="02020603050405020304" pitchFamily="18" charset="0"/>
                </a:rPr>
                <a:t>i</a:t>
              </a:r>
              <a:r>
                <a:rPr lang="zh-CN" altLang="en-US" sz="2800" b="1">
                  <a:solidFill>
                    <a:schemeClr val="tx2"/>
                  </a:solidFill>
                  <a:latin typeface="Times New Roman" panose="02020603050405020304" pitchFamily="18" charset="0"/>
                  <a:cs typeface="Times New Roman" panose="02020603050405020304" pitchFamily="18" charset="0"/>
                </a:rPr>
                <a:t>处的留数。</a:t>
              </a:r>
            </a:p>
          </p:txBody>
        </p:sp>
      </p:grpSp>
      <p:sp>
        <p:nvSpPr>
          <p:cNvPr id="17422" name="Rectangle 9"/>
          <p:cNvSpPr>
            <a:spLocks noChangeArrowheads="1"/>
          </p:cNvSpPr>
          <p:nvPr/>
        </p:nvSpPr>
        <p:spPr bwMode="auto">
          <a:xfrm>
            <a:off x="7826375" y="3503613"/>
            <a:ext cx="1084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(7-19)</a:t>
            </a:r>
          </a:p>
        </p:txBody>
      </p:sp>
      <p:sp>
        <p:nvSpPr>
          <p:cNvPr id="45070" name="Rectangle 10"/>
          <p:cNvSpPr>
            <a:spLocks noChangeArrowheads="1"/>
          </p:cNvSpPr>
          <p:nvPr/>
        </p:nvSpPr>
        <p:spPr bwMode="auto">
          <a:xfrm>
            <a:off x="533400" y="4419600"/>
            <a:ext cx="42100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若</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i="1" baseline="-30000">
                <a:solidFill>
                  <a:schemeClr val="tx2"/>
                </a:solidFill>
                <a:latin typeface="Times New Roman" panose="02020603050405020304" pitchFamily="18" charset="0"/>
                <a:cs typeface="Times New Roman" panose="02020603050405020304" pitchFamily="18" charset="0"/>
              </a:rPr>
              <a:t>i</a:t>
            </a:r>
            <a:r>
              <a:rPr lang="zh-CN" altLang="en-US" sz="2800" b="1">
                <a:solidFill>
                  <a:schemeClr val="tx2"/>
                </a:solidFill>
                <a:latin typeface="Times New Roman" panose="02020603050405020304" pitchFamily="18" charset="0"/>
              </a:rPr>
              <a:t>为</a:t>
            </a:r>
            <a:r>
              <a:rPr lang="en-US" altLang="zh-CN" sz="2800" i="1">
                <a:solidFill>
                  <a:schemeClr val="tx2"/>
                </a:solidFill>
                <a:latin typeface="Times New Roman" panose="02020603050405020304" pitchFamily="18" charset="0"/>
                <a:cs typeface="Times New Roman" panose="02020603050405020304" pitchFamily="18" charset="0"/>
              </a:rPr>
              <a:t>X</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r</a:t>
            </a:r>
            <a:r>
              <a:rPr lang="en-US" altLang="zh-CN" sz="2800" i="1" baseline="-25000">
                <a:solidFill>
                  <a:schemeClr val="tx2"/>
                </a:solidFill>
                <a:latin typeface="Times New Roman" panose="02020603050405020304" pitchFamily="18" charset="0"/>
              </a:rPr>
              <a:t>i</a:t>
            </a:r>
            <a:r>
              <a:rPr lang="zh-CN" altLang="en-US" sz="2800" b="1">
                <a:solidFill>
                  <a:schemeClr val="tx2"/>
                </a:solidFill>
                <a:latin typeface="Times New Roman" panose="02020603050405020304" pitchFamily="18" charset="0"/>
              </a:rPr>
              <a:t>重极点，则</a:t>
            </a:r>
          </a:p>
        </p:txBody>
      </p:sp>
      <p:sp>
        <p:nvSpPr>
          <p:cNvPr id="17420" name="Rectangle 12"/>
          <p:cNvSpPr>
            <a:spLocks noChangeArrowheads="1"/>
          </p:cNvSpPr>
          <p:nvPr/>
        </p:nvSpPr>
        <p:spPr bwMode="auto">
          <a:xfrm>
            <a:off x="7818438" y="5180013"/>
            <a:ext cx="1084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dirty="0">
                <a:solidFill>
                  <a:schemeClr val="tx2"/>
                </a:solidFill>
                <a:latin typeface="Times New Roman" panose="02020603050405020304" pitchFamily="18" charset="0"/>
              </a:rPr>
              <a:t>(7-20)</a:t>
            </a:r>
          </a:p>
        </p:txBody>
      </p:sp>
      <p:sp>
        <p:nvSpPr>
          <p:cNvPr id="45074" name="Rectangle 13"/>
          <p:cNvSpPr>
            <a:spLocks noChangeArrowheads="1"/>
          </p:cNvSpPr>
          <p:nvPr/>
        </p:nvSpPr>
        <p:spPr bwMode="auto">
          <a:xfrm>
            <a:off x="549275" y="2743200"/>
            <a:ext cx="425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若</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i="1" baseline="-30000">
                <a:solidFill>
                  <a:schemeClr val="tx2"/>
                </a:solidFill>
                <a:latin typeface="Times New Roman" panose="02020603050405020304" pitchFamily="18" charset="0"/>
                <a:cs typeface="Times New Roman" panose="02020603050405020304" pitchFamily="18" charset="0"/>
              </a:rPr>
              <a:t>i</a:t>
            </a:r>
            <a:r>
              <a:rPr lang="zh-CN" altLang="en-US" sz="2800" b="1">
                <a:solidFill>
                  <a:schemeClr val="tx2"/>
                </a:solidFill>
                <a:latin typeface="Times New Roman" panose="02020603050405020304" pitchFamily="18" charset="0"/>
              </a:rPr>
              <a:t>为</a:t>
            </a:r>
            <a:r>
              <a:rPr lang="en-US" altLang="zh-CN" sz="2800" i="1">
                <a:solidFill>
                  <a:schemeClr val="tx2"/>
                </a:solidFill>
                <a:latin typeface="Times New Roman" panose="02020603050405020304" pitchFamily="18" charset="0"/>
                <a:cs typeface="Times New Roman" panose="02020603050405020304" pitchFamily="18" charset="0"/>
              </a:rPr>
              <a:t>X</a:t>
            </a:r>
            <a:r>
              <a:rPr lang="en-US" altLang="zh-CN" sz="2800">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s</a:t>
            </a: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rPr>
              <a:t>的单极点，则 </a:t>
            </a: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19375" y="438150"/>
            <a:ext cx="3600450"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3888" y="2136775"/>
            <a:ext cx="1800225"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68538" y="3373438"/>
            <a:ext cx="4652962"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303338" y="5180013"/>
            <a:ext cx="65230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45059"/>
                                        </p:tgtEl>
                                        <p:attrNameLst>
                                          <p:attrName>style.visibility</p:attrName>
                                        </p:attrNameLst>
                                      </p:cBhvr>
                                      <p:to>
                                        <p:strVal val="visible"/>
                                      </p:to>
                                    </p:set>
                                    <p:animEffect transition="in" filter="blinds(horizontal)">
                                      <p:cBhvr>
                                        <p:cTn id="7" dur="500"/>
                                        <p:tgtEl>
                                          <p:spTgt spid="45059"/>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7426"/>
                                        </p:tgtEl>
                                        <p:attrNameLst>
                                          <p:attrName>style.visibility</p:attrName>
                                        </p:attrNameLst>
                                      </p:cBhvr>
                                      <p:to>
                                        <p:strVal val="visible"/>
                                      </p:to>
                                    </p:set>
                                    <p:animEffect transition="in" filter="blinds(horizontal)">
                                      <p:cBhvr>
                                        <p:cTn id="13" dur="500"/>
                                        <p:tgtEl>
                                          <p:spTgt spid="1742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par>
                                <p:cTn id="19" presetID="3"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linds(horizontal)">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5074"/>
                                        </p:tgtEl>
                                        <p:attrNameLst>
                                          <p:attrName>style.visibility</p:attrName>
                                        </p:attrNameLst>
                                      </p:cBhvr>
                                      <p:to>
                                        <p:strVal val="visible"/>
                                      </p:to>
                                    </p:set>
                                    <p:animEffect transition="in" filter="blinds(horizontal)">
                                      <p:cBhvr>
                                        <p:cTn id="26" dur="500"/>
                                        <p:tgtEl>
                                          <p:spTgt spid="45074"/>
                                        </p:tgtEl>
                                      </p:cBhvr>
                                    </p:animEffect>
                                  </p:childTnLst>
                                </p:cTn>
                              </p:par>
                              <p:par>
                                <p:cTn id="27" presetID="3" presetClass="entr" presetSubtype="1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7422"/>
                                        </p:tgtEl>
                                        <p:attrNameLst>
                                          <p:attrName>style.visibility</p:attrName>
                                        </p:attrNameLst>
                                      </p:cBhvr>
                                      <p:to>
                                        <p:strVal val="visible"/>
                                      </p:to>
                                    </p:set>
                                    <p:animEffect transition="in" filter="blinds(horizontal)">
                                      <p:cBhvr>
                                        <p:cTn id="32" dur="500"/>
                                        <p:tgtEl>
                                          <p:spTgt spid="17422"/>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45070"/>
                                        </p:tgtEl>
                                        <p:attrNameLst>
                                          <p:attrName>style.visibility</p:attrName>
                                        </p:attrNameLst>
                                      </p:cBhvr>
                                      <p:to>
                                        <p:strVal val="visible"/>
                                      </p:to>
                                    </p:set>
                                    <p:animEffect transition="in" filter="blinds(horizontal)">
                                      <p:cBhvr>
                                        <p:cTn id="37" dur="500"/>
                                        <p:tgtEl>
                                          <p:spTgt spid="45070"/>
                                        </p:tgtEl>
                                      </p:cBhvr>
                                    </p:animEffect>
                                  </p:childTnLst>
                                </p:cTn>
                              </p:par>
                              <p:par>
                                <p:cTn id="38" presetID="3" presetClass="entr" presetSubtype="1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blinds(horizontal)">
                                      <p:cBhvr>
                                        <p:cTn id="40" dur="500"/>
                                        <p:tgtEl>
                                          <p:spTgt spid="11"/>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7420"/>
                                        </p:tgtEl>
                                        <p:attrNameLst>
                                          <p:attrName>style.visibility</p:attrName>
                                        </p:attrNameLst>
                                      </p:cBhvr>
                                      <p:to>
                                        <p:strVal val="visible"/>
                                      </p:to>
                                    </p:set>
                                    <p:animEffect transition="in" filter="blinds(horizontal)">
                                      <p:cBhvr>
                                        <p:cTn id="43" dur="500"/>
                                        <p:tgtEl>
                                          <p:spTgt spid="17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autoUpdateAnimBg="0"/>
      <p:bldP spid="17426" grpId="0"/>
      <p:bldP spid="17422" grpId="0"/>
      <p:bldP spid="45070" grpId="0" autoUpdateAnimBg="0"/>
      <p:bldP spid="17420" grpId="0"/>
      <p:bldP spid="45074" grpId="0"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FCE844F-7C3E-4F46-9847-3925680C64B3}" type="slidenum">
              <a:rPr lang="zh-CN" altLang="en-US" sz="1400"/>
              <a:t>47</a:t>
            </a:fld>
            <a:endParaRPr lang="en-US" altLang="zh-CN" sz="1400"/>
          </a:p>
        </p:txBody>
      </p:sp>
      <p:sp>
        <p:nvSpPr>
          <p:cNvPr id="46083" name="Rectangle 2"/>
          <p:cNvSpPr>
            <a:spLocks noChangeArrowheads="1"/>
          </p:cNvSpPr>
          <p:nvPr/>
        </p:nvSpPr>
        <p:spPr bwMode="auto">
          <a:xfrm>
            <a:off x="323850" y="304800"/>
            <a:ext cx="488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7-8 </a:t>
            </a:r>
            <a:r>
              <a:rPr lang="zh-CN" altLang="en-US" sz="2800" b="1" dirty="0">
                <a:solidFill>
                  <a:schemeClr val="tx2"/>
                </a:solidFill>
                <a:latin typeface="Times New Roman" panose="02020603050405020304" pitchFamily="18" charset="0"/>
              </a:rPr>
              <a:t>求</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graphicFrame>
        <p:nvGraphicFramePr>
          <p:cNvPr id="46084" name="Object 4"/>
          <p:cNvGraphicFramePr>
            <a:graphicFrameLocks noChangeAspect="1"/>
          </p:cNvGraphicFramePr>
          <p:nvPr/>
        </p:nvGraphicFramePr>
        <p:xfrm>
          <a:off x="1219200" y="1524000"/>
          <a:ext cx="6096000" cy="922338"/>
        </p:xfrm>
        <a:graphic>
          <a:graphicData uri="http://schemas.openxmlformats.org/presentationml/2006/ole">
            <mc:AlternateContent xmlns:mc="http://schemas.openxmlformats.org/markup-compatibility/2006">
              <mc:Choice xmlns:v="urn:schemas-microsoft-com:vml" Requires="v">
                <p:oleObj r:id="rId2" imgW="2959100" imgH="444500" progId="Equation.DSMT4">
                  <p:embed/>
                </p:oleObj>
              </mc:Choice>
              <mc:Fallback>
                <p:oleObj r:id="rId2" imgW="2959100" imgH="4445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524000"/>
                        <a:ext cx="6096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6085" name="Rectangle 5"/>
          <p:cNvSpPr>
            <a:spLocks noChangeArrowheads="1"/>
          </p:cNvSpPr>
          <p:nvPr/>
        </p:nvSpPr>
        <p:spPr bwMode="auto">
          <a:xfrm>
            <a:off x="457200" y="2971800"/>
            <a:ext cx="6324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7-9 </a:t>
            </a:r>
            <a:r>
              <a:rPr lang="zh-CN" altLang="en-US" sz="2800" b="1" dirty="0">
                <a:solidFill>
                  <a:schemeClr val="tx2"/>
                </a:solidFill>
                <a:latin typeface="Times New Roman" panose="02020603050405020304" pitchFamily="18" charset="0"/>
              </a:rPr>
              <a:t>求</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en-US" altLang="zh-CN" sz="2800" i="1" dirty="0" err="1">
                <a:solidFill>
                  <a:schemeClr val="tx2"/>
                </a:solidFill>
                <a:latin typeface="Times New Roman" panose="02020603050405020304" pitchFamily="18" charset="0"/>
              </a:rPr>
              <a:t>t</a:t>
            </a:r>
            <a:r>
              <a:rPr lang="en-US" altLang="zh-CN" sz="2800" dirty="0" err="1">
                <a:solidFill>
                  <a:schemeClr val="tx2"/>
                </a:solidFill>
                <a:latin typeface="Times New Roman" panose="02020603050405020304" pitchFamily="18" charset="0"/>
              </a:rPr>
              <a:t>e</a:t>
            </a:r>
            <a:r>
              <a:rPr lang="en-US" altLang="zh-CN" sz="2800" baseline="30000" dirty="0">
                <a:solidFill>
                  <a:schemeClr val="tx2"/>
                </a:solidFill>
                <a:latin typeface="Times New Roman" panose="02020603050405020304" pitchFamily="18" charset="0"/>
              </a:rPr>
              <a:t>–</a:t>
            </a:r>
            <a:r>
              <a:rPr lang="en-US" altLang="zh-CN" sz="2800" i="1" baseline="30000" dirty="0">
                <a:solidFill>
                  <a:schemeClr val="tx2"/>
                </a:solidFill>
                <a:latin typeface="Times New Roman" panose="02020603050405020304" pitchFamily="18" charset="0"/>
              </a:rPr>
              <a:t>at</a:t>
            </a:r>
            <a:r>
              <a:rPr lang="zh-CN" altLang="en-US" sz="2800" b="1" dirty="0">
                <a:solidFill>
                  <a:schemeClr val="tx2"/>
                </a:solidFill>
                <a:latin typeface="Times New Roman" panose="02020603050405020304" pitchFamily="18" charset="0"/>
              </a:rPr>
              <a:t>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graphicFrame>
        <p:nvGraphicFramePr>
          <p:cNvPr id="46086" name="Object 6"/>
          <p:cNvGraphicFramePr>
            <a:graphicFrameLocks noChangeAspect="1"/>
          </p:cNvGraphicFramePr>
          <p:nvPr/>
        </p:nvGraphicFramePr>
        <p:xfrm>
          <a:off x="381000" y="4876800"/>
          <a:ext cx="8305800" cy="1000125"/>
        </p:xfrm>
        <a:graphic>
          <a:graphicData uri="http://schemas.openxmlformats.org/presentationml/2006/ole">
            <mc:AlternateContent xmlns:mc="http://schemas.openxmlformats.org/markup-compatibility/2006">
              <mc:Choice xmlns:v="urn:schemas-microsoft-com:vml" Requires="v">
                <p:oleObj r:id="rId4" imgW="3873500" imgH="469900" progId="Equation.DSMT4">
                  <p:embed/>
                </p:oleObj>
              </mc:Choice>
              <mc:Fallback>
                <p:oleObj r:id="rId4" imgW="3873500" imgH="4699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4876800"/>
                        <a:ext cx="8305800"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3" name="Rectangle 3"/>
          <p:cNvSpPr>
            <a:spLocks noChangeArrowheads="1"/>
          </p:cNvSpPr>
          <p:nvPr/>
        </p:nvSpPr>
        <p:spPr bwMode="auto">
          <a:xfrm>
            <a:off x="304800" y="852488"/>
            <a:ext cx="8382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解 由于              ，所以</a:t>
            </a:r>
            <a:r>
              <a:rPr lang="en-US" altLang="zh-CN" sz="2800" i="1" dirty="0">
                <a:solidFill>
                  <a:schemeClr val="tx2"/>
                </a:solidFill>
                <a:latin typeface="Times New Roman" panose="02020603050405020304" pitchFamily="18" charset="0"/>
              </a:rPr>
              <a:t>s</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=0</a:t>
            </a:r>
            <a:r>
              <a:rPr lang="zh-CN" altLang="en-US"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r</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。根据式</a:t>
            </a:r>
            <a:r>
              <a:rPr lang="en-US" altLang="zh-CN" sz="2800" b="1" dirty="0">
                <a:solidFill>
                  <a:schemeClr val="tx2"/>
                </a:solidFill>
                <a:latin typeface="Times New Roman" panose="02020603050405020304" pitchFamily="18" charset="0"/>
              </a:rPr>
              <a:t>(7-20)</a:t>
            </a:r>
            <a:r>
              <a:rPr lang="zh-CN" altLang="en-US" sz="2800" b="1" dirty="0">
                <a:solidFill>
                  <a:schemeClr val="tx2"/>
                </a:solidFill>
                <a:latin typeface="Times New Roman" panose="02020603050405020304" pitchFamily="18" charset="0"/>
              </a:rPr>
              <a:t>得 </a:t>
            </a:r>
          </a:p>
        </p:txBody>
      </p:sp>
      <p:sp>
        <p:nvSpPr>
          <p:cNvPr id="18441" name="Rectangle 6"/>
          <p:cNvSpPr>
            <a:spLocks noChangeArrowheads="1"/>
          </p:cNvSpPr>
          <p:nvPr/>
        </p:nvSpPr>
        <p:spPr bwMode="auto">
          <a:xfrm>
            <a:off x="457200" y="3464799"/>
            <a:ext cx="8362950" cy="13031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解 由于                             ，所以</a:t>
            </a:r>
            <a:r>
              <a:rPr lang="en-US" altLang="zh-CN" sz="2800" i="1" dirty="0">
                <a:solidFill>
                  <a:schemeClr val="tx2"/>
                </a:solidFill>
                <a:latin typeface="Times New Roman" panose="02020603050405020304" pitchFamily="18" charset="0"/>
              </a:rPr>
              <a:t>s</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 –</a:t>
            </a:r>
            <a:r>
              <a:rPr lang="en-US" altLang="zh-CN" sz="2800" i="1" dirty="0">
                <a:solidFill>
                  <a:schemeClr val="tx2"/>
                </a:solidFill>
                <a:latin typeface="Times New Roman" panose="02020603050405020304" pitchFamily="18" charset="0"/>
              </a:rPr>
              <a:t>a</a:t>
            </a:r>
            <a:r>
              <a:rPr lang="zh-CN" altLang="en-US"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r</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=2</a:t>
            </a:r>
            <a:r>
              <a:rPr lang="zh-CN" altLang="en-US" sz="2800" b="1" dirty="0">
                <a:solidFill>
                  <a:schemeClr val="tx2"/>
                </a:solidFill>
                <a:latin typeface="Times New Roman" panose="02020603050405020304" pitchFamily="18" charset="0"/>
              </a:rPr>
              <a:t>。根据</a:t>
            </a:r>
          </a:p>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式</a:t>
            </a:r>
            <a:r>
              <a:rPr lang="en-US" altLang="zh-CN" sz="2800" b="1" dirty="0">
                <a:solidFill>
                  <a:schemeClr val="tx2"/>
                </a:solidFill>
                <a:latin typeface="Times New Roman" panose="02020603050405020304" pitchFamily="18" charset="0"/>
              </a:rPr>
              <a:t>(7-20)</a:t>
            </a:r>
            <a:r>
              <a:rPr lang="zh-CN" altLang="en-US" sz="2800" b="1" dirty="0">
                <a:solidFill>
                  <a:schemeClr val="tx2"/>
                </a:solidFill>
                <a:latin typeface="Times New Roman" panose="02020603050405020304" pitchFamily="18" charset="0"/>
              </a:rPr>
              <a:t>计算</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，即 </a:t>
            </a:r>
          </a:p>
        </p:txBody>
      </p:sp>
      <p:pic>
        <p:nvPicPr>
          <p:cNvPr id="18445" name="Picture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47813" y="663575"/>
            <a:ext cx="1274762" cy="89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08175" y="3429000"/>
            <a:ext cx="2157413"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083"/>
                                        </p:tgtEl>
                                        <p:attrNameLst>
                                          <p:attrName>style.visibility</p:attrName>
                                        </p:attrNameLst>
                                      </p:cBhvr>
                                      <p:to>
                                        <p:strVal val="visible"/>
                                      </p:to>
                                    </p:set>
                                    <p:animEffect transition="in" filter="blinds(horizontal)">
                                      <p:cBhvr>
                                        <p:cTn id="7" dur="500"/>
                                        <p:tgtEl>
                                          <p:spTgt spid="4608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8443"/>
                                        </p:tgtEl>
                                        <p:attrNameLst>
                                          <p:attrName>style.visibility</p:attrName>
                                        </p:attrNameLst>
                                      </p:cBhvr>
                                      <p:to>
                                        <p:strVal val="visible"/>
                                      </p:to>
                                    </p:set>
                                    <p:animEffect transition="in" filter="blinds(horizontal)">
                                      <p:cBhvr>
                                        <p:cTn id="10" dur="500"/>
                                        <p:tgtEl>
                                          <p:spTgt spid="18443"/>
                                        </p:tgtEl>
                                      </p:cBhvr>
                                    </p:animEffect>
                                  </p:childTnLst>
                                </p:cTn>
                              </p:par>
                              <p:par>
                                <p:cTn id="11" presetID="3" presetClass="entr" presetSubtype="10" fill="hold" nodeType="withEffect">
                                  <p:stCondLst>
                                    <p:cond delay="0"/>
                                  </p:stCondLst>
                                  <p:childTnLst>
                                    <p:set>
                                      <p:cBhvr>
                                        <p:cTn id="12" dur="1" fill="hold">
                                          <p:stCondLst>
                                            <p:cond delay="0"/>
                                          </p:stCondLst>
                                        </p:cTn>
                                        <p:tgtEl>
                                          <p:spTgt spid="18445"/>
                                        </p:tgtEl>
                                        <p:attrNameLst>
                                          <p:attrName>style.visibility</p:attrName>
                                        </p:attrNameLst>
                                      </p:cBhvr>
                                      <p:to>
                                        <p:strVal val="visible"/>
                                      </p:to>
                                    </p:set>
                                    <p:animEffect transition="in" filter="blinds(horizontal)">
                                      <p:cBhvr>
                                        <p:cTn id="13" dur="500"/>
                                        <p:tgtEl>
                                          <p:spTgt spid="18445"/>
                                        </p:tgtEl>
                                      </p:cBhvr>
                                    </p:animEffect>
                                  </p:childTnLst>
                                </p:cTn>
                              </p:par>
                              <p:par>
                                <p:cTn id="14" presetID="3" presetClass="entr" presetSubtype="10" fill="hold" nodeType="withEffect">
                                  <p:stCondLst>
                                    <p:cond delay="0"/>
                                  </p:stCondLst>
                                  <p:childTnLst>
                                    <p:set>
                                      <p:cBhvr>
                                        <p:cTn id="15" dur="1" fill="hold">
                                          <p:stCondLst>
                                            <p:cond delay="0"/>
                                          </p:stCondLst>
                                        </p:cTn>
                                        <p:tgtEl>
                                          <p:spTgt spid="46084"/>
                                        </p:tgtEl>
                                        <p:attrNameLst>
                                          <p:attrName>style.visibility</p:attrName>
                                        </p:attrNameLst>
                                      </p:cBhvr>
                                      <p:to>
                                        <p:strVal val="visible"/>
                                      </p:to>
                                    </p:set>
                                    <p:animEffect transition="in" filter="blinds(horizontal)">
                                      <p:cBhvr>
                                        <p:cTn id="16" dur="500"/>
                                        <p:tgtEl>
                                          <p:spTgt spid="46084"/>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46085"/>
                                        </p:tgtEl>
                                        <p:attrNameLst>
                                          <p:attrName>style.visibility</p:attrName>
                                        </p:attrNameLst>
                                      </p:cBhvr>
                                      <p:to>
                                        <p:strVal val="visible"/>
                                      </p:to>
                                    </p:set>
                                    <p:animEffect transition="in" filter="blinds(horizontal)">
                                      <p:cBhvr>
                                        <p:cTn id="21" dur="500"/>
                                        <p:tgtEl>
                                          <p:spTgt spid="46085"/>
                                        </p:tgtEl>
                                      </p:cBhvr>
                                    </p:animEffect>
                                  </p:childTnLst>
                                </p:cTn>
                              </p:par>
                              <p:par>
                                <p:cTn id="22" presetID="3" presetClass="entr" presetSubtype="10" fill="hold" nodeType="withEffect">
                                  <p:stCondLst>
                                    <p:cond delay="0"/>
                                  </p:stCondLst>
                                  <p:childTnLst>
                                    <p:set>
                                      <p:cBhvr>
                                        <p:cTn id="23" dur="1" fill="hold">
                                          <p:stCondLst>
                                            <p:cond delay="0"/>
                                          </p:stCondLst>
                                        </p:cTn>
                                        <p:tgtEl>
                                          <p:spTgt spid="46086"/>
                                        </p:tgtEl>
                                        <p:attrNameLst>
                                          <p:attrName>style.visibility</p:attrName>
                                        </p:attrNameLst>
                                      </p:cBhvr>
                                      <p:to>
                                        <p:strVal val="visible"/>
                                      </p:to>
                                    </p:set>
                                    <p:animEffect transition="in" filter="blinds(horizontal)">
                                      <p:cBhvr>
                                        <p:cTn id="24" dur="500"/>
                                        <p:tgtEl>
                                          <p:spTgt spid="46086"/>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8441"/>
                                        </p:tgtEl>
                                        <p:attrNameLst>
                                          <p:attrName>style.visibility</p:attrName>
                                        </p:attrNameLst>
                                      </p:cBhvr>
                                      <p:to>
                                        <p:strVal val="visible"/>
                                      </p:to>
                                    </p:set>
                                    <p:animEffect transition="in" filter="blinds(horizontal)">
                                      <p:cBhvr>
                                        <p:cTn id="27" dur="500"/>
                                        <p:tgtEl>
                                          <p:spTgt spid="18441"/>
                                        </p:tgtEl>
                                      </p:cBhvr>
                                    </p:animEffect>
                                  </p:childTnLst>
                                </p:cTn>
                              </p:par>
                              <p:par>
                                <p:cTn id="28" presetID="3" presetClass="entr" presetSubtype="10" fill="hold" nodeType="withEffect">
                                  <p:stCondLst>
                                    <p:cond delay="0"/>
                                  </p:stCondLst>
                                  <p:childTnLst>
                                    <p:set>
                                      <p:cBhvr>
                                        <p:cTn id="29" dur="1" fill="hold">
                                          <p:stCondLst>
                                            <p:cond delay="0"/>
                                          </p:stCondLst>
                                        </p:cTn>
                                        <p:tgtEl>
                                          <p:spTgt spid="18447"/>
                                        </p:tgtEl>
                                        <p:attrNameLst>
                                          <p:attrName>style.visibility</p:attrName>
                                        </p:attrNameLst>
                                      </p:cBhvr>
                                      <p:to>
                                        <p:strVal val="visible"/>
                                      </p:to>
                                    </p:set>
                                    <p:animEffect transition="in" filter="blinds(horizontal)">
                                      <p:cBhvr>
                                        <p:cTn id="30" dur="500"/>
                                        <p:tgtEl>
                                          <p:spTgt spid="184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autoUpdateAnimBg="0"/>
      <p:bldP spid="46085" grpId="0" autoUpdateAnimBg="0"/>
      <p:bldP spid="18443" grpId="0"/>
      <p:bldP spid="18441"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ABCC989-63E1-466D-BB79-778219D7C7C5}" type="slidenum">
              <a:rPr lang="zh-CN" altLang="en-US" sz="1400"/>
              <a:t>48</a:t>
            </a:fld>
            <a:endParaRPr lang="en-US" altLang="zh-CN" sz="1400"/>
          </a:p>
        </p:txBody>
      </p:sp>
      <p:sp>
        <p:nvSpPr>
          <p:cNvPr id="47107" name="Rectangle 3"/>
          <p:cNvSpPr>
            <a:spLocks noChangeArrowheads="1"/>
          </p:cNvSpPr>
          <p:nvPr/>
        </p:nvSpPr>
        <p:spPr bwMode="auto">
          <a:xfrm>
            <a:off x="420688" y="1082675"/>
            <a:ext cx="832802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解 由</a:t>
            </a:r>
            <a:r>
              <a:rPr lang="en-US" altLang="zh-CN" sz="2800" i="1" dirty="0">
                <a:solidFill>
                  <a:schemeClr val="tx2"/>
                </a:solidFill>
                <a:latin typeface="Times New Roman" panose="02020603050405020304" pitchFamily="18" charset="0"/>
                <a:cs typeface="Times New Roman" panose="02020603050405020304" pitchFamily="18" charset="0"/>
              </a:rPr>
              <a:t>X</a:t>
            </a:r>
            <a:r>
              <a:rPr lang="en-US" altLang="zh-CN" sz="2800" dirty="0">
                <a:solidFill>
                  <a:schemeClr val="tx2"/>
                </a:solidFill>
                <a:latin typeface="Times New Roman" panose="02020603050405020304" pitchFamily="18" charset="0"/>
                <a:cs typeface="Times New Roman" panose="02020603050405020304" pitchFamily="18" charset="0"/>
              </a:rPr>
              <a:t>(</a:t>
            </a:r>
            <a:r>
              <a:rPr lang="en-US" altLang="zh-CN" sz="2800" i="1" dirty="0">
                <a:solidFill>
                  <a:schemeClr val="tx2"/>
                </a:solidFill>
                <a:latin typeface="Times New Roman" panose="02020603050405020304" pitchFamily="18" charset="0"/>
                <a:cs typeface="Times New Roman" panose="02020603050405020304" pitchFamily="18" charset="0"/>
              </a:rPr>
              <a:t>s</a:t>
            </a:r>
            <a:r>
              <a:rPr lang="en-US" altLang="zh-CN" sz="2800" dirty="0">
                <a:solidFill>
                  <a:schemeClr val="tx2"/>
                </a:solidFill>
                <a:latin typeface="Times New Roman" panose="02020603050405020304" pitchFamily="18" charset="0"/>
                <a:cs typeface="Times New Roman" panose="02020603050405020304" pitchFamily="18" charset="0"/>
              </a:rPr>
              <a:t>)</a:t>
            </a:r>
            <a:r>
              <a:rPr lang="zh-CN" altLang="en-US" sz="2800" b="1" dirty="0">
                <a:solidFill>
                  <a:schemeClr val="tx2"/>
                </a:solidFill>
                <a:latin typeface="Times New Roman" panose="02020603050405020304" pitchFamily="18" charset="0"/>
              </a:rPr>
              <a:t>可知</a:t>
            </a:r>
            <a:r>
              <a:rPr lang="en-US" altLang="zh-CN" sz="2800" i="1" dirty="0">
                <a:solidFill>
                  <a:schemeClr val="tx2"/>
                </a:solidFill>
                <a:latin typeface="Times New Roman" panose="02020603050405020304" pitchFamily="18" charset="0"/>
              </a:rPr>
              <a:t>s</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 –1</a:t>
            </a:r>
            <a:r>
              <a:rPr lang="zh-CN" altLang="en-US"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baseline="-25000" dirty="0">
                <a:solidFill>
                  <a:schemeClr val="tx2"/>
                </a:solidFill>
                <a:latin typeface="Times New Roman" panose="02020603050405020304" pitchFamily="18" charset="0"/>
              </a:rPr>
              <a:t>2</a:t>
            </a:r>
            <a:r>
              <a:rPr lang="en-US" altLang="zh-CN" sz="2800" dirty="0">
                <a:solidFill>
                  <a:schemeClr val="tx2"/>
                </a:solidFill>
                <a:latin typeface="Times New Roman" panose="02020603050405020304" pitchFamily="18" charset="0"/>
              </a:rPr>
              <a:t>= –2</a:t>
            </a:r>
            <a:r>
              <a:rPr lang="zh-CN" altLang="en-US" sz="2800" b="1" dirty="0">
                <a:solidFill>
                  <a:schemeClr val="tx2"/>
                </a:solidFill>
                <a:latin typeface="Times New Roman" panose="02020603050405020304" pitchFamily="18" charset="0"/>
              </a:rPr>
              <a:t>均为单极点，则可根据</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式</a:t>
            </a:r>
            <a:r>
              <a:rPr lang="en-US" altLang="zh-CN" sz="2800" b="1" dirty="0">
                <a:solidFill>
                  <a:schemeClr val="tx2"/>
                </a:solidFill>
                <a:latin typeface="Times New Roman" panose="02020603050405020304" pitchFamily="18" charset="0"/>
              </a:rPr>
              <a:t>(7-19)</a:t>
            </a:r>
            <a:r>
              <a:rPr lang="zh-CN" altLang="en-US" sz="2800" b="1" dirty="0">
                <a:solidFill>
                  <a:schemeClr val="tx2"/>
                </a:solidFill>
                <a:latin typeface="Times New Roman" panose="02020603050405020304" pitchFamily="18" charset="0"/>
              </a:rPr>
              <a:t>计算留数，即 </a:t>
            </a:r>
          </a:p>
        </p:txBody>
      </p:sp>
      <p:graphicFrame>
        <p:nvGraphicFramePr>
          <p:cNvPr id="47108" name="Object 4"/>
          <p:cNvGraphicFramePr>
            <a:graphicFrameLocks noChangeAspect="1"/>
          </p:cNvGraphicFramePr>
          <p:nvPr/>
        </p:nvGraphicFramePr>
        <p:xfrm>
          <a:off x="1066800" y="1981200"/>
          <a:ext cx="7086600" cy="4189413"/>
        </p:xfrm>
        <a:graphic>
          <a:graphicData uri="http://schemas.openxmlformats.org/presentationml/2006/ole">
            <mc:AlternateContent xmlns:mc="http://schemas.openxmlformats.org/markup-compatibility/2006">
              <mc:Choice xmlns:v="urn:schemas-microsoft-com:vml" Requires="v">
                <p:oleObj name="Equation" r:id="rId2" imgW="3136900" imgH="1854200" progId="Equation.DSMT4">
                  <p:embed/>
                </p:oleObj>
              </mc:Choice>
              <mc:Fallback>
                <p:oleObj name="Equation" r:id="rId2" imgW="3136900" imgH="1854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981200"/>
                        <a:ext cx="7086600" cy="4189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2229" name="Rectangle 2"/>
          <p:cNvSpPr>
            <a:spLocks noChangeArrowheads="1"/>
          </p:cNvSpPr>
          <p:nvPr/>
        </p:nvSpPr>
        <p:spPr bwMode="auto">
          <a:xfrm>
            <a:off x="457200" y="395288"/>
            <a:ext cx="7696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7-10 </a:t>
            </a:r>
            <a:r>
              <a:rPr lang="zh-CN" altLang="en-US" sz="2800" b="1" dirty="0">
                <a:solidFill>
                  <a:schemeClr val="tx2"/>
                </a:solidFill>
                <a:latin typeface="Times New Roman" panose="02020603050405020304" pitchFamily="18" charset="0"/>
              </a:rPr>
              <a:t>已知                               ，求</a:t>
            </a:r>
            <a:r>
              <a:rPr lang="en-US" altLang="zh-CN" sz="2800" i="1" dirty="0">
                <a:solidFill>
                  <a:schemeClr val="tx2"/>
                </a:solidFill>
                <a:latin typeface="Times New Roman" panose="02020603050405020304" pitchFamily="18" charset="0"/>
              </a:rPr>
              <a:t>X</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 </a:t>
            </a:r>
          </a:p>
        </p:txBody>
      </p:sp>
      <p:pic>
        <p:nvPicPr>
          <p:cNvPr id="5223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4438" y="249238"/>
            <a:ext cx="2651125"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blinds(horizontal)">
                                      <p:cBhvr>
                                        <p:cTn id="7" dur="500"/>
                                        <p:tgtEl>
                                          <p:spTgt spid="4710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blinds(horizontal)">
                                      <p:cBhvr>
                                        <p:cTn id="12" dur="500"/>
                                        <p:tgtEl>
                                          <p:spTgt spid="47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685800" y="260350"/>
            <a:ext cx="8001000" cy="117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dirty="0">
                <a:solidFill>
                  <a:schemeClr val="tx2"/>
                </a:solidFill>
                <a:latin typeface="Times New Roman" panose="02020603050405020304" pitchFamily="18" charset="0"/>
                <a:cs typeface="Times New Roman" panose="02020603050405020304" pitchFamily="18" charset="0"/>
              </a:rPr>
              <a:t>例</a:t>
            </a:r>
            <a:r>
              <a:rPr kumimoji="1" lang="en-US" altLang="zh-CN" sz="2800" b="1" dirty="0">
                <a:solidFill>
                  <a:schemeClr val="tx2"/>
                </a:solidFill>
                <a:latin typeface="Times New Roman" panose="02020603050405020304" pitchFamily="18" charset="0"/>
                <a:cs typeface="Times New Roman" panose="02020603050405020304" pitchFamily="18" charset="0"/>
              </a:rPr>
              <a:t>7-11</a:t>
            </a:r>
            <a:r>
              <a:rPr kumimoji="1" lang="zh-CN" altLang="en-US" sz="2800" b="1" dirty="0">
                <a:solidFill>
                  <a:schemeClr val="tx2"/>
                </a:solidFill>
                <a:latin typeface="Times New Roman" panose="02020603050405020304" pitchFamily="18" charset="0"/>
                <a:cs typeface="Times New Roman" panose="02020603050405020304" pitchFamily="18" charset="0"/>
              </a:rPr>
              <a:t>：求                         的</a:t>
            </a:r>
            <a:r>
              <a:rPr kumimoji="1" lang="en-US" altLang="zh-CN" sz="2800" i="1" dirty="0">
                <a:solidFill>
                  <a:schemeClr val="tx2"/>
                </a:solidFill>
                <a:latin typeface="Times New Roman" panose="02020603050405020304" pitchFamily="18" charset="0"/>
                <a:cs typeface="Times New Roman" panose="02020603050405020304" pitchFamily="18" charset="0"/>
              </a:rPr>
              <a:t>Z</a:t>
            </a:r>
            <a:r>
              <a:rPr kumimoji="1" lang="zh-CN" altLang="en-US" sz="2800" b="1" dirty="0">
                <a:solidFill>
                  <a:schemeClr val="tx2"/>
                </a:solidFill>
                <a:latin typeface="Times New Roman" panose="02020603050405020304" pitchFamily="18" charset="0"/>
                <a:cs typeface="Times New Roman" panose="02020603050405020304" pitchFamily="18" charset="0"/>
              </a:rPr>
              <a:t>变换， </a:t>
            </a:r>
            <a:endParaRPr kumimoji="1" lang="en-US" altLang="zh-CN" sz="2800" b="1" dirty="0">
              <a:solidFill>
                <a:schemeClr val="tx2"/>
              </a:solidFill>
              <a:latin typeface="Times New Roman" panose="02020603050405020304" pitchFamily="18" charset="0"/>
              <a:cs typeface="Times New Roman" panose="02020603050405020304" pitchFamily="18" charset="0"/>
            </a:endParaRPr>
          </a:p>
          <a:p>
            <a:pPr algn="just" eaLnBrk="1" hangingPunct="1">
              <a:spcBef>
                <a:spcPct val="50000"/>
              </a:spcBef>
              <a:buClrTx/>
              <a:buSzTx/>
              <a:buFontTx/>
              <a:buNone/>
            </a:pPr>
            <a:r>
              <a:rPr kumimoji="1" lang="en-US" altLang="zh-CN" sz="2800" b="1" dirty="0">
                <a:solidFill>
                  <a:schemeClr val="tx2"/>
                </a:solidFill>
                <a:latin typeface="Times New Roman" panose="02020603050405020304" pitchFamily="18" charset="0"/>
                <a:cs typeface="Times New Roman" panose="02020603050405020304" pitchFamily="18" charset="0"/>
              </a:rPr>
              <a:t>               </a:t>
            </a:r>
            <a:r>
              <a:rPr kumimoji="1" lang="zh-CN" altLang="en-US" sz="2800" b="1" dirty="0">
                <a:solidFill>
                  <a:schemeClr val="tx2"/>
                </a:solidFill>
                <a:latin typeface="Times New Roman" panose="02020603050405020304" pitchFamily="18" charset="0"/>
                <a:cs typeface="Times New Roman" panose="02020603050405020304" pitchFamily="18" charset="0"/>
              </a:rPr>
              <a:t>其中</a:t>
            </a:r>
            <a:r>
              <a:rPr kumimoji="1" lang="en-US" altLang="zh-CN" sz="2800" b="1" i="1" dirty="0">
                <a:solidFill>
                  <a:schemeClr val="tx2"/>
                </a:solidFill>
                <a:latin typeface="Times New Roman" panose="02020603050405020304" pitchFamily="18" charset="0"/>
                <a:cs typeface="Times New Roman" panose="02020603050405020304" pitchFamily="18" charset="0"/>
              </a:rPr>
              <a:t>t</a:t>
            </a:r>
            <a:r>
              <a:rPr kumimoji="1" lang="en-US" altLang="zh-CN" sz="2800" b="1" dirty="0">
                <a:solidFill>
                  <a:schemeClr val="tx2"/>
                </a:solidFill>
                <a:latin typeface="Times New Roman" panose="02020603050405020304" pitchFamily="18" charset="0"/>
                <a:cs typeface="Times New Roman" panose="02020603050405020304" pitchFamily="18" charset="0"/>
              </a:rPr>
              <a:t>&lt;T</a:t>
            </a:r>
            <a:r>
              <a:rPr kumimoji="1" lang="zh-CN" altLang="en-US" sz="2800" b="1" dirty="0">
                <a:solidFill>
                  <a:schemeClr val="tx2"/>
                </a:solidFill>
                <a:latin typeface="Times New Roman" panose="02020603050405020304" pitchFamily="18" charset="0"/>
                <a:cs typeface="Times New Roman" panose="02020603050405020304" pitchFamily="18" charset="0"/>
              </a:rPr>
              <a:t>时</a:t>
            </a:r>
            <a:endParaRPr kumimoji="1" lang="en-US" altLang="zh-CN" sz="2800" dirty="0">
              <a:solidFill>
                <a:schemeClr val="tx2"/>
              </a:solidFill>
              <a:latin typeface="Times New Roman" panose="02020603050405020304" pitchFamily="18" charset="0"/>
              <a:cs typeface="Times New Roman" panose="02020603050405020304" pitchFamily="18" charset="0"/>
            </a:endParaRPr>
          </a:p>
        </p:txBody>
      </p:sp>
      <p:sp>
        <p:nvSpPr>
          <p:cNvPr id="216068" name="Text Box 4"/>
          <p:cNvSpPr txBox="1">
            <a:spLocks noChangeArrowheads="1"/>
          </p:cNvSpPr>
          <p:nvPr/>
        </p:nvSpPr>
        <p:spPr bwMode="auto">
          <a:xfrm>
            <a:off x="714375" y="2760663"/>
            <a:ext cx="3944938"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solidFill>
                  <a:schemeClr val="tx2"/>
                </a:solidFill>
                <a:latin typeface="宋体" panose="02010600030101010101" pitchFamily="2" charset="-122"/>
              </a:rPr>
              <a:t>由延迟定理有</a:t>
            </a:r>
            <a:r>
              <a:rPr kumimoji="1" lang="zh-CN" altLang="en-US" sz="2800" b="1">
                <a:solidFill>
                  <a:schemeClr val="tx2"/>
                </a:solidFill>
                <a:latin typeface="Times New Roman" panose="02020603050405020304" pitchFamily="18" charset="0"/>
              </a:rPr>
              <a:t> </a:t>
            </a:r>
          </a:p>
        </p:txBody>
      </p:sp>
      <p:sp>
        <p:nvSpPr>
          <p:cNvPr id="216071" name="Text Box 7"/>
          <p:cNvSpPr txBox="1">
            <a:spLocks noChangeArrowheads="1"/>
          </p:cNvSpPr>
          <p:nvPr/>
        </p:nvSpPr>
        <p:spPr bwMode="auto">
          <a:xfrm>
            <a:off x="714375" y="1831975"/>
            <a:ext cx="2428875" cy="525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a:solidFill>
                  <a:schemeClr val="tx2"/>
                </a:solidFill>
                <a:latin typeface="宋体" panose="02010600030101010101" pitchFamily="2" charset="-122"/>
              </a:rPr>
              <a:t>解：我们知道</a:t>
            </a:r>
            <a:endParaRPr kumimoji="1" lang="en-US" altLang="zh-CN" sz="2800" b="1">
              <a:solidFill>
                <a:schemeClr val="tx2"/>
              </a:solidFill>
              <a:latin typeface="宋体" panose="02010600030101010101" pitchFamily="2" charset="-122"/>
            </a:endParaRPr>
          </a:p>
        </p:txBody>
      </p:sp>
      <p:sp>
        <p:nvSpPr>
          <p:cNvPr id="53253"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3D5D11C-057B-489B-ACC6-7D0A6031A795}" type="slidenum">
              <a:rPr lang="zh-CN" altLang="en-US" sz="1400"/>
              <a:t>49</a:t>
            </a:fld>
            <a:endParaRPr lang="en-US" altLang="zh-CN" sz="1400"/>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30438" y="3179763"/>
            <a:ext cx="4038600"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1651000"/>
            <a:ext cx="26860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478088" y="76200"/>
            <a:ext cx="2181225" cy="73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849313"/>
            <a:ext cx="1485900" cy="60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horizontal)">
                                      <p:cBhvr>
                                        <p:cTn id="7" dur="500"/>
                                        <p:tgtEl>
                                          <p:spTgt spid="21606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blinds(horizontal)">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216071"/>
                                        </p:tgtEl>
                                        <p:attrNameLst>
                                          <p:attrName>style.visibility</p:attrName>
                                        </p:attrNameLst>
                                      </p:cBhvr>
                                      <p:to>
                                        <p:strVal val="visible"/>
                                      </p:to>
                                    </p:set>
                                    <p:animEffect transition="in" filter="blinds(horizontal)">
                                      <p:cBhvr>
                                        <p:cTn id="18" dur="500"/>
                                        <p:tgtEl>
                                          <p:spTgt spid="216071"/>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16068"/>
                                        </p:tgtEl>
                                        <p:attrNameLst>
                                          <p:attrName>style.visibility</p:attrName>
                                        </p:attrNameLst>
                                      </p:cBhvr>
                                      <p:to>
                                        <p:strVal val="visible"/>
                                      </p:to>
                                    </p:set>
                                    <p:animEffect transition="in" filter="blinds(horizontal)">
                                      <p:cBhvr>
                                        <p:cTn id="21" dur="500"/>
                                        <p:tgtEl>
                                          <p:spTgt spid="216068"/>
                                        </p:tgtEl>
                                      </p:cBhvr>
                                    </p:animEffect>
                                  </p:childTnLst>
                                </p:cTn>
                              </p:par>
                              <p:par>
                                <p:cTn id="22" presetID="3" presetClass="entr" presetSubtype="1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blinds(horizontal)">
                                      <p:cBhvr>
                                        <p:cTn id="24" dur="500"/>
                                        <p:tgtEl>
                                          <p:spTgt spid="3"/>
                                        </p:tgtEl>
                                      </p:cBhvr>
                                    </p:animEffect>
                                  </p:childTnLst>
                                </p:cTn>
                              </p:par>
                              <p:par>
                                <p:cTn id="25" presetID="3" presetClass="entr" presetSubtype="1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blinds(horizontal)">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8" grpId="0"/>
      <p:bldP spid="21607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039B05C-B4BC-4B06-B43F-2DD17B0EBEA7}" type="slidenum">
              <a:rPr lang="zh-CN" altLang="en-US" sz="1400"/>
              <a:t>5</a:t>
            </a:fld>
            <a:endParaRPr lang="en-US" altLang="zh-CN" sz="1400"/>
          </a:p>
        </p:txBody>
      </p:sp>
      <p:sp>
        <p:nvSpPr>
          <p:cNvPr id="8196" name="Text Box 3"/>
          <p:cNvSpPr txBox="1">
            <a:spLocks noChangeArrowheads="1"/>
          </p:cNvSpPr>
          <p:nvPr/>
        </p:nvSpPr>
        <p:spPr bwMode="auto">
          <a:xfrm>
            <a:off x="323850" y="1000125"/>
            <a:ext cx="82740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a:t>
            </a:r>
            <a:r>
              <a:rPr lang="zh-CN" altLang="en-US" sz="2800" b="1">
                <a:solidFill>
                  <a:srgbClr val="FF3300"/>
                </a:solidFill>
                <a:latin typeface="Times New Roman" panose="02020603050405020304" pitchFamily="18" charset="0"/>
              </a:rPr>
              <a:t>数字控制系统</a:t>
            </a:r>
            <a:r>
              <a:rPr lang="en-US" altLang="zh-CN" sz="2800">
                <a:solidFill>
                  <a:srgbClr val="FF3300"/>
                </a:solidFill>
                <a:latin typeface="Times New Roman" panose="02020603050405020304" pitchFamily="18" charset="0"/>
              </a:rPr>
              <a:t>(</a:t>
            </a:r>
            <a:r>
              <a:rPr lang="zh-CN" altLang="en-US" sz="2800">
                <a:solidFill>
                  <a:srgbClr val="FF3300"/>
                </a:solidFill>
                <a:latin typeface="Times New Roman" panose="02020603050405020304" pitchFamily="18" charset="0"/>
              </a:rPr>
              <a:t>D</a:t>
            </a:r>
            <a:r>
              <a:rPr lang="en-US" altLang="zh-CN" sz="2800">
                <a:solidFill>
                  <a:srgbClr val="FF3300"/>
                </a:solidFill>
                <a:latin typeface="Times New Roman" panose="02020603050405020304" pitchFamily="18" charset="0"/>
              </a:rPr>
              <a:t>igital Control System)</a:t>
            </a:r>
            <a:r>
              <a:rPr lang="zh-CN" altLang="en-US" sz="2800" b="1">
                <a:solidFill>
                  <a:srgbClr val="00337B"/>
                </a:solidFill>
                <a:latin typeface="Times New Roman" panose="02020603050405020304" pitchFamily="18" charset="0"/>
              </a:rPr>
              <a:t>：系统中具有数字控制器或数字计算机的自动控制系统。</a:t>
            </a:r>
          </a:p>
        </p:txBody>
      </p:sp>
      <p:sp>
        <p:nvSpPr>
          <p:cNvPr id="8197" name="Text Box 4"/>
          <p:cNvSpPr txBox="1">
            <a:spLocks noChangeArrowheads="1"/>
          </p:cNvSpPr>
          <p:nvPr/>
        </p:nvSpPr>
        <p:spPr bwMode="auto">
          <a:xfrm>
            <a:off x="2916238" y="5734050"/>
            <a:ext cx="33845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rgbClr val="00337B"/>
                </a:solidFill>
                <a:latin typeface="Times New Roman" panose="02020603050405020304" pitchFamily="18" charset="0"/>
              </a:rPr>
              <a:t>图</a:t>
            </a:r>
            <a:r>
              <a:rPr lang="en-US" altLang="zh-CN" sz="2400" b="1">
                <a:solidFill>
                  <a:srgbClr val="00337B"/>
                </a:solidFill>
                <a:latin typeface="Times New Roman" panose="02020603050405020304" pitchFamily="18" charset="0"/>
              </a:rPr>
              <a:t>7-4  </a:t>
            </a:r>
            <a:r>
              <a:rPr lang="zh-CN" altLang="en-US" sz="2400" b="1">
                <a:solidFill>
                  <a:srgbClr val="00337B"/>
                </a:solidFill>
                <a:latin typeface="Times New Roman" panose="02020603050405020304" pitchFamily="18" charset="0"/>
              </a:rPr>
              <a:t>数字控制系统</a:t>
            </a:r>
          </a:p>
        </p:txBody>
      </p:sp>
      <p:sp>
        <p:nvSpPr>
          <p:cNvPr id="6" name="Rectangle 5"/>
          <p:cNvSpPr>
            <a:spLocks noChangeArrowheads="1"/>
          </p:cNvSpPr>
          <p:nvPr/>
        </p:nvSpPr>
        <p:spPr bwMode="auto">
          <a:xfrm>
            <a:off x="349250" y="476250"/>
            <a:ext cx="8518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zh-CN" altLang="en-US" sz="2800" b="1">
                <a:solidFill>
                  <a:srgbClr val="00337B"/>
                </a:solidFill>
              </a:rPr>
              <a:t>       离散控制系统最常见的形式是数字控制系统。</a:t>
            </a:r>
          </a:p>
        </p:txBody>
      </p:sp>
      <p:grpSp>
        <p:nvGrpSpPr>
          <p:cNvPr id="2" name="组合 2"/>
          <p:cNvGrpSpPr/>
          <p:nvPr/>
        </p:nvGrpSpPr>
        <p:grpSpPr bwMode="auto">
          <a:xfrm>
            <a:off x="1096963" y="2133600"/>
            <a:ext cx="6727825" cy="3430588"/>
            <a:chOff x="1096640" y="2132856"/>
            <a:chExt cx="6727825" cy="3430587"/>
          </a:xfrm>
        </p:grpSpPr>
        <p:graphicFrame>
          <p:nvGraphicFramePr>
            <p:cNvPr id="8200" name="Object 2"/>
            <p:cNvGraphicFramePr>
              <a:graphicFrameLocks noChangeAspect="1"/>
            </p:cNvGraphicFramePr>
            <p:nvPr/>
          </p:nvGraphicFramePr>
          <p:xfrm>
            <a:off x="1096640" y="2132856"/>
            <a:ext cx="6727825" cy="3430587"/>
          </p:xfrm>
          <a:graphic>
            <a:graphicData uri="http://schemas.openxmlformats.org/presentationml/2006/ole">
              <mc:AlternateContent xmlns:mc="http://schemas.openxmlformats.org/markup-compatibility/2006">
                <mc:Choice xmlns:v="urn:schemas-microsoft-com:vml" Requires="v">
                  <p:oleObj r:id="rId2" imgW="9258300" imgH="4483100" progId="Photoshop.Image.6">
                    <p:embed/>
                  </p:oleObj>
                </mc:Choice>
                <mc:Fallback>
                  <p:oleObj r:id="rId2" imgW="9258300" imgH="4483100" progId="Photoshop.Image.6">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640" y="2132856"/>
                          <a:ext cx="6727825" cy="3430587"/>
                        </a:xfrm>
                        <a:prstGeom prst="rect">
                          <a:avLst/>
                        </a:prstGeom>
                        <a:noFill/>
                        <a:ln w="3175">
                          <a:solidFill>
                            <a:schemeClr val="tx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01" name="TextBox 1"/>
            <p:cNvSpPr txBox="1">
              <a:spLocks noChangeArrowheads="1"/>
            </p:cNvSpPr>
            <p:nvPr/>
          </p:nvSpPr>
          <p:spPr bwMode="auto">
            <a:xfrm>
              <a:off x="6300465" y="3666381"/>
              <a:ext cx="576263" cy="3968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rgbClr val="000000"/>
                  </a:solidFill>
                  <a:latin typeface="Times New Roman" panose="02020603050405020304" pitchFamily="18" charset="0"/>
                  <a:cs typeface="Times New Roman" panose="02020603050405020304" pitchFamily="18" charset="0"/>
                </a:rPr>
                <a:t>G(s)</a:t>
              </a:r>
              <a:endParaRPr lang="zh-CN" altLang="en-US" sz="2000" b="1">
                <a:solidFill>
                  <a:srgbClr val="000000"/>
                </a:solidFill>
                <a:latin typeface="Times New Roman" panose="02020603050405020304" pitchFamily="18" charset="0"/>
                <a:cs typeface="Times New Roman" panose="02020603050405020304" pitchFamily="18" charset="0"/>
              </a:endParaRPr>
            </a:p>
          </p:txBody>
        </p:sp>
      </p:grpSp>
      <p:sp>
        <p:nvSpPr>
          <p:cNvPr id="3" name="矩形 2"/>
          <p:cNvSpPr>
            <a:spLocks noChangeArrowheads="1"/>
          </p:cNvSpPr>
          <p:nvPr/>
        </p:nvSpPr>
        <p:spPr bwMode="auto">
          <a:xfrm>
            <a:off x="4716463" y="4724400"/>
            <a:ext cx="5175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en-US" altLang="zh-CN" sz="1800" i="1">
                <a:solidFill>
                  <a:srgbClr val="000000"/>
                </a:solidFill>
                <a:latin typeface="Times New Roman" panose="02020603050405020304" pitchFamily="18" charset="0"/>
                <a:cs typeface="Times New Roman" panose="02020603050405020304" pitchFamily="18" charset="0"/>
              </a:rPr>
              <a:t>b</a:t>
            </a:r>
            <a:r>
              <a:rPr lang="en-US" altLang="zh-CN" sz="1800">
                <a:solidFill>
                  <a:srgbClr val="000000"/>
                </a:solidFill>
                <a:latin typeface="Times New Roman" panose="02020603050405020304" pitchFamily="18" charset="0"/>
                <a:cs typeface="Times New Roman" panose="02020603050405020304" pitchFamily="18" charset="0"/>
              </a:rPr>
              <a:t>(</a:t>
            </a:r>
            <a:r>
              <a:rPr lang="en-US" altLang="zh-CN" sz="1800" i="1">
                <a:solidFill>
                  <a:srgbClr val="000000"/>
                </a:solidFill>
                <a:latin typeface="Times New Roman" panose="02020603050405020304" pitchFamily="18" charset="0"/>
                <a:cs typeface="Times New Roman" panose="02020603050405020304" pitchFamily="18" charset="0"/>
              </a:rPr>
              <a:t>t</a:t>
            </a:r>
            <a:r>
              <a:rPr lang="en-US" altLang="zh-CN" sz="1800">
                <a:solidFill>
                  <a:srgbClr val="000000"/>
                </a:solidFill>
                <a:latin typeface="Times New Roman" panose="02020603050405020304" pitchFamily="18" charset="0"/>
                <a:cs typeface="Times New Roman" panose="02020603050405020304" pitchFamily="18" charset="0"/>
              </a:rPr>
              <a:t>)</a:t>
            </a:r>
            <a:endParaRPr lang="zh-CN" altLang="en-US" sz="1800">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linds(horizontal)">
                                      <p:cBhvr>
                                        <p:cTn id="12" dur="5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197"/>
                                        </p:tgtEl>
                                        <p:attrNameLst>
                                          <p:attrName>style.visibility</p:attrName>
                                        </p:attrNameLst>
                                      </p:cBhvr>
                                      <p:to>
                                        <p:strVal val="visible"/>
                                      </p:to>
                                    </p:set>
                                    <p:animEffect transition="in" filter="fade">
                                      <p:cBhvr>
                                        <p:cTn id="20" dur="500"/>
                                        <p:tgtEl>
                                          <p:spTgt spid="819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7" grpId="0"/>
      <p:bldP spid="6" grpId="0" autoUpdateAnimBg="0"/>
      <p:bldP spid="3"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Text Box 2"/>
          <p:cNvSpPr txBox="1">
            <a:spLocks noChangeArrowheads="1"/>
          </p:cNvSpPr>
          <p:nvPr/>
        </p:nvSpPr>
        <p:spPr bwMode="auto">
          <a:xfrm>
            <a:off x="685800" y="382588"/>
            <a:ext cx="8001000"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dirty="0">
                <a:solidFill>
                  <a:schemeClr val="tx2"/>
                </a:solidFill>
                <a:latin typeface="Times New Roman" panose="02020603050405020304" pitchFamily="18" charset="0"/>
                <a:cs typeface="Times New Roman" panose="02020603050405020304" pitchFamily="18" charset="0"/>
              </a:rPr>
              <a:t>例</a:t>
            </a:r>
            <a:r>
              <a:rPr kumimoji="1" lang="en-US" altLang="zh-CN" sz="2800" b="1" dirty="0">
                <a:solidFill>
                  <a:schemeClr val="tx2"/>
                </a:solidFill>
                <a:latin typeface="Times New Roman" panose="02020603050405020304" pitchFamily="18" charset="0"/>
                <a:cs typeface="Times New Roman" panose="02020603050405020304" pitchFamily="18" charset="0"/>
              </a:rPr>
              <a:t>7-12</a:t>
            </a:r>
            <a:r>
              <a:rPr kumimoji="1" lang="zh-CN" altLang="en-US" sz="2800" b="1" dirty="0">
                <a:solidFill>
                  <a:schemeClr val="tx2"/>
                </a:solidFill>
                <a:latin typeface="Times New Roman" panose="02020603050405020304" pitchFamily="18" charset="0"/>
                <a:cs typeface="Times New Roman" panose="02020603050405020304" pitchFamily="18" charset="0"/>
              </a:rPr>
              <a:t>：已知</a:t>
            </a:r>
            <a:r>
              <a:rPr kumimoji="1" lang="en-US" altLang="zh-CN" sz="2800" i="1" dirty="0">
                <a:solidFill>
                  <a:schemeClr val="tx2"/>
                </a:solidFill>
                <a:latin typeface="Times New Roman" panose="02020603050405020304" pitchFamily="18" charset="0"/>
                <a:cs typeface="Times New Roman" panose="02020603050405020304" pitchFamily="18" charset="0"/>
              </a:rPr>
              <a:t>x</a:t>
            </a:r>
            <a:r>
              <a:rPr kumimoji="1" lang="en-US" altLang="zh-CN" sz="2800" dirty="0">
                <a:solidFill>
                  <a:schemeClr val="tx2"/>
                </a:solidFill>
                <a:latin typeface="Times New Roman" panose="02020603050405020304" pitchFamily="18" charset="0"/>
                <a:cs typeface="Times New Roman" panose="02020603050405020304" pitchFamily="18" charset="0"/>
              </a:rPr>
              <a:t>(</a:t>
            </a:r>
            <a:r>
              <a:rPr kumimoji="1" lang="en-US" altLang="zh-CN" sz="2800" i="1" dirty="0">
                <a:solidFill>
                  <a:schemeClr val="tx2"/>
                </a:solidFill>
                <a:latin typeface="Times New Roman" panose="02020603050405020304" pitchFamily="18" charset="0"/>
                <a:cs typeface="Times New Roman" panose="02020603050405020304" pitchFamily="18" charset="0"/>
              </a:rPr>
              <a:t>t</a:t>
            </a:r>
            <a:r>
              <a:rPr kumimoji="1" lang="en-US" altLang="zh-CN" sz="2800" dirty="0">
                <a:solidFill>
                  <a:schemeClr val="tx2"/>
                </a:solidFill>
                <a:latin typeface="Times New Roman" panose="02020603050405020304" pitchFamily="18" charset="0"/>
                <a:cs typeface="Times New Roman" panose="02020603050405020304" pitchFamily="18" charset="0"/>
              </a:rPr>
              <a:t>)=</a:t>
            </a:r>
            <a:r>
              <a:rPr kumimoji="1" lang="en-US" altLang="zh-CN" sz="2800" i="1" dirty="0">
                <a:solidFill>
                  <a:schemeClr val="tx2"/>
                </a:solidFill>
                <a:latin typeface="Times New Roman" panose="02020603050405020304" pitchFamily="18" charset="0"/>
                <a:cs typeface="Times New Roman" panose="02020603050405020304" pitchFamily="18" charset="0"/>
              </a:rPr>
              <a:t>t</a:t>
            </a:r>
            <a:r>
              <a:rPr kumimoji="1" lang="en-US" altLang="zh-CN" sz="2800" i="1" baseline="30000" dirty="0">
                <a:solidFill>
                  <a:schemeClr val="tx2"/>
                </a:solidFill>
                <a:latin typeface="Times New Roman" panose="02020603050405020304" pitchFamily="18" charset="0"/>
                <a:cs typeface="Times New Roman" panose="02020603050405020304" pitchFamily="18" charset="0"/>
              </a:rPr>
              <a:t>2</a:t>
            </a:r>
            <a:r>
              <a:rPr kumimoji="1" lang="en-US" altLang="zh-CN" sz="2800" b="1" dirty="0">
                <a:solidFill>
                  <a:schemeClr val="tx2"/>
                </a:solidFill>
                <a:latin typeface="Times New Roman" panose="02020603050405020304" pitchFamily="18" charset="0"/>
                <a:cs typeface="Times New Roman" panose="02020603050405020304" pitchFamily="18" charset="0"/>
              </a:rPr>
              <a:t>,</a:t>
            </a:r>
            <a:r>
              <a:rPr kumimoji="1" lang="zh-CN" altLang="en-US" sz="2800" b="1" dirty="0">
                <a:solidFill>
                  <a:schemeClr val="tx2"/>
                </a:solidFill>
                <a:latin typeface="Times New Roman" panose="02020603050405020304" pitchFamily="18" charset="0"/>
                <a:cs typeface="Times New Roman" panose="02020603050405020304" pitchFamily="18" charset="0"/>
              </a:rPr>
              <a:t>求</a:t>
            </a:r>
            <a:r>
              <a:rPr kumimoji="1" lang="en-US" altLang="zh-CN" sz="2800" i="1" dirty="0">
                <a:solidFill>
                  <a:schemeClr val="tx2"/>
                </a:solidFill>
                <a:latin typeface="Times New Roman" panose="02020603050405020304" pitchFamily="18" charset="0"/>
                <a:cs typeface="Times New Roman" panose="02020603050405020304" pitchFamily="18" charset="0"/>
              </a:rPr>
              <a:t>X</a:t>
            </a:r>
            <a:r>
              <a:rPr kumimoji="1" lang="en-US" altLang="zh-CN" sz="2800" dirty="0">
                <a:solidFill>
                  <a:schemeClr val="tx2"/>
                </a:solidFill>
                <a:latin typeface="Times New Roman" panose="02020603050405020304" pitchFamily="18" charset="0"/>
                <a:cs typeface="Times New Roman" panose="02020603050405020304" pitchFamily="18" charset="0"/>
              </a:rPr>
              <a:t>(</a:t>
            </a:r>
            <a:r>
              <a:rPr kumimoji="1" lang="en-US" altLang="zh-CN" sz="2800" i="1" dirty="0">
                <a:solidFill>
                  <a:schemeClr val="tx2"/>
                </a:solidFill>
                <a:latin typeface="Times New Roman" panose="02020603050405020304" pitchFamily="18" charset="0"/>
                <a:cs typeface="Times New Roman" panose="02020603050405020304" pitchFamily="18" charset="0"/>
              </a:rPr>
              <a:t>z</a:t>
            </a:r>
            <a:r>
              <a:rPr kumimoji="1" lang="en-US" altLang="zh-CN" sz="2800" dirty="0">
                <a:solidFill>
                  <a:schemeClr val="tx2"/>
                </a:solidFill>
                <a:latin typeface="Times New Roman" panose="02020603050405020304" pitchFamily="18" charset="0"/>
                <a:cs typeface="Times New Roman" panose="02020603050405020304" pitchFamily="18" charset="0"/>
              </a:rPr>
              <a:t>)。</a:t>
            </a:r>
          </a:p>
        </p:txBody>
      </p:sp>
      <p:sp>
        <p:nvSpPr>
          <p:cNvPr id="216068" name="Text Box 4"/>
          <p:cNvSpPr txBox="1">
            <a:spLocks noChangeArrowheads="1"/>
          </p:cNvSpPr>
          <p:nvPr/>
        </p:nvSpPr>
        <p:spPr bwMode="auto">
          <a:xfrm>
            <a:off x="741363" y="4306888"/>
            <a:ext cx="3944937" cy="52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kumimoji="1" lang="zh-CN" altLang="en-US" sz="2800" b="1">
                <a:solidFill>
                  <a:schemeClr val="tx2"/>
                </a:solidFill>
                <a:latin typeface="宋体" panose="02010600030101010101" pitchFamily="2" charset="-122"/>
              </a:rPr>
              <a:t>由超前定理有</a:t>
            </a:r>
            <a:r>
              <a:rPr kumimoji="1" lang="zh-CN" altLang="en-US" sz="2800" b="1">
                <a:solidFill>
                  <a:schemeClr val="tx2"/>
                </a:solidFill>
                <a:latin typeface="Times New Roman" panose="02020603050405020304" pitchFamily="18" charset="0"/>
              </a:rPr>
              <a:t> </a:t>
            </a:r>
          </a:p>
        </p:txBody>
      </p:sp>
      <p:sp>
        <p:nvSpPr>
          <p:cNvPr id="216071" name="Text Box 7"/>
          <p:cNvSpPr txBox="1">
            <a:spLocks noChangeArrowheads="1"/>
          </p:cNvSpPr>
          <p:nvPr/>
        </p:nvSpPr>
        <p:spPr bwMode="auto">
          <a:xfrm>
            <a:off x="603250" y="981075"/>
            <a:ext cx="8001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a:solidFill>
                  <a:schemeClr val="tx2"/>
                </a:solidFill>
                <a:latin typeface="宋体" panose="02010600030101010101" pitchFamily="2" charset="-122"/>
              </a:rPr>
              <a:t>解：  </a:t>
            </a:r>
            <a:r>
              <a:rPr kumimoji="1" lang="en-US" altLang="zh-CN" sz="2800" i="1">
                <a:solidFill>
                  <a:schemeClr val="tx2"/>
                </a:solidFill>
                <a:latin typeface="Times New Roman" panose="02020603050405020304" pitchFamily="18" charset="0"/>
              </a:rPr>
              <a:t>x</a:t>
            </a:r>
            <a:r>
              <a:rPr kumimoji="1" lang="en-US" altLang="zh-CN" sz="2800">
                <a:solidFill>
                  <a:schemeClr val="tx2"/>
                </a:solidFill>
                <a:latin typeface="Times New Roman" panose="02020603050405020304" pitchFamily="18" charset="0"/>
              </a:rPr>
              <a:t>(</a:t>
            </a:r>
            <a:r>
              <a:rPr kumimoji="1" lang="en-US" altLang="zh-CN" sz="2800" i="1">
                <a:solidFill>
                  <a:schemeClr val="tx2"/>
                </a:solidFill>
                <a:latin typeface="Times New Roman" panose="02020603050405020304" pitchFamily="18" charset="0"/>
              </a:rPr>
              <a:t>t</a:t>
            </a:r>
            <a:r>
              <a:rPr kumimoji="1" lang="en-US" altLang="zh-CN" sz="2800">
                <a:solidFill>
                  <a:schemeClr val="tx2"/>
                </a:solidFill>
                <a:latin typeface="Times New Roman" panose="02020603050405020304" pitchFamily="18" charset="0"/>
              </a:rPr>
              <a:t>)</a:t>
            </a:r>
            <a:r>
              <a:rPr kumimoji="1" lang="en-US" altLang="zh-CN" sz="2800" i="1">
                <a:solidFill>
                  <a:schemeClr val="tx2"/>
                </a:solidFill>
                <a:latin typeface="Times New Roman" panose="02020603050405020304" pitchFamily="18" charset="0"/>
              </a:rPr>
              <a:t>=t</a:t>
            </a:r>
            <a:r>
              <a:rPr kumimoji="1" lang="en-US" altLang="zh-CN" sz="2800" i="1" baseline="30000">
                <a:solidFill>
                  <a:schemeClr val="tx2"/>
                </a:solidFill>
                <a:latin typeface="Times New Roman" panose="02020603050405020304" pitchFamily="18" charset="0"/>
              </a:rPr>
              <a:t>2</a:t>
            </a:r>
            <a:r>
              <a:rPr kumimoji="1" lang="en-US" altLang="zh-CN" sz="2800" b="1">
                <a:solidFill>
                  <a:schemeClr val="tx2"/>
                </a:solidFill>
                <a:latin typeface="宋体" panose="02010600030101010101" pitchFamily="2" charset="-122"/>
              </a:rPr>
              <a:t>,</a:t>
            </a:r>
            <a:r>
              <a:rPr kumimoji="1" lang="zh-CN" altLang="en-US" sz="2800" b="1">
                <a:solidFill>
                  <a:schemeClr val="tx2"/>
                </a:solidFill>
                <a:latin typeface="宋体" panose="02010600030101010101" pitchFamily="2" charset="-122"/>
              </a:rPr>
              <a:t>所以</a:t>
            </a:r>
            <a:r>
              <a:rPr kumimoji="1" lang="en-US" altLang="zh-CN" sz="2800" i="1">
                <a:solidFill>
                  <a:schemeClr val="tx2"/>
                </a:solidFill>
                <a:latin typeface="Times New Roman" panose="02020603050405020304" pitchFamily="18" charset="0"/>
              </a:rPr>
              <a:t>x</a:t>
            </a:r>
            <a:r>
              <a:rPr kumimoji="1" lang="en-US" altLang="zh-CN" sz="2800">
                <a:solidFill>
                  <a:schemeClr val="tx2"/>
                </a:solidFill>
                <a:latin typeface="Times New Roman" panose="02020603050405020304" pitchFamily="18" charset="0"/>
              </a:rPr>
              <a:t>(0)=0</a:t>
            </a:r>
            <a:r>
              <a:rPr kumimoji="1" lang="en-US" altLang="zh-CN" sz="2800" b="1">
                <a:solidFill>
                  <a:schemeClr val="tx2"/>
                </a:solidFill>
                <a:latin typeface="宋体" panose="02010600030101010101" pitchFamily="2" charset="-122"/>
              </a:rPr>
              <a:t>。  </a:t>
            </a:r>
          </a:p>
        </p:txBody>
      </p:sp>
      <p:sp>
        <p:nvSpPr>
          <p:cNvPr id="216072" name="Text Box 8"/>
          <p:cNvSpPr txBox="1">
            <a:spLocks noChangeArrowheads="1"/>
          </p:cNvSpPr>
          <p:nvPr/>
        </p:nvSpPr>
        <p:spPr bwMode="auto">
          <a:xfrm>
            <a:off x="674688" y="1700213"/>
            <a:ext cx="8001000"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lIns="90000" tIns="46800" rIns="90000" bIns="46800">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Tx/>
              <a:buNone/>
            </a:pPr>
            <a:r>
              <a:rPr kumimoji="1" lang="zh-CN" altLang="en-US" sz="2800" b="1">
                <a:solidFill>
                  <a:schemeClr val="tx2"/>
                </a:solidFill>
                <a:latin typeface="宋体" panose="02010600030101010101" pitchFamily="2" charset="-122"/>
              </a:rPr>
              <a:t>设    </a:t>
            </a:r>
            <a:r>
              <a:rPr kumimoji="1" lang="en-US" altLang="zh-CN" sz="2800" i="1">
                <a:solidFill>
                  <a:schemeClr val="tx2"/>
                </a:solidFill>
                <a:latin typeface="Times New Roman" panose="02020603050405020304" pitchFamily="18" charset="0"/>
              </a:rPr>
              <a:t>x</a:t>
            </a:r>
            <a:r>
              <a:rPr kumimoji="1" lang="en-US" altLang="zh-CN" sz="2800">
                <a:solidFill>
                  <a:schemeClr val="tx2"/>
                </a:solidFill>
                <a:latin typeface="Times New Roman" panose="02020603050405020304" pitchFamily="18" charset="0"/>
              </a:rPr>
              <a:t>(</a:t>
            </a:r>
            <a:r>
              <a:rPr kumimoji="1" lang="en-US" altLang="zh-CN" sz="2800" i="1">
                <a:solidFill>
                  <a:schemeClr val="tx2"/>
                </a:solidFill>
                <a:latin typeface="Times New Roman" panose="02020603050405020304" pitchFamily="18" charset="0"/>
              </a:rPr>
              <a:t>t+T</a:t>
            </a:r>
            <a:r>
              <a:rPr kumimoji="1" lang="en-US" altLang="zh-CN" sz="2800">
                <a:solidFill>
                  <a:schemeClr val="tx2"/>
                </a:solidFill>
                <a:latin typeface="Times New Roman" panose="02020603050405020304" pitchFamily="18" charset="0"/>
              </a:rPr>
              <a:t>)=(</a:t>
            </a:r>
            <a:r>
              <a:rPr kumimoji="1" lang="en-US" altLang="zh-CN" sz="2800" i="1">
                <a:solidFill>
                  <a:schemeClr val="tx2"/>
                </a:solidFill>
                <a:latin typeface="Times New Roman" panose="02020603050405020304" pitchFamily="18" charset="0"/>
              </a:rPr>
              <a:t>t+T</a:t>
            </a:r>
            <a:r>
              <a:rPr kumimoji="1" lang="en-US" altLang="zh-CN" sz="2800">
                <a:solidFill>
                  <a:schemeClr val="tx2"/>
                </a:solidFill>
                <a:latin typeface="Times New Roman" panose="02020603050405020304" pitchFamily="18" charset="0"/>
              </a:rPr>
              <a:t>)</a:t>
            </a:r>
            <a:r>
              <a:rPr kumimoji="1" lang="en-US" altLang="zh-CN" sz="2800" i="1" baseline="30000">
                <a:solidFill>
                  <a:schemeClr val="tx2"/>
                </a:solidFill>
                <a:latin typeface="Times New Roman" panose="02020603050405020304" pitchFamily="18" charset="0"/>
              </a:rPr>
              <a:t>2</a:t>
            </a:r>
            <a:r>
              <a:rPr kumimoji="1" lang="en-US" altLang="zh-CN" sz="2800">
                <a:solidFill>
                  <a:schemeClr val="tx2"/>
                </a:solidFill>
                <a:latin typeface="Times New Roman" panose="02020603050405020304" pitchFamily="18" charset="0"/>
              </a:rPr>
              <a:t>=</a:t>
            </a:r>
            <a:r>
              <a:rPr kumimoji="1" lang="en-US" altLang="zh-CN" sz="2800" i="1">
                <a:solidFill>
                  <a:schemeClr val="tx2"/>
                </a:solidFill>
                <a:latin typeface="Times New Roman" panose="02020603050405020304" pitchFamily="18" charset="0"/>
              </a:rPr>
              <a:t>t</a:t>
            </a:r>
            <a:r>
              <a:rPr kumimoji="1" lang="en-US" altLang="zh-CN" sz="2800" i="1" baseline="30000">
                <a:solidFill>
                  <a:schemeClr val="tx2"/>
                </a:solidFill>
                <a:latin typeface="Times New Roman" panose="02020603050405020304" pitchFamily="18" charset="0"/>
              </a:rPr>
              <a:t>2</a:t>
            </a:r>
            <a:r>
              <a:rPr kumimoji="1" lang="en-US" altLang="zh-CN" sz="2800">
                <a:solidFill>
                  <a:schemeClr val="tx2"/>
                </a:solidFill>
                <a:latin typeface="Times New Roman" panose="02020603050405020304" pitchFamily="18" charset="0"/>
              </a:rPr>
              <a:t>+2</a:t>
            </a:r>
            <a:r>
              <a:rPr kumimoji="1" lang="en-US" altLang="zh-CN" sz="2800" i="1">
                <a:solidFill>
                  <a:schemeClr val="tx2"/>
                </a:solidFill>
                <a:latin typeface="Times New Roman" panose="02020603050405020304" pitchFamily="18" charset="0"/>
              </a:rPr>
              <a:t>Tt</a:t>
            </a:r>
            <a:r>
              <a:rPr kumimoji="1" lang="en-US" altLang="zh-CN" sz="2800">
                <a:solidFill>
                  <a:schemeClr val="tx2"/>
                </a:solidFill>
                <a:latin typeface="Times New Roman" panose="02020603050405020304" pitchFamily="18" charset="0"/>
              </a:rPr>
              <a:t>+</a:t>
            </a:r>
            <a:r>
              <a:rPr kumimoji="1" lang="en-US" altLang="zh-CN" sz="2800" i="1">
                <a:solidFill>
                  <a:schemeClr val="tx2"/>
                </a:solidFill>
                <a:latin typeface="Times New Roman" panose="02020603050405020304" pitchFamily="18" charset="0"/>
              </a:rPr>
              <a:t>T</a:t>
            </a:r>
            <a:r>
              <a:rPr kumimoji="1" lang="en-US" altLang="zh-CN" sz="2800" i="1" baseline="30000">
                <a:solidFill>
                  <a:schemeClr val="tx2"/>
                </a:solidFill>
                <a:latin typeface="Times New Roman" panose="02020603050405020304" pitchFamily="18" charset="0"/>
              </a:rPr>
              <a:t>2</a:t>
            </a:r>
          </a:p>
          <a:p>
            <a:pPr algn="just" eaLnBrk="1" hangingPunct="1">
              <a:spcBef>
                <a:spcPct val="50000"/>
              </a:spcBef>
              <a:buClrTx/>
              <a:buSzTx/>
              <a:buFontTx/>
              <a:buNone/>
            </a:pPr>
            <a:r>
              <a:rPr kumimoji="1" lang="zh-CN" altLang="en-US" sz="2800">
                <a:solidFill>
                  <a:schemeClr val="tx2"/>
                </a:solidFill>
                <a:latin typeface="Times New Roman" panose="02020603050405020304" pitchFamily="18" charset="0"/>
              </a:rPr>
              <a:t>            </a:t>
            </a:r>
            <a:endParaRPr kumimoji="1" lang="en-US" altLang="zh-CN" sz="2800">
              <a:solidFill>
                <a:schemeClr val="tx2"/>
              </a:solidFill>
              <a:latin typeface="Times New Roman" panose="02020603050405020304" pitchFamily="18" charset="0"/>
            </a:endParaRPr>
          </a:p>
          <a:p>
            <a:pPr algn="just" eaLnBrk="1" hangingPunct="1">
              <a:spcBef>
                <a:spcPct val="50000"/>
              </a:spcBef>
              <a:buClrTx/>
              <a:buSzTx/>
              <a:buFontTx/>
              <a:buNone/>
            </a:pPr>
            <a:r>
              <a:rPr kumimoji="1" lang="zh-CN" altLang="en-US" sz="2800" b="1">
                <a:solidFill>
                  <a:schemeClr val="tx2"/>
                </a:solidFill>
                <a:latin typeface="宋体" panose="02010600030101010101" pitchFamily="2" charset="-122"/>
              </a:rPr>
              <a:t>上式两边取</a:t>
            </a:r>
            <a:r>
              <a:rPr kumimoji="1" lang="en-US" altLang="zh-CN" sz="2800" i="1">
                <a:solidFill>
                  <a:schemeClr val="tx2"/>
                </a:solidFill>
                <a:latin typeface="Times New Roman" panose="02020603050405020304" pitchFamily="18" charset="0"/>
              </a:rPr>
              <a:t>Z</a:t>
            </a:r>
            <a:r>
              <a:rPr kumimoji="1" lang="zh-CN" altLang="en-US" sz="2800" b="1">
                <a:solidFill>
                  <a:schemeClr val="tx2"/>
                </a:solidFill>
                <a:latin typeface="宋体" panose="02010600030101010101" pitchFamily="2" charset="-122"/>
              </a:rPr>
              <a:t>变换</a:t>
            </a:r>
          </a:p>
        </p:txBody>
      </p:sp>
      <p:sp>
        <p:nvSpPr>
          <p:cNvPr id="5427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E645E5B-D990-4A4B-9ACA-9610F0F7CB2A}" type="slidenum">
              <a:rPr lang="zh-CN" altLang="en-US" sz="1400"/>
              <a:t>50</a:t>
            </a:fld>
            <a:endParaRPr lang="en-US" altLang="zh-CN" sz="1400"/>
          </a:p>
        </p:txBody>
      </p:sp>
      <p:graphicFrame>
        <p:nvGraphicFramePr>
          <p:cNvPr id="3" name="Object 10"/>
          <p:cNvGraphicFramePr>
            <a:graphicFrameLocks noChangeAspect="1"/>
          </p:cNvGraphicFramePr>
          <p:nvPr/>
        </p:nvGraphicFramePr>
        <p:xfrm>
          <a:off x="1763713" y="2420938"/>
          <a:ext cx="3384550" cy="557212"/>
        </p:xfrm>
        <a:graphic>
          <a:graphicData uri="http://schemas.openxmlformats.org/presentationml/2006/ole">
            <mc:AlternateContent xmlns:mc="http://schemas.openxmlformats.org/markup-compatibility/2006">
              <mc:Choice xmlns:v="urn:schemas-microsoft-com:vml" Requires="v">
                <p:oleObj name="Equation" r:id="rId2" imgW="836930" imgH="38735" progId="Equation.DSMT4">
                  <p:embed/>
                </p:oleObj>
              </mc:Choice>
              <mc:Fallback>
                <p:oleObj name="Equation" r:id="rId2" imgW="836930" imgH="38735"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420938"/>
                        <a:ext cx="3384550" cy="557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4" name="图片 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20963" y="4746625"/>
            <a:ext cx="3965575"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435350"/>
            <a:ext cx="6107113" cy="95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216066"/>
                                        </p:tgtEl>
                                        <p:attrNameLst>
                                          <p:attrName>style.visibility</p:attrName>
                                        </p:attrNameLst>
                                      </p:cBhvr>
                                      <p:to>
                                        <p:strVal val="visible"/>
                                      </p:to>
                                    </p:set>
                                    <p:animEffect transition="in" filter="blinds(horizontal)">
                                      <p:cBhvr>
                                        <p:cTn id="7" dur="500"/>
                                        <p:tgtEl>
                                          <p:spTgt spid="21606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216071"/>
                                        </p:tgtEl>
                                        <p:attrNameLst>
                                          <p:attrName>style.visibility</p:attrName>
                                        </p:attrNameLst>
                                      </p:cBhvr>
                                      <p:to>
                                        <p:strVal val="visible"/>
                                      </p:to>
                                    </p:set>
                                    <p:animEffect transition="in" filter="blinds(horizontal)">
                                      <p:cBhvr>
                                        <p:cTn id="10" dur="500"/>
                                        <p:tgtEl>
                                          <p:spTgt spid="21607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216072"/>
                                        </p:tgtEl>
                                        <p:attrNameLst>
                                          <p:attrName>style.visibility</p:attrName>
                                        </p:attrNameLst>
                                      </p:cBhvr>
                                      <p:to>
                                        <p:strVal val="visible"/>
                                      </p:to>
                                    </p:set>
                                    <p:animEffect transition="in" filter="blinds(horizontal)">
                                      <p:cBhvr>
                                        <p:cTn id="13" dur="500"/>
                                        <p:tgtEl>
                                          <p:spTgt spid="216072"/>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par>
                                <p:cTn id="17" presetID="3"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linds(horizontal)">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216068"/>
                                        </p:tgtEl>
                                        <p:attrNameLst>
                                          <p:attrName>style.visibility</p:attrName>
                                        </p:attrNameLst>
                                      </p:cBhvr>
                                      <p:to>
                                        <p:strVal val="visible"/>
                                      </p:to>
                                    </p:set>
                                    <p:animEffect transition="in" filter="blinds(horizontal)">
                                      <p:cBhvr>
                                        <p:cTn id="24" dur="500"/>
                                        <p:tgtEl>
                                          <p:spTgt spid="216068"/>
                                        </p:tgtEl>
                                      </p:cBhvr>
                                    </p:animEffect>
                                  </p:childTnLst>
                                </p:cTn>
                              </p:par>
                              <p:par>
                                <p:cTn id="25" presetID="3" presetClass="entr" presetSubtype="10"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6" grpId="0"/>
      <p:bldP spid="216068" grpId="0"/>
      <p:bldP spid="216071" grpId="0"/>
      <p:bldP spid="216072"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D1E30192-0E05-4809-AA6B-725EC56FE0DA}" type="slidenum">
              <a:rPr lang="zh-CN" altLang="en-US" sz="1400"/>
              <a:t>51</a:t>
            </a:fld>
            <a:endParaRPr lang="en-US" altLang="zh-CN" sz="1400"/>
          </a:p>
        </p:txBody>
      </p:sp>
      <p:sp>
        <p:nvSpPr>
          <p:cNvPr id="48131" name="Rectangle 2"/>
          <p:cNvSpPr>
            <a:spLocks noChangeArrowheads="1"/>
          </p:cNvSpPr>
          <p:nvPr/>
        </p:nvSpPr>
        <p:spPr bwMode="auto">
          <a:xfrm>
            <a:off x="561975" y="228600"/>
            <a:ext cx="83312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常用函数的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变换及相应的拉氏变换如表</a:t>
            </a:r>
            <a:r>
              <a:rPr lang="en-US" altLang="zh-CN" sz="2800" b="1" dirty="0">
                <a:solidFill>
                  <a:schemeClr val="tx2"/>
                </a:solidFill>
                <a:latin typeface="Times New Roman" panose="02020603050405020304" pitchFamily="18" charset="0"/>
              </a:rPr>
              <a:t>7.1</a:t>
            </a:r>
            <a:r>
              <a:rPr lang="zh-CN" altLang="en-US" sz="2800" b="1" dirty="0">
                <a:solidFill>
                  <a:schemeClr val="tx2"/>
                </a:solidFill>
                <a:latin typeface="Times New Roman" panose="02020603050405020304" pitchFamily="18" charset="0"/>
              </a:rPr>
              <a:t>所</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示。这些函数的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变换都是</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的有理分式，且分母多</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项式的次数大于或等于分子多项式的次数。表中各</a:t>
            </a:r>
          </a:p>
          <a:p>
            <a:pPr eaLnBrk="1" hangingPunct="1">
              <a:spcBef>
                <a:spcPct val="0"/>
              </a:spcBef>
              <a:buClrTx/>
              <a:buSzTx/>
              <a:buFont typeface="Arial" panose="020B0604020202020204" pitchFamily="34" charset="0"/>
              <a:buNone/>
            </a:pP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变换的有理分式中，分母</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多项式的最高次数与相</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应的传递函数分母</a:t>
            </a:r>
            <a:r>
              <a:rPr lang="en-US" altLang="zh-CN" sz="2800" i="1" dirty="0">
                <a:solidFill>
                  <a:schemeClr val="tx2"/>
                </a:solidFill>
                <a:latin typeface="Times New Roman" panose="02020603050405020304" pitchFamily="18" charset="0"/>
              </a:rPr>
              <a:t>s</a:t>
            </a:r>
            <a:r>
              <a:rPr lang="zh-CN" altLang="en-US" sz="2800" b="1" dirty="0">
                <a:solidFill>
                  <a:schemeClr val="tx2"/>
                </a:solidFill>
                <a:latin typeface="Times New Roman" panose="02020603050405020304" pitchFamily="18" charset="0"/>
              </a:rPr>
              <a:t>多项式的最高次数相等。</a:t>
            </a:r>
          </a:p>
        </p:txBody>
      </p:sp>
      <p:sp>
        <p:nvSpPr>
          <p:cNvPr id="48132" name="Rectangle 3"/>
          <p:cNvSpPr>
            <a:spLocks noChangeArrowheads="1"/>
          </p:cNvSpPr>
          <p:nvPr/>
        </p:nvSpPr>
        <p:spPr bwMode="auto">
          <a:xfrm>
            <a:off x="3203575" y="2514600"/>
            <a:ext cx="2405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chemeClr val="tx2"/>
                </a:solidFill>
                <a:latin typeface="Times New Roman" panose="02020603050405020304" pitchFamily="18" charset="0"/>
              </a:rPr>
              <a:t>表</a:t>
            </a:r>
            <a:r>
              <a:rPr lang="en-US" altLang="zh-CN" sz="2000" b="1" dirty="0">
                <a:solidFill>
                  <a:schemeClr val="tx2"/>
                </a:solidFill>
                <a:latin typeface="Times New Roman" panose="02020603050405020304" pitchFamily="18" charset="0"/>
              </a:rPr>
              <a:t>7.1 </a:t>
            </a:r>
            <a:r>
              <a:rPr lang="en-US" altLang="zh-CN" sz="2000" b="1" i="1" dirty="0">
                <a:solidFill>
                  <a:schemeClr val="tx2"/>
                </a:solidFill>
                <a:latin typeface="Times New Roman" panose="02020603050405020304" pitchFamily="18" charset="0"/>
              </a:rPr>
              <a:t>Z</a:t>
            </a:r>
            <a:r>
              <a:rPr lang="zh-CN" altLang="en-US" sz="2000" b="1" dirty="0">
                <a:solidFill>
                  <a:schemeClr val="tx2"/>
                </a:solidFill>
                <a:latin typeface="Times New Roman" panose="02020603050405020304" pitchFamily="18" charset="0"/>
              </a:rPr>
              <a:t>变换表</a:t>
            </a:r>
          </a:p>
        </p:txBody>
      </p:sp>
      <p:graphicFrame>
        <p:nvGraphicFramePr>
          <p:cNvPr id="48133" name="Group 5"/>
          <p:cNvGraphicFramePr>
            <a:graphicFrameLocks noGrp="1"/>
          </p:cNvGraphicFramePr>
          <p:nvPr/>
        </p:nvGraphicFramePr>
        <p:xfrm>
          <a:off x="1589088" y="2924175"/>
          <a:ext cx="5935662" cy="3529014"/>
        </p:xfrm>
        <a:graphic>
          <a:graphicData uri="http://schemas.openxmlformats.org/drawingml/2006/table">
            <a:tbl>
              <a:tblPr/>
              <a:tblGrid>
                <a:gridCol w="1731962">
                  <a:extLst>
                    <a:ext uri="{9D8B030D-6E8A-4147-A177-3AD203B41FA5}">
                      <a16:colId xmlns:a16="http://schemas.microsoft.com/office/drawing/2014/main" val="20000"/>
                    </a:ext>
                  </a:extLst>
                </a:gridCol>
                <a:gridCol w="2114550">
                  <a:extLst>
                    <a:ext uri="{9D8B030D-6E8A-4147-A177-3AD203B41FA5}">
                      <a16:colId xmlns:a16="http://schemas.microsoft.com/office/drawing/2014/main" val="20001"/>
                    </a:ext>
                  </a:extLst>
                </a:gridCol>
                <a:gridCol w="2089150">
                  <a:extLst>
                    <a:ext uri="{9D8B030D-6E8A-4147-A177-3AD203B41FA5}">
                      <a16:colId xmlns:a16="http://schemas.microsoft.com/office/drawing/2014/main" val="20002"/>
                    </a:ext>
                  </a:extLst>
                </a:gridCol>
              </a:tblGrid>
              <a:tr h="55403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X</a:t>
                      </a: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a:t>
                      </a:r>
                      <a:r>
                        <a:rPr kumimoji="0" lang="en-US" altLang="zh-CN" sz="2600" b="0" i="1"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s</a:t>
                      </a: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x</a:t>
                      </a: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a:t>
                      </a:r>
                      <a:r>
                        <a:rPr kumimoji="0" lang="en-US" altLang="zh-CN" sz="2600" b="0" i="1"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t</a:t>
                      </a: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 </a:t>
                      </a:r>
                      <a:r>
                        <a:rPr kumimoji="0" lang="zh-CN" altLang="en-US"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或</a:t>
                      </a:r>
                      <a:r>
                        <a:rPr kumimoji="0" lang="en-US" altLang="zh-CN" sz="2600" b="0" i="1"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x</a:t>
                      </a: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a:t>
                      </a:r>
                      <a:r>
                        <a:rPr kumimoji="0" lang="en-US" altLang="zh-CN" sz="2600" b="0" i="1"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k</a:t>
                      </a: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X</a:t>
                      </a: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a:t>
                      </a: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z</a:t>
                      </a: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2450">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δ</a:t>
                      </a: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a:t>
                      </a: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t</a:t>
                      </a: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6425">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rPr>
                        <a:t>e</a:t>
                      </a:r>
                      <a:r>
                        <a:rPr kumimoji="0" lang="en-US" altLang="zh-CN" sz="2600" b="0" i="1" u="none" strike="noStrike" cap="none" normalizeH="0" baseline="30000" dirty="0">
                          <a:ln>
                            <a:noFill/>
                          </a:ln>
                          <a:solidFill>
                            <a:srgbClr val="000000"/>
                          </a:solidFill>
                          <a:effectLst/>
                          <a:latin typeface="Times New Roman" panose="02020603050405020304" pitchFamily="18" charset="0"/>
                          <a:ea typeface="楷体_GB2312"/>
                          <a:cs typeface="Times New Roman" panose="02020603050405020304" pitchFamily="18" charset="0"/>
                        </a:rPr>
                        <a:t>-</a:t>
                      </a:r>
                      <a:r>
                        <a:rPr kumimoji="0" lang="en-US" altLang="zh-CN" sz="2600" b="0" i="1" u="none" strike="noStrike" cap="none" normalizeH="0" baseline="30000" dirty="0" err="1">
                          <a:ln>
                            <a:noFill/>
                          </a:ln>
                          <a:solidFill>
                            <a:srgbClr val="000000"/>
                          </a:solidFill>
                          <a:effectLst/>
                          <a:latin typeface="Times New Roman" panose="02020603050405020304" pitchFamily="18" charset="0"/>
                          <a:ea typeface="楷体_GB2312"/>
                          <a:cs typeface="Times New Roman" panose="02020603050405020304" pitchFamily="18" charset="0"/>
                        </a:rPr>
                        <a:t>kTs</a:t>
                      </a:r>
                      <a:endParaRPr kumimoji="0" lang="en-US"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endPar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z</a:t>
                      </a:r>
                      <a:r>
                        <a:rPr kumimoji="0" lang="en-US" altLang="zh-CN" sz="2600" b="0" i="1" u="none" strike="noStrike" cap="none" normalizeH="0" baseline="30000">
                          <a:ln>
                            <a:noFill/>
                          </a:ln>
                          <a:solidFill>
                            <a:srgbClr val="000000"/>
                          </a:solidFill>
                          <a:effectLst/>
                          <a:latin typeface="Times New Roman" panose="02020603050405020304" pitchFamily="18" charset="0"/>
                          <a:ea typeface="楷体_GB2312"/>
                          <a:cs typeface="Times New Roman" panose="02020603050405020304" pitchFamily="18" charset="0"/>
                        </a:rPr>
                        <a:t>–k</a:t>
                      </a:r>
                      <a:endPar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65188">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1(</a:t>
                      </a: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t</a:t>
                      </a:r>
                      <a:r>
                        <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50913">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rPr>
                        <a:t>t</a:t>
                      </a:r>
                      <a:endParaRPr kumimoji="0" lang="en-US" altLang="zh-CN" sz="2600" b="0" i="0" u="none" strike="noStrike" cap="none" normalizeH="0" baseline="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chemeClr val="hlink"/>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600" b="0" i="0" u="none" strike="noStrike" cap="none" normalizeH="0" baseline="0" dirty="0">
                        <a:ln>
                          <a:noFill/>
                        </a:ln>
                        <a:solidFill>
                          <a:srgbClr val="000000"/>
                        </a:solidFill>
                        <a:effectLst/>
                        <a:latin typeface="Times New Roman" panose="02020603050405020304" pitchFamily="18" charset="0"/>
                        <a:ea typeface="楷体_GB231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2" name="组合 2"/>
          <p:cNvGrpSpPr/>
          <p:nvPr/>
        </p:nvGrpSpPr>
        <p:grpSpPr bwMode="auto">
          <a:xfrm>
            <a:off x="2268538" y="4679950"/>
            <a:ext cx="4572000" cy="1701800"/>
            <a:chOff x="2268538" y="4679950"/>
            <a:chExt cx="4572000" cy="1701801"/>
          </a:xfrm>
        </p:grpSpPr>
        <p:graphicFrame>
          <p:nvGraphicFramePr>
            <p:cNvPr id="55330" name="Object 33"/>
            <p:cNvGraphicFramePr>
              <a:graphicFrameLocks noChangeAspect="1"/>
            </p:cNvGraphicFramePr>
            <p:nvPr/>
          </p:nvGraphicFramePr>
          <p:xfrm>
            <a:off x="2344738" y="4797425"/>
            <a:ext cx="185738" cy="685800"/>
          </p:xfrm>
          <a:graphic>
            <a:graphicData uri="http://schemas.openxmlformats.org/presentationml/2006/ole">
              <mc:AlternateContent xmlns:mc="http://schemas.openxmlformats.org/markup-compatibility/2006">
                <mc:Choice xmlns:v="urn:schemas-microsoft-com:vml" Requires="v">
                  <p:oleObj r:id="rId2" imgW="140335" imgH="394970" progId="Equation.DSMT4">
                    <p:embed/>
                  </p:oleObj>
                </mc:Choice>
                <mc:Fallback>
                  <p:oleObj r:id="rId2" imgW="140335" imgH="394970" progId="Equation.DSMT4">
                    <p:embed/>
                    <p:pic>
                      <p:nvPicPr>
                        <p:cNvPr id="0" name="Object 3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44738" y="4797425"/>
                          <a:ext cx="185738"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31" name="Object 34"/>
            <p:cNvGraphicFramePr>
              <a:graphicFrameLocks noChangeAspect="1"/>
            </p:cNvGraphicFramePr>
            <p:nvPr/>
          </p:nvGraphicFramePr>
          <p:xfrm>
            <a:off x="2268538" y="5548313"/>
            <a:ext cx="393700" cy="762000"/>
          </p:xfrm>
          <a:graphic>
            <a:graphicData uri="http://schemas.openxmlformats.org/presentationml/2006/ole">
              <mc:AlternateContent xmlns:mc="http://schemas.openxmlformats.org/markup-compatibility/2006">
                <mc:Choice xmlns:v="urn:schemas-microsoft-com:vml" Requires="v">
                  <p:oleObj r:id="rId4" imgW="203835" imgH="394970" progId="Equation.DSMT4">
                    <p:embed/>
                  </p:oleObj>
                </mc:Choice>
                <mc:Fallback>
                  <p:oleObj r:id="rId4" imgW="203835" imgH="394970" progId="Equation.DSMT4">
                    <p:embed/>
                    <p:pic>
                      <p:nvPicPr>
                        <p:cNvPr id="0" name="Object 3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68538" y="5548313"/>
                          <a:ext cx="3937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5332" name="Object 35"/>
            <p:cNvGraphicFramePr>
              <a:graphicFrameLocks noChangeAspect="1"/>
            </p:cNvGraphicFramePr>
            <p:nvPr/>
          </p:nvGraphicFramePr>
          <p:xfrm>
            <a:off x="5978526" y="4679950"/>
            <a:ext cx="709613" cy="838200"/>
          </p:xfrm>
          <a:graphic>
            <a:graphicData uri="http://schemas.openxmlformats.org/presentationml/2006/ole">
              <mc:AlternateContent xmlns:mc="http://schemas.openxmlformats.org/markup-compatibility/2006">
                <mc:Choice xmlns:v="urn:schemas-microsoft-com:vml" Requires="v">
                  <p:oleObj r:id="rId6" imgW="267335" imgH="318135" progId="Equation.DSMT4">
                    <p:embed/>
                  </p:oleObj>
                </mc:Choice>
                <mc:Fallback>
                  <p:oleObj r:id="rId6" imgW="267335" imgH="318135" progId="Equation.DSMT4">
                    <p:embed/>
                    <p:pic>
                      <p:nvPicPr>
                        <p:cNvPr id="0" name="Object 3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78526" y="4679950"/>
                          <a:ext cx="709613"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5333" name="Object 36"/>
            <p:cNvGraphicFramePr>
              <a:graphicFrameLocks noChangeAspect="1"/>
            </p:cNvGraphicFramePr>
            <p:nvPr/>
          </p:nvGraphicFramePr>
          <p:xfrm>
            <a:off x="5849938" y="5510213"/>
            <a:ext cx="990600" cy="871538"/>
          </p:xfrm>
          <a:graphic>
            <a:graphicData uri="http://schemas.openxmlformats.org/presentationml/2006/ole">
              <mc:AlternateContent xmlns:mc="http://schemas.openxmlformats.org/markup-compatibility/2006">
                <mc:Choice xmlns:v="urn:schemas-microsoft-com:vml" Requires="v">
                  <p:oleObj r:id="rId8" imgW="394970" imgH="344170" progId="Equation.DSMT4">
                    <p:embed/>
                  </p:oleObj>
                </mc:Choice>
                <mc:Fallback>
                  <p:oleObj r:id="rId8" imgW="394970" imgH="344170" progId="Equation.DSMT4">
                    <p:embed/>
                    <p:pic>
                      <p:nvPicPr>
                        <p:cNvPr id="0" name="Object 3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849938" y="5510213"/>
                          <a:ext cx="990600"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11" name="对象 10"/>
          <p:cNvGraphicFramePr>
            <a:graphicFrameLocks noChangeAspect="1"/>
          </p:cNvGraphicFramePr>
          <p:nvPr/>
        </p:nvGraphicFramePr>
        <p:xfrm>
          <a:off x="3873500" y="4186238"/>
          <a:ext cx="1066800" cy="328612"/>
        </p:xfrm>
        <a:graphic>
          <a:graphicData uri="http://schemas.openxmlformats.org/presentationml/2006/ole">
            <mc:AlternateContent xmlns:mc="http://schemas.openxmlformats.org/markup-compatibility/2006">
              <mc:Choice xmlns:v="urn:schemas-microsoft-com:vml" Requires="v">
                <p:oleObj name="Equation" r:id="rId10" imgW="825500" imgH="254000" progId="Equation.DSMT4">
                  <p:embed/>
                </p:oleObj>
              </mc:Choice>
              <mc:Fallback>
                <p:oleObj name="Equation" r:id="rId10" imgW="825500" imgH="254000" progId="Equation.DSMT4">
                  <p:embed/>
                  <p:pic>
                    <p:nvPicPr>
                      <p:cNvPr id="0" name="对象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73500" y="4186238"/>
                        <a:ext cx="10668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8131"/>
                                        </p:tgtEl>
                                        <p:attrNameLst>
                                          <p:attrName>style.visibility</p:attrName>
                                        </p:attrNameLst>
                                      </p:cBhvr>
                                      <p:to>
                                        <p:strVal val="visible"/>
                                      </p:to>
                                    </p:set>
                                    <p:animEffect transition="in" filter="blinds(horizontal)">
                                      <p:cBhvr>
                                        <p:cTn id="7" dur="500"/>
                                        <p:tgtEl>
                                          <p:spTgt spid="481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8133"/>
                                        </p:tgtEl>
                                        <p:attrNameLst>
                                          <p:attrName>style.visibility</p:attrName>
                                        </p:attrNameLst>
                                      </p:cBhvr>
                                      <p:to>
                                        <p:strVal val="visible"/>
                                      </p:to>
                                    </p:set>
                                  </p:childTnLst>
                                </p:cTn>
                              </p:par>
                              <p:par>
                                <p:cTn id="12" presetID="3" presetClass="entr" presetSubtype="10" fill="hold" grpId="0" nodeType="withEffect">
                                  <p:stCondLst>
                                    <p:cond delay="0"/>
                                  </p:stCondLst>
                                  <p:childTnLst>
                                    <p:set>
                                      <p:cBhvr>
                                        <p:cTn id="13" dur="1" fill="hold">
                                          <p:stCondLst>
                                            <p:cond delay="0"/>
                                          </p:stCondLst>
                                        </p:cTn>
                                        <p:tgtEl>
                                          <p:spTgt spid="48132"/>
                                        </p:tgtEl>
                                        <p:attrNameLst>
                                          <p:attrName>style.visibility</p:attrName>
                                        </p:attrNameLst>
                                      </p:cBhvr>
                                      <p:to>
                                        <p:strVal val="visible"/>
                                      </p:to>
                                    </p:set>
                                    <p:animEffect transition="in" filter="blinds(horizontal)">
                                      <p:cBhvr>
                                        <p:cTn id="14" dur="500"/>
                                        <p:tgtEl>
                                          <p:spTgt spid="48132"/>
                                        </p:tgtEl>
                                      </p:cBhvr>
                                    </p:animEffec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1" grpId="0" autoUpdateAnimBg="0"/>
      <p:bldP spid="48132" grpId="0"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ChangeArrowheads="1"/>
          </p:cNvSpPr>
          <p:nvPr/>
        </p:nvSpPr>
        <p:spPr bwMode="auto">
          <a:xfrm>
            <a:off x="3078163" y="228600"/>
            <a:ext cx="28622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000" b="1" dirty="0">
                <a:solidFill>
                  <a:schemeClr val="tx2"/>
                </a:solidFill>
                <a:latin typeface="Times New Roman" panose="02020603050405020304" pitchFamily="18" charset="0"/>
              </a:rPr>
              <a:t>表</a:t>
            </a:r>
            <a:r>
              <a:rPr lang="en-US" altLang="zh-CN" sz="2000" b="1" dirty="0">
                <a:solidFill>
                  <a:schemeClr val="tx2"/>
                </a:solidFill>
                <a:latin typeface="Times New Roman" panose="02020603050405020304" pitchFamily="18" charset="0"/>
              </a:rPr>
              <a:t>7.1 </a:t>
            </a:r>
            <a:r>
              <a:rPr lang="en-US" altLang="zh-CN" sz="2000" b="1" i="1" dirty="0">
                <a:solidFill>
                  <a:schemeClr val="tx2"/>
                </a:solidFill>
                <a:latin typeface="Times New Roman" panose="02020603050405020304" pitchFamily="18" charset="0"/>
              </a:rPr>
              <a:t>Z</a:t>
            </a:r>
            <a:r>
              <a:rPr lang="zh-CN" altLang="en-US" sz="2000" b="1" dirty="0">
                <a:solidFill>
                  <a:schemeClr val="tx2"/>
                </a:solidFill>
                <a:latin typeface="Times New Roman" panose="02020603050405020304" pitchFamily="18" charset="0"/>
              </a:rPr>
              <a:t>变换表（续）</a:t>
            </a:r>
          </a:p>
        </p:txBody>
      </p:sp>
      <p:graphicFrame>
        <p:nvGraphicFramePr>
          <p:cNvPr id="49156" name="Group 4"/>
          <p:cNvGraphicFramePr>
            <a:graphicFrameLocks noGrp="1"/>
          </p:cNvGraphicFramePr>
          <p:nvPr/>
        </p:nvGraphicFramePr>
        <p:xfrm>
          <a:off x="1660525" y="692150"/>
          <a:ext cx="5791200" cy="5480050"/>
        </p:xfrm>
        <a:graphic>
          <a:graphicData uri="http://schemas.openxmlformats.org/drawingml/2006/table">
            <a:tbl>
              <a:tblPr/>
              <a:tblGrid>
                <a:gridCol w="16002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60325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600" b="0" i="0" u="none" strike="noStrike" cap="none" normalizeH="0" baseline="30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1" u="none" strike="noStrike" cap="none" normalizeH="0" baseline="30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a:t>
                      </a:r>
                      <a:r>
                        <a:rPr kumimoji="0" lang="en-US" altLang="zh-CN" sz="2600" b="0" i="1" u="none" strike="noStrike" cap="none" normalizeH="0" baseline="30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k</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a:t>
                      </a:r>
                      <a:r>
                        <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cs typeface="Times New Roman" panose="02020603050405020304" pitchFamily="18" charset="0"/>
                        </a:rPr>
                        <a:t>–</a:t>
                      </a: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1" u="none" strike="noStrike" cap="none" normalizeH="0" baseline="30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sin</a:t>
                      </a:r>
                      <a:r>
                        <a:rPr kumimoji="0" lang="en-US" altLang="zh-CN" sz="26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ωt</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cos</a:t>
                      </a:r>
                      <a:r>
                        <a:rPr kumimoji="0" lang="en-US" altLang="zh-CN" sz="26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ωt</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1"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t</a:t>
                      </a:r>
                      <a:r>
                        <a:rPr kumimoji="0" lang="en-US" altLang="zh-CN" sz="2600" b="0" i="0" u="none" strike="noStrike" cap="none" normalizeH="0" baseline="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1" u="none" strike="noStrike" cap="none" normalizeH="0" baseline="30000" dirty="0" err="1">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a:t>
                      </a:r>
                      <a:endParaRPr kumimoji="0" lang="en-US" altLang="zh-CN" sz="2600" b="0" i="0" u="none" strike="noStrike" cap="none" normalizeH="0" baseline="0" dirty="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1" u="none" strike="noStrike" cap="none" normalizeH="0" baseline="30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a:t>
                      </a: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sin</a:t>
                      </a:r>
                      <a:r>
                        <a:rPr kumimoji="0" lang="en-US" altLang="zh-CN" sz="26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ωt</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hlink"/>
                        </a:buClr>
                        <a:buSzPct val="75000"/>
                        <a:buFont typeface="Arial" panose="020B0604020202020204" pitchFamily="34" charset="0"/>
                        <a:buNone/>
                      </a:pP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e</a:t>
                      </a:r>
                      <a:r>
                        <a:rPr kumimoji="0" lang="en-US" altLang="zh-CN" sz="2600" b="0" i="1" u="none" strike="noStrike" cap="none" normalizeH="0" baseline="3000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a:t>
                      </a:r>
                      <a:r>
                        <a:rPr kumimoji="0" lang="en-US" altLang="zh-CN" sz="2600" b="0" i="0"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cos</a:t>
                      </a:r>
                      <a:r>
                        <a:rPr kumimoji="0" lang="en-US" altLang="zh-CN" sz="2600" b="0" i="1" u="none" strike="noStrike" cap="none" normalizeH="0" baseline="0">
                          <a:ln>
                            <a:noFill/>
                          </a:ln>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ωt</a:t>
                      </a:r>
                      <a:endParaRPr kumimoji="0" lang="en-US" altLang="zh-CN" sz="2600" b="0"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75000"/>
                        <a:buFont typeface="Wingdings" panose="05000000000000000000" pitchFamily="2" charset="2"/>
                        <a:buNone/>
                      </a:pPr>
                      <a:endParaRPr kumimoji="0" lang="zh-CN" altLang="zh-CN" sz="2800" b="1" i="0" u="none" strike="noStrike" cap="none" normalizeH="0" baseline="0">
                        <a:ln>
                          <a:noFill/>
                        </a:ln>
                        <a:solidFill>
                          <a:srgbClr val="000000"/>
                        </a:solidFill>
                        <a:effectLst/>
                        <a:latin typeface="Arial" panose="020B0604020202020204" pitchFamily="34" charset="0"/>
                        <a:ea typeface="宋体" panose="02010600030101010101"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pSp>
        <p:nvGrpSpPr>
          <p:cNvPr id="2" name="Group 47"/>
          <p:cNvGrpSpPr>
            <a:grpSpLocks noChangeAspect="1"/>
          </p:cNvGrpSpPr>
          <p:nvPr/>
        </p:nvGrpSpPr>
        <p:grpSpPr bwMode="auto">
          <a:xfrm>
            <a:off x="1752600" y="685800"/>
            <a:ext cx="1371600" cy="5562600"/>
            <a:chOff x="0" y="0"/>
            <a:chExt cx="864" cy="3504"/>
          </a:xfrm>
        </p:grpSpPr>
        <p:graphicFrame>
          <p:nvGraphicFramePr>
            <p:cNvPr id="56379" name="Object 48"/>
            <p:cNvGraphicFramePr>
              <a:graphicFrameLocks noChangeAspect="1"/>
            </p:cNvGraphicFramePr>
            <p:nvPr/>
          </p:nvGraphicFramePr>
          <p:xfrm>
            <a:off x="144" y="1152"/>
            <a:ext cx="480" cy="393"/>
          </p:xfrm>
          <a:graphic>
            <a:graphicData uri="http://schemas.openxmlformats.org/presentationml/2006/ole">
              <mc:AlternateContent xmlns:mc="http://schemas.openxmlformats.org/markup-compatibility/2006">
                <mc:Choice xmlns:v="urn:schemas-microsoft-com:vml" Requires="v">
                  <p:oleObj r:id="rId2" imgW="420370" imgH="344170" progId="Equation.DSMT4">
                    <p:embed/>
                  </p:oleObj>
                </mc:Choice>
                <mc:Fallback>
                  <p:oleObj r:id="rId2" imgW="420370" imgH="344170" progId="Equation.DSMT4">
                    <p:embed/>
                    <p:pic>
                      <p:nvPicPr>
                        <p:cNvPr id="0" name="Object 4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1152"/>
                          <a:ext cx="480" cy="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80" name="Object 49"/>
            <p:cNvGraphicFramePr>
              <a:graphicFrameLocks noChangeAspect="1"/>
            </p:cNvGraphicFramePr>
            <p:nvPr/>
          </p:nvGraphicFramePr>
          <p:xfrm>
            <a:off x="144" y="1536"/>
            <a:ext cx="528" cy="405"/>
          </p:xfrm>
          <a:graphic>
            <a:graphicData uri="http://schemas.openxmlformats.org/presentationml/2006/ole">
              <mc:AlternateContent xmlns:mc="http://schemas.openxmlformats.org/markup-compatibility/2006">
                <mc:Choice xmlns:v="urn:schemas-microsoft-com:vml" Requires="v">
                  <p:oleObj r:id="rId4" imgW="407670" imgH="318135" progId="Equation.DSMT4">
                    <p:embed/>
                  </p:oleObj>
                </mc:Choice>
                <mc:Fallback>
                  <p:oleObj r:id="rId4" imgW="407670" imgH="318135" progId="Equation.DSMT4">
                    <p:embed/>
                    <p:pic>
                      <p:nvPicPr>
                        <p:cNvPr id="0" name="Object 4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 y="1536"/>
                          <a:ext cx="52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81" name="Object 50"/>
            <p:cNvGraphicFramePr>
              <a:graphicFrameLocks noChangeAspect="1"/>
            </p:cNvGraphicFramePr>
            <p:nvPr/>
          </p:nvGraphicFramePr>
          <p:xfrm>
            <a:off x="144" y="1920"/>
            <a:ext cx="528" cy="405"/>
          </p:xfrm>
          <a:graphic>
            <a:graphicData uri="http://schemas.openxmlformats.org/presentationml/2006/ole">
              <mc:AlternateContent xmlns:mc="http://schemas.openxmlformats.org/markup-compatibility/2006">
                <mc:Choice xmlns:v="urn:schemas-microsoft-com:vml" Requires="v">
                  <p:oleObj r:id="rId6" imgW="407670" imgH="318135" progId="Equation.DSMT4">
                    <p:embed/>
                  </p:oleObj>
                </mc:Choice>
                <mc:Fallback>
                  <p:oleObj r:id="rId6" imgW="407670" imgH="318135" progId="Equation.DSMT4">
                    <p:embed/>
                    <p:pic>
                      <p:nvPicPr>
                        <p:cNvPr id="0" name="Object 5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 y="1920"/>
                          <a:ext cx="528"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82" name="Object 51"/>
            <p:cNvGraphicFramePr>
              <a:graphicFrameLocks noChangeAspect="1"/>
            </p:cNvGraphicFramePr>
            <p:nvPr/>
          </p:nvGraphicFramePr>
          <p:xfrm>
            <a:off x="0" y="2640"/>
            <a:ext cx="864" cy="457"/>
          </p:xfrm>
          <a:graphic>
            <a:graphicData uri="http://schemas.openxmlformats.org/presentationml/2006/ole">
              <mc:AlternateContent xmlns:mc="http://schemas.openxmlformats.org/markup-compatibility/2006">
                <mc:Choice xmlns:v="urn:schemas-microsoft-com:vml" Requires="v">
                  <p:oleObj r:id="rId8" imgW="648335" imgH="343535" progId="Equation.DSMT4">
                    <p:embed/>
                  </p:oleObj>
                </mc:Choice>
                <mc:Fallback>
                  <p:oleObj r:id="rId8" imgW="648335" imgH="343535" progId="Equation.DSMT4">
                    <p:embed/>
                    <p:pic>
                      <p:nvPicPr>
                        <p:cNvPr id="0" name="Object 5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2640"/>
                          <a:ext cx="864"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83" name="Object 52"/>
            <p:cNvGraphicFramePr>
              <a:graphicFrameLocks noChangeAspect="1"/>
            </p:cNvGraphicFramePr>
            <p:nvPr/>
          </p:nvGraphicFramePr>
          <p:xfrm>
            <a:off x="0" y="3047"/>
            <a:ext cx="864" cy="457"/>
          </p:xfrm>
          <a:graphic>
            <a:graphicData uri="http://schemas.openxmlformats.org/presentationml/2006/ole">
              <mc:AlternateContent xmlns:mc="http://schemas.openxmlformats.org/markup-compatibility/2006">
                <mc:Choice xmlns:v="urn:schemas-microsoft-com:vml" Requires="v">
                  <p:oleObj r:id="rId10" imgW="648335" imgH="343535" progId="Equation.DSMT4">
                    <p:embed/>
                  </p:oleObj>
                </mc:Choice>
                <mc:Fallback>
                  <p:oleObj r:id="rId10" imgW="648335" imgH="343535" progId="Equation.DSMT4">
                    <p:embed/>
                    <p:pic>
                      <p:nvPicPr>
                        <p:cNvPr id="0" name="Object 5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3047"/>
                          <a:ext cx="864" cy="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84" name="Object 53"/>
            <p:cNvGraphicFramePr>
              <a:graphicFrameLocks noChangeAspect="1"/>
            </p:cNvGraphicFramePr>
            <p:nvPr/>
          </p:nvGraphicFramePr>
          <p:xfrm>
            <a:off x="288" y="0"/>
            <a:ext cx="222" cy="384"/>
          </p:xfrm>
          <a:graphic>
            <a:graphicData uri="http://schemas.openxmlformats.org/presentationml/2006/ole">
              <mc:AlternateContent xmlns:mc="http://schemas.openxmlformats.org/markup-compatibility/2006">
                <mc:Choice xmlns:v="urn:schemas-microsoft-com:vml" Requires="v">
                  <p:oleObj r:id="rId12" imgW="203835" imgH="394970" progId="Equation.DSMT4">
                    <p:embed/>
                  </p:oleObj>
                </mc:Choice>
                <mc:Fallback>
                  <p:oleObj r:id="rId12" imgW="203835" imgH="394970" progId="Equation.DSMT4">
                    <p:embed/>
                    <p:pic>
                      <p:nvPicPr>
                        <p:cNvPr id="0" name="Object 5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8" y="0"/>
                          <a:ext cx="22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85" name="Object 54"/>
            <p:cNvGraphicFramePr>
              <a:graphicFrameLocks noChangeAspect="1"/>
            </p:cNvGraphicFramePr>
            <p:nvPr/>
          </p:nvGraphicFramePr>
          <p:xfrm>
            <a:off x="192" y="384"/>
            <a:ext cx="384" cy="372"/>
          </p:xfrm>
          <a:graphic>
            <a:graphicData uri="http://schemas.openxmlformats.org/presentationml/2006/ole">
              <mc:AlternateContent xmlns:mc="http://schemas.openxmlformats.org/markup-compatibility/2006">
                <mc:Choice xmlns:v="urn:schemas-microsoft-com:vml" Requires="v">
                  <p:oleObj r:id="rId14" imgW="356235" imgH="394970" progId="Equation.DSMT4">
                    <p:embed/>
                  </p:oleObj>
                </mc:Choice>
                <mc:Fallback>
                  <p:oleObj r:id="rId14" imgW="356235" imgH="394970" progId="Equation.DSMT4">
                    <p:embed/>
                    <p:pic>
                      <p:nvPicPr>
                        <p:cNvPr id="0" name="Object 5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2" y="384"/>
                          <a:ext cx="384" cy="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86" name="Object 55"/>
            <p:cNvGraphicFramePr>
              <a:graphicFrameLocks noChangeAspect="1"/>
            </p:cNvGraphicFramePr>
            <p:nvPr/>
          </p:nvGraphicFramePr>
          <p:xfrm>
            <a:off x="48" y="768"/>
            <a:ext cx="672" cy="379"/>
          </p:xfrm>
          <a:graphic>
            <a:graphicData uri="http://schemas.openxmlformats.org/presentationml/2006/ole">
              <mc:AlternateContent xmlns:mc="http://schemas.openxmlformats.org/markup-compatibility/2006">
                <mc:Choice xmlns:v="urn:schemas-microsoft-com:vml" Requires="v">
                  <p:oleObj r:id="rId16" imgW="699135" imgH="394335" progId="Equation.DSMT4">
                    <p:embed/>
                  </p:oleObj>
                </mc:Choice>
                <mc:Fallback>
                  <p:oleObj r:id="rId16" imgW="699135" imgH="394335" progId="Equation.DSMT4">
                    <p:embed/>
                    <p:pic>
                      <p:nvPicPr>
                        <p:cNvPr id="0" name="Object 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8" y="768"/>
                          <a:ext cx="672" cy="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6387" name="Object 56"/>
            <p:cNvGraphicFramePr>
              <a:graphicFrameLocks noChangeAspect="1"/>
            </p:cNvGraphicFramePr>
            <p:nvPr/>
          </p:nvGraphicFramePr>
          <p:xfrm>
            <a:off x="144" y="2304"/>
            <a:ext cx="528" cy="425"/>
          </p:xfrm>
          <a:graphic>
            <a:graphicData uri="http://schemas.openxmlformats.org/presentationml/2006/ole">
              <mc:AlternateContent xmlns:mc="http://schemas.openxmlformats.org/markup-compatibility/2006">
                <mc:Choice xmlns:v="urn:schemas-microsoft-com:vml" Requires="v">
                  <p:oleObj r:id="rId18" imgW="521970" imgH="419735" progId="Equation.DSMT4">
                    <p:embed/>
                  </p:oleObj>
                </mc:Choice>
                <mc:Fallback>
                  <p:oleObj r:id="rId18" imgW="521970" imgH="419735" progId="Equation.DSMT4">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44" y="2304"/>
                          <a:ext cx="528" cy="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57"/>
          <p:cNvGrpSpPr>
            <a:grpSpLocks noChangeAspect="1"/>
          </p:cNvGrpSpPr>
          <p:nvPr/>
        </p:nvGrpSpPr>
        <p:grpSpPr bwMode="auto">
          <a:xfrm>
            <a:off x="5029200" y="654050"/>
            <a:ext cx="2362200" cy="5534025"/>
            <a:chOff x="0" y="0"/>
            <a:chExt cx="1488" cy="3486"/>
          </a:xfrm>
        </p:grpSpPr>
        <p:graphicFrame>
          <p:nvGraphicFramePr>
            <p:cNvPr id="56370" name="Object 58"/>
            <p:cNvGraphicFramePr>
              <a:graphicFrameLocks noChangeAspect="1"/>
            </p:cNvGraphicFramePr>
            <p:nvPr/>
          </p:nvGraphicFramePr>
          <p:xfrm>
            <a:off x="432" y="0"/>
            <a:ext cx="672" cy="452"/>
          </p:xfrm>
          <a:graphic>
            <a:graphicData uri="http://schemas.openxmlformats.org/presentationml/2006/ole">
              <mc:AlternateContent xmlns:mc="http://schemas.openxmlformats.org/markup-compatibility/2006">
                <mc:Choice xmlns:v="urn:schemas-microsoft-com:vml" Requires="v">
                  <p:oleObj r:id="rId20" imgW="521335" imgH="356235" progId="Equation.DSMT4">
                    <p:embed/>
                  </p:oleObj>
                </mc:Choice>
                <mc:Fallback>
                  <p:oleObj r:id="rId20" imgW="521335" imgH="356235" progId="Equation.DSMT4">
                    <p:embed/>
                    <p:pic>
                      <p:nvPicPr>
                        <p:cNvPr id="0" name="Object 58"/>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2" y="0"/>
                          <a:ext cx="672" cy="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1" name="Object 59"/>
            <p:cNvGraphicFramePr>
              <a:graphicFrameLocks noChangeAspect="1"/>
            </p:cNvGraphicFramePr>
            <p:nvPr/>
          </p:nvGraphicFramePr>
          <p:xfrm>
            <a:off x="480" y="404"/>
            <a:ext cx="576" cy="432"/>
          </p:xfrm>
          <a:graphic>
            <a:graphicData uri="http://schemas.openxmlformats.org/presentationml/2006/ole">
              <mc:AlternateContent xmlns:mc="http://schemas.openxmlformats.org/markup-compatibility/2006">
                <mc:Choice xmlns:v="urn:schemas-microsoft-com:vml" Requires="v">
                  <p:oleObj r:id="rId22" imgW="420370" imgH="318770" progId="Equation.DSMT4">
                    <p:embed/>
                  </p:oleObj>
                </mc:Choice>
                <mc:Fallback>
                  <p:oleObj r:id="rId22" imgW="420370" imgH="318770" progId="Equation.DSMT4">
                    <p:embed/>
                    <p:pic>
                      <p:nvPicPr>
                        <p:cNvPr id="0" name="Object 59"/>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80" y="404"/>
                          <a:ext cx="57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2" name="Object 60"/>
            <p:cNvGraphicFramePr>
              <a:graphicFrameLocks noChangeAspect="1"/>
            </p:cNvGraphicFramePr>
            <p:nvPr/>
          </p:nvGraphicFramePr>
          <p:xfrm>
            <a:off x="528" y="788"/>
            <a:ext cx="406" cy="432"/>
          </p:xfrm>
          <a:graphic>
            <a:graphicData uri="http://schemas.openxmlformats.org/presentationml/2006/ole">
              <mc:AlternateContent xmlns:mc="http://schemas.openxmlformats.org/markup-compatibility/2006">
                <mc:Choice xmlns:v="urn:schemas-microsoft-com:vml" Requires="v">
                  <p:oleObj r:id="rId24" imgW="292735" imgH="318135" progId="Equation.DSMT4">
                    <p:embed/>
                  </p:oleObj>
                </mc:Choice>
                <mc:Fallback>
                  <p:oleObj r:id="rId24" imgW="292735" imgH="318135" progId="Equation.DSMT4">
                    <p:embed/>
                    <p:pic>
                      <p:nvPicPr>
                        <p:cNvPr id="0" name="Object 60"/>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28" y="788"/>
                          <a:ext cx="406"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3" name="Object 61"/>
            <p:cNvGraphicFramePr>
              <a:graphicFrameLocks noChangeAspect="1"/>
            </p:cNvGraphicFramePr>
            <p:nvPr/>
          </p:nvGraphicFramePr>
          <p:xfrm>
            <a:off x="288" y="1165"/>
            <a:ext cx="960" cy="439"/>
          </p:xfrm>
          <a:graphic>
            <a:graphicData uri="http://schemas.openxmlformats.org/presentationml/2006/ole">
              <mc:AlternateContent xmlns:mc="http://schemas.openxmlformats.org/markup-compatibility/2006">
                <mc:Choice xmlns:v="urn:schemas-microsoft-com:vml" Requires="v">
                  <p:oleObj r:id="rId26" imgW="775970" imgH="356235" progId="Equation.DSMT4">
                    <p:embed/>
                  </p:oleObj>
                </mc:Choice>
                <mc:Fallback>
                  <p:oleObj r:id="rId26" imgW="775970" imgH="356235" progId="Equation.DSMT4">
                    <p:embed/>
                    <p:pic>
                      <p:nvPicPr>
                        <p:cNvPr id="0" name="Object 61"/>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8" y="1165"/>
                          <a:ext cx="960"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4" name="Object 62"/>
            <p:cNvGraphicFramePr>
              <a:graphicFrameLocks noChangeAspect="1"/>
            </p:cNvGraphicFramePr>
            <p:nvPr/>
          </p:nvGraphicFramePr>
          <p:xfrm>
            <a:off x="192" y="1553"/>
            <a:ext cx="1152" cy="418"/>
          </p:xfrm>
          <a:graphic>
            <a:graphicData uri="http://schemas.openxmlformats.org/presentationml/2006/ole">
              <mc:AlternateContent xmlns:mc="http://schemas.openxmlformats.org/markup-compatibility/2006">
                <mc:Choice xmlns:v="urn:schemas-microsoft-com:vml" Requires="v">
                  <p:oleObj r:id="rId28" imgW="864870" imgH="318135" progId="Equation.DSMT4">
                    <p:embed/>
                  </p:oleObj>
                </mc:Choice>
                <mc:Fallback>
                  <p:oleObj r:id="rId28" imgW="864870" imgH="318135" progId="Equation.DSMT4">
                    <p:embed/>
                    <p:pic>
                      <p:nvPicPr>
                        <p:cNvPr id="0" name="Object 62"/>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92" y="1553"/>
                          <a:ext cx="115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5" name="Object 63"/>
            <p:cNvGraphicFramePr>
              <a:graphicFrameLocks noChangeAspect="1"/>
            </p:cNvGraphicFramePr>
            <p:nvPr/>
          </p:nvGraphicFramePr>
          <p:xfrm>
            <a:off x="144" y="1940"/>
            <a:ext cx="1152" cy="418"/>
          </p:xfrm>
          <a:graphic>
            <a:graphicData uri="http://schemas.openxmlformats.org/presentationml/2006/ole">
              <mc:AlternateContent xmlns:mc="http://schemas.openxmlformats.org/markup-compatibility/2006">
                <mc:Choice xmlns:v="urn:schemas-microsoft-com:vml" Requires="v">
                  <p:oleObj r:id="rId30" imgW="864870" imgH="318135" progId="Equation.DSMT4">
                    <p:embed/>
                  </p:oleObj>
                </mc:Choice>
                <mc:Fallback>
                  <p:oleObj r:id="rId30" imgW="864870" imgH="318135" progId="Equation.DSMT4">
                    <p:embed/>
                    <p:pic>
                      <p:nvPicPr>
                        <p:cNvPr id="0" name="Object 63"/>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4" y="1940"/>
                          <a:ext cx="1152"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6" name="Object 64"/>
            <p:cNvGraphicFramePr>
              <a:graphicFrameLocks noChangeAspect="1"/>
            </p:cNvGraphicFramePr>
            <p:nvPr/>
          </p:nvGraphicFramePr>
          <p:xfrm>
            <a:off x="288" y="2324"/>
            <a:ext cx="768" cy="432"/>
          </p:xfrm>
          <a:graphic>
            <a:graphicData uri="http://schemas.openxmlformats.org/presentationml/2006/ole">
              <mc:AlternateContent xmlns:mc="http://schemas.openxmlformats.org/markup-compatibility/2006">
                <mc:Choice xmlns:v="urn:schemas-microsoft-com:vml" Requires="v">
                  <p:oleObj r:id="rId32" imgW="546735" imgH="356235" progId="Equation.DSMT4">
                    <p:embed/>
                  </p:oleObj>
                </mc:Choice>
                <mc:Fallback>
                  <p:oleObj r:id="rId32" imgW="546735" imgH="356235" progId="Equation.DSMT4">
                    <p:embed/>
                    <p:pic>
                      <p:nvPicPr>
                        <p:cNvPr id="0" name="Object 64"/>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88" y="2324"/>
                          <a:ext cx="768" cy="4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7" name="Object 65"/>
            <p:cNvGraphicFramePr>
              <a:graphicFrameLocks noChangeAspect="1"/>
            </p:cNvGraphicFramePr>
            <p:nvPr/>
          </p:nvGraphicFramePr>
          <p:xfrm>
            <a:off x="0" y="2708"/>
            <a:ext cx="1488" cy="407"/>
          </p:xfrm>
          <a:graphic>
            <a:graphicData uri="http://schemas.openxmlformats.org/presentationml/2006/ole">
              <mc:AlternateContent xmlns:mc="http://schemas.openxmlformats.org/markup-compatibility/2006">
                <mc:Choice xmlns:v="urn:schemas-microsoft-com:vml" Requires="v">
                  <p:oleObj r:id="rId34" imgW="1221105" imgH="330835" progId="Equation.DSMT4">
                    <p:embed/>
                  </p:oleObj>
                </mc:Choice>
                <mc:Fallback>
                  <p:oleObj r:id="rId34" imgW="1221105" imgH="330835" progId="Equation.DSMT4">
                    <p:embed/>
                    <p:pic>
                      <p:nvPicPr>
                        <p:cNvPr id="0" name="Object 65"/>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0" y="2708"/>
                          <a:ext cx="1488"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6378" name="Object 66"/>
            <p:cNvGraphicFramePr>
              <a:graphicFrameLocks noChangeAspect="1"/>
            </p:cNvGraphicFramePr>
            <p:nvPr/>
          </p:nvGraphicFramePr>
          <p:xfrm>
            <a:off x="0" y="3092"/>
            <a:ext cx="1440" cy="394"/>
          </p:xfrm>
          <a:graphic>
            <a:graphicData uri="http://schemas.openxmlformats.org/presentationml/2006/ole">
              <mc:AlternateContent xmlns:mc="http://schemas.openxmlformats.org/markup-compatibility/2006">
                <mc:Choice xmlns:v="urn:schemas-microsoft-com:vml" Requires="v">
                  <p:oleObj r:id="rId36" imgW="1221105" imgH="330835" progId="Equation.DSMT4">
                    <p:embed/>
                  </p:oleObj>
                </mc:Choice>
                <mc:Fallback>
                  <p:oleObj r:id="rId36" imgW="1221105" imgH="330835" progId="Equation.DSMT4">
                    <p:embed/>
                    <p:pic>
                      <p:nvPicPr>
                        <p:cNvPr id="0" name="Object 66"/>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0" y="3092"/>
                          <a:ext cx="1440" cy="3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6368" name="AutoShape 67">
            <a:hlinkClick r:id="rId38" action="ppaction://hlinksldjump" highlightClick="1"/>
          </p:cNvPr>
          <p:cNvSpPr>
            <a:spLocks noChangeArrowheads="1"/>
          </p:cNvSpPr>
          <p:nvPr/>
        </p:nvSpPr>
        <p:spPr bwMode="auto">
          <a:xfrm>
            <a:off x="8243888" y="6308725"/>
            <a:ext cx="360362"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56369" name="灯片编号占位符 3"/>
          <p:cNvSpPr txBox="1">
            <a:spLocks noGrp="1" noChangeArrowheads="1"/>
          </p:cNvSpPr>
          <p:nvPr/>
        </p:nvSpPr>
        <p:spPr bwMode="auto">
          <a:xfrm>
            <a:off x="6705600" y="63976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6235E9D-6A56-4D26-8748-23718358BDD4}" type="slidenum">
              <a:rPr lang="zh-CN" altLang="en-US" sz="1400"/>
              <a:t>52</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blinds(horizontal)">
                                      <p:cBhvr>
                                        <p:cTn id="7" dur="500"/>
                                        <p:tgtEl>
                                          <p:spTgt spid="4915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9155"/>
                                        </p:tgtEl>
                                        <p:attrNameLst>
                                          <p:attrName>style.visibility</p:attrName>
                                        </p:attrNameLst>
                                      </p:cBhvr>
                                      <p:to>
                                        <p:strVal val="visible"/>
                                      </p:to>
                                    </p:set>
                                    <p:animEffect transition="in" filter="blinds(horizontal)">
                                      <p:cBhvr>
                                        <p:cTn id="10" dur="500"/>
                                        <p:tgtEl>
                                          <p:spTgt spid="49155"/>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blinds(horizontal)">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8"/>
          <p:cNvSpPr>
            <a:spLocks noRot="1" noChangeArrowheads="1"/>
          </p:cNvSpPr>
          <p:nvPr/>
        </p:nvSpPr>
        <p:spPr bwMode="auto">
          <a:xfrm>
            <a:off x="228600" y="76200"/>
            <a:ext cx="8151813"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90000"/>
              </a:lnSpc>
              <a:spcBef>
                <a:spcPct val="50000"/>
              </a:spcBef>
              <a:buClrTx/>
              <a:buSzTx/>
              <a:buFont typeface="Arial" panose="020B0604020202020204" pitchFamily="34" charset="0"/>
              <a:buNone/>
            </a:pPr>
            <a:r>
              <a:rPr lang="en-US" altLang="zh-CN" b="1" dirty="0">
                <a:solidFill>
                  <a:schemeClr val="tx2"/>
                </a:solidFill>
                <a:latin typeface="Times New Roman" panose="02020603050405020304" pitchFamily="18" charset="0"/>
              </a:rPr>
              <a:t>7</a:t>
            </a:r>
            <a:r>
              <a:rPr lang="zh-CN" altLang="en-US" b="1" dirty="0">
                <a:solidFill>
                  <a:schemeClr val="tx2"/>
                </a:solidFill>
                <a:latin typeface="Times New Roman" panose="02020603050405020304" pitchFamily="18" charset="0"/>
              </a:rPr>
              <a:t>.</a:t>
            </a:r>
            <a:r>
              <a:rPr lang="en-US" altLang="zh-CN" b="1" dirty="0">
                <a:solidFill>
                  <a:schemeClr val="tx2"/>
                </a:solidFill>
                <a:latin typeface="Times New Roman" panose="02020603050405020304" pitchFamily="18" charset="0"/>
              </a:rPr>
              <a:t>3.4 </a:t>
            </a:r>
            <a:r>
              <a:rPr lang="en-US" altLang="zh-CN" i="1" dirty="0">
                <a:solidFill>
                  <a:schemeClr val="tx2"/>
                </a:solidFill>
                <a:latin typeface="Times New Roman" panose="02020603050405020304" pitchFamily="18" charset="0"/>
              </a:rPr>
              <a:t>Z</a:t>
            </a:r>
            <a:r>
              <a:rPr lang="zh-CN" altLang="en-US" b="1" dirty="0">
                <a:solidFill>
                  <a:schemeClr val="tx2"/>
                </a:solidFill>
                <a:latin typeface="Times New Roman" panose="02020603050405020304" pitchFamily="18" charset="0"/>
              </a:rPr>
              <a:t>反变换方法</a:t>
            </a:r>
            <a:endParaRPr lang="en-US" altLang="zh-CN" b="1" dirty="0">
              <a:solidFill>
                <a:schemeClr val="tx2"/>
              </a:solidFill>
              <a:latin typeface="Times New Roman" panose="02020603050405020304" pitchFamily="18" charset="0"/>
            </a:endParaRPr>
          </a:p>
          <a:p>
            <a:pPr algn="just" eaLnBrk="1" hangingPunct="1">
              <a:lnSpc>
                <a:spcPct val="90000"/>
              </a:lnSpc>
              <a:spcBef>
                <a:spcPct val="50000"/>
              </a:spcBef>
              <a:buClrTx/>
              <a:buSzTx/>
              <a:buFont typeface="Arial" panose="020B0604020202020204" pitchFamily="34" charset="0"/>
              <a:buNone/>
            </a:pPr>
            <a:r>
              <a:rPr lang="en-US" altLang="zh-CN" dirty="0">
                <a:solidFill>
                  <a:schemeClr val="tx2"/>
                </a:solidFill>
                <a:latin typeface="Times New Roman" panose="02020603050405020304" pitchFamily="18" charset="0"/>
              </a:rPr>
              <a:t>(Methods of Inverse </a:t>
            </a:r>
            <a:r>
              <a:rPr lang="en-US" altLang="zh-CN" i="1" dirty="0">
                <a:solidFill>
                  <a:schemeClr val="tx2"/>
                </a:solidFill>
                <a:latin typeface="Times New Roman" panose="02020603050405020304" pitchFamily="18" charset="0"/>
              </a:rPr>
              <a:t>Z</a:t>
            </a:r>
            <a:r>
              <a:rPr lang="en-US" altLang="zh-CN" dirty="0">
                <a:solidFill>
                  <a:schemeClr val="tx2"/>
                </a:solidFill>
                <a:latin typeface="Times New Roman" panose="02020603050405020304" pitchFamily="18" charset="0"/>
              </a:rPr>
              <a:t>-Transform)</a:t>
            </a:r>
          </a:p>
          <a:p>
            <a:pPr algn="just" eaLnBrk="1" hangingPunct="1">
              <a:lnSpc>
                <a:spcPct val="90000"/>
              </a:lnSpc>
              <a:spcBef>
                <a:spcPct val="50000"/>
              </a:spcBef>
              <a:buClrTx/>
              <a:buSzTx/>
              <a:buFont typeface="Arial" panose="020B0604020202020204" pitchFamily="34" charset="0"/>
              <a:buNone/>
            </a:pPr>
            <a:endParaRPr lang="zh-CN" altLang="en-US" b="1" dirty="0">
              <a:solidFill>
                <a:schemeClr val="tx2"/>
              </a:solidFill>
              <a:latin typeface="Times New Roman" panose="02020603050405020304" pitchFamily="18" charset="0"/>
            </a:endParaRPr>
          </a:p>
        </p:txBody>
      </p:sp>
      <p:sp>
        <p:nvSpPr>
          <p:cNvPr id="3" name="Text Box 2"/>
          <p:cNvSpPr txBox="1">
            <a:spLocks noChangeArrowheads="1"/>
          </p:cNvSpPr>
          <p:nvPr/>
        </p:nvSpPr>
        <p:spPr bwMode="auto">
          <a:xfrm>
            <a:off x="228600" y="1333500"/>
            <a:ext cx="9001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AutoNum type="arabicParenBoth"/>
            </a:pPr>
            <a:r>
              <a:rPr lang="zh-CN" altLang="en-US" sz="2800" b="1">
                <a:solidFill>
                  <a:schemeClr val="tx2"/>
                </a:solidFill>
                <a:latin typeface="宋体" panose="02010600030101010101" pitchFamily="2" charset="-122"/>
              </a:rPr>
              <a:t>长除法</a:t>
            </a:r>
            <a:r>
              <a:rPr lang="en-US" altLang="zh-CN" sz="2800">
                <a:solidFill>
                  <a:schemeClr val="tx2"/>
                </a:solidFill>
                <a:latin typeface="Times New Roman" panose="02020603050405020304" pitchFamily="18" charset="0"/>
                <a:cs typeface="Times New Roman" panose="02020603050405020304" pitchFamily="18" charset="0"/>
              </a:rPr>
              <a:t>(Long-Division Method)</a:t>
            </a:r>
            <a:endParaRPr lang="zh-CN" altLang="en-US" sz="2800">
              <a:solidFill>
                <a:schemeClr val="tx2"/>
              </a:solidFill>
              <a:latin typeface="Times New Roman" panose="02020603050405020304" pitchFamily="18" charset="0"/>
              <a:cs typeface="Times New Roman" panose="02020603050405020304" pitchFamily="18" charset="0"/>
            </a:endParaRPr>
          </a:p>
        </p:txBody>
      </p:sp>
      <p:sp>
        <p:nvSpPr>
          <p:cNvPr id="4" name="Rectangle 11"/>
          <p:cNvSpPr>
            <a:spLocks noChangeArrowheads="1"/>
          </p:cNvSpPr>
          <p:nvPr/>
        </p:nvSpPr>
        <p:spPr bwMode="auto">
          <a:xfrm>
            <a:off x="842963" y="1871663"/>
            <a:ext cx="43116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en-US" altLang="zh-CN" sz="2800" i="1">
                <a:solidFill>
                  <a:schemeClr val="tx2"/>
                </a:solidFill>
                <a:latin typeface="Times New Roman" panose="02020603050405020304" pitchFamily="18" charset="0"/>
              </a:rPr>
              <a:t>Z</a:t>
            </a:r>
            <a:r>
              <a:rPr lang="zh-CN" altLang="en-US" sz="2800" b="1">
                <a:solidFill>
                  <a:schemeClr val="tx2"/>
                </a:solidFill>
                <a:latin typeface="宋体" panose="02010600030101010101" pitchFamily="2" charset="-122"/>
              </a:rPr>
              <a:t>变换表达式有如下形式：</a:t>
            </a:r>
          </a:p>
        </p:txBody>
      </p:sp>
      <p:graphicFrame>
        <p:nvGraphicFramePr>
          <p:cNvPr id="2" name="Object 4"/>
          <p:cNvGraphicFramePr>
            <a:graphicFrameLocks noChangeAspect="1"/>
          </p:cNvGraphicFramePr>
          <p:nvPr/>
        </p:nvGraphicFramePr>
        <p:xfrm>
          <a:off x="1770063" y="2317750"/>
          <a:ext cx="4840287" cy="947738"/>
        </p:xfrm>
        <a:graphic>
          <a:graphicData uri="http://schemas.openxmlformats.org/presentationml/2006/ole">
            <mc:AlternateContent xmlns:mc="http://schemas.openxmlformats.org/markup-compatibility/2006">
              <mc:Choice xmlns:v="urn:schemas-microsoft-com:vml" Requires="v">
                <p:oleObj name="Equation" r:id="rId2" imgW="2349500" imgH="457200" progId="Equation.DSMT4">
                  <p:embed/>
                </p:oleObj>
              </mc:Choice>
              <mc:Fallback>
                <p:oleObj name="Equation" r:id="rId2" imgW="2349500" imgH="457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0063" y="2317750"/>
                        <a:ext cx="4840287" cy="94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5" name="组合 7"/>
          <p:cNvGrpSpPr/>
          <p:nvPr/>
        </p:nvGrpSpPr>
        <p:grpSpPr bwMode="auto">
          <a:xfrm>
            <a:off x="852488" y="3173413"/>
            <a:ext cx="6419850" cy="522287"/>
            <a:chOff x="1392690" y="4509120"/>
            <a:chExt cx="5123526" cy="523230"/>
          </a:xfrm>
        </p:grpSpPr>
        <p:sp>
          <p:nvSpPr>
            <p:cNvPr id="57356" name="Rectangle 11"/>
            <p:cNvSpPr>
              <a:spLocks noChangeArrowheads="1"/>
            </p:cNvSpPr>
            <p:nvPr/>
          </p:nvSpPr>
          <p:spPr bwMode="auto">
            <a:xfrm>
              <a:off x="1392690" y="4509120"/>
              <a:ext cx="5123526" cy="523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buClrTx/>
                <a:buSzTx/>
                <a:buFont typeface="Arial" panose="020B0604020202020204" pitchFamily="34" charset="0"/>
                <a:buNone/>
              </a:pPr>
              <a:r>
                <a:rPr lang="zh-CN" altLang="en-US" sz="2800" b="1">
                  <a:solidFill>
                    <a:schemeClr val="tx2"/>
                  </a:solidFill>
                  <a:latin typeface="宋体" panose="02010600030101010101" pitchFamily="2" charset="-122"/>
                </a:rPr>
                <a:t>实际物理系统满足    ，则用长除法有：</a:t>
              </a:r>
            </a:p>
          </p:txBody>
        </p:sp>
        <p:graphicFrame>
          <p:nvGraphicFramePr>
            <p:cNvPr id="57357" name="Object 3"/>
            <p:cNvGraphicFramePr>
              <a:graphicFrameLocks noChangeAspect="1"/>
            </p:cNvGraphicFramePr>
            <p:nvPr/>
          </p:nvGraphicFramePr>
          <p:xfrm>
            <a:off x="3757683" y="4653136"/>
            <a:ext cx="574694" cy="342900"/>
          </p:xfrm>
          <a:graphic>
            <a:graphicData uri="http://schemas.openxmlformats.org/presentationml/2006/ole">
              <mc:AlternateContent xmlns:mc="http://schemas.openxmlformats.org/markup-compatibility/2006">
                <mc:Choice xmlns:v="urn:schemas-microsoft-com:vml" Requires="v">
                  <p:oleObj name="Equation" r:id="rId4" imgW="393065" imgH="165100" progId="Equation.DSMT4">
                    <p:embed/>
                  </p:oleObj>
                </mc:Choice>
                <mc:Fallback>
                  <p:oleObj name="Equation" r:id="rId4" imgW="393065" imgH="1651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7683" y="4653136"/>
                          <a:ext cx="574694"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7351" name="灯片编号占位符 3"/>
          <p:cNvSpPr txBox="1">
            <a:spLocks noGrp="1" noChangeArrowheads="1"/>
          </p:cNvSpPr>
          <p:nvPr/>
        </p:nvSpPr>
        <p:spPr bwMode="auto">
          <a:xfrm>
            <a:off x="6705600" y="63976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E980AB6-5F6E-47B6-947F-F03749A12C93}" type="slidenum">
              <a:rPr lang="zh-CN" altLang="en-US" sz="1400"/>
              <a:t>53</a:t>
            </a:fld>
            <a:endParaRPr lang="en-US" altLang="zh-CN" sz="1400"/>
          </a:p>
        </p:txBody>
      </p:sp>
      <p:graphicFrame>
        <p:nvGraphicFramePr>
          <p:cNvPr id="10" name="Object 4"/>
          <p:cNvGraphicFramePr>
            <a:graphicFrameLocks noChangeAspect="1"/>
          </p:cNvGraphicFramePr>
          <p:nvPr/>
        </p:nvGraphicFramePr>
        <p:xfrm>
          <a:off x="1619250" y="3670300"/>
          <a:ext cx="6015038" cy="592138"/>
        </p:xfrm>
        <a:graphic>
          <a:graphicData uri="http://schemas.openxmlformats.org/presentationml/2006/ole">
            <mc:AlternateContent xmlns:mc="http://schemas.openxmlformats.org/markup-compatibility/2006">
              <mc:Choice xmlns:v="urn:schemas-microsoft-com:vml" Requires="v">
                <p:oleObj name="Equation" r:id="rId6" imgW="2463800" imgH="241300" progId="Equation.DSMT4">
                  <p:embed/>
                </p:oleObj>
              </mc:Choice>
              <mc:Fallback>
                <p:oleObj name="Equation" r:id="rId6" imgW="2463800" imgH="2413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19250" y="3670300"/>
                        <a:ext cx="6015038" cy="59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Rectangle 11"/>
          <p:cNvSpPr>
            <a:spLocks noChangeArrowheads="1"/>
          </p:cNvSpPr>
          <p:nvPr/>
        </p:nvSpPr>
        <p:spPr bwMode="auto">
          <a:xfrm>
            <a:off x="852488" y="4279900"/>
            <a:ext cx="66770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buClrTx/>
              <a:buSzTx/>
              <a:buFont typeface="Arial" panose="020B0604020202020204" pitchFamily="34" charset="0"/>
              <a:buNone/>
            </a:pPr>
            <a:r>
              <a:rPr lang="zh-CN" altLang="en-US" sz="2800" b="1">
                <a:solidFill>
                  <a:schemeClr val="tx2"/>
                </a:solidFill>
                <a:latin typeface="Times New Roman" panose="02020603050405020304" pitchFamily="18" charset="0"/>
              </a:rPr>
              <a:t>再由拉氏反变换，求出原函数的脉冲序列</a:t>
            </a:r>
            <a:endParaRPr lang="zh-CN" altLang="en-US" sz="2800" b="1">
              <a:solidFill>
                <a:schemeClr val="tx2"/>
              </a:solidFill>
              <a:latin typeface="宋体" panose="02010600030101010101" pitchFamily="2" charset="-122"/>
            </a:endParaRPr>
          </a:p>
        </p:txBody>
      </p:sp>
      <p:pic>
        <p:nvPicPr>
          <p:cNvPr id="12" name="图片 7"/>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1770063" y="4918075"/>
            <a:ext cx="3048000" cy="93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图片 6"/>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5154613" y="5099050"/>
            <a:ext cx="1785937" cy="573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blinds(horizontal)">
                                      <p:cBhvr>
                                        <p:cTn id="20" dur="500"/>
                                        <p:tgtEl>
                                          <p:spTgt spid="5"/>
                                        </p:tgtEl>
                                      </p:cBhvr>
                                    </p:animEffect>
                                  </p:childTnLst>
                                </p:cTn>
                              </p:par>
                              <p:par>
                                <p:cTn id="21" presetID="3" presetClass="entr" presetSubtype="1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linds(horizontal)">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4" presetClass="entr" presetSubtype="16"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box(in)">
                                      <p:cBhvr>
                                        <p:cTn id="28" dur="500"/>
                                        <p:tgtEl>
                                          <p:spTgt spid="11"/>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utoUpdateAnimBg="0"/>
      <p:bldP spid="4" grpId="0" autoUpdateAnimBg="0"/>
      <p:bldP spid="11"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6CA4F70-46CA-47C8-9D68-3A53CED80688}" type="slidenum">
              <a:rPr lang="zh-CN" altLang="en-US" sz="1400"/>
              <a:t>54</a:t>
            </a:fld>
            <a:endParaRPr lang="en-US" altLang="zh-CN" sz="1400"/>
          </a:p>
        </p:txBody>
      </p:sp>
      <p:sp>
        <p:nvSpPr>
          <p:cNvPr id="58371" name="Rectangle 3"/>
          <p:cNvSpPr>
            <a:spLocks noChangeArrowheads="1"/>
          </p:cNvSpPr>
          <p:nvPr/>
        </p:nvSpPr>
        <p:spPr bwMode="auto">
          <a:xfrm>
            <a:off x="42100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58372" name="Rectangle 8"/>
          <p:cNvSpPr>
            <a:spLocks noChangeArrowheads="1"/>
          </p:cNvSpPr>
          <p:nvPr/>
        </p:nvSpPr>
        <p:spPr bwMode="auto">
          <a:xfrm>
            <a:off x="36718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57354" name="Text Box 9"/>
          <p:cNvSpPr txBox="1">
            <a:spLocks noChangeArrowheads="1"/>
          </p:cNvSpPr>
          <p:nvPr/>
        </p:nvSpPr>
        <p:spPr bwMode="auto">
          <a:xfrm>
            <a:off x="468313" y="838200"/>
            <a:ext cx="9731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p>
        </p:txBody>
      </p:sp>
      <p:sp>
        <p:nvSpPr>
          <p:cNvPr id="58374" name="Rectangle 16"/>
          <p:cNvSpPr>
            <a:spLocks noChangeArrowheads="1"/>
          </p:cNvSpPr>
          <p:nvPr/>
        </p:nvSpPr>
        <p:spPr bwMode="auto">
          <a:xfrm>
            <a:off x="198438" y="163513"/>
            <a:ext cx="89042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7-13:  </a:t>
            </a:r>
            <a:r>
              <a:rPr lang="zh-CN" altLang="en-US" sz="2800" b="1" dirty="0">
                <a:solidFill>
                  <a:schemeClr val="tx2"/>
                </a:solidFill>
                <a:latin typeface="Times New Roman" panose="02020603050405020304" pitchFamily="18" charset="0"/>
              </a:rPr>
              <a:t>求                                  的原函数   </a:t>
            </a:r>
            <a:r>
              <a:rPr lang="en-US" altLang="zh-CN" sz="2800" b="1" dirty="0">
                <a:solidFill>
                  <a:schemeClr val="tx2"/>
                </a:solidFill>
                <a:latin typeface="Times New Roman" panose="02020603050405020304" pitchFamily="18" charset="0"/>
              </a:rPr>
              <a:t>(                  )</a:t>
            </a:r>
            <a:endParaRPr lang="zh-CN" altLang="en-US" sz="2800" b="1" dirty="0">
              <a:solidFill>
                <a:schemeClr val="tx2"/>
              </a:solidFill>
              <a:latin typeface="Times New Roman" panose="02020603050405020304" pitchFamily="18" charset="0"/>
            </a:endParaRPr>
          </a:p>
        </p:txBody>
      </p:sp>
      <p:sp>
        <p:nvSpPr>
          <p:cNvPr id="57361" name="Rectangle 16"/>
          <p:cNvSpPr>
            <a:spLocks noChangeArrowheads="1"/>
          </p:cNvSpPr>
          <p:nvPr/>
        </p:nvSpPr>
        <p:spPr bwMode="auto">
          <a:xfrm>
            <a:off x="1547813" y="890588"/>
            <a:ext cx="75549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用长除法将</a:t>
            </a:r>
            <a:r>
              <a:rPr lang="en-US" altLang="zh-CN" sz="2800" b="1"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展开为无穷级数形式</a:t>
            </a:r>
          </a:p>
        </p:txBody>
      </p:sp>
      <p:pic>
        <p:nvPicPr>
          <p:cNvPr id="5837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36513"/>
            <a:ext cx="2655887" cy="946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77"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04025" y="131763"/>
            <a:ext cx="1612900" cy="538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84325" y="1284288"/>
            <a:ext cx="5543550" cy="319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9" name="矩形 8"/>
          <p:cNvSpPr>
            <a:spLocks noChangeArrowheads="1"/>
          </p:cNvSpPr>
          <p:nvPr/>
        </p:nvSpPr>
        <p:spPr bwMode="auto">
          <a:xfrm>
            <a:off x="566738" y="319088"/>
            <a:ext cx="200818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pic>
        <p:nvPicPr>
          <p:cNvPr id="17" name="图片 3"/>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2325" y="4248150"/>
            <a:ext cx="6875463"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6"/>
          <p:cNvSpPr>
            <a:spLocks noChangeArrowheads="1"/>
          </p:cNvSpPr>
          <p:nvPr/>
        </p:nvSpPr>
        <p:spPr bwMode="auto">
          <a:xfrm>
            <a:off x="487363" y="5235575"/>
            <a:ext cx="75549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相应的脉冲序列为</a:t>
            </a:r>
          </a:p>
        </p:txBody>
      </p:sp>
      <p:pic>
        <p:nvPicPr>
          <p:cNvPr id="19" name="图片 5"/>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27200" y="5645150"/>
            <a:ext cx="6315075"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7354"/>
                                        </p:tgtEl>
                                        <p:attrNameLst>
                                          <p:attrName>style.visibility</p:attrName>
                                        </p:attrNameLst>
                                      </p:cBhvr>
                                      <p:to>
                                        <p:strVal val="visible"/>
                                      </p:to>
                                    </p:set>
                                    <p:animEffect transition="in" filter="blinds(horizontal)">
                                      <p:cBhvr>
                                        <p:cTn id="7" dur="500"/>
                                        <p:tgtEl>
                                          <p:spTgt spid="5735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7361"/>
                                        </p:tgtEl>
                                        <p:attrNameLst>
                                          <p:attrName>style.visibility</p:attrName>
                                        </p:attrNameLst>
                                      </p:cBhvr>
                                      <p:to>
                                        <p:strVal val="visible"/>
                                      </p:to>
                                    </p:set>
                                    <p:animEffect transition="in" filter="blinds(horizontal)">
                                      <p:cBhvr>
                                        <p:cTn id="10" dur="500"/>
                                        <p:tgtEl>
                                          <p:spTgt spid="57361"/>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0" nodeType="after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54" grpId="0"/>
      <p:bldP spid="57361" grpId="0"/>
      <p:bldP spid="18"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3700463" y="3282950"/>
            <a:ext cx="6858000" cy="300038"/>
          </a:xfrm>
          <a:prstGeom prst="rect">
            <a:avLst/>
          </a:prstGeom>
          <a:noFill/>
          <a:ln>
            <a:noFill/>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endParaRPr lang="zh-CN" altLang="en-US" sz="1350">
              <a:solidFill>
                <a:srgbClr val="007A77"/>
              </a:solidFill>
            </a:endParaRPr>
          </a:p>
        </p:txBody>
      </p:sp>
      <p:sp>
        <p:nvSpPr>
          <p:cNvPr id="34820" name="Rectangle 3"/>
          <p:cNvSpPr>
            <a:spLocks noChangeArrowheads="1"/>
          </p:cNvSpPr>
          <p:nvPr/>
        </p:nvSpPr>
        <p:spPr bwMode="auto">
          <a:xfrm>
            <a:off x="4275138" y="3268663"/>
            <a:ext cx="6858000" cy="300037"/>
          </a:xfrm>
          <a:prstGeom prst="rect">
            <a:avLst/>
          </a:prstGeom>
          <a:noFill/>
          <a:ln>
            <a:noFill/>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endParaRPr lang="zh-CN" altLang="en-US" sz="1350">
              <a:solidFill>
                <a:srgbClr val="007A77"/>
              </a:solidFill>
            </a:endParaRPr>
          </a:p>
        </p:txBody>
      </p:sp>
      <p:sp>
        <p:nvSpPr>
          <p:cNvPr id="34821" name="Rectangle 4"/>
          <p:cNvSpPr>
            <a:spLocks noChangeArrowheads="1"/>
          </p:cNvSpPr>
          <p:nvPr/>
        </p:nvSpPr>
        <p:spPr bwMode="auto">
          <a:xfrm>
            <a:off x="4246563" y="3343275"/>
            <a:ext cx="6858000" cy="300038"/>
          </a:xfrm>
          <a:prstGeom prst="rect">
            <a:avLst/>
          </a:prstGeom>
          <a:noFill/>
          <a:ln>
            <a:noFill/>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endParaRPr lang="zh-CN" altLang="en-US" sz="1350">
              <a:solidFill>
                <a:srgbClr val="007A77"/>
              </a:solidFill>
            </a:endParaRPr>
          </a:p>
        </p:txBody>
      </p:sp>
      <p:sp>
        <p:nvSpPr>
          <p:cNvPr id="59397" name="Text Box 5"/>
          <p:cNvSpPr txBox="1">
            <a:spLocks noChangeArrowheads="1"/>
          </p:cNvSpPr>
          <p:nvPr/>
        </p:nvSpPr>
        <p:spPr bwMode="auto">
          <a:xfrm>
            <a:off x="611188" y="620713"/>
            <a:ext cx="7304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en-US" altLang="zh-CN" sz="2800" b="1">
                <a:solidFill>
                  <a:srgbClr val="003399"/>
                </a:solidFill>
                <a:latin typeface="Times New Roman" panose="02020603050405020304" pitchFamily="18" charset="0"/>
              </a:rPr>
              <a:t>(2)</a:t>
            </a:r>
            <a:r>
              <a:rPr lang="zh-CN" altLang="en-US" sz="2800" b="1">
                <a:solidFill>
                  <a:srgbClr val="003399"/>
                </a:solidFill>
                <a:latin typeface="Times New Roman" panose="02020603050405020304" pitchFamily="18" charset="0"/>
              </a:rPr>
              <a:t>部分分式法</a:t>
            </a:r>
            <a:r>
              <a:rPr lang="en-US" altLang="zh-CN" sz="2800">
                <a:solidFill>
                  <a:srgbClr val="003399"/>
                </a:solidFill>
                <a:latin typeface="Times New Roman" panose="02020603050405020304" pitchFamily="18" charset="0"/>
              </a:rPr>
              <a:t>(</a:t>
            </a:r>
            <a:r>
              <a:rPr lang="zh-CN" altLang="en-US" sz="2800">
                <a:solidFill>
                  <a:srgbClr val="003399"/>
                </a:solidFill>
                <a:latin typeface="Times New Roman" panose="02020603050405020304" pitchFamily="18" charset="0"/>
              </a:rPr>
              <a:t>P</a:t>
            </a:r>
            <a:r>
              <a:rPr lang="en-US" altLang="zh-CN" sz="2800">
                <a:solidFill>
                  <a:srgbClr val="003399"/>
                </a:solidFill>
                <a:latin typeface="Times New Roman" panose="02020603050405020304" pitchFamily="18" charset="0"/>
              </a:rPr>
              <a:t>artial Fraction</a:t>
            </a:r>
            <a:r>
              <a:rPr lang="zh-CN" altLang="en-US" sz="2800">
                <a:solidFill>
                  <a:srgbClr val="003399"/>
                </a:solidFill>
                <a:latin typeface="Times New Roman" panose="02020603050405020304" pitchFamily="18" charset="0"/>
              </a:rPr>
              <a:t> </a:t>
            </a:r>
            <a:r>
              <a:rPr lang="en-US" altLang="zh-CN" sz="2800">
                <a:solidFill>
                  <a:srgbClr val="003399"/>
                </a:solidFill>
                <a:latin typeface="Times New Roman" panose="02020603050405020304" pitchFamily="18" charset="0"/>
              </a:rPr>
              <a:t>M</a:t>
            </a:r>
            <a:r>
              <a:rPr lang="zh-CN" altLang="en-US" sz="2800">
                <a:solidFill>
                  <a:srgbClr val="003399"/>
                </a:solidFill>
                <a:latin typeface="Times New Roman" panose="02020603050405020304" pitchFamily="18" charset="0"/>
              </a:rPr>
              <a:t>ethod</a:t>
            </a:r>
            <a:r>
              <a:rPr lang="en-US" altLang="zh-CN" sz="2800">
                <a:solidFill>
                  <a:srgbClr val="003399"/>
                </a:solidFill>
                <a:latin typeface="Times New Roman" panose="02020603050405020304" pitchFamily="18" charset="0"/>
              </a:rPr>
              <a:t>)</a:t>
            </a:r>
            <a:endParaRPr lang="zh-CN" altLang="en-US" sz="2800">
              <a:solidFill>
                <a:srgbClr val="003399"/>
              </a:solidFill>
              <a:latin typeface="Times New Roman" panose="02020603050405020304" pitchFamily="18" charset="0"/>
            </a:endParaRPr>
          </a:p>
        </p:txBody>
      </p:sp>
      <p:sp>
        <p:nvSpPr>
          <p:cNvPr id="59399" name="Text Box 6"/>
          <p:cNvSpPr txBox="1">
            <a:spLocks noChangeArrowheads="1"/>
          </p:cNvSpPr>
          <p:nvPr/>
        </p:nvSpPr>
        <p:spPr bwMode="auto">
          <a:xfrm>
            <a:off x="755650" y="1549400"/>
            <a:ext cx="75803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800" b="1">
                <a:solidFill>
                  <a:srgbClr val="003399"/>
                </a:solidFill>
                <a:latin typeface="Times New Roman" panose="02020603050405020304" pitchFamily="18" charset="0"/>
              </a:rPr>
              <a:t>部分分式法又称查表法。基本思想是将</a:t>
            </a:r>
            <a:r>
              <a:rPr lang="en-US" altLang="zh-CN" sz="2800" i="1">
                <a:solidFill>
                  <a:srgbClr val="003399"/>
                </a:solidFill>
                <a:latin typeface="Times New Roman" panose="02020603050405020304" pitchFamily="18" charset="0"/>
              </a:rPr>
              <a:t>X</a:t>
            </a:r>
            <a:r>
              <a:rPr lang="en-US" altLang="zh-CN" sz="2800">
                <a:solidFill>
                  <a:srgbClr val="003399"/>
                </a:solidFill>
                <a:latin typeface="Times New Roman" panose="02020603050405020304" pitchFamily="18" charset="0"/>
              </a:rPr>
              <a:t>(</a:t>
            </a:r>
            <a:r>
              <a:rPr lang="en-US" altLang="zh-CN" sz="2800" i="1">
                <a:solidFill>
                  <a:srgbClr val="003399"/>
                </a:solidFill>
                <a:latin typeface="Times New Roman" panose="02020603050405020304" pitchFamily="18" charset="0"/>
              </a:rPr>
              <a:t>z</a:t>
            </a:r>
            <a:r>
              <a:rPr lang="en-US" altLang="zh-CN" sz="2800">
                <a:solidFill>
                  <a:srgbClr val="003399"/>
                </a:solidFill>
                <a:latin typeface="Times New Roman" panose="02020603050405020304" pitchFamily="18" charset="0"/>
              </a:rPr>
              <a:t>)/</a:t>
            </a:r>
            <a:r>
              <a:rPr lang="en-US" altLang="zh-CN" sz="2800" i="1">
                <a:solidFill>
                  <a:srgbClr val="003399"/>
                </a:solidFill>
                <a:latin typeface="Times New Roman" panose="02020603050405020304" pitchFamily="18" charset="0"/>
              </a:rPr>
              <a:t>z</a:t>
            </a:r>
            <a:r>
              <a:rPr lang="zh-CN" altLang="en-US" sz="2800" b="1">
                <a:solidFill>
                  <a:srgbClr val="003399"/>
                </a:solidFill>
                <a:latin typeface="Times New Roman" panose="02020603050405020304" pitchFamily="18" charset="0"/>
              </a:rPr>
              <a:t>展开成部分分式 </a:t>
            </a:r>
          </a:p>
        </p:txBody>
      </p:sp>
      <p:sp>
        <p:nvSpPr>
          <p:cNvPr id="59401" name="Text Box 8"/>
          <p:cNvSpPr txBox="1">
            <a:spLocks noChangeArrowheads="1"/>
          </p:cNvSpPr>
          <p:nvPr/>
        </p:nvSpPr>
        <p:spPr bwMode="auto">
          <a:xfrm>
            <a:off x="900113" y="3849688"/>
            <a:ext cx="706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800" b="1">
                <a:solidFill>
                  <a:srgbClr val="003399"/>
                </a:solidFill>
                <a:latin typeface="Times New Roman" panose="02020603050405020304" pitchFamily="18" charset="0"/>
              </a:rPr>
              <a:t>查</a:t>
            </a:r>
            <a:r>
              <a:rPr lang="en-US" altLang="zh-CN" sz="2800" i="1">
                <a:solidFill>
                  <a:srgbClr val="003399"/>
                </a:solidFill>
                <a:latin typeface="Times New Roman" panose="02020603050405020304" pitchFamily="18" charset="0"/>
              </a:rPr>
              <a:t>Z</a:t>
            </a:r>
            <a:r>
              <a:rPr lang="zh-CN" altLang="en-US" sz="2800" b="1">
                <a:solidFill>
                  <a:srgbClr val="003399"/>
                </a:solidFill>
                <a:latin typeface="Times New Roman" panose="02020603050405020304" pitchFamily="18" charset="0"/>
              </a:rPr>
              <a:t>变换表，即可求取</a:t>
            </a:r>
            <a:r>
              <a:rPr lang="en-US" altLang="zh-CN" sz="2800" i="1">
                <a:solidFill>
                  <a:srgbClr val="003399"/>
                </a:solidFill>
                <a:latin typeface="Times New Roman" panose="02020603050405020304" pitchFamily="18" charset="0"/>
              </a:rPr>
              <a:t>X</a:t>
            </a:r>
            <a:r>
              <a:rPr lang="en-US" altLang="zh-CN" sz="2800">
                <a:solidFill>
                  <a:srgbClr val="003399"/>
                </a:solidFill>
                <a:latin typeface="Times New Roman" panose="02020603050405020304" pitchFamily="18" charset="0"/>
              </a:rPr>
              <a:t>(</a:t>
            </a:r>
            <a:r>
              <a:rPr lang="en-US" altLang="zh-CN" sz="2800" i="1">
                <a:solidFill>
                  <a:srgbClr val="003399"/>
                </a:solidFill>
                <a:latin typeface="Times New Roman" panose="02020603050405020304" pitchFamily="18" charset="0"/>
              </a:rPr>
              <a:t>z</a:t>
            </a:r>
            <a:r>
              <a:rPr lang="en-US" altLang="zh-CN" sz="2800">
                <a:solidFill>
                  <a:srgbClr val="003399"/>
                </a:solidFill>
                <a:latin typeface="Times New Roman" panose="02020603050405020304" pitchFamily="18" charset="0"/>
              </a:rPr>
              <a:t>)</a:t>
            </a:r>
            <a:r>
              <a:rPr lang="zh-CN" altLang="en-US" sz="2800" b="1">
                <a:solidFill>
                  <a:srgbClr val="003399"/>
                </a:solidFill>
                <a:latin typeface="Times New Roman" panose="02020603050405020304" pitchFamily="18" charset="0"/>
              </a:rPr>
              <a:t>的原函数</a:t>
            </a:r>
            <a:r>
              <a:rPr lang="en-US" altLang="zh-CN" sz="2800" i="1">
                <a:solidFill>
                  <a:srgbClr val="003399"/>
                </a:solidFill>
                <a:latin typeface="Times New Roman" panose="02020603050405020304" pitchFamily="18" charset="0"/>
              </a:rPr>
              <a:t>x</a:t>
            </a:r>
            <a:r>
              <a:rPr lang="en-US" altLang="zh-CN" sz="2800">
                <a:solidFill>
                  <a:srgbClr val="003399"/>
                </a:solidFill>
                <a:latin typeface="Times New Roman" panose="02020603050405020304" pitchFamily="18" charset="0"/>
              </a:rPr>
              <a:t>(</a:t>
            </a:r>
            <a:r>
              <a:rPr lang="en-US" altLang="zh-CN" sz="2800" i="1">
                <a:solidFill>
                  <a:srgbClr val="003399"/>
                </a:solidFill>
                <a:latin typeface="Times New Roman" panose="02020603050405020304" pitchFamily="18" charset="0"/>
              </a:rPr>
              <a:t>kT</a:t>
            </a:r>
            <a:r>
              <a:rPr lang="en-US" altLang="zh-CN" sz="2800">
                <a:solidFill>
                  <a:srgbClr val="003399"/>
                </a:solidFill>
                <a:latin typeface="Times New Roman" panose="02020603050405020304" pitchFamily="18" charset="0"/>
              </a:rPr>
              <a:t>)</a:t>
            </a:r>
            <a:endParaRPr lang="zh-CN" altLang="en-US" sz="2800">
              <a:solidFill>
                <a:srgbClr val="003399"/>
              </a:solidFill>
              <a:latin typeface="Times New Roman" panose="02020603050405020304" pitchFamily="18" charset="0"/>
            </a:endParaRPr>
          </a:p>
        </p:txBody>
      </p:sp>
      <p:pic>
        <p:nvPicPr>
          <p:cNvPr id="3277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1825" y="2613025"/>
            <a:ext cx="2520950" cy="1065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灯片编号占位符 3"/>
          <p:cNvSpPr txBox="1">
            <a:spLocks noGrp="1" noChangeArrowheads="1"/>
          </p:cNvSpPr>
          <p:nvPr/>
        </p:nvSpPr>
        <p:spPr bwMode="auto">
          <a:xfrm>
            <a:off x="6705600" y="63976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114B173-0A8E-4D5F-B776-66B0A3AA0073}" type="slidenum">
              <a:rPr lang="zh-CN" altLang="en-US" sz="1400"/>
              <a:t>55</a:t>
            </a:fld>
            <a:endParaRPr lang="en-US" altLang="zh-CN" sz="1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box(in)">
                                      <p:cBhvr>
                                        <p:cTn id="7" dur="500"/>
                                        <p:tgtEl>
                                          <p:spTgt spid="59399"/>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2778"/>
                                        </p:tgtEl>
                                        <p:attrNameLst>
                                          <p:attrName>style.visibility</p:attrName>
                                        </p:attrNameLst>
                                      </p:cBhvr>
                                      <p:to>
                                        <p:strVal val="visible"/>
                                      </p:to>
                                    </p:set>
                                    <p:animEffect transition="in" filter="circle(in)">
                                      <p:cBhvr>
                                        <p:cTn id="12" dur="500"/>
                                        <p:tgtEl>
                                          <p:spTgt spid="32778"/>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59401"/>
                                        </p:tgtEl>
                                        <p:attrNameLst>
                                          <p:attrName>style.visibility</p:attrName>
                                        </p:attrNameLst>
                                      </p:cBhvr>
                                      <p:to>
                                        <p:strVal val="visible"/>
                                      </p:to>
                                    </p:set>
                                    <p:animEffect transition="in" filter="box(in)">
                                      <p:cBhvr>
                                        <p:cTn id="17" dur="500"/>
                                        <p:tgtEl>
                                          <p:spTgt spid="594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utoUpdateAnimBg="0"/>
      <p:bldP spid="59401"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ChangeArrowheads="1"/>
          </p:cNvSpPr>
          <p:nvPr/>
        </p:nvSpPr>
        <p:spPr bwMode="auto">
          <a:xfrm>
            <a:off x="3700463" y="3282950"/>
            <a:ext cx="6858000" cy="300038"/>
          </a:xfrm>
          <a:prstGeom prst="rect">
            <a:avLst/>
          </a:prstGeom>
          <a:noFill/>
          <a:ln>
            <a:noFill/>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endParaRPr lang="zh-CN" altLang="en-US" sz="1350">
              <a:solidFill>
                <a:srgbClr val="007A77"/>
              </a:solidFill>
            </a:endParaRPr>
          </a:p>
        </p:txBody>
      </p:sp>
      <p:sp>
        <p:nvSpPr>
          <p:cNvPr id="34820" name="Rectangle 3"/>
          <p:cNvSpPr>
            <a:spLocks noChangeArrowheads="1"/>
          </p:cNvSpPr>
          <p:nvPr/>
        </p:nvSpPr>
        <p:spPr bwMode="auto">
          <a:xfrm>
            <a:off x="4275138" y="3268663"/>
            <a:ext cx="6858000" cy="300037"/>
          </a:xfrm>
          <a:prstGeom prst="rect">
            <a:avLst/>
          </a:prstGeom>
          <a:noFill/>
          <a:ln>
            <a:noFill/>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endParaRPr lang="zh-CN" altLang="en-US" sz="1350">
              <a:solidFill>
                <a:srgbClr val="007A77"/>
              </a:solidFill>
            </a:endParaRPr>
          </a:p>
        </p:txBody>
      </p:sp>
      <p:sp>
        <p:nvSpPr>
          <p:cNvPr id="34821" name="Rectangle 4"/>
          <p:cNvSpPr>
            <a:spLocks noChangeArrowheads="1"/>
          </p:cNvSpPr>
          <p:nvPr/>
        </p:nvSpPr>
        <p:spPr bwMode="auto">
          <a:xfrm>
            <a:off x="4246563" y="3343275"/>
            <a:ext cx="6858000" cy="300038"/>
          </a:xfrm>
          <a:prstGeom prst="rect">
            <a:avLst/>
          </a:prstGeom>
          <a:noFill/>
          <a:ln>
            <a:noFill/>
          </a:ln>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defRPr/>
            </a:pPr>
            <a:endParaRPr lang="zh-CN" altLang="en-US" sz="1350">
              <a:solidFill>
                <a:srgbClr val="007A77"/>
              </a:solidFill>
            </a:endParaRPr>
          </a:p>
        </p:txBody>
      </p:sp>
      <p:sp>
        <p:nvSpPr>
          <p:cNvPr id="60421" name="Text Box 5"/>
          <p:cNvSpPr txBox="1">
            <a:spLocks noChangeArrowheads="1"/>
          </p:cNvSpPr>
          <p:nvPr/>
        </p:nvSpPr>
        <p:spPr bwMode="auto">
          <a:xfrm>
            <a:off x="179388" y="203200"/>
            <a:ext cx="73040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800" b="1" dirty="0">
                <a:solidFill>
                  <a:srgbClr val="003399"/>
                </a:solidFill>
                <a:latin typeface="Times New Roman" panose="02020603050405020304" pitchFamily="18" charset="0"/>
              </a:rPr>
              <a:t>例</a:t>
            </a:r>
            <a:r>
              <a:rPr lang="en-US" altLang="zh-CN" sz="2800" b="1" dirty="0">
                <a:solidFill>
                  <a:srgbClr val="003399"/>
                </a:solidFill>
                <a:latin typeface="Times New Roman" panose="02020603050405020304" pitchFamily="18" charset="0"/>
              </a:rPr>
              <a:t>7-14</a:t>
            </a:r>
            <a:r>
              <a:rPr lang="zh-CN" altLang="en-US" sz="2800" b="1" dirty="0">
                <a:solidFill>
                  <a:srgbClr val="003399"/>
                </a:solidFill>
                <a:latin typeface="Times New Roman" panose="02020603050405020304" pitchFamily="18" charset="0"/>
              </a:rPr>
              <a:t>： 求                                的</a:t>
            </a:r>
            <a:r>
              <a:rPr lang="en-US" altLang="zh-CN" sz="2800" b="1" dirty="0">
                <a:solidFill>
                  <a:srgbClr val="003399"/>
                </a:solidFill>
                <a:latin typeface="Times New Roman" panose="02020603050405020304" pitchFamily="18" charset="0"/>
              </a:rPr>
              <a:t>Z</a:t>
            </a:r>
            <a:r>
              <a:rPr lang="zh-CN" altLang="en-US" sz="2800" b="1" dirty="0">
                <a:solidFill>
                  <a:srgbClr val="003399"/>
                </a:solidFill>
                <a:latin typeface="Times New Roman" panose="02020603050405020304" pitchFamily="18" charset="0"/>
              </a:rPr>
              <a:t>反变换</a:t>
            </a:r>
          </a:p>
        </p:txBody>
      </p:sp>
      <p:sp>
        <p:nvSpPr>
          <p:cNvPr id="59399" name="Text Box 6"/>
          <p:cNvSpPr txBox="1">
            <a:spLocks noChangeArrowheads="1"/>
          </p:cNvSpPr>
          <p:nvPr/>
        </p:nvSpPr>
        <p:spPr bwMode="auto">
          <a:xfrm>
            <a:off x="200025" y="974725"/>
            <a:ext cx="758031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50000"/>
              </a:spcBef>
              <a:buClrTx/>
              <a:buSzTx/>
              <a:buFont typeface="Arial" panose="020B0604020202020204" pitchFamily="34" charset="0"/>
              <a:buNone/>
            </a:pPr>
            <a:r>
              <a:rPr lang="zh-CN" altLang="en-US" sz="2800" b="1">
                <a:solidFill>
                  <a:srgbClr val="003399"/>
                </a:solidFill>
                <a:latin typeface="Times New Roman" panose="02020603050405020304" pitchFamily="18" charset="0"/>
              </a:rPr>
              <a:t>解</a:t>
            </a:r>
            <a:r>
              <a:rPr lang="en-US" altLang="zh-CN" sz="2800" b="1">
                <a:solidFill>
                  <a:srgbClr val="003399"/>
                </a:solidFill>
                <a:latin typeface="Times New Roman" panose="02020603050405020304" pitchFamily="18" charset="0"/>
              </a:rPr>
              <a:t>:</a:t>
            </a:r>
            <a:r>
              <a:rPr lang="zh-CN" altLang="en-US" sz="2800" b="1">
                <a:solidFill>
                  <a:srgbClr val="003399"/>
                </a:solidFill>
                <a:latin typeface="Times New Roman" panose="02020603050405020304" pitchFamily="18" charset="0"/>
              </a:rPr>
              <a:t>首先将</a:t>
            </a:r>
            <a:r>
              <a:rPr lang="en-US" altLang="zh-CN" sz="2800">
                <a:solidFill>
                  <a:srgbClr val="003399"/>
                </a:solidFill>
                <a:latin typeface="Times New Roman" panose="02020603050405020304" pitchFamily="18" charset="0"/>
              </a:rPr>
              <a:t>X(z)/z</a:t>
            </a:r>
            <a:r>
              <a:rPr lang="zh-CN" altLang="en-US" sz="2800" b="1">
                <a:solidFill>
                  <a:srgbClr val="003399"/>
                </a:solidFill>
                <a:latin typeface="Times New Roman" panose="02020603050405020304" pitchFamily="18" charset="0"/>
              </a:rPr>
              <a:t>展开成下列部分分式</a:t>
            </a:r>
          </a:p>
        </p:txBody>
      </p:sp>
      <p:sp>
        <p:nvSpPr>
          <p:cNvPr id="59401" name="Text Box 8"/>
          <p:cNvSpPr txBox="1">
            <a:spLocks noChangeArrowheads="1"/>
          </p:cNvSpPr>
          <p:nvPr/>
        </p:nvSpPr>
        <p:spPr bwMode="auto">
          <a:xfrm>
            <a:off x="762000" y="2960688"/>
            <a:ext cx="7064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800" b="1">
                <a:solidFill>
                  <a:srgbClr val="003399"/>
                </a:solidFill>
                <a:latin typeface="Times New Roman" panose="02020603050405020304" pitchFamily="18" charset="0"/>
              </a:rPr>
              <a:t>查</a:t>
            </a:r>
            <a:r>
              <a:rPr lang="en-US" altLang="zh-CN" sz="2800" b="1">
                <a:solidFill>
                  <a:srgbClr val="003399"/>
                </a:solidFill>
                <a:latin typeface="Times New Roman" panose="02020603050405020304" pitchFamily="18" charset="0"/>
              </a:rPr>
              <a:t>Z</a:t>
            </a:r>
            <a:r>
              <a:rPr lang="zh-CN" altLang="en-US" sz="2800" b="1">
                <a:solidFill>
                  <a:srgbClr val="003399"/>
                </a:solidFill>
                <a:latin typeface="Times New Roman" panose="02020603050405020304" pitchFamily="18" charset="0"/>
              </a:rPr>
              <a:t>变换表有</a:t>
            </a:r>
          </a:p>
        </p:txBody>
      </p:sp>
      <p:sp>
        <p:nvSpPr>
          <p:cNvPr id="60424" name="灯片编号占位符 3"/>
          <p:cNvSpPr txBox="1">
            <a:spLocks noGrp="1" noChangeArrowheads="1"/>
          </p:cNvSpPr>
          <p:nvPr/>
        </p:nvSpPr>
        <p:spPr bwMode="auto">
          <a:xfrm>
            <a:off x="6705600" y="63976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BA660A0-5E56-44E1-8CDB-BB0F6FE096DB}" type="slidenum">
              <a:rPr lang="zh-CN" altLang="en-US" sz="1400"/>
              <a:t>56</a:t>
            </a:fld>
            <a:endParaRPr lang="en-US" altLang="zh-CN" sz="1400"/>
          </a:p>
        </p:txBody>
      </p:sp>
      <p:pic>
        <p:nvPicPr>
          <p:cNvPr id="60425" name="Picture 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6350"/>
            <a:ext cx="2627313" cy="973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4150" y="1471613"/>
            <a:ext cx="3963988"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84450" y="2263775"/>
            <a:ext cx="2592388"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09850" y="3290888"/>
            <a:ext cx="3987800" cy="76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9363" y="4083050"/>
            <a:ext cx="4462462" cy="126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8"/>
          <p:cNvSpPr txBox="1">
            <a:spLocks noChangeArrowheads="1"/>
          </p:cNvSpPr>
          <p:nvPr/>
        </p:nvSpPr>
        <p:spPr bwMode="auto">
          <a:xfrm>
            <a:off x="762000" y="5265738"/>
            <a:ext cx="7697788"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SzTx/>
              <a:buFont typeface="Arial" panose="020B0604020202020204" pitchFamily="34" charset="0"/>
              <a:buNone/>
            </a:pPr>
            <a:r>
              <a:rPr lang="zh-CN" altLang="en-US" sz="2800" b="1">
                <a:solidFill>
                  <a:srgbClr val="003399"/>
                </a:solidFill>
                <a:latin typeface="Times New Roman" panose="02020603050405020304" pitchFamily="18" charset="0"/>
              </a:rPr>
              <a:t>根据</a:t>
            </a:r>
            <a:r>
              <a:rPr lang="en-US" altLang="zh-CN" sz="2800">
                <a:solidFill>
                  <a:srgbClr val="003399"/>
                </a:solidFill>
                <a:latin typeface="Times New Roman" panose="02020603050405020304" pitchFamily="18" charset="0"/>
              </a:rPr>
              <a:t>t=kT</a:t>
            </a:r>
            <a:r>
              <a:rPr lang="zh-CN" altLang="en-US" sz="2800" b="1">
                <a:solidFill>
                  <a:srgbClr val="003399"/>
                </a:solidFill>
                <a:latin typeface="Times New Roman" panose="02020603050405020304" pitchFamily="18" charset="0"/>
              </a:rPr>
              <a:t>，并且只考虑采样时刻的函数值，则</a:t>
            </a:r>
            <a:r>
              <a:rPr lang="en-US" altLang="zh-CN" sz="2800" i="1">
                <a:solidFill>
                  <a:srgbClr val="003399"/>
                </a:solidFill>
                <a:latin typeface="Times New Roman" panose="02020603050405020304" pitchFamily="18" charset="0"/>
              </a:rPr>
              <a:t>x</a:t>
            </a:r>
            <a:r>
              <a:rPr lang="en-US" altLang="zh-CN" sz="2800">
                <a:solidFill>
                  <a:srgbClr val="003399"/>
                </a:solidFill>
                <a:latin typeface="Times New Roman" panose="02020603050405020304" pitchFamily="18" charset="0"/>
              </a:rPr>
              <a:t>*(t)</a:t>
            </a:r>
            <a:r>
              <a:rPr lang="zh-CN" altLang="en-US" sz="2800" b="1">
                <a:solidFill>
                  <a:srgbClr val="003399"/>
                </a:solidFill>
                <a:latin typeface="Times New Roman" panose="02020603050405020304" pitchFamily="18" charset="0"/>
              </a:rPr>
              <a:t>还可用</a:t>
            </a:r>
            <a:r>
              <a:rPr lang="en-US" altLang="zh-CN" sz="2800" i="1">
                <a:solidFill>
                  <a:srgbClr val="003399"/>
                </a:solidFill>
                <a:latin typeface="Times New Roman" panose="02020603050405020304" pitchFamily="18" charset="0"/>
              </a:rPr>
              <a:t>x</a:t>
            </a:r>
            <a:r>
              <a:rPr lang="en-US" altLang="zh-CN" sz="2800">
                <a:solidFill>
                  <a:srgbClr val="003399"/>
                </a:solidFill>
                <a:latin typeface="Times New Roman" panose="02020603050405020304" pitchFamily="18" charset="0"/>
              </a:rPr>
              <a:t>(t)</a:t>
            </a:r>
            <a:r>
              <a:rPr lang="zh-CN" altLang="en-US" sz="2800" b="1">
                <a:solidFill>
                  <a:srgbClr val="003399"/>
                </a:solidFill>
                <a:latin typeface="Times New Roman" panose="02020603050405020304" pitchFamily="18" charset="0"/>
              </a:rPr>
              <a:t>来表示，即</a:t>
            </a:r>
          </a:p>
        </p:txBody>
      </p:sp>
      <p:pic>
        <p:nvPicPr>
          <p:cNvPr id="16" name="Picture 2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97038" y="6097588"/>
            <a:ext cx="615315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9399"/>
                                        </p:tgtEl>
                                        <p:attrNameLst>
                                          <p:attrName>style.visibility</p:attrName>
                                        </p:attrNameLst>
                                      </p:cBhvr>
                                      <p:to>
                                        <p:strVal val="visible"/>
                                      </p:to>
                                    </p:set>
                                    <p:animEffect transition="in" filter="box(in)">
                                      <p:cBhvr>
                                        <p:cTn id="7" dur="500"/>
                                        <p:tgtEl>
                                          <p:spTgt spid="59399"/>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59401"/>
                                        </p:tgtEl>
                                        <p:attrNameLst>
                                          <p:attrName>style.visibility</p:attrName>
                                        </p:attrNameLst>
                                      </p:cBhvr>
                                      <p:to>
                                        <p:strVal val="visible"/>
                                      </p:to>
                                    </p:set>
                                    <p:animEffect transition="in" filter="box(in)">
                                      <p:cBhvr>
                                        <p:cTn id="18" dur="500"/>
                                        <p:tgtEl>
                                          <p:spTgt spid="59401"/>
                                        </p:tgtEl>
                                      </p:cBhvr>
                                    </p:animEffect>
                                  </p:childTnLst>
                                </p:cTn>
                              </p:par>
                              <p:par>
                                <p:cTn id="19" presetID="10"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childTnLst>
                          </p:cTn>
                        </p:par>
                      </p:childTnLst>
                    </p:cTn>
                  </p:par>
                  <p:par>
                    <p:cTn id="25" fill="hold">
                      <p:stCondLst>
                        <p:cond delay="indefinite"/>
                      </p:stCondLst>
                      <p:childTnLst>
                        <p:par>
                          <p:cTn id="26" fill="hold">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ox(in)">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9" grpId="0" autoUpdateAnimBg="0"/>
      <p:bldP spid="59401" grpId="0" autoUpdateAnimBg="0"/>
      <p:bldP spid="15"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A30356B-BD36-4B41-9DFC-E94D28C3CC14}" type="slidenum">
              <a:rPr lang="zh-CN" altLang="en-US" sz="1400"/>
              <a:t>57</a:t>
            </a:fld>
            <a:endParaRPr lang="en-US" altLang="zh-CN" sz="1400"/>
          </a:p>
        </p:txBody>
      </p:sp>
      <p:sp>
        <p:nvSpPr>
          <p:cNvPr id="61443" name="Rectangle 2"/>
          <p:cNvSpPr>
            <a:spLocks noChangeArrowheads="1"/>
          </p:cNvSpPr>
          <p:nvPr/>
        </p:nvSpPr>
        <p:spPr bwMode="auto">
          <a:xfrm>
            <a:off x="4386263"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1444" name="Rectangle 3"/>
          <p:cNvSpPr>
            <a:spLocks noChangeArrowheads="1"/>
          </p:cNvSpPr>
          <p:nvPr/>
        </p:nvSpPr>
        <p:spPr bwMode="auto">
          <a:xfrm>
            <a:off x="4281488"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1445" name="Text Box 4"/>
          <p:cNvSpPr txBox="1">
            <a:spLocks noChangeArrowheads="1"/>
          </p:cNvSpPr>
          <p:nvPr/>
        </p:nvSpPr>
        <p:spPr bwMode="auto">
          <a:xfrm>
            <a:off x="395288" y="404813"/>
            <a:ext cx="84582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(3) </a:t>
            </a:r>
            <a:r>
              <a:rPr lang="zh-CN" altLang="en-US" sz="2800" b="1">
                <a:solidFill>
                  <a:schemeClr val="tx2"/>
                </a:solidFill>
                <a:latin typeface="Times New Roman" panose="02020603050405020304" pitchFamily="18" charset="0"/>
              </a:rPr>
              <a:t>留数计算法</a:t>
            </a:r>
            <a:r>
              <a:rPr lang="en-US" altLang="zh-CN" sz="2800">
                <a:solidFill>
                  <a:schemeClr val="tx2"/>
                </a:solidFill>
                <a:latin typeface="Times New Roman" panose="02020603050405020304" pitchFamily="18" charset="0"/>
              </a:rPr>
              <a:t>(Residues Method)</a:t>
            </a:r>
          </a:p>
        </p:txBody>
      </p:sp>
      <p:sp>
        <p:nvSpPr>
          <p:cNvPr id="61446" name="Text Box 5"/>
          <p:cNvSpPr txBox="1">
            <a:spLocks noChangeArrowheads="1"/>
          </p:cNvSpPr>
          <p:nvPr/>
        </p:nvSpPr>
        <p:spPr bwMode="auto">
          <a:xfrm>
            <a:off x="468313" y="2708275"/>
            <a:ext cx="4105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上式两端乘以</a:t>
            </a:r>
            <a:r>
              <a:rPr lang="en-US" altLang="zh-CN" sz="2800" i="1">
                <a:solidFill>
                  <a:schemeClr val="tx2"/>
                </a:solidFill>
                <a:latin typeface="Times New Roman" panose="02020603050405020304" pitchFamily="18" charset="0"/>
              </a:rPr>
              <a:t>z</a:t>
            </a:r>
            <a:r>
              <a:rPr lang="en-US" altLang="zh-CN" sz="2800" i="1" baseline="30000">
                <a:solidFill>
                  <a:schemeClr val="tx2"/>
                </a:solidFill>
                <a:latin typeface="Times New Roman" panose="02020603050405020304" pitchFamily="18" charset="0"/>
              </a:rPr>
              <a:t>k-</a:t>
            </a:r>
            <a:r>
              <a:rPr lang="en-US" altLang="zh-CN" sz="2800" baseline="30000">
                <a:solidFill>
                  <a:schemeClr val="tx2"/>
                </a:solidFill>
                <a:latin typeface="Times New Roman" panose="02020603050405020304" pitchFamily="18" charset="0"/>
              </a:rPr>
              <a:t>1</a:t>
            </a:r>
            <a:endParaRPr lang="zh-CN" altLang="en-US" sz="2800" b="1">
              <a:solidFill>
                <a:schemeClr val="tx2"/>
              </a:solidFill>
              <a:latin typeface="Times New Roman" panose="02020603050405020304" pitchFamily="18" charset="0"/>
            </a:endParaRPr>
          </a:p>
        </p:txBody>
      </p:sp>
      <p:sp>
        <p:nvSpPr>
          <p:cNvPr id="61449" name="Text Box 8"/>
          <p:cNvSpPr txBox="1">
            <a:spLocks noChangeArrowheads="1"/>
          </p:cNvSpPr>
          <p:nvPr/>
        </p:nvSpPr>
        <p:spPr bwMode="auto">
          <a:xfrm>
            <a:off x="457200" y="45085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上式为罗朗级数，</a:t>
            </a:r>
            <a:r>
              <a:rPr lang="en-US" altLang="zh-CN" sz="2800"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a:t>
            </a:r>
            <a:r>
              <a:rPr lang="en-US" altLang="zh-CN" sz="2800" i="1">
                <a:solidFill>
                  <a:schemeClr val="tx2"/>
                </a:solidFill>
                <a:latin typeface="Times New Roman" panose="02020603050405020304" pitchFamily="18" charset="0"/>
              </a:rPr>
              <a:t>z</a:t>
            </a:r>
            <a:r>
              <a:rPr lang="en-US" altLang="zh-CN" sz="2800" b="1" baseline="300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项的系数，根据复变函数中求罗朗级数系数的公式，得</a:t>
            </a:r>
          </a:p>
        </p:txBody>
      </p:sp>
      <p:sp>
        <p:nvSpPr>
          <p:cNvPr id="61451" name="Rectangle 10"/>
          <p:cNvSpPr>
            <a:spLocks noChangeArrowheads="1"/>
          </p:cNvSpPr>
          <p:nvPr/>
        </p:nvSpPr>
        <p:spPr bwMode="auto">
          <a:xfrm>
            <a:off x="631825" y="1127125"/>
            <a:ext cx="25257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变换定义式</a:t>
            </a:r>
          </a:p>
        </p:txBody>
      </p:sp>
      <p:pic>
        <p:nvPicPr>
          <p:cNvPr id="34828"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2275" y="1646238"/>
            <a:ext cx="6700838"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9"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3571875"/>
            <a:ext cx="6918325" cy="538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0" name="Picture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20950" y="5384800"/>
            <a:ext cx="3419475" cy="931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451"/>
                                        </p:tgtEl>
                                        <p:attrNameLst>
                                          <p:attrName>style.visibility</p:attrName>
                                        </p:attrNameLst>
                                      </p:cBhvr>
                                      <p:to>
                                        <p:strVal val="visible"/>
                                      </p:to>
                                    </p:set>
                                    <p:animEffect transition="in" filter="fade">
                                      <p:cBhvr>
                                        <p:cTn id="7" dur="500"/>
                                        <p:tgtEl>
                                          <p:spTgt spid="61451"/>
                                        </p:tgtEl>
                                      </p:cBhvr>
                                    </p:animEffect>
                                  </p:childTnLst>
                                </p:cTn>
                              </p:par>
                              <p:par>
                                <p:cTn id="8" presetID="10" presetClass="entr" presetSubtype="0" fill="hold" nodeType="withEffect">
                                  <p:stCondLst>
                                    <p:cond delay="0"/>
                                  </p:stCondLst>
                                  <p:childTnLst>
                                    <p:set>
                                      <p:cBhvr>
                                        <p:cTn id="9" dur="1" fill="hold">
                                          <p:stCondLst>
                                            <p:cond delay="0"/>
                                          </p:stCondLst>
                                        </p:cTn>
                                        <p:tgtEl>
                                          <p:spTgt spid="34828"/>
                                        </p:tgtEl>
                                        <p:attrNameLst>
                                          <p:attrName>style.visibility</p:attrName>
                                        </p:attrNameLst>
                                      </p:cBhvr>
                                      <p:to>
                                        <p:strVal val="visible"/>
                                      </p:to>
                                    </p:set>
                                    <p:animEffect transition="in" filter="fade">
                                      <p:cBhvr>
                                        <p:cTn id="10" dur="500"/>
                                        <p:tgtEl>
                                          <p:spTgt spid="348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1446"/>
                                        </p:tgtEl>
                                        <p:attrNameLst>
                                          <p:attrName>style.visibility</p:attrName>
                                        </p:attrNameLst>
                                      </p:cBhvr>
                                      <p:to>
                                        <p:strVal val="visible"/>
                                      </p:to>
                                    </p:set>
                                    <p:animEffect transition="in" filter="fade">
                                      <p:cBhvr>
                                        <p:cTn id="15" dur="500"/>
                                        <p:tgtEl>
                                          <p:spTgt spid="61446"/>
                                        </p:tgtEl>
                                      </p:cBhvr>
                                    </p:animEffect>
                                  </p:childTnLst>
                                </p:cTn>
                              </p:par>
                              <p:par>
                                <p:cTn id="16" presetID="10" presetClass="entr" presetSubtype="0" fill="hold" nodeType="withEffect">
                                  <p:stCondLst>
                                    <p:cond delay="0"/>
                                  </p:stCondLst>
                                  <p:childTnLst>
                                    <p:set>
                                      <p:cBhvr>
                                        <p:cTn id="17" dur="1" fill="hold">
                                          <p:stCondLst>
                                            <p:cond delay="0"/>
                                          </p:stCondLst>
                                        </p:cTn>
                                        <p:tgtEl>
                                          <p:spTgt spid="34829"/>
                                        </p:tgtEl>
                                        <p:attrNameLst>
                                          <p:attrName>style.visibility</p:attrName>
                                        </p:attrNameLst>
                                      </p:cBhvr>
                                      <p:to>
                                        <p:strVal val="visible"/>
                                      </p:to>
                                    </p:set>
                                    <p:animEffect transition="in" filter="fade">
                                      <p:cBhvr>
                                        <p:cTn id="18" dur="500"/>
                                        <p:tgtEl>
                                          <p:spTgt spid="348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49"/>
                                        </p:tgtEl>
                                        <p:attrNameLst>
                                          <p:attrName>style.visibility</p:attrName>
                                        </p:attrNameLst>
                                      </p:cBhvr>
                                      <p:to>
                                        <p:strVal val="visible"/>
                                      </p:to>
                                    </p:set>
                                    <p:animEffect transition="in" filter="fade">
                                      <p:cBhvr>
                                        <p:cTn id="23" dur="500"/>
                                        <p:tgtEl>
                                          <p:spTgt spid="61449"/>
                                        </p:tgtEl>
                                      </p:cBhvr>
                                    </p:animEffect>
                                  </p:childTnLst>
                                </p:cTn>
                              </p:par>
                              <p:par>
                                <p:cTn id="24" presetID="10" presetClass="entr" presetSubtype="0" fill="hold" nodeType="withEffect">
                                  <p:stCondLst>
                                    <p:cond delay="0"/>
                                  </p:stCondLst>
                                  <p:childTnLst>
                                    <p:set>
                                      <p:cBhvr>
                                        <p:cTn id="25" dur="1" fill="hold">
                                          <p:stCondLst>
                                            <p:cond delay="0"/>
                                          </p:stCondLst>
                                        </p:cTn>
                                        <p:tgtEl>
                                          <p:spTgt spid="34830"/>
                                        </p:tgtEl>
                                        <p:attrNameLst>
                                          <p:attrName>style.visibility</p:attrName>
                                        </p:attrNameLst>
                                      </p:cBhvr>
                                      <p:to>
                                        <p:strVal val="visible"/>
                                      </p:to>
                                    </p:set>
                                    <p:animEffect transition="in" filter="fade">
                                      <p:cBhvr>
                                        <p:cTn id="26" dur="500"/>
                                        <p:tgtEl>
                                          <p:spTgt spid="348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6" grpId="0"/>
      <p:bldP spid="61449" grpId="0"/>
      <p:bldP spid="6145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576E6D9-E3E8-4AAB-8460-22146C0E82F4}" type="slidenum">
              <a:rPr lang="zh-CN" altLang="en-US" sz="1400"/>
              <a:t>58</a:t>
            </a:fld>
            <a:endParaRPr lang="en-US" altLang="zh-CN" sz="1400"/>
          </a:p>
        </p:txBody>
      </p:sp>
      <p:sp>
        <p:nvSpPr>
          <p:cNvPr id="62467" name="Rectangle 2"/>
          <p:cNvSpPr>
            <a:spLocks noChangeArrowheads="1"/>
          </p:cNvSpPr>
          <p:nvPr/>
        </p:nvSpPr>
        <p:spPr bwMode="auto">
          <a:xfrm>
            <a:off x="443865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2468" name="Rectangle 3"/>
          <p:cNvSpPr>
            <a:spLocks noChangeArrowheads="1"/>
          </p:cNvSpPr>
          <p:nvPr/>
        </p:nvSpPr>
        <p:spPr bwMode="auto">
          <a:xfrm>
            <a:off x="4129088" y="32908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2469" name="Text Box 4"/>
          <p:cNvSpPr txBox="1">
            <a:spLocks noChangeArrowheads="1"/>
          </p:cNvSpPr>
          <p:nvPr/>
        </p:nvSpPr>
        <p:spPr bwMode="auto">
          <a:xfrm>
            <a:off x="463550" y="476250"/>
            <a:ext cx="8069263" cy="116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积分路径包围</a:t>
            </a:r>
            <a:r>
              <a:rPr lang="en-US" altLang="zh-CN" sz="2800" i="1">
                <a:solidFill>
                  <a:schemeClr val="tx2"/>
                </a:solidFill>
                <a:latin typeface="Times New Roman" panose="02020603050405020304" pitchFamily="18" charset="0"/>
              </a:rPr>
              <a:t>X</a:t>
            </a:r>
            <a:r>
              <a:rPr lang="en-US" altLang="zh-CN" sz="2800" b="1">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b="1">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i="1" baseline="30000">
                <a:solidFill>
                  <a:schemeClr val="tx2"/>
                </a:solidFill>
                <a:latin typeface="Times New Roman" panose="02020603050405020304" pitchFamily="18" charset="0"/>
              </a:rPr>
              <a:t>k-</a:t>
            </a:r>
            <a:r>
              <a:rPr lang="en-US" altLang="zh-CN" sz="2800" baseline="30000">
                <a:solidFill>
                  <a:schemeClr val="tx2"/>
                </a:solidFill>
                <a:latin typeface="Times New Roman" panose="02020603050405020304" pitchFamily="18" charset="0"/>
              </a:rPr>
              <a:t>1</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的所有极点。</a:t>
            </a:r>
          </a:p>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根据留数定理，上式写成： </a:t>
            </a:r>
          </a:p>
        </p:txBody>
      </p:sp>
      <p:sp>
        <p:nvSpPr>
          <p:cNvPr id="62470" name="Rectangle 5"/>
          <p:cNvSpPr>
            <a:spLocks noChangeArrowheads="1"/>
          </p:cNvSpPr>
          <p:nvPr/>
        </p:nvSpPr>
        <p:spPr bwMode="auto">
          <a:xfrm>
            <a:off x="4424363"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2471" name="Rectangle 6"/>
          <p:cNvSpPr>
            <a:spLocks noChangeArrowheads="1"/>
          </p:cNvSpPr>
          <p:nvPr/>
        </p:nvSpPr>
        <p:spPr bwMode="auto">
          <a:xfrm>
            <a:off x="421005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2473" name="Text Box 8"/>
          <p:cNvSpPr txBox="1">
            <a:spLocks noChangeArrowheads="1"/>
          </p:cNvSpPr>
          <p:nvPr/>
        </p:nvSpPr>
        <p:spPr bwMode="auto">
          <a:xfrm>
            <a:off x="539750" y="3068638"/>
            <a:ext cx="8424863" cy="180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r>
              <a:rPr lang="en-US" altLang="zh-CN" sz="2800">
                <a:solidFill>
                  <a:schemeClr val="tx2"/>
                </a:solidFill>
                <a:latin typeface="Times New Roman" panose="02020603050405020304" pitchFamily="18" charset="0"/>
              </a:rPr>
              <a:t>res</a:t>
            </a:r>
            <a:r>
              <a:rPr lang="en-US" altLang="zh-CN" sz="2800" b="1">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表示函数的留数。</a:t>
            </a:r>
          </a:p>
          <a:p>
            <a:pPr algn="just">
              <a:spcBef>
                <a:spcPct val="5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上式表明：</a:t>
            </a:r>
          </a:p>
          <a:p>
            <a:pPr algn="just">
              <a:spcBef>
                <a:spcPct val="50000"/>
              </a:spcBef>
              <a:buClrTx/>
              <a:buSzTx/>
              <a:buFont typeface="Arial" panose="020B0604020202020204" pitchFamily="34" charset="0"/>
              <a:buNone/>
            </a:pP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为函数</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(z)z</a:t>
            </a:r>
            <a:r>
              <a:rPr lang="en-US" altLang="zh-CN" sz="2800" i="1" baseline="30000">
                <a:solidFill>
                  <a:schemeClr val="tx2"/>
                </a:solidFill>
                <a:latin typeface="Times New Roman" panose="02020603050405020304" pitchFamily="18" charset="0"/>
              </a:rPr>
              <a:t>k</a:t>
            </a:r>
            <a:r>
              <a:rPr lang="en-US" altLang="zh-CN" sz="2800" baseline="30000">
                <a:solidFill>
                  <a:schemeClr val="tx2"/>
                </a:solidFill>
                <a:latin typeface="Times New Roman" panose="02020603050405020304" pitchFamily="18" charset="0"/>
              </a:rPr>
              <a:t>-1</a:t>
            </a:r>
            <a:r>
              <a:rPr lang="zh-CN" altLang="en-US" sz="2800" baseline="30000">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在其全部极点上的留数之和。</a:t>
            </a:r>
          </a:p>
        </p:txBody>
      </p:sp>
      <p:pic>
        <p:nvPicPr>
          <p:cNvPr id="3585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75" y="1908175"/>
            <a:ext cx="387032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fade">
                                      <p:cBhvr>
                                        <p:cTn id="7" dur="500"/>
                                        <p:tgtEl>
                                          <p:spTgt spid="62469"/>
                                        </p:tgtEl>
                                      </p:cBhvr>
                                    </p:animEffect>
                                  </p:childTnLst>
                                </p:cTn>
                              </p:par>
                              <p:par>
                                <p:cTn id="8" presetID="10" presetClass="entr" presetSubtype="0" fill="hold" nodeType="withEffect">
                                  <p:stCondLst>
                                    <p:cond delay="0"/>
                                  </p:stCondLst>
                                  <p:childTnLst>
                                    <p:set>
                                      <p:cBhvr>
                                        <p:cTn id="9" dur="1" fill="hold">
                                          <p:stCondLst>
                                            <p:cond delay="0"/>
                                          </p:stCondLst>
                                        </p:cTn>
                                        <p:tgtEl>
                                          <p:spTgt spid="35850"/>
                                        </p:tgtEl>
                                        <p:attrNameLst>
                                          <p:attrName>style.visibility</p:attrName>
                                        </p:attrNameLst>
                                      </p:cBhvr>
                                      <p:to>
                                        <p:strVal val="visible"/>
                                      </p:to>
                                    </p:set>
                                    <p:animEffect transition="in" filter="fade">
                                      <p:cBhvr>
                                        <p:cTn id="10" dur="500"/>
                                        <p:tgtEl>
                                          <p:spTgt spid="3585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animEffect transition="in" filter="fade">
                                      <p:cBhvr>
                                        <p:cTn id="15" dur="500"/>
                                        <p:tgtEl>
                                          <p:spTgt spid="624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p:bldP spid="62473"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a:spcBef>
                <a:spcPct val="0"/>
              </a:spcBef>
              <a:buClrTx/>
              <a:buSzTx/>
              <a:buFontTx/>
              <a:buNone/>
            </a:pPr>
            <a:fld id="{FAA5B71F-7548-437D-8E3C-19A2E3F6EFE5}" type="slidenum">
              <a:rPr lang="zh-CN" altLang="en-US" sz="1400"/>
              <a:t>59</a:t>
            </a:fld>
            <a:endParaRPr lang="en-US" altLang="zh-CN" sz="1400"/>
          </a:p>
        </p:txBody>
      </p:sp>
      <p:sp>
        <p:nvSpPr>
          <p:cNvPr id="36873" name="Rectangle 2"/>
          <p:cNvSpPr>
            <a:spLocks noChangeArrowheads="1"/>
          </p:cNvSpPr>
          <p:nvPr/>
        </p:nvSpPr>
        <p:spPr bwMode="auto">
          <a:xfrm>
            <a:off x="468313" y="571500"/>
            <a:ext cx="8135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dirty="0">
                <a:solidFill>
                  <a:schemeClr val="tx2"/>
                </a:solidFill>
                <a:latin typeface="Times New Roman" panose="02020603050405020304" pitchFamily="18" charset="0"/>
                <a:cs typeface="Times New Roman" panose="02020603050405020304" pitchFamily="18" charset="0"/>
              </a:rPr>
              <a:t>例</a:t>
            </a:r>
            <a:r>
              <a:rPr lang="en-US" altLang="zh-CN" b="1" dirty="0">
                <a:solidFill>
                  <a:schemeClr val="tx2"/>
                </a:solidFill>
                <a:latin typeface="Times New Roman" panose="02020603050405020304" pitchFamily="18" charset="0"/>
                <a:cs typeface="Times New Roman" panose="02020603050405020304" pitchFamily="18" charset="0"/>
              </a:rPr>
              <a:t>7-15:  </a:t>
            </a:r>
            <a:r>
              <a:rPr lang="en-US" altLang="zh-CN" i="1" dirty="0">
                <a:solidFill>
                  <a:schemeClr val="tx2"/>
                </a:solidFill>
                <a:latin typeface="Times New Roman" panose="02020603050405020304" pitchFamily="18" charset="0"/>
                <a:cs typeface="Times New Roman" panose="02020603050405020304" pitchFamily="18" charset="0"/>
              </a:rPr>
              <a:t>X</a:t>
            </a:r>
            <a:r>
              <a:rPr lang="en-US" altLang="zh-CN" dirty="0">
                <a:solidFill>
                  <a:schemeClr val="tx2"/>
                </a:solidFill>
                <a:latin typeface="Times New Roman" panose="02020603050405020304" pitchFamily="18" charset="0"/>
                <a:cs typeface="Times New Roman" panose="02020603050405020304" pitchFamily="18" charset="0"/>
              </a:rPr>
              <a:t>(</a:t>
            </a:r>
            <a:r>
              <a:rPr lang="en-US" altLang="zh-CN" i="1" dirty="0">
                <a:solidFill>
                  <a:schemeClr val="tx2"/>
                </a:solidFill>
                <a:latin typeface="Times New Roman" panose="02020603050405020304" pitchFamily="18" charset="0"/>
                <a:cs typeface="Times New Roman" panose="02020603050405020304" pitchFamily="18" charset="0"/>
              </a:rPr>
              <a:t>z</a:t>
            </a:r>
            <a:r>
              <a:rPr lang="en-US" altLang="zh-CN" dirty="0">
                <a:solidFill>
                  <a:schemeClr val="tx2"/>
                </a:solidFill>
                <a:latin typeface="Times New Roman" panose="02020603050405020304" pitchFamily="18" charset="0"/>
                <a:cs typeface="Times New Roman" panose="02020603050405020304" pitchFamily="18" charset="0"/>
              </a:rPr>
              <a:t>)=</a:t>
            </a:r>
            <a:r>
              <a:rPr lang="en-US" altLang="zh-CN" b="1" dirty="0">
                <a:solidFill>
                  <a:schemeClr val="tx2"/>
                </a:solidFill>
                <a:latin typeface="Times New Roman" panose="02020603050405020304" pitchFamily="18" charset="0"/>
                <a:cs typeface="Times New Roman" panose="02020603050405020304" pitchFamily="18" charset="0"/>
              </a:rPr>
              <a:t>                     </a:t>
            </a:r>
            <a:r>
              <a:rPr lang="zh-CN" altLang="en-US" b="1" dirty="0">
                <a:solidFill>
                  <a:schemeClr val="tx2"/>
                </a:solidFill>
                <a:latin typeface="Times New Roman" panose="02020603050405020304" pitchFamily="18" charset="0"/>
                <a:cs typeface="Times New Roman" panose="02020603050405020304" pitchFamily="18" charset="0"/>
              </a:rPr>
              <a:t>的</a:t>
            </a:r>
            <a:r>
              <a:rPr lang="en-US" altLang="zh-CN" b="1" i="1" dirty="0">
                <a:solidFill>
                  <a:schemeClr val="tx2"/>
                </a:solidFill>
                <a:latin typeface="Times New Roman" panose="02020603050405020304" pitchFamily="18" charset="0"/>
                <a:cs typeface="Times New Roman" panose="02020603050405020304" pitchFamily="18" charset="0"/>
              </a:rPr>
              <a:t>Z</a:t>
            </a:r>
            <a:r>
              <a:rPr lang="zh-CN" altLang="en-US" b="1" dirty="0">
                <a:solidFill>
                  <a:schemeClr val="tx2"/>
                </a:solidFill>
                <a:latin typeface="Times New Roman" panose="02020603050405020304" pitchFamily="18" charset="0"/>
                <a:cs typeface="Times New Roman" panose="02020603050405020304" pitchFamily="18" charset="0"/>
              </a:rPr>
              <a:t>反变换。</a:t>
            </a:r>
          </a:p>
        </p:txBody>
      </p:sp>
      <p:sp>
        <p:nvSpPr>
          <p:cNvPr id="63494" name="Rectangle 4"/>
          <p:cNvSpPr>
            <a:spLocks noChangeArrowheads="1"/>
          </p:cNvSpPr>
          <p:nvPr/>
        </p:nvSpPr>
        <p:spPr bwMode="auto">
          <a:xfrm>
            <a:off x="107950" y="1506538"/>
            <a:ext cx="1655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r>
              <a:rPr lang="zh-CN" altLang="en-US" b="1">
                <a:solidFill>
                  <a:schemeClr val="tx2"/>
                </a:solidFill>
                <a:latin typeface="宋体" panose="02010600030101010101" pitchFamily="2" charset="-122"/>
                <a:cs typeface="Times New Roman" panose="02020603050405020304" pitchFamily="18" charset="0"/>
              </a:rPr>
              <a:t>解：</a:t>
            </a:r>
          </a:p>
        </p:txBody>
      </p:sp>
      <p:graphicFrame>
        <p:nvGraphicFramePr>
          <p:cNvPr id="63495" name="Object 7"/>
          <p:cNvGraphicFramePr>
            <a:graphicFrameLocks noChangeAspect="1"/>
          </p:cNvGraphicFramePr>
          <p:nvPr/>
        </p:nvGraphicFramePr>
        <p:xfrm>
          <a:off x="1431925" y="1443038"/>
          <a:ext cx="6811963" cy="2689225"/>
        </p:xfrm>
        <a:graphic>
          <a:graphicData uri="http://schemas.openxmlformats.org/presentationml/2006/ole">
            <mc:AlternateContent xmlns:mc="http://schemas.openxmlformats.org/markup-compatibility/2006">
              <mc:Choice xmlns:v="urn:schemas-microsoft-com:vml" Requires="v">
                <p:oleObj name="Equation" r:id="rId2" imgW="2933700" imgH="1016000" progId="Equation.DSMT4">
                  <p:embed/>
                </p:oleObj>
              </mc:Choice>
              <mc:Fallback>
                <p:oleObj name="Equation" r:id="rId2" imgW="2933700" imgH="10160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31925" y="1443038"/>
                        <a:ext cx="6811963" cy="2689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8"/>
          <p:cNvGrpSpPr/>
          <p:nvPr/>
        </p:nvGrpSpPr>
        <p:grpSpPr bwMode="auto">
          <a:xfrm>
            <a:off x="1187450" y="4365625"/>
            <a:ext cx="5472113" cy="1073150"/>
            <a:chOff x="0" y="0"/>
            <a:chExt cx="3447" cy="676"/>
          </a:xfrm>
        </p:grpSpPr>
        <p:sp>
          <p:nvSpPr>
            <p:cNvPr id="63496" name="Text Box 10"/>
            <p:cNvSpPr txBox="1">
              <a:spLocks noChangeArrowheads="1"/>
            </p:cNvSpPr>
            <p:nvPr/>
          </p:nvSpPr>
          <p:spPr bwMode="auto">
            <a:xfrm>
              <a:off x="0" y="151"/>
              <a:ext cx="344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50000"/>
                </a:spcBef>
                <a:buClrTx/>
                <a:buSzTx/>
                <a:buFontTx/>
                <a:buNone/>
              </a:pPr>
              <a:r>
                <a:rPr lang="zh-CN" altLang="en-US" sz="2800" b="1">
                  <a:solidFill>
                    <a:schemeClr val="tx2"/>
                  </a:solidFill>
                </a:rPr>
                <a:t>或</a:t>
              </a:r>
            </a:p>
          </p:txBody>
        </p:sp>
        <p:graphicFrame>
          <p:nvGraphicFramePr>
            <p:cNvPr id="63497" name="Object 10"/>
            <p:cNvGraphicFramePr>
              <a:graphicFrameLocks noChangeAspect="1"/>
            </p:cNvGraphicFramePr>
            <p:nvPr/>
          </p:nvGraphicFramePr>
          <p:xfrm>
            <a:off x="363" y="0"/>
            <a:ext cx="2913" cy="676"/>
          </p:xfrm>
          <a:graphic>
            <a:graphicData uri="http://schemas.openxmlformats.org/presentationml/2006/ole">
              <mc:AlternateContent xmlns:mc="http://schemas.openxmlformats.org/markup-compatibility/2006">
                <mc:Choice xmlns:v="urn:schemas-microsoft-com:vml" Requires="v">
                  <p:oleObj r:id="rId4" imgW="1588135" imgH="368300" progId="Equation.DSMT4">
                    <p:embed/>
                  </p:oleObj>
                </mc:Choice>
                <mc:Fallback>
                  <p:oleObj r:id="rId4" imgW="1588135" imgH="3683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 y="0"/>
                          <a:ext cx="2913" cy="6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pic>
        <p:nvPicPr>
          <p:cNvPr id="36875"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86100" y="412750"/>
            <a:ext cx="1701800"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6873"/>
                                        </p:tgtEl>
                                        <p:attrNameLst>
                                          <p:attrName>style.visibility</p:attrName>
                                        </p:attrNameLst>
                                      </p:cBhvr>
                                      <p:to>
                                        <p:strVal val="visible"/>
                                      </p:to>
                                    </p:set>
                                    <p:animEffect transition="in" filter="fade">
                                      <p:cBhvr>
                                        <p:cTn id="7" dur="500"/>
                                        <p:tgtEl>
                                          <p:spTgt spid="36873"/>
                                        </p:tgtEl>
                                      </p:cBhvr>
                                    </p:animEffect>
                                  </p:childTnLst>
                                </p:cTn>
                              </p:par>
                              <p:par>
                                <p:cTn id="8" presetID="10" presetClass="entr" presetSubtype="0" fill="hold" nodeType="withEffect">
                                  <p:stCondLst>
                                    <p:cond delay="0"/>
                                  </p:stCondLst>
                                  <p:childTnLst>
                                    <p:set>
                                      <p:cBhvr>
                                        <p:cTn id="9" dur="1" fill="hold">
                                          <p:stCondLst>
                                            <p:cond delay="0"/>
                                          </p:stCondLst>
                                        </p:cTn>
                                        <p:tgtEl>
                                          <p:spTgt spid="36875"/>
                                        </p:tgtEl>
                                        <p:attrNameLst>
                                          <p:attrName>style.visibility</p:attrName>
                                        </p:attrNameLst>
                                      </p:cBhvr>
                                      <p:to>
                                        <p:strVal val="visible"/>
                                      </p:to>
                                    </p:set>
                                    <p:animEffect transition="in" filter="fade">
                                      <p:cBhvr>
                                        <p:cTn id="10" dur="500"/>
                                        <p:tgtEl>
                                          <p:spTgt spid="3687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3494"/>
                                        </p:tgtEl>
                                        <p:attrNameLst>
                                          <p:attrName>style.visibility</p:attrName>
                                        </p:attrNameLst>
                                      </p:cBhvr>
                                      <p:to>
                                        <p:strVal val="visible"/>
                                      </p:to>
                                    </p:set>
                                    <p:animEffect transition="in" filter="fade">
                                      <p:cBhvr>
                                        <p:cTn id="15" dur="500"/>
                                        <p:tgtEl>
                                          <p:spTgt spid="6349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3495"/>
                                        </p:tgtEl>
                                        <p:attrNameLst>
                                          <p:attrName>style.visibility</p:attrName>
                                        </p:attrNameLst>
                                      </p:cBhvr>
                                      <p:to>
                                        <p:strVal val="visible"/>
                                      </p:to>
                                    </p:set>
                                    <p:animEffect transition="in" filter="fade">
                                      <p:cBhvr>
                                        <p:cTn id="20" dur="500"/>
                                        <p:tgtEl>
                                          <p:spTgt spid="6349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fade">
                                      <p:cBhvr>
                                        <p:cTn id="2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73" grpId="0"/>
      <p:bldP spid="6349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92E154ED-9AD4-4A00-957E-9596255A5512}" type="slidenum">
              <a:rPr lang="zh-CN" altLang="en-US" sz="1400"/>
              <a:t>6</a:t>
            </a:fld>
            <a:endParaRPr lang="en-US" altLang="zh-CN" sz="1400"/>
          </a:p>
        </p:txBody>
      </p:sp>
      <p:sp>
        <p:nvSpPr>
          <p:cNvPr id="9250" name="Text Box 33"/>
          <p:cNvSpPr txBox="1">
            <a:spLocks noChangeArrowheads="1"/>
          </p:cNvSpPr>
          <p:nvPr/>
        </p:nvSpPr>
        <p:spPr bwMode="auto">
          <a:xfrm>
            <a:off x="395288" y="5157788"/>
            <a:ext cx="8429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rgbClr val="00337B"/>
                </a:solidFill>
                <a:latin typeface="Times New Roman" panose="02020603050405020304" pitchFamily="18" charset="0"/>
              </a:rPr>
              <a:t>其中，</a:t>
            </a:r>
            <a:r>
              <a:rPr lang="en-US" altLang="zh-CN" sz="2800" i="1">
                <a:solidFill>
                  <a:srgbClr val="00337B"/>
                </a:solidFill>
                <a:latin typeface="Times New Roman" panose="02020603050405020304" pitchFamily="18" charset="0"/>
              </a:rPr>
              <a:t>D</a:t>
            </a:r>
            <a:r>
              <a:rPr lang="zh-CN" altLang="en-US" sz="2800" b="1">
                <a:solidFill>
                  <a:srgbClr val="00337B"/>
                </a:solidFill>
                <a:latin typeface="Times New Roman" panose="02020603050405020304" pitchFamily="18" charset="0"/>
              </a:rPr>
              <a:t>为数字控制器，构成控制系统的数字部分。</a:t>
            </a:r>
          </a:p>
          <a:p>
            <a:pPr eaLnBrk="1" hangingPunct="1">
              <a:spcBef>
                <a:spcPct val="0"/>
              </a:spcBef>
              <a:buClrTx/>
              <a:buSzTx/>
              <a:buFont typeface="Arial" panose="020B0604020202020204" pitchFamily="34" charset="0"/>
              <a:buNone/>
            </a:pPr>
            <a:r>
              <a:rPr lang="en-US" altLang="zh-CN" sz="2800" i="1">
                <a:solidFill>
                  <a:srgbClr val="00337B"/>
                </a:solidFill>
                <a:latin typeface="Times New Roman" panose="02020603050405020304" pitchFamily="18" charset="0"/>
              </a:rPr>
              <a:t>G</a:t>
            </a:r>
            <a:r>
              <a:rPr lang="en-US" altLang="zh-CN" sz="2800">
                <a:solidFill>
                  <a:srgbClr val="00337B"/>
                </a:solidFill>
                <a:latin typeface="Times New Roman" panose="02020603050405020304" pitchFamily="18" charset="0"/>
              </a:rPr>
              <a:t>(</a:t>
            </a:r>
            <a:r>
              <a:rPr lang="en-US" altLang="zh-CN" sz="2800" i="1">
                <a:solidFill>
                  <a:srgbClr val="00337B"/>
                </a:solidFill>
                <a:latin typeface="Times New Roman" panose="02020603050405020304" pitchFamily="18" charset="0"/>
              </a:rPr>
              <a:t>s</a:t>
            </a:r>
            <a:r>
              <a:rPr lang="en-US" altLang="zh-CN" sz="2800">
                <a:solidFill>
                  <a:srgbClr val="00337B"/>
                </a:solidFill>
                <a:latin typeface="Times New Roman" panose="02020603050405020304" pitchFamily="18" charset="0"/>
              </a:rPr>
              <a:t>)</a:t>
            </a:r>
            <a:r>
              <a:rPr lang="zh-CN" altLang="en-US" sz="2800" b="1">
                <a:solidFill>
                  <a:srgbClr val="00337B"/>
                </a:solidFill>
                <a:latin typeface="Times New Roman" panose="02020603050405020304" pitchFamily="18" charset="0"/>
              </a:rPr>
              <a:t>为系统的不可变部分，构成连续部分的主要成分。</a:t>
            </a:r>
          </a:p>
        </p:txBody>
      </p:sp>
      <p:graphicFrame>
        <p:nvGraphicFramePr>
          <p:cNvPr id="3" name="对象 2"/>
          <p:cNvGraphicFramePr>
            <a:graphicFrameLocks noChangeAspect="1"/>
          </p:cNvGraphicFramePr>
          <p:nvPr/>
        </p:nvGraphicFramePr>
        <p:xfrm>
          <a:off x="1452563" y="2162175"/>
          <a:ext cx="6338887" cy="2246313"/>
        </p:xfrm>
        <a:graphic>
          <a:graphicData uri="http://schemas.openxmlformats.org/presentationml/2006/ole">
            <mc:AlternateContent xmlns:mc="http://schemas.openxmlformats.org/markup-compatibility/2006">
              <mc:Choice xmlns:v="urn:schemas-microsoft-com:vml" Requires="v">
                <p:oleObj name="Visio" r:id="rId2" imgW="2984500" imgH="1016000" progId="Visio.Drawing.11">
                  <p:embed/>
                </p:oleObj>
              </mc:Choice>
              <mc:Fallback>
                <p:oleObj name="Visio" r:id="rId2" imgW="2984500" imgH="1016000" progId="Visio.Drawing.11">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2563" y="2162175"/>
                        <a:ext cx="6338887"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 name="Text Box 4"/>
          <p:cNvSpPr txBox="1">
            <a:spLocks noChangeArrowheads="1"/>
          </p:cNvSpPr>
          <p:nvPr/>
        </p:nvSpPr>
        <p:spPr bwMode="auto">
          <a:xfrm>
            <a:off x="2443163" y="4508500"/>
            <a:ext cx="48656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rgbClr val="00337B"/>
                </a:solidFill>
                <a:latin typeface="Times New Roman" panose="02020603050405020304" pitchFamily="18" charset="0"/>
              </a:rPr>
              <a:t>图</a:t>
            </a:r>
            <a:r>
              <a:rPr lang="en-US" altLang="zh-CN" sz="2400" b="1">
                <a:solidFill>
                  <a:srgbClr val="00337B"/>
                </a:solidFill>
                <a:latin typeface="Times New Roman" panose="02020603050405020304" pitchFamily="18" charset="0"/>
              </a:rPr>
              <a:t>7-5  </a:t>
            </a:r>
            <a:r>
              <a:rPr lang="zh-CN" altLang="en-US" sz="2400" b="1">
                <a:solidFill>
                  <a:srgbClr val="00337B"/>
                </a:solidFill>
                <a:latin typeface="Times New Roman" panose="02020603050405020304" pitchFamily="18" charset="0"/>
              </a:rPr>
              <a:t>数字控制系统的简化框图</a:t>
            </a:r>
          </a:p>
        </p:txBody>
      </p:sp>
      <p:sp>
        <p:nvSpPr>
          <p:cNvPr id="39" name="Text Box 33"/>
          <p:cNvSpPr txBox="1">
            <a:spLocks noChangeArrowheads="1"/>
          </p:cNvSpPr>
          <p:nvPr/>
        </p:nvSpPr>
        <p:spPr bwMode="auto">
          <a:xfrm>
            <a:off x="323850" y="549275"/>
            <a:ext cx="8280400"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rgbClr val="00337B"/>
                </a:solidFill>
                <a:latin typeface="Times New Roman" panose="02020603050405020304" pitchFamily="18" charset="0"/>
              </a:rPr>
              <a:t>        图</a:t>
            </a:r>
            <a:r>
              <a:rPr lang="en-US" altLang="zh-CN" sz="2800" b="1">
                <a:solidFill>
                  <a:srgbClr val="00337B"/>
                </a:solidFill>
                <a:latin typeface="Times New Roman" panose="02020603050405020304" pitchFamily="18" charset="0"/>
              </a:rPr>
              <a:t>7-4</a:t>
            </a:r>
            <a:r>
              <a:rPr lang="zh-CN" altLang="en-US" sz="2800" b="1">
                <a:solidFill>
                  <a:srgbClr val="00337B"/>
                </a:solidFill>
                <a:latin typeface="Times New Roman" panose="02020603050405020304" pitchFamily="18" charset="0"/>
              </a:rPr>
              <a:t>中的</a:t>
            </a:r>
            <a:r>
              <a:rPr lang="en-US" altLang="zh-CN" sz="2800" b="1">
                <a:solidFill>
                  <a:srgbClr val="00337B"/>
                </a:solidFill>
                <a:latin typeface="Times New Roman" panose="02020603050405020304" pitchFamily="18" charset="0"/>
              </a:rPr>
              <a:t>A/D</a:t>
            </a:r>
            <a:r>
              <a:rPr lang="zh-CN" altLang="en-US" sz="2800" b="1">
                <a:solidFill>
                  <a:srgbClr val="00337B"/>
                </a:solidFill>
                <a:latin typeface="Times New Roman" panose="02020603050405020304" pitchFamily="18" charset="0"/>
              </a:rPr>
              <a:t>和</a:t>
            </a:r>
            <a:r>
              <a:rPr lang="en-US" altLang="zh-CN" sz="2800" b="1">
                <a:solidFill>
                  <a:srgbClr val="00337B"/>
                </a:solidFill>
                <a:latin typeface="Times New Roman" panose="02020603050405020304" pitchFamily="18" charset="0"/>
              </a:rPr>
              <a:t>D/A</a:t>
            </a:r>
            <a:r>
              <a:rPr lang="zh-CN" altLang="en-US" sz="2800" b="1">
                <a:solidFill>
                  <a:srgbClr val="00337B"/>
                </a:solidFill>
                <a:latin typeface="Times New Roman" panose="02020603050405020304" pitchFamily="18" charset="0"/>
              </a:rPr>
              <a:t>转换器可以用采样开关表示，因此可得到如图</a:t>
            </a:r>
            <a:r>
              <a:rPr lang="en-US" altLang="zh-CN" sz="2800" b="1">
                <a:solidFill>
                  <a:srgbClr val="00337B"/>
                </a:solidFill>
                <a:latin typeface="Times New Roman" panose="02020603050405020304" pitchFamily="18" charset="0"/>
              </a:rPr>
              <a:t>7-5</a:t>
            </a:r>
            <a:r>
              <a:rPr lang="zh-CN" altLang="en-US" sz="2800" b="1">
                <a:solidFill>
                  <a:srgbClr val="00337B"/>
                </a:solidFill>
                <a:latin typeface="Times New Roman" panose="02020603050405020304" pitchFamily="18" charset="0"/>
              </a:rPr>
              <a:t>所示的数字控制系统简化后的等效框图，其中，采样开关是同步的。</a:t>
            </a:r>
          </a:p>
        </p:txBody>
      </p:sp>
      <p:sp>
        <p:nvSpPr>
          <p:cNvPr id="9223" name="AutoShape 21">
            <a:hlinkClick r:id="" action="ppaction://hlinkshowjump?jump=firstslide" highlightClick="1"/>
          </p:cNvPr>
          <p:cNvSpPr>
            <a:spLocks noChangeArrowheads="1"/>
          </p:cNvSpPr>
          <p:nvPr/>
        </p:nvSpPr>
        <p:spPr bwMode="auto">
          <a:xfrm>
            <a:off x="8243888" y="6308725"/>
            <a:ext cx="360362"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linds(horizont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
                                        </p:tgtEl>
                                        <p:attrNameLst>
                                          <p:attrName>style.visibility</p:attrName>
                                        </p:attrNameLst>
                                      </p:cBhvr>
                                      <p:to>
                                        <p:strVal val="visible"/>
                                      </p:to>
                                    </p:set>
                                    <p:animEffect transition="in" filter="fade">
                                      <p:cBhvr>
                                        <p:cTn id="15" dur="500"/>
                                        <p:tgtEl>
                                          <p:spTgt spid="38"/>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9250"/>
                                        </p:tgtEl>
                                        <p:attrNameLst>
                                          <p:attrName>style.visibility</p:attrName>
                                        </p:attrNameLst>
                                      </p:cBhvr>
                                      <p:to>
                                        <p:strVal val="visible"/>
                                      </p:to>
                                    </p:set>
                                    <p:anim calcmode="lin" valueType="num">
                                      <p:cBhvr additive="base">
                                        <p:cTn id="20" dur="500" fill="hold"/>
                                        <p:tgtEl>
                                          <p:spTgt spid="9250"/>
                                        </p:tgtEl>
                                        <p:attrNameLst>
                                          <p:attrName>ppt_x</p:attrName>
                                        </p:attrNameLst>
                                      </p:cBhvr>
                                      <p:tavLst>
                                        <p:tav tm="0">
                                          <p:val>
                                            <p:strVal val="#ppt_x"/>
                                          </p:val>
                                        </p:tav>
                                        <p:tav tm="100000">
                                          <p:val>
                                            <p:strVal val="#ppt_x"/>
                                          </p:val>
                                        </p:tav>
                                      </p:tavLst>
                                    </p:anim>
                                    <p:anim calcmode="lin" valueType="num">
                                      <p:cBhvr additive="base">
                                        <p:cTn id="21" dur="500" fill="hold"/>
                                        <p:tgtEl>
                                          <p:spTgt spid="92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0" grpId="0"/>
      <p:bldP spid="38" grpId="0"/>
      <p:bldP spid="39"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503238" y="517525"/>
            <a:ext cx="81359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dirty="0">
                <a:solidFill>
                  <a:schemeClr val="tx2"/>
                </a:solidFill>
                <a:latin typeface="Times New Roman" panose="02020603050405020304" pitchFamily="18" charset="0"/>
                <a:cs typeface="Times New Roman" panose="02020603050405020304" pitchFamily="18" charset="0"/>
              </a:rPr>
              <a:t>例</a:t>
            </a:r>
            <a:r>
              <a:rPr lang="en-US" altLang="zh-CN" b="1" dirty="0">
                <a:solidFill>
                  <a:schemeClr val="tx2"/>
                </a:solidFill>
                <a:latin typeface="Times New Roman" panose="02020603050405020304" pitchFamily="18" charset="0"/>
                <a:cs typeface="Times New Roman" panose="02020603050405020304" pitchFamily="18" charset="0"/>
              </a:rPr>
              <a:t>7-16:                                      ,</a:t>
            </a:r>
            <a:r>
              <a:rPr lang="zh-CN" altLang="en-US" b="1" dirty="0">
                <a:solidFill>
                  <a:schemeClr val="tx2"/>
                </a:solidFill>
                <a:latin typeface="Times New Roman" panose="02020603050405020304" pitchFamily="18" charset="0"/>
                <a:cs typeface="Times New Roman" panose="02020603050405020304" pitchFamily="18" charset="0"/>
              </a:rPr>
              <a:t>求</a:t>
            </a:r>
            <a:r>
              <a:rPr lang="en-US" altLang="zh-CN" i="1" dirty="0">
                <a:solidFill>
                  <a:schemeClr val="tx2"/>
                </a:solidFill>
                <a:latin typeface="Times New Roman" panose="02020603050405020304" pitchFamily="18" charset="0"/>
                <a:cs typeface="Times New Roman" panose="02020603050405020304" pitchFamily="18" charset="0"/>
              </a:rPr>
              <a:t>x</a:t>
            </a:r>
            <a:r>
              <a:rPr lang="en-US" altLang="zh-CN" dirty="0">
                <a:solidFill>
                  <a:schemeClr val="tx2"/>
                </a:solidFill>
                <a:latin typeface="Times New Roman" panose="02020603050405020304" pitchFamily="18" charset="0"/>
                <a:cs typeface="Times New Roman" panose="02020603050405020304" pitchFamily="18" charset="0"/>
              </a:rPr>
              <a:t>(</a:t>
            </a:r>
            <a:r>
              <a:rPr lang="en-US" altLang="zh-CN" i="1" dirty="0" err="1">
                <a:solidFill>
                  <a:schemeClr val="tx2"/>
                </a:solidFill>
                <a:latin typeface="Times New Roman" panose="02020603050405020304" pitchFamily="18" charset="0"/>
                <a:cs typeface="Times New Roman" panose="02020603050405020304" pitchFamily="18" charset="0"/>
              </a:rPr>
              <a:t>kT</a:t>
            </a:r>
            <a:r>
              <a:rPr lang="en-US" altLang="zh-CN" dirty="0">
                <a:solidFill>
                  <a:schemeClr val="tx2"/>
                </a:solidFill>
                <a:latin typeface="Times New Roman" panose="02020603050405020304" pitchFamily="18" charset="0"/>
                <a:cs typeface="Times New Roman" panose="02020603050405020304" pitchFamily="18" charset="0"/>
              </a:rPr>
              <a:t>)</a:t>
            </a:r>
            <a:r>
              <a:rPr lang="zh-CN" altLang="en-US" b="1" dirty="0">
                <a:solidFill>
                  <a:schemeClr val="tx2"/>
                </a:solidFill>
                <a:latin typeface="Times New Roman" panose="02020603050405020304" pitchFamily="18" charset="0"/>
                <a:cs typeface="Times New Roman" panose="02020603050405020304" pitchFamily="18" charset="0"/>
              </a:rPr>
              <a:t>。</a:t>
            </a:r>
          </a:p>
        </p:txBody>
      </p:sp>
      <p:sp>
        <p:nvSpPr>
          <p:cNvPr id="217092" name="Rectangle 4"/>
          <p:cNvSpPr>
            <a:spLocks noChangeArrowheads="1"/>
          </p:cNvSpPr>
          <p:nvPr/>
        </p:nvSpPr>
        <p:spPr bwMode="auto">
          <a:xfrm>
            <a:off x="107950" y="1506538"/>
            <a:ext cx="1655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3429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Tx/>
              <a:buNone/>
            </a:pPr>
            <a:r>
              <a:rPr lang="zh-CN" altLang="en-US" b="1">
                <a:solidFill>
                  <a:schemeClr val="tx2"/>
                </a:solidFill>
                <a:latin typeface="宋体" panose="02010600030101010101" pitchFamily="2" charset="-122"/>
                <a:cs typeface="Times New Roman" panose="02020603050405020304" pitchFamily="18" charset="0"/>
              </a:rPr>
              <a:t>解：</a:t>
            </a:r>
            <a:endParaRPr lang="en-US" altLang="zh-CN" b="1">
              <a:solidFill>
                <a:schemeClr val="tx2"/>
              </a:solidFill>
              <a:latin typeface="宋体" panose="02010600030101010101" pitchFamily="2" charset="-122"/>
              <a:cs typeface="Times New Roman" panose="02020603050405020304" pitchFamily="18" charset="0"/>
            </a:endParaRPr>
          </a:p>
        </p:txBody>
      </p:sp>
      <p:sp>
        <p:nvSpPr>
          <p:cNvPr id="38920" name="Text Box 8"/>
          <p:cNvSpPr txBox="1">
            <a:spLocks noChangeArrowheads="1"/>
          </p:cNvSpPr>
          <p:nvPr/>
        </p:nvSpPr>
        <p:spPr bwMode="auto">
          <a:xfrm>
            <a:off x="1258888" y="2565400"/>
            <a:ext cx="54721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Tx/>
              <a:buNone/>
            </a:pPr>
            <a:r>
              <a:rPr lang="zh-CN" altLang="en-US" sz="2800" b="1">
                <a:solidFill>
                  <a:schemeClr val="tx2"/>
                </a:solidFill>
              </a:rPr>
              <a:t>极点：                         ，则</a:t>
            </a:r>
          </a:p>
        </p:txBody>
      </p:sp>
      <p:graphicFrame>
        <p:nvGraphicFramePr>
          <p:cNvPr id="10" name="Object 11"/>
          <p:cNvGraphicFramePr>
            <a:graphicFrameLocks noChangeAspect="1"/>
          </p:cNvGraphicFramePr>
          <p:nvPr/>
        </p:nvGraphicFramePr>
        <p:xfrm>
          <a:off x="1979613" y="347663"/>
          <a:ext cx="3635375" cy="952500"/>
        </p:xfrm>
        <a:graphic>
          <a:graphicData uri="http://schemas.openxmlformats.org/presentationml/2006/ole">
            <mc:AlternateContent xmlns:mc="http://schemas.openxmlformats.org/markup-compatibility/2006">
              <mc:Choice xmlns:v="urn:schemas-microsoft-com:vml" Requires="v">
                <p:oleObj name="Equation" r:id="rId2" imgW="1473200" imgH="381000" progId="Equation.DSMT4">
                  <p:embed/>
                </p:oleObj>
              </mc:Choice>
              <mc:Fallback>
                <p:oleObj name="Equation" r:id="rId2" imgW="1473200" imgH="381000" progId="Equation.DSMT4">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613" y="347663"/>
                        <a:ext cx="3635375" cy="952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 name="Object 6"/>
          <p:cNvGraphicFramePr>
            <a:graphicFrameLocks noChangeAspect="1"/>
          </p:cNvGraphicFramePr>
          <p:nvPr/>
        </p:nvGraphicFramePr>
        <p:xfrm>
          <a:off x="1258888" y="1487488"/>
          <a:ext cx="5583237" cy="836612"/>
        </p:xfrm>
        <a:graphic>
          <a:graphicData uri="http://schemas.openxmlformats.org/presentationml/2006/ole">
            <mc:AlternateContent xmlns:mc="http://schemas.openxmlformats.org/markup-compatibility/2006">
              <mc:Choice xmlns:v="urn:schemas-microsoft-com:vml" Requires="v">
                <p:oleObj name="Equation" r:id="rId4" imgW="3022600" imgH="419100" progId="Equation.DSMT4">
                  <p:embed/>
                </p:oleObj>
              </mc:Choice>
              <mc:Fallback>
                <p:oleObj name="Equation" r:id="rId4" imgW="3022600" imgH="4191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1487488"/>
                        <a:ext cx="5583237" cy="836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 name="Object 7"/>
          <p:cNvGraphicFramePr>
            <a:graphicFrameLocks noChangeAspect="1"/>
          </p:cNvGraphicFramePr>
          <p:nvPr/>
        </p:nvGraphicFramePr>
        <p:xfrm>
          <a:off x="2316163" y="2565400"/>
          <a:ext cx="2405062" cy="519113"/>
        </p:xfrm>
        <a:graphic>
          <a:graphicData uri="http://schemas.openxmlformats.org/presentationml/2006/ole">
            <mc:AlternateContent xmlns:mc="http://schemas.openxmlformats.org/markup-compatibility/2006">
              <mc:Choice xmlns:v="urn:schemas-microsoft-com:vml" Requires="v">
                <p:oleObj name="公式" r:id="rId6" imgW="1143000" imgH="228600" progId="Equation.3">
                  <p:embed/>
                </p:oleObj>
              </mc:Choice>
              <mc:Fallback>
                <p:oleObj name="公式" r:id="rId6" imgW="114300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16163" y="2565400"/>
                        <a:ext cx="24050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8"/>
          <p:cNvGraphicFramePr>
            <a:graphicFrameLocks noChangeAspect="1"/>
          </p:cNvGraphicFramePr>
          <p:nvPr/>
        </p:nvGraphicFramePr>
        <p:xfrm>
          <a:off x="755650" y="3325813"/>
          <a:ext cx="7945438" cy="3127375"/>
        </p:xfrm>
        <a:graphic>
          <a:graphicData uri="http://schemas.openxmlformats.org/presentationml/2006/ole">
            <mc:AlternateContent xmlns:mc="http://schemas.openxmlformats.org/markup-compatibility/2006">
              <mc:Choice xmlns:v="urn:schemas-microsoft-com:vml" Requires="v">
                <p:oleObj name="Equation" r:id="rId8" imgW="4495800" imgH="1638300" progId="Equation.DSMT4">
                  <p:embed/>
                </p:oleObj>
              </mc:Choice>
              <mc:Fallback>
                <p:oleObj name="Equation" r:id="rId8" imgW="4495800" imgH="163830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3325813"/>
                        <a:ext cx="7945438" cy="312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4521" name="灯片编号占位符 3"/>
          <p:cNvSpPr txBox="1">
            <a:spLocks noGrp="1" noChangeArrowheads="1"/>
          </p:cNvSpPr>
          <p:nvPr/>
        </p:nvSpPr>
        <p:spPr bwMode="auto">
          <a:xfrm>
            <a:off x="6705600" y="63976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2A63EF2-1831-4F20-A99F-E56CF1F3A9AF}" type="slidenum">
              <a:rPr lang="zh-CN" altLang="en-US" sz="1400"/>
              <a:t>60</a:t>
            </a:fld>
            <a:endParaRPr lang="en-US" altLang="zh-CN" sz="14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78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217092"/>
                                        </p:tgtEl>
                                        <p:attrNameLst>
                                          <p:attrName>style.visibility</p:attrName>
                                        </p:attrNameLst>
                                      </p:cBhvr>
                                      <p:to>
                                        <p:strVal val="visible"/>
                                      </p:to>
                                    </p:set>
                                    <p:animEffect transition="in" filter="fade">
                                      <p:cBhvr>
                                        <p:cTn id="13" dur="500"/>
                                        <p:tgtEl>
                                          <p:spTgt spid="217092"/>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89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0" grpId="0"/>
      <p:bldP spid="217092" grpId="0"/>
      <p:bldP spid="38920"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5DB5FA6-FACE-404F-AB8D-D15115F6A43D}" type="slidenum">
              <a:rPr lang="zh-CN" altLang="en-US" sz="1400"/>
              <a:t>61</a:t>
            </a:fld>
            <a:endParaRPr lang="en-US" altLang="zh-CN" sz="1400"/>
          </a:p>
        </p:txBody>
      </p:sp>
      <p:sp>
        <p:nvSpPr>
          <p:cNvPr id="64515" name="Rectangle 4"/>
          <p:cNvSpPr>
            <a:spLocks noChangeArrowheads="1"/>
          </p:cNvSpPr>
          <p:nvPr/>
        </p:nvSpPr>
        <p:spPr bwMode="auto">
          <a:xfrm>
            <a:off x="250825" y="1473200"/>
            <a:ext cx="849788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解：</a:t>
            </a:r>
            <a:r>
              <a:rPr lang="en-US" altLang="zh-CN" sz="2800" b="1" i="1">
                <a:solidFill>
                  <a:schemeClr val="tx2"/>
                </a:solidFill>
                <a:latin typeface="Times New Roman" panose="02020603050405020304" pitchFamily="18" charset="0"/>
                <a:cs typeface="Times New Roman" panose="02020603050405020304" pitchFamily="18" charset="0"/>
              </a:rPr>
              <a:t>X</a:t>
            </a:r>
            <a:r>
              <a:rPr lang="en-US" altLang="zh-CN" sz="2800" b="1">
                <a:solidFill>
                  <a:schemeClr val="tx2"/>
                </a:solidFill>
                <a:latin typeface="Times New Roman" panose="02020603050405020304" pitchFamily="18" charset="0"/>
                <a:cs typeface="Times New Roman" panose="02020603050405020304" pitchFamily="18" charset="0"/>
              </a:rPr>
              <a:t>(</a:t>
            </a:r>
            <a:r>
              <a:rPr lang="en-US" altLang="zh-CN" sz="2800" b="1" i="1">
                <a:solidFill>
                  <a:schemeClr val="tx2"/>
                </a:solidFill>
                <a:latin typeface="Times New Roman" panose="02020603050405020304" pitchFamily="18" charset="0"/>
                <a:cs typeface="Times New Roman" panose="02020603050405020304" pitchFamily="18" charset="0"/>
              </a:rPr>
              <a:t>z</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中互不相同的极点为</a:t>
            </a:r>
            <a:r>
              <a:rPr lang="en-US" altLang="zh-CN" sz="2800" b="1" i="1">
                <a:solidFill>
                  <a:schemeClr val="tx2"/>
                </a:solidFill>
                <a:latin typeface="Times New Roman" panose="02020603050405020304" pitchFamily="18" charset="0"/>
                <a:cs typeface="Times New Roman" panose="02020603050405020304" pitchFamily="18" charset="0"/>
              </a:rPr>
              <a:t>z</a:t>
            </a:r>
            <a:r>
              <a:rPr lang="en-US" altLang="zh-CN" sz="2800" b="1" baseline="-25000">
                <a:solidFill>
                  <a:schemeClr val="tx2"/>
                </a:solidFill>
                <a:latin typeface="Times New Roman" panose="02020603050405020304" pitchFamily="18" charset="0"/>
                <a:cs typeface="Times New Roman" panose="02020603050405020304" pitchFamily="18" charset="0"/>
              </a:rPr>
              <a:t>1</a:t>
            </a:r>
            <a:r>
              <a:rPr lang="en-US" altLang="zh-CN" sz="2800" b="1">
                <a:solidFill>
                  <a:schemeClr val="tx2"/>
                </a:solidFill>
                <a:latin typeface="Times New Roman" panose="02020603050405020304" pitchFamily="18" charset="0"/>
                <a:cs typeface="Times New Roman" panose="02020603050405020304" pitchFamily="18" charset="0"/>
              </a:rPr>
              <a:t>= </a:t>
            </a:r>
            <a:r>
              <a:rPr lang="en-US" altLang="zh-CN" sz="2800" b="1" i="1">
                <a:solidFill>
                  <a:schemeClr val="tx2"/>
                </a:solidFill>
                <a:latin typeface="Times New Roman" panose="02020603050405020304" pitchFamily="18" charset="0"/>
                <a:cs typeface="Times New Roman" panose="02020603050405020304" pitchFamily="18" charset="0"/>
              </a:rPr>
              <a:t>a</a:t>
            </a:r>
            <a:r>
              <a:rPr lang="zh-CN" altLang="en-US" sz="2800" b="1">
                <a:solidFill>
                  <a:schemeClr val="tx2"/>
                </a:solidFill>
                <a:latin typeface="Times New Roman" panose="02020603050405020304" pitchFamily="18" charset="0"/>
                <a:cs typeface="Times New Roman" panose="02020603050405020304" pitchFamily="18" charset="0"/>
              </a:rPr>
              <a:t>及</a:t>
            </a:r>
            <a:r>
              <a:rPr lang="en-US" altLang="zh-CN" sz="2800" b="1" i="1">
                <a:solidFill>
                  <a:schemeClr val="tx2"/>
                </a:solidFill>
                <a:latin typeface="Times New Roman" panose="02020603050405020304" pitchFamily="18" charset="0"/>
                <a:cs typeface="Times New Roman" panose="02020603050405020304" pitchFamily="18" charset="0"/>
              </a:rPr>
              <a:t>z</a:t>
            </a:r>
            <a:r>
              <a:rPr lang="en-US" altLang="zh-CN" sz="2800" b="1" baseline="-25000">
                <a:solidFill>
                  <a:schemeClr val="tx2"/>
                </a:solidFill>
                <a:latin typeface="Times New Roman" panose="02020603050405020304" pitchFamily="18" charset="0"/>
                <a:cs typeface="Times New Roman" panose="02020603050405020304" pitchFamily="18" charset="0"/>
              </a:rPr>
              <a:t>2</a:t>
            </a:r>
            <a:r>
              <a:rPr lang="en-US" altLang="zh-CN" sz="2800" b="1">
                <a:solidFill>
                  <a:schemeClr val="tx2"/>
                </a:solidFill>
                <a:latin typeface="Times New Roman" panose="02020603050405020304" pitchFamily="18" charset="0"/>
                <a:cs typeface="Times New Roman" panose="02020603050405020304" pitchFamily="18" charset="0"/>
              </a:rPr>
              <a:t>= 1</a:t>
            </a:r>
            <a:r>
              <a:rPr lang="zh-CN" altLang="en-US" sz="2800" b="1">
                <a:solidFill>
                  <a:schemeClr val="tx2"/>
                </a:solidFill>
                <a:latin typeface="Times New Roman" panose="02020603050405020304" pitchFamily="18" charset="0"/>
                <a:cs typeface="Times New Roman" panose="02020603050405020304" pitchFamily="18" charset="0"/>
              </a:rPr>
              <a:t>，其中</a:t>
            </a:r>
            <a:r>
              <a:rPr lang="en-US" altLang="zh-CN" sz="2800" b="1" i="1">
                <a:solidFill>
                  <a:schemeClr val="tx2"/>
                </a:solidFill>
                <a:latin typeface="Times New Roman" panose="02020603050405020304" pitchFamily="18" charset="0"/>
                <a:cs typeface="Times New Roman" panose="02020603050405020304" pitchFamily="18" charset="0"/>
              </a:rPr>
              <a:t>z</a:t>
            </a:r>
            <a:r>
              <a:rPr lang="en-US" altLang="zh-CN" sz="2800" b="1" baseline="-25000">
                <a:solidFill>
                  <a:schemeClr val="tx2"/>
                </a:solidFill>
                <a:latin typeface="Times New Roman" panose="02020603050405020304" pitchFamily="18" charset="0"/>
                <a:cs typeface="Times New Roman" panose="02020603050405020304" pitchFamily="18" charset="0"/>
              </a:rPr>
              <a:t>1</a:t>
            </a:r>
            <a:r>
              <a:rPr lang="zh-CN" altLang="en-US" sz="2800" b="1">
                <a:solidFill>
                  <a:schemeClr val="tx2"/>
                </a:solidFill>
                <a:latin typeface="Times New Roman" panose="02020603050405020304" pitchFamily="18" charset="0"/>
                <a:cs typeface="Times New Roman" panose="02020603050405020304" pitchFamily="18" charset="0"/>
              </a:rPr>
              <a:t>为单极点，即</a:t>
            </a:r>
            <a:r>
              <a:rPr lang="en-US" altLang="zh-CN" sz="2800" b="1" i="1">
                <a:solidFill>
                  <a:schemeClr val="tx2"/>
                </a:solidFill>
                <a:latin typeface="Times New Roman" panose="02020603050405020304" pitchFamily="18" charset="0"/>
                <a:cs typeface="Times New Roman" panose="02020603050405020304" pitchFamily="18" charset="0"/>
              </a:rPr>
              <a:t>r</a:t>
            </a:r>
            <a:r>
              <a:rPr lang="en-US" altLang="zh-CN" sz="2800" b="1" baseline="-25000">
                <a:solidFill>
                  <a:schemeClr val="tx2"/>
                </a:solidFill>
                <a:latin typeface="Times New Roman" panose="02020603050405020304" pitchFamily="18" charset="0"/>
                <a:cs typeface="Times New Roman" panose="02020603050405020304" pitchFamily="18" charset="0"/>
              </a:rPr>
              <a:t>1</a:t>
            </a:r>
            <a:r>
              <a:rPr lang="en-US" altLang="zh-CN" sz="2800" b="1">
                <a:solidFill>
                  <a:schemeClr val="tx2"/>
                </a:solidFill>
                <a:latin typeface="Times New Roman" panose="02020603050405020304" pitchFamily="18" charset="0"/>
                <a:cs typeface="Times New Roman" panose="02020603050405020304" pitchFamily="18" charset="0"/>
              </a:rPr>
              <a:t>= 1</a:t>
            </a:r>
            <a:r>
              <a:rPr lang="zh-CN" altLang="en-US" sz="2800" b="1">
                <a:solidFill>
                  <a:schemeClr val="tx2"/>
                </a:solidFill>
                <a:latin typeface="Times New Roman" panose="02020603050405020304" pitchFamily="18" charset="0"/>
                <a:cs typeface="Times New Roman" panose="02020603050405020304" pitchFamily="18" charset="0"/>
              </a:rPr>
              <a:t>；</a:t>
            </a:r>
            <a:r>
              <a:rPr lang="en-US" altLang="zh-CN" sz="2800" b="1" i="1">
                <a:solidFill>
                  <a:schemeClr val="tx2"/>
                </a:solidFill>
                <a:latin typeface="Times New Roman" panose="02020603050405020304" pitchFamily="18" charset="0"/>
                <a:cs typeface="Times New Roman" panose="02020603050405020304" pitchFamily="18" charset="0"/>
              </a:rPr>
              <a:t>z</a:t>
            </a:r>
            <a:r>
              <a:rPr lang="en-US" altLang="zh-CN" sz="2800" b="1" baseline="-25000">
                <a:solidFill>
                  <a:schemeClr val="tx2"/>
                </a:solidFill>
                <a:latin typeface="Times New Roman" panose="02020603050405020304" pitchFamily="18" charset="0"/>
                <a:cs typeface="Times New Roman" panose="02020603050405020304" pitchFamily="18" charset="0"/>
              </a:rPr>
              <a:t>2</a:t>
            </a:r>
            <a:r>
              <a:rPr lang="zh-CN" altLang="en-US" sz="2800" b="1">
                <a:solidFill>
                  <a:schemeClr val="tx2"/>
                </a:solidFill>
                <a:latin typeface="Times New Roman" panose="02020603050405020304" pitchFamily="18" charset="0"/>
                <a:cs typeface="Times New Roman" panose="02020603050405020304" pitchFamily="18" charset="0"/>
              </a:rPr>
              <a:t>为二重极点，即</a:t>
            </a:r>
            <a:r>
              <a:rPr lang="en-US" altLang="zh-CN" sz="2800" b="1" i="1">
                <a:solidFill>
                  <a:schemeClr val="tx2"/>
                </a:solidFill>
                <a:latin typeface="Times New Roman" panose="02020603050405020304" pitchFamily="18" charset="0"/>
                <a:cs typeface="Times New Roman" panose="02020603050405020304" pitchFamily="18" charset="0"/>
              </a:rPr>
              <a:t>r</a:t>
            </a:r>
            <a:r>
              <a:rPr lang="en-US" altLang="zh-CN" sz="2800" b="1" baseline="-25000">
                <a:solidFill>
                  <a:schemeClr val="tx2"/>
                </a:solidFill>
                <a:latin typeface="Times New Roman" panose="02020603050405020304" pitchFamily="18" charset="0"/>
                <a:cs typeface="Times New Roman" panose="02020603050405020304" pitchFamily="18" charset="0"/>
              </a:rPr>
              <a:t>2</a:t>
            </a:r>
            <a:r>
              <a:rPr lang="en-US" altLang="zh-CN" sz="2800" b="1">
                <a:solidFill>
                  <a:schemeClr val="tx2"/>
                </a:solidFill>
                <a:latin typeface="Times New Roman" panose="02020603050405020304" pitchFamily="18" charset="0"/>
                <a:cs typeface="Times New Roman" panose="02020603050405020304" pitchFamily="18" charset="0"/>
              </a:rPr>
              <a:t>= 2</a:t>
            </a:r>
            <a:r>
              <a:rPr lang="zh-CN" altLang="en-US" sz="2800" b="1">
                <a:solidFill>
                  <a:schemeClr val="tx2"/>
                </a:solidFill>
                <a:latin typeface="Times New Roman" panose="02020603050405020304" pitchFamily="18" charset="0"/>
                <a:cs typeface="Times New Roman" panose="02020603050405020304" pitchFamily="18" charset="0"/>
              </a:rPr>
              <a:t>，不相同的极点数为</a:t>
            </a:r>
            <a:r>
              <a:rPr lang="en-US" altLang="zh-CN" sz="2800" b="1" i="1">
                <a:solidFill>
                  <a:schemeClr val="tx2"/>
                </a:solidFill>
                <a:latin typeface="Times New Roman" panose="02020603050405020304" pitchFamily="18" charset="0"/>
                <a:cs typeface="Times New Roman" panose="02020603050405020304" pitchFamily="18" charset="0"/>
              </a:rPr>
              <a:t>l</a:t>
            </a:r>
            <a:r>
              <a:rPr lang="en-US" altLang="zh-CN" sz="2800" b="1">
                <a:solidFill>
                  <a:schemeClr val="tx2"/>
                </a:solidFill>
                <a:latin typeface="Times New Roman" panose="02020603050405020304" pitchFamily="18" charset="0"/>
                <a:cs typeface="Times New Roman" panose="02020603050405020304" pitchFamily="18" charset="0"/>
              </a:rPr>
              <a:t>= 2</a:t>
            </a:r>
            <a:r>
              <a:rPr lang="zh-CN" altLang="en-US" sz="2800" b="1">
                <a:solidFill>
                  <a:schemeClr val="tx2"/>
                </a:solidFill>
                <a:latin typeface="Times New Roman" panose="02020603050405020304" pitchFamily="18" charset="0"/>
                <a:cs typeface="Times New Roman" panose="02020603050405020304" pitchFamily="18" charset="0"/>
              </a:rPr>
              <a:t>。则</a:t>
            </a:r>
          </a:p>
        </p:txBody>
      </p:sp>
      <p:sp>
        <p:nvSpPr>
          <p:cNvPr id="65540" name="Rectangle 6"/>
          <p:cNvSpPr>
            <a:spLocks noChangeArrowheads="1"/>
          </p:cNvSpPr>
          <p:nvPr/>
        </p:nvSpPr>
        <p:spPr bwMode="auto">
          <a:xfrm>
            <a:off x="0" y="2420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65541" name="AutoShape 8">
            <a:hlinkClick r:id="" action="ppaction://hlinkshowjump?jump=firstslide" highlightClick="1"/>
          </p:cNvPr>
          <p:cNvSpPr>
            <a:spLocks noChangeArrowheads="1"/>
          </p:cNvSpPr>
          <p:nvPr/>
        </p:nvSpPr>
        <p:spPr bwMode="auto">
          <a:xfrm>
            <a:off x="8174038" y="6308725"/>
            <a:ext cx="358775"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
        <p:nvSpPr>
          <p:cNvPr id="38922" name="Rectangle 2"/>
          <p:cNvSpPr>
            <a:spLocks noChangeArrowheads="1"/>
          </p:cNvSpPr>
          <p:nvPr/>
        </p:nvSpPr>
        <p:spPr bwMode="auto">
          <a:xfrm>
            <a:off x="179388" y="668338"/>
            <a:ext cx="885666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b="1" dirty="0">
                <a:solidFill>
                  <a:schemeClr val="tx2"/>
                </a:solidFill>
                <a:latin typeface="Times New Roman" panose="02020603050405020304" pitchFamily="18" charset="0"/>
                <a:cs typeface="Times New Roman" panose="02020603050405020304" pitchFamily="18" charset="0"/>
              </a:rPr>
              <a:t>例</a:t>
            </a:r>
            <a:r>
              <a:rPr lang="en-US" altLang="zh-CN" b="1" dirty="0">
                <a:solidFill>
                  <a:schemeClr val="tx2"/>
                </a:solidFill>
                <a:latin typeface="Times New Roman" panose="02020603050405020304" pitchFamily="18" charset="0"/>
                <a:cs typeface="Times New Roman" panose="02020603050405020304" pitchFamily="18" charset="0"/>
              </a:rPr>
              <a:t>7-17:  </a:t>
            </a:r>
            <a:r>
              <a:rPr lang="zh-CN" altLang="en-US" b="1" dirty="0">
                <a:solidFill>
                  <a:schemeClr val="tx2"/>
                </a:solidFill>
                <a:latin typeface="Times New Roman" panose="02020603050405020304" pitchFamily="18" charset="0"/>
                <a:cs typeface="Times New Roman" panose="02020603050405020304" pitchFamily="18" charset="0"/>
              </a:rPr>
              <a:t>求</a:t>
            </a:r>
            <a:r>
              <a:rPr lang="zh-CN" altLang="en-US" dirty="0">
                <a:solidFill>
                  <a:schemeClr val="tx2"/>
                </a:solidFill>
                <a:latin typeface="Times New Roman" panose="02020603050405020304" pitchFamily="18" charset="0"/>
                <a:cs typeface="Times New Roman" panose="02020603050405020304" pitchFamily="18" charset="0"/>
              </a:rPr>
              <a:t>            </a:t>
            </a:r>
            <a:r>
              <a:rPr lang="zh-CN" altLang="en-US" b="1" dirty="0">
                <a:solidFill>
                  <a:schemeClr val="tx2"/>
                </a:solidFill>
                <a:latin typeface="Times New Roman" panose="02020603050405020304" pitchFamily="18" charset="0"/>
                <a:cs typeface="Times New Roman" panose="02020603050405020304" pitchFamily="18" charset="0"/>
              </a:rPr>
              <a:t>                              的</a:t>
            </a:r>
            <a:r>
              <a:rPr lang="en-US" altLang="zh-CN" i="1" dirty="0">
                <a:solidFill>
                  <a:schemeClr val="tx2"/>
                </a:solidFill>
                <a:latin typeface="Times New Roman" panose="02020603050405020304" pitchFamily="18" charset="0"/>
                <a:cs typeface="Times New Roman" panose="02020603050405020304" pitchFamily="18" charset="0"/>
              </a:rPr>
              <a:t>Z</a:t>
            </a:r>
            <a:r>
              <a:rPr lang="zh-CN" altLang="en-US" b="1" dirty="0">
                <a:solidFill>
                  <a:schemeClr val="tx2"/>
                </a:solidFill>
                <a:latin typeface="Times New Roman" panose="02020603050405020304" pitchFamily="18" charset="0"/>
                <a:cs typeface="Times New Roman" panose="02020603050405020304" pitchFamily="18" charset="0"/>
              </a:rPr>
              <a:t>反变换。</a:t>
            </a:r>
          </a:p>
        </p:txBody>
      </p:sp>
      <p:sp>
        <p:nvSpPr>
          <p:cNvPr id="64522" name="Rectangle 4"/>
          <p:cNvSpPr>
            <a:spLocks noChangeArrowheads="1"/>
          </p:cNvSpPr>
          <p:nvPr/>
        </p:nvSpPr>
        <p:spPr bwMode="auto">
          <a:xfrm>
            <a:off x="36513" y="4581525"/>
            <a:ext cx="84963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由此可求得</a:t>
            </a:r>
            <a:r>
              <a:rPr lang="en-US" altLang="zh-CN" sz="2800" b="1" i="1">
                <a:solidFill>
                  <a:schemeClr val="tx2"/>
                </a:solidFill>
                <a:latin typeface="Times New Roman" panose="02020603050405020304" pitchFamily="18" charset="0"/>
                <a:cs typeface="Times New Roman" panose="02020603050405020304" pitchFamily="18" charset="0"/>
              </a:rPr>
              <a:t>X</a:t>
            </a:r>
            <a:r>
              <a:rPr lang="en-US" altLang="zh-CN" sz="2800" b="1">
                <a:solidFill>
                  <a:schemeClr val="tx2"/>
                </a:solidFill>
                <a:latin typeface="Times New Roman" panose="02020603050405020304" pitchFamily="18" charset="0"/>
                <a:cs typeface="Times New Roman" panose="02020603050405020304" pitchFamily="18" charset="0"/>
              </a:rPr>
              <a:t>(</a:t>
            </a:r>
            <a:r>
              <a:rPr lang="en-US" altLang="zh-CN" sz="2800" i="1">
                <a:solidFill>
                  <a:schemeClr val="tx2"/>
                </a:solidFill>
                <a:latin typeface="Times New Roman" panose="02020603050405020304" pitchFamily="18" charset="0"/>
                <a:cs typeface="Times New Roman" panose="02020603050405020304" pitchFamily="18" charset="0"/>
              </a:rPr>
              <a:t>z</a:t>
            </a:r>
            <a:r>
              <a:rPr lang="en-US" altLang="zh-CN" sz="2800" b="1">
                <a:solidFill>
                  <a:schemeClr val="tx2"/>
                </a:solidFill>
                <a:latin typeface="Times New Roman" panose="02020603050405020304" pitchFamily="18" charset="0"/>
                <a:cs typeface="Times New Roman" panose="02020603050405020304" pitchFamily="18" charset="0"/>
              </a:rPr>
              <a:t>)</a:t>
            </a:r>
            <a:r>
              <a:rPr lang="zh-CN" altLang="en-US" sz="2800" b="1">
                <a:solidFill>
                  <a:schemeClr val="tx2"/>
                </a:solidFill>
                <a:latin typeface="Times New Roman" panose="02020603050405020304" pitchFamily="18" charset="0"/>
                <a:cs typeface="Times New Roman" panose="02020603050405020304" pitchFamily="18" charset="0"/>
              </a:rPr>
              <a:t>的</a:t>
            </a:r>
            <a:r>
              <a:rPr lang="en-US" altLang="zh-CN" sz="2800" i="1">
                <a:solidFill>
                  <a:schemeClr val="tx2"/>
                </a:solidFill>
                <a:latin typeface="Times New Roman" panose="02020603050405020304" pitchFamily="18" charset="0"/>
                <a:cs typeface="Times New Roman" panose="02020603050405020304" pitchFamily="18" charset="0"/>
              </a:rPr>
              <a:t>Z</a:t>
            </a:r>
            <a:r>
              <a:rPr lang="zh-CN" altLang="en-US" sz="2800" b="1">
                <a:solidFill>
                  <a:schemeClr val="tx2"/>
                </a:solidFill>
                <a:latin typeface="Times New Roman" panose="02020603050405020304" pitchFamily="18" charset="0"/>
                <a:cs typeface="Times New Roman" panose="02020603050405020304" pitchFamily="18" charset="0"/>
              </a:rPr>
              <a:t>反变换为</a:t>
            </a:r>
          </a:p>
        </p:txBody>
      </p:sp>
      <p:pic>
        <p:nvPicPr>
          <p:cNvPr id="38924"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4075" y="488950"/>
            <a:ext cx="4310063" cy="1068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25" name="Picture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250" y="5013325"/>
            <a:ext cx="5932488" cy="104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1" name="Object 11"/>
          <p:cNvGraphicFramePr>
            <a:graphicFrameLocks noChangeAspect="1"/>
          </p:cNvGraphicFramePr>
          <p:nvPr/>
        </p:nvGraphicFramePr>
        <p:xfrm>
          <a:off x="238125" y="2706688"/>
          <a:ext cx="8591550" cy="1838325"/>
        </p:xfrm>
        <a:graphic>
          <a:graphicData uri="http://schemas.openxmlformats.org/presentationml/2006/ole">
            <mc:AlternateContent xmlns:mc="http://schemas.openxmlformats.org/markup-compatibility/2006">
              <mc:Choice xmlns:v="urn:schemas-microsoft-com:vml" Requires="v">
                <p:oleObj name="Equation" r:id="rId4" imgW="4305300" imgH="850900" progId="Equation.DSMT4">
                  <p:embed/>
                </p:oleObj>
              </mc:Choice>
              <mc:Fallback>
                <p:oleObj name="Equation" r:id="rId4" imgW="4305300" imgH="850900" progId="Equation.DSMT4">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8125" y="2706688"/>
                        <a:ext cx="859155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22"/>
                                        </p:tgtEl>
                                        <p:attrNameLst>
                                          <p:attrName>style.visibility</p:attrName>
                                        </p:attrNameLst>
                                      </p:cBhvr>
                                      <p:to>
                                        <p:strVal val="visible"/>
                                      </p:to>
                                    </p:set>
                                    <p:animEffect transition="in" filter="fade">
                                      <p:cBhvr>
                                        <p:cTn id="7" dur="500"/>
                                        <p:tgtEl>
                                          <p:spTgt spid="38922"/>
                                        </p:tgtEl>
                                      </p:cBhvr>
                                    </p:animEffect>
                                  </p:childTnLst>
                                </p:cTn>
                              </p:par>
                              <p:par>
                                <p:cTn id="8" presetID="10" presetClass="entr" presetSubtype="0" fill="hold" nodeType="withEffect">
                                  <p:stCondLst>
                                    <p:cond delay="0"/>
                                  </p:stCondLst>
                                  <p:childTnLst>
                                    <p:set>
                                      <p:cBhvr>
                                        <p:cTn id="9" dur="1" fill="hold">
                                          <p:stCondLst>
                                            <p:cond delay="0"/>
                                          </p:stCondLst>
                                        </p:cTn>
                                        <p:tgtEl>
                                          <p:spTgt spid="38924"/>
                                        </p:tgtEl>
                                        <p:attrNameLst>
                                          <p:attrName>style.visibility</p:attrName>
                                        </p:attrNameLst>
                                      </p:cBhvr>
                                      <p:to>
                                        <p:strVal val="visible"/>
                                      </p:to>
                                    </p:set>
                                    <p:animEffect transition="in" filter="fade">
                                      <p:cBhvr>
                                        <p:cTn id="10" dur="500"/>
                                        <p:tgtEl>
                                          <p:spTgt spid="3892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4515"/>
                                        </p:tgtEl>
                                        <p:attrNameLst>
                                          <p:attrName>style.visibility</p:attrName>
                                        </p:attrNameLst>
                                      </p:cBhvr>
                                      <p:to>
                                        <p:strVal val="visible"/>
                                      </p:to>
                                    </p:set>
                                    <p:animEffect transition="in" filter="fade">
                                      <p:cBhvr>
                                        <p:cTn id="15" dur="500"/>
                                        <p:tgtEl>
                                          <p:spTgt spid="6451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64522"/>
                                        </p:tgtEl>
                                        <p:attrNameLst>
                                          <p:attrName>style.visibility</p:attrName>
                                        </p:attrNameLst>
                                      </p:cBhvr>
                                      <p:to>
                                        <p:strVal val="visible"/>
                                      </p:to>
                                    </p:set>
                                    <p:animEffect transition="in" filter="fade">
                                      <p:cBhvr>
                                        <p:cTn id="25" dur="500"/>
                                        <p:tgtEl>
                                          <p:spTgt spid="6452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8925"/>
                                        </p:tgtEl>
                                        <p:attrNameLst>
                                          <p:attrName>style.visibility</p:attrName>
                                        </p:attrNameLst>
                                      </p:cBhvr>
                                      <p:to>
                                        <p:strVal val="visible"/>
                                      </p:to>
                                    </p:set>
                                    <p:animEffect transition="in" filter="fade">
                                      <p:cBhvr>
                                        <p:cTn id="30" dur="500"/>
                                        <p:tgtEl>
                                          <p:spTgt spid="389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5" grpId="0" autoUpdateAnimBg="0"/>
      <p:bldP spid="38922" grpId="0"/>
      <p:bldP spid="64522" grpId="0" autoUpdateAnimBg="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064AFD6-9B14-4BDB-A8FC-BF643E636472}" type="slidenum">
              <a:rPr lang="zh-CN" altLang="en-US" sz="1400"/>
              <a:t>62</a:t>
            </a:fld>
            <a:endParaRPr lang="en-US" altLang="zh-CN" sz="1400"/>
          </a:p>
        </p:txBody>
      </p:sp>
      <p:sp>
        <p:nvSpPr>
          <p:cNvPr id="66563" name="Rectangle 2"/>
          <p:cNvSpPr>
            <a:spLocks noGrp="1" noRot="1" noChangeArrowheads="1"/>
          </p:cNvSpPr>
          <p:nvPr>
            <p:ph type="title" idx="4294967295"/>
          </p:nvPr>
        </p:nvSpPr>
        <p:spPr>
          <a:xfrm>
            <a:off x="0" y="981075"/>
            <a:ext cx="9972675" cy="863600"/>
          </a:xfrm>
        </p:spPr>
        <p:txBody>
          <a:bodyPr/>
          <a:lstStyle/>
          <a:p>
            <a:pPr algn="l" eaLnBrk="1" hangingPunct="1"/>
            <a:r>
              <a:rPr lang="en-US" altLang="zh-CN" sz="4000" b="1" dirty="0">
                <a:latin typeface="宋体" panose="02010600030101010101" pitchFamily="2" charset="-122"/>
              </a:rPr>
              <a:t>§</a:t>
            </a:r>
            <a:r>
              <a:rPr lang="en-US" altLang="zh-CN" sz="4000" b="1" dirty="0">
                <a:latin typeface="Times New Roman" panose="02020603050405020304" pitchFamily="18" charset="0"/>
                <a:cs typeface="Times New Roman" panose="02020603050405020304" pitchFamily="18" charset="0"/>
              </a:rPr>
              <a:t>7</a:t>
            </a:r>
            <a:r>
              <a:rPr lang="zh-CN" altLang="en-US" sz="4000" b="1" dirty="0">
                <a:latin typeface="Times New Roman" panose="02020603050405020304" pitchFamily="18" charset="0"/>
                <a:cs typeface="Times New Roman" panose="02020603050405020304" pitchFamily="18" charset="0"/>
              </a:rPr>
              <a:t>.</a:t>
            </a:r>
            <a:r>
              <a:rPr lang="en-US" altLang="zh-CN" sz="4000" b="1" dirty="0">
                <a:latin typeface="Times New Roman" panose="02020603050405020304" pitchFamily="18" charset="0"/>
                <a:cs typeface="Times New Roman" panose="02020603050405020304" pitchFamily="18" charset="0"/>
              </a:rPr>
              <a:t>4  </a:t>
            </a:r>
            <a:r>
              <a:rPr lang="zh-CN" altLang="en-US" sz="4000" b="1" dirty="0">
                <a:latin typeface="宋体" panose="02010600030101010101" pitchFamily="2" charset="-122"/>
              </a:rPr>
              <a:t>离散控制系统的数学描述</a:t>
            </a:r>
            <a:br>
              <a:rPr lang="zh-CN" altLang="en-US" sz="4000" b="1" dirty="0">
                <a:latin typeface="宋体" panose="02010600030101010101" pitchFamily="2" charset="-122"/>
              </a:rPr>
            </a:br>
            <a:r>
              <a:rPr lang="zh-CN" altLang="en-US" sz="4000" b="1" dirty="0">
                <a:latin typeface="宋体" panose="02010600030101010101" pitchFamily="2" charset="-122"/>
              </a:rPr>
              <a:t> </a:t>
            </a:r>
            <a:r>
              <a:rPr lang="en-US" altLang="zh-CN" sz="3600" dirty="0">
                <a:latin typeface="Times New Roman" panose="02020603050405020304" pitchFamily="18" charset="0"/>
                <a:cs typeface="Times New Roman" panose="02020603050405020304" pitchFamily="18" charset="0"/>
              </a:rPr>
              <a:t>(</a:t>
            </a:r>
            <a:r>
              <a:rPr lang="zh-CN" altLang="en-US" sz="3600" dirty="0">
                <a:latin typeface="Times New Roman" panose="02020603050405020304" pitchFamily="18" charset="0"/>
                <a:cs typeface="Times New Roman" panose="02020603050405020304" pitchFamily="18" charset="0"/>
              </a:rPr>
              <a:t>M</a:t>
            </a:r>
            <a:r>
              <a:rPr lang="en-US" altLang="zh-CN" sz="3600" dirty="0" err="1">
                <a:latin typeface="Times New Roman" panose="02020603050405020304" pitchFamily="18" charset="0"/>
                <a:cs typeface="Times New Roman" panose="02020603050405020304" pitchFamily="18" charset="0"/>
              </a:rPr>
              <a:t>athematical</a:t>
            </a:r>
            <a:r>
              <a:rPr lang="en-US" altLang="zh-CN" sz="3600" dirty="0">
                <a:latin typeface="Times New Roman" panose="02020603050405020304" pitchFamily="18" charset="0"/>
                <a:cs typeface="Times New Roman" panose="02020603050405020304" pitchFamily="18" charset="0"/>
              </a:rPr>
              <a:t> Description of Control Systems)</a:t>
            </a:r>
            <a:br>
              <a:rPr lang="en-US" altLang="zh-CN" sz="4000" b="1" dirty="0">
                <a:latin typeface="宋体" panose="02010600030101010101" pitchFamily="2" charset="-122"/>
              </a:rPr>
            </a:br>
            <a:endParaRPr lang="zh-CN" altLang="en-US" sz="4000" b="1" dirty="0">
              <a:latin typeface="宋体" panose="02010600030101010101" pitchFamily="2" charset="-122"/>
            </a:endParaRPr>
          </a:p>
        </p:txBody>
      </p:sp>
      <p:sp>
        <p:nvSpPr>
          <p:cNvPr id="66564" name="Text Box 3"/>
          <p:cNvSpPr txBox="1">
            <a:spLocks noChangeArrowheads="1"/>
          </p:cNvSpPr>
          <p:nvPr/>
        </p:nvSpPr>
        <p:spPr bwMode="auto">
          <a:xfrm>
            <a:off x="250825" y="2133600"/>
            <a:ext cx="8858250" cy="270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SzTx/>
              <a:buFont typeface="Arial" panose="020B0604020202020204" pitchFamily="34" charset="0"/>
              <a:buNone/>
            </a:pPr>
            <a:r>
              <a:rPr lang="en-US" altLang="zh-CN" sz="3400" b="1" dirty="0">
                <a:solidFill>
                  <a:schemeClr val="tx2"/>
                </a:solidFill>
                <a:latin typeface="Times New Roman" panose="02020603050405020304" pitchFamily="18" charset="0"/>
                <a:cs typeface="Times New Roman" panose="02020603050405020304" pitchFamily="18" charset="0"/>
                <a:hlinkClick r:id="rId2"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2" action="ppaction://hlinksldjump"/>
              </a:rPr>
              <a:t>.</a:t>
            </a:r>
            <a:r>
              <a:rPr lang="en-US" altLang="zh-CN" sz="3400" b="1" dirty="0">
                <a:solidFill>
                  <a:schemeClr val="tx2"/>
                </a:solidFill>
                <a:latin typeface="Times New Roman" panose="02020603050405020304" pitchFamily="18" charset="0"/>
                <a:cs typeface="Times New Roman" panose="02020603050405020304" pitchFamily="18" charset="0"/>
                <a:hlinkClick r:id="rId2" action="ppaction://hlinksldjump"/>
              </a:rPr>
              <a:t>4.1 </a:t>
            </a:r>
            <a:r>
              <a:rPr lang="zh-CN" altLang="en-US" sz="3400" b="1" u="sng" dirty="0">
                <a:solidFill>
                  <a:schemeClr val="tx2"/>
                </a:solidFill>
                <a:latin typeface="宋体" panose="02010600030101010101" pitchFamily="2" charset="-122"/>
                <a:hlinkClick r:id="rId2" action="ppaction://hlinksldjump"/>
              </a:rPr>
              <a:t>线性常系数差分方程</a:t>
            </a:r>
            <a:r>
              <a:rPr lang="en-US" altLang="zh-CN" sz="3400" dirty="0">
                <a:solidFill>
                  <a:schemeClr val="hlink"/>
                </a:solidFill>
                <a:latin typeface="Times New Roman" panose="02020603050405020304" pitchFamily="18" charset="0"/>
                <a:cs typeface="Times New Roman" panose="02020603050405020304" pitchFamily="18" charset="0"/>
              </a:rPr>
              <a:t>(</a:t>
            </a:r>
            <a:r>
              <a:rPr lang="zh-CN" altLang="en-US" sz="3400" dirty="0">
                <a:solidFill>
                  <a:schemeClr val="hlink"/>
                </a:solidFill>
                <a:latin typeface="Times New Roman" panose="02020603050405020304" pitchFamily="18" charset="0"/>
              </a:rPr>
              <a:t>L</a:t>
            </a:r>
            <a:r>
              <a:rPr lang="en-US" altLang="zh-CN" sz="3400" dirty="0" err="1">
                <a:solidFill>
                  <a:schemeClr val="hlink"/>
                </a:solidFill>
                <a:latin typeface="Times New Roman" panose="02020603050405020304" pitchFamily="18" charset="0"/>
                <a:cs typeface="Times New Roman" panose="02020603050405020304" pitchFamily="18" charset="0"/>
              </a:rPr>
              <a:t>inear</a:t>
            </a:r>
            <a:r>
              <a:rPr lang="en-US" altLang="zh-CN" sz="3400" dirty="0">
                <a:solidFill>
                  <a:schemeClr val="hlink"/>
                </a:solidFill>
                <a:latin typeface="Times New Roman" panose="02020603050405020304" pitchFamily="18" charset="0"/>
                <a:cs typeface="Times New Roman" panose="02020603050405020304" pitchFamily="18" charset="0"/>
              </a:rPr>
              <a:t> Constant-Coefficient Difference Equations) </a:t>
            </a:r>
            <a:endParaRPr lang="zh-CN" altLang="en-US" sz="3400" dirty="0">
              <a:solidFill>
                <a:schemeClr val="hlink"/>
              </a:solidFill>
              <a:latin typeface="Times New Roman" panose="02020603050405020304" pitchFamily="18" charset="0"/>
              <a:cs typeface="Times New Roman" panose="02020603050405020304" pitchFamily="18" charset="0"/>
            </a:endParaRPr>
          </a:p>
          <a:p>
            <a:pPr>
              <a:spcBef>
                <a:spcPct val="50000"/>
              </a:spcBef>
              <a:buClrTx/>
              <a:buSzTx/>
              <a:buFont typeface="Arial" panose="020B0604020202020204" pitchFamily="34" charset="0"/>
              <a:buNone/>
            </a:pPr>
            <a:r>
              <a:rPr lang="en-US" altLang="zh-CN" sz="3400" b="1" dirty="0">
                <a:solidFill>
                  <a:schemeClr val="tx2"/>
                </a:solidFill>
                <a:latin typeface="Times New Roman" panose="02020603050405020304" pitchFamily="18" charset="0"/>
                <a:cs typeface="Times New Roman" panose="02020603050405020304" pitchFamily="18" charset="0"/>
                <a:hlinkClick r:id="rId3"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3" action="ppaction://hlinksldjump"/>
              </a:rPr>
              <a:t>.</a:t>
            </a:r>
            <a:r>
              <a:rPr lang="en-US" altLang="zh-CN" sz="3400" b="1" dirty="0">
                <a:solidFill>
                  <a:schemeClr val="tx2"/>
                </a:solidFill>
                <a:latin typeface="Times New Roman" panose="02020603050405020304" pitchFamily="18" charset="0"/>
                <a:cs typeface="Times New Roman" panose="02020603050405020304" pitchFamily="18" charset="0"/>
                <a:hlinkClick r:id="rId3" action="ppaction://hlinksldjump"/>
              </a:rPr>
              <a:t>4.2  </a:t>
            </a:r>
            <a:r>
              <a:rPr lang="zh-CN" altLang="en-US" sz="3400" b="1" dirty="0">
                <a:solidFill>
                  <a:schemeClr val="tx2"/>
                </a:solidFill>
                <a:latin typeface="Times New Roman" panose="02020603050405020304" pitchFamily="18" charset="0"/>
                <a:cs typeface="Times New Roman" panose="02020603050405020304" pitchFamily="18" charset="0"/>
                <a:hlinkClick r:id="rId3" action="ppaction://hlinksldjump"/>
              </a:rPr>
              <a:t>脉冲传递函数</a:t>
            </a:r>
            <a:r>
              <a:rPr lang="en-US" altLang="zh-CN" sz="3400" dirty="0">
                <a:solidFill>
                  <a:schemeClr val="hlink"/>
                </a:solidFill>
                <a:latin typeface="Times New Roman" panose="02020603050405020304" pitchFamily="18" charset="0"/>
                <a:cs typeface="Times New Roman" panose="02020603050405020304" pitchFamily="18" charset="0"/>
              </a:rPr>
              <a:t>(</a:t>
            </a:r>
            <a:r>
              <a:rPr lang="zh-CN" altLang="en-US" sz="3400" dirty="0">
                <a:solidFill>
                  <a:schemeClr val="hlink"/>
                </a:solidFill>
                <a:latin typeface="Times New Roman" panose="02020603050405020304" pitchFamily="18" charset="0"/>
              </a:rPr>
              <a:t>P</a:t>
            </a:r>
            <a:r>
              <a:rPr lang="en-US" altLang="zh-CN" sz="3400" dirty="0" err="1">
                <a:solidFill>
                  <a:schemeClr val="hlink"/>
                </a:solidFill>
                <a:latin typeface="Times New Roman" panose="02020603050405020304" pitchFamily="18" charset="0"/>
                <a:cs typeface="Times New Roman" panose="02020603050405020304" pitchFamily="18" charset="0"/>
              </a:rPr>
              <a:t>ulse</a:t>
            </a:r>
            <a:r>
              <a:rPr lang="en-US" altLang="zh-CN" sz="3400" dirty="0">
                <a:solidFill>
                  <a:schemeClr val="hlink"/>
                </a:solidFill>
                <a:latin typeface="Times New Roman" panose="02020603050405020304" pitchFamily="18" charset="0"/>
                <a:cs typeface="Times New Roman" panose="02020603050405020304" pitchFamily="18" charset="0"/>
              </a:rPr>
              <a:t> Transfer Function)</a:t>
            </a:r>
            <a:endParaRPr lang="zh-CN" altLang="en-US" sz="3400" dirty="0">
              <a:solidFill>
                <a:schemeClr val="hlink"/>
              </a:solidFill>
              <a:latin typeface="Times New Roman" panose="02020603050405020304" pitchFamily="18" charset="0"/>
              <a:cs typeface="Times New Roman" panose="02020603050405020304" pitchFamily="18" charset="0"/>
            </a:endParaRPr>
          </a:p>
          <a:p>
            <a:pPr>
              <a:spcBef>
                <a:spcPct val="50000"/>
              </a:spcBef>
              <a:buClrTx/>
              <a:buSzTx/>
              <a:buFont typeface="Arial" panose="020B0604020202020204" pitchFamily="34" charset="0"/>
              <a:buNone/>
            </a:pPr>
            <a:r>
              <a:rPr lang="zh-CN" altLang="en-US" sz="3400" b="1" dirty="0">
                <a:solidFill>
                  <a:schemeClr val="tx2"/>
                </a:solidFill>
                <a:latin typeface="宋体" panose="02010600030101010101" pitchFamily="2" charset="-122"/>
              </a:rPr>
              <a:t>       </a:t>
            </a:r>
            <a:endParaRPr lang="zh-CN" altLang="en-US" sz="3400" b="1" u="sng" dirty="0">
              <a:solidFill>
                <a:schemeClr val="tx2"/>
              </a:solidFill>
              <a:latin typeface="宋体" panose="02010600030101010101" pitchFamily="2"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3"/>
          <p:cNvSpPr txBox="1">
            <a:spLocks noGrp="1" noChangeArrowheads="1"/>
          </p:cNvSpPr>
          <p:nvPr/>
        </p:nvSpPr>
        <p:spPr bwMode="auto">
          <a:xfrm>
            <a:off x="6553200" y="63087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07E8CA6-A19E-400A-BA86-469303FC6F34}" type="slidenum">
              <a:rPr lang="zh-CN" altLang="en-US" sz="1400"/>
              <a:t>63</a:t>
            </a:fld>
            <a:endParaRPr lang="en-US" altLang="zh-CN" sz="1400"/>
          </a:p>
        </p:txBody>
      </p:sp>
      <p:sp>
        <p:nvSpPr>
          <p:cNvPr id="66563" name="Rectangle 2"/>
          <p:cNvSpPr>
            <a:spLocks noChangeArrowheads="1"/>
          </p:cNvSpPr>
          <p:nvPr/>
        </p:nvSpPr>
        <p:spPr bwMode="auto">
          <a:xfrm>
            <a:off x="468313" y="1568450"/>
            <a:ext cx="85661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离散时间系统的输入和输出信号都是离散时间函</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数，</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时刻的输出不但与</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时刻的输入有关，还与</a:t>
            </a:r>
          </a:p>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时刻以前若干个采样时刻的输入和输出有关，其</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动力学行为不能用时间的微分来描述，必须用差分</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方程来描述。</a:t>
            </a:r>
          </a:p>
        </p:txBody>
      </p:sp>
      <p:sp>
        <p:nvSpPr>
          <p:cNvPr id="67588" name="Rectangle 3"/>
          <p:cNvSpPr>
            <a:spLocks noChangeArrowheads="1"/>
          </p:cNvSpPr>
          <p:nvPr/>
        </p:nvSpPr>
        <p:spPr bwMode="auto">
          <a:xfrm>
            <a:off x="395288" y="407988"/>
            <a:ext cx="8640762"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dirty="0">
                <a:solidFill>
                  <a:schemeClr val="tx2"/>
                </a:solidFill>
                <a:latin typeface="Times New Roman" panose="02020603050405020304" pitchFamily="18" charset="0"/>
              </a:rPr>
              <a:t>7.4.1 </a:t>
            </a:r>
            <a:r>
              <a:rPr lang="zh-CN" altLang="en-US" b="1" dirty="0">
                <a:solidFill>
                  <a:schemeClr val="tx2"/>
                </a:solidFill>
                <a:latin typeface="Times New Roman" panose="02020603050405020304" pitchFamily="18" charset="0"/>
              </a:rPr>
              <a:t>线性常系数差分方程</a:t>
            </a:r>
          </a:p>
          <a:p>
            <a:pPr eaLnBrk="1" hangingPunct="1">
              <a:spcBef>
                <a:spcPct val="0"/>
              </a:spcBef>
              <a:buClrTx/>
              <a:buSzTx/>
              <a:buFont typeface="Arial" panose="020B0604020202020204" pitchFamily="34" charset="0"/>
              <a:buNone/>
            </a:pPr>
            <a:r>
              <a:rPr lang="zh-CN" altLang="en-US" dirty="0">
                <a:solidFill>
                  <a:schemeClr val="tx2"/>
                </a:solidFill>
                <a:latin typeface="Times New Roman" panose="02020603050405020304" pitchFamily="18" charset="0"/>
              </a:rPr>
              <a:t>(L</a:t>
            </a:r>
            <a:r>
              <a:rPr lang="en-US" altLang="zh-CN" dirty="0" err="1">
                <a:solidFill>
                  <a:schemeClr val="tx2"/>
                </a:solidFill>
                <a:latin typeface="Times New Roman" panose="02020603050405020304" pitchFamily="18" charset="0"/>
              </a:rPr>
              <a:t>inear</a:t>
            </a:r>
            <a:r>
              <a:rPr lang="en-US" altLang="zh-CN" dirty="0">
                <a:solidFill>
                  <a:schemeClr val="tx2"/>
                </a:solidFill>
                <a:latin typeface="Times New Roman" panose="02020603050405020304" pitchFamily="18" charset="0"/>
              </a:rPr>
              <a:t> Constant-Coefficient Difference Equations)</a:t>
            </a:r>
            <a:endParaRPr lang="zh-CN" altLang="en-US" dirty="0">
              <a:solidFill>
                <a:schemeClr val="tx2"/>
              </a:solidFill>
              <a:latin typeface="Times New Roman" panose="02020603050405020304" pitchFamily="18" charset="0"/>
            </a:endParaRPr>
          </a:p>
        </p:txBody>
      </p:sp>
      <p:sp>
        <p:nvSpPr>
          <p:cNvPr id="66565" name="Rectangle 4"/>
          <p:cNvSpPr>
            <a:spLocks noChangeArrowheads="1"/>
          </p:cNvSpPr>
          <p:nvPr/>
        </p:nvSpPr>
        <p:spPr bwMode="auto">
          <a:xfrm>
            <a:off x="468313" y="3952875"/>
            <a:ext cx="82073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rPr>
              <a:t>       差分方程是反映离散系统输入</a:t>
            </a:r>
            <a:r>
              <a:rPr lang="en-US" altLang="zh-CN" sz="2800" b="1">
                <a:solidFill>
                  <a:schemeClr val="tx2"/>
                </a:solidFill>
              </a:rPr>
              <a:t>-</a:t>
            </a:r>
            <a:r>
              <a:rPr lang="zh-CN" altLang="en-US" sz="2800" b="1">
                <a:solidFill>
                  <a:schemeClr val="tx2"/>
                </a:solidFill>
              </a:rPr>
              <a:t>输出序列之间的</a:t>
            </a:r>
          </a:p>
          <a:p>
            <a:pPr eaLnBrk="1" hangingPunct="1">
              <a:spcBef>
                <a:spcPct val="0"/>
              </a:spcBef>
              <a:buClrTx/>
              <a:buSzTx/>
              <a:buFont typeface="Arial" panose="020B0604020202020204" pitchFamily="34" charset="0"/>
              <a:buNone/>
            </a:pPr>
            <a:r>
              <a:rPr lang="zh-CN" altLang="en-US" sz="2800" b="1">
                <a:solidFill>
                  <a:schemeClr val="tx2"/>
                </a:solidFill>
              </a:rPr>
              <a:t>运算关系。微分方程中的各项包含有连续自变量的</a:t>
            </a:r>
          </a:p>
          <a:p>
            <a:pPr eaLnBrk="1" hangingPunct="1">
              <a:spcBef>
                <a:spcPct val="0"/>
              </a:spcBef>
              <a:buClrTx/>
              <a:buSzTx/>
              <a:buFont typeface="Arial" panose="020B0604020202020204" pitchFamily="34" charset="0"/>
              <a:buNone/>
            </a:pPr>
            <a:r>
              <a:rPr lang="zh-CN" altLang="en-US" sz="2800" b="1">
                <a:solidFill>
                  <a:schemeClr val="tx2"/>
                </a:solidFill>
              </a:rPr>
              <a:t>函数及其导数。差分方程中自变量是离散的，方程</a:t>
            </a:r>
          </a:p>
          <a:p>
            <a:pPr eaLnBrk="1" hangingPunct="1">
              <a:spcBef>
                <a:spcPct val="0"/>
              </a:spcBef>
              <a:buClrTx/>
              <a:buSzTx/>
              <a:buFont typeface="Arial" panose="020B0604020202020204" pitchFamily="34" charset="0"/>
              <a:buNone/>
            </a:pPr>
            <a:r>
              <a:rPr lang="zh-CN" altLang="en-US" sz="2800" b="1">
                <a:solidFill>
                  <a:schemeClr val="tx2"/>
                </a:solidFill>
              </a:rPr>
              <a:t>的各项除了包含有这种离散变量的函数，还包含此</a:t>
            </a:r>
          </a:p>
          <a:p>
            <a:pPr eaLnBrk="1" hangingPunct="1">
              <a:spcBef>
                <a:spcPct val="0"/>
              </a:spcBef>
              <a:buClrTx/>
              <a:buSzTx/>
              <a:buFont typeface="Arial" panose="020B0604020202020204" pitchFamily="34" charset="0"/>
              <a:buNone/>
            </a:pPr>
            <a:r>
              <a:rPr lang="zh-CN" altLang="en-US" sz="2800" b="1">
                <a:solidFill>
                  <a:schemeClr val="tx2"/>
                </a:solidFill>
              </a:rPr>
              <a:t>函数序数增加或减少的函数。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6563"/>
                                        </p:tgtEl>
                                        <p:attrNameLst>
                                          <p:attrName>style.visibility</p:attrName>
                                        </p:attrNameLst>
                                      </p:cBhvr>
                                      <p:to>
                                        <p:strVal val="visible"/>
                                      </p:to>
                                    </p:set>
                                    <p:animEffect transition="in" filter="blinds(horizontal)">
                                      <p:cBhvr>
                                        <p:cTn id="7" dur="500"/>
                                        <p:tgtEl>
                                          <p:spTgt spid="6656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6565"/>
                                        </p:tgtEl>
                                        <p:attrNameLst>
                                          <p:attrName>style.visibility</p:attrName>
                                        </p:attrNameLst>
                                      </p:cBhvr>
                                      <p:to>
                                        <p:strVal val="visible"/>
                                      </p:to>
                                    </p:set>
                                    <p:animEffect transition="in" filter="blinds(horizontal)">
                                      <p:cBhvr>
                                        <p:cTn id="12" dur="500"/>
                                        <p:tgtEl>
                                          <p:spTgt spid="665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autoUpdateAnimBg="0"/>
      <p:bldP spid="66565" grpId="0" autoUpdateAnimBg="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灯片编号占位符 5"/>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F5A25341-1081-44CD-8127-E91C0C4C8D1A}" type="slidenum">
              <a:rPr lang="zh-CN" altLang="en-US" sz="1400"/>
              <a:t>64</a:t>
            </a:fld>
            <a:endParaRPr lang="en-US" altLang="zh-CN" sz="1400"/>
          </a:p>
        </p:txBody>
      </p:sp>
      <p:grpSp>
        <p:nvGrpSpPr>
          <p:cNvPr id="2" name="Group 3"/>
          <p:cNvGrpSpPr/>
          <p:nvPr/>
        </p:nvGrpSpPr>
        <p:grpSpPr bwMode="auto">
          <a:xfrm>
            <a:off x="466725" y="690563"/>
            <a:ext cx="8388350" cy="2678112"/>
            <a:chOff x="-1" y="-1"/>
            <a:chExt cx="5284" cy="1687"/>
          </a:xfrm>
        </p:grpSpPr>
        <p:graphicFrame>
          <p:nvGraphicFramePr>
            <p:cNvPr id="68616" name="Object 5"/>
            <p:cNvGraphicFramePr>
              <a:graphicFrameLocks noChangeAspect="1"/>
            </p:cNvGraphicFramePr>
            <p:nvPr/>
          </p:nvGraphicFramePr>
          <p:xfrm>
            <a:off x="-1" y="28"/>
            <a:ext cx="3538" cy="1658"/>
          </p:xfrm>
          <a:graphic>
            <a:graphicData uri="http://schemas.openxmlformats.org/presentationml/2006/ole">
              <mc:AlternateContent xmlns:mc="http://schemas.openxmlformats.org/markup-compatibility/2006">
                <mc:Choice xmlns:v="urn:schemas-microsoft-com:vml" Requires="v">
                  <p:oleObj name="Visio" r:id="rId2" imgW="3289300" imgH="1536700" progId="Visio.Drawing.11">
                    <p:embed/>
                  </p:oleObj>
                </mc:Choice>
                <mc:Fallback>
                  <p:oleObj name="Visio" r:id="rId2" imgW="3289300" imgH="1536700" progId="Visio.Drawing.11">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28"/>
                          <a:ext cx="3538" cy="1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8617" name="Object 6"/>
            <p:cNvGraphicFramePr>
              <a:graphicFrameLocks noChangeAspect="1"/>
            </p:cNvGraphicFramePr>
            <p:nvPr/>
          </p:nvGraphicFramePr>
          <p:xfrm>
            <a:off x="1709" y="-1"/>
            <a:ext cx="3574" cy="1458"/>
          </p:xfrm>
          <a:graphic>
            <a:graphicData uri="http://schemas.openxmlformats.org/presentationml/2006/ole">
              <mc:AlternateContent xmlns:mc="http://schemas.openxmlformats.org/markup-compatibility/2006">
                <mc:Choice xmlns:v="urn:schemas-microsoft-com:vml" Requires="v">
                  <p:oleObj name="Visio" r:id="rId4" imgW="2060575" imgH="836930" progId="Visio.Drawing.11">
                    <p:embed/>
                  </p:oleObj>
                </mc:Choice>
                <mc:Fallback>
                  <p:oleObj name="Visio" r:id="rId4" imgW="2060575" imgH="836930"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9" y="-1"/>
                          <a:ext cx="3574" cy="1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8618" name="Rectangle 7"/>
            <p:cNvSpPr>
              <a:spLocks noChangeArrowheads="1"/>
            </p:cNvSpPr>
            <p:nvPr/>
          </p:nvSpPr>
          <p:spPr bwMode="auto">
            <a:xfrm>
              <a:off x="940" y="676"/>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(a)</a:t>
              </a:r>
            </a:p>
          </p:txBody>
        </p:sp>
        <p:sp>
          <p:nvSpPr>
            <p:cNvPr id="68619" name="Rectangle 8"/>
            <p:cNvSpPr>
              <a:spLocks noChangeArrowheads="1"/>
            </p:cNvSpPr>
            <p:nvPr/>
          </p:nvSpPr>
          <p:spPr bwMode="auto">
            <a:xfrm>
              <a:off x="3648" y="666"/>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(b)</a:t>
              </a:r>
            </a:p>
          </p:txBody>
        </p:sp>
        <p:sp>
          <p:nvSpPr>
            <p:cNvPr id="68620" name="Rectangle 9"/>
            <p:cNvSpPr>
              <a:spLocks noChangeArrowheads="1"/>
            </p:cNvSpPr>
            <p:nvPr/>
          </p:nvSpPr>
          <p:spPr bwMode="auto">
            <a:xfrm>
              <a:off x="516" y="944"/>
              <a:ext cx="4077"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7-14  </a:t>
              </a:r>
              <a:r>
                <a:rPr lang="zh-CN" altLang="en-US" sz="2400" b="1" dirty="0">
                  <a:solidFill>
                    <a:schemeClr val="tx2"/>
                  </a:solidFill>
                  <a:latin typeface="Times New Roman" panose="02020603050405020304" pitchFamily="18" charset="0"/>
                </a:rPr>
                <a:t>连续时间系统和离散时间系统的方框图</a:t>
              </a:r>
            </a:p>
          </p:txBody>
        </p:sp>
      </p:grpSp>
      <p:graphicFrame>
        <p:nvGraphicFramePr>
          <p:cNvPr id="67593" name="Object 9"/>
          <p:cNvGraphicFramePr>
            <a:graphicFrameLocks noChangeAspect="1"/>
          </p:cNvGraphicFramePr>
          <p:nvPr/>
        </p:nvGraphicFramePr>
        <p:xfrm>
          <a:off x="3429000" y="3467100"/>
          <a:ext cx="1752600" cy="866775"/>
        </p:xfrm>
        <a:graphic>
          <a:graphicData uri="http://schemas.openxmlformats.org/presentationml/2006/ole">
            <mc:AlternateContent xmlns:mc="http://schemas.openxmlformats.org/markup-compatibility/2006">
              <mc:Choice xmlns:v="urn:schemas-microsoft-com:vml" Requires="v">
                <p:oleObj r:id="rId6" imgW="864870" imgH="432435" progId="Equation.3">
                  <p:embed/>
                </p:oleObj>
              </mc:Choice>
              <mc:Fallback>
                <p:oleObj r:id="rId6" imgW="864870" imgH="432435"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29000" y="3467100"/>
                        <a:ext cx="17526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4" name="Rectangle 11"/>
          <p:cNvSpPr>
            <a:spLocks noChangeArrowheads="1"/>
          </p:cNvSpPr>
          <p:nvPr/>
        </p:nvSpPr>
        <p:spPr bwMode="auto">
          <a:xfrm>
            <a:off x="457200" y="2781300"/>
            <a:ext cx="81534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设系统为一阶惯性环节，如图</a:t>
            </a:r>
            <a:r>
              <a:rPr lang="en-US" altLang="zh-CN" sz="2800" b="1" dirty="0">
                <a:solidFill>
                  <a:schemeClr val="tx2"/>
                </a:solidFill>
                <a:latin typeface="Times New Roman" panose="02020603050405020304" pitchFamily="18" charset="0"/>
              </a:rPr>
              <a:t>7-14(a)</a:t>
            </a:r>
            <a:r>
              <a:rPr lang="zh-CN" altLang="en-US" sz="2800" b="1" dirty="0">
                <a:solidFill>
                  <a:schemeClr val="tx2"/>
                </a:solidFill>
                <a:latin typeface="Times New Roman" panose="02020603050405020304" pitchFamily="18" charset="0"/>
              </a:rPr>
              <a:t>所示。系统的传递函数为 </a:t>
            </a:r>
          </a:p>
        </p:txBody>
      </p:sp>
      <p:graphicFrame>
        <p:nvGraphicFramePr>
          <p:cNvPr id="67595" name="Object 11"/>
          <p:cNvGraphicFramePr>
            <a:graphicFrameLocks noChangeAspect="1"/>
          </p:cNvGraphicFramePr>
          <p:nvPr/>
        </p:nvGraphicFramePr>
        <p:xfrm>
          <a:off x="3022600" y="4860925"/>
          <a:ext cx="2930525" cy="873125"/>
        </p:xfrm>
        <a:graphic>
          <a:graphicData uri="http://schemas.openxmlformats.org/presentationml/2006/ole">
            <mc:AlternateContent xmlns:mc="http://schemas.openxmlformats.org/markup-compatibility/2006">
              <mc:Choice xmlns:v="urn:schemas-microsoft-com:vml" Requires="v">
                <p:oleObj name="Equation" r:id="rId8" imgW="1307465" imgH="393700" progId="Equation.DSMT4">
                  <p:embed/>
                </p:oleObj>
              </mc:Choice>
              <mc:Fallback>
                <p:oleObj name="Equation" r:id="rId8" imgW="1307465" imgH="393700" progId="Equation.DSMT4">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2600" y="4860925"/>
                        <a:ext cx="2930525"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7596" name="Rectangle 13"/>
          <p:cNvSpPr>
            <a:spLocks noChangeArrowheads="1"/>
          </p:cNvSpPr>
          <p:nvPr/>
        </p:nvSpPr>
        <p:spPr bwMode="auto">
          <a:xfrm>
            <a:off x="468313" y="4403725"/>
            <a:ext cx="27352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其微分方程为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7594"/>
                                        </p:tgtEl>
                                        <p:attrNameLst>
                                          <p:attrName>style.visibility</p:attrName>
                                        </p:attrNameLst>
                                      </p:cBhvr>
                                      <p:to>
                                        <p:strVal val="visible"/>
                                      </p:to>
                                    </p:set>
                                    <p:animEffect transition="in" filter="blinds(horizontal)">
                                      <p:cBhvr>
                                        <p:cTn id="12" dur="500"/>
                                        <p:tgtEl>
                                          <p:spTgt spid="67594"/>
                                        </p:tgtEl>
                                      </p:cBhvr>
                                    </p:animEffect>
                                  </p:childTnLst>
                                </p:cTn>
                              </p:par>
                              <p:par>
                                <p:cTn id="13" presetID="3" presetClass="entr" presetSubtype="10" fill="hold" nodeType="withEffect">
                                  <p:stCondLst>
                                    <p:cond delay="0"/>
                                  </p:stCondLst>
                                  <p:childTnLst>
                                    <p:set>
                                      <p:cBhvr>
                                        <p:cTn id="14" dur="1" fill="hold">
                                          <p:stCondLst>
                                            <p:cond delay="0"/>
                                          </p:stCondLst>
                                        </p:cTn>
                                        <p:tgtEl>
                                          <p:spTgt spid="67593"/>
                                        </p:tgtEl>
                                        <p:attrNameLst>
                                          <p:attrName>style.visibility</p:attrName>
                                        </p:attrNameLst>
                                      </p:cBhvr>
                                      <p:to>
                                        <p:strVal val="visible"/>
                                      </p:to>
                                    </p:set>
                                    <p:animEffect transition="in" filter="blinds(horizontal)">
                                      <p:cBhvr>
                                        <p:cTn id="15" dur="500"/>
                                        <p:tgtEl>
                                          <p:spTgt spid="6759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7596"/>
                                        </p:tgtEl>
                                        <p:attrNameLst>
                                          <p:attrName>style.visibility</p:attrName>
                                        </p:attrNameLst>
                                      </p:cBhvr>
                                      <p:to>
                                        <p:strVal val="visible"/>
                                      </p:to>
                                    </p:set>
                                    <p:animEffect transition="in" filter="blinds(horizontal)">
                                      <p:cBhvr>
                                        <p:cTn id="20" dur="500"/>
                                        <p:tgtEl>
                                          <p:spTgt spid="67596"/>
                                        </p:tgtEl>
                                      </p:cBhvr>
                                    </p:animEffect>
                                  </p:childTnLst>
                                </p:cTn>
                              </p:par>
                              <p:par>
                                <p:cTn id="21" presetID="3" presetClass="entr" presetSubtype="10" fill="hold" nodeType="withEffect">
                                  <p:stCondLst>
                                    <p:cond delay="0"/>
                                  </p:stCondLst>
                                  <p:childTnLst>
                                    <p:set>
                                      <p:cBhvr>
                                        <p:cTn id="22" dur="1" fill="hold">
                                          <p:stCondLst>
                                            <p:cond delay="0"/>
                                          </p:stCondLst>
                                        </p:cTn>
                                        <p:tgtEl>
                                          <p:spTgt spid="67595"/>
                                        </p:tgtEl>
                                        <p:attrNameLst>
                                          <p:attrName>style.visibility</p:attrName>
                                        </p:attrNameLst>
                                      </p:cBhvr>
                                      <p:to>
                                        <p:strVal val="visible"/>
                                      </p:to>
                                    </p:set>
                                    <p:animEffect transition="in" filter="blinds(horizontal)">
                                      <p:cBhvr>
                                        <p:cTn id="23" dur="500"/>
                                        <p:tgtEl>
                                          <p:spTgt spid="675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4" grpId="0" autoUpdateAnimBg="0"/>
      <p:bldP spid="67596" grpId="0" autoUpdateAnimBg="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C8FA805-EFD8-4D2E-9D76-CAEED9FCE990}" type="slidenum">
              <a:rPr lang="zh-CN" altLang="en-US" sz="1400"/>
              <a:t>65</a:t>
            </a:fld>
            <a:endParaRPr lang="en-US" altLang="zh-CN" sz="1400"/>
          </a:p>
        </p:txBody>
      </p:sp>
      <p:sp>
        <p:nvSpPr>
          <p:cNvPr id="43014" name="Rectangle 6"/>
          <p:cNvSpPr>
            <a:spLocks noChangeArrowheads="1"/>
          </p:cNvSpPr>
          <p:nvPr/>
        </p:nvSpPr>
        <p:spPr bwMode="auto">
          <a:xfrm>
            <a:off x="533400" y="404813"/>
            <a:ext cx="8382000" cy="2657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该连续系统对应的离散系统如图</a:t>
            </a:r>
            <a:r>
              <a:rPr lang="en-US" altLang="zh-CN" sz="2800" b="1" dirty="0">
                <a:solidFill>
                  <a:schemeClr val="tx2"/>
                </a:solidFill>
                <a:latin typeface="Times New Roman" panose="02020603050405020304" pitchFamily="18" charset="0"/>
              </a:rPr>
              <a:t>7-14(b)</a:t>
            </a:r>
            <a:r>
              <a:rPr lang="zh-CN" altLang="en-US" sz="2800" b="1" dirty="0">
                <a:solidFill>
                  <a:schemeClr val="tx2"/>
                </a:solidFill>
                <a:latin typeface="Times New Roman" panose="02020603050405020304" pitchFamily="18" charset="0"/>
              </a:rPr>
              <a:t>所示。采样开关</a:t>
            </a:r>
            <a:r>
              <a:rPr lang="en-US" altLang="zh-CN" sz="2800" i="1" dirty="0">
                <a:solidFill>
                  <a:schemeClr val="tx2"/>
                </a:solidFill>
                <a:latin typeface="Times New Roman" panose="02020603050405020304" pitchFamily="18" charset="0"/>
              </a:rPr>
              <a:t>K</a:t>
            </a:r>
            <a:r>
              <a:rPr lang="en-US" altLang="zh-CN" sz="2800" baseline="-25000" dirty="0">
                <a:solidFill>
                  <a:schemeClr val="tx2"/>
                </a:solidFill>
                <a:latin typeface="Times New Roman" panose="02020603050405020304" pitchFamily="18" charset="0"/>
              </a:rPr>
              <a:t>a</a:t>
            </a:r>
            <a:r>
              <a:rPr lang="zh-CN" altLang="en-US" sz="2800" b="1" dirty="0">
                <a:solidFill>
                  <a:schemeClr val="tx2"/>
                </a:solidFill>
                <a:latin typeface="Times New Roman" panose="02020603050405020304" pitchFamily="18" charset="0"/>
              </a:rPr>
              <a:t>对输入信号每隔</a:t>
            </a:r>
            <a:r>
              <a:rPr lang="en-US" altLang="zh-CN" sz="2800" dirty="0">
                <a:solidFill>
                  <a:schemeClr val="tx2"/>
                </a:solidFill>
                <a:latin typeface="Times New Roman" panose="02020603050405020304" pitchFamily="18" charset="0"/>
              </a:rPr>
              <a:t>T</a:t>
            </a:r>
            <a:r>
              <a:rPr lang="zh-CN" altLang="en-US" sz="2800" b="1" dirty="0">
                <a:solidFill>
                  <a:schemeClr val="tx2"/>
                </a:solidFill>
                <a:latin typeface="Times New Roman" panose="02020603050405020304" pitchFamily="18" charset="0"/>
              </a:rPr>
              <a:t>秒采样一次，得序列</a:t>
            </a:r>
          </a:p>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                         。输出经过与</a:t>
            </a:r>
            <a:r>
              <a:rPr lang="en-US" altLang="zh-CN" sz="2800" i="1" dirty="0">
                <a:solidFill>
                  <a:schemeClr val="tx2"/>
                </a:solidFill>
                <a:latin typeface="Times New Roman" panose="02020603050405020304" pitchFamily="18" charset="0"/>
              </a:rPr>
              <a:t>K</a:t>
            </a:r>
            <a:r>
              <a:rPr lang="en-US" altLang="zh-CN" sz="2800" baseline="-25000" dirty="0">
                <a:solidFill>
                  <a:schemeClr val="tx2"/>
                </a:solidFill>
                <a:latin typeface="Times New Roman" panose="02020603050405020304" pitchFamily="18" charset="0"/>
              </a:rPr>
              <a:t>a</a:t>
            </a:r>
            <a:r>
              <a:rPr lang="zh-CN" altLang="en-US" sz="2800" b="1" dirty="0">
                <a:solidFill>
                  <a:schemeClr val="tx2"/>
                </a:solidFill>
                <a:latin typeface="Times New Roman" panose="02020603050405020304" pitchFamily="18" charset="0"/>
              </a:rPr>
              <a:t>同步的采样开关</a:t>
            </a:r>
            <a:r>
              <a:rPr lang="en-US" altLang="zh-CN" sz="2800" i="1" dirty="0" err="1">
                <a:solidFill>
                  <a:schemeClr val="tx2"/>
                </a:solidFill>
                <a:latin typeface="Times New Roman" panose="02020603050405020304" pitchFamily="18" charset="0"/>
              </a:rPr>
              <a:t>K</a:t>
            </a:r>
            <a:r>
              <a:rPr lang="en-US" altLang="zh-CN" sz="2800" baseline="-25000" dirty="0" err="1">
                <a:solidFill>
                  <a:schemeClr val="tx2"/>
                </a:solidFill>
                <a:latin typeface="Times New Roman" panose="02020603050405020304" pitchFamily="18" charset="0"/>
              </a:rPr>
              <a:t>b</a:t>
            </a:r>
            <a:r>
              <a:rPr lang="zh-CN" altLang="en-US" sz="2800" b="1" dirty="0">
                <a:solidFill>
                  <a:schemeClr val="tx2"/>
                </a:solidFill>
                <a:latin typeface="Times New Roman" panose="02020603050405020304" pitchFamily="18" charset="0"/>
              </a:rPr>
              <a:t>后</a:t>
            </a:r>
          </a:p>
          <a:p>
            <a:pPr eaLnBrk="1" hangingPunct="1">
              <a:lnSpc>
                <a:spcPct val="150000"/>
              </a:lnSpc>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的序列为                         。</a:t>
            </a:r>
          </a:p>
        </p:txBody>
      </p:sp>
      <p:sp>
        <p:nvSpPr>
          <p:cNvPr id="68615" name="Rectangle 10"/>
          <p:cNvSpPr>
            <a:spLocks noChangeArrowheads="1"/>
          </p:cNvSpPr>
          <p:nvPr/>
        </p:nvSpPr>
        <p:spPr bwMode="auto">
          <a:xfrm>
            <a:off x="525463" y="3500438"/>
            <a:ext cx="8223250" cy="2227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与连续时间系统中求解微分方程的方法一样，</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对于离散时间系统，求解差分方程时也可以分别求</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出其零输入分量和零状态分量，然后迭加得到方程</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的全解。考察在</a:t>
            </a:r>
            <a:r>
              <a:rPr lang="en-US" altLang="zh-CN" sz="2800" i="1">
                <a:solidFill>
                  <a:schemeClr val="tx2"/>
                </a:solidFill>
                <a:latin typeface="Times New Roman" panose="02020603050405020304" pitchFamily="18" charset="0"/>
              </a:rPr>
              <a:t>t</a:t>
            </a:r>
            <a:r>
              <a:rPr lang="zh-CN" altLang="en-US"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时的情况，当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而该时刻</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的脉冲尚未施加时，由该时刻开始的零输入分量为</a:t>
            </a:r>
          </a:p>
        </p:txBody>
      </p:sp>
      <p:graphicFrame>
        <p:nvGraphicFramePr>
          <p:cNvPr id="68616" name="Object 8"/>
          <p:cNvGraphicFramePr>
            <a:graphicFrameLocks noChangeAspect="1"/>
          </p:cNvGraphicFramePr>
          <p:nvPr/>
        </p:nvGraphicFramePr>
        <p:xfrm>
          <a:off x="3232150" y="5805488"/>
          <a:ext cx="2662238" cy="531812"/>
        </p:xfrm>
        <a:graphic>
          <a:graphicData uri="http://schemas.openxmlformats.org/presentationml/2006/ole">
            <mc:AlternateContent xmlns:mc="http://schemas.openxmlformats.org/markup-compatibility/2006">
              <mc:Choice xmlns:v="urn:schemas-microsoft-com:vml" Requires="v">
                <p:oleObj name="Equation" r:id="rId2" imgW="1308100" imgH="241300" progId="Equation.DSMT4">
                  <p:embed/>
                </p:oleObj>
              </mc:Choice>
              <mc:Fallback>
                <p:oleObj name="Equation" r:id="rId2" imgW="1308100" imgH="241300"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2150" y="5805488"/>
                        <a:ext cx="2662238" cy="531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对象 12"/>
          <p:cNvGraphicFramePr>
            <a:graphicFrameLocks noChangeAspect="1"/>
          </p:cNvGraphicFramePr>
          <p:nvPr/>
        </p:nvGraphicFramePr>
        <p:xfrm>
          <a:off x="755650" y="1652588"/>
          <a:ext cx="2070100" cy="866775"/>
        </p:xfrm>
        <a:graphic>
          <a:graphicData uri="http://schemas.openxmlformats.org/presentationml/2006/ole">
            <mc:AlternateContent xmlns:mc="http://schemas.openxmlformats.org/markup-compatibility/2006">
              <mc:Choice xmlns:v="urn:schemas-microsoft-com:vml" Requires="v">
                <p:oleObj name="Equation" r:id="rId4" imgW="1117600" imgH="431800" progId="Equation.DSMT4">
                  <p:embed/>
                </p:oleObj>
              </mc:Choice>
              <mc:Fallback>
                <p:oleObj name="Equation" r:id="rId4" imgW="1117600" imgH="431800" progId="Equation.DSMT4">
                  <p:embed/>
                  <p:pic>
                    <p:nvPicPr>
                      <p:cNvPr id="0" name="对象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650" y="1652588"/>
                        <a:ext cx="20701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 name="对象 13"/>
          <p:cNvGraphicFramePr>
            <a:graphicFrameLocks noChangeAspect="1"/>
          </p:cNvGraphicFramePr>
          <p:nvPr/>
        </p:nvGraphicFramePr>
        <p:xfrm>
          <a:off x="2124075" y="2276475"/>
          <a:ext cx="2070100" cy="866775"/>
        </p:xfrm>
        <a:graphic>
          <a:graphicData uri="http://schemas.openxmlformats.org/presentationml/2006/ole">
            <mc:AlternateContent xmlns:mc="http://schemas.openxmlformats.org/markup-compatibility/2006">
              <mc:Choice xmlns:v="urn:schemas-microsoft-com:vml" Requires="v">
                <p:oleObj name="Equation" r:id="rId6" imgW="1117600" imgH="431800" progId="Equation.DSMT4">
                  <p:embed/>
                </p:oleObj>
              </mc:Choice>
              <mc:Fallback>
                <p:oleObj name="Equation" r:id="rId6" imgW="1117600" imgH="431800" progId="Equation.DSMT4">
                  <p:embed/>
                  <p:pic>
                    <p:nvPicPr>
                      <p:cNvPr id="0"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2276475"/>
                        <a:ext cx="2070100" cy="866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0" name="AutoShape 8"/>
          <p:cNvSpPr>
            <a:spLocks noChangeAspect="1" noChangeArrowheads="1"/>
          </p:cNvSpPr>
          <p:nvPr/>
        </p:nvSpPr>
        <p:spPr bwMode="auto">
          <a:xfrm>
            <a:off x="684213" y="1733550"/>
            <a:ext cx="2058987"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Tx/>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4"/>
                                        </p:tgtEl>
                                        <p:attrNameLst>
                                          <p:attrName>style.visibility</p:attrName>
                                        </p:attrNameLst>
                                      </p:cBhvr>
                                      <p:to>
                                        <p:strVal val="visible"/>
                                      </p:to>
                                    </p:set>
                                    <p:animEffect transition="in" filter="blinds(horizontal)">
                                      <p:cBhvr>
                                        <p:cTn id="7" dur="500"/>
                                        <p:tgtEl>
                                          <p:spTgt spid="43014"/>
                                        </p:tgtEl>
                                      </p:cBhvr>
                                    </p:animEffect>
                                  </p:childTnLst>
                                </p:cTn>
                              </p:par>
                              <p:par>
                                <p:cTn id="8" presetID="3" presetClass="entr" presetSubtype="1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linds(horizontal)">
                                      <p:cBhvr>
                                        <p:cTn id="10" dur="500"/>
                                        <p:tgtEl>
                                          <p:spTgt spid="13"/>
                                        </p:tgtEl>
                                      </p:cBhvr>
                                    </p:animEffect>
                                  </p:childTnLst>
                                </p:cTn>
                              </p:par>
                              <p:par>
                                <p:cTn id="11" presetID="3" presetClass="entr" presetSubtype="1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linds(horizontal)">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8615"/>
                                        </p:tgtEl>
                                        <p:attrNameLst>
                                          <p:attrName>style.visibility</p:attrName>
                                        </p:attrNameLst>
                                      </p:cBhvr>
                                      <p:to>
                                        <p:strVal val="visible"/>
                                      </p:to>
                                    </p:set>
                                    <p:animEffect transition="in" filter="blinds(horizontal)">
                                      <p:cBhvr>
                                        <p:cTn id="18" dur="500"/>
                                        <p:tgtEl>
                                          <p:spTgt spid="68615"/>
                                        </p:tgtEl>
                                      </p:cBhvr>
                                    </p:animEffect>
                                  </p:childTnLst>
                                </p:cTn>
                              </p:par>
                              <p:par>
                                <p:cTn id="19" presetID="3" presetClass="entr" presetSubtype="10" fill="hold" nodeType="withEffect">
                                  <p:stCondLst>
                                    <p:cond delay="0"/>
                                  </p:stCondLst>
                                  <p:childTnLst>
                                    <p:set>
                                      <p:cBhvr>
                                        <p:cTn id="20" dur="1" fill="hold">
                                          <p:stCondLst>
                                            <p:cond delay="0"/>
                                          </p:stCondLst>
                                        </p:cTn>
                                        <p:tgtEl>
                                          <p:spTgt spid="68616"/>
                                        </p:tgtEl>
                                        <p:attrNameLst>
                                          <p:attrName>style.visibility</p:attrName>
                                        </p:attrNameLst>
                                      </p:cBhvr>
                                      <p:to>
                                        <p:strVal val="visible"/>
                                      </p:to>
                                    </p:set>
                                    <p:animEffect transition="in" filter="blinds(horizontal)">
                                      <p:cBhvr>
                                        <p:cTn id="21" dur="500"/>
                                        <p:tgtEl>
                                          <p:spTgt spid="686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4" grpId="0"/>
      <p:bldP spid="68615" grpId="0" autoUpdateAnimBg="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7DCEAD0-F515-4293-B3C0-AD0B976A31C5}" type="slidenum">
              <a:rPr lang="zh-CN" altLang="en-US" sz="1400"/>
              <a:t>66</a:t>
            </a:fld>
            <a:endParaRPr lang="en-US" altLang="zh-CN" sz="1400"/>
          </a:p>
        </p:txBody>
      </p:sp>
      <p:grpSp>
        <p:nvGrpSpPr>
          <p:cNvPr id="2" name="Group 3"/>
          <p:cNvGrpSpPr/>
          <p:nvPr/>
        </p:nvGrpSpPr>
        <p:grpSpPr bwMode="auto">
          <a:xfrm>
            <a:off x="457200" y="168275"/>
            <a:ext cx="8153400" cy="893763"/>
            <a:chOff x="0" y="10"/>
            <a:chExt cx="5136" cy="563"/>
          </a:xfrm>
        </p:grpSpPr>
        <p:sp>
          <p:nvSpPr>
            <p:cNvPr id="70668" name="Rectangle 2"/>
            <p:cNvSpPr>
              <a:spLocks noChangeArrowheads="1"/>
            </p:cNvSpPr>
            <p:nvPr/>
          </p:nvSpPr>
          <p:spPr bwMode="auto">
            <a:xfrm>
              <a:off x="0" y="105"/>
              <a:ext cx="513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cs typeface="Times New Roman" panose="02020603050405020304" pitchFamily="18" charset="0"/>
                </a:rPr>
                <a:t>由于此系统的单位脉冲响应是                      ，</a:t>
              </a:r>
            </a:p>
          </p:txBody>
        </p:sp>
        <p:graphicFrame>
          <p:nvGraphicFramePr>
            <p:cNvPr id="70669" name="Object 5"/>
            <p:cNvGraphicFramePr>
              <a:graphicFrameLocks noChangeAspect="1"/>
            </p:cNvGraphicFramePr>
            <p:nvPr/>
          </p:nvGraphicFramePr>
          <p:xfrm>
            <a:off x="2968" y="10"/>
            <a:ext cx="1169" cy="563"/>
          </p:xfrm>
          <a:graphic>
            <a:graphicData uri="http://schemas.openxmlformats.org/presentationml/2006/ole">
              <mc:AlternateContent xmlns:mc="http://schemas.openxmlformats.org/markup-compatibility/2006">
                <mc:Choice xmlns:v="urn:schemas-microsoft-com:vml" Requires="v">
                  <p:oleObj name="Equation" r:id="rId2" imgW="761365" imgH="368300" progId="Equation.DSMT4">
                    <p:embed/>
                  </p:oleObj>
                </mc:Choice>
                <mc:Fallback>
                  <p:oleObj name="Equation" r:id="rId2" imgW="761365" imgH="3683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8" y="10"/>
                          <a:ext cx="1169" cy="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69638" name="Object 6"/>
          <p:cNvGraphicFramePr>
            <a:graphicFrameLocks noChangeAspect="1"/>
          </p:cNvGraphicFramePr>
          <p:nvPr/>
        </p:nvGraphicFramePr>
        <p:xfrm>
          <a:off x="3011488" y="1905000"/>
          <a:ext cx="2740025" cy="857250"/>
        </p:xfrm>
        <a:graphic>
          <a:graphicData uri="http://schemas.openxmlformats.org/presentationml/2006/ole">
            <mc:AlternateContent xmlns:mc="http://schemas.openxmlformats.org/markup-compatibility/2006">
              <mc:Choice xmlns:v="urn:schemas-microsoft-com:vml" Requires="v">
                <p:oleObj name="Equation" r:id="rId4" imgW="1371600" imgH="431800" progId="Equation.DSMT4">
                  <p:embed/>
                </p:oleObj>
              </mc:Choice>
              <mc:Fallback>
                <p:oleObj name="Equation" r:id="rId4" imgW="1371600" imgH="431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1488" y="1905000"/>
                        <a:ext cx="274002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39" name="Rectangle 6"/>
          <p:cNvSpPr>
            <a:spLocks noChangeArrowheads="1"/>
          </p:cNvSpPr>
          <p:nvPr/>
        </p:nvSpPr>
        <p:spPr bwMode="auto">
          <a:xfrm>
            <a:off x="457200" y="2667000"/>
            <a:ext cx="49228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于是，</a:t>
            </a:r>
            <a:r>
              <a:rPr lang="en-US" altLang="zh-CN" sz="2800" i="1">
                <a:solidFill>
                  <a:schemeClr val="tx2"/>
                </a:solidFill>
                <a:latin typeface="Times New Roman" panose="02020603050405020304" pitchFamily="18" charset="0"/>
              </a:rPr>
              <a:t>t</a:t>
            </a:r>
            <a:r>
              <a:rPr lang="zh-CN" altLang="en-US"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后的系统总输出为</a:t>
            </a:r>
          </a:p>
        </p:txBody>
      </p:sp>
      <p:graphicFrame>
        <p:nvGraphicFramePr>
          <p:cNvPr id="69640" name="Object 8"/>
          <p:cNvGraphicFramePr>
            <a:graphicFrameLocks noChangeAspect="1"/>
          </p:cNvGraphicFramePr>
          <p:nvPr/>
        </p:nvGraphicFramePr>
        <p:xfrm>
          <a:off x="1547813" y="3048000"/>
          <a:ext cx="5438775" cy="955675"/>
        </p:xfrm>
        <a:graphic>
          <a:graphicData uri="http://schemas.openxmlformats.org/presentationml/2006/ole">
            <mc:AlternateContent xmlns:mc="http://schemas.openxmlformats.org/markup-compatibility/2006">
              <mc:Choice xmlns:v="urn:schemas-microsoft-com:vml" Requires="v">
                <p:oleObj name="Equation" r:id="rId6" imgW="2768600" imgH="482600" progId="Equation.DSMT4">
                  <p:embed/>
                </p:oleObj>
              </mc:Choice>
              <mc:Fallback>
                <p:oleObj name="Equation" r:id="rId6" imgW="2768600" imgH="4826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3048000"/>
                        <a:ext cx="543877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1" name="Rectangle 9"/>
          <p:cNvSpPr>
            <a:spLocks noChangeArrowheads="1"/>
          </p:cNvSpPr>
          <p:nvPr/>
        </p:nvSpPr>
        <p:spPr bwMode="auto">
          <a:xfrm>
            <a:off x="425450" y="3962400"/>
            <a:ext cx="35972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时，上式为</a:t>
            </a:r>
          </a:p>
        </p:txBody>
      </p:sp>
      <p:graphicFrame>
        <p:nvGraphicFramePr>
          <p:cNvPr id="69642" name="Object 10"/>
          <p:cNvGraphicFramePr>
            <a:graphicFrameLocks noChangeAspect="1"/>
          </p:cNvGraphicFramePr>
          <p:nvPr/>
        </p:nvGraphicFramePr>
        <p:xfrm>
          <a:off x="2400300" y="4419600"/>
          <a:ext cx="4189413" cy="949325"/>
        </p:xfrm>
        <a:graphic>
          <a:graphicData uri="http://schemas.openxmlformats.org/presentationml/2006/ole">
            <mc:AlternateContent xmlns:mc="http://schemas.openxmlformats.org/markup-compatibility/2006">
              <mc:Choice xmlns:v="urn:schemas-microsoft-com:vml" Requires="v">
                <p:oleObj name="Equation" r:id="rId8" imgW="2146300" imgH="482600" progId="Equation.DSMT4">
                  <p:embed/>
                </p:oleObj>
              </mc:Choice>
              <mc:Fallback>
                <p:oleObj name="Equation" r:id="rId8" imgW="2146300" imgH="48260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00300" y="4419600"/>
                        <a:ext cx="4189413"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69643" name="Object 11"/>
          <p:cNvGraphicFramePr>
            <a:graphicFrameLocks noChangeAspect="1"/>
          </p:cNvGraphicFramePr>
          <p:nvPr/>
        </p:nvGraphicFramePr>
        <p:xfrm>
          <a:off x="2109788" y="5462588"/>
          <a:ext cx="4619625" cy="919162"/>
        </p:xfrm>
        <a:graphic>
          <a:graphicData uri="http://schemas.openxmlformats.org/presentationml/2006/ole">
            <mc:AlternateContent xmlns:mc="http://schemas.openxmlformats.org/markup-compatibility/2006">
              <mc:Choice xmlns:v="urn:schemas-microsoft-com:vml" Requires="v">
                <p:oleObj name="Equation" r:id="rId10" imgW="2298700" imgH="457200" progId="Equation.DSMT4">
                  <p:embed/>
                </p:oleObj>
              </mc:Choice>
              <mc:Fallback>
                <p:oleObj name="Equation" r:id="rId10" imgW="2298700" imgH="4572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9788" y="5462588"/>
                        <a:ext cx="4619625"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9644" name="Rectangle 12"/>
          <p:cNvSpPr>
            <a:spLocks noChangeArrowheads="1"/>
          </p:cNvSpPr>
          <p:nvPr/>
        </p:nvSpPr>
        <p:spPr bwMode="auto">
          <a:xfrm>
            <a:off x="457200" y="5348288"/>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或</a:t>
            </a:r>
          </a:p>
        </p:txBody>
      </p:sp>
      <p:sp>
        <p:nvSpPr>
          <p:cNvPr id="69645" name="Rectangle 15"/>
          <p:cNvSpPr>
            <a:spLocks noChangeArrowheads="1"/>
          </p:cNvSpPr>
          <p:nvPr/>
        </p:nvSpPr>
        <p:spPr bwMode="auto">
          <a:xfrm>
            <a:off x="457200" y="9588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所以当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，第</a:t>
            </a:r>
            <a:r>
              <a:rPr lang="en-US" altLang="zh-CN" sz="2800" i="1">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个脉冲</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δ</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加于系统后，系统输出的零状态分量为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9645"/>
                                        </p:tgtEl>
                                        <p:attrNameLst>
                                          <p:attrName>style.visibility</p:attrName>
                                        </p:attrNameLst>
                                      </p:cBhvr>
                                      <p:to>
                                        <p:strVal val="visible"/>
                                      </p:to>
                                    </p:set>
                                    <p:animEffect transition="in" filter="blinds(horizontal)">
                                      <p:cBhvr>
                                        <p:cTn id="10" dur="500"/>
                                        <p:tgtEl>
                                          <p:spTgt spid="69645"/>
                                        </p:tgtEl>
                                      </p:cBhvr>
                                    </p:animEffect>
                                  </p:childTnLst>
                                </p:cTn>
                              </p:par>
                              <p:par>
                                <p:cTn id="11" presetID="3" presetClass="entr" presetSubtype="10" fill="hold" nodeType="withEffect">
                                  <p:stCondLst>
                                    <p:cond delay="0"/>
                                  </p:stCondLst>
                                  <p:childTnLst>
                                    <p:set>
                                      <p:cBhvr>
                                        <p:cTn id="12" dur="1" fill="hold">
                                          <p:stCondLst>
                                            <p:cond delay="0"/>
                                          </p:stCondLst>
                                        </p:cTn>
                                        <p:tgtEl>
                                          <p:spTgt spid="69638"/>
                                        </p:tgtEl>
                                        <p:attrNameLst>
                                          <p:attrName>style.visibility</p:attrName>
                                        </p:attrNameLst>
                                      </p:cBhvr>
                                      <p:to>
                                        <p:strVal val="visible"/>
                                      </p:to>
                                    </p:set>
                                    <p:animEffect transition="in" filter="blinds(horizontal)">
                                      <p:cBhvr>
                                        <p:cTn id="13" dur="500"/>
                                        <p:tgtEl>
                                          <p:spTgt spid="69638"/>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69639"/>
                                        </p:tgtEl>
                                        <p:attrNameLst>
                                          <p:attrName>style.visibility</p:attrName>
                                        </p:attrNameLst>
                                      </p:cBhvr>
                                      <p:to>
                                        <p:strVal val="visible"/>
                                      </p:to>
                                    </p:set>
                                    <p:animEffect transition="in" filter="blinds(horizontal)">
                                      <p:cBhvr>
                                        <p:cTn id="18" dur="500"/>
                                        <p:tgtEl>
                                          <p:spTgt spid="69639"/>
                                        </p:tgtEl>
                                      </p:cBhvr>
                                    </p:animEffect>
                                  </p:childTnLst>
                                </p:cTn>
                              </p:par>
                              <p:par>
                                <p:cTn id="19" presetID="3" presetClass="entr" presetSubtype="10" fill="hold" nodeType="withEffect">
                                  <p:stCondLst>
                                    <p:cond delay="0"/>
                                  </p:stCondLst>
                                  <p:childTnLst>
                                    <p:set>
                                      <p:cBhvr>
                                        <p:cTn id="20" dur="1" fill="hold">
                                          <p:stCondLst>
                                            <p:cond delay="0"/>
                                          </p:stCondLst>
                                        </p:cTn>
                                        <p:tgtEl>
                                          <p:spTgt spid="69640"/>
                                        </p:tgtEl>
                                        <p:attrNameLst>
                                          <p:attrName>style.visibility</p:attrName>
                                        </p:attrNameLst>
                                      </p:cBhvr>
                                      <p:to>
                                        <p:strVal val="visible"/>
                                      </p:to>
                                    </p:set>
                                    <p:animEffect transition="in" filter="blinds(horizontal)">
                                      <p:cBhvr>
                                        <p:cTn id="21" dur="500"/>
                                        <p:tgtEl>
                                          <p:spTgt spid="6964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69641"/>
                                        </p:tgtEl>
                                        <p:attrNameLst>
                                          <p:attrName>style.visibility</p:attrName>
                                        </p:attrNameLst>
                                      </p:cBhvr>
                                      <p:to>
                                        <p:strVal val="visible"/>
                                      </p:to>
                                    </p:set>
                                    <p:animEffect transition="in" filter="blinds(horizontal)">
                                      <p:cBhvr>
                                        <p:cTn id="26" dur="500"/>
                                        <p:tgtEl>
                                          <p:spTgt spid="69641"/>
                                        </p:tgtEl>
                                      </p:cBhvr>
                                    </p:animEffect>
                                  </p:childTnLst>
                                </p:cTn>
                              </p:par>
                              <p:par>
                                <p:cTn id="27" presetID="3" presetClass="entr" presetSubtype="10" fill="hold" nodeType="withEffect">
                                  <p:stCondLst>
                                    <p:cond delay="0"/>
                                  </p:stCondLst>
                                  <p:childTnLst>
                                    <p:set>
                                      <p:cBhvr>
                                        <p:cTn id="28" dur="1" fill="hold">
                                          <p:stCondLst>
                                            <p:cond delay="0"/>
                                          </p:stCondLst>
                                        </p:cTn>
                                        <p:tgtEl>
                                          <p:spTgt spid="69642"/>
                                        </p:tgtEl>
                                        <p:attrNameLst>
                                          <p:attrName>style.visibility</p:attrName>
                                        </p:attrNameLst>
                                      </p:cBhvr>
                                      <p:to>
                                        <p:strVal val="visible"/>
                                      </p:to>
                                    </p:set>
                                    <p:animEffect transition="in" filter="blinds(horizontal)">
                                      <p:cBhvr>
                                        <p:cTn id="29" dur="500"/>
                                        <p:tgtEl>
                                          <p:spTgt spid="6964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9644"/>
                                        </p:tgtEl>
                                        <p:attrNameLst>
                                          <p:attrName>style.visibility</p:attrName>
                                        </p:attrNameLst>
                                      </p:cBhvr>
                                      <p:to>
                                        <p:strVal val="visible"/>
                                      </p:to>
                                    </p:set>
                                    <p:animEffect transition="in" filter="blinds(horizontal)">
                                      <p:cBhvr>
                                        <p:cTn id="32" dur="500"/>
                                        <p:tgtEl>
                                          <p:spTgt spid="69644"/>
                                        </p:tgtEl>
                                      </p:cBhvr>
                                    </p:animEffect>
                                  </p:childTnLst>
                                </p:cTn>
                              </p:par>
                              <p:par>
                                <p:cTn id="33" presetID="3" presetClass="entr" presetSubtype="10" fill="hold" nodeType="withEffect">
                                  <p:stCondLst>
                                    <p:cond delay="0"/>
                                  </p:stCondLst>
                                  <p:childTnLst>
                                    <p:set>
                                      <p:cBhvr>
                                        <p:cTn id="34" dur="1" fill="hold">
                                          <p:stCondLst>
                                            <p:cond delay="0"/>
                                          </p:stCondLst>
                                        </p:cTn>
                                        <p:tgtEl>
                                          <p:spTgt spid="69643"/>
                                        </p:tgtEl>
                                        <p:attrNameLst>
                                          <p:attrName>style.visibility</p:attrName>
                                        </p:attrNameLst>
                                      </p:cBhvr>
                                      <p:to>
                                        <p:strVal val="visible"/>
                                      </p:to>
                                    </p:set>
                                    <p:animEffect transition="in" filter="blinds(horizontal)">
                                      <p:cBhvr>
                                        <p:cTn id="35" dur="500"/>
                                        <p:tgtEl>
                                          <p:spTgt spid="69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9" grpId="0" autoUpdateAnimBg="0"/>
      <p:bldP spid="69641" grpId="0" autoUpdateAnimBg="0"/>
      <p:bldP spid="69644" grpId="0" autoUpdateAnimBg="0"/>
      <p:bldP spid="69645" grpId="0" autoUpdateAnimBg="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7A3DC87-1DD7-488D-AF15-98B1482C2B59}" type="slidenum">
              <a:rPr lang="zh-CN" altLang="en-US" sz="1400"/>
              <a:t>67</a:t>
            </a:fld>
            <a:endParaRPr lang="en-US" altLang="zh-CN" sz="1400"/>
          </a:p>
        </p:txBody>
      </p:sp>
      <p:sp>
        <p:nvSpPr>
          <p:cNvPr id="70659" name="Rectangle 2"/>
          <p:cNvSpPr>
            <a:spLocks noChangeArrowheads="1"/>
          </p:cNvSpPr>
          <p:nvPr/>
        </p:nvSpPr>
        <p:spPr bwMode="auto">
          <a:xfrm>
            <a:off x="381000" y="549275"/>
            <a:ext cx="85344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76225">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差分方程式描述了系统在第</a:t>
            </a:r>
            <a:r>
              <a:rPr lang="en-US" altLang="zh-CN" sz="2800" i="1">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个采样周期时输入与输出信号的关系，且差分方程的系数与采样周期</a:t>
            </a:r>
            <a:r>
              <a:rPr lang="en-US" altLang="zh-CN" sz="2800" b="1"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有关。</a:t>
            </a:r>
          </a:p>
        </p:txBody>
      </p:sp>
      <p:graphicFrame>
        <p:nvGraphicFramePr>
          <p:cNvPr id="70660" name="Object 4"/>
          <p:cNvGraphicFramePr>
            <a:graphicFrameLocks noChangeAspect="1"/>
          </p:cNvGraphicFramePr>
          <p:nvPr/>
        </p:nvGraphicFramePr>
        <p:xfrm>
          <a:off x="2986088" y="4011613"/>
          <a:ext cx="3479800" cy="785812"/>
        </p:xfrm>
        <a:graphic>
          <a:graphicData uri="http://schemas.openxmlformats.org/presentationml/2006/ole">
            <mc:AlternateContent xmlns:mc="http://schemas.openxmlformats.org/markup-compatibility/2006">
              <mc:Choice xmlns:v="urn:schemas-microsoft-com:vml" Requires="v">
                <p:oleObj name="Equation" r:id="rId2" imgW="1726565" imgH="393700" progId="Equation.DSMT4">
                  <p:embed/>
                </p:oleObj>
              </mc:Choice>
              <mc:Fallback>
                <p:oleObj name="Equation" r:id="rId2" imgW="1726565" imgH="3937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6088" y="4011613"/>
                        <a:ext cx="3479800"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1" name="Rectangle 4"/>
          <p:cNvSpPr>
            <a:spLocks noChangeArrowheads="1"/>
          </p:cNvSpPr>
          <p:nvPr/>
        </p:nvSpPr>
        <p:spPr bwMode="auto">
          <a:xfrm>
            <a:off x="436563" y="4724400"/>
            <a:ext cx="14716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因此，</a:t>
            </a:r>
          </a:p>
        </p:txBody>
      </p:sp>
      <p:graphicFrame>
        <p:nvGraphicFramePr>
          <p:cNvPr id="70662" name="Object 6"/>
          <p:cNvGraphicFramePr>
            <a:graphicFrameLocks noChangeAspect="1"/>
          </p:cNvGraphicFramePr>
          <p:nvPr/>
        </p:nvGraphicFramePr>
        <p:xfrm>
          <a:off x="2560638" y="5373688"/>
          <a:ext cx="4570412" cy="779462"/>
        </p:xfrm>
        <a:graphic>
          <a:graphicData uri="http://schemas.openxmlformats.org/presentationml/2006/ole">
            <mc:AlternateContent xmlns:mc="http://schemas.openxmlformats.org/markup-compatibility/2006">
              <mc:Choice xmlns:v="urn:schemas-microsoft-com:vml" Requires="v">
                <p:oleObj name="Equation" r:id="rId4" imgW="2286000" imgH="393700" progId="Equation.DSMT4">
                  <p:embed/>
                </p:oleObj>
              </mc:Choice>
              <mc:Fallback>
                <p:oleObj name="Equation" r:id="rId4" imgW="2286000" imgH="3937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60638" y="5373688"/>
                        <a:ext cx="4570412" cy="779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3" name="Rectangle 7"/>
          <p:cNvSpPr>
            <a:spLocks noChangeArrowheads="1"/>
          </p:cNvSpPr>
          <p:nvPr/>
        </p:nvSpPr>
        <p:spPr bwMode="auto">
          <a:xfrm>
            <a:off x="395288" y="2133600"/>
            <a:ext cx="8748712"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若</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与</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相当，则</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中离散变量序号加</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与</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对连续变量</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取一阶导数相当。差分方程和微分方程不仅形式相似，而且在一定条件下还可以互相转化。假设时间间隔</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足够小，当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0659"/>
                                        </p:tgtEl>
                                        <p:attrNameLst>
                                          <p:attrName>style.visibility</p:attrName>
                                        </p:attrNameLst>
                                      </p:cBhvr>
                                      <p:to>
                                        <p:strVal val="visible"/>
                                      </p:to>
                                    </p:set>
                                    <p:animEffect transition="in" filter="blinds(horizontal)">
                                      <p:cBhvr>
                                        <p:cTn id="7" dur="500"/>
                                        <p:tgtEl>
                                          <p:spTgt spid="7065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63"/>
                                        </p:tgtEl>
                                        <p:attrNameLst>
                                          <p:attrName>style.visibility</p:attrName>
                                        </p:attrNameLst>
                                      </p:cBhvr>
                                      <p:to>
                                        <p:strVal val="visible"/>
                                      </p:to>
                                    </p:set>
                                    <p:animEffect transition="in" filter="blinds(horizontal)">
                                      <p:cBhvr>
                                        <p:cTn id="12" dur="500"/>
                                        <p:tgtEl>
                                          <p:spTgt spid="70663"/>
                                        </p:tgtEl>
                                      </p:cBhvr>
                                    </p:animEffect>
                                  </p:childTnLst>
                                </p:cTn>
                              </p:par>
                              <p:par>
                                <p:cTn id="13" presetID="3" presetClass="entr" presetSubtype="10" fill="hold" nodeType="withEffect">
                                  <p:stCondLst>
                                    <p:cond delay="0"/>
                                  </p:stCondLst>
                                  <p:childTnLst>
                                    <p:set>
                                      <p:cBhvr>
                                        <p:cTn id="14" dur="1" fill="hold">
                                          <p:stCondLst>
                                            <p:cond delay="0"/>
                                          </p:stCondLst>
                                        </p:cTn>
                                        <p:tgtEl>
                                          <p:spTgt spid="70660"/>
                                        </p:tgtEl>
                                        <p:attrNameLst>
                                          <p:attrName>style.visibility</p:attrName>
                                        </p:attrNameLst>
                                      </p:cBhvr>
                                      <p:to>
                                        <p:strVal val="visible"/>
                                      </p:to>
                                    </p:set>
                                    <p:animEffect transition="in" filter="blinds(horizontal)">
                                      <p:cBhvr>
                                        <p:cTn id="15" dur="500"/>
                                        <p:tgtEl>
                                          <p:spTgt spid="7066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0661"/>
                                        </p:tgtEl>
                                        <p:attrNameLst>
                                          <p:attrName>style.visibility</p:attrName>
                                        </p:attrNameLst>
                                      </p:cBhvr>
                                      <p:to>
                                        <p:strVal val="visible"/>
                                      </p:to>
                                    </p:set>
                                    <p:animEffect transition="in" filter="blinds(horizontal)">
                                      <p:cBhvr>
                                        <p:cTn id="20" dur="500"/>
                                        <p:tgtEl>
                                          <p:spTgt spid="70661"/>
                                        </p:tgtEl>
                                      </p:cBhvr>
                                    </p:animEffect>
                                  </p:childTnLst>
                                </p:cTn>
                              </p:par>
                              <p:par>
                                <p:cTn id="21" presetID="3" presetClass="entr" presetSubtype="10" fill="hold" nodeType="withEffect">
                                  <p:stCondLst>
                                    <p:cond delay="0"/>
                                  </p:stCondLst>
                                  <p:childTnLst>
                                    <p:set>
                                      <p:cBhvr>
                                        <p:cTn id="22" dur="1" fill="hold">
                                          <p:stCondLst>
                                            <p:cond delay="0"/>
                                          </p:stCondLst>
                                        </p:cTn>
                                        <p:tgtEl>
                                          <p:spTgt spid="70662"/>
                                        </p:tgtEl>
                                        <p:attrNameLst>
                                          <p:attrName>style.visibility</p:attrName>
                                        </p:attrNameLst>
                                      </p:cBhvr>
                                      <p:to>
                                        <p:strVal val="visible"/>
                                      </p:to>
                                    </p:set>
                                    <p:animEffect transition="in" filter="blinds(horizontal)">
                                      <p:cBhvr>
                                        <p:cTn id="23" dur="500"/>
                                        <p:tgtEl>
                                          <p:spTgt spid="7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autoUpdateAnimBg="0"/>
      <p:bldP spid="70661" grpId="0" autoUpdateAnimBg="0"/>
      <p:bldP spid="70663" grpId="0" autoUpdateAnimBg="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A15B0EC-F2D6-4B9A-B9E9-69B4A2FC6CFD}" type="slidenum">
              <a:rPr lang="zh-CN" altLang="en-US" sz="1400"/>
              <a:t>68</a:t>
            </a:fld>
            <a:endParaRPr lang="en-US" altLang="zh-CN" sz="1400"/>
          </a:p>
        </p:txBody>
      </p:sp>
      <p:sp>
        <p:nvSpPr>
          <p:cNvPr id="71683" name="Rectangle 2"/>
          <p:cNvSpPr>
            <a:spLocks noChangeArrowheads="1"/>
          </p:cNvSpPr>
          <p:nvPr/>
        </p:nvSpPr>
        <p:spPr bwMode="auto">
          <a:xfrm>
            <a:off x="527050" y="242888"/>
            <a:ext cx="33972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经整理后，可得</a:t>
            </a:r>
          </a:p>
        </p:txBody>
      </p:sp>
      <p:graphicFrame>
        <p:nvGraphicFramePr>
          <p:cNvPr id="71684" name="Object 4"/>
          <p:cNvGraphicFramePr>
            <a:graphicFrameLocks noChangeAspect="1"/>
          </p:cNvGraphicFramePr>
          <p:nvPr/>
        </p:nvGraphicFramePr>
        <p:xfrm>
          <a:off x="2211388" y="720725"/>
          <a:ext cx="4468812" cy="955675"/>
        </p:xfrm>
        <a:graphic>
          <a:graphicData uri="http://schemas.openxmlformats.org/presentationml/2006/ole">
            <mc:AlternateContent xmlns:mc="http://schemas.openxmlformats.org/markup-compatibility/2006">
              <mc:Choice xmlns:v="urn:schemas-microsoft-com:vml" Requires="v">
                <p:oleObj name="Equation" r:id="rId2" imgW="2273300" imgH="482600" progId="Equation.DSMT4">
                  <p:embed/>
                </p:oleObj>
              </mc:Choice>
              <mc:Fallback>
                <p:oleObj name="Equation" r:id="rId2" imgW="2273300" imgH="482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1388" y="720725"/>
                        <a:ext cx="4468812"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5" name="Rectangle 5"/>
          <p:cNvSpPr>
            <a:spLocks noChangeArrowheads="1"/>
          </p:cNvSpPr>
          <p:nvPr/>
        </p:nvSpPr>
        <p:spPr bwMode="auto">
          <a:xfrm>
            <a:off x="228600" y="1841500"/>
            <a:ext cx="86645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足够小时，微分方程可以近似为差分方程式，采</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样时间</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越小，则近似得越好。对于一个物理系统，</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用常系数线性</a:t>
            </a:r>
            <a:r>
              <a:rPr lang="en-US" altLang="zh-CN" sz="2800" i="1">
                <a:solidFill>
                  <a:schemeClr val="tx2"/>
                </a:solidFill>
                <a:latin typeface="Times New Roman" panose="02020603050405020304" pitchFamily="18" charset="0"/>
              </a:rPr>
              <a:t>n</a:t>
            </a:r>
            <a:r>
              <a:rPr lang="zh-CN" altLang="en-US" sz="2800" b="1">
                <a:solidFill>
                  <a:schemeClr val="tx2"/>
                </a:solidFill>
                <a:latin typeface="Times New Roman" panose="02020603050405020304" pitchFamily="18" charset="0"/>
              </a:rPr>
              <a:t>阶差分方程来描述时，一般形式为</a:t>
            </a:r>
          </a:p>
        </p:txBody>
      </p:sp>
      <p:graphicFrame>
        <p:nvGraphicFramePr>
          <p:cNvPr id="71686" name="Object 6"/>
          <p:cNvGraphicFramePr>
            <a:graphicFrameLocks noChangeAspect="1"/>
          </p:cNvGraphicFramePr>
          <p:nvPr/>
        </p:nvGraphicFramePr>
        <p:xfrm>
          <a:off x="2463800" y="3284538"/>
          <a:ext cx="4084638" cy="869950"/>
        </p:xfrm>
        <a:graphic>
          <a:graphicData uri="http://schemas.openxmlformats.org/presentationml/2006/ole">
            <mc:AlternateContent xmlns:mc="http://schemas.openxmlformats.org/markup-compatibility/2006">
              <mc:Choice xmlns:v="urn:schemas-microsoft-com:vml" Requires="v">
                <p:oleObj name="Equation" r:id="rId4" imgW="2019300" imgH="431800" progId="Equation.DSMT4">
                  <p:embed/>
                </p:oleObj>
              </mc:Choice>
              <mc:Fallback>
                <p:oleObj name="Equation" r:id="rId4" imgW="2019300" imgH="431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63800" y="3284538"/>
                        <a:ext cx="4084638"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687" name="Rectangle 8"/>
          <p:cNvSpPr>
            <a:spLocks noChangeArrowheads="1"/>
          </p:cNvSpPr>
          <p:nvPr/>
        </p:nvSpPr>
        <p:spPr bwMode="auto">
          <a:xfrm>
            <a:off x="457200" y="4219575"/>
            <a:ext cx="7900988"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r>
              <a:rPr lang="en-US" altLang="zh-CN" sz="2800" i="1">
                <a:solidFill>
                  <a:schemeClr val="tx2"/>
                </a:solidFill>
                <a:latin typeface="Times New Roman" panose="02020603050405020304" pitchFamily="18" charset="0"/>
              </a:rPr>
              <a:t>a</a:t>
            </a:r>
            <a:r>
              <a:rPr lang="en-US" altLang="zh-CN" sz="2800" i="1" baseline="-25000">
                <a:solidFill>
                  <a:schemeClr val="tx2"/>
                </a:solidFill>
                <a:latin typeface="Times New Roman" panose="02020603050405020304" pitchFamily="18" charset="0"/>
              </a:rPr>
              <a:t>i</a:t>
            </a:r>
            <a:r>
              <a:rPr lang="zh-CN" altLang="en-US" sz="2800" b="1">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b</a:t>
            </a:r>
            <a:r>
              <a:rPr lang="en-US" altLang="zh-CN" sz="2800" i="1" baseline="-25000">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=0,1,2,∙∙∙,</a:t>
            </a:r>
            <a:r>
              <a:rPr lang="en-US" altLang="zh-CN" sz="2800" i="1">
                <a:solidFill>
                  <a:schemeClr val="tx2"/>
                </a:solidFill>
                <a:latin typeface="Times New Roman" panose="02020603050405020304" pitchFamily="18" charset="0"/>
              </a:rPr>
              <a:t>n</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均为常数。上式再次说明</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输出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不仅取决于当前的输入</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，而且与前</a:t>
            </a:r>
            <a:r>
              <a:rPr lang="en-US" altLang="zh-CN" sz="2800" i="1">
                <a:solidFill>
                  <a:schemeClr val="tx2"/>
                </a:solidFill>
                <a:latin typeface="Times New Roman" panose="02020603050405020304" pitchFamily="18" charset="0"/>
              </a:rPr>
              <a:t>n</a:t>
            </a:r>
            <a:r>
              <a:rPr lang="zh-CN" altLang="en-US" sz="2800" b="1">
                <a:solidFill>
                  <a:schemeClr val="tx2"/>
                </a:solidFill>
                <a:latin typeface="Times New Roman" panose="02020603050405020304" pitchFamily="18" charset="0"/>
              </a:rPr>
              <a:t>个</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输入</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以及前</a:t>
            </a:r>
            <a:r>
              <a:rPr lang="en-US" altLang="zh-CN" sz="2800" i="1">
                <a:solidFill>
                  <a:schemeClr val="tx2"/>
                </a:solidFill>
                <a:latin typeface="Times New Roman" panose="02020603050405020304" pitchFamily="18" charset="0"/>
              </a:rPr>
              <a:t>n</a:t>
            </a:r>
            <a:r>
              <a:rPr lang="zh-CN" altLang="en-US" sz="2800" b="1">
                <a:solidFill>
                  <a:schemeClr val="tx2"/>
                </a:solidFill>
                <a:latin typeface="Times New Roman" panose="02020603050405020304" pitchFamily="18" charset="0"/>
              </a:rPr>
              <a:t>个输出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有关，且其关系是</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线性的。</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1683"/>
                                        </p:tgtEl>
                                        <p:attrNameLst>
                                          <p:attrName>style.visibility</p:attrName>
                                        </p:attrNameLst>
                                      </p:cBhvr>
                                      <p:to>
                                        <p:strVal val="visible"/>
                                      </p:to>
                                    </p:set>
                                    <p:animEffect transition="in" filter="blinds(horizontal)">
                                      <p:cBhvr>
                                        <p:cTn id="7" dur="500"/>
                                        <p:tgtEl>
                                          <p:spTgt spid="71683"/>
                                        </p:tgtEl>
                                      </p:cBhvr>
                                    </p:animEffect>
                                  </p:childTnLst>
                                </p:cTn>
                              </p:par>
                              <p:par>
                                <p:cTn id="8" presetID="3" presetClass="entr" presetSubtype="10" fill="hold" nodeType="withEffect">
                                  <p:stCondLst>
                                    <p:cond delay="0"/>
                                  </p:stCondLst>
                                  <p:childTnLst>
                                    <p:set>
                                      <p:cBhvr>
                                        <p:cTn id="9" dur="1" fill="hold">
                                          <p:stCondLst>
                                            <p:cond delay="0"/>
                                          </p:stCondLst>
                                        </p:cTn>
                                        <p:tgtEl>
                                          <p:spTgt spid="71684"/>
                                        </p:tgtEl>
                                        <p:attrNameLst>
                                          <p:attrName>style.visibility</p:attrName>
                                        </p:attrNameLst>
                                      </p:cBhvr>
                                      <p:to>
                                        <p:strVal val="visible"/>
                                      </p:to>
                                    </p:set>
                                    <p:animEffect transition="in" filter="blinds(horizontal)">
                                      <p:cBhvr>
                                        <p:cTn id="10" dur="500"/>
                                        <p:tgtEl>
                                          <p:spTgt spid="7168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1685"/>
                                        </p:tgtEl>
                                        <p:attrNameLst>
                                          <p:attrName>style.visibility</p:attrName>
                                        </p:attrNameLst>
                                      </p:cBhvr>
                                      <p:to>
                                        <p:strVal val="visible"/>
                                      </p:to>
                                    </p:set>
                                    <p:animEffect transition="in" filter="blinds(horizontal)">
                                      <p:cBhvr>
                                        <p:cTn id="15" dur="500"/>
                                        <p:tgtEl>
                                          <p:spTgt spid="71685"/>
                                        </p:tgtEl>
                                      </p:cBhvr>
                                    </p:animEffect>
                                  </p:childTnLst>
                                </p:cTn>
                              </p:par>
                              <p:par>
                                <p:cTn id="16" presetID="3" presetClass="entr" presetSubtype="10" fill="hold" nodeType="withEffect">
                                  <p:stCondLst>
                                    <p:cond delay="0"/>
                                  </p:stCondLst>
                                  <p:childTnLst>
                                    <p:set>
                                      <p:cBhvr>
                                        <p:cTn id="17" dur="1" fill="hold">
                                          <p:stCondLst>
                                            <p:cond delay="0"/>
                                          </p:stCondLst>
                                        </p:cTn>
                                        <p:tgtEl>
                                          <p:spTgt spid="71686"/>
                                        </p:tgtEl>
                                        <p:attrNameLst>
                                          <p:attrName>style.visibility</p:attrName>
                                        </p:attrNameLst>
                                      </p:cBhvr>
                                      <p:to>
                                        <p:strVal val="visible"/>
                                      </p:to>
                                    </p:set>
                                    <p:animEffect transition="in" filter="blinds(horizontal)">
                                      <p:cBhvr>
                                        <p:cTn id="18" dur="500"/>
                                        <p:tgtEl>
                                          <p:spTgt spid="71686"/>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1687"/>
                                        </p:tgtEl>
                                        <p:attrNameLst>
                                          <p:attrName>style.visibility</p:attrName>
                                        </p:attrNameLst>
                                      </p:cBhvr>
                                      <p:to>
                                        <p:strVal val="visible"/>
                                      </p:to>
                                    </p:set>
                                    <p:animEffect transition="in" filter="blinds(horizontal)">
                                      <p:cBhvr>
                                        <p:cTn id="23" dur="500"/>
                                        <p:tgtEl>
                                          <p:spTgt spid="716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3" grpId="0" autoUpdateAnimBg="0"/>
      <p:bldP spid="71685" grpId="0" autoUpdateAnimBg="0"/>
      <p:bldP spid="71687" grpId="0" autoUpdateAnimBg="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76E53A03-EF64-4D66-A91F-79B30712BE6B}" type="slidenum">
              <a:rPr lang="zh-CN" altLang="en-US" sz="1400"/>
              <a:t>69</a:t>
            </a:fld>
            <a:endParaRPr lang="en-US" altLang="zh-CN" sz="1400"/>
          </a:p>
        </p:txBody>
      </p:sp>
      <p:grpSp>
        <p:nvGrpSpPr>
          <p:cNvPr id="2" name="Group 3"/>
          <p:cNvGrpSpPr/>
          <p:nvPr/>
        </p:nvGrpSpPr>
        <p:grpSpPr bwMode="auto">
          <a:xfrm>
            <a:off x="457200" y="476250"/>
            <a:ext cx="8180388" cy="1585913"/>
            <a:chOff x="0" y="0"/>
            <a:chExt cx="5153" cy="999"/>
          </a:xfrm>
        </p:grpSpPr>
        <p:sp>
          <p:nvSpPr>
            <p:cNvPr id="73736" name="Rectangle 6"/>
            <p:cNvSpPr>
              <a:spLocks noChangeArrowheads="1"/>
            </p:cNvSpPr>
            <p:nvPr/>
          </p:nvSpPr>
          <p:spPr bwMode="auto">
            <a:xfrm>
              <a:off x="0" y="0"/>
              <a:ext cx="328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7-18 </a:t>
              </a:r>
              <a:r>
                <a:rPr lang="zh-CN" altLang="en-US" sz="2800" b="1" dirty="0">
                  <a:solidFill>
                    <a:schemeClr val="tx2"/>
                  </a:solidFill>
                  <a:latin typeface="Times New Roman" panose="02020603050405020304" pitchFamily="18" charset="0"/>
                </a:rPr>
                <a:t>离散系统的差分方程为 </a:t>
              </a:r>
            </a:p>
          </p:txBody>
        </p:sp>
        <p:graphicFrame>
          <p:nvGraphicFramePr>
            <p:cNvPr id="73737" name="Object 5"/>
            <p:cNvGraphicFramePr>
              <a:graphicFrameLocks noChangeAspect="1"/>
            </p:cNvGraphicFramePr>
            <p:nvPr/>
          </p:nvGraphicFramePr>
          <p:xfrm>
            <a:off x="96" y="405"/>
            <a:ext cx="4944" cy="267"/>
          </p:xfrm>
          <a:graphic>
            <a:graphicData uri="http://schemas.openxmlformats.org/presentationml/2006/ole">
              <mc:AlternateContent xmlns:mc="http://schemas.openxmlformats.org/markup-compatibility/2006">
                <mc:Choice xmlns:v="urn:schemas-microsoft-com:vml" Requires="v">
                  <p:oleObj r:id="rId2" imgW="4229100" imgH="228600" progId="Equation.DSMT4">
                    <p:embed/>
                  </p:oleObj>
                </mc:Choice>
                <mc:Fallback>
                  <p:oleObj r:id="rId2" imgW="422910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 y="405"/>
                          <a:ext cx="4944"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8" name="Rectangle 8"/>
            <p:cNvSpPr>
              <a:spLocks noChangeArrowheads="1"/>
            </p:cNvSpPr>
            <p:nvPr/>
          </p:nvSpPr>
          <p:spPr bwMode="auto">
            <a:xfrm>
              <a:off x="0" y="672"/>
              <a:ext cx="51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假设系统的初始条件为零，试求系统的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传递函数。</a:t>
              </a:r>
            </a:p>
          </p:txBody>
        </p:sp>
      </p:grpSp>
      <p:sp>
        <p:nvSpPr>
          <p:cNvPr id="82951" name="Rectangle 9"/>
          <p:cNvSpPr>
            <a:spLocks noChangeArrowheads="1"/>
          </p:cNvSpPr>
          <p:nvPr/>
        </p:nvSpPr>
        <p:spPr bwMode="auto">
          <a:xfrm>
            <a:off x="457200" y="2422525"/>
            <a:ext cx="81470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对上式两侧进行</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变换，由延迟定理，并提出公因子可得</a:t>
            </a:r>
          </a:p>
        </p:txBody>
      </p:sp>
      <p:graphicFrame>
        <p:nvGraphicFramePr>
          <p:cNvPr id="82952" name="Object 8"/>
          <p:cNvGraphicFramePr>
            <a:graphicFrameLocks noChangeAspect="1"/>
          </p:cNvGraphicFramePr>
          <p:nvPr/>
        </p:nvGraphicFramePr>
        <p:xfrm>
          <a:off x="762000" y="3467100"/>
          <a:ext cx="7010400" cy="479425"/>
        </p:xfrm>
        <a:graphic>
          <a:graphicData uri="http://schemas.openxmlformats.org/presentationml/2006/ole">
            <mc:AlternateContent xmlns:mc="http://schemas.openxmlformats.org/markup-compatibility/2006">
              <mc:Choice xmlns:v="urn:schemas-microsoft-com:vml" Requires="v">
                <p:oleObj r:id="rId4" imgW="3467100" imgH="241300" progId="Equation.DSMT4">
                  <p:embed/>
                </p:oleObj>
              </mc:Choice>
              <mc:Fallback>
                <p:oleObj r:id="rId4" imgW="3467100" imgH="2413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3467100"/>
                        <a:ext cx="701040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53" name="Rectangle 11"/>
          <p:cNvSpPr>
            <a:spLocks noChangeArrowheads="1"/>
          </p:cNvSpPr>
          <p:nvPr/>
        </p:nvSpPr>
        <p:spPr bwMode="auto">
          <a:xfrm>
            <a:off x="527050" y="4322763"/>
            <a:ext cx="1884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整理后得</a:t>
            </a:r>
          </a:p>
        </p:txBody>
      </p:sp>
      <p:graphicFrame>
        <p:nvGraphicFramePr>
          <p:cNvPr id="82954" name="Object 10"/>
          <p:cNvGraphicFramePr>
            <a:graphicFrameLocks noChangeAspect="1"/>
          </p:cNvGraphicFramePr>
          <p:nvPr/>
        </p:nvGraphicFramePr>
        <p:xfrm>
          <a:off x="2232025" y="4167188"/>
          <a:ext cx="4572000" cy="917575"/>
        </p:xfrm>
        <a:graphic>
          <a:graphicData uri="http://schemas.openxmlformats.org/presentationml/2006/ole">
            <mc:AlternateContent xmlns:mc="http://schemas.openxmlformats.org/markup-compatibility/2006">
              <mc:Choice xmlns:v="urn:schemas-microsoft-com:vml" Requires="v">
                <p:oleObj r:id="rId6" imgW="2274570" imgH="457200" progId="Equation.DSMT4">
                  <p:embed/>
                </p:oleObj>
              </mc:Choice>
              <mc:Fallback>
                <p:oleObj r:id="rId6" imgW="2274570" imgH="4572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32025" y="4167188"/>
                        <a:ext cx="4572000" cy="91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2951"/>
                                        </p:tgtEl>
                                        <p:attrNameLst>
                                          <p:attrName>style.visibility</p:attrName>
                                        </p:attrNameLst>
                                      </p:cBhvr>
                                      <p:to>
                                        <p:strVal val="visible"/>
                                      </p:to>
                                    </p:set>
                                    <p:animEffect transition="in" filter="blinds(horizontal)">
                                      <p:cBhvr>
                                        <p:cTn id="12" dur="500"/>
                                        <p:tgtEl>
                                          <p:spTgt spid="82951"/>
                                        </p:tgtEl>
                                      </p:cBhvr>
                                    </p:animEffect>
                                  </p:childTnLst>
                                </p:cTn>
                              </p:par>
                              <p:par>
                                <p:cTn id="13" presetID="3" presetClass="entr" presetSubtype="10" fill="hold" nodeType="withEffect">
                                  <p:stCondLst>
                                    <p:cond delay="0"/>
                                  </p:stCondLst>
                                  <p:childTnLst>
                                    <p:set>
                                      <p:cBhvr>
                                        <p:cTn id="14" dur="1" fill="hold">
                                          <p:stCondLst>
                                            <p:cond delay="0"/>
                                          </p:stCondLst>
                                        </p:cTn>
                                        <p:tgtEl>
                                          <p:spTgt spid="82952"/>
                                        </p:tgtEl>
                                        <p:attrNameLst>
                                          <p:attrName>style.visibility</p:attrName>
                                        </p:attrNameLst>
                                      </p:cBhvr>
                                      <p:to>
                                        <p:strVal val="visible"/>
                                      </p:to>
                                    </p:set>
                                    <p:animEffect transition="in" filter="blinds(horizontal)">
                                      <p:cBhvr>
                                        <p:cTn id="15" dur="500"/>
                                        <p:tgtEl>
                                          <p:spTgt spid="8295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82953"/>
                                        </p:tgtEl>
                                        <p:attrNameLst>
                                          <p:attrName>style.visibility</p:attrName>
                                        </p:attrNameLst>
                                      </p:cBhvr>
                                      <p:to>
                                        <p:strVal val="visible"/>
                                      </p:to>
                                    </p:set>
                                    <p:animEffect transition="in" filter="blinds(horizontal)">
                                      <p:cBhvr>
                                        <p:cTn id="20" dur="500"/>
                                        <p:tgtEl>
                                          <p:spTgt spid="82953"/>
                                        </p:tgtEl>
                                      </p:cBhvr>
                                    </p:animEffect>
                                  </p:childTnLst>
                                </p:cTn>
                              </p:par>
                              <p:par>
                                <p:cTn id="21" presetID="3" presetClass="entr" presetSubtype="10" fill="hold" nodeType="withEffect">
                                  <p:stCondLst>
                                    <p:cond delay="0"/>
                                  </p:stCondLst>
                                  <p:childTnLst>
                                    <p:set>
                                      <p:cBhvr>
                                        <p:cTn id="22" dur="1" fill="hold">
                                          <p:stCondLst>
                                            <p:cond delay="0"/>
                                          </p:stCondLst>
                                        </p:cTn>
                                        <p:tgtEl>
                                          <p:spTgt spid="82954"/>
                                        </p:tgtEl>
                                        <p:attrNameLst>
                                          <p:attrName>style.visibility</p:attrName>
                                        </p:attrNameLst>
                                      </p:cBhvr>
                                      <p:to>
                                        <p:strVal val="visible"/>
                                      </p:to>
                                    </p:set>
                                    <p:animEffect transition="in" filter="blinds(horizontal)">
                                      <p:cBhvr>
                                        <p:cTn id="23" dur="500"/>
                                        <p:tgtEl>
                                          <p:spTgt spid="82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51" grpId="0" autoUpdateAnimBg="0"/>
      <p:bldP spid="8295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C714A28-6388-413D-AF68-6EA8EC87824F}" type="slidenum">
              <a:rPr lang="zh-CN" altLang="en-US" sz="1400"/>
              <a:t>7</a:t>
            </a:fld>
            <a:endParaRPr lang="en-US" altLang="zh-CN" sz="1400"/>
          </a:p>
        </p:txBody>
      </p:sp>
      <p:sp>
        <p:nvSpPr>
          <p:cNvPr id="10243" name="Rectangle 2"/>
          <p:cNvSpPr>
            <a:spLocks noGrp="1" noRot="1" noChangeArrowheads="1"/>
          </p:cNvSpPr>
          <p:nvPr>
            <p:ph type="title" idx="4294967295"/>
          </p:nvPr>
        </p:nvSpPr>
        <p:spPr>
          <a:xfrm>
            <a:off x="-323850" y="765175"/>
            <a:ext cx="9461500" cy="1295400"/>
          </a:xfrm>
          <a:noFill/>
        </p:spPr>
        <p:txBody>
          <a:bodyPr/>
          <a:lstStyle/>
          <a:p>
            <a:pPr marL="342900" indent="-342900" eaLnBrk="1" hangingPunct="1"/>
            <a:r>
              <a:rPr lang="en-US" altLang="zh-CN" sz="4000" b="1" dirty="0">
                <a:latin typeface="宋体" panose="02010600030101010101" pitchFamily="2" charset="-122"/>
              </a:rPr>
              <a:t>§</a:t>
            </a:r>
            <a:r>
              <a:rPr lang="en-US" altLang="zh-CN" sz="4000" dirty="0">
                <a:latin typeface="Times New Roman" panose="02020603050405020304" pitchFamily="18" charset="0"/>
                <a:cs typeface="Times New Roman" panose="02020603050405020304" pitchFamily="18" charset="0"/>
              </a:rPr>
              <a:t>7</a:t>
            </a:r>
            <a:r>
              <a:rPr lang="zh-CN" altLang="en-US" sz="4000" dirty="0">
                <a:latin typeface="Times New Roman" panose="02020603050405020304" pitchFamily="18" charset="0"/>
                <a:cs typeface="Times New Roman" panose="02020603050405020304" pitchFamily="18" charset="0"/>
              </a:rPr>
              <a:t>.2 </a:t>
            </a:r>
            <a:r>
              <a:rPr lang="zh-CN" altLang="en-US" sz="4000" b="1" dirty="0">
                <a:latin typeface="宋体" panose="02010600030101010101" pitchFamily="2" charset="-122"/>
              </a:rPr>
              <a:t>采样过程与采样定理</a:t>
            </a:r>
            <a:br>
              <a:rPr lang="zh-CN" altLang="en-US" sz="4000" b="1" dirty="0">
                <a:latin typeface="宋体" panose="02010600030101010101" pitchFamily="2" charset="-122"/>
              </a:rPr>
            </a:br>
            <a:r>
              <a:rPr lang="en-US" altLang="zh-CN" sz="4000" dirty="0">
                <a:latin typeface="Times New Roman" panose="02020603050405020304" pitchFamily="18" charset="0"/>
                <a:cs typeface="Times New Roman" panose="02020603050405020304" pitchFamily="18" charset="0"/>
              </a:rPr>
              <a:t>(</a:t>
            </a:r>
            <a:r>
              <a:rPr lang="zh-CN" altLang="en-US" sz="4000" dirty="0">
                <a:latin typeface="Times New Roman" panose="02020603050405020304" pitchFamily="18" charset="0"/>
              </a:rPr>
              <a:t>S</a:t>
            </a:r>
            <a:r>
              <a:rPr lang="en-US" altLang="zh-CN" sz="4000" dirty="0" err="1">
                <a:latin typeface="Times New Roman" panose="02020603050405020304" pitchFamily="18" charset="0"/>
                <a:cs typeface="Times New Roman" panose="02020603050405020304" pitchFamily="18" charset="0"/>
              </a:rPr>
              <a:t>ampling</a:t>
            </a:r>
            <a:r>
              <a:rPr lang="en-US" altLang="zh-CN" sz="4000" dirty="0">
                <a:latin typeface="Times New Roman" panose="02020603050405020304" pitchFamily="18" charset="0"/>
                <a:cs typeface="Times New Roman" panose="02020603050405020304" pitchFamily="18" charset="0"/>
              </a:rPr>
              <a:t> Process and Sampling Theorem )</a:t>
            </a:r>
            <a:br>
              <a:rPr lang="zh-CN" altLang="en-US" sz="3200" b="1" dirty="0">
                <a:solidFill>
                  <a:srgbClr val="FF0000"/>
                </a:solidFill>
                <a:latin typeface="Times New Roman" panose="02020603050405020304" pitchFamily="18" charset="0"/>
                <a:cs typeface="Times New Roman" panose="02020603050405020304" pitchFamily="18" charset="0"/>
              </a:rPr>
            </a:br>
            <a:endParaRPr lang="zh-CN" altLang="en-US" b="1" dirty="0">
              <a:latin typeface="宋体" panose="02010600030101010101" pitchFamily="2" charset="-122"/>
            </a:endParaRPr>
          </a:p>
        </p:txBody>
      </p:sp>
      <p:sp>
        <p:nvSpPr>
          <p:cNvPr id="10244" name="Text Box 3"/>
          <p:cNvSpPr txBox="1">
            <a:spLocks noChangeArrowheads="1"/>
          </p:cNvSpPr>
          <p:nvPr/>
        </p:nvSpPr>
        <p:spPr bwMode="auto">
          <a:xfrm>
            <a:off x="467360" y="1960245"/>
            <a:ext cx="8497888" cy="2938145"/>
          </a:xfrm>
          <a:prstGeom prst="rect">
            <a:avLst/>
          </a:prstGeom>
          <a:noFill/>
          <a:ln>
            <a:noFill/>
          </a:ln>
          <a:effec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lnSpc>
                <a:spcPts val="3000"/>
              </a:lnSpc>
              <a:spcBef>
                <a:spcPct val="50000"/>
              </a:spcBef>
              <a:buFont typeface="Arial" panose="020B0604020202020204" pitchFamily="34" charset="0"/>
              <a:buNone/>
              <a:defRPr/>
            </a:pPr>
            <a:r>
              <a:rPr lang="en-US" altLang="zh-CN" sz="3400" b="1" dirty="0">
                <a:solidFill>
                  <a:schemeClr val="tx2"/>
                </a:solidFill>
                <a:latin typeface="Times New Roman" panose="02020603050405020304" pitchFamily="18" charset="0"/>
                <a:cs typeface="Times New Roman" panose="02020603050405020304" pitchFamily="18" charset="0"/>
                <a:hlinkClick r:id="rId2"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2" action="ppaction://hlinksldjump"/>
              </a:rPr>
              <a:t>2.</a:t>
            </a:r>
            <a:r>
              <a:rPr lang="en-US" sz="3400" b="1" dirty="0">
                <a:solidFill>
                  <a:schemeClr val="tx2"/>
                </a:solidFill>
                <a:latin typeface="Times New Roman" panose="02020603050405020304" pitchFamily="18" charset="0"/>
                <a:cs typeface="Times New Roman" panose="02020603050405020304" pitchFamily="18" charset="0"/>
                <a:hlinkClick r:id="rId2" action="ppaction://hlinksldjump"/>
              </a:rPr>
              <a:t>1  </a:t>
            </a:r>
            <a:r>
              <a:rPr lang="zh-CN" altLang="en-US" sz="3400" b="1" u="sng" dirty="0">
                <a:solidFill>
                  <a:schemeClr val="hlink"/>
                </a:solidFill>
                <a:latin typeface="宋体" panose="02010600030101010101" pitchFamily="2" charset="-122"/>
                <a:hlinkClick r:id="rId2" action="ppaction://hlinksldjump"/>
              </a:rPr>
              <a:t>采样过程及其数学描述</a:t>
            </a:r>
            <a:r>
              <a:rPr lang="zh-CN" altLang="en-US" sz="3400" dirty="0">
                <a:solidFill>
                  <a:schemeClr val="hlink"/>
                </a:solidFill>
                <a:latin typeface="Times New Roman" panose="02020603050405020304" pitchFamily="18" charset="0"/>
              </a:rPr>
              <a:t>(</a:t>
            </a:r>
            <a:r>
              <a:rPr lang="en-US" altLang="zh-CN" sz="3400" dirty="0">
                <a:solidFill>
                  <a:schemeClr val="hlink"/>
                </a:solidFill>
                <a:latin typeface="Times New Roman" panose="02020603050405020304" pitchFamily="18" charset="0"/>
              </a:rPr>
              <a:t>Sampling  Process and Its </a:t>
            </a:r>
            <a:r>
              <a:rPr lang="zh-CN" altLang="en-US" sz="3400" dirty="0">
                <a:solidFill>
                  <a:schemeClr val="hlink"/>
                </a:solidFill>
                <a:latin typeface="Times New Roman" panose="02020603050405020304" pitchFamily="18" charset="0"/>
              </a:rPr>
              <a:t>M</a:t>
            </a:r>
            <a:r>
              <a:rPr lang="en-US" sz="3400" dirty="0" err="1">
                <a:solidFill>
                  <a:schemeClr val="hlink"/>
                </a:solidFill>
                <a:latin typeface="Times New Roman" panose="02020603050405020304" pitchFamily="18" charset="0"/>
                <a:cs typeface="Times New Roman" panose="02020603050405020304" pitchFamily="18" charset="0"/>
              </a:rPr>
              <a:t>athematical</a:t>
            </a:r>
            <a:r>
              <a:rPr lang="en-US" sz="3400" dirty="0">
                <a:solidFill>
                  <a:schemeClr val="hlink"/>
                </a:solidFill>
                <a:latin typeface="Times New Roman" panose="02020603050405020304" pitchFamily="18" charset="0"/>
                <a:cs typeface="Times New Roman" panose="02020603050405020304" pitchFamily="18" charset="0"/>
              </a:rPr>
              <a:t> description</a:t>
            </a:r>
            <a:r>
              <a:rPr lang="zh-CN" altLang="en-US" sz="3400" dirty="0">
                <a:solidFill>
                  <a:schemeClr val="hlink"/>
                </a:solidFill>
                <a:latin typeface="Times New Roman" panose="02020603050405020304" pitchFamily="18" charset="0"/>
              </a:rPr>
              <a:t>)</a:t>
            </a:r>
            <a:endParaRPr lang="zh-CN" altLang="en-US" sz="3400" dirty="0">
              <a:solidFill>
                <a:schemeClr val="hlink"/>
              </a:solidFill>
              <a:latin typeface="Times New Roman" panose="02020603050405020304" pitchFamily="18" charset="0"/>
              <a:cs typeface="Times New Roman" panose="02020603050405020304" pitchFamily="18" charset="0"/>
            </a:endParaRPr>
          </a:p>
          <a:p>
            <a:pPr eaLnBrk="1" hangingPunct="1">
              <a:lnSpc>
                <a:spcPts val="3000"/>
              </a:lnSpc>
              <a:spcBef>
                <a:spcPct val="50000"/>
              </a:spcBef>
              <a:buFont typeface="Arial" panose="020B0604020202020204" pitchFamily="34" charset="0"/>
              <a:buNone/>
              <a:defRPr/>
            </a:pPr>
            <a:r>
              <a:rPr lang="en-US" altLang="zh-CN" sz="3400" b="1" dirty="0">
                <a:solidFill>
                  <a:schemeClr val="tx2"/>
                </a:solidFill>
                <a:latin typeface="Times New Roman" panose="02020603050405020304" pitchFamily="18" charset="0"/>
                <a:cs typeface="Times New Roman" panose="02020603050405020304" pitchFamily="18" charset="0"/>
                <a:hlinkClick r:id="rId3" action="ppaction://hlinksldjump"/>
              </a:rPr>
              <a:t>7.</a:t>
            </a:r>
            <a:r>
              <a:rPr lang="zh-CN" altLang="en-US" sz="3400" b="1" dirty="0">
                <a:solidFill>
                  <a:schemeClr val="tx2"/>
                </a:solidFill>
                <a:latin typeface="Times New Roman" panose="02020603050405020304" pitchFamily="18" charset="0"/>
                <a:cs typeface="Times New Roman" panose="02020603050405020304" pitchFamily="18" charset="0"/>
                <a:hlinkClick r:id="rId3" action="ppaction://hlinksldjump"/>
              </a:rPr>
              <a:t>2.</a:t>
            </a:r>
            <a:r>
              <a:rPr lang="en-US" sz="3400" b="1" dirty="0">
                <a:solidFill>
                  <a:schemeClr val="tx2"/>
                </a:solidFill>
                <a:latin typeface="Times New Roman" panose="02020603050405020304" pitchFamily="18" charset="0"/>
                <a:cs typeface="Times New Roman" panose="02020603050405020304" pitchFamily="18" charset="0"/>
                <a:hlinkClick r:id="rId3" action="ppaction://hlinksldjump"/>
              </a:rPr>
              <a:t>2  </a:t>
            </a:r>
            <a:r>
              <a:rPr lang="zh-CN" altLang="en-US" sz="3400" b="1" u="sng" dirty="0">
                <a:solidFill>
                  <a:schemeClr val="tx2"/>
                </a:solidFill>
                <a:latin typeface="宋体" panose="02010600030101010101" pitchFamily="2" charset="-122"/>
                <a:hlinkClick r:id="rId3" action="ppaction://hlinksldjump"/>
              </a:rPr>
              <a:t>采样定理</a:t>
            </a:r>
            <a:r>
              <a:rPr lang="en-US" sz="34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t>
            </a:r>
            <a:r>
              <a:rPr lang="zh-CN" altLang="en-US" sz="3400" dirty="0">
                <a:solidFill>
                  <a:schemeClr val="hlink"/>
                </a:solidFill>
                <a:effectLst>
                  <a:outerShdw blurRad="38100" dist="38100" dir="2700000" algn="tl">
                    <a:srgbClr val="C0C0C0"/>
                  </a:outerShdw>
                </a:effectLst>
                <a:latin typeface="Times New Roman" panose="02020603050405020304" pitchFamily="18" charset="0"/>
              </a:rPr>
              <a:t>S</a:t>
            </a:r>
            <a:r>
              <a:rPr lang="en-US" sz="3400" dirty="0" err="1">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ampling</a:t>
            </a:r>
            <a:r>
              <a:rPr lang="en-US" sz="34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rPr>
              <a:t> Theorem )</a:t>
            </a:r>
            <a:endParaRPr lang="zh-CN" altLang="en-US" sz="3400" dirty="0">
              <a:solidFill>
                <a:schemeClr val="hlink"/>
              </a:solidFill>
              <a:effectLst>
                <a:outerShdw blurRad="38100" dist="38100" dir="2700000" algn="tl">
                  <a:srgbClr val="C0C0C0"/>
                </a:outerShdw>
              </a:effectLst>
              <a:latin typeface="Times New Roman" panose="02020603050405020304" pitchFamily="18" charset="0"/>
              <a:cs typeface="Times New Roman" panose="02020603050405020304" pitchFamily="18" charset="0"/>
            </a:endParaRPr>
          </a:p>
          <a:p>
            <a:pPr eaLnBrk="1" hangingPunct="1">
              <a:lnSpc>
                <a:spcPts val="3000"/>
              </a:lnSpc>
              <a:spcBef>
                <a:spcPct val="50000"/>
              </a:spcBef>
              <a:buFont typeface="Arial" panose="020B0604020202020204" pitchFamily="34" charset="0"/>
              <a:buNone/>
              <a:defRPr/>
            </a:pPr>
            <a:r>
              <a:rPr lang="en-US" altLang="zh-CN" sz="3400" b="1" dirty="0">
                <a:solidFill>
                  <a:schemeClr val="tx2"/>
                </a:solidFill>
                <a:latin typeface="Times New Roman" panose="02020603050405020304" pitchFamily="18" charset="0"/>
                <a:cs typeface="Times New Roman" panose="02020603050405020304" pitchFamily="18" charset="0"/>
                <a:hlinkClick r:id="rId4" action="ppaction://hlinksldjump"/>
              </a:rPr>
              <a:t>7.</a:t>
            </a:r>
            <a:r>
              <a:rPr lang="en-US" sz="3400" b="1" dirty="0">
                <a:solidFill>
                  <a:schemeClr val="tx2"/>
                </a:solidFill>
                <a:latin typeface="Times New Roman" panose="02020603050405020304" pitchFamily="18" charset="0"/>
                <a:cs typeface="Times New Roman" panose="02020603050405020304" pitchFamily="18" charset="0"/>
                <a:hlinkClick r:id="rId4" action="ppaction://hlinksldjump"/>
              </a:rPr>
              <a:t>2.3  </a:t>
            </a:r>
            <a:r>
              <a:rPr lang="zh-CN" altLang="en-US" sz="3400" b="1" dirty="0">
                <a:solidFill>
                  <a:schemeClr val="hlink"/>
                </a:solidFill>
                <a:latin typeface="宋体" panose="02010600030101010101" pitchFamily="2" charset="-122"/>
                <a:hlinkClick r:id="rId4" action="ppaction://hlinksldjump"/>
              </a:rPr>
              <a:t>信号的恢复</a:t>
            </a:r>
            <a:r>
              <a:rPr lang="en-US" sz="3400" dirty="0">
                <a:solidFill>
                  <a:schemeClr val="hlink"/>
                </a:solidFill>
                <a:latin typeface="Times New Roman" panose="02020603050405020304" pitchFamily="18" charset="0"/>
                <a:cs typeface="Times New Roman" panose="02020603050405020304" pitchFamily="18" charset="0"/>
              </a:rPr>
              <a:t>(</a:t>
            </a:r>
            <a:r>
              <a:rPr lang="zh-CN" altLang="en-US" sz="3400" dirty="0">
                <a:solidFill>
                  <a:schemeClr val="hlink"/>
                </a:solidFill>
                <a:latin typeface="Times New Roman" panose="02020603050405020304" pitchFamily="18" charset="0"/>
              </a:rPr>
              <a:t>S</a:t>
            </a:r>
            <a:r>
              <a:rPr lang="en-US" sz="3400" dirty="0" err="1">
                <a:solidFill>
                  <a:schemeClr val="hlink"/>
                </a:solidFill>
                <a:latin typeface="Times New Roman" panose="02020603050405020304" pitchFamily="18" charset="0"/>
                <a:cs typeface="Times New Roman" panose="02020603050405020304" pitchFamily="18" charset="0"/>
              </a:rPr>
              <a:t>ignal</a:t>
            </a:r>
            <a:r>
              <a:rPr lang="en-US" sz="3400" dirty="0">
                <a:solidFill>
                  <a:schemeClr val="hlink"/>
                </a:solidFill>
                <a:latin typeface="Times New Roman" panose="02020603050405020304" pitchFamily="18" charset="0"/>
                <a:cs typeface="Times New Roman" panose="02020603050405020304" pitchFamily="18" charset="0"/>
              </a:rPr>
              <a:t> Restoration)</a:t>
            </a:r>
            <a:endParaRPr lang="zh-CN" altLang="en-US" sz="3400" dirty="0">
              <a:solidFill>
                <a:schemeClr val="hlink"/>
              </a:solidFill>
              <a:latin typeface="Times New Roman" panose="02020603050405020304" pitchFamily="18" charset="0"/>
              <a:cs typeface="Times New Roman" panose="02020603050405020304" pitchFamily="18" charset="0"/>
            </a:endParaRPr>
          </a:p>
          <a:p>
            <a:pPr algn="just" eaLnBrk="1" hangingPunct="1">
              <a:spcBef>
                <a:spcPct val="50000"/>
              </a:spcBef>
              <a:buFont typeface="Arial" panose="020B0604020202020204" pitchFamily="34" charset="0"/>
              <a:buNone/>
              <a:defRPr/>
            </a:pPr>
            <a:endParaRPr lang="zh-CN" altLang="en-US" sz="3400" dirty="0">
              <a:solidFill>
                <a:schemeClr val="hlink"/>
              </a:solidFill>
              <a:latin typeface="宋体" panose="02010600030101010101" pitchFamily="2" charset="-122"/>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6F31F0D-03E2-4242-9A47-F2A3E8BAB6D8}" type="slidenum">
              <a:rPr lang="zh-CN" altLang="en-US" sz="1400"/>
              <a:t>70</a:t>
            </a:fld>
            <a:endParaRPr lang="en-US" altLang="zh-CN" sz="1400"/>
          </a:p>
        </p:txBody>
      </p:sp>
      <p:grpSp>
        <p:nvGrpSpPr>
          <p:cNvPr id="2" name="Group 3"/>
          <p:cNvGrpSpPr/>
          <p:nvPr/>
        </p:nvGrpSpPr>
        <p:grpSpPr bwMode="auto">
          <a:xfrm>
            <a:off x="468313" y="549275"/>
            <a:ext cx="8615362" cy="1738313"/>
            <a:chOff x="0" y="0"/>
            <a:chExt cx="5427" cy="1095"/>
          </a:xfrm>
        </p:grpSpPr>
        <p:sp>
          <p:nvSpPr>
            <p:cNvPr id="74764" name="Rectangle 4"/>
            <p:cNvSpPr>
              <a:spLocks noChangeArrowheads="1"/>
            </p:cNvSpPr>
            <p:nvPr/>
          </p:nvSpPr>
          <p:spPr bwMode="auto">
            <a:xfrm>
              <a:off x="0" y="0"/>
              <a:ext cx="365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7-19 </a:t>
              </a:r>
              <a:r>
                <a:rPr lang="zh-CN" altLang="en-US" sz="2800" b="1" dirty="0">
                  <a:solidFill>
                    <a:schemeClr val="tx2"/>
                  </a:solidFill>
                  <a:latin typeface="Times New Roman" panose="02020603050405020304" pitchFamily="18" charset="0"/>
                </a:rPr>
                <a:t>设离散系统的差分方程为 </a:t>
              </a:r>
            </a:p>
          </p:txBody>
        </p:sp>
        <p:graphicFrame>
          <p:nvGraphicFramePr>
            <p:cNvPr id="74765" name="Object 5"/>
            <p:cNvGraphicFramePr>
              <a:graphicFrameLocks noChangeAspect="1"/>
            </p:cNvGraphicFramePr>
            <p:nvPr/>
          </p:nvGraphicFramePr>
          <p:xfrm>
            <a:off x="1008" y="384"/>
            <a:ext cx="2832" cy="252"/>
          </p:xfrm>
          <a:graphic>
            <a:graphicData uri="http://schemas.openxmlformats.org/presentationml/2006/ole">
              <mc:AlternateContent xmlns:mc="http://schemas.openxmlformats.org/markup-compatibility/2006">
                <mc:Choice xmlns:v="urn:schemas-microsoft-com:vml" Requires="v">
                  <p:oleObj r:id="rId2" imgW="2249170" imgH="203200" progId="Equation.DSMT4">
                    <p:embed/>
                  </p:oleObj>
                </mc:Choice>
                <mc:Fallback>
                  <p:oleObj r:id="rId2" imgW="2249170" imgH="203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8" y="384"/>
                          <a:ext cx="28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6" name="Rectangle 6"/>
            <p:cNvSpPr>
              <a:spLocks noChangeArrowheads="1"/>
            </p:cNvSpPr>
            <p:nvPr/>
          </p:nvSpPr>
          <p:spPr bwMode="auto">
            <a:xfrm>
              <a:off x="96" y="768"/>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p>
          </p:txBody>
        </p:sp>
        <p:sp>
          <p:nvSpPr>
            <p:cNvPr id="74767" name="Rectangle 8"/>
            <p:cNvSpPr>
              <a:spLocks noChangeArrowheads="1"/>
            </p:cNvSpPr>
            <p:nvPr/>
          </p:nvSpPr>
          <p:spPr bwMode="auto">
            <a:xfrm>
              <a:off x="3388" y="768"/>
              <a:ext cx="20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试求系统响应</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p>
          </p:txBody>
        </p:sp>
      </p:grpSp>
      <p:sp>
        <p:nvSpPr>
          <p:cNvPr id="83977" name="Rectangle 9"/>
          <p:cNvSpPr>
            <a:spLocks noChangeArrowheads="1"/>
          </p:cNvSpPr>
          <p:nvPr/>
        </p:nvSpPr>
        <p:spPr bwMode="auto">
          <a:xfrm>
            <a:off x="609600" y="2454275"/>
            <a:ext cx="52038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 对差分方程两侧取</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变换得 </a:t>
            </a:r>
          </a:p>
        </p:txBody>
      </p:sp>
      <p:graphicFrame>
        <p:nvGraphicFramePr>
          <p:cNvPr id="83978" name="Object 10"/>
          <p:cNvGraphicFramePr>
            <a:graphicFrameLocks noChangeAspect="1"/>
          </p:cNvGraphicFramePr>
          <p:nvPr/>
        </p:nvGraphicFramePr>
        <p:xfrm>
          <a:off x="2362200" y="2987675"/>
          <a:ext cx="3865563" cy="512763"/>
        </p:xfrm>
        <a:graphic>
          <a:graphicData uri="http://schemas.openxmlformats.org/presentationml/2006/ole">
            <mc:AlternateContent xmlns:mc="http://schemas.openxmlformats.org/markup-compatibility/2006">
              <mc:Choice xmlns:v="urn:schemas-microsoft-com:vml" Requires="v">
                <p:oleObj r:id="rId4" imgW="1892935" imgH="228600" progId="Equation.DSMT4">
                  <p:embed/>
                </p:oleObj>
              </mc:Choice>
              <mc:Fallback>
                <p:oleObj r:id="rId4" imgW="1892935" imgH="22860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987675"/>
                        <a:ext cx="3865563" cy="512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3979" name="Rectangle 11"/>
          <p:cNvSpPr>
            <a:spLocks noChangeArrowheads="1"/>
          </p:cNvSpPr>
          <p:nvPr/>
        </p:nvSpPr>
        <p:spPr bwMode="auto">
          <a:xfrm>
            <a:off x="577850" y="3511550"/>
            <a:ext cx="5816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整理并注意到</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，得</a:t>
            </a:r>
          </a:p>
        </p:txBody>
      </p:sp>
      <p:graphicFrame>
        <p:nvGraphicFramePr>
          <p:cNvPr id="83980" name="Object 12"/>
          <p:cNvGraphicFramePr>
            <a:graphicFrameLocks noChangeAspect="1"/>
          </p:cNvGraphicFramePr>
          <p:nvPr/>
        </p:nvGraphicFramePr>
        <p:xfrm>
          <a:off x="914400" y="4016375"/>
          <a:ext cx="6970713" cy="852488"/>
        </p:xfrm>
        <a:graphic>
          <a:graphicData uri="http://schemas.openxmlformats.org/presentationml/2006/ole">
            <mc:AlternateContent xmlns:mc="http://schemas.openxmlformats.org/markup-compatibility/2006">
              <mc:Choice xmlns:v="urn:schemas-microsoft-com:vml" Requires="v">
                <p:oleObj r:id="rId6" imgW="3416300" imgH="393700" progId="Equation.DSMT4">
                  <p:embed/>
                </p:oleObj>
              </mc:Choice>
              <mc:Fallback>
                <p:oleObj r:id="rId6" imgW="3416300" imgH="3937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016375"/>
                        <a:ext cx="6970713" cy="852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3981" name="Rectangle 13"/>
          <p:cNvSpPr>
            <a:spLocks noChangeArrowheads="1"/>
          </p:cNvSpPr>
          <p:nvPr/>
        </p:nvSpPr>
        <p:spPr bwMode="auto">
          <a:xfrm>
            <a:off x="609600" y="5013325"/>
            <a:ext cx="645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查</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变换表，并应用延迟定理，可以得到</a:t>
            </a:r>
          </a:p>
        </p:txBody>
      </p:sp>
      <p:graphicFrame>
        <p:nvGraphicFramePr>
          <p:cNvPr id="83982" name="Object 14"/>
          <p:cNvGraphicFramePr>
            <a:graphicFrameLocks noChangeAspect="1"/>
          </p:cNvGraphicFramePr>
          <p:nvPr/>
        </p:nvGraphicFramePr>
        <p:xfrm>
          <a:off x="1403350" y="5535613"/>
          <a:ext cx="6369050" cy="520700"/>
        </p:xfrm>
        <a:graphic>
          <a:graphicData uri="http://schemas.openxmlformats.org/presentationml/2006/ole">
            <mc:AlternateContent xmlns:mc="http://schemas.openxmlformats.org/markup-compatibility/2006">
              <mc:Choice xmlns:v="urn:schemas-microsoft-com:vml" Requires="v">
                <p:oleObj r:id="rId8" imgW="2794000" imgH="228600" progId="Equation.DSMT4">
                  <p:embed/>
                </p:oleObj>
              </mc:Choice>
              <mc:Fallback>
                <p:oleObj r:id="rId8" imgW="2794000" imgH="228600" progId="Equation.DSMT4">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350" y="5535613"/>
                        <a:ext cx="6369050" cy="520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2" name="AutoShape 9">
            <a:hlinkClick r:id="rId10" action="ppaction://hlinksldjump" highlightClick="1"/>
          </p:cNvPr>
          <p:cNvSpPr>
            <a:spLocks noChangeArrowheads="1"/>
          </p:cNvSpPr>
          <p:nvPr/>
        </p:nvSpPr>
        <p:spPr bwMode="auto">
          <a:xfrm>
            <a:off x="8172450" y="6308725"/>
            <a:ext cx="360363"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pic>
        <p:nvPicPr>
          <p:cNvPr id="3" name="图片 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57338" y="1616075"/>
            <a:ext cx="3857625"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linds(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3977"/>
                                        </p:tgtEl>
                                        <p:attrNameLst>
                                          <p:attrName>style.visibility</p:attrName>
                                        </p:attrNameLst>
                                      </p:cBhvr>
                                      <p:to>
                                        <p:strVal val="visible"/>
                                      </p:to>
                                    </p:set>
                                    <p:animEffect transition="in" filter="blinds(horizontal)">
                                      <p:cBhvr>
                                        <p:cTn id="15" dur="500"/>
                                        <p:tgtEl>
                                          <p:spTgt spid="83977"/>
                                        </p:tgtEl>
                                      </p:cBhvr>
                                    </p:animEffect>
                                  </p:childTnLst>
                                </p:cTn>
                              </p:par>
                              <p:par>
                                <p:cTn id="16" presetID="3" presetClass="entr" presetSubtype="10" fill="hold" nodeType="withEffect">
                                  <p:stCondLst>
                                    <p:cond delay="0"/>
                                  </p:stCondLst>
                                  <p:childTnLst>
                                    <p:set>
                                      <p:cBhvr>
                                        <p:cTn id="17" dur="1" fill="hold">
                                          <p:stCondLst>
                                            <p:cond delay="0"/>
                                          </p:stCondLst>
                                        </p:cTn>
                                        <p:tgtEl>
                                          <p:spTgt spid="83978"/>
                                        </p:tgtEl>
                                        <p:attrNameLst>
                                          <p:attrName>style.visibility</p:attrName>
                                        </p:attrNameLst>
                                      </p:cBhvr>
                                      <p:to>
                                        <p:strVal val="visible"/>
                                      </p:to>
                                    </p:set>
                                    <p:animEffect transition="in" filter="blinds(horizontal)">
                                      <p:cBhvr>
                                        <p:cTn id="18" dur="500"/>
                                        <p:tgtEl>
                                          <p:spTgt spid="8397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3979"/>
                                        </p:tgtEl>
                                        <p:attrNameLst>
                                          <p:attrName>style.visibility</p:attrName>
                                        </p:attrNameLst>
                                      </p:cBhvr>
                                      <p:to>
                                        <p:strVal val="visible"/>
                                      </p:to>
                                    </p:set>
                                    <p:animEffect transition="in" filter="blinds(horizontal)">
                                      <p:cBhvr>
                                        <p:cTn id="23" dur="500"/>
                                        <p:tgtEl>
                                          <p:spTgt spid="83979"/>
                                        </p:tgtEl>
                                      </p:cBhvr>
                                    </p:animEffect>
                                  </p:childTnLst>
                                </p:cTn>
                              </p:par>
                              <p:par>
                                <p:cTn id="24" presetID="3" presetClass="entr" presetSubtype="10" fill="hold" nodeType="withEffect">
                                  <p:stCondLst>
                                    <p:cond delay="0"/>
                                  </p:stCondLst>
                                  <p:childTnLst>
                                    <p:set>
                                      <p:cBhvr>
                                        <p:cTn id="25" dur="1" fill="hold">
                                          <p:stCondLst>
                                            <p:cond delay="0"/>
                                          </p:stCondLst>
                                        </p:cTn>
                                        <p:tgtEl>
                                          <p:spTgt spid="83980"/>
                                        </p:tgtEl>
                                        <p:attrNameLst>
                                          <p:attrName>style.visibility</p:attrName>
                                        </p:attrNameLst>
                                      </p:cBhvr>
                                      <p:to>
                                        <p:strVal val="visible"/>
                                      </p:to>
                                    </p:set>
                                    <p:animEffect transition="in" filter="blinds(horizontal)">
                                      <p:cBhvr>
                                        <p:cTn id="26" dur="500"/>
                                        <p:tgtEl>
                                          <p:spTgt spid="83980"/>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83981"/>
                                        </p:tgtEl>
                                        <p:attrNameLst>
                                          <p:attrName>style.visibility</p:attrName>
                                        </p:attrNameLst>
                                      </p:cBhvr>
                                      <p:to>
                                        <p:strVal val="visible"/>
                                      </p:to>
                                    </p:set>
                                    <p:animEffect transition="in" filter="blinds(horizontal)">
                                      <p:cBhvr>
                                        <p:cTn id="31" dur="500"/>
                                        <p:tgtEl>
                                          <p:spTgt spid="83981"/>
                                        </p:tgtEl>
                                      </p:cBhvr>
                                    </p:animEffect>
                                  </p:childTnLst>
                                </p:cTn>
                              </p:par>
                              <p:par>
                                <p:cTn id="32" presetID="3" presetClass="entr" presetSubtype="10" fill="hold" nodeType="withEffect">
                                  <p:stCondLst>
                                    <p:cond delay="0"/>
                                  </p:stCondLst>
                                  <p:childTnLst>
                                    <p:set>
                                      <p:cBhvr>
                                        <p:cTn id="33" dur="1" fill="hold">
                                          <p:stCondLst>
                                            <p:cond delay="0"/>
                                          </p:stCondLst>
                                        </p:cTn>
                                        <p:tgtEl>
                                          <p:spTgt spid="83982"/>
                                        </p:tgtEl>
                                        <p:attrNameLst>
                                          <p:attrName>style.visibility</p:attrName>
                                        </p:attrNameLst>
                                      </p:cBhvr>
                                      <p:to>
                                        <p:strVal val="visible"/>
                                      </p:to>
                                    </p:set>
                                    <p:animEffect transition="in" filter="blinds(horizontal)">
                                      <p:cBhvr>
                                        <p:cTn id="34" dur="500"/>
                                        <p:tgtEl>
                                          <p:spTgt spid="839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7" grpId="0" autoUpdateAnimBg="0"/>
      <p:bldP spid="83979" grpId="0" autoUpdateAnimBg="0"/>
      <p:bldP spid="83981" grpId="0" autoUpdateAnimBg="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666788D-2E0E-4DE8-8EF8-84094788D8B8}" type="slidenum">
              <a:rPr lang="zh-CN" altLang="en-US" sz="1400"/>
              <a:t>71</a:t>
            </a:fld>
            <a:endParaRPr lang="en-US" altLang="zh-CN" sz="1400"/>
          </a:p>
        </p:txBody>
      </p:sp>
      <p:sp>
        <p:nvSpPr>
          <p:cNvPr id="75779" name="Rectangle 2"/>
          <p:cNvSpPr>
            <a:spLocks noRot="1" noChangeArrowheads="1"/>
          </p:cNvSpPr>
          <p:nvPr/>
        </p:nvSpPr>
        <p:spPr bwMode="auto">
          <a:xfrm>
            <a:off x="250825" y="706438"/>
            <a:ext cx="853757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4400" b="1" dirty="0">
                <a:solidFill>
                  <a:schemeClr val="tx2"/>
                </a:solidFill>
                <a:latin typeface="Times New Roman" panose="02020603050405020304" pitchFamily="18" charset="0"/>
                <a:cs typeface="Times New Roman" panose="02020603050405020304" pitchFamily="18" charset="0"/>
              </a:rPr>
              <a:t>7.4.2</a:t>
            </a:r>
            <a:r>
              <a:rPr lang="en-US" altLang="zh-CN" sz="4400" b="1" dirty="0">
                <a:solidFill>
                  <a:schemeClr val="tx2"/>
                </a:solidFill>
                <a:latin typeface="宋体" panose="02010600030101010101" pitchFamily="2" charset="-122"/>
              </a:rPr>
              <a:t> </a:t>
            </a:r>
            <a:r>
              <a:rPr lang="zh-CN" altLang="en-US" sz="4400" b="1" dirty="0">
                <a:solidFill>
                  <a:schemeClr val="tx2"/>
                </a:solidFill>
                <a:latin typeface="宋体" panose="02010600030101010101" pitchFamily="2" charset="-122"/>
              </a:rPr>
              <a:t>脉冲传递函数</a:t>
            </a:r>
          </a:p>
          <a:p>
            <a:pPr eaLnBrk="1" hangingPunct="1">
              <a:spcBef>
                <a:spcPct val="0"/>
              </a:spcBef>
              <a:buClrTx/>
              <a:buSzTx/>
              <a:buFont typeface="Arial" panose="020B0604020202020204" pitchFamily="34" charset="0"/>
              <a:buNone/>
            </a:pPr>
            <a:r>
              <a:rPr lang="en-US" altLang="zh-CN" sz="4400" dirty="0">
                <a:solidFill>
                  <a:schemeClr val="tx2"/>
                </a:solidFill>
                <a:latin typeface="Times New Roman" panose="02020603050405020304" pitchFamily="18" charset="0"/>
                <a:cs typeface="Times New Roman" panose="02020603050405020304" pitchFamily="18" charset="0"/>
              </a:rPr>
              <a:t>(</a:t>
            </a:r>
            <a:r>
              <a:rPr lang="zh-CN" altLang="en-US" sz="4400" dirty="0">
                <a:solidFill>
                  <a:schemeClr val="tx2"/>
                </a:solidFill>
                <a:latin typeface="Times New Roman" panose="02020603050405020304" pitchFamily="18" charset="0"/>
              </a:rPr>
              <a:t>P</a:t>
            </a:r>
            <a:r>
              <a:rPr lang="en-US" altLang="zh-CN" sz="4400" dirty="0" err="1">
                <a:solidFill>
                  <a:schemeClr val="tx2"/>
                </a:solidFill>
                <a:latin typeface="Times New Roman" panose="02020603050405020304" pitchFamily="18" charset="0"/>
                <a:cs typeface="Times New Roman" panose="02020603050405020304" pitchFamily="18" charset="0"/>
              </a:rPr>
              <a:t>ulse</a:t>
            </a:r>
            <a:r>
              <a:rPr lang="en-US" altLang="zh-CN" sz="4400" dirty="0">
                <a:solidFill>
                  <a:schemeClr val="tx2"/>
                </a:solidFill>
                <a:latin typeface="Times New Roman" panose="02020603050405020304" pitchFamily="18" charset="0"/>
                <a:cs typeface="Times New Roman" panose="02020603050405020304" pitchFamily="18" charset="0"/>
              </a:rPr>
              <a:t> Transfer Function)</a:t>
            </a:r>
          </a:p>
          <a:p>
            <a:pPr algn="ctr" eaLnBrk="1" hangingPunct="1">
              <a:spcBef>
                <a:spcPct val="0"/>
              </a:spcBef>
              <a:buClrTx/>
              <a:buSzTx/>
              <a:buFont typeface="Arial" panose="020B0604020202020204" pitchFamily="34" charset="0"/>
              <a:buNone/>
            </a:pPr>
            <a:endParaRPr lang="zh-CN" altLang="en-US" sz="4400" b="1" dirty="0">
              <a:solidFill>
                <a:schemeClr val="tx2"/>
              </a:solidFill>
              <a:latin typeface="宋体" panose="02010600030101010101" pitchFamily="2" charset="-122"/>
            </a:endParaRPr>
          </a:p>
        </p:txBody>
      </p:sp>
      <p:sp>
        <p:nvSpPr>
          <p:cNvPr id="75780" name="Text Box 3"/>
          <p:cNvSpPr txBox="1">
            <a:spLocks noChangeArrowheads="1"/>
          </p:cNvSpPr>
          <p:nvPr/>
        </p:nvSpPr>
        <p:spPr bwMode="auto">
          <a:xfrm>
            <a:off x="107950" y="1700213"/>
            <a:ext cx="8748713"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cs typeface="Times New Roman" panose="02020603050405020304" pitchFamily="18" charset="0"/>
              </a:rPr>
              <a:t>1</a:t>
            </a:r>
            <a:r>
              <a:rPr lang="en-US" altLang="zh-CN" b="1">
                <a:solidFill>
                  <a:schemeClr val="tx2"/>
                </a:solidFill>
                <a:latin typeface="宋体" panose="02010600030101010101" pitchFamily="2" charset="-122"/>
              </a:rPr>
              <a:t> </a:t>
            </a:r>
            <a:r>
              <a:rPr lang="zh-CN" altLang="en-US" b="1" u="sng">
                <a:solidFill>
                  <a:schemeClr val="tx2"/>
                </a:solidFill>
                <a:latin typeface="宋体" panose="02010600030101010101" pitchFamily="2" charset="-122"/>
                <a:hlinkClick r:id="rId2" action="ppaction://hlinksldjump"/>
              </a:rPr>
              <a:t>脉冲传递函数的定义</a:t>
            </a:r>
            <a:endParaRPr lang="zh-CN" altLang="en-US" b="1" u="sng">
              <a:solidFill>
                <a:schemeClr val="tx2"/>
              </a:solidFill>
              <a:latin typeface="宋体" panose="02010600030101010101" pitchFamily="2" charset="-122"/>
            </a:endParaRPr>
          </a:p>
          <a:p>
            <a:pPr eaLnBrk="1" hangingPunct="1">
              <a:spcBef>
                <a:spcPct val="0"/>
              </a:spcBef>
              <a:buClrTx/>
              <a:buSzTx/>
              <a:buFont typeface="Arial" panose="020B0604020202020204" pitchFamily="34" charset="0"/>
              <a:buNone/>
            </a:pPr>
            <a:r>
              <a:rPr lang="zh-CN" altLang="en-US">
                <a:solidFill>
                  <a:schemeClr val="hlink"/>
                </a:solidFill>
                <a:latin typeface="Times New Roman" panose="02020603050405020304" pitchFamily="18" charset="0"/>
              </a:rPr>
              <a:t>   </a:t>
            </a:r>
            <a:r>
              <a:rPr lang="en-US" altLang="zh-CN">
                <a:solidFill>
                  <a:schemeClr val="hlink"/>
                </a:solidFill>
                <a:latin typeface="Times New Roman" panose="02020603050405020304" pitchFamily="18" charset="0"/>
                <a:cs typeface="Times New Roman" panose="02020603050405020304" pitchFamily="18" charset="0"/>
              </a:rPr>
              <a:t>(</a:t>
            </a:r>
            <a:r>
              <a:rPr lang="zh-CN" altLang="en-US">
                <a:solidFill>
                  <a:schemeClr val="hlink"/>
                </a:solidFill>
                <a:latin typeface="Times New Roman" panose="02020603050405020304" pitchFamily="18" charset="0"/>
              </a:rPr>
              <a:t>D</a:t>
            </a:r>
            <a:r>
              <a:rPr lang="en-US" altLang="zh-CN">
                <a:solidFill>
                  <a:schemeClr val="hlink"/>
                </a:solidFill>
                <a:latin typeface="Times New Roman" panose="02020603050405020304" pitchFamily="18" charset="0"/>
                <a:cs typeface="Times New Roman" panose="02020603050405020304" pitchFamily="18" charset="0"/>
              </a:rPr>
              <a:t>efinition of Pulse Transfer Function)</a:t>
            </a:r>
            <a:endParaRPr lang="zh-CN" altLang="en-US">
              <a:solidFill>
                <a:schemeClr val="hlink"/>
              </a:solidFill>
              <a:latin typeface="宋体" panose="02010600030101010101" pitchFamily="2" charset="-122"/>
            </a:endParaRPr>
          </a:p>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cs typeface="Times New Roman" panose="02020603050405020304" pitchFamily="18" charset="0"/>
              </a:rPr>
              <a:t>2</a:t>
            </a:r>
            <a:r>
              <a:rPr lang="en-US" altLang="zh-CN" b="1">
                <a:solidFill>
                  <a:schemeClr val="tx2"/>
                </a:solidFill>
                <a:latin typeface="宋体" panose="02010600030101010101" pitchFamily="2" charset="-122"/>
              </a:rPr>
              <a:t> </a:t>
            </a:r>
            <a:r>
              <a:rPr lang="zh-CN" altLang="en-US" b="1" u="sng">
                <a:solidFill>
                  <a:schemeClr val="hlink"/>
                </a:solidFill>
                <a:latin typeface="宋体" panose="02010600030101010101" pitchFamily="2" charset="-122"/>
                <a:hlinkClick r:id="rId3" action="ppaction://hlinksldjump"/>
              </a:rPr>
              <a:t>串联环节的开环系统脉冲传递函数</a:t>
            </a:r>
            <a:endParaRPr lang="zh-CN" altLang="en-US" b="1" u="sng">
              <a:solidFill>
                <a:schemeClr val="hlink"/>
              </a:solidFill>
              <a:latin typeface="宋体" panose="02010600030101010101" pitchFamily="2" charset="-122"/>
            </a:endParaRPr>
          </a:p>
          <a:p>
            <a:pPr eaLnBrk="1" hangingPunct="1">
              <a:spcBef>
                <a:spcPct val="0"/>
              </a:spcBef>
              <a:buClrTx/>
              <a:buSzTx/>
              <a:buFont typeface="Arial" panose="020B0604020202020204" pitchFamily="34" charset="0"/>
              <a:buNone/>
            </a:pPr>
            <a:r>
              <a:rPr lang="zh-CN" altLang="en-US">
                <a:solidFill>
                  <a:schemeClr val="hlink"/>
                </a:solidFill>
                <a:latin typeface="Times New Roman" panose="02020603050405020304" pitchFamily="18" charset="0"/>
              </a:rPr>
              <a:t>   (P</a:t>
            </a:r>
            <a:r>
              <a:rPr lang="en-US" altLang="zh-CN">
                <a:solidFill>
                  <a:schemeClr val="hlink"/>
                </a:solidFill>
                <a:latin typeface="Times New Roman" panose="02020603050405020304" pitchFamily="18" charset="0"/>
                <a:cs typeface="Times New Roman" panose="02020603050405020304" pitchFamily="18" charset="0"/>
              </a:rPr>
              <a:t>ulse Transfer Function of Open Loop System 	</a:t>
            </a:r>
          </a:p>
          <a:p>
            <a:pPr eaLnBrk="1" hangingPunct="1">
              <a:spcBef>
                <a:spcPct val="0"/>
              </a:spcBef>
              <a:buClrTx/>
              <a:buSzTx/>
              <a:buFont typeface="Arial" panose="020B0604020202020204" pitchFamily="34" charset="0"/>
              <a:buNone/>
            </a:pPr>
            <a:r>
              <a:rPr lang="en-US" altLang="zh-CN">
                <a:solidFill>
                  <a:schemeClr val="hlink"/>
                </a:solidFill>
                <a:latin typeface="Times New Roman" panose="02020603050405020304" pitchFamily="18" charset="0"/>
                <a:cs typeface="Times New Roman" panose="02020603050405020304" pitchFamily="18" charset="0"/>
              </a:rPr>
              <a:t>    with Series)</a:t>
            </a:r>
          </a:p>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cs typeface="Times New Roman" panose="02020603050405020304" pitchFamily="18" charset="0"/>
              </a:rPr>
              <a:t>3</a:t>
            </a:r>
            <a:r>
              <a:rPr lang="en-US" altLang="zh-CN" b="1">
                <a:solidFill>
                  <a:schemeClr val="tx2"/>
                </a:solidFill>
                <a:latin typeface="宋体" panose="02010600030101010101" pitchFamily="2" charset="-122"/>
              </a:rPr>
              <a:t> </a:t>
            </a:r>
            <a:r>
              <a:rPr lang="zh-CN" altLang="en-US" b="1">
                <a:solidFill>
                  <a:schemeClr val="tx2"/>
                </a:solidFill>
                <a:latin typeface="宋体" panose="02010600030101010101" pitchFamily="2" charset="-122"/>
                <a:hlinkClick r:id="rId4" action="ppaction://hlinksldjump"/>
              </a:rPr>
              <a:t>闭环系统脉冲传递函数</a:t>
            </a:r>
            <a:endParaRPr lang="zh-CN" altLang="en-US" b="1">
              <a:solidFill>
                <a:schemeClr val="tx2"/>
              </a:solidFill>
              <a:latin typeface="宋体" panose="02010600030101010101" pitchFamily="2" charset="-122"/>
            </a:endParaRPr>
          </a:p>
          <a:p>
            <a:pPr eaLnBrk="1" hangingPunct="1">
              <a:spcBef>
                <a:spcPct val="0"/>
              </a:spcBef>
              <a:buClrTx/>
              <a:buSzTx/>
              <a:buFont typeface="Arial" panose="020B0604020202020204" pitchFamily="34" charset="0"/>
              <a:buNone/>
            </a:pPr>
            <a:r>
              <a:rPr lang="zh-CN" altLang="en-US">
                <a:solidFill>
                  <a:schemeClr val="hlink"/>
                </a:solidFill>
                <a:latin typeface="Times New Roman" panose="02020603050405020304" pitchFamily="18" charset="0"/>
              </a:rPr>
              <a:t>   </a:t>
            </a:r>
            <a:r>
              <a:rPr lang="en-US" altLang="zh-CN">
                <a:solidFill>
                  <a:schemeClr val="hlink"/>
                </a:solidFill>
                <a:latin typeface="Times New Roman" panose="02020603050405020304" pitchFamily="18" charset="0"/>
                <a:cs typeface="Times New Roman" panose="02020603050405020304" pitchFamily="18" charset="0"/>
              </a:rPr>
              <a:t>(</a:t>
            </a:r>
            <a:r>
              <a:rPr lang="zh-CN" altLang="en-US">
                <a:solidFill>
                  <a:schemeClr val="hlink"/>
                </a:solidFill>
                <a:latin typeface="Times New Roman" panose="02020603050405020304" pitchFamily="18" charset="0"/>
              </a:rPr>
              <a:t>P</a:t>
            </a:r>
            <a:r>
              <a:rPr lang="en-US" altLang="zh-CN">
                <a:solidFill>
                  <a:schemeClr val="hlink"/>
                </a:solidFill>
                <a:latin typeface="Times New Roman" panose="02020603050405020304" pitchFamily="18" charset="0"/>
                <a:cs typeface="Times New Roman" panose="02020603050405020304" pitchFamily="18" charset="0"/>
              </a:rPr>
              <a:t>ulse Transfer Function of Closed-loop System)</a:t>
            </a:r>
            <a:endParaRPr lang="en-US" altLang="zh-CN">
              <a:solidFill>
                <a:schemeClr val="hlink"/>
              </a:solidFill>
              <a:latin typeface="宋体" panose="02010600030101010101" pitchFamily="2" charset="-122"/>
            </a:endParaRPr>
          </a:p>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cs typeface="Times New Roman" panose="02020603050405020304" pitchFamily="18" charset="0"/>
              </a:rPr>
              <a:t>4</a:t>
            </a:r>
            <a:r>
              <a:rPr lang="en-US" altLang="zh-CN" b="1">
                <a:solidFill>
                  <a:schemeClr val="tx2"/>
                </a:solidFill>
                <a:latin typeface="宋体" panose="02010600030101010101" pitchFamily="2" charset="-122"/>
              </a:rPr>
              <a:t> </a:t>
            </a:r>
            <a:r>
              <a:rPr lang="en-US" altLang="zh-CN" b="1" i="1">
                <a:solidFill>
                  <a:schemeClr val="hlink"/>
                </a:solidFill>
                <a:latin typeface="Times New Roman" panose="02020603050405020304" pitchFamily="18" charset="0"/>
                <a:hlinkClick r:id="rId5" action="ppaction://hlinksldjump"/>
              </a:rPr>
              <a:t>Z</a:t>
            </a:r>
            <a:r>
              <a:rPr lang="zh-CN" altLang="en-US" b="1">
                <a:solidFill>
                  <a:schemeClr val="hlink"/>
                </a:solidFill>
                <a:latin typeface="宋体" panose="02010600030101010101" pitchFamily="2" charset="-122"/>
                <a:hlinkClick r:id="rId5" action="ppaction://hlinksldjump"/>
              </a:rPr>
              <a:t>变换法的局限性</a:t>
            </a:r>
            <a:endParaRPr lang="zh-CN" altLang="en-US" b="1">
              <a:solidFill>
                <a:schemeClr val="hlink"/>
              </a:solidFill>
              <a:latin typeface="宋体" panose="02010600030101010101" pitchFamily="2" charset="-122"/>
            </a:endParaRPr>
          </a:p>
          <a:p>
            <a:pPr eaLnBrk="1" hangingPunct="1">
              <a:spcBef>
                <a:spcPct val="0"/>
              </a:spcBef>
              <a:buClrTx/>
              <a:buSzTx/>
              <a:buFont typeface="Arial" panose="020B0604020202020204" pitchFamily="34" charset="0"/>
              <a:buNone/>
            </a:pPr>
            <a:r>
              <a:rPr lang="zh-CN" altLang="en-US">
                <a:solidFill>
                  <a:schemeClr val="hlink"/>
                </a:solidFill>
                <a:latin typeface="Times New Roman" panose="02020603050405020304" pitchFamily="18" charset="0"/>
              </a:rPr>
              <a:t>   </a:t>
            </a:r>
            <a:r>
              <a:rPr lang="en-US" altLang="zh-CN">
                <a:solidFill>
                  <a:schemeClr val="hlink"/>
                </a:solidFill>
                <a:latin typeface="Times New Roman" panose="02020603050405020304" pitchFamily="18" charset="0"/>
                <a:cs typeface="Times New Roman" panose="02020603050405020304" pitchFamily="18" charset="0"/>
              </a:rPr>
              <a:t>(</a:t>
            </a:r>
            <a:r>
              <a:rPr lang="zh-CN" altLang="en-US">
                <a:solidFill>
                  <a:schemeClr val="hlink"/>
                </a:solidFill>
                <a:latin typeface="Times New Roman" panose="02020603050405020304" pitchFamily="18" charset="0"/>
              </a:rPr>
              <a:t>L</a:t>
            </a:r>
            <a:r>
              <a:rPr lang="en-US" altLang="zh-CN">
                <a:solidFill>
                  <a:schemeClr val="hlink"/>
                </a:solidFill>
                <a:latin typeface="Times New Roman" panose="02020603050405020304" pitchFamily="18" charset="0"/>
                <a:cs typeface="Times New Roman" panose="02020603050405020304" pitchFamily="18" charset="0"/>
              </a:rPr>
              <a:t>imitation of </a:t>
            </a:r>
            <a:r>
              <a:rPr lang="en-US" altLang="zh-CN" i="1">
                <a:solidFill>
                  <a:schemeClr val="hlink"/>
                </a:solidFill>
                <a:latin typeface="Times New Roman" panose="02020603050405020304" pitchFamily="18" charset="0"/>
                <a:cs typeface="Times New Roman" panose="02020603050405020304" pitchFamily="18" charset="0"/>
              </a:rPr>
              <a:t>Z</a:t>
            </a:r>
            <a:r>
              <a:rPr lang="en-US" altLang="zh-CN">
                <a:solidFill>
                  <a:schemeClr val="hlink"/>
                </a:solidFill>
                <a:latin typeface="Times New Roman" panose="02020603050405020304" pitchFamily="18" charset="0"/>
                <a:cs typeface="Times New Roman" panose="02020603050405020304" pitchFamily="18" charset="0"/>
              </a:rPr>
              <a:t>-transformation Method)</a:t>
            </a:r>
            <a:endParaRPr lang="zh-CN" altLang="en-US">
              <a:solidFill>
                <a:schemeClr val="hlink"/>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0F763EA-0BDA-49AD-8C87-D418442B0DBF}" type="slidenum">
              <a:rPr lang="zh-CN" altLang="en-US" sz="1400"/>
              <a:t>72</a:t>
            </a:fld>
            <a:endParaRPr lang="en-US" altLang="zh-CN" sz="1400"/>
          </a:p>
        </p:txBody>
      </p:sp>
      <p:sp>
        <p:nvSpPr>
          <p:cNvPr id="73731" name="Rectangle 2"/>
          <p:cNvSpPr>
            <a:spLocks noChangeArrowheads="1"/>
          </p:cNvSpPr>
          <p:nvPr/>
        </p:nvSpPr>
        <p:spPr bwMode="auto">
          <a:xfrm>
            <a:off x="401638" y="1403350"/>
            <a:ext cx="838835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在线性连续系统中，当初始条件为零的情况下</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分别取输入</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和输出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的拉氏变换，则它们的</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比值</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称为系统的传递函数。在离散</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系统中也有同样的表达方法，在初始条件为零的情</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况下取输出</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变换与输入</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变换之比</a:t>
            </a:r>
          </a:p>
        </p:txBody>
      </p:sp>
      <p:graphicFrame>
        <p:nvGraphicFramePr>
          <p:cNvPr id="73732" name="Object 4"/>
          <p:cNvGraphicFramePr>
            <a:graphicFrameLocks noChangeAspect="1"/>
          </p:cNvGraphicFramePr>
          <p:nvPr/>
        </p:nvGraphicFramePr>
        <p:xfrm>
          <a:off x="3851275" y="3933825"/>
          <a:ext cx="1676400" cy="877888"/>
        </p:xfrm>
        <a:graphic>
          <a:graphicData uri="http://schemas.openxmlformats.org/presentationml/2006/ole">
            <mc:AlternateContent xmlns:mc="http://schemas.openxmlformats.org/markup-compatibility/2006">
              <mc:Choice xmlns:v="urn:schemas-microsoft-com:vml" Requires="v">
                <p:oleObj r:id="rId2" imgW="801370" imgH="419735" progId="Equation.DSMT4">
                  <p:embed/>
                </p:oleObj>
              </mc:Choice>
              <mc:Fallback>
                <p:oleObj r:id="rId2" imgW="801370" imgH="41973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3933825"/>
                        <a:ext cx="1676400" cy="87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3733" name="Rectangle 5"/>
          <p:cNvSpPr>
            <a:spLocks noChangeArrowheads="1"/>
          </p:cNvSpPr>
          <p:nvPr/>
        </p:nvSpPr>
        <p:spPr bwMode="auto">
          <a:xfrm>
            <a:off x="684213" y="5157788"/>
            <a:ext cx="74660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上式称为系统脉冲传递函数，也称</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传递函数。</a:t>
            </a:r>
          </a:p>
        </p:txBody>
      </p:sp>
      <p:sp>
        <p:nvSpPr>
          <p:cNvPr id="76806" name="Rectangle 7"/>
          <p:cNvSpPr>
            <a:spLocks noChangeArrowheads="1"/>
          </p:cNvSpPr>
          <p:nvPr/>
        </p:nvSpPr>
        <p:spPr bwMode="auto">
          <a:xfrm>
            <a:off x="684213" y="404813"/>
            <a:ext cx="7920037"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rPr>
              <a:t>1 </a:t>
            </a:r>
            <a:r>
              <a:rPr lang="zh-CN" altLang="en-US" b="1">
                <a:solidFill>
                  <a:schemeClr val="tx2"/>
                </a:solidFill>
                <a:latin typeface="Times New Roman" panose="02020603050405020304" pitchFamily="18" charset="0"/>
              </a:rPr>
              <a:t>脉冲传递函数的定义</a:t>
            </a:r>
          </a:p>
          <a:p>
            <a:pPr eaLnBrk="1" hangingPunct="1">
              <a:spcBef>
                <a:spcPct val="0"/>
              </a:spcBef>
              <a:buClrTx/>
              <a:buSzTx/>
              <a:buFont typeface="Arial" panose="020B0604020202020204" pitchFamily="34" charset="0"/>
              <a:buNone/>
            </a:pPr>
            <a:r>
              <a:rPr lang="en-US" altLang="zh-CN">
                <a:solidFill>
                  <a:schemeClr val="tx2"/>
                </a:solidFill>
                <a:latin typeface="Times New Roman" panose="02020603050405020304" pitchFamily="18" charset="0"/>
              </a:rPr>
              <a:t>(</a:t>
            </a:r>
            <a:r>
              <a:rPr lang="zh-CN" altLang="en-US">
                <a:solidFill>
                  <a:schemeClr val="tx2"/>
                </a:solidFill>
                <a:latin typeface="Times New Roman" panose="02020603050405020304" pitchFamily="18" charset="0"/>
              </a:rPr>
              <a:t>D</a:t>
            </a:r>
            <a:r>
              <a:rPr lang="en-US" altLang="zh-CN">
                <a:solidFill>
                  <a:schemeClr val="tx2"/>
                </a:solidFill>
                <a:latin typeface="Times New Roman" panose="02020603050405020304" pitchFamily="18" charset="0"/>
              </a:rPr>
              <a:t>efinition of Pulse Transfer Function)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blinds(horizontal)">
                                      <p:cBhvr>
                                        <p:cTn id="7" dur="500"/>
                                        <p:tgtEl>
                                          <p:spTgt spid="73731"/>
                                        </p:tgtEl>
                                      </p:cBhvr>
                                    </p:animEffect>
                                  </p:childTnLst>
                                </p:cTn>
                              </p:par>
                              <p:par>
                                <p:cTn id="8" presetID="3" presetClass="entr" presetSubtype="10" fill="hold" nodeType="withEffect">
                                  <p:stCondLst>
                                    <p:cond delay="0"/>
                                  </p:stCondLst>
                                  <p:childTnLst>
                                    <p:set>
                                      <p:cBhvr>
                                        <p:cTn id="9" dur="1" fill="hold">
                                          <p:stCondLst>
                                            <p:cond delay="0"/>
                                          </p:stCondLst>
                                        </p:cTn>
                                        <p:tgtEl>
                                          <p:spTgt spid="73732"/>
                                        </p:tgtEl>
                                        <p:attrNameLst>
                                          <p:attrName>style.visibility</p:attrName>
                                        </p:attrNameLst>
                                      </p:cBhvr>
                                      <p:to>
                                        <p:strVal val="visible"/>
                                      </p:to>
                                    </p:set>
                                    <p:animEffect transition="in" filter="blinds(horizontal)">
                                      <p:cBhvr>
                                        <p:cTn id="10" dur="500"/>
                                        <p:tgtEl>
                                          <p:spTgt spid="73732"/>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3733"/>
                                        </p:tgtEl>
                                        <p:attrNameLst>
                                          <p:attrName>style.visibility</p:attrName>
                                        </p:attrNameLst>
                                      </p:cBhvr>
                                      <p:to>
                                        <p:strVal val="visible"/>
                                      </p:to>
                                    </p:set>
                                    <p:animEffect transition="in" filter="blinds(horizontal)">
                                      <p:cBhvr>
                                        <p:cTn id="13" dur="500"/>
                                        <p:tgtEl>
                                          <p:spTgt spid="737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autoUpdateAnimBg="0"/>
      <p:bldP spid="73733" grpId="0" autoUpdateAnimBg="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93CB9BD-33AE-4003-877C-300DEF36857F}" type="slidenum">
              <a:rPr lang="zh-CN" altLang="en-US" sz="1400"/>
              <a:t>73</a:t>
            </a:fld>
            <a:endParaRPr lang="en-US" altLang="zh-CN" sz="1400"/>
          </a:p>
        </p:txBody>
      </p:sp>
      <p:sp>
        <p:nvSpPr>
          <p:cNvPr id="74755" name="Rectangle 2"/>
          <p:cNvSpPr>
            <a:spLocks noChangeArrowheads="1"/>
          </p:cNvSpPr>
          <p:nvPr/>
        </p:nvSpPr>
        <p:spPr bwMode="auto">
          <a:xfrm>
            <a:off x="450850" y="298450"/>
            <a:ext cx="8120063"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下面从系统的单位脉冲响应的角度推导脉冲传递函</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数，并说明其物理意义。设输入信号</a:t>
            </a:r>
            <a:r>
              <a:rPr lang="en-US" altLang="zh-CN" sz="2800" i="1" dirty="0">
                <a:solidFill>
                  <a:schemeClr val="tx2"/>
                </a:solidFill>
                <a:latin typeface="Times New Roman" panose="02020603050405020304" pitchFamily="18" charset="0"/>
              </a:rPr>
              <a:t>r</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t</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经采样开</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关后为一脉冲序列，如图</a:t>
            </a:r>
            <a:r>
              <a:rPr lang="en-US" altLang="zh-CN" sz="2800" b="1" dirty="0">
                <a:solidFill>
                  <a:schemeClr val="tx2"/>
                </a:solidFill>
                <a:latin typeface="Times New Roman" panose="02020603050405020304" pitchFamily="18" charset="0"/>
              </a:rPr>
              <a:t>7-15(a)</a:t>
            </a:r>
            <a:r>
              <a:rPr lang="zh-CN" altLang="en-US" sz="2800" b="1" dirty="0">
                <a:solidFill>
                  <a:schemeClr val="tx2"/>
                </a:solidFill>
                <a:latin typeface="Times New Roman" panose="02020603050405020304" pitchFamily="18" charset="0"/>
              </a:rPr>
              <a:t>所示。</a:t>
            </a:r>
          </a:p>
        </p:txBody>
      </p:sp>
      <p:graphicFrame>
        <p:nvGraphicFramePr>
          <p:cNvPr id="74756" name="Object 4"/>
          <p:cNvGraphicFramePr>
            <a:graphicFrameLocks noChangeAspect="1"/>
          </p:cNvGraphicFramePr>
          <p:nvPr/>
        </p:nvGraphicFramePr>
        <p:xfrm>
          <a:off x="2590800" y="1600200"/>
          <a:ext cx="3200400" cy="879475"/>
        </p:xfrm>
        <a:graphic>
          <a:graphicData uri="http://schemas.openxmlformats.org/presentationml/2006/ole">
            <mc:AlternateContent xmlns:mc="http://schemas.openxmlformats.org/markup-compatibility/2006">
              <mc:Choice xmlns:v="urn:schemas-microsoft-com:vml" Requires="v">
                <p:oleObj r:id="rId2" imgW="1562735" imgH="431800" progId="Equation.DSMT4">
                  <p:embed/>
                </p:oleObj>
              </mc:Choice>
              <mc:Fallback>
                <p:oleObj r:id="rId2" imgW="1562735"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1600200"/>
                        <a:ext cx="3200400" cy="87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7" name="Rectangle 4"/>
          <p:cNvSpPr>
            <a:spLocks noChangeArrowheads="1"/>
          </p:cNvSpPr>
          <p:nvPr/>
        </p:nvSpPr>
        <p:spPr bwMode="auto">
          <a:xfrm>
            <a:off x="450850" y="2401888"/>
            <a:ext cx="8037513"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cs typeface="Times New Roman" panose="02020603050405020304" pitchFamily="18" charset="0"/>
              </a:rPr>
              <a:t>这一脉冲序列作用于系统的</a:t>
            </a:r>
            <a:r>
              <a:rPr lang="en-US" altLang="zh-CN" sz="2800" i="1" dirty="0">
                <a:solidFill>
                  <a:schemeClr val="tx2"/>
                </a:solidFill>
                <a:latin typeface="Times New Roman" panose="02020603050405020304" pitchFamily="18" charset="0"/>
                <a:cs typeface="Times New Roman" panose="02020603050405020304" pitchFamily="18" charset="0"/>
              </a:rPr>
              <a:t>G</a:t>
            </a:r>
            <a:r>
              <a:rPr lang="en-US" altLang="zh-CN" sz="2800" dirty="0">
                <a:solidFill>
                  <a:schemeClr val="tx2"/>
                </a:solidFill>
                <a:latin typeface="Times New Roman" panose="02020603050405020304" pitchFamily="18" charset="0"/>
                <a:cs typeface="Times New Roman" panose="02020603050405020304" pitchFamily="18" charset="0"/>
              </a:rPr>
              <a:t>(</a:t>
            </a:r>
            <a:r>
              <a:rPr lang="en-US" altLang="zh-CN" sz="2800" i="1" dirty="0">
                <a:solidFill>
                  <a:schemeClr val="tx2"/>
                </a:solidFill>
                <a:latin typeface="Times New Roman" panose="02020603050405020304" pitchFamily="18" charset="0"/>
                <a:cs typeface="Times New Roman" panose="02020603050405020304" pitchFamily="18" charset="0"/>
              </a:rPr>
              <a:t>s</a:t>
            </a:r>
            <a:r>
              <a:rPr lang="en-US" altLang="zh-CN" sz="2800" dirty="0">
                <a:solidFill>
                  <a:schemeClr val="tx2"/>
                </a:solidFill>
                <a:latin typeface="Times New Roman" panose="02020603050405020304" pitchFamily="18" charset="0"/>
                <a:cs typeface="Times New Roman" panose="02020603050405020304" pitchFamily="18" charset="0"/>
              </a:rPr>
              <a:t>)</a:t>
            </a:r>
            <a:r>
              <a:rPr lang="zh-CN" altLang="en-US" sz="2800" b="1" dirty="0">
                <a:solidFill>
                  <a:schemeClr val="tx2"/>
                </a:solidFill>
                <a:latin typeface="Times New Roman" panose="02020603050405020304" pitchFamily="18" charset="0"/>
                <a:cs typeface="Times New Roman" panose="02020603050405020304" pitchFamily="18" charset="0"/>
              </a:rPr>
              <a:t>时，系统输出为一</a:t>
            </a:r>
          </a:p>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cs typeface="Times New Roman" panose="02020603050405020304" pitchFamily="18" charset="0"/>
              </a:rPr>
              <a:t>系列脉冲响应之和，如图</a:t>
            </a:r>
            <a:r>
              <a:rPr lang="en-US" altLang="zh-CN" sz="2800" b="1" dirty="0">
                <a:solidFill>
                  <a:schemeClr val="tx2"/>
                </a:solidFill>
                <a:latin typeface="Times New Roman" panose="02020603050405020304" pitchFamily="18" charset="0"/>
                <a:cs typeface="Times New Roman" panose="02020603050405020304" pitchFamily="18" charset="0"/>
              </a:rPr>
              <a:t>7-15(c)</a:t>
            </a:r>
            <a:r>
              <a:rPr lang="zh-CN" altLang="en-US" sz="2800" b="1" dirty="0">
                <a:solidFill>
                  <a:schemeClr val="tx2"/>
                </a:solidFill>
                <a:latin typeface="Times New Roman" panose="02020603050405020304" pitchFamily="18" charset="0"/>
                <a:cs typeface="Times New Roman" panose="02020603050405020304" pitchFamily="18" charset="0"/>
              </a:rPr>
              <a:t>所示。</a:t>
            </a:r>
          </a:p>
        </p:txBody>
      </p:sp>
      <p:grpSp>
        <p:nvGrpSpPr>
          <p:cNvPr id="2" name="Group 6"/>
          <p:cNvGrpSpPr/>
          <p:nvPr/>
        </p:nvGrpSpPr>
        <p:grpSpPr bwMode="auto">
          <a:xfrm>
            <a:off x="395288" y="3498850"/>
            <a:ext cx="8382000" cy="2700338"/>
            <a:chOff x="0" y="0"/>
            <a:chExt cx="5280" cy="1701"/>
          </a:xfrm>
        </p:grpSpPr>
        <p:graphicFrame>
          <p:nvGraphicFramePr>
            <p:cNvPr id="77831" name="Object 5"/>
            <p:cNvGraphicFramePr>
              <a:graphicFrameLocks noChangeAspect="1"/>
            </p:cNvGraphicFramePr>
            <p:nvPr/>
          </p:nvGraphicFramePr>
          <p:xfrm>
            <a:off x="0" y="0"/>
            <a:ext cx="1728" cy="1114"/>
          </p:xfrm>
          <a:graphic>
            <a:graphicData uri="http://schemas.openxmlformats.org/presentationml/2006/ole">
              <mc:AlternateContent xmlns:mc="http://schemas.openxmlformats.org/markup-compatibility/2006">
                <mc:Choice xmlns:v="urn:schemas-microsoft-com:vml" Requires="v">
                  <p:oleObj r:id="rId4" imgW="2752725" imgH="1390650" progId="Visio.Drawing.11">
                    <p:embed/>
                  </p:oleObj>
                </mc:Choice>
                <mc:Fallback>
                  <p:oleObj r:id="rId4" imgW="2752725" imgH="1390650"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728"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2" name="Object 6"/>
            <p:cNvGraphicFramePr>
              <a:graphicFrameLocks noChangeAspect="1"/>
            </p:cNvGraphicFramePr>
            <p:nvPr/>
          </p:nvGraphicFramePr>
          <p:xfrm>
            <a:off x="1680" y="336"/>
            <a:ext cx="1872" cy="440"/>
          </p:xfrm>
          <a:graphic>
            <a:graphicData uri="http://schemas.openxmlformats.org/presentationml/2006/ole">
              <mc:AlternateContent xmlns:mc="http://schemas.openxmlformats.org/markup-compatibility/2006">
                <mc:Choice xmlns:v="urn:schemas-microsoft-com:vml" Requires="v">
                  <p:oleObj r:id="rId6" imgW="1724025" imgH="361950" progId="Visio.Drawing.11">
                    <p:embed/>
                  </p:oleObj>
                </mc:Choice>
                <mc:Fallback>
                  <p:oleObj r:id="rId6" imgW="1724025" imgH="36195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0" y="336"/>
                          <a:ext cx="1872"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33" name="Object 7"/>
            <p:cNvGraphicFramePr>
              <a:graphicFrameLocks noChangeAspect="1"/>
            </p:cNvGraphicFramePr>
            <p:nvPr/>
          </p:nvGraphicFramePr>
          <p:xfrm>
            <a:off x="3456" y="19"/>
            <a:ext cx="1824" cy="1114"/>
          </p:xfrm>
          <a:graphic>
            <a:graphicData uri="http://schemas.openxmlformats.org/presentationml/2006/ole">
              <mc:AlternateContent xmlns:mc="http://schemas.openxmlformats.org/markup-compatibility/2006">
                <mc:Choice xmlns:v="urn:schemas-microsoft-com:vml" Requires="v">
                  <p:oleObj r:id="rId8" imgW="3619500" imgH="1695450" progId="Visio.Drawing.11">
                    <p:embed/>
                  </p:oleObj>
                </mc:Choice>
                <mc:Fallback>
                  <p:oleObj r:id="rId8" imgW="3619500" imgH="1695450" progId="Visio.Drawing.11">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56" y="19"/>
                          <a:ext cx="1824" cy="1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4" name="Rectangle 8"/>
            <p:cNvSpPr>
              <a:spLocks noChangeArrowheads="1"/>
            </p:cNvSpPr>
            <p:nvPr/>
          </p:nvSpPr>
          <p:spPr bwMode="auto">
            <a:xfrm>
              <a:off x="672" y="1142"/>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(a)</a:t>
              </a:r>
            </a:p>
          </p:txBody>
        </p:sp>
        <p:sp>
          <p:nvSpPr>
            <p:cNvPr id="77835" name="Rectangle 9"/>
            <p:cNvSpPr>
              <a:spLocks noChangeArrowheads="1"/>
            </p:cNvSpPr>
            <p:nvPr/>
          </p:nvSpPr>
          <p:spPr bwMode="auto">
            <a:xfrm>
              <a:off x="2352" y="1142"/>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(b)</a:t>
              </a:r>
            </a:p>
          </p:txBody>
        </p:sp>
        <p:sp>
          <p:nvSpPr>
            <p:cNvPr id="77836" name="Rectangle 10"/>
            <p:cNvSpPr>
              <a:spLocks noChangeArrowheads="1"/>
            </p:cNvSpPr>
            <p:nvPr/>
          </p:nvSpPr>
          <p:spPr bwMode="auto">
            <a:xfrm>
              <a:off x="4224" y="1142"/>
              <a:ext cx="29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(c)</a:t>
              </a:r>
            </a:p>
          </p:txBody>
        </p:sp>
        <p:sp>
          <p:nvSpPr>
            <p:cNvPr id="77837" name="Rectangle 11"/>
            <p:cNvSpPr>
              <a:spLocks noChangeArrowheads="1"/>
            </p:cNvSpPr>
            <p:nvPr/>
          </p:nvSpPr>
          <p:spPr bwMode="auto">
            <a:xfrm>
              <a:off x="1806" y="1410"/>
              <a:ext cx="1640"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7-15   </a:t>
              </a:r>
              <a:r>
                <a:rPr lang="zh-CN" altLang="en-US" sz="2400" b="1" dirty="0">
                  <a:solidFill>
                    <a:schemeClr val="tx2"/>
                  </a:solidFill>
                  <a:latin typeface="Times New Roman" panose="02020603050405020304" pitchFamily="18" charset="0"/>
                </a:rPr>
                <a:t>脉冲响应</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4755"/>
                                        </p:tgtEl>
                                        <p:attrNameLst>
                                          <p:attrName>style.visibility</p:attrName>
                                        </p:attrNameLst>
                                      </p:cBhvr>
                                      <p:to>
                                        <p:strVal val="visible"/>
                                      </p:to>
                                    </p:set>
                                    <p:animEffect transition="in" filter="blinds(horizontal)">
                                      <p:cBhvr>
                                        <p:cTn id="7" dur="500"/>
                                        <p:tgtEl>
                                          <p:spTgt spid="74755"/>
                                        </p:tgtEl>
                                      </p:cBhvr>
                                    </p:animEffect>
                                  </p:childTnLst>
                                </p:cTn>
                              </p:par>
                              <p:par>
                                <p:cTn id="8" presetID="3" presetClass="entr" presetSubtype="10" fill="hold" nodeType="withEffect">
                                  <p:stCondLst>
                                    <p:cond delay="0"/>
                                  </p:stCondLst>
                                  <p:childTnLst>
                                    <p:set>
                                      <p:cBhvr>
                                        <p:cTn id="9" dur="1" fill="hold">
                                          <p:stCondLst>
                                            <p:cond delay="0"/>
                                          </p:stCondLst>
                                        </p:cTn>
                                        <p:tgtEl>
                                          <p:spTgt spid="74756"/>
                                        </p:tgtEl>
                                        <p:attrNameLst>
                                          <p:attrName>style.visibility</p:attrName>
                                        </p:attrNameLst>
                                      </p:cBhvr>
                                      <p:to>
                                        <p:strVal val="visible"/>
                                      </p:to>
                                    </p:set>
                                    <p:animEffect transition="in" filter="blinds(horizontal)">
                                      <p:cBhvr>
                                        <p:cTn id="10" dur="500"/>
                                        <p:tgtEl>
                                          <p:spTgt spid="74756"/>
                                        </p:tgtEl>
                                      </p:cBhvr>
                                    </p:animEffect>
                                  </p:childTnLst>
                                </p:cTn>
                              </p:par>
                              <p:par>
                                <p:cTn id="11" presetID="3" presetClass="entr" presetSubtype="1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linds(horizontal)">
                                      <p:cBhvr>
                                        <p:cTn id="13" dur="500"/>
                                        <p:tgtEl>
                                          <p:spTgt spid="2"/>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4757"/>
                                        </p:tgtEl>
                                        <p:attrNameLst>
                                          <p:attrName>style.visibility</p:attrName>
                                        </p:attrNameLst>
                                      </p:cBhvr>
                                      <p:to>
                                        <p:strVal val="visible"/>
                                      </p:to>
                                    </p:set>
                                    <p:animEffect transition="in" filter="blinds(horizontal)">
                                      <p:cBhvr>
                                        <p:cTn id="16" dur="500"/>
                                        <p:tgtEl>
                                          <p:spTgt spid="747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55" grpId="0" autoUpdateAnimBg="0"/>
      <p:bldP spid="7475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51F0D7B5-0A85-49F7-B510-430619BE139B}" type="slidenum">
              <a:rPr lang="zh-CN" altLang="en-US" sz="1400"/>
              <a:t>74</a:t>
            </a:fld>
            <a:endParaRPr lang="en-US" altLang="zh-CN" sz="1400"/>
          </a:p>
        </p:txBody>
      </p:sp>
      <p:sp>
        <p:nvSpPr>
          <p:cNvPr id="75779" name="Rectangle 2"/>
          <p:cNvSpPr>
            <a:spLocks noChangeArrowheads="1"/>
          </p:cNvSpPr>
          <p:nvPr/>
        </p:nvSpPr>
        <p:spPr bwMode="auto">
          <a:xfrm>
            <a:off x="501650" y="425450"/>
            <a:ext cx="77581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a:t>
            </a:r>
            <a:r>
              <a:rPr lang="en-US" altLang="zh-CN" sz="2800">
                <a:solidFill>
                  <a:schemeClr val="tx2"/>
                </a:solidFill>
                <a:latin typeface="Times New Roman" panose="02020603050405020304" pitchFamily="18" charset="0"/>
              </a:rPr>
              <a:t>0≤</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&lt;</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时，作用于</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的输入脉冲为</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时，则</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系统的输出响应为 </a:t>
            </a:r>
          </a:p>
        </p:txBody>
      </p:sp>
      <p:graphicFrame>
        <p:nvGraphicFramePr>
          <p:cNvPr id="75780" name="Object 4"/>
          <p:cNvGraphicFramePr>
            <a:graphicFrameLocks noChangeAspect="1"/>
          </p:cNvGraphicFramePr>
          <p:nvPr/>
        </p:nvGraphicFramePr>
        <p:xfrm>
          <a:off x="3459163" y="1354138"/>
          <a:ext cx="2192337" cy="474662"/>
        </p:xfrm>
        <a:graphic>
          <a:graphicData uri="http://schemas.openxmlformats.org/presentationml/2006/ole">
            <mc:AlternateContent xmlns:mc="http://schemas.openxmlformats.org/markup-compatibility/2006">
              <mc:Choice xmlns:v="urn:schemas-microsoft-com:vml" Requires="v">
                <p:oleObj r:id="rId2" imgW="928370" imgH="203200" progId="Equation.DSMT4">
                  <p:embed/>
                </p:oleObj>
              </mc:Choice>
              <mc:Fallback>
                <p:oleObj r:id="rId2" imgW="928370" imgH="2032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9163" y="1354138"/>
                        <a:ext cx="2192337" cy="47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1" name="Rectangle 4"/>
          <p:cNvSpPr>
            <a:spLocks noChangeArrowheads="1"/>
          </p:cNvSpPr>
          <p:nvPr/>
        </p:nvSpPr>
        <p:spPr bwMode="auto">
          <a:xfrm>
            <a:off x="533400" y="1919288"/>
            <a:ext cx="71358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为系统</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的单位脉冲响应，且满足 </a:t>
            </a:r>
          </a:p>
        </p:txBody>
      </p:sp>
      <p:graphicFrame>
        <p:nvGraphicFramePr>
          <p:cNvPr id="75782" name="Object 6"/>
          <p:cNvGraphicFramePr>
            <a:graphicFrameLocks noChangeAspect="1"/>
          </p:cNvGraphicFramePr>
          <p:nvPr/>
        </p:nvGraphicFramePr>
        <p:xfrm>
          <a:off x="2700338" y="2492375"/>
          <a:ext cx="3240087" cy="935038"/>
        </p:xfrm>
        <a:graphic>
          <a:graphicData uri="http://schemas.openxmlformats.org/presentationml/2006/ole">
            <mc:AlternateContent xmlns:mc="http://schemas.openxmlformats.org/markup-compatibility/2006">
              <mc:Choice xmlns:v="urn:schemas-microsoft-com:vml" Requires="v">
                <p:oleObj r:id="rId4" imgW="1575435" imgH="457200" progId="Equation.3">
                  <p:embed/>
                </p:oleObj>
              </mc:Choice>
              <mc:Fallback>
                <p:oleObj r:id="rId4" imgW="1575435" imgH="4572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2492375"/>
                        <a:ext cx="3240087"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5783" name="Rectangle 6"/>
          <p:cNvSpPr>
            <a:spLocks noChangeArrowheads="1"/>
          </p:cNvSpPr>
          <p:nvPr/>
        </p:nvSpPr>
        <p:spPr bwMode="auto">
          <a:xfrm>
            <a:off x="533400" y="3533775"/>
            <a:ext cx="82296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&lt;2</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时，系统处于两个输入脉冲的作用下：</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一个是</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时的</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脉冲作用，它产生的响应依然存在；另一个是</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时的</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脉冲作用。因此在此区间内的系统输出响应为 </a:t>
            </a:r>
          </a:p>
        </p:txBody>
      </p:sp>
      <p:graphicFrame>
        <p:nvGraphicFramePr>
          <p:cNvPr id="75784" name="Object 8"/>
          <p:cNvGraphicFramePr>
            <a:graphicFrameLocks noChangeAspect="1"/>
          </p:cNvGraphicFramePr>
          <p:nvPr/>
        </p:nvGraphicFramePr>
        <p:xfrm>
          <a:off x="2714625" y="5500688"/>
          <a:ext cx="4352925" cy="476250"/>
        </p:xfrm>
        <a:graphic>
          <a:graphicData uri="http://schemas.openxmlformats.org/presentationml/2006/ole">
            <mc:AlternateContent xmlns:mc="http://schemas.openxmlformats.org/markup-compatibility/2006">
              <mc:Choice xmlns:v="urn:schemas-microsoft-com:vml" Requires="v">
                <p:oleObj r:id="rId6" imgW="1816735" imgH="203200" progId="Equation.DSMT4">
                  <p:embed/>
                </p:oleObj>
              </mc:Choice>
              <mc:Fallback>
                <p:oleObj r:id="rId6" imgW="1816735" imgH="203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4625" y="5500688"/>
                        <a:ext cx="43529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blinds(horizontal)">
                                      <p:cBhvr>
                                        <p:cTn id="7" dur="500"/>
                                        <p:tgtEl>
                                          <p:spTgt spid="75779"/>
                                        </p:tgtEl>
                                      </p:cBhvr>
                                    </p:animEffect>
                                  </p:childTnLst>
                                </p:cTn>
                              </p:par>
                              <p:par>
                                <p:cTn id="8" presetID="3" presetClass="entr" presetSubtype="10" fill="hold" nodeType="withEffect">
                                  <p:stCondLst>
                                    <p:cond delay="0"/>
                                  </p:stCondLst>
                                  <p:childTnLst>
                                    <p:set>
                                      <p:cBhvr>
                                        <p:cTn id="9" dur="1" fill="hold">
                                          <p:stCondLst>
                                            <p:cond delay="0"/>
                                          </p:stCondLst>
                                        </p:cTn>
                                        <p:tgtEl>
                                          <p:spTgt spid="75780"/>
                                        </p:tgtEl>
                                        <p:attrNameLst>
                                          <p:attrName>style.visibility</p:attrName>
                                        </p:attrNameLst>
                                      </p:cBhvr>
                                      <p:to>
                                        <p:strVal val="visible"/>
                                      </p:to>
                                    </p:set>
                                    <p:animEffect transition="in" filter="blinds(horizontal)">
                                      <p:cBhvr>
                                        <p:cTn id="10" dur="500"/>
                                        <p:tgtEl>
                                          <p:spTgt spid="7578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5781"/>
                                        </p:tgtEl>
                                        <p:attrNameLst>
                                          <p:attrName>style.visibility</p:attrName>
                                        </p:attrNameLst>
                                      </p:cBhvr>
                                      <p:to>
                                        <p:strVal val="visible"/>
                                      </p:to>
                                    </p:set>
                                    <p:animEffect transition="in" filter="blinds(horizontal)">
                                      <p:cBhvr>
                                        <p:cTn id="15" dur="500"/>
                                        <p:tgtEl>
                                          <p:spTgt spid="75781"/>
                                        </p:tgtEl>
                                      </p:cBhvr>
                                    </p:animEffect>
                                  </p:childTnLst>
                                </p:cTn>
                              </p:par>
                              <p:par>
                                <p:cTn id="16" presetID="3" presetClass="entr" presetSubtype="10" fill="hold" nodeType="withEffect">
                                  <p:stCondLst>
                                    <p:cond delay="0"/>
                                  </p:stCondLst>
                                  <p:childTnLst>
                                    <p:set>
                                      <p:cBhvr>
                                        <p:cTn id="17" dur="1" fill="hold">
                                          <p:stCondLst>
                                            <p:cond delay="0"/>
                                          </p:stCondLst>
                                        </p:cTn>
                                        <p:tgtEl>
                                          <p:spTgt spid="75782"/>
                                        </p:tgtEl>
                                        <p:attrNameLst>
                                          <p:attrName>style.visibility</p:attrName>
                                        </p:attrNameLst>
                                      </p:cBhvr>
                                      <p:to>
                                        <p:strVal val="visible"/>
                                      </p:to>
                                    </p:set>
                                    <p:animEffect transition="in" filter="blinds(horizontal)">
                                      <p:cBhvr>
                                        <p:cTn id="18" dur="500"/>
                                        <p:tgtEl>
                                          <p:spTgt spid="7578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5783"/>
                                        </p:tgtEl>
                                        <p:attrNameLst>
                                          <p:attrName>style.visibility</p:attrName>
                                        </p:attrNameLst>
                                      </p:cBhvr>
                                      <p:to>
                                        <p:strVal val="visible"/>
                                      </p:to>
                                    </p:set>
                                    <p:animEffect transition="in" filter="blinds(horizontal)">
                                      <p:cBhvr>
                                        <p:cTn id="23" dur="500"/>
                                        <p:tgtEl>
                                          <p:spTgt spid="75783"/>
                                        </p:tgtEl>
                                      </p:cBhvr>
                                    </p:animEffect>
                                  </p:childTnLst>
                                </p:cTn>
                              </p:par>
                              <p:par>
                                <p:cTn id="24" presetID="3" presetClass="entr" presetSubtype="10" fill="hold" nodeType="withEffect">
                                  <p:stCondLst>
                                    <p:cond delay="0"/>
                                  </p:stCondLst>
                                  <p:childTnLst>
                                    <p:set>
                                      <p:cBhvr>
                                        <p:cTn id="25" dur="1" fill="hold">
                                          <p:stCondLst>
                                            <p:cond delay="0"/>
                                          </p:stCondLst>
                                        </p:cTn>
                                        <p:tgtEl>
                                          <p:spTgt spid="75784"/>
                                        </p:tgtEl>
                                        <p:attrNameLst>
                                          <p:attrName>style.visibility</p:attrName>
                                        </p:attrNameLst>
                                      </p:cBhvr>
                                      <p:to>
                                        <p:strVal val="visible"/>
                                      </p:to>
                                    </p:set>
                                    <p:animEffect transition="in" filter="blinds(horizontal)">
                                      <p:cBhvr>
                                        <p:cTn id="26" dur="500"/>
                                        <p:tgtEl>
                                          <p:spTgt spid="757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autoUpdateAnimBg="0"/>
      <p:bldP spid="75781" grpId="0" autoUpdateAnimBg="0"/>
      <p:bldP spid="75783"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AF6ACBA-C2D8-4E65-965B-BA9631954554}" type="slidenum">
              <a:rPr lang="zh-CN" altLang="en-US" sz="1400"/>
              <a:t>75</a:t>
            </a:fld>
            <a:endParaRPr lang="en-US" altLang="zh-CN" sz="1400"/>
          </a:p>
        </p:txBody>
      </p:sp>
      <p:sp>
        <p:nvSpPr>
          <p:cNvPr id="76803" name="Rectangle 2"/>
          <p:cNvSpPr>
            <a:spLocks noChangeArrowheads="1"/>
          </p:cNvSpPr>
          <p:nvPr/>
        </p:nvSpPr>
        <p:spPr bwMode="auto">
          <a:xfrm>
            <a:off x="457200" y="303213"/>
            <a:ext cx="57197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在</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&lt;(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时，系统输出响应为 </a:t>
            </a:r>
          </a:p>
        </p:txBody>
      </p:sp>
      <p:graphicFrame>
        <p:nvGraphicFramePr>
          <p:cNvPr id="76804" name="Object 4"/>
          <p:cNvGraphicFramePr>
            <a:graphicFrameLocks noChangeAspect="1"/>
          </p:cNvGraphicFramePr>
          <p:nvPr/>
        </p:nvGraphicFramePr>
        <p:xfrm>
          <a:off x="1371600" y="869950"/>
          <a:ext cx="6172200" cy="1308100"/>
        </p:xfrm>
        <a:graphic>
          <a:graphicData uri="http://schemas.openxmlformats.org/presentationml/2006/ole">
            <mc:AlternateContent xmlns:mc="http://schemas.openxmlformats.org/markup-compatibility/2006">
              <mc:Choice xmlns:v="urn:schemas-microsoft-com:vml" Requires="v">
                <p:oleObj r:id="rId2" imgW="3124200" imgH="660400" progId="Equation.DSMT4">
                  <p:embed/>
                </p:oleObj>
              </mc:Choice>
              <mc:Fallback>
                <p:oleObj r:id="rId2" imgW="3124200" imgH="6604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869950"/>
                        <a:ext cx="6172200" cy="1308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805" name="Object 5"/>
          <p:cNvGraphicFramePr>
            <a:graphicFrameLocks noChangeAspect="1"/>
          </p:cNvGraphicFramePr>
          <p:nvPr/>
        </p:nvGraphicFramePr>
        <p:xfrm>
          <a:off x="1071563" y="3659188"/>
          <a:ext cx="6934200" cy="1301750"/>
        </p:xfrm>
        <a:graphic>
          <a:graphicData uri="http://schemas.openxmlformats.org/presentationml/2006/ole">
            <mc:AlternateContent xmlns:mc="http://schemas.openxmlformats.org/markup-compatibility/2006">
              <mc:Choice xmlns:v="urn:schemas-microsoft-com:vml" Requires="v">
                <p:oleObj r:id="rId4" imgW="3517900" imgH="660400" progId="Equation.DSMT4">
                  <p:embed/>
                </p:oleObj>
              </mc:Choice>
              <mc:Fallback>
                <p:oleObj r:id="rId4" imgW="3517900" imgH="6604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3659188"/>
                        <a:ext cx="6934200" cy="130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6806" name="Rectangle 7"/>
          <p:cNvSpPr>
            <a:spLocks noChangeArrowheads="1"/>
          </p:cNvSpPr>
          <p:nvPr/>
        </p:nvSpPr>
        <p:spPr bwMode="auto">
          <a:xfrm>
            <a:off x="457200" y="4949825"/>
            <a:ext cx="81613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因为系统的单位脉冲响应是从</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才开始出现信号，</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当</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&lt;0</a:t>
            </a:r>
            <a:r>
              <a:rPr lang="zh-CN" altLang="en-US" sz="2800" b="1">
                <a:solidFill>
                  <a:schemeClr val="tx2"/>
                </a:solidFill>
                <a:latin typeface="Times New Roman" panose="02020603050405020304" pitchFamily="18" charset="0"/>
              </a:rPr>
              <a:t>时，</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，所以当</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&gt;</a:t>
            </a:r>
            <a:r>
              <a:rPr lang="en-US" altLang="zh-CN" sz="2800" i="1">
                <a:solidFill>
                  <a:schemeClr val="tx2"/>
                </a:solidFill>
                <a:latin typeface="Times New Roman" panose="02020603050405020304" pitchFamily="18" charset="0"/>
              </a:rPr>
              <a:t>k</a:t>
            </a:r>
            <a:r>
              <a:rPr lang="zh-CN" altLang="en-US" sz="2800" b="1">
                <a:solidFill>
                  <a:schemeClr val="tx2"/>
                </a:solidFill>
                <a:latin typeface="Times New Roman" panose="02020603050405020304" pitchFamily="18" charset="0"/>
              </a:rPr>
              <a:t>时，上式中</a:t>
            </a:r>
          </a:p>
        </p:txBody>
      </p:sp>
      <p:graphicFrame>
        <p:nvGraphicFramePr>
          <p:cNvPr id="76807" name="Object 7"/>
          <p:cNvGraphicFramePr>
            <a:graphicFrameLocks noChangeAspect="1"/>
          </p:cNvGraphicFramePr>
          <p:nvPr/>
        </p:nvGraphicFramePr>
        <p:xfrm>
          <a:off x="3316288" y="5946775"/>
          <a:ext cx="1981200" cy="433388"/>
        </p:xfrm>
        <a:graphic>
          <a:graphicData uri="http://schemas.openxmlformats.org/presentationml/2006/ole">
            <mc:AlternateContent xmlns:mc="http://schemas.openxmlformats.org/markup-compatibility/2006">
              <mc:Choice xmlns:v="urn:schemas-microsoft-com:vml" Requires="v">
                <p:oleObj r:id="rId6" imgW="916305" imgH="203835" progId="Equation.3">
                  <p:embed/>
                </p:oleObj>
              </mc:Choice>
              <mc:Fallback>
                <p:oleObj r:id="rId6" imgW="916305" imgH="203835"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6288" y="5946775"/>
                        <a:ext cx="1981200" cy="433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8" name="Rectangle 9"/>
          <p:cNvSpPr>
            <a:spLocks noChangeArrowheads="1"/>
          </p:cNvSpPr>
          <p:nvPr/>
        </p:nvSpPr>
        <p:spPr bwMode="auto">
          <a:xfrm>
            <a:off x="457200" y="2211388"/>
            <a:ext cx="8116888"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可见当系统输入为一系列脉冲时，输出为各脉</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冲响应之和。</a:t>
            </a:r>
            <a:endParaRPr lang="en-US" altLang="zh-CN" sz="2800" b="1">
              <a:solidFill>
                <a:schemeClr val="tx2"/>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在</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时刻系统输出的采样信号值为</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blinds(horizontal)">
                                      <p:cBhvr>
                                        <p:cTn id="7" dur="500"/>
                                        <p:tgtEl>
                                          <p:spTgt spid="76803"/>
                                        </p:tgtEl>
                                      </p:cBhvr>
                                    </p:animEffect>
                                  </p:childTnLst>
                                </p:cTn>
                              </p:par>
                              <p:par>
                                <p:cTn id="8" presetID="3" presetClass="entr" presetSubtype="10" fill="hold" nodeType="withEffect">
                                  <p:stCondLst>
                                    <p:cond delay="0"/>
                                  </p:stCondLst>
                                  <p:childTnLst>
                                    <p:set>
                                      <p:cBhvr>
                                        <p:cTn id="9" dur="1" fill="hold">
                                          <p:stCondLst>
                                            <p:cond delay="0"/>
                                          </p:stCondLst>
                                        </p:cTn>
                                        <p:tgtEl>
                                          <p:spTgt spid="76804"/>
                                        </p:tgtEl>
                                        <p:attrNameLst>
                                          <p:attrName>style.visibility</p:attrName>
                                        </p:attrNameLst>
                                      </p:cBhvr>
                                      <p:to>
                                        <p:strVal val="visible"/>
                                      </p:to>
                                    </p:set>
                                    <p:animEffect transition="in" filter="blinds(horizontal)">
                                      <p:cBhvr>
                                        <p:cTn id="10" dur="500"/>
                                        <p:tgtEl>
                                          <p:spTgt spid="7680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6808"/>
                                        </p:tgtEl>
                                        <p:attrNameLst>
                                          <p:attrName>style.visibility</p:attrName>
                                        </p:attrNameLst>
                                      </p:cBhvr>
                                      <p:to>
                                        <p:strVal val="visible"/>
                                      </p:to>
                                    </p:set>
                                    <p:animEffect transition="in" filter="blinds(horizontal)">
                                      <p:cBhvr>
                                        <p:cTn id="15" dur="500"/>
                                        <p:tgtEl>
                                          <p:spTgt spid="76808"/>
                                        </p:tgtEl>
                                      </p:cBhvr>
                                    </p:animEffect>
                                  </p:childTnLst>
                                </p:cTn>
                              </p:par>
                              <p:par>
                                <p:cTn id="16" presetID="3" presetClass="entr" presetSubtype="10" fill="hold" nodeType="withEffect">
                                  <p:stCondLst>
                                    <p:cond delay="0"/>
                                  </p:stCondLst>
                                  <p:childTnLst>
                                    <p:set>
                                      <p:cBhvr>
                                        <p:cTn id="17" dur="1" fill="hold">
                                          <p:stCondLst>
                                            <p:cond delay="0"/>
                                          </p:stCondLst>
                                        </p:cTn>
                                        <p:tgtEl>
                                          <p:spTgt spid="76805"/>
                                        </p:tgtEl>
                                        <p:attrNameLst>
                                          <p:attrName>style.visibility</p:attrName>
                                        </p:attrNameLst>
                                      </p:cBhvr>
                                      <p:to>
                                        <p:strVal val="visible"/>
                                      </p:to>
                                    </p:set>
                                    <p:animEffect transition="in" filter="blinds(horizontal)">
                                      <p:cBhvr>
                                        <p:cTn id="18" dur="500"/>
                                        <p:tgtEl>
                                          <p:spTgt spid="7680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6806"/>
                                        </p:tgtEl>
                                        <p:attrNameLst>
                                          <p:attrName>style.visibility</p:attrName>
                                        </p:attrNameLst>
                                      </p:cBhvr>
                                      <p:to>
                                        <p:strVal val="visible"/>
                                      </p:to>
                                    </p:set>
                                    <p:animEffect transition="in" filter="blinds(horizontal)">
                                      <p:cBhvr>
                                        <p:cTn id="23" dur="500"/>
                                        <p:tgtEl>
                                          <p:spTgt spid="76806"/>
                                        </p:tgtEl>
                                      </p:cBhvr>
                                    </p:animEffect>
                                  </p:childTnLst>
                                </p:cTn>
                              </p:par>
                              <p:par>
                                <p:cTn id="24" presetID="3" presetClass="entr" presetSubtype="10" fill="hold" nodeType="withEffect">
                                  <p:stCondLst>
                                    <p:cond delay="0"/>
                                  </p:stCondLst>
                                  <p:childTnLst>
                                    <p:set>
                                      <p:cBhvr>
                                        <p:cTn id="25" dur="1" fill="hold">
                                          <p:stCondLst>
                                            <p:cond delay="0"/>
                                          </p:stCondLst>
                                        </p:cTn>
                                        <p:tgtEl>
                                          <p:spTgt spid="76807"/>
                                        </p:tgtEl>
                                        <p:attrNameLst>
                                          <p:attrName>style.visibility</p:attrName>
                                        </p:attrNameLst>
                                      </p:cBhvr>
                                      <p:to>
                                        <p:strVal val="visible"/>
                                      </p:to>
                                    </p:set>
                                    <p:animEffect transition="in" filter="blinds(horizontal)">
                                      <p:cBhvr>
                                        <p:cTn id="26" dur="500"/>
                                        <p:tgtEl>
                                          <p:spTgt spid="768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6" grpId="0" autoUpdateAnimBg="0"/>
      <p:bldP spid="76808"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E43D616D-E16B-4DB3-A6DA-32E23A28E03C}" type="slidenum">
              <a:rPr lang="zh-CN" altLang="en-US" sz="1400"/>
              <a:t>76</a:t>
            </a:fld>
            <a:endParaRPr lang="en-US" altLang="zh-CN" sz="1400"/>
          </a:p>
        </p:txBody>
      </p:sp>
      <p:sp>
        <p:nvSpPr>
          <p:cNvPr id="77827" name="Rectangle 2"/>
          <p:cNvSpPr>
            <a:spLocks noChangeArrowheads="1"/>
          </p:cNvSpPr>
          <p:nvPr/>
        </p:nvSpPr>
        <p:spPr bwMode="auto">
          <a:xfrm>
            <a:off x="450850" y="304800"/>
            <a:ext cx="8008938"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因此，</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时刻以后的输入脉冲，如</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p>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+2)</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不会对</a:t>
            </a:r>
            <a:r>
              <a:rPr lang="en-US" altLang="zh-CN" sz="2800" i="1">
                <a:solidFill>
                  <a:schemeClr val="tx2"/>
                </a:solidFill>
                <a:latin typeface="Times New Roman" panose="02020603050405020304" pitchFamily="18" charset="0"/>
              </a:rPr>
              <a:t>kT</a:t>
            </a:r>
            <a:r>
              <a:rPr lang="zh-CN" altLang="en-US" sz="2800" b="1">
                <a:solidFill>
                  <a:schemeClr val="tx2"/>
                </a:solidFill>
                <a:latin typeface="Times New Roman" panose="02020603050405020304" pitchFamily="18" charset="0"/>
              </a:rPr>
              <a:t>时刻的输出信号产生影</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响，故求和上限可扩展为</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，可得</a:t>
            </a:r>
          </a:p>
        </p:txBody>
      </p:sp>
      <p:graphicFrame>
        <p:nvGraphicFramePr>
          <p:cNvPr id="77828" name="Object 4"/>
          <p:cNvGraphicFramePr>
            <a:graphicFrameLocks noChangeAspect="1"/>
          </p:cNvGraphicFramePr>
          <p:nvPr/>
        </p:nvGraphicFramePr>
        <p:xfrm>
          <a:off x="2514600" y="1641475"/>
          <a:ext cx="3429000" cy="873125"/>
        </p:xfrm>
        <a:graphic>
          <a:graphicData uri="http://schemas.openxmlformats.org/presentationml/2006/ole">
            <mc:AlternateContent xmlns:mc="http://schemas.openxmlformats.org/markup-compatibility/2006">
              <mc:Choice xmlns:v="urn:schemas-microsoft-com:vml" Requires="v">
                <p:oleObj r:id="rId2" imgW="1689100" imgH="431800" progId="Equation.DSMT4">
                  <p:embed/>
                </p:oleObj>
              </mc:Choice>
              <mc:Fallback>
                <p:oleObj r:id="rId2" imgW="1689100" imgH="4318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1641475"/>
                        <a:ext cx="3429000"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7829" name="Object 5"/>
          <p:cNvGraphicFramePr>
            <a:graphicFrameLocks noChangeAspect="1"/>
          </p:cNvGraphicFramePr>
          <p:nvPr/>
        </p:nvGraphicFramePr>
        <p:xfrm>
          <a:off x="609600" y="2438400"/>
          <a:ext cx="7467600" cy="906463"/>
        </p:xfrm>
        <a:graphic>
          <a:graphicData uri="http://schemas.openxmlformats.org/presentationml/2006/ole">
            <mc:AlternateContent xmlns:mc="http://schemas.openxmlformats.org/markup-compatibility/2006">
              <mc:Choice xmlns:v="urn:schemas-microsoft-com:vml" Requires="v">
                <p:oleObj r:id="rId4" imgW="3759200" imgH="457200" progId="Equation.DSMT4">
                  <p:embed/>
                </p:oleObj>
              </mc:Choice>
              <mc:Fallback>
                <p:oleObj r:id="rId4" imgW="3759200" imgH="4572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438400"/>
                        <a:ext cx="74676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7830" name="Rectangle 6"/>
          <p:cNvSpPr>
            <a:spLocks noChangeArrowheads="1"/>
          </p:cNvSpPr>
          <p:nvPr/>
        </p:nvSpPr>
        <p:spPr bwMode="auto">
          <a:xfrm>
            <a:off x="457200" y="3276600"/>
            <a:ext cx="32210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宋体" panose="02010600030101010101" pitchFamily="2" charset="-122"/>
              </a:rPr>
              <a:t>由</a:t>
            </a:r>
            <a:r>
              <a:rPr lang="en-US" altLang="zh-CN" sz="2800" b="1">
                <a:solidFill>
                  <a:schemeClr val="tx2"/>
                </a:solidFill>
                <a:latin typeface="宋体" panose="02010600030101010101" pitchFamily="2" charset="-122"/>
              </a:rPr>
              <a:t>Z</a:t>
            </a:r>
            <a:r>
              <a:rPr lang="zh-CN" altLang="en-US" sz="2800" b="1">
                <a:solidFill>
                  <a:schemeClr val="tx2"/>
                </a:solidFill>
                <a:latin typeface="宋体" panose="02010600030101010101" pitchFamily="2" charset="-122"/>
              </a:rPr>
              <a:t>变换的定义，得</a:t>
            </a:r>
          </a:p>
        </p:txBody>
      </p:sp>
      <p:graphicFrame>
        <p:nvGraphicFramePr>
          <p:cNvPr id="78856" name="Object 8"/>
          <p:cNvGraphicFramePr>
            <a:graphicFrameLocks noChangeAspect="1"/>
          </p:cNvGraphicFramePr>
          <p:nvPr/>
        </p:nvGraphicFramePr>
        <p:xfrm>
          <a:off x="1295400" y="3889375"/>
          <a:ext cx="6096000" cy="906463"/>
        </p:xfrm>
        <a:graphic>
          <a:graphicData uri="http://schemas.openxmlformats.org/presentationml/2006/ole">
            <mc:AlternateContent xmlns:mc="http://schemas.openxmlformats.org/markup-compatibility/2006">
              <mc:Choice xmlns:v="urn:schemas-microsoft-com:vml" Requires="v">
                <p:oleObj r:id="rId6" imgW="3073400" imgH="457200" progId="Equation.DSMT4">
                  <p:embed/>
                </p:oleObj>
              </mc:Choice>
              <mc:Fallback>
                <p:oleObj r:id="rId6" imgW="3073400" imgH="457200"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889375"/>
                        <a:ext cx="6096000" cy="90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7827"/>
                                        </p:tgtEl>
                                        <p:attrNameLst>
                                          <p:attrName>style.visibility</p:attrName>
                                        </p:attrNameLst>
                                      </p:cBhvr>
                                      <p:to>
                                        <p:strVal val="visible"/>
                                      </p:to>
                                    </p:set>
                                    <p:animEffect transition="in" filter="blinds(horizontal)">
                                      <p:cBhvr>
                                        <p:cTn id="7" dur="500"/>
                                        <p:tgtEl>
                                          <p:spTgt spid="77827"/>
                                        </p:tgtEl>
                                      </p:cBhvr>
                                    </p:animEffect>
                                  </p:childTnLst>
                                </p:cTn>
                              </p:par>
                              <p:par>
                                <p:cTn id="8" presetID="3" presetClass="entr" presetSubtype="10" fill="hold" nodeType="withEffect">
                                  <p:stCondLst>
                                    <p:cond delay="0"/>
                                  </p:stCondLst>
                                  <p:childTnLst>
                                    <p:set>
                                      <p:cBhvr>
                                        <p:cTn id="9" dur="1" fill="hold">
                                          <p:stCondLst>
                                            <p:cond delay="0"/>
                                          </p:stCondLst>
                                        </p:cTn>
                                        <p:tgtEl>
                                          <p:spTgt spid="77828"/>
                                        </p:tgtEl>
                                        <p:attrNameLst>
                                          <p:attrName>style.visibility</p:attrName>
                                        </p:attrNameLst>
                                      </p:cBhvr>
                                      <p:to>
                                        <p:strVal val="visible"/>
                                      </p:to>
                                    </p:set>
                                    <p:animEffect transition="in" filter="blinds(horizontal)">
                                      <p:cBhvr>
                                        <p:cTn id="10" dur="500"/>
                                        <p:tgtEl>
                                          <p:spTgt spid="77828"/>
                                        </p:tgtEl>
                                      </p:cBhvr>
                                    </p:animEffect>
                                  </p:childTnLst>
                                </p:cTn>
                              </p:par>
                              <p:par>
                                <p:cTn id="11" presetID="3" presetClass="entr" presetSubtype="10" fill="hold" nodeType="withEffect">
                                  <p:stCondLst>
                                    <p:cond delay="0"/>
                                  </p:stCondLst>
                                  <p:childTnLst>
                                    <p:set>
                                      <p:cBhvr>
                                        <p:cTn id="12" dur="1" fill="hold">
                                          <p:stCondLst>
                                            <p:cond delay="0"/>
                                          </p:stCondLst>
                                        </p:cTn>
                                        <p:tgtEl>
                                          <p:spTgt spid="77829"/>
                                        </p:tgtEl>
                                        <p:attrNameLst>
                                          <p:attrName>style.visibility</p:attrName>
                                        </p:attrNameLst>
                                      </p:cBhvr>
                                      <p:to>
                                        <p:strVal val="visible"/>
                                      </p:to>
                                    </p:set>
                                    <p:animEffect transition="in" filter="blinds(horizontal)">
                                      <p:cBhvr>
                                        <p:cTn id="13" dur="500"/>
                                        <p:tgtEl>
                                          <p:spTgt spid="7782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77830"/>
                                        </p:tgtEl>
                                        <p:attrNameLst>
                                          <p:attrName>style.visibility</p:attrName>
                                        </p:attrNameLst>
                                      </p:cBhvr>
                                      <p:to>
                                        <p:strVal val="visible"/>
                                      </p:to>
                                    </p:set>
                                    <p:animEffect transition="in" filter="blinds(horizontal)">
                                      <p:cBhvr>
                                        <p:cTn id="16" dur="500"/>
                                        <p:tgtEl>
                                          <p:spTgt spid="77830"/>
                                        </p:tgtEl>
                                      </p:cBhvr>
                                    </p:animEffect>
                                  </p:childTnLst>
                                </p:cTn>
                              </p:par>
                              <p:par>
                                <p:cTn id="17" presetID="3" presetClass="entr" presetSubtype="10" fill="hold" nodeType="withEffect">
                                  <p:stCondLst>
                                    <p:cond delay="0"/>
                                  </p:stCondLst>
                                  <p:childTnLst>
                                    <p:set>
                                      <p:cBhvr>
                                        <p:cTn id="18" dur="1" fill="hold">
                                          <p:stCondLst>
                                            <p:cond delay="0"/>
                                          </p:stCondLst>
                                        </p:cTn>
                                        <p:tgtEl>
                                          <p:spTgt spid="78856"/>
                                        </p:tgtEl>
                                        <p:attrNameLst>
                                          <p:attrName>style.visibility</p:attrName>
                                        </p:attrNameLst>
                                      </p:cBhvr>
                                      <p:to>
                                        <p:strVal val="visible"/>
                                      </p:to>
                                    </p:set>
                                    <p:animEffect transition="in" filter="blinds(horizontal)">
                                      <p:cBhvr>
                                        <p:cTn id="19" dur="500"/>
                                        <p:tgtEl>
                                          <p:spTgt spid="78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7" grpId="0" autoUpdateAnimBg="0"/>
      <p:bldP spid="77830" grpId="0" autoUpdateAnimBg="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D3D6782F-20BA-4170-83A8-2461870D7ED3}" type="slidenum">
              <a:rPr lang="zh-CN" altLang="en-US" sz="1400"/>
              <a:t>77</a:t>
            </a:fld>
            <a:endParaRPr lang="en-US" altLang="zh-CN" sz="1400"/>
          </a:p>
        </p:txBody>
      </p:sp>
      <p:sp>
        <p:nvSpPr>
          <p:cNvPr id="78851" name="Rectangle 3"/>
          <p:cNvSpPr>
            <a:spLocks noChangeArrowheads="1"/>
          </p:cNvSpPr>
          <p:nvPr/>
        </p:nvSpPr>
        <p:spPr bwMode="auto">
          <a:xfrm>
            <a:off x="481013" y="692150"/>
            <a:ext cx="7519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令</a:t>
            </a:r>
            <a:r>
              <a:rPr lang="en-US" altLang="zh-CN" sz="2800" i="1">
                <a:solidFill>
                  <a:schemeClr val="tx2"/>
                </a:solidFill>
                <a:latin typeface="Times New Roman" panose="02020603050405020304" pitchFamily="18" charset="0"/>
              </a:rPr>
              <a:t>k</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i</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n</a:t>
            </a:r>
            <a:r>
              <a:rPr lang="zh-CN" altLang="en-US" sz="2800" b="1">
                <a:solidFill>
                  <a:schemeClr val="tx2"/>
                </a:solidFill>
                <a:latin typeface="Times New Roman" panose="02020603050405020304" pitchFamily="18" charset="0"/>
              </a:rPr>
              <a:t>，同样考虑到当</a:t>
            </a:r>
            <a:r>
              <a:rPr lang="en-US" altLang="zh-CN" sz="2800" i="1">
                <a:solidFill>
                  <a:schemeClr val="tx2"/>
                </a:solidFill>
                <a:latin typeface="Times New Roman" panose="02020603050405020304" pitchFamily="18" charset="0"/>
              </a:rPr>
              <a:t>n</a:t>
            </a:r>
            <a:r>
              <a:rPr lang="zh-CN" altLang="en-US" sz="28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时，</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nT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，又有</a:t>
            </a:r>
          </a:p>
        </p:txBody>
      </p:sp>
      <p:graphicFrame>
        <p:nvGraphicFramePr>
          <p:cNvPr id="78852" name="Object 4"/>
          <p:cNvGraphicFramePr>
            <a:graphicFrameLocks noChangeAspect="1"/>
          </p:cNvGraphicFramePr>
          <p:nvPr/>
        </p:nvGraphicFramePr>
        <p:xfrm>
          <a:off x="2057400" y="1341438"/>
          <a:ext cx="4495800" cy="2325687"/>
        </p:xfrm>
        <a:graphic>
          <a:graphicData uri="http://schemas.openxmlformats.org/presentationml/2006/ole">
            <mc:AlternateContent xmlns:mc="http://schemas.openxmlformats.org/markup-compatibility/2006">
              <mc:Choice xmlns:v="urn:schemas-microsoft-com:vml" Requires="v">
                <p:oleObj r:id="rId2" imgW="2235200" imgH="1155700" progId="Equation.DSMT4">
                  <p:embed/>
                </p:oleObj>
              </mc:Choice>
              <mc:Fallback>
                <p:oleObj r:id="rId2" imgW="2235200" imgH="11557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1341438"/>
                        <a:ext cx="4495800" cy="232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53" name="Rectangle 6"/>
          <p:cNvSpPr>
            <a:spLocks noChangeArrowheads="1"/>
          </p:cNvSpPr>
          <p:nvPr/>
        </p:nvSpPr>
        <p:spPr bwMode="auto">
          <a:xfrm>
            <a:off x="533400" y="39338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故</a:t>
            </a:r>
          </a:p>
        </p:txBody>
      </p:sp>
      <p:graphicFrame>
        <p:nvGraphicFramePr>
          <p:cNvPr id="78854" name="Object 6"/>
          <p:cNvGraphicFramePr>
            <a:graphicFrameLocks noChangeAspect="1"/>
          </p:cNvGraphicFramePr>
          <p:nvPr/>
        </p:nvGraphicFramePr>
        <p:xfrm>
          <a:off x="2286000" y="3789363"/>
          <a:ext cx="3429000" cy="852487"/>
        </p:xfrm>
        <a:graphic>
          <a:graphicData uri="http://schemas.openxmlformats.org/presentationml/2006/ole">
            <mc:AlternateContent xmlns:mc="http://schemas.openxmlformats.org/markup-compatibility/2006">
              <mc:Choice xmlns:v="urn:schemas-microsoft-com:vml" Requires="v">
                <p:oleObj r:id="rId4" imgW="1727835" imgH="431800" progId="Equation.DSMT4">
                  <p:embed/>
                </p:oleObj>
              </mc:Choice>
              <mc:Fallback>
                <p:oleObj r:id="rId4" imgW="1727835" imgH="4318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3789363"/>
                        <a:ext cx="3429000"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55" name="Rectangle 9"/>
          <p:cNvSpPr>
            <a:spLocks noChangeArrowheads="1"/>
          </p:cNvSpPr>
          <p:nvPr/>
        </p:nvSpPr>
        <p:spPr bwMode="auto">
          <a:xfrm>
            <a:off x="533400" y="4724400"/>
            <a:ext cx="7999413"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i="1" dirty="0">
                <a:solidFill>
                  <a:schemeClr val="tx2"/>
                </a:solidFill>
                <a:latin typeface="Times New Roman" panose="02020603050405020304" pitchFamily="18" charset="0"/>
              </a:rPr>
              <a:t>         </a:t>
            </a:r>
            <a:r>
              <a:rPr lang="en-US" altLang="zh-CN" sz="2800" i="1" dirty="0">
                <a:solidFill>
                  <a:schemeClr val="tx2"/>
                </a:solidFill>
                <a:latin typeface="Times New Roman" panose="02020603050405020304" pitchFamily="18" charset="0"/>
              </a:rPr>
              <a:t>G</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z</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就是图</a:t>
            </a:r>
            <a:r>
              <a:rPr lang="en-US" altLang="zh-CN" sz="2800" b="1" dirty="0">
                <a:solidFill>
                  <a:schemeClr val="tx2"/>
                </a:solidFill>
                <a:latin typeface="Times New Roman" panose="02020603050405020304" pitchFamily="18" charset="0"/>
              </a:rPr>
              <a:t>7-15(b)</a:t>
            </a:r>
            <a:r>
              <a:rPr lang="zh-CN" altLang="en-US" sz="2800" b="1" dirty="0">
                <a:solidFill>
                  <a:schemeClr val="tx2"/>
                </a:solidFill>
                <a:latin typeface="Times New Roman" panose="02020603050405020304" pitchFamily="18" charset="0"/>
              </a:rPr>
              <a:t>所示系统的脉冲传递函数。由于上式是脉冲响应函数的采样序列的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变换，所以又称为系统的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传递函数。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8851"/>
                                        </p:tgtEl>
                                        <p:attrNameLst>
                                          <p:attrName>style.visibility</p:attrName>
                                        </p:attrNameLst>
                                      </p:cBhvr>
                                      <p:to>
                                        <p:strVal val="visible"/>
                                      </p:to>
                                    </p:set>
                                    <p:animEffect transition="in" filter="blinds(horizontal)">
                                      <p:cBhvr>
                                        <p:cTn id="7" dur="500"/>
                                        <p:tgtEl>
                                          <p:spTgt spid="78851"/>
                                        </p:tgtEl>
                                      </p:cBhvr>
                                    </p:animEffect>
                                  </p:childTnLst>
                                </p:cTn>
                              </p:par>
                              <p:par>
                                <p:cTn id="8" presetID="3" presetClass="entr" presetSubtype="10" fill="hold" nodeType="withEffect">
                                  <p:stCondLst>
                                    <p:cond delay="0"/>
                                  </p:stCondLst>
                                  <p:childTnLst>
                                    <p:set>
                                      <p:cBhvr>
                                        <p:cTn id="9" dur="1" fill="hold">
                                          <p:stCondLst>
                                            <p:cond delay="0"/>
                                          </p:stCondLst>
                                        </p:cTn>
                                        <p:tgtEl>
                                          <p:spTgt spid="78852"/>
                                        </p:tgtEl>
                                        <p:attrNameLst>
                                          <p:attrName>style.visibility</p:attrName>
                                        </p:attrNameLst>
                                      </p:cBhvr>
                                      <p:to>
                                        <p:strVal val="visible"/>
                                      </p:to>
                                    </p:set>
                                    <p:animEffect transition="in" filter="blinds(horizontal)">
                                      <p:cBhvr>
                                        <p:cTn id="10" dur="500"/>
                                        <p:tgtEl>
                                          <p:spTgt spid="7885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8853"/>
                                        </p:tgtEl>
                                        <p:attrNameLst>
                                          <p:attrName>style.visibility</p:attrName>
                                        </p:attrNameLst>
                                      </p:cBhvr>
                                      <p:to>
                                        <p:strVal val="visible"/>
                                      </p:to>
                                    </p:set>
                                    <p:animEffect transition="in" filter="blinds(horizontal)">
                                      <p:cBhvr>
                                        <p:cTn id="15" dur="500"/>
                                        <p:tgtEl>
                                          <p:spTgt spid="78853"/>
                                        </p:tgtEl>
                                      </p:cBhvr>
                                    </p:animEffect>
                                  </p:childTnLst>
                                </p:cTn>
                              </p:par>
                              <p:par>
                                <p:cTn id="16" presetID="3" presetClass="entr" presetSubtype="10" fill="hold" nodeType="withEffect">
                                  <p:stCondLst>
                                    <p:cond delay="0"/>
                                  </p:stCondLst>
                                  <p:childTnLst>
                                    <p:set>
                                      <p:cBhvr>
                                        <p:cTn id="17" dur="1" fill="hold">
                                          <p:stCondLst>
                                            <p:cond delay="0"/>
                                          </p:stCondLst>
                                        </p:cTn>
                                        <p:tgtEl>
                                          <p:spTgt spid="78854"/>
                                        </p:tgtEl>
                                        <p:attrNameLst>
                                          <p:attrName>style.visibility</p:attrName>
                                        </p:attrNameLst>
                                      </p:cBhvr>
                                      <p:to>
                                        <p:strVal val="visible"/>
                                      </p:to>
                                    </p:set>
                                    <p:animEffect transition="in" filter="blinds(horizontal)">
                                      <p:cBhvr>
                                        <p:cTn id="18" dur="500"/>
                                        <p:tgtEl>
                                          <p:spTgt spid="7885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78855"/>
                                        </p:tgtEl>
                                        <p:attrNameLst>
                                          <p:attrName>style.visibility</p:attrName>
                                        </p:attrNameLst>
                                      </p:cBhvr>
                                      <p:to>
                                        <p:strVal val="visible"/>
                                      </p:to>
                                    </p:set>
                                    <p:animEffect transition="in" filter="blinds(horizontal)">
                                      <p:cBhvr>
                                        <p:cTn id="23" dur="500"/>
                                        <p:tgtEl>
                                          <p:spTgt spid="78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1" grpId="0" autoUpdateAnimBg="0"/>
      <p:bldP spid="78853" grpId="0" autoUpdateAnimBg="0"/>
      <p:bldP spid="78855" grpId="0" autoUpdateAnimBg="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9BEE765-1373-4D54-AD56-B02A436ED2E0}" type="slidenum">
              <a:rPr lang="zh-CN" altLang="en-US" sz="1400"/>
              <a:t>78</a:t>
            </a:fld>
            <a:endParaRPr lang="en-US" altLang="zh-CN" sz="1400"/>
          </a:p>
        </p:txBody>
      </p:sp>
      <p:sp>
        <p:nvSpPr>
          <p:cNvPr id="79875" name="Rectangle 2"/>
          <p:cNvSpPr>
            <a:spLocks noChangeArrowheads="1"/>
          </p:cNvSpPr>
          <p:nvPr/>
        </p:nvSpPr>
        <p:spPr bwMode="auto">
          <a:xfrm>
            <a:off x="501650" y="425450"/>
            <a:ext cx="8185150" cy="350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有两点需要说明：</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① 物理系统在输入为脉冲序列的作用下，其输出量是时间的连续函数，如下图中的</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。但</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变换只能表征连续时间函数在采样时刻的采样值。因此，这里所求得的脉冲传递函数，是取系统输出的脉冲序列作为输出量。因此，在方框图上可在输出端虚设一个同步采样开关，实际系统中这个开关并不存在。</a:t>
            </a:r>
          </a:p>
        </p:txBody>
      </p:sp>
      <p:graphicFrame>
        <p:nvGraphicFramePr>
          <p:cNvPr id="79876" name="Object 3"/>
          <p:cNvGraphicFramePr>
            <a:graphicFrameLocks noChangeAspect="1"/>
          </p:cNvGraphicFramePr>
          <p:nvPr/>
        </p:nvGraphicFramePr>
        <p:xfrm>
          <a:off x="2514600" y="3792538"/>
          <a:ext cx="4191000" cy="1541462"/>
        </p:xfrm>
        <a:graphic>
          <a:graphicData uri="http://schemas.openxmlformats.org/presentationml/2006/ole">
            <mc:AlternateContent xmlns:mc="http://schemas.openxmlformats.org/markup-compatibility/2006">
              <mc:Choice xmlns:v="urn:schemas-microsoft-com:vml" Requires="v">
                <p:oleObj r:id="rId2" imgW="1695450" imgH="628650" progId="Visio.Drawing.11">
                  <p:embed/>
                </p:oleObj>
              </mc:Choice>
              <mc:Fallback>
                <p:oleObj r:id="rId2" imgW="1695450" imgH="62865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792538"/>
                        <a:ext cx="419100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9877" name="Rectangle 4"/>
          <p:cNvSpPr>
            <a:spLocks noChangeArrowheads="1"/>
          </p:cNvSpPr>
          <p:nvPr/>
        </p:nvSpPr>
        <p:spPr bwMode="auto">
          <a:xfrm>
            <a:off x="3270250" y="5514975"/>
            <a:ext cx="25860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7-16  z</a:t>
            </a:r>
            <a:r>
              <a:rPr lang="zh-CN" altLang="en-US" sz="2400" b="1" dirty="0">
                <a:solidFill>
                  <a:schemeClr val="tx2"/>
                </a:solidFill>
                <a:latin typeface="Times New Roman" panose="02020603050405020304" pitchFamily="18" charset="0"/>
              </a:rPr>
              <a:t>传递函数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79875"/>
                                        </p:tgtEl>
                                        <p:attrNameLst>
                                          <p:attrName>style.visibility</p:attrName>
                                        </p:attrNameLst>
                                      </p:cBhvr>
                                      <p:to>
                                        <p:strVal val="visible"/>
                                      </p:to>
                                    </p:set>
                                    <p:animEffect transition="in" filter="blinds(horizontal)">
                                      <p:cBhvr>
                                        <p:cTn id="7" dur="500"/>
                                        <p:tgtEl>
                                          <p:spTgt spid="79875"/>
                                        </p:tgtEl>
                                      </p:cBhvr>
                                    </p:animEffect>
                                  </p:childTnLst>
                                </p:cTn>
                              </p:par>
                              <p:par>
                                <p:cTn id="8" presetID="3" presetClass="entr" presetSubtype="10" fill="hold" nodeType="withEffect">
                                  <p:stCondLst>
                                    <p:cond delay="0"/>
                                  </p:stCondLst>
                                  <p:childTnLst>
                                    <p:set>
                                      <p:cBhvr>
                                        <p:cTn id="9" dur="1" fill="hold">
                                          <p:stCondLst>
                                            <p:cond delay="0"/>
                                          </p:stCondLst>
                                        </p:cTn>
                                        <p:tgtEl>
                                          <p:spTgt spid="79876"/>
                                        </p:tgtEl>
                                        <p:attrNameLst>
                                          <p:attrName>style.visibility</p:attrName>
                                        </p:attrNameLst>
                                      </p:cBhvr>
                                      <p:to>
                                        <p:strVal val="visible"/>
                                      </p:to>
                                    </p:set>
                                    <p:animEffect transition="in" filter="blinds(horizontal)">
                                      <p:cBhvr>
                                        <p:cTn id="10" dur="500"/>
                                        <p:tgtEl>
                                          <p:spTgt spid="7987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9877"/>
                                        </p:tgtEl>
                                        <p:attrNameLst>
                                          <p:attrName>style.visibility</p:attrName>
                                        </p:attrNameLst>
                                      </p:cBhvr>
                                      <p:to>
                                        <p:strVal val="visible"/>
                                      </p:to>
                                    </p:set>
                                    <p:animEffect transition="in" filter="blinds(horizontal)">
                                      <p:cBhvr>
                                        <p:cTn id="13" dur="500"/>
                                        <p:tgtEl>
                                          <p:spTgt spid="798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autoUpdateAnimBg="0"/>
      <p:bldP spid="79877" grpId="0" autoUpdateAnimBg="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733B255-58D0-42C8-851A-3C11DFD8DCF9}" type="slidenum">
              <a:rPr lang="zh-CN" altLang="en-US" sz="1400"/>
              <a:t>79</a:t>
            </a:fld>
            <a:endParaRPr lang="en-US" altLang="zh-CN" sz="1400"/>
          </a:p>
        </p:txBody>
      </p:sp>
      <p:sp>
        <p:nvSpPr>
          <p:cNvPr id="80899" name="Rectangle 2"/>
          <p:cNvSpPr>
            <a:spLocks noChangeArrowheads="1"/>
          </p:cNvSpPr>
          <p:nvPr/>
        </p:nvSpPr>
        <p:spPr bwMode="auto">
          <a:xfrm>
            <a:off x="457200" y="631825"/>
            <a:ext cx="8259763" cy="440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② </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表示线性环节本身的传递函数，而</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表示图中的线性环节与采样开关组合形成的传</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递函数。尽管计算</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时只需知道该环节的</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即</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可，但计算出来的</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却包括了采样开关。若无采</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样开关且输入信号是连续时间函数，那么就无法求</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出</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传递函数，即在此情况下不能将输入信号和线性</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环节分开进行</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变换，只能求出输出信号的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若</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形式比较复杂，要先展开成部分分式，</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以便与拉氏变换和</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变换中的基本形式相对应。</a:t>
            </a:r>
          </a:p>
        </p:txBody>
      </p:sp>
      <p:graphicFrame>
        <p:nvGraphicFramePr>
          <p:cNvPr id="79876" name="Object 3"/>
          <p:cNvGraphicFramePr>
            <a:graphicFrameLocks noChangeAspect="1"/>
          </p:cNvGraphicFramePr>
          <p:nvPr/>
        </p:nvGraphicFramePr>
        <p:xfrm>
          <a:off x="2339975" y="4941888"/>
          <a:ext cx="4191000" cy="1541462"/>
        </p:xfrm>
        <a:graphic>
          <a:graphicData uri="http://schemas.openxmlformats.org/presentationml/2006/ole">
            <mc:AlternateContent xmlns:mc="http://schemas.openxmlformats.org/markup-compatibility/2006">
              <mc:Choice xmlns:v="urn:schemas-microsoft-com:vml" Requires="v">
                <p:oleObj r:id="rId2" imgW="1695450" imgH="628650" progId="Visio.Drawing.11">
                  <p:embed/>
                </p:oleObj>
              </mc:Choice>
              <mc:Fallback>
                <p:oleObj r:id="rId2" imgW="1695450" imgH="62865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4941888"/>
                        <a:ext cx="4191000" cy="1541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0899"/>
                                        </p:tgtEl>
                                        <p:attrNameLst>
                                          <p:attrName>style.visibility</p:attrName>
                                        </p:attrNameLst>
                                      </p:cBhvr>
                                      <p:to>
                                        <p:strVal val="visible"/>
                                      </p:to>
                                    </p:set>
                                    <p:animEffect transition="in" filter="blinds(horizontal)">
                                      <p:cBhvr>
                                        <p:cTn id="7" dur="500"/>
                                        <p:tgtEl>
                                          <p:spTgt spid="80899"/>
                                        </p:tgtEl>
                                      </p:cBhvr>
                                    </p:animEffect>
                                  </p:childTnLst>
                                </p:cTn>
                              </p:par>
                              <p:par>
                                <p:cTn id="8" presetID="3" presetClass="entr" presetSubtype="10" fill="hold" nodeType="withEffect">
                                  <p:stCondLst>
                                    <p:cond delay="0"/>
                                  </p:stCondLst>
                                  <p:childTnLst>
                                    <p:set>
                                      <p:cBhvr>
                                        <p:cTn id="9" dur="1" fill="hold">
                                          <p:stCondLst>
                                            <p:cond delay="0"/>
                                          </p:stCondLst>
                                        </p:cTn>
                                        <p:tgtEl>
                                          <p:spTgt spid="79876"/>
                                        </p:tgtEl>
                                        <p:attrNameLst>
                                          <p:attrName>style.visibility</p:attrName>
                                        </p:attrNameLst>
                                      </p:cBhvr>
                                      <p:to>
                                        <p:strVal val="visible"/>
                                      </p:to>
                                    </p:set>
                                    <p:animEffect transition="in" filter="blinds(horizontal)">
                                      <p:cBhvr>
                                        <p:cTn id="10" dur="500"/>
                                        <p:tgtEl>
                                          <p:spTgt spid="798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99"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7"/>
          <p:cNvSpPr txBox="1">
            <a:spLocks noGrp="1" noChangeArrowheads="1"/>
          </p:cNvSpPr>
          <p:nvPr/>
        </p:nvSpPr>
        <p:spPr bwMode="auto">
          <a:xfrm>
            <a:off x="6553200" y="6472238"/>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0F00BDC-A6E3-46DB-A080-B8003A2C3978}" type="slidenum">
              <a:rPr lang="zh-CN" altLang="en-US" sz="1400"/>
              <a:t>8</a:t>
            </a:fld>
            <a:endParaRPr lang="en-US" altLang="zh-CN" sz="1400"/>
          </a:p>
        </p:txBody>
      </p:sp>
      <p:sp>
        <p:nvSpPr>
          <p:cNvPr id="11267" name="Rectangle 2"/>
          <p:cNvSpPr>
            <a:spLocks noChangeArrowheads="1"/>
          </p:cNvSpPr>
          <p:nvPr/>
        </p:nvSpPr>
        <p:spPr bwMode="auto">
          <a:xfrm>
            <a:off x="250825" y="930275"/>
            <a:ext cx="8002588" cy="181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Wingdings" panose="05000000000000000000" pitchFamily="2" charset="2"/>
              <a:buNone/>
            </a:pPr>
            <a:r>
              <a:rPr lang="zh-CN" altLang="en-US" sz="2800" b="1">
                <a:solidFill>
                  <a:srgbClr val="FF3300"/>
                </a:solidFill>
                <a:latin typeface="Times New Roman" panose="02020603050405020304" pitchFamily="18" charset="0"/>
              </a:rPr>
              <a:t>采样过程 </a:t>
            </a:r>
            <a:r>
              <a:rPr lang="en-US" altLang="zh-CN" sz="2800">
                <a:solidFill>
                  <a:srgbClr val="FF3300"/>
                </a:solidFill>
                <a:latin typeface="Times New Roman" panose="02020603050405020304" pitchFamily="18" charset="0"/>
              </a:rPr>
              <a:t>(</a:t>
            </a:r>
            <a:r>
              <a:rPr lang="zh-CN" altLang="en-US" sz="2800">
                <a:solidFill>
                  <a:srgbClr val="FF3300"/>
                </a:solidFill>
                <a:latin typeface="Times New Roman" panose="02020603050405020304" pitchFamily="18" charset="0"/>
              </a:rPr>
              <a:t>S</a:t>
            </a:r>
            <a:r>
              <a:rPr lang="en-US" altLang="zh-CN" sz="2800">
                <a:solidFill>
                  <a:srgbClr val="FF3300"/>
                </a:solidFill>
                <a:latin typeface="Times New Roman" panose="02020603050405020304" pitchFamily="18" charset="0"/>
              </a:rPr>
              <a:t>ampling Process)</a:t>
            </a:r>
            <a:r>
              <a:rPr lang="zh-CN" altLang="en-US" sz="2800" b="1">
                <a:solidFill>
                  <a:srgbClr val="FF3300"/>
                </a:solidFill>
                <a:latin typeface="Times New Roman" panose="02020603050405020304" pitchFamily="18" charset="0"/>
              </a:rPr>
              <a:t> ：</a:t>
            </a:r>
            <a:r>
              <a:rPr lang="zh-CN" altLang="en-US" sz="2800" b="1">
                <a:solidFill>
                  <a:schemeClr val="tx2"/>
                </a:solidFill>
                <a:latin typeface="Times New Roman" panose="02020603050405020304" pitchFamily="18" charset="0"/>
              </a:rPr>
              <a:t>将连续信号通过采样开关</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或采样器</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变换成离散信号的过程。</a:t>
            </a:r>
          </a:p>
          <a:p>
            <a:pPr eaLnBrk="1" hangingPunct="1">
              <a:spcBef>
                <a:spcPct val="0"/>
              </a:spcBef>
              <a:buClrTx/>
              <a:buSzTx/>
              <a:buFont typeface="Wingdings" panose="05000000000000000000" pitchFamily="2" charset="2"/>
              <a:buNone/>
            </a:pPr>
            <a:r>
              <a:rPr lang="zh-CN" altLang="en-US" sz="2800" b="1">
                <a:solidFill>
                  <a:srgbClr val="FF3300"/>
                </a:solidFill>
                <a:latin typeface="Times New Roman" panose="02020603050405020304" pitchFamily="18" charset="0"/>
              </a:rPr>
              <a:t>采样周期 </a:t>
            </a:r>
            <a:r>
              <a:rPr lang="en-US" altLang="zh-CN" sz="2800">
                <a:solidFill>
                  <a:srgbClr val="FF3300"/>
                </a:solidFill>
                <a:latin typeface="Times New Roman" panose="02020603050405020304" pitchFamily="18" charset="0"/>
              </a:rPr>
              <a:t>(</a:t>
            </a:r>
            <a:r>
              <a:rPr lang="zh-CN" altLang="en-US" sz="2800">
                <a:solidFill>
                  <a:srgbClr val="FF3300"/>
                </a:solidFill>
                <a:latin typeface="Times New Roman" panose="02020603050405020304" pitchFamily="18" charset="0"/>
              </a:rPr>
              <a:t>S</a:t>
            </a:r>
            <a:r>
              <a:rPr lang="en-US" altLang="zh-CN" sz="2800">
                <a:solidFill>
                  <a:srgbClr val="FF3300"/>
                </a:solidFill>
                <a:latin typeface="Times New Roman" panose="02020603050405020304" pitchFamily="18" charset="0"/>
              </a:rPr>
              <a:t>ampling Period)</a:t>
            </a:r>
            <a:r>
              <a:rPr lang="zh-CN" altLang="en-US" sz="2800" b="1">
                <a:solidFill>
                  <a:srgbClr val="FF3300"/>
                </a:solidFill>
                <a:latin typeface="Times New Roman" panose="02020603050405020304" pitchFamily="18" charset="0"/>
              </a:rPr>
              <a:t> ：</a:t>
            </a:r>
            <a:r>
              <a:rPr lang="zh-CN" altLang="en-US" sz="2800" b="1">
                <a:solidFill>
                  <a:schemeClr val="tx2"/>
                </a:solidFill>
                <a:latin typeface="Times New Roman" panose="02020603050405020304" pitchFamily="18" charset="0"/>
              </a:rPr>
              <a:t>相邻两次采样的时间间隔，记为</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a:t>
            </a:r>
          </a:p>
        </p:txBody>
      </p:sp>
      <p:sp>
        <p:nvSpPr>
          <p:cNvPr id="11268" name="Rectangle 3"/>
          <p:cNvSpPr>
            <a:spLocks noChangeArrowheads="1"/>
          </p:cNvSpPr>
          <p:nvPr/>
        </p:nvSpPr>
        <p:spPr bwMode="auto">
          <a:xfrm>
            <a:off x="523875" y="6253163"/>
            <a:ext cx="822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本章仅限于讨论等速同步采样过程。 </a:t>
            </a:r>
          </a:p>
        </p:txBody>
      </p:sp>
      <p:sp>
        <p:nvSpPr>
          <p:cNvPr id="11269" name="Rectangle 4"/>
          <p:cNvSpPr>
            <a:spLocks noGrp="1" noRot="1" noChangeArrowheads="1"/>
          </p:cNvSpPr>
          <p:nvPr>
            <p:ph type="body" sz="half" idx="4294967295"/>
          </p:nvPr>
        </p:nvSpPr>
        <p:spPr>
          <a:xfrm>
            <a:off x="250825" y="4014788"/>
            <a:ext cx="8382000" cy="2185987"/>
          </a:xfrm>
        </p:spPr>
        <p:txBody>
          <a:bodyPr/>
          <a:lstStyle/>
          <a:p>
            <a:pPr eaLnBrk="1" hangingPunct="1">
              <a:lnSpc>
                <a:spcPct val="90000"/>
              </a:lnSpc>
            </a:pPr>
            <a:r>
              <a:rPr lang="zh-CN" altLang="en-US" sz="2800" b="1">
                <a:solidFill>
                  <a:schemeClr val="tx2"/>
                </a:solidFill>
                <a:latin typeface="Times New Roman" panose="02020603050405020304" pitchFamily="18" charset="0"/>
              </a:rPr>
              <a:t>等速采样</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采样开关以相同的采样周期</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动作，又称为周期采样；</a:t>
            </a:r>
          </a:p>
          <a:p>
            <a:pPr eaLnBrk="1" hangingPunct="1">
              <a:lnSpc>
                <a:spcPct val="90000"/>
              </a:lnSpc>
            </a:pPr>
            <a:r>
              <a:rPr lang="zh-CN" altLang="en-US" sz="2800" b="1">
                <a:solidFill>
                  <a:schemeClr val="tx2"/>
                </a:solidFill>
                <a:latin typeface="Times New Roman" panose="02020603050405020304" pitchFamily="18" charset="0"/>
              </a:rPr>
              <a:t>多速采样</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系统中有</a:t>
            </a:r>
            <a:r>
              <a:rPr lang="en-US" altLang="zh-CN" sz="2800" i="1">
                <a:solidFill>
                  <a:schemeClr val="tx2"/>
                </a:solidFill>
                <a:latin typeface="Times New Roman" panose="02020603050405020304" pitchFamily="18" charset="0"/>
              </a:rPr>
              <a:t>n</a:t>
            </a:r>
            <a:r>
              <a:rPr lang="zh-CN" altLang="en-US" sz="2800" b="1">
                <a:solidFill>
                  <a:schemeClr val="tx2"/>
                </a:solidFill>
                <a:latin typeface="Times New Roman" panose="02020603050405020304" pitchFamily="18" charset="0"/>
              </a:rPr>
              <a:t>个采样开关分别按不同周期动作；</a:t>
            </a:r>
          </a:p>
          <a:p>
            <a:pPr eaLnBrk="1" hangingPunct="1">
              <a:lnSpc>
                <a:spcPct val="90000"/>
              </a:lnSpc>
            </a:pPr>
            <a:r>
              <a:rPr lang="zh-CN" altLang="en-US" sz="2800" b="1">
                <a:solidFill>
                  <a:schemeClr val="tx2"/>
                </a:solidFill>
                <a:latin typeface="Times New Roman" panose="02020603050405020304" pitchFamily="18" charset="0"/>
              </a:rPr>
              <a:t>随机采样</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采样开关动作是随机的。</a:t>
            </a:r>
          </a:p>
        </p:txBody>
      </p:sp>
      <p:grpSp>
        <p:nvGrpSpPr>
          <p:cNvPr id="2" name="Group 6"/>
          <p:cNvGrpSpPr/>
          <p:nvPr/>
        </p:nvGrpSpPr>
        <p:grpSpPr bwMode="auto">
          <a:xfrm>
            <a:off x="250825" y="2636838"/>
            <a:ext cx="8151813" cy="1008062"/>
            <a:chOff x="35" y="36"/>
            <a:chExt cx="5135" cy="635"/>
          </a:xfrm>
        </p:grpSpPr>
        <p:graphicFrame>
          <p:nvGraphicFramePr>
            <p:cNvPr id="11273" name="Object 7"/>
            <p:cNvGraphicFramePr>
              <a:graphicFrameLocks noChangeAspect="1"/>
            </p:cNvGraphicFramePr>
            <p:nvPr/>
          </p:nvGraphicFramePr>
          <p:xfrm>
            <a:off x="3248" y="80"/>
            <a:ext cx="934" cy="319"/>
          </p:xfrm>
          <a:graphic>
            <a:graphicData uri="http://schemas.openxmlformats.org/presentationml/2006/ole">
              <mc:AlternateContent xmlns:mc="http://schemas.openxmlformats.org/markup-compatibility/2006">
                <mc:Choice xmlns:v="urn:schemas-microsoft-com:vml" Requires="v">
                  <p:oleObj name="Equation" r:id="rId2" imgW="596900" imgH="228600" progId="Equation.DSMT4">
                    <p:embed/>
                  </p:oleObj>
                </mc:Choice>
                <mc:Fallback>
                  <p:oleObj name="Equation" r:id="rId2" imgW="596900" imgH="228600" progId="Equation.DSMT4">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48" y="80"/>
                          <a:ext cx="934" cy="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1274" name="Object 8"/>
            <p:cNvGraphicFramePr>
              <a:graphicFrameLocks noChangeAspect="1"/>
            </p:cNvGraphicFramePr>
            <p:nvPr/>
          </p:nvGraphicFramePr>
          <p:xfrm>
            <a:off x="4057" y="357"/>
            <a:ext cx="1113" cy="314"/>
          </p:xfrm>
          <a:graphic>
            <a:graphicData uri="http://schemas.openxmlformats.org/presentationml/2006/ole">
              <mc:AlternateContent xmlns:mc="http://schemas.openxmlformats.org/markup-compatibility/2006">
                <mc:Choice xmlns:v="urn:schemas-microsoft-com:vml" Requires="v">
                  <p:oleObj name="Equation" r:id="rId4" imgW="723900" imgH="228600" progId="Equation.DSMT4">
                    <p:embed/>
                  </p:oleObj>
                </mc:Choice>
                <mc:Fallback>
                  <p:oleObj name="Equation" r:id="rId4" imgW="723900" imgH="2286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 y="357"/>
                          <a:ext cx="1113"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 name="Rectangle 7"/>
            <p:cNvSpPr>
              <a:spLocks noChangeArrowheads="1"/>
            </p:cNvSpPr>
            <p:nvPr/>
          </p:nvSpPr>
          <p:spPr bwMode="auto">
            <a:xfrm>
              <a:off x="41" y="36"/>
              <a:ext cx="345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rgbClr val="FF3300"/>
                  </a:solidFill>
                  <a:latin typeface="Times New Roman" panose="02020603050405020304" pitchFamily="18" charset="0"/>
                </a:rPr>
                <a:t>采样频率 </a:t>
              </a:r>
              <a:r>
                <a:rPr lang="en-US" altLang="zh-CN" sz="2800">
                  <a:solidFill>
                    <a:srgbClr val="FF3300"/>
                  </a:solidFill>
                  <a:latin typeface="Times New Roman" panose="02020603050405020304" pitchFamily="18" charset="0"/>
                </a:rPr>
                <a:t>(Sampling Frequency)</a:t>
              </a:r>
              <a:r>
                <a:rPr lang="zh-CN" altLang="en-US" sz="2800">
                  <a:solidFill>
                    <a:srgbClr val="FF3300"/>
                  </a:solidFill>
                  <a:latin typeface="Times New Roman" panose="02020603050405020304" pitchFamily="18" charset="0"/>
                </a:rPr>
                <a:t> </a:t>
              </a:r>
              <a:r>
                <a:rPr lang="zh-CN" altLang="en-US" sz="2800" b="1">
                  <a:solidFill>
                    <a:srgbClr val="FF3300"/>
                  </a:solidFill>
                  <a:latin typeface="Times New Roman" panose="02020603050405020304" pitchFamily="18" charset="0"/>
                </a:rPr>
                <a:t>： </a:t>
              </a:r>
            </a:p>
          </p:txBody>
        </p:sp>
        <p:sp>
          <p:nvSpPr>
            <p:cNvPr id="11276" name="Rectangle 8"/>
            <p:cNvSpPr>
              <a:spLocks noChangeArrowheads="1"/>
            </p:cNvSpPr>
            <p:nvPr/>
          </p:nvSpPr>
          <p:spPr bwMode="auto">
            <a:xfrm>
              <a:off x="35" y="305"/>
              <a:ext cx="4161"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rgbClr val="FF3300"/>
                  </a:solidFill>
                  <a:latin typeface="Times New Roman" panose="02020603050405020304" pitchFamily="18" charset="0"/>
                </a:rPr>
                <a:t>采样角频率 </a:t>
              </a:r>
              <a:r>
                <a:rPr lang="en-US" altLang="zh-CN" sz="2800">
                  <a:solidFill>
                    <a:srgbClr val="FF3300"/>
                  </a:solidFill>
                  <a:latin typeface="Times New Roman" panose="02020603050405020304" pitchFamily="18" charset="0"/>
                </a:rPr>
                <a:t>(</a:t>
              </a:r>
              <a:r>
                <a:rPr lang="zh-CN" altLang="en-US" sz="2800">
                  <a:solidFill>
                    <a:srgbClr val="FF3300"/>
                  </a:solidFill>
                  <a:latin typeface="Times New Roman" panose="02020603050405020304" pitchFamily="18" charset="0"/>
                </a:rPr>
                <a:t>S</a:t>
              </a:r>
              <a:r>
                <a:rPr lang="en-US" altLang="zh-CN" sz="2800">
                  <a:solidFill>
                    <a:srgbClr val="FF3300"/>
                  </a:solidFill>
                  <a:latin typeface="Times New Roman" panose="02020603050405020304" pitchFamily="18" charset="0"/>
                </a:rPr>
                <a:t>ampling Angle Frequency)</a:t>
              </a:r>
              <a:r>
                <a:rPr lang="zh-CN" altLang="en-US" sz="2800" b="1">
                  <a:solidFill>
                    <a:srgbClr val="FF3300"/>
                  </a:solidFill>
                  <a:latin typeface="Times New Roman" panose="02020603050405020304" pitchFamily="18" charset="0"/>
                </a:rPr>
                <a:t>：</a:t>
              </a:r>
            </a:p>
          </p:txBody>
        </p:sp>
      </p:grpSp>
      <p:sp>
        <p:nvSpPr>
          <p:cNvPr id="11275" name="Rectangle 9"/>
          <p:cNvSpPr>
            <a:spLocks noChangeArrowheads="1"/>
          </p:cNvSpPr>
          <p:nvPr/>
        </p:nvSpPr>
        <p:spPr bwMode="auto">
          <a:xfrm>
            <a:off x="271463" y="3568700"/>
            <a:ext cx="25908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采样可分为：</a:t>
            </a:r>
          </a:p>
        </p:txBody>
      </p:sp>
      <p:sp>
        <p:nvSpPr>
          <p:cNvPr id="11272" name="Rectangle 11"/>
          <p:cNvSpPr>
            <a:spLocks noChangeArrowheads="1"/>
          </p:cNvSpPr>
          <p:nvPr/>
        </p:nvSpPr>
        <p:spPr bwMode="auto">
          <a:xfrm>
            <a:off x="306388" y="-26988"/>
            <a:ext cx="9018587"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b="1">
                <a:solidFill>
                  <a:schemeClr val="tx2"/>
                </a:solidFill>
                <a:latin typeface="Times New Roman" panose="02020603050405020304" pitchFamily="18" charset="0"/>
                <a:cs typeface="Times New Roman" panose="02020603050405020304" pitchFamily="18" charset="0"/>
              </a:rPr>
              <a:t>7</a:t>
            </a:r>
            <a:r>
              <a:rPr lang="zh-CN" altLang="en-US" b="1">
                <a:solidFill>
                  <a:schemeClr val="tx2"/>
                </a:solidFill>
                <a:latin typeface="Times New Roman" panose="02020603050405020304" pitchFamily="18" charset="0"/>
                <a:cs typeface="Times New Roman" panose="02020603050405020304" pitchFamily="18" charset="0"/>
              </a:rPr>
              <a:t>.2.</a:t>
            </a:r>
            <a:r>
              <a:rPr lang="en-US" altLang="zh-CN" b="1">
                <a:solidFill>
                  <a:schemeClr val="tx2"/>
                </a:solidFill>
                <a:latin typeface="Times New Roman" panose="02020603050405020304" pitchFamily="18" charset="0"/>
                <a:cs typeface="Times New Roman" panose="02020603050405020304" pitchFamily="18" charset="0"/>
              </a:rPr>
              <a:t>1 </a:t>
            </a:r>
            <a:r>
              <a:rPr lang="zh-CN" altLang="en-US" b="1">
                <a:solidFill>
                  <a:schemeClr val="tx2"/>
                </a:solidFill>
                <a:latin typeface="Times New Roman" panose="02020603050405020304" pitchFamily="18" charset="0"/>
              </a:rPr>
              <a:t>采样过程及其数学描述            </a:t>
            </a:r>
            <a:endParaRPr lang="en-US" altLang="zh-CN" b="1">
              <a:solidFill>
                <a:schemeClr val="tx2"/>
              </a:solidFill>
              <a:latin typeface="Times New Roman" panose="02020603050405020304" pitchFamily="18" charset="0"/>
            </a:endParaRPr>
          </a:p>
          <a:p>
            <a:pPr eaLnBrk="1" hangingPunct="1">
              <a:spcBef>
                <a:spcPct val="0"/>
              </a:spcBef>
              <a:buClrTx/>
              <a:buSzTx/>
              <a:buFont typeface="Arial" panose="020B0604020202020204" pitchFamily="34" charset="0"/>
              <a:buNone/>
            </a:pPr>
            <a:r>
              <a:rPr lang="en-US" altLang="zh-CN">
                <a:solidFill>
                  <a:schemeClr val="tx2"/>
                </a:solidFill>
                <a:latin typeface="Times New Roman" panose="02020603050405020304" pitchFamily="18" charset="0"/>
              </a:rPr>
              <a:t>(Sampling Process and Its </a:t>
            </a:r>
            <a:r>
              <a:rPr lang="zh-CN" altLang="en-US">
                <a:solidFill>
                  <a:schemeClr val="tx2"/>
                </a:solidFill>
                <a:latin typeface="Times New Roman" panose="02020603050405020304" pitchFamily="18" charset="0"/>
              </a:rPr>
              <a:t>M</a:t>
            </a:r>
            <a:r>
              <a:rPr lang="en-US" altLang="zh-CN">
                <a:solidFill>
                  <a:schemeClr val="tx2"/>
                </a:solidFill>
                <a:latin typeface="Times New Roman" panose="02020603050405020304" pitchFamily="18" charset="0"/>
              </a:rPr>
              <a:t>athematical</a:t>
            </a:r>
            <a:r>
              <a:rPr lang="zh-CN" altLang="en-US">
                <a:solidFill>
                  <a:schemeClr val="tx2"/>
                </a:solidFill>
                <a:latin typeface="Times New Roman" panose="02020603050405020304" pitchFamily="18" charset="0"/>
              </a:rPr>
              <a:t> </a:t>
            </a:r>
            <a:r>
              <a:rPr lang="en-US" altLang="zh-CN">
                <a:solidFill>
                  <a:schemeClr val="tx2"/>
                </a:solidFill>
                <a:latin typeface="Times New Roman" panose="02020603050405020304" pitchFamily="18" charset="0"/>
              </a:rPr>
              <a:t>Description</a:t>
            </a:r>
            <a:r>
              <a:rPr lang="zh-CN" altLang="en-US">
                <a:solidFill>
                  <a:schemeClr val="tx2"/>
                </a:solidFill>
                <a:latin typeface="Times New Roman" panose="02020603050405020304" pitchFamily="18" charset="0"/>
              </a:rPr>
              <a:t>)</a:t>
            </a:r>
            <a:r>
              <a:rPr lang="en-US" altLang="zh-CN">
                <a:solidFill>
                  <a:schemeClr val="tx2"/>
                </a:solidFill>
                <a:latin typeface="Times New Roman" panose="02020603050405020304" pitchFamily="18" charset="0"/>
              </a:rPr>
              <a:t> </a:t>
            </a:r>
            <a:endParaRPr lang="zh-CN" altLang="en-US">
              <a:solidFill>
                <a:schemeClr val="tx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blinds(horizontal)">
                                      <p:cBhvr>
                                        <p:cTn id="7" dur="500"/>
                                        <p:tgtEl>
                                          <p:spTgt spid="1126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1275"/>
                                        </p:tgtEl>
                                        <p:attrNameLst>
                                          <p:attrName>style.visibility</p:attrName>
                                        </p:attrNameLst>
                                      </p:cBhvr>
                                      <p:to>
                                        <p:strVal val="visible"/>
                                      </p:to>
                                    </p:set>
                                    <p:animEffect transition="in" filter="blinds(horizontal)">
                                      <p:cBhvr>
                                        <p:cTn id="17" dur="500"/>
                                        <p:tgtEl>
                                          <p:spTgt spid="11275"/>
                                        </p:tgtEl>
                                      </p:cBhvr>
                                    </p:animEffect>
                                  </p:childTnLst>
                                </p:cTn>
                              </p:par>
                              <p:par>
                                <p:cTn id="18" presetID="3" presetClass="entr" presetSubtype="10" fill="hold" grpId="0" nodeType="withEffect">
                                  <p:stCondLst>
                                    <p:cond delay="0"/>
                                  </p:stCondLst>
                                  <p:childTnLst>
                                    <p:set>
                                      <p:cBhvr>
                                        <p:cTn id="19" dur="1" fill="hold">
                                          <p:stCondLst>
                                            <p:cond delay="0"/>
                                          </p:stCondLst>
                                        </p:cTn>
                                        <p:tgtEl>
                                          <p:spTgt spid="11269">
                                            <p:txEl>
                                              <p:pRg st="0" end="0"/>
                                            </p:txEl>
                                          </p:spTgt>
                                        </p:tgtEl>
                                        <p:attrNameLst>
                                          <p:attrName>style.visibility</p:attrName>
                                        </p:attrNameLst>
                                      </p:cBhvr>
                                      <p:to>
                                        <p:strVal val="visible"/>
                                      </p:to>
                                    </p:set>
                                    <p:animEffect transition="in" filter="blinds(horizontal)">
                                      <p:cBhvr>
                                        <p:cTn id="20" dur="500"/>
                                        <p:tgtEl>
                                          <p:spTgt spid="11269">
                                            <p:txEl>
                                              <p:pRg st="0" end="0"/>
                                            </p:txEl>
                                          </p:spTgt>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11269">
                                            <p:txEl>
                                              <p:pRg st="1" end="1"/>
                                            </p:txEl>
                                          </p:spTgt>
                                        </p:tgtEl>
                                        <p:attrNameLst>
                                          <p:attrName>style.visibility</p:attrName>
                                        </p:attrNameLst>
                                      </p:cBhvr>
                                      <p:to>
                                        <p:strVal val="visible"/>
                                      </p:to>
                                    </p:set>
                                    <p:animEffect transition="in" filter="blinds(horizontal)">
                                      <p:cBhvr>
                                        <p:cTn id="23" dur="500"/>
                                        <p:tgtEl>
                                          <p:spTgt spid="11269">
                                            <p:txEl>
                                              <p:pRg st="1" end="1"/>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1269">
                                            <p:txEl>
                                              <p:pRg st="2" end="2"/>
                                            </p:txEl>
                                          </p:spTgt>
                                        </p:tgtEl>
                                        <p:attrNameLst>
                                          <p:attrName>style.visibility</p:attrName>
                                        </p:attrNameLst>
                                      </p:cBhvr>
                                      <p:to>
                                        <p:strVal val="visible"/>
                                      </p:to>
                                    </p:set>
                                    <p:animEffect transition="in" filter="blinds(horizontal)">
                                      <p:cBhvr>
                                        <p:cTn id="26" dur="500"/>
                                        <p:tgtEl>
                                          <p:spTgt spid="11269">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1268"/>
                                        </p:tgtEl>
                                        <p:attrNameLst>
                                          <p:attrName>style.visibility</p:attrName>
                                        </p:attrNameLst>
                                      </p:cBhvr>
                                      <p:to>
                                        <p:strVal val="visible"/>
                                      </p:to>
                                    </p:set>
                                    <p:animEffect transition="in" filter="blinds(horizontal)">
                                      <p:cBhvr>
                                        <p:cTn id="31"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autoUpdateAnimBg="0"/>
      <p:bldP spid="11268" grpId="0" autoUpdateAnimBg="0"/>
      <p:bldP spid="11269" grpId="0" build="p" autoUpdateAnimBg="0"/>
      <p:bldP spid="11275" grpId="0"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370F130A-D0A8-46B9-BA19-008C37002A57}" type="slidenum">
              <a:rPr lang="zh-CN" altLang="en-US" sz="1400" smtClean="0"/>
              <a:t>80</a:t>
            </a:fld>
            <a:endParaRPr lang="en-US" altLang="zh-CN" sz="1400"/>
          </a:p>
        </p:txBody>
      </p:sp>
      <p:sp>
        <p:nvSpPr>
          <p:cNvPr id="399362" name="Text Box 2"/>
          <p:cNvSpPr txBox="1">
            <a:spLocks noChangeArrowheads="1"/>
          </p:cNvSpPr>
          <p:nvPr/>
        </p:nvSpPr>
        <p:spPr bwMode="auto">
          <a:xfrm>
            <a:off x="238125" y="141288"/>
            <a:ext cx="41989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输出函数的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a:t>
            </a:r>
          </a:p>
        </p:txBody>
      </p:sp>
      <p:graphicFrame>
        <p:nvGraphicFramePr>
          <p:cNvPr id="399363" name="Object 2"/>
          <p:cNvGraphicFramePr>
            <a:graphicFrameLocks noChangeAspect="1"/>
          </p:cNvGraphicFramePr>
          <p:nvPr/>
        </p:nvGraphicFramePr>
        <p:xfrm>
          <a:off x="284163" y="495300"/>
          <a:ext cx="6510337" cy="1036638"/>
        </p:xfrm>
        <a:graphic>
          <a:graphicData uri="http://schemas.openxmlformats.org/presentationml/2006/ole">
            <mc:AlternateContent xmlns:mc="http://schemas.openxmlformats.org/markup-compatibility/2006">
              <mc:Choice xmlns:v="urn:schemas-microsoft-com:vml" Requires="v">
                <p:oleObj name="Equation" r:id="rId2" imgW="2413000" imgH="419100" progId="Equation.DSMT4">
                  <p:embed/>
                </p:oleObj>
              </mc:Choice>
              <mc:Fallback>
                <p:oleObj name="Equation" r:id="rId2" imgW="2413000" imgH="4191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495300"/>
                        <a:ext cx="6510337" cy="1036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364" name="Text Box 4"/>
          <p:cNvSpPr txBox="1">
            <a:spLocks noChangeArrowheads="1"/>
          </p:cNvSpPr>
          <p:nvPr/>
        </p:nvSpPr>
        <p:spPr bwMode="auto">
          <a:xfrm>
            <a:off x="179388" y="1531938"/>
            <a:ext cx="7062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用长除法，可以得到脉冲响应和阶跃响应</a:t>
            </a:r>
          </a:p>
        </p:txBody>
      </p:sp>
      <p:graphicFrame>
        <p:nvGraphicFramePr>
          <p:cNvPr id="399365" name="Object 3"/>
          <p:cNvGraphicFramePr>
            <a:graphicFrameLocks noChangeAspect="1"/>
          </p:cNvGraphicFramePr>
          <p:nvPr/>
        </p:nvGraphicFramePr>
        <p:xfrm>
          <a:off x="161925" y="1989138"/>
          <a:ext cx="8964613" cy="935037"/>
        </p:xfrm>
        <a:graphic>
          <a:graphicData uri="http://schemas.openxmlformats.org/presentationml/2006/ole">
            <mc:AlternateContent xmlns:mc="http://schemas.openxmlformats.org/markup-compatibility/2006">
              <mc:Choice xmlns:v="urn:schemas-microsoft-com:vml" Requires="v">
                <p:oleObj name="Equation" r:id="rId4" imgW="3276600" imgH="393700" progId="Equation.DSMT4">
                  <p:embed/>
                </p:oleObj>
              </mc:Choice>
              <mc:Fallback>
                <p:oleObj name="Equation" r:id="rId4" imgW="3276600" imgH="3937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1925" y="1989138"/>
                        <a:ext cx="8964613" cy="935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9366" name="Text Box 6"/>
          <p:cNvSpPr txBox="1">
            <a:spLocks noChangeArrowheads="1"/>
          </p:cNvSpPr>
          <p:nvPr/>
        </p:nvSpPr>
        <p:spPr bwMode="auto">
          <a:xfrm>
            <a:off x="182563" y="5024438"/>
            <a:ext cx="30130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阶跃响应序列：</a:t>
            </a:r>
          </a:p>
        </p:txBody>
      </p:sp>
      <p:graphicFrame>
        <p:nvGraphicFramePr>
          <p:cNvPr id="399367" name="Object 4"/>
          <p:cNvGraphicFramePr>
            <a:graphicFrameLocks noChangeAspect="1"/>
          </p:cNvGraphicFramePr>
          <p:nvPr/>
        </p:nvGraphicFramePr>
        <p:xfrm>
          <a:off x="179388" y="2924175"/>
          <a:ext cx="8675687" cy="598488"/>
        </p:xfrm>
        <a:graphic>
          <a:graphicData uri="http://schemas.openxmlformats.org/presentationml/2006/ole">
            <mc:AlternateContent xmlns:mc="http://schemas.openxmlformats.org/markup-compatibility/2006">
              <mc:Choice xmlns:v="urn:schemas-microsoft-com:vml" Requires="v">
                <p:oleObj name="公式" r:id="rId6" imgW="2908300" imgH="177800" progId="Equation.3">
                  <p:embed/>
                </p:oleObj>
              </mc:Choice>
              <mc:Fallback>
                <p:oleObj name="公式" r:id="rId6" imgW="2908300" imgH="1778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9388" y="2924175"/>
                        <a:ext cx="8675687" cy="598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68" name="Object 5"/>
          <p:cNvGraphicFramePr>
            <a:graphicFrameLocks noChangeAspect="1"/>
          </p:cNvGraphicFramePr>
          <p:nvPr/>
        </p:nvGraphicFramePr>
        <p:xfrm>
          <a:off x="233363" y="3417888"/>
          <a:ext cx="6283325" cy="1606550"/>
        </p:xfrm>
        <a:graphic>
          <a:graphicData uri="http://schemas.openxmlformats.org/presentationml/2006/ole">
            <mc:AlternateContent xmlns:mc="http://schemas.openxmlformats.org/markup-compatibility/2006">
              <mc:Choice xmlns:v="urn:schemas-microsoft-com:vml" Requires="v">
                <p:oleObj name="Equation" r:id="rId8" imgW="2184400" imgH="609600" progId="Equation.DSMT4">
                  <p:embed/>
                </p:oleObj>
              </mc:Choice>
              <mc:Fallback>
                <p:oleObj name="Equation" r:id="rId8" imgW="2184400" imgH="6096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33363" y="3417888"/>
                        <a:ext cx="6283325" cy="160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369" name="Object 6"/>
          <p:cNvGraphicFramePr>
            <a:graphicFrameLocks noChangeAspect="1"/>
          </p:cNvGraphicFramePr>
          <p:nvPr/>
        </p:nvGraphicFramePr>
        <p:xfrm>
          <a:off x="287338" y="5526088"/>
          <a:ext cx="8172450" cy="635000"/>
        </p:xfrm>
        <a:graphic>
          <a:graphicData uri="http://schemas.openxmlformats.org/presentationml/2006/ole">
            <mc:AlternateContent xmlns:mc="http://schemas.openxmlformats.org/markup-compatibility/2006">
              <mc:Choice xmlns:v="urn:schemas-microsoft-com:vml" Requires="v">
                <p:oleObj name="Equation" r:id="rId10" imgW="3721100" imgH="228600" progId="Equation.DSMT4">
                  <p:embed/>
                </p:oleObj>
              </mc:Choice>
              <mc:Fallback>
                <p:oleObj name="Equation" r:id="rId10" imgW="3721100" imgH="228600" progId="Equation.DSMT4">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7338" y="5526088"/>
                        <a:ext cx="8172450" cy="63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9362"/>
                                        </p:tgtEl>
                                        <p:attrNameLst>
                                          <p:attrName>style.visibility</p:attrName>
                                        </p:attrNameLst>
                                      </p:cBhvr>
                                      <p:to>
                                        <p:strVal val="visible"/>
                                      </p:to>
                                    </p:set>
                                    <p:animEffect transition="in" filter="blinds(horizontal)">
                                      <p:cBhvr>
                                        <p:cTn id="7" dur="500"/>
                                        <p:tgtEl>
                                          <p:spTgt spid="39936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99363"/>
                                        </p:tgtEl>
                                        <p:attrNameLst>
                                          <p:attrName>style.visibility</p:attrName>
                                        </p:attrNameLst>
                                      </p:cBhvr>
                                      <p:to>
                                        <p:strVal val="visible"/>
                                      </p:to>
                                    </p:set>
                                    <p:animEffect transition="in" filter="blinds(horizontal)">
                                      <p:cBhvr>
                                        <p:cTn id="12" dur="500"/>
                                        <p:tgtEl>
                                          <p:spTgt spid="39936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99364"/>
                                        </p:tgtEl>
                                        <p:attrNameLst>
                                          <p:attrName>style.visibility</p:attrName>
                                        </p:attrNameLst>
                                      </p:cBhvr>
                                      <p:to>
                                        <p:strVal val="visible"/>
                                      </p:to>
                                    </p:set>
                                    <p:animEffect transition="in" filter="blinds(horizontal)">
                                      <p:cBhvr>
                                        <p:cTn id="17" dur="500"/>
                                        <p:tgtEl>
                                          <p:spTgt spid="399364"/>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99365"/>
                                        </p:tgtEl>
                                        <p:attrNameLst>
                                          <p:attrName>style.visibility</p:attrName>
                                        </p:attrNameLst>
                                      </p:cBhvr>
                                      <p:to>
                                        <p:strVal val="visible"/>
                                      </p:to>
                                    </p:set>
                                    <p:animEffect transition="in" filter="blinds(horizontal)">
                                      <p:cBhvr>
                                        <p:cTn id="22" dur="500"/>
                                        <p:tgtEl>
                                          <p:spTgt spid="399365"/>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99367"/>
                                        </p:tgtEl>
                                        <p:attrNameLst>
                                          <p:attrName>style.visibility</p:attrName>
                                        </p:attrNameLst>
                                      </p:cBhvr>
                                      <p:to>
                                        <p:strVal val="visible"/>
                                      </p:to>
                                    </p:set>
                                    <p:animEffect transition="in" filter="blinds(horizontal)">
                                      <p:cBhvr>
                                        <p:cTn id="27" dur="500"/>
                                        <p:tgtEl>
                                          <p:spTgt spid="399367"/>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99368"/>
                                        </p:tgtEl>
                                        <p:attrNameLst>
                                          <p:attrName>style.visibility</p:attrName>
                                        </p:attrNameLst>
                                      </p:cBhvr>
                                      <p:to>
                                        <p:strVal val="visible"/>
                                      </p:to>
                                    </p:set>
                                    <p:animEffect transition="in" filter="blinds(horizontal)">
                                      <p:cBhvr>
                                        <p:cTn id="32" dur="500"/>
                                        <p:tgtEl>
                                          <p:spTgt spid="399368"/>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99366"/>
                                        </p:tgtEl>
                                        <p:attrNameLst>
                                          <p:attrName>style.visibility</p:attrName>
                                        </p:attrNameLst>
                                      </p:cBhvr>
                                      <p:to>
                                        <p:strVal val="visible"/>
                                      </p:to>
                                    </p:set>
                                    <p:animEffect transition="in" filter="blinds(horizontal)">
                                      <p:cBhvr>
                                        <p:cTn id="37" dur="500"/>
                                        <p:tgtEl>
                                          <p:spTgt spid="39936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399369"/>
                                        </p:tgtEl>
                                        <p:attrNameLst>
                                          <p:attrName>style.visibility</p:attrName>
                                        </p:attrNameLst>
                                      </p:cBhvr>
                                      <p:to>
                                        <p:strVal val="visible"/>
                                      </p:to>
                                    </p:set>
                                    <p:animEffect transition="in" filter="blinds(horizontal)">
                                      <p:cBhvr>
                                        <p:cTn id="42" dur="500"/>
                                        <p:tgtEl>
                                          <p:spTgt spid="3993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2" grpId="0"/>
      <p:bldP spid="399364" grpId="0"/>
      <p:bldP spid="399366"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灯片编号占位符 3"/>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DF2EBDCA-7971-40F3-ADCA-F7417A9AF9F0}" type="slidenum">
              <a:rPr lang="zh-CN" altLang="en-US" sz="1400" smtClean="0"/>
              <a:t>81</a:t>
            </a:fld>
            <a:endParaRPr lang="en-US" altLang="zh-CN" sz="1400"/>
          </a:p>
        </p:txBody>
      </p:sp>
      <p:sp>
        <p:nvSpPr>
          <p:cNvPr id="84995" name="Text Box 2"/>
          <p:cNvSpPr txBox="1">
            <a:spLocks noChangeArrowheads="1"/>
          </p:cNvSpPr>
          <p:nvPr/>
        </p:nvSpPr>
        <p:spPr bwMode="auto">
          <a:xfrm>
            <a:off x="6248400" y="188913"/>
            <a:ext cx="22844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系统如图：</a:t>
            </a:r>
          </a:p>
        </p:txBody>
      </p:sp>
      <p:graphicFrame>
        <p:nvGraphicFramePr>
          <p:cNvPr id="84996" name="Object 2"/>
          <p:cNvGraphicFramePr>
            <a:graphicFrameLocks noChangeAspect="1"/>
          </p:cNvGraphicFramePr>
          <p:nvPr/>
        </p:nvGraphicFramePr>
        <p:xfrm>
          <a:off x="5502275" y="663575"/>
          <a:ext cx="2273300" cy="1109663"/>
        </p:xfrm>
        <a:graphic>
          <a:graphicData uri="http://schemas.openxmlformats.org/presentationml/2006/ole">
            <mc:AlternateContent xmlns:mc="http://schemas.openxmlformats.org/markup-compatibility/2006">
              <mc:Choice xmlns:v="urn:schemas-microsoft-com:vml" Requires="v">
                <p:oleObj name="Equation" r:id="rId2" imgW="786765" imgH="393700" progId="Equation.DSMT4">
                  <p:embed/>
                </p:oleObj>
              </mc:Choice>
              <mc:Fallback>
                <p:oleObj name="Equation" r:id="rId2" imgW="786765" imgH="3937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2275" y="663575"/>
                        <a:ext cx="2273300" cy="1109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7" name="Text Box 4"/>
          <p:cNvSpPr txBox="1">
            <a:spLocks noChangeArrowheads="1"/>
          </p:cNvSpPr>
          <p:nvPr/>
        </p:nvSpPr>
        <p:spPr bwMode="auto">
          <a:xfrm>
            <a:off x="5089525" y="1768475"/>
            <a:ext cx="35877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s, a=</a:t>
            </a:r>
            <a:r>
              <a:rPr lang="en-US" altLang="zh-CN" sz="2800">
                <a:solidFill>
                  <a:schemeClr val="tx2"/>
                </a:solidFill>
                <a:latin typeface="Times New Roman" panose="02020603050405020304" pitchFamily="18" charset="0"/>
              </a:rPr>
              <a:t>0.693</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输入</a:t>
            </a:r>
          </a:p>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求脉冲传函</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和输出响应</a:t>
            </a:r>
            <a:endParaRPr lang="en-US" altLang="zh-CN" sz="2800" b="1">
              <a:solidFill>
                <a:schemeClr val="tx2"/>
              </a:solidFill>
              <a:latin typeface="Times New Roman" panose="02020603050405020304" pitchFamily="18" charset="0"/>
            </a:endParaRPr>
          </a:p>
        </p:txBody>
      </p:sp>
      <p:sp>
        <p:nvSpPr>
          <p:cNvPr id="398341" name="Text Box 5"/>
          <p:cNvSpPr txBox="1">
            <a:spLocks noChangeArrowheads="1"/>
          </p:cNvSpPr>
          <p:nvPr/>
        </p:nvSpPr>
        <p:spPr bwMode="auto">
          <a:xfrm>
            <a:off x="304800" y="2922588"/>
            <a:ext cx="1295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zh-CN" altLang="en-US" sz="2800" b="1">
                <a:solidFill>
                  <a:schemeClr val="tx2"/>
                </a:solidFill>
                <a:latin typeface="Times New Roman" panose="02020603050405020304" pitchFamily="18" charset="0"/>
                <a:sym typeface="Wingdings" panose="05000000000000000000" pitchFamily="2" charset="2"/>
              </a:rPr>
              <a:t>: (1)</a:t>
            </a:r>
            <a:endParaRPr lang="zh-CN" altLang="en-US" sz="2800" b="1">
              <a:solidFill>
                <a:schemeClr val="tx2"/>
              </a:solidFill>
              <a:latin typeface="Times New Roman" panose="02020603050405020304" pitchFamily="18" charset="0"/>
            </a:endParaRPr>
          </a:p>
        </p:txBody>
      </p:sp>
      <p:graphicFrame>
        <p:nvGraphicFramePr>
          <p:cNvPr id="398342" name="Object 3"/>
          <p:cNvGraphicFramePr>
            <a:graphicFrameLocks noChangeAspect="1"/>
          </p:cNvGraphicFramePr>
          <p:nvPr/>
        </p:nvGraphicFramePr>
        <p:xfrm>
          <a:off x="1420813" y="2708275"/>
          <a:ext cx="3929062" cy="1082675"/>
        </p:xfrm>
        <a:graphic>
          <a:graphicData uri="http://schemas.openxmlformats.org/presentationml/2006/ole">
            <mc:AlternateContent xmlns:mc="http://schemas.openxmlformats.org/markup-compatibility/2006">
              <mc:Choice xmlns:v="urn:schemas-microsoft-com:vml" Requires="v">
                <p:oleObj name="Equation" r:id="rId4" imgW="1854200" imgH="431800" progId="Equation.DSMT4">
                  <p:embed/>
                </p:oleObj>
              </mc:Choice>
              <mc:Fallback>
                <p:oleObj name="Equation" r:id="rId4" imgW="1854200" imgH="4318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0813" y="2708275"/>
                        <a:ext cx="3929062" cy="1082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8343" name="Object 4"/>
          <p:cNvGraphicFramePr>
            <a:graphicFrameLocks noChangeAspect="1"/>
          </p:cNvGraphicFramePr>
          <p:nvPr/>
        </p:nvGraphicFramePr>
        <p:xfrm>
          <a:off x="492125" y="3844925"/>
          <a:ext cx="6103938" cy="1528763"/>
        </p:xfrm>
        <a:graphic>
          <a:graphicData uri="http://schemas.openxmlformats.org/presentationml/2006/ole">
            <mc:AlternateContent xmlns:mc="http://schemas.openxmlformats.org/markup-compatibility/2006">
              <mc:Choice xmlns:v="urn:schemas-microsoft-com:vml" Requires="v">
                <p:oleObj name="Equation" r:id="rId6" imgW="2540000" imgH="635000" progId="Equation.DSMT4">
                  <p:embed/>
                </p:oleObj>
              </mc:Choice>
              <mc:Fallback>
                <p:oleObj name="Equation" r:id="rId6" imgW="2540000" imgH="6350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2125" y="3844925"/>
                        <a:ext cx="6103938"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98344" name="Text Box 8"/>
          <p:cNvSpPr txBox="1">
            <a:spLocks noChangeArrowheads="1"/>
          </p:cNvSpPr>
          <p:nvPr/>
        </p:nvSpPr>
        <p:spPr bwMode="auto">
          <a:xfrm>
            <a:off x="914400" y="5341938"/>
            <a:ext cx="29956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(2)   </a:t>
            </a:r>
            <a:r>
              <a:rPr lang="en-US" altLang="zh-CN" sz="2800" b="1"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a:t>
            </a:r>
          </a:p>
        </p:txBody>
      </p:sp>
      <p:graphicFrame>
        <p:nvGraphicFramePr>
          <p:cNvPr id="398345" name="Object 5"/>
          <p:cNvGraphicFramePr>
            <a:graphicFrameLocks noChangeAspect="1"/>
          </p:cNvGraphicFramePr>
          <p:nvPr/>
        </p:nvGraphicFramePr>
        <p:xfrm>
          <a:off x="1457325" y="5730875"/>
          <a:ext cx="3128963" cy="1073150"/>
        </p:xfrm>
        <a:graphic>
          <a:graphicData uri="http://schemas.openxmlformats.org/presentationml/2006/ole">
            <mc:AlternateContent xmlns:mc="http://schemas.openxmlformats.org/markup-compatibility/2006">
              <mc:Choice xmlns:v="urn:schemas-microsoft-com:vml" Requires="v">
                <p:oleObj name="Equation" r:id="rId8" imgW="1397000" imgH="431800" progId="Equation.DSMT4">
                  <p:embed/>
                </p:oleObj>
              </mc:Choice>
              <mc:Fallback>
                <p:oleObj name="Equation" r:id="rId8" imgW="1397000" imgH="4318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57325" y="5730875"/>
                        <a:ext cx="3128963" cy="1073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3" name="Text Box 10"/>
          <p:cNvSpPr txBox="1">
            <a:spLocks noChangeArrowheads="1"/>
          </p:cNvSpPr>
          <p:nvPr/>
        </p:nvSpPr>
        <p:spPr bwMode="auto">
          <a:xfrm>
            <a:off x="5219700" y="188913"/>
            <a:ext cx="13763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a:t>
            </a:r>
            <a:r>
              <a:rPr lang="zh-CN" altLang="en-US" sz="2800" b="1" dirty="0">
                <a:solidFill>
                  <a:schemeClr val="tx2"/>
                </a:solidFill>
                <a:latin typeface="Times New Roman" panose="02020603050405020304" pitchFamily="18" charset="0"/>
              </a:rPr>
              <a:t>-</a:t>
            </a:r>
            <a:r>
              <a:rPr lang="en-US" altLang="zh-CN" sz="2800" b="1" dirty="0">
                <a:solidFill>
                  <a:schemeClr val="tx2"/>
                </a:solidFill>
                <a:latin typeface="Times New Roman" panose="02020603050405020304" pitchFamily="18" charset="0"/>
              </a:rPr>
              <a:t>20</a:t>
            </a:r>
          </a:p>
        </p:txBody>
      </p:sp>
      <p:grpSp>
        <p:nvGrpSpPr>
          <p:cNvPr id="85004" name="Group 11"/>
          <p:cNvGrpSpPr/>
          <p:nvPr/>
        </p:nvGrpSpPr>
        <p:grpSpPr bwMode="auto">
          <a:xfrm>
            <a:off x="95250" y="61913"/>
            <a:ext cx="4787900" cy="2592387"/>
            <a:chOff x="182" y="73"/>
            <a:chExt cx="3016" cy="1633"/>
          </a:xfrm>
        </p:grpSpPr>
        <p:grpSp>
          <p:nvGrpSpPr>
            <p:cNvPr id="85005" name="Group 12"/>
            <p:cNvGrpSpPr/>
            <p:nvPr/>
          </p:nvGrpSpPr>
          <p:grpSpPr bwMode="auto">
            <a:xfrm>
              <a:off x="182" y="73"/>
              <a:ext cx="3016" cy="1633"/>
              <a:chOff x="158" y="2478"/>
              <a:chExt cx="3312" cy="1497"/>
            </a:xfrm>
          </p:grpSpPr>
          <p:sp>
            <p:nvSpPr>
              <p:cNvPr id="85007" name="Rectangle 13"/>
              <p:cNvSpPr>
                <a:spLocks noChangeArrowheads="1"/>
              </p:cNvSpPr>
              <p:nvPr/>
            </p:nvSpPr>
            <p:spPr bwMode="auto">
              <a:xfrm>
                <a:off x="158" y="2478"/>
                <a:ext cx="3312" cy="1497"/>
              </a:xfrm>
              <a:prstGeom prst="rect">
                <a:avLst/>
              </a:prstGeom>
              <a:solidFill>
                <a:schemeClr val="bg1"/>
              </a:solidFill>
              <a:ln w="9525" algn="ctr">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85008" name="Object 6"/>
              <p:cNvGraphicFramePr>
                <a:graphicFrameLocks noChangeAspect="1"/>
              </p:cNvGraphicFramePr>
              <p:nvPr/>
            </p:nvGraphicFramePr>
            <p:xfrm>
              <a:off x="340" y="2672"/>
              <a:ext cx="2907" cy="1059"/>
            </p:xfrm>
            <a:graphic>
              <a:graphicData uri="http://schemas.openxmlformats.org/presentationml/2006/ole">
                <mc:AlternateContent xmlns:mc="http://schemas.openxmlformats.org/markup-compatibility/2006">
                  <mc:Choice xmlns:v="urn:schemas-microsoft-com:vml" Requires="v">
                    <p:oleObj name="Visio" r:id="rId10" imgW="7696200" imgH="3238500" progId="Visio.Drawing.11">
                      <p:embed/>
                    </p:oleObj>
                  </mc:Choice>
                  <mc:Fallback>
                    <p:oleObj name="Visio" r:id="rId10" imgW="7696200" imgH="3238500" progId="Visio.Drawing.11">
                      <p:embed/>
                      <p:pic>
                        <p:nvPicPr>
                          <p:cNvPr id="0" name="Object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40" y="2672"/>
                            <a:ext cx="2907" cy="10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85006" name="Line 15"/>
            <p:cNvSpPr>
              <a:spLocks noChangeShapeType="1"/>
            </p:cNvSpPr>
            <p:nvPr/>
          </p:nvSpPr>
          <p:spPr bwMode="auto">
            <a:xfrm>
              <a:off x="1519" y="1090"/>
              <a:ext cx="27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98341"/>
                                        </p:tgtEl>
                                        <p:attrNameLst>
                                          <p:attrName>style.visibility</p:attrName>
                                        </p:attrNameLst>
                                      </p:cBhvr>
                                      <p:to>
                                        <p:strVal val="visible"/>
                                      </p:to>
                                    </p:set>
                                    <p:animEffect transition="in" filter="blinds(horizontal)">
                                      <p:cBhvr>
                                        <p:cTn id="7" dur="500"/>
                                        <p:tgtEl>
                                          <p:spTgt spid="398341"/>
                                        </p:tgtEl>
                                      </p:cBhvr>
                                    </p:animEffect>
                                  </p:childTnLst>
                                </p:cTn>
                              </p:par>
                              <p:par>
                                <p:cTn id="8" presetID="3" presetClass="entr" presetSubtype="10" fill="hold" nodeType="withEffect">
                                  <p:stCondLst>
                                    <p:cond delay="0"/>
                                  </p:stCondLst>
                                  <p:childTnLst>
                                    <p:set>
                                      <p:cBhvr>
                                        <p:cTn id="9" dur="1" fill="hold">
                                          <p:stCondLst>
                                            <p:cond delay="0"/>
                                          </p:stCondLst>
                                        </p:cTn>
                                        <p:tgtEl>
                                          <p:spTgt spid="398342"/>
                                        </p:tgtEl>
                                        <p:attrNameLst>
                                          <p:attrName>style.visibility</p:attrName>
                                        </p:attrNameLst>
                                      </p:cBhvr>
                                      <p:to>
                                        <p:strVal val="visible"/>
                                      </p:to>
                                    </p:set>
                                    <p:animEffect transition="in" filter="blinds(horizontal)">
                                      <p:cBhvr>
                                        <p:cTn id="10" dur="500"/>
                                        <p:tgtEl>
                                          <p:spTgt spid="398342"/>
                                        </p:tgtEl>
                                      </p:cBhvr>
                                    </p:animEffect>
                                  </p:childTnLst>
                                </p:cTn>
                              </p:par>
                              <p:par>
                                <p:cTn id="11" presetID="3" presetClass="entr" presetSubtype="10" fill="hold" nodeType="withEffect">
                                  <p:stCondLst>
                                    <p:cond delay="0"/>
                                  </p:stCondLst>
                                  <p:childTnLst>
                                    <p:set>
                                      <p:cBhvr>
                                        <p:cTn id="12" dur="1" fill="hold">
                                          <p:stCondLst>
                                            <p:cond delay="0"/>
                                          </p:stCondLst>
                                        </p:cTn>
                                        <p:tgtEl>
                                          <p:spTgt spid="398343"/>
                                        </p:tgtEl>
                                        <p:attrNameLst>
                                          <p:attrName>style.visibility</p:attrName>
                                        </p:attrNameLst>
                                      </p:cBhvr>
                                      <p:to>
                                        <p:strVal val="visible"/>
                                      </p:to>
                                    </p:set>
                                    <p:animEffect transition="in" filter="blinds(horizontal)">
                                      <p:cBhvr>
                                        <p:cTn id="13" dur="500"/>
                                        <p:tgtEl>
                                          <p:spTgt spid="398343"/>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398344"/>
                                        </p:tgtEl>
                                        <p:attrNameLst>
                                          <p:attrName>style.visibility</p:attrName>
                                        </p:attrNameLst>
                                      </p:cBhvr>
                                      <p:to>
                                        <p:strVal val="visible"/>
                                      </p:to>
                                    </p:set>
                                    <p:animEffect transition="in" filter="blinds(horizontal)">
                                      <p:cBhvr>
                                        <p:cTn id="18" dur="500"/>
                                        <p:tgtEl>
                                          <p:spTgt spid="398344"/>
                                        </p:tgtEl>
                                      </p:cBhvr>
                                    </p:animEffect>
                                  </p:childTnLst>
                                </p:cTn>
                              </p:par>
                              <p:par>
                                <p:cTn id="19" presetID="3" presetClass="entr" presetSubtype="10" fill="hold" nodeType="withEffect">
                                  <p:stCondLst>
                                    <p:cond delay="0"/>
                                  </p:stCondLst>
                                  <p:childTnLst>
                                    <p:set>
                                      <p:cBhvr>
                                        <p:cTn id="20" dur="1" fill="hold">
                                          <p:stCondLst>
                                            <p:cond delay="0"/>
                                          </p:stCondLst>
                                        </p:cTn>
                                        <p:tgtEl>
                                          <p:spTgt spid="398345"/>
                                        </p:tgtEl>
                                        <p:attrNameLst>
                                          <p:attrName>style.visibility</p:attrName>
                                        </p:attrNameLst>
                                      </p:cBhvr>
                                      <p:to>
                                        <p:strVal val="visible"/>
                                      </p:to>
                                    </p:set>
                                    <p:animEffect transition="in" filter="blinds(horizontal)">
                                      <p:cBhvr>
                                        <p:cTn id="21" dur="500"/>
                                        <p:tgtEl>
                                          <p:spTgt spid="3983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41" grpId="0"/>
      <p:bldP spid="398344"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灯片编号占位符 7"/>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5428BA67-7F90-4BF1-8DB7-256B9E9CA134}" type="slidenum">
              <a:rPr lang="zh-CN" altLang="en-US" sz="1400" smtClean="0"/>
              <a:t>82</a:t>
            </a:fld>
            <a:endParaRPr lang="en-US" altLang="zh-CN" sz="1400"/>
          </a:p>
        </p:txBody>
      </p:sp>
      <p:grpSp>
        <p:nvGrpSpPr>
          <p:cNvPr id="2" name="Group 3"/>
          <p:cNvGrpSpPr/>
          <p:nvPr/>
        </p:nvGrpSpPr>
        <p:grpSpPr bwMode="auto">
          <a:xfrm>
            <a:off x="4716463" y="188913"/>
            <a:ext cx="3898900" cy="2762250"/>
            <a:chOff x="2987" y="28"/>
            <a:chExt cx="2478" cy="1769"/>
          </a:xfrm>
        </p:grpSpPr>
        <p:sp>
          <p:nvSpPr>
            <p:cNvPr id="87049" name="Rectangle 4"/>
            <p:cNvSpPr>
              <a:spLocks noChangeArrowheads="1"/>
            </p:cNvSpPr>
            <p:nvPr/>
          </p:nvSpPr>
          <p:spPr bwMode="auto">
            <a:xfrm>
              <a:off x="3016" y="28"/>
              <a:ext cx="2449" cy="1724"/>
            </a:xfrm>
            <a:prstGeom prst="rect">
              <a:avLst/>
            </a:prstGeom>
            <a:solidFill>
              <a:schemeClr val="bg1"/>
            </a:solidFill>
            <a:ln w="9525" algn="ctr">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87050" name="Object 4"/>
            <p:cNvGraphicFramePr>
              <a:graphicFrameLocks noChangeAspect="1"/>
            </p:cNvGraphicFramePr>
            <p:nvPr/>
          </p:nvGraphicFramePr>
          <p:xfrm>
            <a:off x="2987" y="88"/>
            <a:ext cx="2478" cy="1709"/>
          </p:xfrm>
          <a:graphic>
            <a:graphicData uri="http://schemas.openxmlformats.org/presentationml/2006/ole">
              <mc:AlternateContent xmlns:mc="http://schemas.openxmlformats.org/markup-compatibility/2006">
                <mc:Choice xmlns:v="urn:schemas-microsoft-com:vml" Requires="v">
                  <p:oleObj name="Visio" r:id="rId2" imgW="4798060" imgH="3307715" progId="Visio.Drawing.6">
                    <p:embed/>
                  </p:oleObj>
                </mc:Choice>
                <mc:Fallback>
                  <p:oleObj name="Visio" r:id="rId2" imgW="4798060" imgH="3307715"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 y="88"/>
                          <a:ext cx="2478" cy="1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400390" name="Object 2"/>
          <p:cNvGraphicFramePr>
            <a:graphicFrameLocks noGrp="1" noChangeAspect="1"/>
          </p:cNvGraphicFramePr>
          <p:nvPr>
            <p:ph sz="quarter" idx="2"/>
          </p:nvPr>
        </p:nvGraphicFramePr>
        <p:xfrm>
          <a:off x="754063" y="225425"/>
          <a:ext cx="3313112" cy="2627313"/>
        </p:xfrm>
        <a:graphic>
          <a:graphicData uri="http://schemas.openxmlformats.org/presentationml/2006/ole">
            <mc:AlternateContent xmlns:mc="http://schemas.openxmlformats.org/markup-compatibility/2006">
              <mc:Choice xmlns:v="urn:schemas-microsoft-com:vml" Requires="v">
                <p:oleObj name="BMP 图像" r:id="rId4" imgW="3057525" imgH="2143125" progId="Paint.Picture">
                  <p:embed/>
                </p:oleObj>
              </mc:Choice>
              <mc:Fallback>
                <p:oleObj name="BMP 图像" r:id="rId4" imgW="3057525" imgH="2143125" progId="Paint.Picture">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4063" y="225425"/>
                        <a:ext cx="3313112" cy="2627313"/>
                      </a:xfrm>
                      <a:prstGeom prst="rect">
                        <a:avLst/>
                      </a:prstGeom>
                      <a:noFill/>
                      <a:ln w="3175" cap="flat" cmpd="sng" algn="ctr">
                        <a:solidFill>
                          <a:schemeClr val="tx1"/>
                        </a:solidFill>
                        <a:prstDash val="solid"/>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0391" name="Text Box 7"/>
          <p:cNvSpPr txBox="1">
            <a:spLocks noChangeArrowheads="1"/>
          </p:cNvSpPr>
          <p:nvPr/>
        </p:nvSpPr>
        <p:spPr bwMode="auto">
          <a:xfrm>
            <a:off x="1042988" y="2852738"/>
            <a:ext cx="30241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(a)</a:t>
            </a:r>
            <a:r>
              <a:rPr lang="zh-CN" altLang="en-US" sz="2800" b="1">
                <a:solidFill>
                  <a:schemeClr val="tx2"/>
                </a:solidFill>
                <a:latin typeface="Times New Roman" panose="02020603050405020304" pitchFamily="18" charset="0"/>
              </a:rPr>
              <a:t>输入脉冲序列</a:t>
            </a:r>
          </a:p>
        </p:txBody>
      </p:sp>
      <p:sp>
        <p:nvSpPr>
          <p:cNvPr id="400392" name="Text Box 8"/>
          <p:cNvSpPr txBox="1">
            <a:spLocks noChangeArrowheads="1"/>
          </p:cNvSpPr>
          <p:nvPr/>
        </p:nvSpPr>
        <p:spPr bwMode="auto">
          <a:xfrm>
            <a:off x="5653088" y="2838450"/>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(b)</a:t>
            </a:r>
            <a:r>
              <a:rPr lang="zh-CN" altLang="en-US" sz="2800" b="1">
                <a:solidFill>
                  <a:schemeClr val="tx2"/>
                </a:solidFill>
                <a:latin typeface="Times New Roman" panose="02020603050405020304" pitchFamily="18" charset="0"/>
              </a:rPr>
              <a:t>脉冲响应</a:t>
            </a:r>
          </a:p>
        </p:txBody>
      </p:sp>
      <p:sp>
        <p:nvSpPr>
          <p:cNvPr id="400393" name="Text Box 9"/>
          <p:cNvSpPr txBox="1">
            <a:spLocks noChangeArrowheads="1"/>
          </p:cNvSpPr>
          <p:nvPr/>
        </p:nvSpPr>
        <p:spPr bwMode="auto">
          <a:xfrm>
            <a:off x="3636963" y="6165850"/>
            <a:ext cx="25193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ClrTx/>
              <a:buSzTx/>
              <a:buFont typeface="Arial" panose="020B0604020202020204" pitchFamily="34" charset="0"/>
              <a:buNone/>
            </a:pPr>
            <a:r>
              <a:rPr lang="en-US" altLang="zh-CN" sz="2800" b="1">
                <a:solidFill>
                  <a:schemeClr val="tx2"/>
                </a:solidFill>
                <a:latin typeface="Times New Roman" panose="02020603050405020304" pitchFamily="18" charset="0"/>
              </a:rPr>
              <a:t>(c)</a:t>
            </a:r>
            <a:r>
              <a:rPr lang="zh-CN" altLang="en-US" sz="2800" b="1">
                <a:solidFill>
                  <a:schemeClr val="tx2"/>
                </a:solidFill>
                <a:latin typeface="Times New Roman" panose="02020603050405020304" pitchFamily="18" charset="0"/>
              </a:rPr>
              <a:t>阶跃响应</a:t>
            </a:r>
          </a:p>
        </p:txBody>
      </p:sp>
      <p:graphicFrame>
        <p:nvGraphicFramePr>
          <p:cNvPr id="400394" name="Object 3"/>
          <p:cNvGraphicFramePr>
            <a:graphicFrameLocks noGrp="1" noChangeAspect="1"/>
          </p:cNvGraphicFramePr>
          <p:nvPr>
            <p:ph sz="quarter" idx="3"/>
          </p:nvPr>
        </p:nvGraphicFramePr>
        <p:xfrm>
          <a:off x="2628900" y="3500438"/>
          <a:ext cx="3886200" cy="2678112"/>
        </p:xfrm>
        <a:graphic>
          <a:graphicData uri="http://schemas.openxmlformats.org/presentationml/2006/ole">
            <mc:AlternateContent xmlns:mc="http://schemas.openxmlformats.org/markup-compatibility/2006">
              <mc:Choice xmlns:v="urn:schemas-microsoft-com:vml" Requires="v">
                <p:oleObj name="Visio" r:id="rId6" imgW="6083300" imgH="4191000" progId="Visio.Drawing.11">
                  <p:embed/>
                </p:oleObj>
              </mc:Choice>
              <mc:Fallback>
                <p:oleObj name="Visio" r:id="rId6" imgW="6083300" imgH="4191000" progId="Visio.Drawing.11">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28900" y="3500438"/>
                        <a:ext cx="3886200" cy="2678112"/>
                      </a:xfrm>
                      <a:prstGeom prst="rect">
                        <a:avLst/>
                      </a:prstGeom>
                      <a:solidFill>
                        <a:schemeClr val="bg1"/>
                      </a:solidFill>
                      <a:ln w="3175" cap="flat" cmpd="sng" algn="ctr">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00390"/>
                                        </p:tgtEl>
                                        <p:attrNameLst>
                                          <p:attrName>style.visibility</p:attrName>
                                        </p:attrNameLst>
                                      </p:cBhvr>
                                      <p:to>
                                        <p:strVal val="visible"/>
                                      </p:to>
                                    </p:set>
                                    <p:animEffect transition="in" filter="blinds(horizontal)">
                                      <p:cBhvr>
                                        <p:cTn id="7" dur="500"/>
                                        <p:tgtEl>
                                          <p:spTgt spid="40039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00391"/>
                                        </p:tgtEl>
                                        <p:attrNameLst>
                                          <p:attrName>style.visibility</p:attrName>
                                        </p:attrNameLst>
                                      </p:cBhvr>
                                      <p:to>
                                        <p:strVal val="visible"/>
                                      </p:to>
                                    </p:set>
                                    <p:animEffect transition="in" filter="blinds(horizontal)">
                                      <p:cBhvr>
                                        <p:cTn id="12" dur="500"/>
                                        <p:tgtEl>
                                          <p:spTgt spid="40039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00392"/>
                                        </p:tgtEl>
                                        <p:attrNameLst>
                                          <p:attrName>style.visibility</p:attrName>
                                        </p:attrNameLst>
                                      </p:cBhvr>
                                      <p:to>
                                        <p:strVal val="visible"/>
                                      </p:to>
                                    </p:set>
                                    <p:animEffect transition="in" filter="blinds(horizontal)">
                                      <p:cBhvr>
                                        <p:cTn id="22" dur="500"/>
                                        <p:tgtEl>
                                          <p:spTgt spid="400392"/>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00394"/>
                                        </p:tgtEl>
                                        <p:attrNameLst>
                                          <p:attrName>style.visibility</p:attrName>
                                        </p:attrNameLst>
                                      </p:cBhvr>
                                      <p:to>
                                        <p:strVal val="visible"/>
                                      </p:to>
                                    </p:set>
                                    <p:animEffect transition="in" filter="blinds(horizontal)">
                                      <p:cBhvr>
                                        <p:cTn id="27" dur="500"/>
                                        <p:tgtEl>
                                          <p:spTgt spid="40039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400393"/>
                                        </p:tgtEl>
                                        <p:attrNameLst>
                                          <p:attrName>style.visibility</p:attrName>
                                        </p:attrNameLst>
                                      </p:cBhvr>
                                      <p:to>
                                        <p:strVal val="visible"/>
                                      </p:to>
                                    </p:set>
                                    <p:animEffect transition="in" filter="blinds(horizontal)">
                                      <p:cBhvr>
                                        <p:cTn id="32" dur="500"/>
                                        <p:tgtEl>
                                          <p:spTgt spid="400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1" grpId="0"/>
      <p:bldP spid="400392" grpId="0"/>
      <p:bldP spid="400393"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63E441D-6E83-4505-9FAD-65FF2262D72F}" type="slidenum">
              <a:rPr lang="zh-CN" altLang="en-US" sz="1400"/>
              <a:t>83</a:t>
            </a:fld>
            <a:endParaRPr lang="en-US" altLang="zh-CN" sz="1400"/>
          </a:p>
        </p:txBody>
      </p:sp>
      <p:grpSp>
        <p:nvGrpSpPr>
          <p:cNvPr id="88067" name="Group 3"/>
          <p:cNvGrpSpPr/>
          <p:nvPr/>
        </p:nvGrpSpPr>
        <p:grpSpPr bwMode="auto">
          <a:xfrm>
            <a:off x="179388" y="93663"/>
            <a:ext cx="5799137" cy="1900237"/>
            <a:chOff x="-175" y="-241"/>
            <a:chExt cx="3653" cy="1197"/>
          </a:xfrm>
        </p:grpSpPr>
        <p:sp>
          <p:nvSpPr>
            <p:cNvPr id="88074" name="Rectangle 4"/>
            <p:cNvSpPr>
              <a:spLocks noChangeArrowheads="1"/>
            </p:cNvSpPr>
            <p:nvPr/>
          </p:nvSpPr>
          <p:spPr bwMode="auto">
            <a:xfrm>
              <a:off x="-175" y="-241"/>
              <a:ext cx="3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7-21 </a:t>
              </a:r>
              <a:r>
                <a:rPr lang="zh-CN" altLang="en-US" sz="2800" b="1" dirty="0">
                  <a:solidFill>
                    <a:schemeClr val="tx2"/>
                  </a:solidFill>
                  <a:latin typeface="Times New Roman" panose="02020603050405020304" pitchFamily="18" charset="0"/>
                </a:rPr>
                <a:t>系统如图所示，已知： </a:t>
              </a:r>
            </a:p>
          </p:txBody>
        </p:sp>
        <p:graphicFrame>
          <p:nvGraphicFramePr>
            <p:cNvPr id="88075" name="Object 5"/>
            <p:cNvGraphicFramePr>
              <a:graphicFrameLocks noChangeAspect="1"/>
            </p:cNvGraphicFramePr>
            <p:nvPr/>
          </p:nvGraphicFramePr>
          <p:xfrm>
            <a:off x="438" y="100"/>
            <a:ext cx="1296" cy="496"/>
          </p:xfrm>
          <a:graphic>
            <a:graphicData uri="http://schemas.openxmlformats.org/presentationml/2006/ole">
              <mc:AlternateContent xmlns:mc="http://schemas.openxmlformats.org/markup-compatibility/2006">
                <mc:Choice xmlns:v="urn:schemas-microsoft-com:vml" Requires="v">
                  <p:oleObj r:id="rId2" imgW="1093470" imgH="419735" progId="Equation.3">
                    <p:embed/>
                  </p:oleObj>
                </mc:Choice>
                <mc:Fallback>
                  <p:oleObj r:id="rId2" imgW="1093470" imgH="419735"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 y="100"/>
                          <a:ext cx="1296" cy="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6" name="Rectangle 6"/>
            <p:cNvSpPr>
              <a:spLocks noChangeArrowheads="1"/>
            </p:cNvSpPr>
            <p:nvPr/>
          </p:nvSpPr>
          <p:spPr bwMode="auto">
            <a:xfrm>
              <a:off x="188" y="629"/>
              <a:ext cx="195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求</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传递函数</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p>
          </p:txBody>
        </p:sp>
      </p:grpSp>
      <p:sp>
        <p:nvSpPr>
          <p:cNvPr id="81927" name="Rectangle 7"/>
          <p:cNvSpPr>
            <a:spLocks noChangeArrowheads="1"/>
          </p:cNvSpPr>
          <p:nvPr/>
        </p:nvSpPr>
        <p:spPr bwMode="auto">
          <a:xfrm>
            <a:off x="542925" y="2540000"/>
            <a:ext cx="48926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将</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分解成部分分式</a:t>
            </a:r>
          </a:p>
        </p:txBody>
      </p:sp>
      <p:graphicFrame>
        <p:nvGraphicFramePr>
          <p:cNvPr id="81928" name="Object 8"/>
          <p:cNvGraphicFramePr>
            <a:graphicFrameLocks noChangeAspect="1"/>
          </p:cNvGraphicFramePr>
          <p:nvPr/>
        </p:nvGraphicFramePr>
        <p:xfrm>
          <a:off x="3209925" y="2997200"/>
          <a:ext cx="2057400" cy="746125"/>
        </p:xfrm>
        <a:graphic>
          <a:graphicData uri="http://schemas.openxmlformats.org/presentationml/2006/ole">
            <mc:AlternateContent xmlns:mc="http://schemas.openxmlformats.org/markup-compatibility/2006">
              <mc:Choice xmlns:v="urn:schemas-microsoft-com:vml" Requires="v">
                <p:oleObj r:id="rId4" imgW="1080770" imgH="394335" progId="Equation.3">
                  <p:embed/>
                </p:oleObj>
              </mc:Choice>
              <mc:Fallback>
                <p:oleObj r:id="rId4" imgW="1080770" imgH="394335"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09925" y="2997200"/>
                        <a:ext cx="20574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1929" name="Rectangle 9"/>
          <p:cNvSpPr>
            <a:spLocks noChangeArrowheads="1"/>
          </p:cNvSpPr>
          <p:nvPr/>
        </p:nvSpPr>
        <p:spPr bwMode="auto">
          <a:xfrm>
            <a:off x="542925" y="3683000"/>
            <a:ext cx="3021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查</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变换表可得</a:t>
            </a:r>
          </a:p>
        </p:txBody>
      </p:sp>
      <p:graphicFrame>
        <p:nvGraphicFramePr>
          <p:cNvPr id="81930" name="Object 10"/>
          <p:cNvGraphicFramePr>
            <a:graphicFrameLocks noChangeAspect="1"/>
          </p:cNvGraphicFramePr>
          <p:nvPr/>
        </p:nvGraphicFramePr>
        <p:xfrm>
          <a:off x="2447925" y="4140200"/>
          <a:ext cx="4572000" cy="801688"/>
        </p:xfrm>
        <a:graphic>
          <a:graphicData uri="http://schemas.openxmlformats.org/presentationml/2006/ole">
            <mc:AlternateContent xmlns:mc="http://schemas.openxmlformats.org/markup-compatibility/2006">
              <mc:Choice xmlns:v="urn:schemas-microsoft-com:vml" Requires="v">
                <p:oleObj r:id="rId6" imgW="2552700" imgH="444500" progId="Equation.DSMT4">
                  <p:embed/>
                </p:oleObj>
              </mc:Choice>
              <mc:Fallback>
                <p:oleObj r:id="rId6" imgW="2552700" imgH="444500" progId="Equation.DSMT4">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47925" y="4140200"/>
                        <a:ext cx="4572000" cy="801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8072" name="AutoShape 9">
            <a:hlinkClick r:id="rId8" action="ppaction://hlinksldjump" highlightClick="1"/>
          </p:cNvPr>
          <p:cNvSpPr>
            <a:spLocks noChangeArrowheads="1"/>
          </p:cNvSpPr>
          <p:nvPr/>
        </p:nvSpPr>
        <p:spPr bwMode="auto">
          <a:xfrm>
            <a:off x="8172450" y="6308725"/>
            <a:ext cx="360363"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88073" name="Object 3"/>
          <p:cNvGraphicFramePr>
            <a:graphicFrameLocks noChangeAspect="1"/>
          </p:cNvGraphicFramePr>
          <p:nvPr/>
        </p:nvGraphicFramePr>
        <p:xfrm>
          <a:off x="4733925" y="374650"/>
          <a:ext cx="4191000" cy="1541463"/>
        </p:xfrm>
        <a:graphic>
          <a:graphicData uri="http://schemas.openxmlformats.org/presentationml/2006/ole">
            <mc:AlternateContent xmlns:mc="http://schemas.openxmlformats.org/markup-compatibility/2006">
              <mc:Choice xmlns:v="urn:schemas-microsoft-com:vml" Requires="v">
                <p:oleObj r:id="rId9" imgW="1695450" imgH="628650" progId="Visio.Drawing.11">
                  <p:embed/>
                </p:oleObj>
              </mc:Choice>
              <mc:Fallback>
                <p:oleObj r:id="rId9" imgW="1695450" imgH="628650" progId="Visio.Drawing.11">
                  <p:embed/>
                  <p:pic>
                    <p:nvPicPr>
                      <p:cNvPr id="0" name="Object 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733925" y="374650"/>
                        <a:ext cx="4191000" cy="154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1927"/>
                                        </p:tgtEl>
                                        <p:attrNameLst>
                                          <p:attrName>style.visibility</p:attrName>
                                        </p:attrNameLst>
                                      </p:cBhvr>
                                      <p:to>
                                        <p:strVal val="visible"/>
                                      </p:to>
                                    </p:set>
                                    <p:animEffect transition="in" filter="blinds(horizontal)">
                                      <p:cBhvr>
                                        <p:cTn id="7" dur="500"/>
                                        <p:tgtEl>
                                          <p:spTgt spid="81927"/>
                                        </p:tgtEl>
                                      </p:cBhvr>
                                    </p:animEffect>
                                  </p:childTnLst>
                                </p:cTn>
                              </p:par>
                              <p:par>
                                <p:cTn id="8" presetID="3" presetClass="entr" presetSubtype="10" fill="hold" nodeType="withEffect">
                                  <p:stCondLst>
                                    <p:cond delay="0"/>
                                  </p:stCondLst>
                                  <p:childTnLst>
                                    <p:set>
                                      <p:cBhvr>
                                        <p:cTn id="9" dur="1" fill="hold">
                                          <p:stCondLst>
                                            <p:cond delay="0"/>
                                          </p:stCondLst>
                                        </p:cTn>
                                        <p:tgtEl>
                                          <p:spTgt spid="81928"/>
                                        </p:tgtEl>
                                        <p:attrNameLst>
                                          <p:attrName>style.visibility</p:attrName>
                                        </p:attrNameLst>
                                      </p:cBhvr>
                                      <p:to>
                                        <p:strVal val="visible"/>
                                      </p:to>
                                    </p:set>
                                    <p:animEffect transition="in" filter="blinds(horizontal)">
                                      <p:cBhvr>
                                        <p:cTn id="10" dur="500"/>
                                        <p:tgtEl>
                                          <p:spTgt spid="81928"/>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1929"/>
                                        </p:tgtEl>
                                        <p:attrNameLst>
                                          <p:attrName>style.visibility</p:attrName>
                                        </p:attrNameLst>
                                      </p:cBhvr>
                                      <p:to>
                                        <p:strVal val="visible"/>
                                      </p:to>
                                    </p:set>
                                    <p:animEffect transition="in" filter="blinds(horizontal)">
                                      <p:cBhvr>
                                        <p:cTn id="15" dur="500"/>
                                        <p:tgtEl>
                                          <p:spTgt spid="81929"/>
                                        </p:tgtEl>
                                      </p:cBhvr>
                                    </p:animEffect>
                                  </p:childTnLst>
                                </p:cTn>
                              </p:par>
                              <p:par>
                                <p:cTn id="16" presetID="3" presetClass="entr" presetSubtype="10" fill="hold" nodeType="withEffect">
                                  <p:stCondLst>
                                    <p:cond delay="0"/>
                                  </p:stCondLst>
                                  <p:childTnLst>
                                    <p:set>
                                      <p:cBhvr>
                                        <p:cTn id="17" dur="1" fill="hold">
                                          <p:stCondLst>
                                            <p:cond delay="0"/>
                                          </p:stCondLst>
                                        </p:cTn>
                                        <p:tgtEl>
                                          <p:spTgt spid="81930"/>
                                        </p:tgtEl>
                                        <p:attrNameLst>
                                          <p:attrName>style.visibility</p:attrName>
                                        </p:attrNameLst>
                                      </p:cBhvr>
                                      <p:to>
                                        <p:strVal val="visible"/>
                                      </p:to>
                                    </p:set>
                                    <p:animEffect transition="in" filter="blinds(horizontal)">
                                      <p:cBhvr>
                                        <p:cTn id="18" dur="500"/>
                                        <p:tgtEl>
                                          <p:spTgt spid="81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7" grpId="0" autoUpdateAnimBg="0"/>
      <p:bldP spid="81929"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3341F932-F8BC-4066-8CCA-5FFF2336D8D8}" type="slidenum">
              <a:rPr lang="zh-CN" altLang="en-US" sz="1400"/>
              <a:t>84</a:t>
            </a:fld>
            <a:endParaRPr lang="en-US" altLang="zh-CN" sz="1400"/>
          </a:p>
        </p:txBody>
      </p:sp>
      <p:sp>
        <p:nvSpPr>
          <p:cNvPr id="84995" name="Rectangle 2"/>
          <p:cNvSpPr>
            <a:spLocks noChangeArrowheads="1"/>
          </p:cNvSpPr>
          <p:nvPr/>
        </p:nvSpPr>
        <p:spPr bwMode="auto">
          <a:xfrm>
            <a:off x="469900" y="1479550"/>
            <a:ext cx="82073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当开环离散系统由几个环节串联组成时，由于采样开关的数目和位置不同，所求的开环脉冲传递函数可能截然不同。          </a:t>
            </a:r>
          </a:p>
        </p:txBody>
      </p:sp>
      <p:sp>
        <p:nvSpPr>
          <p:cNvPr id="89092" name="Rectangle 3"/>
          <p:cNvSpPr>
            <a:spLocks noChangeArrowheads="1"/>
          </p:cNvSpPr>
          <p:nvPr/>
        </p:nvSpPr>
        <p:spPr bwMode="auto">
          <a:xfrm>
            <a:off x="395288" y="404813"/>
            <a:ext cx="8783637"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2 </a:t>
            </a:r>
            <a:r>
              <a:rPr lang="zh-CN" altLang="en-US" sz="2800" b="1">
                <a:solidFill>
                  <a:schemeClr val="tx2"/>
                </a:solidFill>
                <a:latin typeface="Times New Roman" panose="02020603050405020304" pitchFamily="18" charset="0"/>
              </a:rPr>
              <a:t>串联环节的开环脉冲传递函数</a:t>
            </a:r>
          </a:p>
          <a:p>
            <a:pPr eaLnBrk="1" hangingPunct="1">
              <a:spcBef>
                <a:spcPct val="0"/>
              </a:spcBef>
              <a:buClrTx/>
              <a:buSzTx/>
              <a:buFont typeface="Arial" panose="020B0604020202020204" pitchFamily="34" charset="0"/>
              <a:buNone/>
            </a:pP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P</a:t>
            </a:r>
            <a:r>
              <a:rPr lang="en-US" altLang="zh-CN" sz="2800">
                <a:solidFill>
                  <a:schemeClr val="tx2"/>
                </a:solidFill>
                <a:latin typeface="Times New Roman" panose="02020603050405020304" pitchFamily="18" charset="0"/>
              </a:rPr>
              <a:t>ulse Transfer Function of Open Loop System with Series)</a:t>
            </a:r>
          </a:p>
        </p:txBody>
      </p:sp>
      <p:sp>
        <p:nvSpPr>
          <p:cNvPr id="84997" name="Rectangle 7"/>
          <p:cNvSpPr>
            <a:spLocks noChangeArrowheads="1"/>
          </p:cNvSpPr>
          <p:nvPr/>
        </p:nvSpPr>
        <p:spPr bwMode="auto">
          <a:xfrm>
            <a:off x="468313" y="2924175"/>
            <a:ext cx="8208962"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离散系统中总的脉冲传递函数可归纳为两种典型形式：串联环节之间无采样开关和串联环节之间有采样开关。</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blinds(horizontal)">
                                      <p:cBhvr>
                                        <p:cTn id="7" dur="500"/>
                                        <p:tgtEl>
                                          <p:spTgt spid="8499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4997"/>
                                        </p:tgtEl>
                                        <p:attrNameLst>
                                          <p:attrName>style.visibility</p:attrName>
                                        </p:attrNameLst>
                                      </p:cBhvr>
                                      <p:to>
                                        <p:strVal val="visible"/>
                                      </p:to>
                                    </p:set>
                                    <p:animEffect transition="in" filter="blinds(horizontal)">
                                      <p:cBhvr>
                                        <p:cTn id="12" dur="500"/>
                                        <p:tgtEl>
                                          <p:spTgt spid="849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5" grpId="0" autoUpdateAnimBg="0"/>
      <p:bldP spid="84997" grpId="0"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83DD859C-EB06-4AE2-A737-51D3B3376DAB}" type="slidenum">
              <a:rPr lang="zh-CN" altLang="en-US" sz="1400"/>
              <a:t>85</a:t>
            </a:fld>
            <a:endParaRPr lang="en-US" altLang="zh-CN" sz="1400"/>
          </a:p>
        </p:txBody>
      </p:sp>
      <p:graphicFrame>
        <p:nvGraphicFramePr>
          <p:cNvPr id="86019" name="Object 3"/>
          <p:cNvGraphicFramePr>
            <a:graphicFrameLocks noChangeAspect="1"/>
          </p:cNvGraphicFramePr>
          <p:nvPr/>
        </p:nvGraphicFramePr>
        <p:xfrm>
          <a:off x="2147888" y="1576388"/>
          <a:ext cx="4800600" cy="822325"/>
        </p:xfrm>
        <a:graphic>
          <a:graphicData uri="http://schemas.openxmlformats.org/presentationml/2006/ole">
            <mc:AlternateContent xmlns:mc="http://schemas.openxmlformats.org/markup-compatibility/2006">
              <mc:Choice xmlns:v="urn:schemas-microsoft-com:vml" Requires="v">
                <p:oleObj name="Equation" r:id="rId2" imgW="2452370" imgH="419100" progId="Equation.DSMT4">
                  <p:embed/>
                </p:oleObj>
              </mc:Choice>
              <mc:Fallback>
                <p:oleObj name="Equation" r:id="rId2" imgW="2452370" imgH="4191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7888" y="1576388"/>
                        <a:ext cx="48006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6020" name="Rectangle 4"/>
          <p:cNvSpPr>
            <a:spLocks noChangeArrowheads="1"/>
          </p:cNvSpPr>
          <p:nvPr/>
        </p:nvSpPr>
        <p:spPr bwMode="auto">
          <a:xfrm>
            <a:off x="476250" y="2414588"/>
            <a:ext cx="61261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即等于各环节传递函数之积的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 </a:t>
            </a:r>
          </a:p>
        </p:txBody>
      </p:sp>
      <p:grpSp>
        <p:nvGrpSpPr>
          <p:cNvPr id="2" name="Group 5"/>
          <p:cNvGrpSpPr/>
          <p:nvPr/>
        </p:nvGrpSpPr>
        <p:grpSpPr bwMode="auto">
          <a:xfrm>
            <a:off x="250825" y="3141663"/>
            <a:ext cx="8382000" cy="2197100"/>
            <a:chOff x="0" y="0"/>
            <a:chExt cx="5280" cy="1384"/>
          </a:xfrm>
        </p:grpSpPr>
        <p:graphicFrame>
          <p:nvGraphicFramePr>
            <p:cNvPr id="90120" name="Object 5"/>
            <p:cNvGraphicFramePr>
              <a:graphicFrameLocks noChangeAspect="1"/>
            </p:cNvGraphicFramePr>
            <p:nvPr/>
          </p:nvGraphicFramePr>
          <p:xfrm>
            <a:off x="0" y="34"/>
            <a:ext cx="2688" cy="763"/>
          </p:xfrm>
          <a:graphic>
            <a:graphicData uri="http://schemas.openxmlformats.org/presentationml/2006/ole">
              <mc:AlternateContent xmlns:mc="http://schemas.openxmlformats.org/markup-compatibility/2006">
                <mc:Choice xmlns:v="urn:schemas-microsoft-com:vml" Requires="v">
                  <p:oleObj r:id="rId4" imgW="2362200" imgH="676275" progId="Visio.Drawing.11">
                    <p:embed/>
                  </p:oleObj>
                </mc:Choice>
                <mc:Fallback>
                  <p:oleObj r:id="rId4" imgW="2362200" imgH="676275" progId="Visio.Drawing.11">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4"/>
                          <a:ext cx="2688" cy="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0121" name="Object 6"/>
            <p:cNvGraphicFramePr>
              <a:graphicFrameLocks noChangeAspect="1"/>
            </p:cNvGraphicFramePr>
            <p:nvPr/>
          </p:nvGraphicFramePr>
          <p:xfrm>
            <a:off x="2832" y="0"/>
            <a:ext cx="2448" cy="845"/>
          </p:xfrm>
          <a:graphic>
            <a:graphicData uri="http://schemas.openxmlformats.org/presentationml/2006/ole">
              <mc:AlternateContent xmlns:mc="http://schemas.openxmlformats.org/markup-compatibility/2006">
                <mc:Choice xmlns:v="urn:schemas-microsoft-com:vml" Requires="v">
                  <p:oleObj r:id="rId6" imgW="1914525" imgH="666750" progId="Visio.Drawing.11">
                    <p:embed/>
                  </p:oleObj>
                </mc:Choice>
                <mc:Fallback>
                  <p:oleObj r:id="rId6" imgW="1914525" imgH="666750" progId="Visio.Drawing.11">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32" y="0"/>
                          <a:ext cx="2448" cy="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2" name="Rectangle 7"/>
            <p:cNvSpPr>
              <a:spLocks noChangeArrowheads="1"/>
            </p:cNvSpPr>
            <p:nvPr/>
          </p:nvSpPr>
          <p:spPr bwMode="auto">
            <a:xfrm>
              <a:off x="1159" y="825"/>
              <a:ext cx="30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(a)</a:t>
              </a:r>
            </a:p>
          </p:txBody>
        </p:sp>
        <p:sp>
          <p:nvSpPr>
            <p:cNvPr id="90123" name="Rectangle 8"/>
            <p:cNvSpPr>
              <a:spLocks noChangeArrowheads="1"/>
            </p:cNvSpPr>
            <p:nvPr/>
          </p:nvSpPr>
          <p:spPr bwMode="auto">
            <a:xfrm>
              <a:off x="4035" y="815"/>
              <a:ext cx="311"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(b)</a:t>
              </a:r>
            </a:p>
          </p:txBody>
        </p:sp>
        <p:sp>
          <p:nvSpPr>
            <p:cNvPr id="90124" name="Rectangle 9"/>
            <p:cNvSpPr>
              <a:spLocks noChangeArrowheads="1"/>
            </p:cNvSpPr>
            <p:nvPr/>
          </p:nvSpPr>
          <p:spPr bwMode="auto">
            <a:xfrm>
              <a:off x="1391" y="1093"/>
              <a:ext cx="2761"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 图</a:t>
              </a:r>
              <a:r>
                <a:rPr lang="en-US" altLang="zh-CN" sz="2400" b="1" dirty="0">
                  <a:solidFill>
                    <a:schemeClr val="tx2"/>
                  </a:solidFill>
                  <a:latin typeface="Times New Roman" panose="02020603050405020304" pitchFamily="18" charset="0"/>
                </a:rPr>
                <a:t>7-17  </a:t>
              </a:r>
              <a:r>
                <a:rPr lang="zh-CN" altLang="en-US" sz="2400" b="1" dirty="0">
                  <a:solidFill>
                    <a:schemeClr val="tx2"/>
                  </a:solidFill>
                  <a:latin typeface="Times New Roman" panose="02020603050405020304" pitchFamily="18" charset="0"/>
                </a:rPr>
                <a:t>环节之间无采样器分隔</a:t>
              </a:r>
            </a:p>
          </p:txBody>
        </p:sp>
      </p:grpSp>
      <p:sp>
        <p:nvSpPr>
          <p:cNvPr id="86027" name="Rectangle 10"/>
          <p:cNvSpPr>
            <a:spLocks noChangeArrowheads="1"/>
          </p:cNvSpPr>
          <p:nvPr/>
        </p:nvSpPr>
        <p:spPr bwMode="auto">
          <a:xfrm>
            <a:off x="457200" y="5507038"/>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上述结论可推广到无采样开关间隔的</a:t>
            </a:r>
            <a:r>
              <a:rPr lang="en-US" altLang="zh-CN" sz="2800" i="1">
                <a:solidFill>
                  <a:schemeClr val="tx2"/>
                </a:solidFill>
                <a:latin typeface="Times New Roman" panose="02020603050405020304" pitchFamily="18" charset="0"/>
              </a:rPr>
              <a:t>n</a:t>
            </a:r>
            <a:r>
              <a:rPr lang="zh-CN" altLang="en-US" sz="2800" b="1">
                <a:solidFill>
                  <a:schemeClr val="tx2"/>
                </a:solidFill>
                <a:latin typeface="Times New Roman" panose="02020603050405020304" pitchFamily="18" charset="0"/>
              </a:rPr>
              <a:t>个环节串联的情况。 </a:t>
            </a:r>
          </a:p>
        </p:txBody>
      </p:sp>
      <p:sp>
        <p:nvSpPr>
          <p:cNvPr id="86028" name="Rectangle 11"/>
          <p:cNvSpPr>
            <a:spLocks noChangeArrowheads="1"/>
          </p:cNvSpPr>
          <p:nvPr/>
        </p:nvSpPr>
        <p:spPr bwMode="auto">
          <a:xfrm>
            <a:off x="539750" y="260350"/>
            <a:ext cx="7848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1) </a:t>
            </a:r>
            <a:r>
              <a:rPr lang="zh-CN" altLang="en-US" sz="2800" b="1">
                <a:solidFill>
                  <a:schemeClr val="tx2"/>
                </a:solidFill>
                <a:latin typeface="Times New Roman" panose="02020603050405020304" pitchFamily="18" charset="0"/>
              </a:rPr>
              <a:t>串联环节之间无采样开关</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如图所示，开环系统的脉冲传递函数可由连续工作状态的传递函数</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的乘积求得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86028"/>
                                        </p:tgtEl>
                                        <p:attrNameLst>
                                          <p:attrName>style.visibility</p:attrName>
                                        </p:attrNameLst>
                                      </p:cBhvr>
                                      <p:to>
                                        <p:strVal val="visible"/>
                                      </p:to>
                                    </p:set>
                                    <p:animEffect transition="in" filter="blinds(horizontal)">
                                      <p:cBhvr>
                                        <p:cTn id="10" dur="500"/>
                                        <p:tgtEl>
                                          <p:spTgt spid="86028"/>
                                        </p:tgtEl>
                                      </p:cBhvr>
                                    </p:animEffect>
                                  </p:childTnLst>
                                </p:cTn>
                              </p:par>
                              <p:par>
                                <p:cTn id="11" presetID="3" presetClass="entr" presetSubtype="10" fill="hold" nodeType="withEffect">
                                  <p:stCondLst>
                                    <p:cond delay="0"/>
                                  </p:stCondLst>
                                  <p:childTnLst>
                                    <p:set>
                                      <p:cBhvr>
                                        <p:cTn id="12" dur="1" fill="hold">
                                          <p:stCondLst>
                                            <p:cond delay="0"/>
                                          </p:stCondLst>
                                        </p:cTn>
                                        <p:tgtEl>
                                          <p:spTgt spid="86019"/>
                                        </p:tgtEl>
                                        <p:attrNameLst>
                                          <p:attrName>style.visibility</p:attrName>
                                        </p:attrNameLst>
                                      </p:cBhvr>
                                      <p:to>
                                        <p:strVal val="visible"/>
                                      </p:to>
                                    </p:set>
                                    <p:animEffect transition="in" filter="blinds(horizontal)">
                                      <p:cBhvr>
                                        <p:cTn id="13" dur="500"/>
                                        <p:tgtEl>
                                          <p:spTgt spid="8601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6020"/>
                                        </p:tgtEl>
                                        <p:attrNameLst>
                                          <p:attrName>style.visibility</p:attrName>
                                        </p:attrNameLst>
                                      </p:cBhvr>
                                      <p:to>
                                        <p:strVal val="visible"/>
                                      </p:to>
                                    </p:set>
                                    <p:animEffect transition="in" filter="blinds(horizontal)">
                                      <p:cBhvr>
                                        <p:cTn id="16" dur="500"/>
                                        <p:tgtEl>
                                          <p:spTgt spid="86020"/>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86027"/>
                                        </p:tgtEl>
                                        <p:attrNameLst>
                                          <p:attrName>style.visibility</p:attrName>
                                        </p:attrNameLst>
                                      </p:cBhvr>
                                      <p:to>
                                        <p:strVal val="visible"/>
                                      </p:to>
                                    </p:set>
                                    <p:animEffect transition="in" filter="blinds(horizontal)">
                                      <p:cBhvr>
                                        <p:cTn id="21" dur="500"/>
                                        <p:tgtEl>
                                          <p:spTgt spid="860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20" grpId="0" autoUpdateAnimBg="0"/>
      <p:bldP spid="86027" grpId="0" autoUpdateAnimBg="0"/>
      <p:bldP spid="86028" grpId="0" autoUpdateAnimBg="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1F777B9B-DB10-49D1-9F42-FDD22322C6C8}" type="slidenum">
              <a:rPr lang="zh-CN" altLang="en-US" sz="1400"/>
              <a:t>86</a:t>
            </a:fld>
            <a:endParaRPr lang="en-US" altLang="zh-CN" sz="1400"/>
          </a:p>
        </p:txBody>
      </p:sp>
      <p:grpSp>
        <p:nvGrpSpPr>
          <p:cNvPr id="2" name="Group 3"/>
          <p:cNvGrpSpPr/>
          <p:nvPr/>
        </p:nvGrpSpPr>
        <p:grpSpPr bwMode="auto">
          <a:xfrm>
            <a:off x="457200" y="304800"/>
            <a:ext cx="8375650" cy="1828800"/>
            <a:chOff x="0" y="0"/>
            <a:chExt cx="5276" cy="1152"/>
          </a:xfrm>
        </p:grpSpPr>
        <p:sp>
          <p:nvSpPr>
            <p:cNvPr id="91142" name="Rectangle 2"/>
            <p:cNvSpPr>
              <a:spLocks noChangeArrowheads="1"/>
            </p:cNvSpPr>
            <p:nvPr/>
          </p:nvSpPr>
          <p:spPr bwMode="auto">
            <a:xfrm>
              <a:off x="0" y="0"/>
              <a:ext cx="527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7-22</a:t>
              </a:r>
              <a:r>
                <a:rPr lang="zh-CN" altLang="en-US" sz="2800" b="1" dirty="0">
                  <a:solidFill>
                    <a:schemeClr val="tx2"/>
                  </a:solidFill>
                  <a:latin typeface="Times New Roman" panose="02020603050405020304" pitchFamily="18" charset="0"/>
                </a:rPr>
                <a:t>两串联环节</a:t>
              </a:r>
              <a:r>
                <a:rPr lang="en-US" altLang="zh-CN" sz="2800" i="1" dirty="0">
                  <a:solidFill>
                    <a:schemeClr val="tx2"/>
                  </a:solidFill>
                  <a:latin typeface="Times New Roman" panose="02020603050405020304" pitchFamily="18" charset="0"/>
                </a:rPr>
                <a:t>G</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和</a:t>
              </a:r>
              <a:r>
                <a:rPr lang="en-US" altLang="zh-CN" sz="2800" i="1" dirty="0">
                  <a:solidFill>
                    <a:schemeClr val="tx2"/>
                  </a:solidFill>
                  <a:latin typeface="Times New Roman" panose="02020603050405020304" pitchFamily="18" charset="0"/>
                </a:rPr>
                <a:t>G</a:t>
              </a:r>
              <a:r>
                <a:rPr lang="en-US" altLang="zh-CN" sz="2800" baseline="-25000" dirty="0">
                  <a:solidFill>
                    <a:schemeClr val="tx2"/>
                  </a:solidFill>
                  <a:latin typeface="Times New Roman" panose="02020603050405020304" pitchFamily="18" charset="0"/>
                </a:rPr>
                <a:t>2</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之间无采样开关， </a:t>
              </a:r>
            </a:p>
          </p:txBody>
        </p:sp>
        <p:graphicFrame>
          <p:nvGraphicFramePr>
            <p:cNvPr id="91143" name="Object 5"/>
            <p:cNvGraphicFramePr>
              <a:graphicFrameLocks noChangeAspect="1"/>
            </p:cNvGraphicFramePr>
            <p:nvPr/>
          </p:nvGraphicFramePr>
          <p:xfrm>
            <a:off x="1458" y="283"/>
            <a:ext cx="2246" cy="514"/>
          </p:xfrm>
          <a:graphic>
            <a:graphicData uri="http://schemas.openxmlformats.org/presentationml/2006/ole">
              <mc:AlternateContent xmlns:mc="http://schemas.openxmlformats.org/markup-compatibility/2006">
                <mc:Choice xmlns:v="urn:schemas-microsoft-com:vml" Requires="v">
                  <p:oleObj name="Equation" r:id="rId2" imgW="1536065" imgH="355600" progId="Equation.DSMT4">
                    <p:embed/>
                  </p:oleObj>
                </mc:Choice>
                <mc:Fallback>
                  <p:oleObj name="Equation" r:id="rId2" imgW="1536065" imgH="355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8" y="283"/>
                          <a:ext cx="2246"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44" name="Rectangle 4"/>
            <p:cNvSpPr>
              <a:spLocks noChangeArrowheads="1"/>
            </p:cNvSpPr>
            <p:nvPr/>
          </p:nvSpPr>
          <p:spPr bwMode="auto">
            <a:xfrm>
              <a:off x="0" y="825"/>
              <a:ext cx="41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试求串联环节等效的脉冲传递函数</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p>
          </p:txBody>
        </p:sp>
      </p:grpSp>
      <p:sp>
        <p:nvSpPr>
          <p:cNvPr id="87047" name="Rectangle 5"/>
          <p:cNvSpPr>
            <a:spLocks noChangeArrowheads="1"/>
          </p:cNvSpPr>
          <p:nvPr/>
        </p:nvSpPr>
        <p:spPr bwMode="auto">
          <a:xfrm>
            <a:off x="457200" y="2224088"/>
            <a:ext cx="54832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串联系统的脉冲传递函数为</a:t>
            </a:r>
          </a:p>
        </p:txBody>
      </p:sp>
      <p:graphicFrame>
        <p:nvGraphicFramePr>
          <p:cNvPr id="87048" name="Object 8"/>
          <p:cNvGraphicFramePr>
            <a:graphicFrameLocks noChangeAspect="1"/>
          </p:cNvGraphicFramePr>
          <p:nvPr/>
        </p:nvGraphicFramePr>
        <p:xfrm>
          <a:off x="1258888" y="2765425"/>
          <a:ext cx="6208712" cy="2884488"/>
        </p:xfrm>
        <a:graphic>
          <a:graphicData uri="http://schemas.openxmlformats.org/presentationml/2006/ole">
            <mc:AlternateContent xmlns:mc="http://schemas.openxmlformats.org/markup-compatibility/2006">
              <mc:Choice xmlns:v="urn:schemas-microsoft-com:vml" Requires="v">
                <p:oleObj name="Equation" r:id="rId4" imgW="2895600" imgH="1346200" progId="Equation.DSMT4">
                  <p:embed/>
                </p:oleObj>
              </mc:Choice>
              <mc:Fallback>
                <p:oleObj name="Equation" r:id="rId4" imgW="2895600" imgH="13462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2765425"/>
                        <a:ext cx="6208712" cy="288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7047"/>
                                        </p:tgtEl>
                                        <p:attrNameLst>
                                          <p:attrName>style.visibility</p:attrName>
                                        </p:attrNameLst>
                                      </p:cBhvr>
                                      <p:to>
                                        <p:strVal val="visible"/>
                                      </p:to>
                                    </p:set>
                                    <p:animEffect transition="in" filter="blinds(horizontal)">
                                      <p:cBhvr>
                                        <p:cTn id="12" dur="500"/>
                                        <p:tgtEl>
                                          <p:spTgt spid="87047"/>
                                        </p:tgtEl>
                                      </p:cBhvr>
                                    </p:animEffect>
                                  </p:childTnLst>
                                </p:cTn>
                              </p:par>
                              <p:par>
                                <p:cTn id="13" presetID="3" presetClass="entr" presetSubtype="10" fill="hold" nodeType="withEffect">
                                  <p:stCondLst>
                                    <p:cond delay="0"/>
                                  </p:stCondLst>
                                  <p:childTnLst>
                                    <p:set>
                                      <p:cBhvr>
                                        <p:cTn id="14" dur="1" fill="hold">
                                          <p:stCondLst>
                                            <p:cond delay="0"/>
                                          </p:stCondLst>
                                        </p:cTn>
                                        <p:tgtEl>
                                          <p:spTgt spid="87048"/>
                                        </p:tgtEl>
                                        <p:attrNameLst>
                                          <p:attrName>style.visibility</p:attrName>
                                        </p:attrNameLst>
                                      </p:cBhvr>
                                      <p:to>
                                        <p:strVal val="visible"/>
                                      </p:to>
                                    </p:set>
                                    <p:animEffect transition="in" filter="blinds(horizontal)">
                                      <p:cBhvr>
                                        <p:cTn id="15" dur="500"/>
                                        <p:tgtEl>
                                          <p:spTgt spid="870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047" grpId="0" autoUpdateAnimBg="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D5C22197-92DD-4D8D-AFDA-EB8AE42C1E58}" type="slidenum">
              <a:rPr lang="zh-CN" altLang="en-US" sz="1400"/>
              <a:t>87</a:t>
            </a:fld>
            <a:endParaRPr lang="en-US" altLang="zh-CN" sz="1400"/>
          </a:p>
        </p:txBody>
      </p:sp>
      <p:sp>
        <p:nvSpPr>
          <p:cNvPr id="88067" name="Rectangle 2"/>
          <p:cNvSpPr>
            <a:spLocks noChangeArrowheads="1"/>
          </p:cNvSpPr>
          <p:nvPr/>
        </p:nvSpPr>
        <p:spPr bwMode="auto">
          <a:xfrm>
            <a:off x="527050" y="319088"/>
            <a:ext cx="82359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266700">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2) </a:t>
            </a:r>
            <a:r>
              <a:rPr lang="zh-CN" altLang="en-US" sz="2800" b="1">
                <a:solidFill>
                  <a:schemeClr val="tx2"/>
                </a:solidFill>
                <a:latin typeface="Times New Roman" panose="02020603050405020304" pitchFamily="18" charset="0"/>
              </a:rPr>
              <a:t>串联环节之间有采样开关</a:t>
            </a:r>
          </a:p>
        </p:txBody>
      </p:sp>
      <p:graphicFrame>
        <p:nvGraphicFramePr>
          <p:cNvPr id="88068" name="Object 4"/>
          <p:cNvGraphicFramePr>
            <a:graphicFrameLocks noChangeAspect="1"/>
          </p:cNvGraphicFramePr>
          <p:nvPr/>
        </p:nvGraphicFramePr>
        <p:xfrm>
          <a:off x="3708400" y="4953000"/>
          <a:ext cx="1778000" cy="850900"/>
        </p:xfrm>
        <a:graphic>
          <a:graphicData uri="http://schemas.openxmlformats.org/presentationml/2006/ole">
            <mc:AlternateContent xmlns:mc="http://schemas.openxmlformats.org/markup-compatibility/2006">
              <mc:Choice xmlns:v="urn:schemas-microsoft-com:vml" Requires="v">
                <p:oleObj r:id="rId2" imgW="877570" imgH="419735" progId="Equation.DSMT4">
                  <p:embed/>
                </p:oleObj>
              </mc:Choice>
              <mc:Fallback>
                <p:oleObj r:id="rId2" imgW="877570" imgH="41973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8400" y="4953000"/>
                        <a:ext cx="17780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 name="Group 5"/>
          <p:cNvGrpSpPr/>
          <p:nvPr/>
        </p:nvGrpSpPr>
        <p:grpSpPr bwMode="auto">
          <a:xfrm>
            <a:off x="1358900" y="977900"/>
            <a:ext cx="5818188" cy="1890713"/>
            <a:chOff x="-8" y="6"/>
            <a:chExt cx="3665" cy="1191"/>
          </a:xfrm>
        </p:grpSpPr>
        <p:graphicFrame>
          <p:nvGraphicFramePr>
            <p:cNvPr id="92167" name="Object 7"/>
            <p:cNvGraphicFramePr>
              <a:graphicFrameLocks noChangeAspect="1"/>
            </p:cNvGraphicFramePr>
            <p:nvPr/>
          </p:nvGraphicFramePr>
          <p:xfrm>
            <a:off x="-8" y="6"/>
            <a:ext cx="3665" cy="882"/>
          </p:xfrm>
          <a:graphic>
            <a:graphicData uri="http://schemas.openxmlformats.org/presentationml/2006/ole">
              <mc:AlternateContent xmlns:mc="http://schemas.openxmlformats.org/markup-compatibility/2006">
                <mc:Choice xmlns:v="urn:schemas-microsoft-com:vml" Requires="v">
                  <p:oleObj name="Visio" r:id="rId4" imgW="3759200" imgH="914400" progId="Visio.Drawing.11">
                    <p:embed/>
                  </p:oleObj>
                </mc:Choice>
                <mc:Fallback>
                  <p:oleObj name="Visio" r:id="rId4" imgW="3759200" imgH="914400" progId="Visio.Drawing.11">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 y="6"/>
                          <a:ext cx="3665" cy="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8" name="Rectangle 5"/>
            <p:cNvSpPr>
              <a:spLocks noChangeArrowheads="1"/>
            </p:cNvSpPr>
            <p:nvPr/>
          </p:nvSpPr>
          <p:spPr bwMode="auto">
            <a:xfrm>
              <a:off x="543" y="906"/>
              <a:ext cx="271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7-18  </a:t>
              </a:r>
              <a:r>
                <a:rPr lang="zh-CN" altLang="en-US" sz="2400" b="1" dirty="0">
                  <a:solidFill>
                    <a:schemeClr val="tx2"/>
                  </a:solidFill>
                  <a:latin typeface="Times New Roman" panose="02020603050405020304" pitchFamily="18" charset="0"/>
                </a:rPr>
                <a:t>环节之间有采样器分隔</a:t>
              </a:r>
            </a:p>
          </p:txBody>
        </p:sp>
      </p:grpSp>
      <p:sp>
        <p:nvSpPr>
          <p:cNvPr id="88072" name="Rectangle 6"/>
          <p:cNvSpPr>
            <a:spLocks noChangeArrowheads="1"/>
          </p:cNvSpPr>
          <p:nvPr/>
        </p:nvSpPr>
        <p:spPr bwMode="auto">
          <a:xfrm>
            <a:off x="457200" y="3279775"/>
            <a:ext cx="841692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图中采样器</a:t>
            </a:r>
            <a:r>
              <a:rPr lang="en-US" altLang="zh-CN" sz="2800" i="1">
                <a:solidFill>
                  <a:schemeClr val="tx2"/>
                </a:solidFill>
                <a:latin typeface="Times New Roman" panose="02020603050405020304" pitchFamily="18" charset="0"/>
              </a:rPr>
              <a:t>T</a:t>
            </a:r>
            <a:r>
              <a:rPr lang="en-US" altLang="zh-CN" sz="2800" baseline="-25000">
                <a:solidFill>
                  <a:schemeClr val="tx2"/>
                </a:solidFill>
                <a:latin typeface="Times New Roman" panose="02020603050405020304" pitchFamily="18" charset="0"/>
              </a:rPr>
              <a:t>1</a:t>
            </a:r>
            <a:r>
              <a:rPr lang="zh-CN" altLang="en-US" sz="2800" b="1">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T</a:t>
            </a:r>
            <a:r>
              <a:rPr lang="en-US" altLang="zh-CN" sz="2800" baseline="-25000">
                <a:solidFill>
                  <a:schemeClr val="tx2"/>
                </a:solidFill>
                <a:latin typeface="Times New Roman" panose="02020603050405020304" pitchFamily="18" charset="0"/>
              </a:rPr>
              <a:t>2</a:t>
            </a:r>
            <a:r>
              <a:rPr lang="zh-CN" altLang="en-US" sz="2800" b="1">
                <a:solidFill>
                  <a:schemeClr val="tx2"/>
                </a:solidFill>
                <a:latin typeface="Times New Roman" panose="02020603050405020304" pitchFamily="18" charset="0"/>
              </a:rPr>
              <a:t>是同步的。对于第一个环节，</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由于前后都存在采样开关，其输入为采样输入</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输出经采样器后为</a:t>
            </a:r>
            <a:r>
              <a:rPr lang="en-US" altLang="zh-CN" sz="2800" i="1">
                <a:solidFill>
                  <a:schemeClr val="tx2"/>
                </a:solidFill>
                <a:latin typeface="Times New Roman" panose="02020603050405020304" pitchFamily="18" charset="0"/>
              </a:rPr>
              <a:t>c</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blinds(horizontal)">
                                      <p:cBhvr>
                                        <p:cTn id="7" dur="500"/>
                                        <p:tgtEl>
                                          <p:spTgt spid="88067"/>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8072"/>
                                        </p:tgtEl>
                                        <p:attrNameLst>
                                          <p:attrName>style.visibility</p:attrName>
                                        </p:attrNameLst>
                                      </p:cBhvr>
                                      <p:to>
                                        <p:strVal val="visible"/>
                                      </p:to>
                                    </p:set>
                                    <p:animEffect transition="in" filter="blinds(horizontal)">
                                      <p:cBhvr>
                                        <p:cTn id="15" dur="500"/>
                                        <p:tgtEl>
                                          <p:spTgt spid="88072"/>
                                        </p:tgtEl>
                                      </p:cBhvr>
                                    </p:animEffect>
                                  </p:childTnLst>
                                </p:cTn>
                              </p:par>
                              <p:par>
                                <p:cTn id="16" presetID="3" presetClass="entr" presetSubtype="10" fill="hold" nodeType="withEffect">
                                  <p:stCondLst>
                                    <p:cond delay="0"/>
                                  </p:stCondLst>
                                  <p:childTnLst>
                                    <p:set>
                                      <p:cBhvr>
                                        <p:cTn id="17" dur="1" fill="hold">
                                          <p:stCondLst>
                                            <p:cond delay="0"/>
                                          </p:stCondLst>
                                        </p:cTn>
                                        <p:tgtEl>
                                          <p:spTgt spid="88068"/>
                                        </p:tgtEl>
                                        <p:attrNameLst>
                                          <p:attrName>style.visibility</p:attrName>
                                        </p:attrNameLst>
                                      </p:cBhvr>
                                      <p:to>
                                        <p:strVal val="visible"/>
                                      </p:to>
                                    </p:set>
                                    <p:animEffect transition="in" filter="blinds(horizontal)">
                                      <p:cBhvr>
                                        <p:cTn id="18" dur="500"/>
                                        <p:tgtEl>
                                          <p:spTgt spid="880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autoUpdateAnimBg="0"/>
      <p:bldP spid="88072"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6036BE24-E84F-44BC-9B5A-3A748150A179}" type="slidenum">
              <a:rPr lang="zh-CN" altLang="en-US" sz="1400"/>
              <a:t>88</a:t>
            </a:fld>
            <a:endParaRPr lang="en-US" altLang="zh-CN" sz="1400"/>
          </a:p>
        </p:txBody>
      </p:sp>
      <p:sp>
        <p:nvSpPr>
          <p:cNvPr id="89091" name="Rectangle 2"/>
          <p:cNvSpPr>
            <a:spLocks noChangeArrowheads="1"/>
          </p:cNvSpPr>
          <p:nvPr/>
        </p:nvSpPr>
        <p:spPr bwMode="auto">
          <a:xfrm>
            <a:off x="533400" y="304800"/>
            <a:ext cx="8382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对于第二个环节，其输入为</a:t>
            </a:r>
            <a:r>
              <a:rPr lang="en-US" altLang="zh-CN" sz="2800" i="1">
                <a:solidFill>
                  <a:schemeClr val="tx2"/>
                </a:solidFill>
                <a:latin typeface="Times New Roman" panose="02020603050405020304" pitchFamily="18" charset="0"/>
              </a:rPr>
              <a:t>c</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kT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，输出为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，其</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a:t>
            </a:r>
          </a:p>
        </p:txBody>
      </p:sp>
      <p:graphicFrame>
        <p:nvGraphicFramePr>
          <p:cNvPr id="89092" name="Object 4"/>
          <p:cNvGraphicFramePr>
            <a:graphicFrameLocks noChangeAspect="1"/>
          </p:cNvGraphicFramePr>
          <p:nvPr/>
        </p:nvGraphicFramePr>
        <p:xfrm>
          <a:off x="3276600" y="1174750"/>
          <a:ext cx="1828800" cy="885825"/>
        </p:xfrm>
        <a:graphic>
          <a:graphicData uri="http://schemas.openxmlformats.org/presentationml/2006/ole">
            <mc:AlternateContent xmlns:mc="http://schemas.openxmlformats.org/markup-compatibility/2006">
              <mc:Choice xmlns:v="urn:schemas-microsoft-com:vml" Requires="v">
                <p:oleObj r:id="rId2" imgW="890270" imgH="432435" progId="Equation.DSMT4">
                  <p:embed/>
                </p:oleObj>
              </mc:Choice>
              <mc:Fallback>
                <p:oleObj r:id="rId2" imgW="890270" imgH="43243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6600" y="1174750"/>
                        <a:ext cx="1828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3" name="Rectangle 4"/>
          <p:cNvSpPr>
            <a:spLocks noChangeArrowheads="1"/>
          </p:cNvSpPr>
          <p:nvPr/>
        </p:nvSpPr>
        <p:spPr bwMode="auto">
          <a:xfrm>
            <a:off x="533400" y="2012950"/>
            <a:ext cx="69913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两环节串联后，其总的脉冲传递函数为</a:t>
            </a:r>
          </a:p>
        </p:txBody>
      </p:sp>
      <p:graphicFrame>
        <p:nvGraphicFramePr>
          <p:cNvPr id="89094" name="Object 6"/>
          <p:cNvGraphicFramePr>
            <a:graphicFrameLocks noChangeAspect="1"/>
          </p:cNvGraphicFramePr>
          <p:nvPr/>
        </p:nvGraphicFramePr>
        <p:xfrm>
          <a:off x="3352800" y="2590800"/>
          <a:ext cx="2362200" cy="838200"/>
        </p:xfrm>
        <a:graphic>
          <a:graphicData uri="http://schemas.openxmlformats.org/presentationml/2006/ole">
            <mc:AlternateContent xmlns:mc="http://schemas.openxmlformats.org/markup-compatibility/2006">
              <mc:Choice xmlns:v="urn:schemas-microsoft-com:vml" Requires="v">
                <p:oleObj r:id="rId4" imgW="1182370" imgH="419735" progId="Equation.DSMT4">
                  <p:embed/>
                </p:oleObj>
              </mc:Choice>
              <mc:Fallback>
                <p:oleObj r:id="rId4" imgW="1182370" imgH="41973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2590800"/>
                        <a:ext cx="23622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5" name="Rectangle 7"/>
          <p:cNvSpPr>
            <a:spLocks noChangeArrowheads="1"/>
          </p:cNvSpPr>
          <p:nvPr/>
        </p:nvSpPr>
        <p:spPr bwMode="auto">
          <a:xfrm>
            <a:off x="457200" y="3429000"/>
            <a:ext cx="82296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当串联环节之间有采样开关时，系统脉冲传递函数等于这两个环节脉冲传递函数的乘积。</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上述结论可以推广到多个环节串联而且环节间都存在同步采样开关的情形，总的脉冲传递函数等于各个环节的脉冲传递函数的乘积。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89091"/>
                                        </p:tgtEl>
                                        <p:attrNameLst>
                                          <p:attrName>style.visibility</p:attrName>
                                        </p:attrNameLst>
                                      </p:cBhvr>
                                      <p:to>
                                        <p:strVal val="visible"/>
                                      </p:to>
                                    </p:set>
                                    <p:animEffect transition="in" filter="blinds(horizontal)">
                                      <p:cBhvr>
                                        <p:cTn id="7" dur="500"/>
                                        <p:tgtEl>
                                          <p:spTgt spid="89091"/>
                                        </p:tgtEl>
                                      </p:cBhvr>
                                    </p:animEffect>
                                  </p:childTnLst>
                                </p:cTn>
                              </p:par>
                              <p:par>
                                <p:cTn id="8" presetID="3" presetClass="entr" presetSubtype="10" fill="hold" nodeType="withEffect">
                                  <p:stCondLst>
                                    <p:cond delay="0"/>
                                  </p:stCondLst>
                                  <p:childTnLst>
                                    <p:set>
                                      <p:cBhvr>
                                        <p:cTn id="9" dur="1" fill="hold">
                                          <p:stCondLst>
                                            <p:cond delay="0"/>
                                          </p:stCondLst>
                                        </p:cTn>
                                        <p:tgtEl>
                                          <p:spTgt spid="89092"/>
                                        </p:tgtEl>
                                        <p:attrNameLst>
                                          <p:attrName>style.visibility</p:attrName>
                                        </p:attrNameLst>
                                      </p:cBhvr>
                                      <p:to>
                                        <p:strVal val="visible"/>
                                      </p:to>
                                    </p:set>
                                    <p:animEffect transition="in" filter="blinds(horizontal)">
                                      <p:cBhvr>
                                        <p:cTn id="10" dur="500"/>
                                        <p:tgtEl>
                                          <p:spTgt spid="8909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9093"/>
                                        </p:tgtEl>
                                        <p:attrNameLst>
                                          <p:attrName>style.visibility</p:attrName>
                                        </p:attrNameLst>
                                      </p:cBhvr>
                                      <p:to>
                                        <p:strVal val="visible"/>
                                      </p:to>
                                    </p:set>
                                    <p:animEffect transition="in" filter="blinds(horizontal)">
                                      <p:cBhvr>
                                        <p:cTn id="15" dur="500"/>
                                        <p:tgtEl>
                                          <p:spTgt spid="89093"/>
                                        </p:tgtEl>
                                      </p:cBhvr>
                                    </p:animEffect>
                                  </p:childTnLst>
                                </p:cTn>
                              </p:par>
                              <p:par>
                                <p:cTn id="16" presetID="3" presetClass="entr" presetSubtype="10" fill="hold" nodeType="withEffect">
                                  <p:stCondLst>
                                    <p:cond delay="0"/>
                                  </p:stCondLst>
                                  <p:childTnLst>
                                    <p:set>
                                      <p:cBhvr>
                                        <p:cTn id="17" dur="1" fill="hold">
                                          <p:stCondLst>
                                            <p:cond delay="0"/>
                                          </p:stCondLst>
                                        </p:cTn>
                                        <p:tgtEl>
                                          <p:spTgt spid="89094"/>
                                        </p:tgtEl>
                                        <p:attrNameLst>
                                          <p:attrName>style.visibility</p:attrName>
                                        </p:attrNameLst>
                                      </p:cBhvr>
                                      <p:to>
                                        <p:strVal val="visible"/>
                                      </p:to>
                                    </p:set>
                                    <p:animEffect transition="in" filter="blinds(horizontal)">
                                      <p:cBhvr>
                                        <p:cTn id="18" dur="500"/>
                                        <p:tgtEl>
                                          <p:spTgt spid="89094"/>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89095"/>
                                        </p:tgtEl>
                                        <p:attrNameLst>
                                          <p:attrName>style.visibility</p:attrName>
                                        </p:attrNameLst>
                                      </p:cBhvr>
                                      <p:to>
                                        <p:strVal val="visible"/>
                                      </p:to>
                                    </p:set>
                                    <p:animEffect transition="in" filter="blinds(horizontal)">
                                      <p:cBhvr>
                                        <p:cTn id="23" dur="500"/>
                                        <p:tgtEl>
                                          <p:spTgt spid="890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093" grpId="0" autoUpdateAnimBg="0"/>
      <p:bldP spid="89095" grpId="0" autoUpdateAnimBg="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CE6AFDE1-651F-4188-A20A-835CE253D012}" type="slidenum">
              <a:rPr lang="zh-CN" altLang="en-US" sz="1400"/>
              <a:t>89</a:t>
            </a:fld>
            <a:endParaRPr lang="en-US" altLang="zh-CN" sz="1400"/>
          </a:p>
        </p:txBody>
      </p:sp>
      <p:grpSp>
        <p:nvGrpSpPr>
          <p:cNvPr id="2" name="Group 3"/>
          <p:cNvGrpSpPr/>
          <p:nvPr/>
        </p:nvGrpSpPr>
        <p:grpSpPr bwMode="auto">
          <a:xfrm>
            <a:off x="395288" y="333375"/>
            <a:ext cx="8375650" cy="1738313"/>
            <a:chOff x="0" y="0"/>
            <a:chExt cx="5276" cy="1095"/>
          </a:xfrm>
        </p:grpSpPr>
        <p:sp>
          <p:nvSpPr>
            <p:cNvPr id="94216" name="Rectangle 2"/>
            <p:cNvSpPr>
              <a:spLocks noChangeArrowheads="1"/>
            </p:cNvSpPr>
            <p:nvPr/>
          </p:nvSpPr>
          <p:spPr bwMode="auto">
            <a:xfrm>
              <a:off x="48" y="0"/>
              <a:ext cx="5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7-23 </a:t>
              </a:r>
              <a:r>
                <a:rPr lang="zh-CN" altLang="en-US" sz="2800" b="1" dirty="0">
                  <a:solidFill>
                    <a:schemeClr val="tx2"/>
                  </a:solidFill>
                  <a:latin typeface="Times New Roman" panose="02020603050405020304" pitchFamily="18" charset="0"/>
                </a:rPr>
                <a:t>两串联环节</a:t>
              </a:r>
              <a:r>
                <a:rPr lang="en-US" altLang="zh-CN" sz="2800" i="1" dirty="0">
                  <a:solidFill>
                    <a:schemeClr val="tx2"/>
                  </a:solidFill>
                  <a:latin typeface="Times New Roman" panose="02020603050405020304" pitchFamily="18" charset="0"/>
                </a:rPr>
                <a:t>G</a:t>
              </a:r>
              <a:r>
                <a:rPr lang="en-US" altLang="zh-CN" sz="2800" baseline="-25000" dirty="0">
                  <a:solidFill>
                    <a:schemeClr val="tx2"/>
                  </a:solidFill>
                  <a:latin typeface="Times New Roman" panose="02020603050405020304" pitchFamily="18" charset="0"/>
                </a:rPr>
                <a:t>1</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和</a:t>
              </a:r>
              <a:r>
                <a:rPr lang="en-US" altLang="zh-CN" sz="2800" i="1" dirty="0">
                  <a:solidFill>
                    <a:schemeClr val="tx2"/>
                  </a:solidFill>
                  <a:latin typeface="Times New Roman" panose="02020603050405020304" pitchFamily="18" charset="0"/>
                </a:rPr>
                <a:t>G</a:t>
              </a:r>
              <a:r>
                <a:rPr lang="en-US" altLang="zh-CN" sz="2800" baseline="-25000" dirty="0">
                  <a:solidFill>
                    <a:schemeClr val="tx2"/>
                  </a:solidFill>
                  <a:latin typeface="Times New Roman" panose="02020603050405020304" pitchFamily="18" charset="0"/>
                </a:rPr>
                <a:t>2</a:t>
              </a:r>
              <a:r>
                <a:rPr lang="en-US" altLang="zh-CN" sz="2800" dirty="0">
                  <a:solidFill>
                    <a:schemeClr val="tx2"/>
                  </a:solidFill>
                  <a:latin typeface="Times New Roman" panose="02020603050405020304" pitchFamily="18" charset="0"/>
                </a:rPr>
                <a:t>(</a:t>
              </a:r>
              <a:r>
                <a:rPr lang="en-US" altLang="zh-CN" sz="2800" i="1" dirty="0">
                  <a:solidFill>
                    <a:schemeClr val="tx2"/>
                  </a:solidFill>
                  <a:latin typeface="Times New Roman" panose="02020603050405020304" pitchFamily="18" charset="0"/>
                </a:rPr>
                <a:t>s</a:t>
              </a:r>
              <a:r>
                <a:rPr lang="en-US" altLang="zh-CN" sz="2800" dirty="0">
                  <a:solidFill>
                    <a:schemeClr val="tx2"/>
                  </a:solidFill>
                  <a:latin typeface="Times New Roman" panose="02020603050405020304" pitchFamily="18" charset="0"/>
                </a:rPr>
                <a:t>)</a:t>
              </a:r>
              <a:r>
                <a:rPr lang="zh-CN" altLang="en-US" sz="2800" b="1" dirty="0">
                  <a:solidFill>
                    <a:schemeClr val="tx2"/>
                  </a:solidFill>
                  <a:latin typeface="Times New Roman" panose="02020603050405020304" pitchFamily="18" charset="0"/>
                </a:rPr>
                <a:t>之间有采样开关， </a:t>
              </a:r>
            </a:p>
          </p:txBody>
        </p:sp>
        <p:graphicFrame>
          <p:nvGraphicFramePr>
            <p:cNvPr id="94217" name="Object 5"/>
            <p:cNvGraphicFramePr>
              <a:graphicFrameLocks noChangeAspect="1"/>
            </p:cNvGraphicFramePr>
            <p:nvPr/>
          </p:nvGraphicFramePr>
          <p:xfrm>
            <a:off x="1590" y="272"/>
            <a:ext cx="2200" cy="505"/>
          </p:xfrm>
          <a:graphic>
            <a:graphicData uri="http://schemas.openxmlformats.org/presentationml/2006/ole">
              <mc:AlternateContent xmlns:mc="http://schemas.openxmlformats.org/markup-compatibility/2006">
                <mc:Choice xmlns:v="urn:schemas-microsoft-com:vml" Requires="v">
                  <p:oleObj name="Equation" r:id="rId2" imgW="1536065" imgH="355600" progId="Equation.DSMT4">
                    <p:embed/>
                  </p:oleObj>
                </mc:Choice>
                <mc:Fallback>
                  <p:oleObj name="Equation" r:id="rId2" imgW="1536065" imgH="355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 y="272"/>
                          <a:ext cx="2200" cy="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4218" name="Rectangle 4"/>
            <p:cNvSpPr>
              <a:spLocks noChangeArrowheads="1"/>
            </p:cNvSpPr>
            <p:nvPr/>
          </p:nvSpPr>
          <p:spPr bwMode="auto">
            <a:xfrm>
              <a:off x="0" y="768"/>
              <a:ext cx="409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试求串联环节等效的脉冲传递函数</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a:t>
              </a:r>
            </a:p>
          </p:txBody>
        </p:sp>
      </p:grpSp>
      <p:sp>
        <p:nvSpPr>
          <p:cNvPr id="90119" name="Rectangle 5"/>
          <p:cNvSpPr>
            <a:spLocks noChangeArrowheads="1"/>
          </p:cNvSpPr>
          <p:nvPr/>
        </p:nvSpPr>
        <p:spPr bwMode="auto">
          <a:xfrm>
            <a:off x="381000" y="1981200"/>
            <a:ext cx="55594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串联系统的脉冲传递函数为 </a:t>
            </a:r>
          </a:p>
        </p:txBody>
      </p:sp>
      <p:graphicFrame>
        <p:nvGraphicFramePr>
          <p:cNvPr id="90120" name="Object 8"/>
          <p:cNvGraphicFramePr>
            <a:graphicFrameLocks noChangeAspect="1"/>
          </p:cNvGraphicFramePr>
          <p:nvPr/>
        </p:nvGraphicFramePr>
        <p:xfrm>
          <a:off x="889000" y="2362200"/>
          <a:ext cx="7061200" cy="1749425"/>
        </p:xfrm>
        <a:graphic>
          <a:graphicData uri="http://schemas.openxmlformats.org/presentationml/2006/ole">
            <mc:AlternateContent xmlns:mc="http://schemas.openxmlformats.org/markup-compatibility/2006">
              <mc:Choice xmlns:v="urn:schemas-microsoft-com:vml" Requires="v">
                <p:oleObj name="Equation" r:id="rId4" imgW="3581400" imgH="889000" progId="Equation.DSMT4">
                  <p:embed/>
                </p:oleObj>
              </mc:Choice>
              <mc:Fallback>
                <p:oleObj name="Equation" r:id="rId4" imgW="3581400" imgH="8890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9000" y="2362200"/>
                        <a:ext cx="7061200" cy="174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1" name="Rectangle 7"/>
          <p:cNvSpPr>
            <a:spLocks noChangeArrowheads="1"/>
          </p:cNvSpPr>
          <p:nvPr/>
        </p:nvSpPr>
        <p:spPr bwMode="auto">
          <a:xfrm>
            <a:off x="381000" y="4225925"/>
            <a:ext cx="8534400"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hlink"/>
                </a:solidFill>
                <a:latin typeface="Times New Roman" panose="02020603050405020304" pitchFamily="18" charset="0"/>
              </a:rPr>
              <a:t>说明：</a:t>
            </a:r>
            <a:r>
              <a:rPr lang="zh-CN" altLang="en-US" sz="2800" b="1">
                <a:solidFill>
                  <a:schemeClr val="tx2"/>
                </a:solidFill>
                <a:latin typeface="Times New Roman" panose="02020603050405020304" pitchFamily="18" charset="0"/>
              </a:rPr>
              <a:t>在串联环节间有无采样开关其脉冲传递函数是完全不同的。勿将</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与</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相混淆。</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表示两个串联环节的传递函数相乘后再取</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变换，而</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表示</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先各自取</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变换后再相乘。通常</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 </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1</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a:t>
            </a:r>
          </a:p>
        </p:txBody>
      </p:sp>
      <p:sp>
        <p:nvSpPr>
          <p:cNvPr id="94215" name="AutoShape 9">
            <a:hlinkClick r:id="rId6" action="ppaction://hlinksldjump" highlightClick="1"/>
          </p:cNvPr>
          <p:cNvSpPr>
            <a:spLocks noChangeArrowheads="1"/>
          </p:cNvSpPr>
          <p:nvPr/>
        </p:nvSpPr>
        <p:spPr bwMode="auto">
          <a:xfrm>
            <a:off x="8172450" y="6308725"/>
            <a:ext cx="360363" cy="360363"/>
          </a:xfrm>
          <a:prstGeom prst="actionButtonBeginning">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0119"/>
                                        </p:tgtEl>
                                        <p:attrNameLst>
                                          <p:attrName>style.visibility</p:attrName>
                                        </p:attrNameLst>
                                      </p:cBhvr>
                                      <p:to>
                                        <p:strVal val="visible"/>
                                      </p:to>
                                    </p:set>
                                    <p:animEffect transition="in" filter="blinds(horizontal)">
                                      <p:cBhvr>
                                        <p:cTn id="12" dur="500"/>
                                        <p:tgtEl>
                                          <p:spTgt spid="90119"/>
                                        </p:tgtEl>
                                      </p:cBhvr>
                                    </p:animEffect>
                                  </p:childTnLst>
                                </p:cTn>
                              </p:par>
                              <p:par>
                                <p:cTn id="13" presetID="3" presetClass="entr" presetSubtype="10" fill="hold" nodeType="withEffect">
                                  <p:stCondLst>
                                    <p:cond delay="0"/>
                                  </p:stCondLst>
                                  <p:childTnLst>
                                    <p:set>
                                      <p:cBhvr>
                                        <p:cTn id="14" dur="1" fill="hold">
                                          <p:stCondLst>
                                            <p:cond delay="0"/>
                                          </p:stCondLst>
                                        </p:cTn>
                                        <p:tgtEl>
                                          <p:spTgt spid="90120"/>
                                        </p:tgtEl>
                                        <p:attrNameLst>
                                          <p:attrName>style.visibility</p:attrName>
                                        </p:attrNameLst>
                                      </p:cBhvr>
                                      <p:to>
                                        <p:strVal val="visible"/>
                                      </p:to>
                                    </p:set>
                                    <p:animEffect transition="in" filter="blinds(horizontal)">
                                      <p:cBhvr>
                                        <p:cTn id="15" dur="500"/>
                                        <p:tgtEl>
                                          <p:spTgt spid="90120"/>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0121"/>
                                        </p:tgtEl>
                                        <p:attrNameLst>
                                          <p:attrName>style.visibility</p:attrName>
                                        </p:attrNameLst>
                                      </p:cBhvr>
                                      <p:to>
                                        <p:strVal val="visible"/>
                                      </p:to>
                                    </p:set>
                                    <p:animEffect transition="in" filter="blinds(horizontal)">
                                      <p:cBhvr>
                                        <p:cTn id="20" dur="500"/>
                                        <p:tgtEl>
                                          <p:spTgt spid="90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9" grpId="0" autoUpdateAnimBg="0"/>
      <p:bldP spid="90121"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35A8BF8-028B-4E9F-844F-F8B70CDD3C90}" type="slidenum">
              <a:rPr lang="zh-CN" altLang="en-US" sz="1400"/>
              <a:t>9</a:t>
            </a:fld>
            <a:endParaRPr lang="en-US" altLang="zh-CN" sz="1400"/>
          </a:p>
        </p:txBody>
      </p:sp>
      <p:grpSp>
        <p:nvGrpSpPr>
          <p:cNvPr id="2" name="Group 3"/>
          <p:cNvGrpSpPr/>
          <p:nvPr/>
        </p:nvGrpSpPr>
        <p:grpSpPr bwMode="auto">
          <a:xfrm>
            <a:off x="395288" y="3473450"/>
            <a:ext cx="8305800" cy="2763838"/>
            <a:chOff x="0" y="0"/>
            <a:chExt cx="5232" cy="1741"/>
          </a:xfrm>
        </p:grpSpPr>
        <p:graphicFrame>
          <p:nvGraphicFramePr>
            <p:cNvPr id="12293" name="Object 3"/>
            <p:cNvGraphicFramePr>
              <a:graphicFrameLocks noChangeAspect="1"/>
            </p:cNvGraphicFramePr>
            <p:nvPr/>
          </p:nvGraphicFramePr>
          <p:xfrm>
            <a:off x="0" y="0"/>
            <a:ext cx="1968" cy="1166"/>
          </p:xfrm>
          <a:graphic>
            <a:graphicData uri="http://schemas.openxmlformats.org/presentationml/2006/ole">
              <mc:AlternateContent xmlns:mc="http://schemas.openxmlformats.org/markup-compatibility/2006">
                <mc:Choice xmlns:v="urn:schemas-microsoft-com:vml" Requires="v">
                  <p:oleObj r:id="rId2" imgW="2962275" imgH="1762125" progId="Visio.Drawing.11">
                    <p:embed/>
                  </p:oleObj>
                </mc:Choice>
                <mc:Fallback>
                  <p:oleObj r:id="rId2" imgW="2962275" imgH="1762125"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968" cy="1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4" name="Object 4"/>
            <p:cNvGraphicFramePr>
              <a:graphicFrameLocks noChangeAspect="1"/>
            </p:cNvGraphicFramePr>
            <p:nvPr/>
          </p:nvGraphicFramePr>
          <p:xfrm>
            <a:off x="1968" y="432"/>
            <a:ext cx="1296" cy="425"/>
          </p:xfrm>
          <a:graphic>
            <a:graphicData uri="http://schemas.openxmlformats.org/presentationml/2006/ole">
              <mc:AlternateContent xmlns:mc="http://schemas.openxmlformats.org/markup-compatibility/2006">
                <mc:Choice xmlns:v="urn:schemas-microsoft-com:vml" Requires="v">
                  <p:oleObj r:id="rId4" imgW="1557655" imgH="508000" progId="Visio.Drawing.11">
                    <p:embed/>
                  </p:oleObj>
                </mc:Choice>
                <mc:Fallback>
                  <p:oleObj r:id="rId4" imgW="1557655" imgH="5080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68" y="432"/>
                          <a:ext cx="1296" cy="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5" name="Object 5"/>
            <p:cNvGraphicFramePr>
              <a:graphicFrameLocks noChangeAspect="1"/>
            </p:cNvGraphicFramePr>
            <p:nvPr/>
          </p:nvGraphicFramePr>
          <p:xfrm>
            <a:off x="3264" y="0"/>
            <a:ext cx="1968" cy="1146"/>
          </p:xfrm>
          <a:graphic>
            <a:graphicData uri="http://schemas.openxmlformats.org/presentationml/2006/ole">
              <mc:AlternateContent xmlns:mc="http://schemas.openxmlformats.org/markup-compatibility/2006">
                <mc:Choice xmlns:v="urn:schemas-microsoft-com:vml" Requires="v">
                  <p:oleObj r:id="rId6" imgW="3057525" imgH="1762125" progId="Visio.Drawing.11">
                    <p:embed/>
                  </p:oleObj>
                </mc:Choice>
                <mc:Fallback>
                  <p:oleObj r:id="rId6" imgW="3057525" imgH="1762125"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64" y="0"/>
                          <a:ext cx="1968" cy="1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6" name="Rectangle 6"/>
            <p:cNvSpPr>
              <a:spLocks noChangeArrowheads="1"/>
            </p:cNvSpPr>
            <p:nvPr/>
          </p:nvSpPr>
          <p:spPr bwMode="auto">
            <a:xfrm>
              <a:off x="720" y="1142"/>
              <a:ext cx="33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(a)</a:t>
              </a:r>
              <a:r>
                <a:rPr lang="en-US" altLang="zh-CN" sz="1800" b="1">
                  <a:solidFill>
                    <a:schemeClr val="tx2"/>
                  </a:solidFill>
                  <a:latin typeface="Times New Roman" panose="02020603050405020304" pitchFamily="18" charset="0"/>
                </a:rPr>
                <a:t> </a:t>
              </a:r>
            </a:p>
          </p:txBody>
        </p:sp>
        <p:sp>
          <p:nvSpPr>
            <p:cNvPr id="12297" name="Rectangle 7"/>
            <p:cNvSpPr>
              <a:spLocks noChangeArrowheads="1"/>
            </p:cNvSpPr>
            <p:nvPr/>
          </p:nvSpPr>
          <p:spPr bwMode="auto">
            <a:xfrm>
              <a:off x="2400" y="1152"/>
              <a:ext cx="347"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(b)</a:t>
              </a:r>
              <a:r>
                <a:rPr lang="en-US" altLang="zh-CN" sz="1800" b="1">
                  <a:solidFill>
                    <a:schemeClr val="tx2"/>
                  </a:solidFill>
                  <a:latin typeface="Times New Roman" panose="02020603050405020304" pitchFamily="18" charset="0"/>
                </a:rPr>
                <a:t> </a:t>
              </a:r>
            </a:p>
          </p:txBody>
        </p:sp>
        <p:sp>
          <p:nvSpPr>
            <p:cNvPr id="12298" name="Rectangle 8"/>
            <p:cNvSpPr>
              <a:spLocks noChangeArrowheads="1"/>
            </p:cNvSpPr>
            <p:nvPr/>
          </p:nvSpPr>
          <p:spPr bwMode="auto">
            <a:xfrm>
              <a:off x="4128" y="1152"/>
              <a:ext cx="32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000" b="1">
                  <a:solidFill>
                    <a:schemeClr val="tx2"/>
                  </a:solidFill>
                  <a:latin typeface="Times New Roman" panose="02020603050405020304" pitchFamily="18" charset="0"/>
                </a:rPr>
                <a:t>(c)</a:t>
              </a:r>
              <a:r>
                <a:rPr lang="en-US" altLang="zh-CN" sz="1800" b="1">
                  <a:solidFill>
                    <a:schemeClr val="tx2"/>
                  </a:solidFill>
                  <a:latin typeface="Times New Roman" panose="02020603050405020304" pitchFamily="18" charset="0"/>
                </a:rPr>
                <a:t> </a:t>
              </a:r>
            </a:p>
          </p:txBody>
        </p:sp>
        <p:sp>
          <p:nvSpPr>
            <p:cNvPr id="3" name="Rectangle 9"/>
            <p:cNvSpPr>
              <a:spLocks noChangeArrowheads="1"/>
            </p:cNvSpPr>
            <p:nvPr/>
          </p:nvSpPr>
          <p:spPr bwMode="auto">
            <a:xfrm>
              <a:off x="1813" y="1451"/>
              <a:ext cx="1885"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en-US" altLang="zh-CN" sz="2400" b="1" dirty="0">
                  <a:solidFill>
                    <a:schemeClr val="tx2"/>
                  </a:solidFill>
                  <a:latin typeface="Times New Roman" panose="02020603050405020304" pitchFamily="18" charset="0"/>
                </a:rPr>
                <a:t>  </a:t>
              </a: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7-6 </a:t>
              </a:r>
              <a:r>
                <a:rPr lang="zh-CN" altLang="en-US" sz="2400" b="1" dirty="0">
                  <a:solidFill>
                    <a:schemeClr val="tx2"/>
                  </a:solidFill>
                  <a:latin typeface="Times New Roman" panose="02020603050405020304" pitchFamily="18" charset="0"/>
                </a:rPr>
                <a:t>采样过程</a:t>
              </a:r>
            </a:p>
          </p:txBody>
        </p:sp>
      </p:grpSp>
      <p:sp>
        <p:nvSpPr>
          <p:cNvPr id="12299" name="Text Box 11"/>
          <p:cNvSpPr txBox="1">
            <a:spLocks noChangeArrowheads="1"/>
          </p:cNvSpPr>
          <p:nvPr/>
        </p:nvSpPr>
        <p:spPr bwMode="auto">
          <a:xfrm>
            <a:off x="395288" y="388938"/>
            <a:ext cx="8569325" cy="3063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采样过程图</a:t>
            </a:r>
            <a:r>
              <a:rPr lang="en-US" altLang="zh-CN" sz="2800" b="1">
                <a:solidFill>
                  <a:schemeClr val="tx2"/>
                </a:solidFill>
                <a:latin typeface="Times New Roman" panose="02020603050405020304" pitchFamily="18" charset="0"/>
              </a:rPr>
              <a:t>7-6</a:t>
            </a:r>
            <a:r>
              <a:rPr lang="zh-CN" altLang="en-US" sz="2800" b="1">
                <a:solidFill>
                  <a:schemeClr val="tx2"/>
                </a:solidFill>
                <a:latin typeface="Times New Roman" panose="02020603050405020304" pitchFamily="18" charset="0"/>
              </a:rPr>
              <a:t>所示，图</a:t>
            </a:r>
            <a:r>
              <a:rPr lang="en-US" altLang="zh-CN" sz="2800" b="1">
                <a:solidFill>
                  <a:schemeClr val="tx2"/>
                </a:solidFill>
                <a:latin typeface="Times New Roman" panose="02020603050405020304" pitchFamily="18" charset="0"/>
              </a:rPr>
              <a:t>(a)</a:t>
            </a:r>
            <a:r>
              <a:rPr lang="zh-CN" altLang="en-US" sz="2800" b="1">
                <a:solidFill>
                  <a:schemeClr val="tx2"/>
                </a:solidFill>
                <a:latin typeface="Times New Roman" panose="02020603050405020304" pitchFamily="18" charset="0"/>
              </a:rPr>
              <a:t>中的连续信号</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经过采样开关</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图</a:t>
            </a:r>
            <a:r>
              <a:rPr lang="en-US" altLang="zh-CN" sz="2800" b="1">
                <a:solidFill>
                  <a:schemeClr val="tx2"/>
                </a:solidFill>
                <a:latin typeface="Times New Roman" panose="02020603050405020304" pitchFamily="18" charset="0"/>
              </a:rPr>
              <a:t>(b))</a:t>
            </a:r>
            <a:r>
              <a:rPr lang="zh-CN" altLang="en-US" sz="2800" b="1">
                <a:solidFill>
                  <a:schemeClr val="tx2"/>
                </a:solidFill>
                <a:latin typeface="Times New Roman" panose="02020603050405020304" pitchFamily="18" charset="0"/>
              </a:rPr>
              <a:t>，转换成离散信号</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图</a:t>
            </a:r>
            <a:r>
              <a:rPr lang="en-US" altLang="zh-CN" sz="2800" b="1">
                <a:solidFill>
                  <a:schemeClr val="tx2"/>
                </a:solidFill>
                <a:latin typeface="Times New Roman" panose="02020603050405020304" pitchFamily="18" charset="0"/>
              </a:rPr>
              <a:t>(c))</a:t>
            </a:r>
            <a:r>
              <a:rPr lang="zh-CN" altLang="en-US" sz="2800" b="1">
                <a:solidFill>
                  <a:schemeClr val="tx2"/>
                </a:solidFill>
                <a:latin typeface="Times New Roman" panose="02020603050405020304" pitchFamily="18" charset="0"/>
              </a:rPr>
              <a:t>。</a:t>
            </a:r>
          </a:p>
          <a:p>
            <a:pPr eaLnBrk="1" hangingPunct="1">
              <a:spcBef>
                <a:spcPct val="3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在</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时，采样开关闭合</a:t>
            </a:r>
            <a:r>
              <a:rPr lang="en-US" altLang="zh-CN" sz="2800" i="1">
                <a:solidFill>
                  <a:schemeClr val="tx2"/>
                </a:solidFill>
                <a:latin typeface="Times New Roman" panose="02020603050405020304" pitchFamily="18" charset="0"/>
              </a:rPr>
              <a:t>τ</a:t>
            </a:r>
            <a:r>
              <a:rPr lang="zh-CN" altLang="en-US" sz="2800" b="1">
                <a:solidFill>
                  <a:schemeClr val="tx2"/>
                </a:solidFill>
                <a:latin typeface="Times New Roman" panose="02020603050405020304" pitchFamily="18" charset="0"/>
              </a:rPr>
              <a:t>秒</a:t>
            </a:r>
            <a:r>
              <a:rPr lang="en-US" altLang="zh-CN" sz="2800" b="1">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τ</a:t>
            </a:r>
            <a:r>
              <a:rPr lang="en-US" altLang="zh-CN" sz="2800">
                <a:solidFill>
                  <a:schemeClr val="tx2"/>
                </a:solidFill>
                <a:latin typeface="Times New Roman" panose="02020603050405020304" pitchFamily="18" charset="0"/>
              </a:rPr>
              <a:t>&lt;&lt;</a:t>
            </a:r>
            <a:r>
              <a:rPr lang="en-US" altLang="zh-CN" sz="2800" i="1">
                <a:solidFill>
                  <a:schemeClr val="tx2"/>
                </a:solidFill>
                <a:latin typeface="Times New Roman" panose="02020603050405020304" pitchFamily="18" charset="0"/>
              </a:rPr>
              <a:t>T</a:t>
            </a:r>
            <a:r>
              <a:rPr lang="en-US" altLang="zh-CN" sz="2800" b="1">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，此时</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 </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endParaRPr lang="en-US" altLang="zh-CN" sz="2800">
              <a:solidFill>
                <a:schemeClr val="tx2"/>
              </a:solidFill>
              <a:latin typeface="Times New Roman" panose="02020603050405020304" pitchFamily="18" charset="0"/>
            </a:endParaRPr>
          </a:p>
          <a:p>
            <a:pPr eaLnBrk="1" hangingPunct="1">
              <a:spcBef>
                <a:spcPct val="3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在</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τ</a:t>
            </a:r>
            <a:r>
              <a:rPr lang="zh-CN" altLang="en-US" sz="2800" b="1">
                <a:solidFill>
                  <a:schemeClr val="tx2"/>
                </a:solidFill>
                <a:latin typeface="Times New Roman" panose="02020603050405020304" pitchFamily="18" charset="0"/>
              </a:rPr>
              <a:t>以后，采样开关打开，输出</a:t>
            </a:r>
            <a:r>
              <a:rPr lang="en-US" altLang="zh-CN" sz="2800" i="1">
                <a:solidFill>
                  <a:schemeClr val="tx2"/>
                </a:solidFill>
                <a:latin typeface="Times New Roman" panose="02020603050405020304" pitchFamily="18" charset="0"/>
              </a:rPr>
              <a:t>x</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 0</a:t>
            </a:r>
            <a:r>
              <a:rPr lang="zh-CN" altLang="en-US" sz="2800" b="1">
                <a:solidFill>
                  <a:schemeClr val="tx2"/>
                </a:solidFill>
                <a:latin typeface="Times New Roman" panose="02020603050405020304" pitchFamily="18" charset="0"/>
              </a:rPr>
              <a:t>。</a:t>
            </a:r>
          </a:p>
          <a:p>
            <a:pPr eaLnBrk="1" hangingPunct="1">
              <a:spcBef>
                <a:spcPct val="3000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如此每隔</a:t>
            </a:r>
            <a:r>
              <a:rPr lang="en-US" altLang="zh-CN" sz="2800" i="1">
                <a:solidFill>
                  <a:schemeClr val="tx2"/>
                </a:solidFill>
                <a:latin typeface="Times New Roman" panose="02020603050405020304" pitchFamily="18" charset="0"/>
              </a:rPr>
              <a:t>T</a:t>
            </a:r>
            <a:r>
              <a:rPr lang="zh-CN" altLang="en-US" sz="2800" b="1">
                <a:solidFill>
                  <a:schemeClr val="tx2"/>
                </a:solidFill>
                <a:latin typeface="Times New Roman" panose="02020603050405020304" pitchFamily="18" charset="0"/>
              </a:rPr>
              <a:t>秒重复一次这样的过程，就形成了离散的时间序列信号。</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12299">
                                            <p:txEl>
                                              <p:pRg st="0" end="0"/>
                                            </p:txEl>
                                          </p:spTgt>
                                        </p:tgtEl>
                                        <p:attrNameLst>
                                          <p:attrName>style.visibility</p:attrName>
                                        </p:attrNameLst>
                                      </p:cBhvr>
                                      <p:to>
                                        <p:strVal val="visible"/>
                                      </p:to>
                                    </p:set>
                                    <p:animEffect transition="in" filter="blinds(horizontal)">
                                      <p:cBhvr>
                                        <p:cTn id="7" dur="500"/>
                                        <p:tgtEl>
                                          <p:spTgt spid="1229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2299">
                                            <p:txEl>
                                              <p:pRg st="1" end="1"/>
                                            </p:txEl>
                                          </p:spTgt>
                                        </p:tgtEl>
                                        <p:attrNameLst>
                                          <p:attrName>style.visibility</p:attrName>
                                        </p:attrNameLst>
                                      </p:cBhvr>
                                      <p:to>
                                        <p:strVal val="visible"/>
                                      </p:to>
                                    </p:set>
                                    <p:animEffect transition="in" filter="blinds(horizontal)">
                                      <p:cBhvr>
                                        <p:cTn id="15" dur="500"/>
                                        <p:tgtEl>
                                          <p:spTgt spid="12299">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2299">
                                            <p:txEl>
                                              <p:pRg st="2" end="2"/>
                                            </p:txEl>
                                          </p:spTgt>
                                        </p:tgtEl>
                                        <p:attrNameLst>
                                          <p:attrName>style.visibility</p:attrName>
                                        </p:attrNameLst>
                                      </p:cBhvr>
                                      <p:to>
                                        <p:strVal val="visible"/>
                                      </p:to>
                                    </p:set>
                                    <p:animEffect transition="in" filter="blinds(horizontal)">
                                      <p:cBhvr>
                                        <p:cTn id="18" dur="500"/>
                                        <p:tgtEl>
                                          <p:spTgt spid="12299">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299">
                                            <p:txEl>
                                              <p:pRg st="3" end="3"/>
                                            </p:txEl>
                                          </p:spTgt>
                                        </p:tgtEl>
                                        <p:attrNameLst>
                                          <p:attrName>style.visibility</p:attrName>
                                        </p:attrNameLst>
                                      </p:cBhvr>
                                      <p:to>
                                        <p:strVal val="visible"/>
                                      </p:to>
                                    </p:set>
                                    <p:animEffect transition="in" filter="blinds(horizontal)">
                                      <p:cBhvr>
                                        <p:cTn id="23" dur="500"/>
                                        <p:tgtEl>
                                          <p:spTgt spid="12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3"/>
          <p:cNvSpPr txBox="1">
            <a:spLocks noGrp="1" noChangeArrowheads="1"/>
          </p:cNvSpPr>
          <p:nvPr/>
        </p:nvSpPr>
        <p:spPr bwMode="auto">
          <a:xfrm>
            <a:off x="6553200" y="6021388"/>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B860F6B-13C2-42CD-A973-300715B02945}" type="slidenum">
              <a:rPr lang="zh-CN" altLang="en-US" sz="1400"/>
              <a:t>90</a:t>
            </a:fld>
            <a:endParaRPr lang="en-US" altLang="zh-CN" sz="1400"/>
          </a:p>
        </p:txBody>
      </p:sp>
      <p:sp>
        <p:nvSpPr>
          <p:cNvPr id="91139" name="Rectangle 2"/>
          <p:cNvSpPr>
            <a:spLocks noChangeArrowheads="1"/>
          </p:cNvSpPr>
          <p:nvPr/>
        </p:nvSpPr>
        <p:spPr bwMode="auto">
          <a:xfrm>
            <a:off x="457200" y="1792288"/>
            <a:ext cx="83058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由于采样开关在闭环系统中可能存在于多个位置，因此闭环离散系统没有唯一的结构形式。下面介绍几种常用的闭环系统的脉冲传递函数。</a:t>
            </a:r>
          </a:p>
        </p:txBody>
      </p:sp>
      <p:graphicFrame>
        <p:nvGraphicFramePr>
          <p:cNvPr id="91140" name="Object 4"/>
          <p:cNvGraphicFramePr>
            <a:graphicFrameLocks noChangeAspect="1"/>
          </p:cNvGraphicFramePr>
          <p:nvPr/>
        </p:nvGraphicFramePr>
        <p:xfrm>
          <a:off x="3419475" y="5535613"/>
          <a:ext cx="2362200" cy="850900"/>
        </p:xfrm>
        <a:graphic>
          <a:graphicData uri="http://schemas.openxmlformats.org/presentationml/2006/ole">
            <mc:AlternateContent xmlns:mc="http://schemas.openxmlformats.org/markup-compatibility/2006">
              <mc:Choice xmlns:v="urn:schemas-microsoft-com:vml" Requires="v">
                <p:oleObj r:id="rId2" imgW="1195705" imgH="432435" progId="Equation.DSMT4">
                  <p:embed/>
                </p:oleObj>
              </mc:Choice>
              <mc:Fallback>
                <p:oleObj r:id="rId2" imgW="1195705" imgH="43243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5535613"/>
                        <a:ext cx="2362200"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7" name="Rectangle 5"/>
          <p:cNvSpPr>
            <a:spLocks noChangeArrowheads="1"/>
          </p:cNvSpPr>
          <p:nvPr/>
        </p:nvSpPr>
        <p:spPr bwMode="auto">
          <a:xfrm>
            <a:off x="422275" y="387350"/>
            <a:ext cx="7173913"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cs typeface="Times New Roman" panose="02020603050405020304" pitchFamily="18" charset="0"/>
              </a:rPr>
              <a:t>3</a:t>
            </a:r>
            <a:r>
              <a:rPr lang="en-US" altLang="zh-CN" sz="2800" b="1">
                <a:solidFill>
                  <a:schemeClr val="tx2"/>
                </a:solidFill>
              </a:rPr>
              <a:t> </a:t>
            </a:r>
            <a:r>
              <a:rPr lang="zh-CN" altLang="en-US" sz="2800" b="1">
                <a:solidFill>
                  <a:schemeClr val="tx2"/>
                </a:solidFill>
              </a:rPr>
              <a:t>闭环系统脉冲传递函数</a:t>
            </a:r>
          </a:p>
          <a:p>
            <a:pPr eaLnBrk="1" hangingPunct="1">
              <a:spcBef>
                <a:spcPct val="0"/>
              </a:spcBef>
              <a:buClrTx/>
              <a:buSzTx/>
              <a:buFont typeface="Arial" panose="020B0604020202020204" pitchFamily="34" charset="0"/>
              <a:buNone/>
            </a:pPr>
            <a:r>
              <a:rPr lang="en-US" altLang="zh-CN" sz="2800">
                <a:solidFill>
                  <a:schemeClr val="tx2"/>
                </a:solidFill>
                <a:latin typeface="Times New Roman" panose="02020603050405020304" pitchFamily="18" charset="0"/>
                <a:cs typeface="Times New Roman" panose="02020603050405020304" pitchFamily="18" charset="0"/>
              </a:rPr>
              <a:t>(</a:t>
            </a:r>
            <a:r>
              <a:rPr lang="zh-CN" altLang="en-US" sz="2800">
                <a:solidFill>
                  <a:schemeClr val="tx2"/>
                </a:solidFill>
                <a:latin typeface="Times New Roman" panose="02020603050405020304" pitchFamily="18" charset="0"/>
              </a:rPr>
              <a:t>P</a:t>
            </a:r>
            <a:r>
              <a:rPr lang="en-US" altLang="zh-CN" sz="2800">
                <a:solidFill>
                  <a:schemeClr val="tx2"/>
                </a:solidFill>
                <a:latin typeface="Times New Roman" panose="02020603050405020304" pitchFamily="18" charset="0"/>
                <a:cs typeface="Times New Roman" panose="02020603050405020304" pitchFamily="18" charset="0"/>
              </a:rPr>
              <a:t>ulse Transfer Function of Closed-loop System)</a:t>
            </a:r>
          </a:p>
        </p:txBody>
      </p:sp>
      <p:grpSp>
        <p:nvGrpSpPr>
          <p:cNvPr id="2" name="Group 6"/>
          <p:cNvGrpSpPr/>
          <p:nvPr/>
        </p:nvGrpSpPr>
        <p:grpSpPr bwMode="auto">
          <a:xfrm>
            <a:off x="2268538" y="1565275"/>
            <a:ext cx="4724400" cy="2203450"/>
            <a:chOff x="0" y="0"/>
            <a:chExt cx="2976" cy="1388"/>
          </a:xfrm>
        </p:grpSpPr>
        <p:graphicFrame>
          <p:nvGraphicFramePr>
            <p:cNvPr id="95240" name="Object 6"/>
            <p:cNvGraphicFramePr>
              <a:graphicFrameLocks noChangeAspect="1"/>
            </p:cNvGraphicFramePr>
            <p:nvPr/>
          </p:nvGraphicFramePr>
          <p:xfrm>
            <a:off x="0" y="0"/>
            <a:ext cx="2976" cy="1117"/>
          </p:xfrm>
          <a:graphic>
            <a:graphicData uri="http://schemas.openxmlformats.org/presentationml/2006/ole">
              <mc:AlternateContent xmlns:mc="http://schemas.openxmlformats.org/markup-compatibility/2006">
                <mc:Choice xmlns:v="urn:schemas-microsoft-com:vml" Requires="v">
                  <p:oleObj r:id="rId4" imgW="2190750" imgH="828675" progId="Visio.Drawing.11">
                    <p:embed/>
                  </p:oleObj>
                </mc:Choice>
                <mc:Fallback>
                  <p:oleObj r:id="rId4" imgW="2190750" imgH="828675" progId="Visio.Drawing.11">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976" cy="111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0121" name="Rectangle 7"/>
            <p:cNvSpPr>
              <a:spLocks noChangeArrowheads="1"/>
            </p:cNvSpPr>
            <p:nvPr/>
          </p:nvSpPr>
          <p:spPr bwMode="auto">
            <a:xfrm>
              <a:off x="551" y="1097"/>
              <a:ext cx="1970" cy="291"/>
            </a:xfrm>
            <a:prstGeom prst="rect">
              <a:avLst/>
            </a:prstGeom>
            <a:solidFill>
              <a:schemeClr val="bg1"/>
            </a:solidFill>
            <a:ln>
              <a:noFill/>
            </a:ln>
            <a:effectLst/>
          </p:spPr>
          <p:txBody>
            <a:bodyPr wrap="none" anchor="ctr">
              <a:spAutoFit/>
            </a:bodyPr>
            <a:lstStyle/>
            <a:p>
              <a:pPr algn="ctr" eaLnBrk="1" hangingPunct="1">
                <a:buFont typeface="Arial" panose="020B0604020202020204" pitchFamily="34" charset="0"/>
                <a:buNone/>
                <a:defRPr/>
              </a:pPr>
              <a:r>
                <a:rPr lang="zh-CN" altLang="en-US" sz="2400" b="1" dirty="0">
                  <a:solidFill>
                    <a:schemeClr val="tx2"/>
                  </a:solidFill>
                  <a:latin typeface="+mn-ea"/>
                  <a:ea typeface="+mn-ea"/>
                </a:rPr>
                <a:t>图</a:t>
              </a:r>
              <a:r>
                <a:rPr lang="en-US" altLang="zh-CN" sz="2400" b="1" dirty="0">
                  <a:solidFill>
                    <a:schemeClr val="tx2"/>
                  </a:solidFill>
                  <a:latin typeface="Times New Roman" panose="02020603050405020304" pitchFamily="18" charset="0"/>
                  <a:ea typeface="+mn-ea"/>
                  <a:cs typeface="Times New Roman" panose="02020603050405020304" pitchFamily="18" charset="0"/>
                </a:rPr>
                <a:t>7-19</a:t>
              </a:r>
              <a:r>
                <a:rPr lang="en-US" altLang="zh-CN" sz="2400" b="1" dirty="0">
                  <a:solidFill>
                    <a:schemeClr val="tx2"/>
                  </a:solidFill>
                  <a:latin typeface="+mn-ea"/>
                  <a:ea typeface="+mn-ea"/>
                </a:rPr>
                <a:t> </a:t>
              </a:r>
              <a:r>
                <a:rPr lang="zh-CN" altLang="en-US" sz="2400" b="1" dirty="0">
                  <a:solidFill>
                    <a:schemeClr val="tx2"/>
                  </a:solidFill>
                  <a:latin typeface="+mn-ea"/>
                  <a:ea typeface="+mn-ea"/>
                </a:rPr>
                <a:t>闭环离散系统</a:t>
              </a:r>
            </a:p>
          </p:txBody>
        </p:sp>
      </p:grpSp>
      <p:sp>
        <p:nvSpPr>
          <p:cNvPr id="91145" name="Rectangle 9"/>
          <p:cNvSpPr>
            <a:spLocks noChangeArrowheads="1"/>
          </p:cNvSpPr>
          <p:nvPr/>
        </p:nvSpPr>
        <p:spPr bwMode="auto">
          <a:xfrm>
            <a:off x="539750" y="3767138"/>
            <a:ext cx="820896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1) </a:t>
            </a:r>
            <a:r>
              <a:rPr lang="zh-CN" altLang="en-US" sz="2800" b="1">
                <a:solidFill>
                  <a:schemeClr val="tx2"/>
                </a:solidFill>
                <a:latin typeface="Times New Roman" panose="02020603050405020304" pitchFamily="18" charset="0"/>
              </a:rPr>
              <a:t>设闭环系统如图所示。图中虚线所示的理想采样开关是为了便于分析而虚设的。所有采样开关都是同步工作的。在系统中，误差信号是采样的。由方框图可得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blinds(horizontal)">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91139"/>
                                        </p:tgtEl>
                                      </p:cBhvr>
                                    </p:animEffect>
                                    <p:set>
                                      <p:cBhvr>
                                        <p:cTn id="12" dur="1" fill="hold">
                                          <p:stCondLst>
                                            <p:cond delay="499"/>
                                          </p:stCondLst>
                                        </p:cTn>
                                        <p:tgtEl>
                                          <p:spTgt spid="91139"/>
                                        </p:tgtEl>
                                        <p:attrNameLst>
                                          <p:attrName>style.visibility</p:attrName>
                                        </p:attrNameLst>
                                      </p:cBhvr>
                                      <p:to>
                                        <p:strVal val="hidden"/>
                                      </p:to>
                                    </p:set>
                                  </p:childTnLst>
                                </p:cTn>
                              </p:par>
                              <p:par>
                                <p:cTn id="13" presetID="3" presetClass="entr" presetSubtype="1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1145"/>
                                        </p:tgtEl>
                                        <p:attrNameLst>
                                          <p:attrName>style.visibility</p:attrName>
                                        </p:attrNameLst>
                                      </p:cBhvr>
                                      <p:to>
                                        <p:strVal val="visible"/>
                                      </p:to>
                                    </p:set>
                                    <p:animEffect transition="in" filter="blinds(horizontal)">
                                      <p:cBhvr>
                                        <p:cTn id="18" dur="500"/>
                                        <p:tgtEl>
                                          <p:spTgt spid="9114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91140"/>
                                        </p:tgtEl>
                                        <p:attrNameLst>
                                          <p:attrName>style.visibility</p:attrName>
                                        </p:attrNameLst>
                                      </p:cBhvr>
                                      <p:to>
                                        <p:strVal val="visible"/>
                                      </p:to>
                                    </p:set>
                                    <p:animEffect transition="in" filter="blinds(horizontal)">
                                      <p:cBhvr>
                                        <p:cTn id="23" dur="500"/>
                                        <p:tgtEl>
                                          <p:spTgt spid="91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autoUpdateAnimBg="0"/>
      <p:bldP spid="91139" grpId="1" autoUpdateAnimBg="0"/>
      <p:bldP spid="91145" grpId="0" autoUpdateAnimBg="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灯片编号占位符 5"/>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A45C8F56-F914-4D41-8D9C-CC04ADEF9EF7}" type="slidenum">
              <a:rPr lang="zh-CN" altLang="en-US" sz="1400"/>
              <a:t>91</a:t>
            </a:fld>
            <a:endParaRPr lang="en-US" altLang="zh-CN" sz="1400"/>
          </a:p>
        </p:txBody>
      </p:sp>
      <p:sp>
        <p:nvSpPr>
          <p:cNvPr id="92163" name="Rectangle 4"/>
          <p:cNvSpPr>
            <a:spLocks noChangeArrowheads="1"/>
          </p:cNvSpPr>
          <p:nvPr/>
        </p:nvSpPr>
        <p:spPr bwMode="auto">
          <a:xfrm>
            <a:off x="468313" y="620713"/>
            <a:ext cx="8305800"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式中，</a:t>
            </a:r>
            <a:r>
              <a:rPr lang="en-US" altLang="zh-CN" sz="2800" i="1">
                <a:solidFill>
                  <a:schemeClr val="tx2"/>
                </a:solidFill>
                <a:latin typeface="Times New Roman" panose="02020603050405020304" pitchFamily="18" charset="0"/>
              </a:rPr>
              <a:t>E</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B</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分别是</a:t>
            </a:r>
            <a:r>
              <a:rPr lang="en-US" altLang="zh-CN" sz="2800" i="1">
                <a:solidFill>
                  <a:schemeClr val="tx2"/>
                </a:solidFill>
                <a:latin typeface="Times New Roman" panose="02020603050405020304" pitchFamily="18" charset="0"/>
              </a:rPr>
              <a:t>e</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和</a:t>
            </a:r>
            <a:r>
              <a:rPr lang="en-US" altLang="zh-CN" sz="2800" i="1">
                <a:solidFill>
                  <a:schemeClr val="tx2"/>
                </a:solidFill>
                <a:latin typeface="Times New Roman" panose="02020603050405020304" pitchFamily="18" charset="0"/>
              </a:rPr>
              <a:t>b</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经采样后脉冲序列的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a:t>
            </a:r>
            <a:r>
              <a:rPr lang="en-US" altLang="zh-CN" sz="2800" i="1">
                <a:solidFill>
                  <a:schemeClr val="tx2"/>
                </a:solidFill>
                <a:latin typeface="Times New Roman" panose="02020603050405020304" pitchFamily="18" charset="0"/>
              </a:rPr>
              <a:t>GH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为环节串联，且环节之间无采样器时的脉冲传递函数，它是</a:t>
            </a:r>
            <a:r>
              <a:rPr lang="en-US" altLang="zh-CN" sz="2800" i="1">
                <a:solidFill>
                  <a:schemeClr val="tx2"/>
                </a:solidFill>
                <a:latin typeface="Times New Roman" panose="02020603050405020304" pitchFamily="18" charset="0"/>
              </a:rPr>
              <a:t>G</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H</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变换，由以上两式可求得</a:t>
            </a:r>
          </a:p>
        </p:txBody>
      </p:sp>
      <p:graphicFrame>
        <p:nvGraphicFramePr>
          <p:cNvPr id="92164" name="Object 4"/>
          <p:cNvGraphicFramePr>
            <a:graphicFrameLocks noChangeAspect="1"/>
          </p:cNvGraphicFramePr>
          <p:nvPr/>
        </p:nvGraphicFramePr>
        <p:xfrm>
          <a:off x="3175000" y="2382838"/>
          <a:ext cx="2300288" cy="863600"/>
        </p:xfrm>
        <a:graphic>
          <a:graphicData uri="http://schemas.openxmlformats.org/presentationml/2006/ole">
            <mc:AlternateContent xmlns:mc="http://schemas.openxmlformats.org/markup-compatibility/2006">
              <mc:Choice xmlns:v="urn:schemas-microsoft-com:vml" Requires="v">
                <p:oleObj r:id="rId2" imgW="1119505" imgH="419735" progId="Equation.DSMT4">
                  <p:embed/>
                </p:oleObj>
              </mc:Choice>
              <mc:Fallback>
                <p:oleObj r:id="rId2" imgW="1119505" imgH="419735"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000" y="2382838"/>
                        <a:ext cx="2300288"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5" name="Rectangle 6"/>
          <p:cNvSpPr>
            <a:spLocks noChangeArrowheads="1"/>
          </p:cNvSpPr>
          <p:nvPr/>
        </p:nvSpPr>
        <p:spPr bwMode="auto">
          <a:xfrm>
            <a:off x="527050" y="3221038"/>
            <a:ext cx="599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系统输出的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变换为</a:t>
            </a:r>
            <a:r>
              <a:rPr lang="en-US" altLang="zh-CN" sz="2800" i="1">
                <a:solidFill>
                  <a:srgbClr val="000000"/>
                </a:solidFill>
                <a:latin typeface="Times New Roman" panose="02020603050405020304" pitchFamily="18" charset="0"/>
              </a:rPr>
              <a:t>C</a:t>
            </a:r>
            <a:r>
              <a:rPr lang="en-US" altLang="zh-CN" sz="280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z</a:t>
            </a:r>
            <a:r>
              <a:rPr lang="en-US" altLang="zh-CN" sz="280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G</a:t>
            </a:r>
            <a:r>
              <a:rPr lang="en-US" altLang="zh-CN" sz="280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z</a:t>
            </a:r>
            <a:r>
              <a:rPr lang="en-US" altLang="zh-CN" sz="280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E</a:t>
            </a:r>
            <a:r>
              <a:rPr lang="en-US" altLang="zh-CN" sz="2800">
                <a:solidFill>
                  <a:srgbClr val="000000"/>
                </a:solidFill>
                <a:latin typeface="Times New Roman" panose="02020603050405020304" pitchFamily="18" charset="0"/>
              </a:rPr>
              <a:t>(</a:t>
            </a:r>
            <a:r>
              <a:rPr lang="en-US" altLang="zh-CN" sz="2800" i="1">
                <a:solidFill>
                  <a:srgbClr val="000000"/>
                </a:solidFill>
                <a:latin typeface="Times New Roman" panose="02020603050405020304" pitchFamily="18" charset="0"/>
              </a:rPr>
              <a:t>z</a:t>
            </a:r>
            <a:r>
              <a:rPr lang="en-US" altLang="zh-CN" sz="2800">
                <a:solidFill>
                  <a:srgbClr val="000000"/>
                </a:solidFill>
                <a:latin typeface="Times New Roman" panose="02020603050405020304" pitchFamily="18" charset="0"/>
              </a:rPr>
              <a:t>)</a:t>
            </a:r>
            <a:r>
              <a:rPr lang="zh-CN" altLang="en-US" sz="2800" b="1">
                <a:solidFill>
                  <a:schemeClr val="tx2"/>
                </a:solidFill>
                <a:latin typeface="Times New Roman" panose="02020603050405020304" pitchFamily="18" charset="0"/>
              </a:rPr>
              <a:t>，即</a:t>
            </a:r>
          </a:p>
        </p:txBody>
      </p:sp>
      <p:graphicFrame>
        <p:nvGraphicFramePr>
          <p:cNvPr id="92166" name="Object 6"/>
          <p:cNvGraphicFramePr>
            <a:graphicFrameLocks noChangeAspect="1"/>
          </p:cNvGraphicFramePr>
          <p:nvPr/>
        </p:nvGraphicFramePr>
        <p:xfrm>
          <a:off x="3132138" y="3830638"/>
          <a:ext cx="2300287" cy="863600"/>
        </p:xfrm>
        <a:graphic>
          <a:graphicData uri="http://schemas.openxmlformats.org/presentationml/2006/ole">
            <mc:AlternateContent xmlns:mc="http://schemas.openxmlformats.org/markup-compatibility/2006">
              <mc:Choice xmlns:v="urn:schemas-microsoft-com:vml" Requires="v">
                <p:oleObj r:id="rId4" imgW="1119505" imgH="419735" progId="Equation.DSMT4">
                  <p:embed/>
                </p:oleObj>
              </mc:Choice>
              <mc:Fallback>
                <p:oleObj r:id="rId4" imgW="1119505" imgH="419735"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830638"/>
                        <a:ext cx="2300287" cy="86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7" name="Rectangle 8"/>
          <p:cNvSpPr>
            <a:spLocks noChangeArrowheads="1"/>
          </p:cNvSpPr>
          <p:nvPr/>
        </p:nvSpPr>
        <p:spPr bwMode="auto">
          <a:xfrm>
            <a:off x="576263" y="4997450"/>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或</a:t>
            </a:r>
          </a:p>
        </p:txBody>
      </p:sp>
      <p:graphicFrame>
        <p:nvGraphicFramePr>
          <p:cNvPr id="92168" name="Object 8"/>
          <p:cNvGraphicFramePr>
            <a:graphicFrameLocks noChangeAspect="1"/>
          </p:cNvGraphicFramePr>
          <p:nvPr/>
        </p:nvGraphicFramePr>
        <p:xfrm>
          <a:off x="3098800" y="4889500"/>
          <a:ext cx="2339975" cy="865188"/>
        </p:xfrm>
        <a:graphic>
          <a:graphicData uri="http://schemas.openxmlformats.org/presentationml/2006/ole">
            <mc:AlternateContent xmlns:mc="http://schemas.openxmlformats.org/markup-compatibility/2006">
              <mc:Choice xmlns:v="urn:schemas-microsoft-com:vml" Requires="v">
                <p:oleObj r:id="rId6" imgW="1132205" imgH="419735" progId="Equation.DSMT4">
                  <p:embed/>
                </p:oleObj>
              </mc:Choice>
              <mc:Fallback>
                <p:oleObj r:id="rId6" imgW="1132205" imgH="41973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8800" y="4889500"/>
                        <a:ext cx="2339975" cy="86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69" name="Rectangle 11"/>
          <p:cNvSpPr>
            <a:spLocks noChangeArrowheads="1"/>
          </p:cNvSpPr>
          <p:nvPr/>
        </p:nvSpPr>
        <p:spPr bwMode="auto">
          <a:xfrm>
            <a:off x="6156325" y="4873625"/>
            <a:ext cx="2160588"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a:solidFill>
                  <a:schemeClr val="tx2"/>
                </a:solidFill>
              </a:rPr>
              <a:t>闭环系统的脉冲传递函数</a:t>
            </a:r>
          </a:p>
        </p:txBody>
      </p:sp>
      <p:sp>
        <p:nvSpPr>
          <p:cNvPr id="92170" name="AutoShape 12"/>
          <p:cNvSpPr>
            <a:spLocks noChangeArrowheads="1"/>
          </p:cNvSpPr>
          <p:nvPr/>
        </p:nvSpPr>
        <p:spPr bwMode="auto">
          <a:xfrm>
            <a:off x="5508625" y="5089525"/>
            <a:ext cx="576263" cy="431800"/>
          </a:xfrm>
          <a:prstGeom prst="rightArrow">
            <a:avLst>
              <a:gd name="adj1" fmla="val 50000"/>
              <a:gd name="adj2" fmla="val 33364"/>
            </a:avLst>
          </a:prstGeom>
          <a:solidFill>
            <a:schemeClr val="accent1"/>
          </a:solidFill>
          <a:ln w="9525">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blinds(horizontal)">
                                      <p:cBhvr>
                                        <p:cTn id="7" dur="500"/>
                                        <p:tgtEl>
                                          <p:spTgt spid="92163"/>
                                        </p:tgtEl>
                                      </p:cBhvr>
                                    </p:animEffect>
                                  </p:childTnLst>
                                </p:cTn>
                              </p:par>
                              <p:par>
                                <p:cTn id="8" presetID="3" presetClass="entr" presetSubtype="10" fill="hold" nodeType="withEffect">
                                  <p:stCondLst>
                                    <p:cond delay="0"/>
                                  </p:stCondLst>
                                  <p:childTnLst>
                                    <p:set>
                                      <p:cBhvr>
                                        <p:cTn id="9" dur="1" fill="hold">
                                          <p:stCondLst>
                                            <p:cond delay="0"/>
                                          </p:stCondLst>
                                        </p:cTn>
                                        <p:tgtEl>
                                          <p:spTgt spid="92164"/>
                                        </p:tgtEl>
                                        <p:attrNameLst>
                                          <p:attrName>style.visibility</p:attrName>
                                        </p:attrNameLst>
                                      </p:cBhvr>
                                      <p:to>
                                        <p:strVal val="visible"/>
                                      </p:to>
                                    </p:set>
                                    <p:animEffect transition="in" filter="blinds(horizontal)">
                                      <p:cBhvr>
                                        <p:cTn id="10" dur="500"/>
                                        <p:tgtEl>
                                          <p:spTgt spid="92164"/>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2165"/>
                                        </p:tgtEl>
                                        <p:attrNameLst>
                                          <p:attrName>style.visibility</p:attrName>
                                        </p:attrNameLst>
                                      </p:cBhvr>
                                      <p:to>
                                        <p:strVal val="visible"/>
                                      </p:to>
                                    </p:set>
                                    <p:animEffect transition="in" filter="blinds(horizontal)">
                                      <p:cBhvr>
                                        <p:cTn id="15" dur="500"/>
                                        <p:tgtEl>
                                          <p:spTgt spid="92165"/>
                                        </p:tgtEl>
                                      </p:cBhvr>
                                    </p:animEffect>
                                  </p:childTnLst>
                                </p:cTn>
                              </p:par>
                              <p:par>
                                <p:cTn id="16" presetID="3" presetClass="entr" presetSubtype="10" fill="hold" nodeType="withEffect">
                                  <p:stCondLst>
                                    <p:cond delay="0"/>
                                  </p:stCondLst>
                                  <p:childTnLst>
                                    <p:set>
                                      <p:cBhvr>
                                        <p:cTn id="17" dur="1" fill="hold">
                                          <p:stCondLst>
                                            <p:cond delay="0"/>
                                          </p:stCondLst>
                                        </p:cTn>
                                        <p:tgtEl>
                                          <p:spTgt spid="92166"/>
                                        </p:tgtEl>
                                        <p:attrNameLst>
                                          <p:attrName>style.visibility</p:attrName>
                                        </p:attrNameLst>
                                      </p:cBhvr>
                                      <p:to>
                                        <p:strVal val="visible"/>
                                      </p:to>
                                    </p:set>
                                    <p:animEffect transition="in" filter="blinds(horizontal)">
                                      <p:cBhvr>
                                        <p:cTn id="18" dur="500"/>
                                        <p:tgtEl>
                                          <p:spTgt spid="9216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92167"/>
                                        </p:tgtEl>
                                        <p:attrNameLst>
                                          <p:attrName>style.visibility</p:attrName>
                                        </p:attrNameLst>
                                      </p:cBhvr>
                                      <p:to>
                                        <p:strVal val="visible"/>
                                      </p:to>
                                    </p:set>
                                    <p:animEffect transition="in" filter="blinds(horizontal)">
                                      <p:cBhvr>
                                        <p:cTn id="21" dur="500"/>
                                        <p:tgtEl>
                                          <p:spTgt spid="92167"/>
                                        </p:tgtEl>
                                      </p:cBhvr>
                                    </p:animEffect>
                                  </p:childTnLst>
                                </p:cTn>
                              </p:par>
                              <p:par>
                                <p:cTn id="22" presetID="3" presetClass="entr" presetSubtype="10" fill="hold" nodeType="withEffect">
                                  <p:stCondLst>
                                    <p:cond delay="0"/>
                                  </p:stCondLst>
                                  <p:childTnLst>
                                    <p:set>
                                      <p:cBhvr>
                                        <p:cTn id="23" dur="1" fill="hold">
                                          <p:stCondLst>
                                            <p:cond delay="0"/>
                                          </p:stCondLst>
                                        </p:cTn>
                                        <p:tgtEl>
                                          <p:spTgt spid="92168"/>
                                        </p:tgtEl>
                                        <p:attrNameLst>
                                          <p:attrName>style.visibility</p:attrName>
                                        </p:attrNameLst>
                                      </p:cBhvr>
                                      <p:to>
                                        <p:strVal val="visible"/>
                                      </p:to>
                                    </p:set>
                                    <p:animEffect transition="in" filter="blinds(horizontal)">
                                      <p:cBhvr>
                                        <p:cTn id="24" dur="500"/>
                                        <p:tgtEl>
                                          <p:spTgt spid="9216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92170"/>
                                        </p:tgtEl>
                                        <p:attrNameLst>
                                          <p:attrName>style.visibility</p:attrName>
                                        </p:attrNameLst>
                                      </p:cBhvr>
                                      <p:to>
                                        <p:strVal val="visible"/>
                                      </p:to>
                                    </p:set>
                                    <p:animEffect transition="in" filter="blinds(horizontal)">
                                      <p:cBhvr>
                                        <p:cTn id="29" dur="500"/>
                                        <p:tgtEl>
                                          <p:spTgt spid="9217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92169"/>
                                        </p:tgtEl>
                                        <p:attrNameLst>
                                          <p:attrName>style.visibility</p:attrName>
                                        </p:attrNameLst>
                                      </p:cBhvr>
                                      <p:to>
                                        <p:strVal val="visible"/>
                                      </p:to>
                                    </p:set>
                                    <p:animEffect transition="in" filter="blinds(horizontal)">
                                      <p:cBhvr>
                                        <p:cTn id="32" dur="500"/>
                                        <p:tgtEl>
                                          <p:spTgt spid="92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autoUpdateAnimBg="0"/>
      <p:bldP spid="92165" grpId="0" autoUpdateAnimBg="0"/>
      <p:bldP spid="92167" grpId="0" autoUpdateAnimBg="0"/>
      <p:bldP spid="92169" grpId="0" autoUpdateAnimBg="0"/>
      <p:bldP spid="92170" grpId="0" animBg="1" autoUpdateAnimBg="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灯片编号占位符 4"/>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6367FBA4-0EC5-4D28-9CBC-0F0C3E01099F}" type="slidenum">
              <a:rPr lang="zh-CN" altLang="en-US" sz="1400" smtClean="0"/>
              <a:t>92</a:t>
            </a:fld>
            <a:endParaRPr lang="en-US" altLang="zh-CN" sz="1400"/>
          </a:p>
        </p:txBody>
      </p:sp>
      <p:sp>
        <p:nvSpPr>
          <p:cNvPr id="412674" name="Text Box 2"/>
          <p:cNvSpPr txBox="1">
            <a:spLocks noChangeArrowheads="1"/>
          </p:cNvSpPr>
          <p:nvPr/>
        </p:nvSpPr>
        <p:spPr bwMode="auto">
          <a:xfrm>
            <a:off x="762000" y="461963"/>
            <a:ext cx="46180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b="1">
                <a:solidFill>
                  <a:schemeClr val="tx2"/>
                </a:solidFill>
                <a:latin typeface="Times New Roman" panose="02020603050405020304" pitchFamily="18" charset="0"/>
              </a:rPr>
              <a:t>2) </a:t>
            </a:r>
            <a:r>
              <a:rPr lang="zh-CN" altLang="en-US" sz="2800" b="1">
                <a:solidFill>
                  <a:schemeClr val="tx2"/>
                </a:solidFill>
                <a:latin typeface="Times New Roman" panose="02020603050405020304" pitchFamily="18" charset="0"/>
              </a:rPr>
              <a:t>带有数字校正的采样系统</a:t>
            </a:r>
          </a:p>
        </p:txBody>
      </p:sp>
      <p:sp>
        <p:nvSpPr>
          <p:cNvPr id="412675" name="Text Box 3"/>
          <p:cNvSpPr txBox="1">
            <a:spLocks noChangeArrowheads="1"/>
          </p:cNvSpPr>
          <p:nvPr/>
        </p:nvSpPr>
        <p:spPr bwMode="auto">
          <a:xfrm>
            <a:off x="457200" y="3886200"/>
            <a:ext cx="83375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前向通道中</a:t>
            </a:r>
            <a:r>
              <a:rPr lang="en-US" altLang="zh-CN" sz="2800" i="1">
                <a:solidFill>
                  <a:schemeClr val="tx2"/>
                </a:solidFill>
                <a:latin typeface="Times New Roman" panose="02020603050405020304" pitchFamily="18" charset="0"/>
              </a:rPr>
              <a:t>D</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相当于连续系统中的串联校正环节</a:t>
            </a:r>
          </a:p>
        </p:txBody>
      </p:sp>
      <p:graphicFrame>
        <p:nvGraphicFramePr>
          <p:cNvPr id="412676" name="Object 2"/>
          <p:cNvGraphicFramePr>
            <a:graphicFrameLocks noChangeAspect="1"/>
          </p:cNvGraphicFramePr>
          <p:nvPr/>
        </p:nvGraphicFramePr>
        <p:xfrm>
          <a:off x="2987675" y="4551363"/>
          <a:ext cx="3176588" cy="1260475"/>
        </p:xfrm>
        <a:graphic>
          <a:graphicData uri="http://schemas.openxmlformats.org/presentationml/2006/ole">
            <mc:AlternateContent xmlns:mc="http://schemas.openxmlformats.org/markup-compatibility/2006">
              <mc:Choice xmlns:v="urn:schemas-microsoft-com:vml" Requires="v">
                <p:oleObj name="Equation" r:id="rId2" imgW="1218565" imgH="482600" progId="Equation.DSMT4">
                  <p:embed/>
                </p:oleObj>
              </mc:Choice>
              <mc:Fallback>
                <p:oleObj name="Equation" r:id="rId2" imgW="1218565" imgH="4826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7675" y="4551363"/>
                        <a:ext cx="3176588"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2677" name="Text Box 5"/>
          <p:cNvSpPr txBox="1">
            <a:spLocks noChangeArrowheads="1"/>
          </p:cNvSpPr>
          <p:nvPr/>
        </p:nvSpPr>
        <p:spPr bwMode="auto">
          <a:xfrm>
            <a:off x="533400" y="5943600"/>
            <a:ext cx="7315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en-US" altLang="zh-CN" sz="2800" i="1">
                <a:solidFill>
                  <a:schemeClr val="tx2"/>
                </a:solidFill>
                <a:latin typeface="Times New Roman" panose="02020603050405020304" pitchFamily="18" charset="0"/>
              </a:rPr>
              <a:t>D</a:t>
            </a:r>
            <a:r>
              <a:rPr lang="en-US" altLang="zh-CN" sz="2800" baseline="30000">
                <a:solidFill>
                  <a:schemeClr val="tx2"/>
                </a:solidFill>
                <a:latin typeface="Times New Roman" panose="02020603050405020304" pitchFamily="18" charset="0"/>
              </a:rPr>
              <a:t>*</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是脉冲或数字校正装置的脉冲拉氏变换</a:t>
            </a:r>
          </a:p>
        </p:txBody>
      </p:sp>
      <p:graphicFrame>
        <p:nvGraphicFramePr>
          <p:cNvPr id="93193" name="Object 4"/>
          <p:cNvGraphicFramePr>
            <a:graphicFrameLocks noChangeAspect="1"/>
          </p:cNvGraphicFramePr>
          <p:nvPr/>
        </p:nvGraphicFramePr>
        <p:xfrm>
          <a:off x="285750" y="1000125"/>
          <a:ext cx="8643938" cy="2643188"/>
        </p:xfrm>
        <a:graphic>
          <a:graphicData uri="http://schemas.openxmlformats.org/presentationml/2006/ole">
            <mc:AlternateContent xmlns:mc="http://schemas.openxmlformats.org/markup-compatibility/2006">
              <mc:Choice xmlns:v="urn:schemas-microsoft-com:vml" Requires="v">
                <p:oleObj name="Visio" r:id="rId4" imgW="2703195" imgH="737870" progId="Visio.Drawing.11">
                  <p:embed/>
                </p:oleObj>
              </mc:Choice>
              <mc:Fallback>
                <p:oleObj name="Visio" r:id="rId4" imgW="2703195" imgH="73787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 y="1000125"/>
                        <a:ext cx="8643938" cy="264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74"/>
                                        </p:tgtEl>
                                        <p:attrNameLst>
                                          <p:attrName>style.visibility</p:attrName>
                                        </p:attrNameLst>
                                      </p:cBhvr>
                                      <p:to>
                                        <p:strVal val="visible"/>
                                      </p:to>
                                    </p:set>
                                    <p:animEffect transition="in" filter="blinds(horizontal)">
                                      <p:cBhvr>
                                        <p:cTn id="7" dur="500"/>
                                        <p:tgtEl>
                                          <p:spTgt spid="412674"/>
                                        </p:tgtEl>
                                      </p:cBhvr>
                                    </p:animEffect>
                                  </p:childTnLst>
                                </p:cTn>
                              </p:par>
                              <p:par>
                                <p:cTn id="8" presetID="3" presetClass="entr" presetSubtype="10" fill="hold" nodeType="withEffect">
                                  <p:stCondLst>
                                    <p:cond delay="0"/>
                                  </p:stCondLst>
                                  <p:childTnLst>
                                    <p:set>
                                      <p:cBhvr>
                                        <p:cTn id="9" dur="1" fill="hold">
                                          <p:stCondLst>
                                            <p:cond delay="0"/>
                                          </p:stCondLst>
                                        </p:cTn>
                                        <p:tgtEl>
                                          <p:spTgt spid="93193"/>
                                        </p:tgtEl>
                                        <p:attrNameLst>
                                          <p:attrName>style.visibility</p:attrName>
                                        </p:attrNameLst>
                                      </p:cBhvr>
                                      <p:to>
                                        <p:strVal val="visible"/>
                                      </p:to>
                                    </p:set>
                                    <p:animEffect transition="in" filter="blinds(horizontal)">
                                      <p:cBhvr>
                                        <p:cTn id="10" dur="500"/>
                                        <p:tgtEl>
                                          <p:spTgt spid="9319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2675"/>
                                        </p:tgtEl>
                                        <p:attrNameLst>
                                          <p:attrName>style.visibility</p:attrName>
                                        </p:attrNameLst>
                                      </p:cBhvr>
                                      <p:to>
                                        <p:strVal val="visible"/>
                                      </p:to>
                                    </p:set>
                                    <p:animEffect transition="in" filter="blinds(horizontal)">
                                      <p:cBhvr>
                                        <p:cTn id="15" dur="500"/>
                                        <p:tgtEl>
                                          <p:spTgt spid="412675"/>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12676"/>
                                        </p:tgtEl>
                                        <p:attrNameLst>
                                          <p:attrName>style.visibility</p:attrName>
                                        </p:attrNameLst>
                                      </p:cBhvr>
                                      <p:to>
                                        <p:strVal val="visible"/>
                                      </p:to>
                                    </p:set>
                                    <p:animEffect transition="in" filter="blinds(horizontal)">
                                      <p:cBhvr>
                                        <p:cTn id="20" dur="500"/>
                                        <p:tgtEl>
                                          <p:spTgt spid="412676"/>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412677"/>
                                        </p:tgtEl>
                                        <p:attrNameLst>
                                          <p:attrName>style.visibility</p:attrName>
                                        </p:attrNameLst>
                                      </p:cBhvr>
                                      <p:to>
                                        <p:strVal val="visible"/>
                                      </p:to>
                                    </p:set>
                                    <p:animEffect transition="in" filter="blinds(horizontal)">
                                      <p:cBhvr>
                                        <p:cTn id="25" dur="500"/>
                                        <p:tgtEl>
                                          <p:spTgt spid="412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4" grpId="0"/>
      <p:bldP spid="412675" grpId="0"/>
      <p:bldP spid="412677" grpId="0"/>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8C8187A-3B92-430B-A3F8-73835D154771}" type="slidenum">
              <a:rPr lang="zh-CN" altLang="en-US" sz="1400" smtClean="0"/>
              <a:t>93</a:t>
            </a:fld>
            <a:endParaRPr lang="en-US" altLang="zh-CN" sz="1400"/>
          </a:p>
        </p:txBody>
      </p:sp>
      <p:graphicFrame>
        <p:nvGraphicFramePr>
          <p:cNvPr id="413698" name="Object 2"/>
          <p:cNvGraphicFramePr>
            <a:graphicFrameLocks noChangeAspect="1"/>
          </p:cNvGraphicFramePr>
          <p:nvPr/>
        </p:nvGraphicFramePr>
        <p:xfrm>
          <a:off x="825500" y="938213"/>
          <a:ext cx="5727700" cy="1173162"/>
        </p:xfrm>
        <a:graphic>
          <a:graphicData uri="http://schemas.openxmlformats.org/presentationml/2006/ole">
            <mc:AlternateContent xmlns:mc="http://schemas.openxmlformats.org/markup-compatibility/2006">
              <mc:Choice xmlns:v="urn:schemas-microsoft-com:vml" Requires="v">
                <p:oleObj name="Equation" r:id="rId2" imgW="1892300" imgH="469900" progId="Equation.DSMT4">
                  <p:embed/>
                </p:oleObj>
              </mc:Choice>
              <mc:Fallback>
                <p:oleObj name="Equation" r:id="rId2" imgW="1892300" imgH="4699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500" y="938213"/>
                        <a:ext cx="5727700" cy="1173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699" name="Text Box 3"/>
          <p:cNvSpPr txBox="1">
            <a:spLocks noChangeArrowheads="1"/>
          </p:cNvSpPr>
          <p:nvPr/>
        </p:nvSpPr>
        <p:spPr bwMode="auto">
          <a:xfrm>
            <a:off x="838200" y="2249488"/>
            <a:ext cx="3657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取脉冲拉氏变换得：</a:t>
            </a:r>
          </a:p>
        </p:txBody>
      </p:sp>
      <p:graphicFrame>
        <p:nvGraphicFramePr>
          <p:cNvPr id="413700" name="Object 3"/>
          <p:cNvGraphicFramePr>
            <a:graphicFrameLocks noChangeAspect="1"/>
          </p:cNvGraphicFramePr>
          <p:nvPr/>
        </p:nvGraphicFramePr>
        <p:xfrm>
          <a:off x="857250" y="2917825"/>
          <a:ext cx="5695950" cy="1276350"/>
        </p:xfrm>
        <a:graphic>
          <a:graphicData uri="http://schemas.openxmlformats.org/presentationml/2006/ole">
            <mc:AlternateContent xmlns:mc="http://schemas.openxmlformats.org/markup-compatibility/2006">
              <mc:Choice xmlns:v="urn:schemas-microsoft-com:vml" Requires="v">
                <p:oleObj name="Equation" r:id="rId4" imgW="2159000" imgH="482600" progId="Equation.DSMT4">
                  <p:embed/>
                </p:oleObj>
              </mc:Choice>
              <mc:Fallback>
                <p:oleObj name="Equation" r:id="rId4" imgW="2159000" imgH="482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7250" y="2917825"/>
                        <a:ext cx="5695950" cy="127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3701" name="Text Box 5"/>
          <p:cNvSpPr txBox="1">
            <a:spLocks noChangeArrowheads="1"/>
          </p:cNvSpPr>
          <p:nvPr/>
        </p:nvSpPr>
        <p:spPr bwMode="auto">
          <a:xfrm>
            <a:off x="827088" y="4117975"/>
            <a:ext cx="533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误差函数的脉冲拉氏变换为：</a:t>
            </a:r>
          </a:p>
        </p:txBody>
      </p:sp>
      <p:graphicFrame>
        <p:nvGraphicFramePr>
          <p:cNvPr id="413702" name="Object 4"/>
          <p:cNvGraphicFramePr>
            <a:graphicFrameLocks noChangeAspect="1"/>
          </p:cNvGraphicFramePr>
          <p:nvPr/>
        </p:nvGraphicFramePr>
        <p:xfrm>
          <a:off x="889000" y="4760913"/>
          <a:ext cx="5122863" cy="1163637"/>
        </p:xfrm>
        <a:graphic>
          <a:graphicData uri="http://schemas.openxmlformats.org/presentationml/2006/ole">
            <mc:AlternateContent xmlns:mc="http://schemas.openxmlformats.org/markup-compatibility/2006">
              <mc:Choice xmlns:v="urn:schemas-microsoft-com:vml" Requires="v">
                <p:oleObj name="Equation" r:id="rId6" imgW="1905000" imgH="431800" progId="Equation.DSMT4">
                  <p:embed/>
                </p:oleObj>
              </mc:Choice>
              <mc:Fallback>
                <p:oleObj name="Equation" r:id="rId6" imgW="1905000" imgH="431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9000" y="4760913"/>
                        <a:ext cx="5122863" cy="1163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13698"/>
                                        </p:tgtEl>
                                        <p:attrNameLst>
                                          <p:attrName>style.visibility</p:attrName>
                                        </p:attrNameLst>
                                      </p:cBhvr>
                                      <p:to>
                                        <p:strVal val="visible"/>
                                      </p:to>
                                    </p:set>
                                    <p:animEffect transition="in" filter="blinds(horizontal)">
                                      <p:cBhvr>
                                        <p:cTn id="7" dur="500"/>
                                        <p:tgtEl>
                                          <p:spTgt spid="41369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13699"/>
                                        </p:tgtEl>
                                        <p:attrNameLst>
                                          <p:attrName>style.visibility</p:attrName>
                                        </p:attrNameLst>
                                      </p:cBhvr>
                                      <p:to>
                                        <p:strVal val="visible"/>
                                      </p:to>
                                    </p:set>
                                    <p:animEffect transition="in" filter="blinds(horizontal)">
                                      <p:cBhvr>
                                        <p:cTn id="12" dur="500"/>
                                        <p:tgtEl>
                                          <p:spTgt spid="41369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13700"/>
                                        </p:tgtEl>
                                        <p:attrNameLst>
                                          <p:attrName>style.visibility</p:attrName>
                                        </p:attrNameLst>
                                      </p:cBhvr>
                                      <p:to>
                                        <p:strVal val="visible"/>
                                      </p:to>
                                    </p:set>
                                    <p:animEffect transition="in" filter="blinds(horizontal)">
                                      <p:cBhvr>
                                        <p:cTn id="17" dur="500"/>
                                        <p:tgtEl>
                                          <p:spTgt spid="413700"/>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413701"/>
                                        </p:tgtEl>
                                        <p:attrNameLst>
                                          <p:attrName>style.visibility</p:attrName>
                                        </p:attrNameLst>
                                      </p:cBhvr>
                                      <p:to>
                                        <p:strVal val="visible"/>
                                      </p:to>
                                    </p:set>
                                    <p:animEffect transition="in" filter="blinds(horizontal)">
                                      <p:cBhvr>
                                        <p:cTn id="22" dur="500"/>
                                        <p:tgtEl>
                                          <p:spTgt spid="41370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413702"/>
                                        </p:tgtEl>
                                        <p:attrNameLst>
                                          <p:attrName>style.visibility</p:attrName>
                                        </p:attrNameLst>
                                      </p:cBhvr>
                                      <p:to>
                                        <p:strVal val="visible"/>
                                      </p:to>
                                    </p:set>
                                    <p:animEffect transition="in" filter="blinds(horizontal)">
                                      <p:cBhvr>
                                        <p:cTn id="27" dur="500"/>
                                        <p:tgtEl>
                                          <p:spTgt spid="4137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699" grpId="0"/>
      <p:bldP spid="413701" grpId="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14541B4F-A314-42AB-ABDD-5A6AEBC92C15}" type="slidenum">
              <a:rPr lang="zh-CN" altLang="en-US" sz="1400" smtClean="0"/>
              <a:t>94</a:t>
            </a:fld>
            <a:endParaRPr lang="en-US" altLang="zh-CN" sz="1400"/>
          </a:p>
        </p:txBody>
      </p:sp>
      <p:sp>
        <p:nvSpPr>
          <p:cNvPr id="414722" name="Text Box 2"/>
          <p:cNvSpPr txBox="1">
            <a:spLocks noChangeArrowheads="1"/>
          </p:cNvSpPr>
          <p:nvPr/>
        </p:nvSpPr>
        <p:spPr bwMode="auto">
          <a:xfrm>
            <a:off x="900113" y="120650"/>
            <a:ext cx="125571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输出：</a:t>
            </a:r>
          </a:p>
        </p:txBody>
      </p:sp>
      <p:graphicFrame>
        <p:nvGraphicFramePr>
          <p:cNvPr id="414723" name="Object 2"/>
          <p:cNvGraphicFramePr>
            <a:graphicFrameLocks noChangeAspect="1"/>
          </p:cNvGraphicFramePr>
          <p:nvPr/>
        </p:nvGraphicFramePr>
        <p:xfrm>
          <a:off x="1403350" y="639763"/>
          <a:ext cx="5588000" cy="1658937"/>
        </p:xfrm>
        <a:graphic>
          <a:graphicData uri="http://schemas.openxmlformats.org/presentationml/2006/ole">
            <mc:AlternateContent xmlns:mc="http://schemas.openxmlformats.org/markup-compatibility/2006">
              <mc:Choice xmlns:v="urn:schemas-microsoft-com:vml" Requires="v">
                <p:oleObj name="Equation" r:id="rId2" imgW="2400300" imgH="711200" progId="Equation.DSMT4">
                  <p:embed/>
                </p:oleObj>
              </mc:Choice>
              <mc:Fallback>
                <p:oleObj name="Equation" r:id="rId2" imgW="2400300" imgH="71120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639763"/>
                        <a:ext cx="5588000" cy="165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4724" name="Text Box 4"/>
          <p:cNvSpPr txBox="1">
            <a:spLocks noChangeArrowheads="1"/>
          </p:cNvSpPr>
          <p:nvPr/>
        </p:nvSpPr>
        <p:spPr bwMode="auto">
          <a:xfrm>
            <a:off x="914400" y="2438400"/>
            <a:ext cx="33877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写成</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变换形式：</a:t>
            </a:r>
          </a:p>
        </p:txBody>
      </p:sp>
      <p:graphicFrame>
        <p:nvGraphicFramePr>
          <p:cNvPr id="414725" name="Object 3"/>
          <p:cNvGraphicFramePr>
            <a:graphicFrameLocks noChangeAspect="1"/>
          </p:cNvGraphicFramePr>
          <p:nvPr/>
        </p:nvGraphicFramePr>
        <p:xfrm>
          <a:off x="1908175" y="2957513"/>
          <a:ext cx="4049713" cy="2027237"/>
        </p:xfrm>
        <a:graphic>
          <a:graphicData uri="http://schemas.openxmlformats.org/presentationml/2006/ole">
            <mc:AlternateContent xmlns:mc="http://schemas.openxmlformats.org/markup-compatibility/2006">
              <mc:Choice xmlns:v="urn:schemas-microsoft-com:vml" Requires="v">
                <p:oleObj name="Equation" r:id="rId4" imgW="1778000" imgH="889000" progId="Equation.DSMT4">
                  <p:embed/>
                </p:oleObj>
              </mc:Choice>
              <mc:Fallback>
                <p:oleObj name="Equation" r:id="rId4" imgW="1778000" imgH="8890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08175" y="2957513"/>
                        <a:ext cx="4049713" cy="202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14726" name="Object 4"/>
          <p:cNvGraphicFramePr>
            <a:graphicFrameLocks noChangeAspect="1"/>
          </p:cNvGraphicFramePr>
          <p:nvPr/>
        </p:nvGraphicFramePr>
        <p:xfrm>
          <a:off x="1403350" y="5300663"/>
          <a:ext cx="4681538" cy="1022350"/>
        </p:xfrm>
        <a:graphic>
          <a:graphicData uri="http://schemas.openxmlformats.org/presentationml/2006/ole">
            <mc:AlternateContent xmlns:mc="http://schemas.openxmlformats.org/markup-compatibility/2006">
              <mc:Choice xmlns:v="urn:schemas-microsoft-com:vml" Requires="v">
                <p:oleObj name="Equation" r:id="rId6" imgW="1981200" imgH="431800" progId="Equation.DSMT4">
                  <p:embed/>
                </p:oleObj>
              </mc:Choice>
              <mc:Fallback>
                <p:oleObj name="Equation" r:id="rId6" imgW="1981200" imgH="43180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350" y="5300663"/>
                        <a:ext cx="4681538"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4722"/>
                                        </p:tgtEl>
                                        <p:attrNameLst>
                                          <p:attrName>style.visibility</p:attrName>
                                        </p:attrNameLst>
                                      </p:cBhvr>
                                      <p:to>
                                        <p:strVal val="visible"/>
                                      </p:to>
                                    </p:set>
                                    <p:animEffect transition="in" filter="blinds(horizontal)">
                                      <p:cBhvr>
                                        <p:cTn id="7" dur="500"/>
                                        <p:tgtEl>
                                          <p:spTgt spid="414722"/>
                                        </p:tgtEl>
                                      </p:cBhvr>
                                    </p:animEffect>
                                  </p:childTnLst>
                                </p:cTn>
                              </p:par>
                              <p:par>
                                <p:cTn id="8" presetID="3" presetClass="entr" presetSubtype="10" fill="hold" nodeType="withEffect">
                                  <p:stCondLst>
                                    <p:cond delay="0"/>
                                  </p:stCondLst>
                                  <p:childTnLst>
                                    <p:set>
                                      <p:cBhvr>
                                        <p:cTn id="9" dur="1" fill="hold">
                                          <p:stCondLst>
                                            <p:cond delay="0"/>
                                          </p:stCondLst>
                                        </p:cTn>
                                        <p:tgtEl>
                                          <p:spTgt spid="414723"/>
                                        </p:tgtEl>
                                        <p:attrNameLst>
                                          <p:attrName>style.visibility</p:attrName>
                                        </p:attrNameLst>
                                      </p:cBhvr>
                                      <p:to>
                                        <p:strVal val="visible"/>
                                      </p:to>
                                    </p:set>
                                    <p:animEffect transition="in" filter="blinds(horizontal)">
                                      <p:cBhvr>
                                        <p:cTn id="10" dur="500"/>
                                        <p:tgtEl>
                                          <p:spTgt spid="414723"/>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14724"/>
                                        </p:tgtEl>
                                        <p:attrNameLst>
                                          <p:attrName>style.visibility</p:attrName>
                                        </p:attrNameLst>
                                      </p:cBhvr>
                                      <p:to>
                                        <p:strVal val="visible"/>
                                      </p:to>
                                    </p:set>
                                    <p:animEffect transition="in" filter="blinds(horizontal)">
                                      <p:cBhvr>
                                        <p:cTn id="15" dur="500"/>
                                        <p:tgtEl>
                                          <p:spTgt spid="414724"/>
                                        </p:tgtEl>
                                      </p:cBhvr>
                                    </p:animEffect>
                                  </p:childTnLst>
                                </p:cTn>
                              </p:par>
                              <p:par>
                                <p:cTn id="16" presetID="3" presetClass="entr" presetSubtype="10" fill="hold" nodeType="withEffect">
                                  <p:stCondLst>
                                    <p:cond delay="0"/>
                                  </p:stCondLst>
                                  <p:childTnLst>
                                    <p:set>
                                      <p:cBhvr>
                                        <p:cTn id="17" dur="1" fill="hold">
                                          <p:stCondLst>
                                            <p:cond delay="0"/>
                                          </p:stCondLst>
                                        </p:cTn>
                                        <p:tgtEl>
                                          <p:spTgt spid="414725"/>
                                        </p:tgtEl>
                                        <p:attrNameLst>
                                          <p:attrName>style.visibility</p:attrName>
                                        </p:attrNameLst>
                                      </p:cBhvr>
                                      <p:to>
                                        <p:strVal val="visible"/>
                                      </p:to>
                                    </p:set>
                                    <p:animEffect transition="in" filter="blinds(horizontal)">
                                      <p:cBhvr>
                                        <p:cTn id="18" dur="500"/>
                                        <p:tgtEl>
                                          <p:spTgt spid="414725"/>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14726"/>
                                        </p:tgtEl>
                                        <p:attrNameLst>
                                          <p:attrName>style.visibility</p:attrName>
                                        </p:attrNameLst>
                                      </p:cBhvr>
                                      <p:to>
                                        <p:strVal val="visible"/>
                                      </p:to>
                                    </p:set>
                                    <p:animEffect transition="in" filter="blinds(horizontal)">
                                      <p:cBhvr>
                                        <p:cTn id="23" dur="500"/>
                                        <p:tgtEl>
                                          <p:spTgt spid="414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4722" grpId="0"/>
      <p:bldP spid="414724"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42799DD-021F-4F14-8060-15021D551F17}" type="slidenum">
              <a:rPr lang="zh-CN" altLang="en-US" sz="1400"/>
              <a:t>95</a:t>
            </a:fld>
            <a:endParaRPr lang="en-US" altLang="zh-CN" sz="1400"/>
          </a:p>
        </p:txBody>
      </p:sp>
      <p:sp>
        <p:nvSpPr>
          <p:cNvPr id="93187" name="Rectangle 2"/>
          <p:cNvSpPr>
            <a:spLocks noChangeArrowheads="1"/>
          </p:cNvSpPr>
          <p:nvPr/>
        </p:nvSpPr>
        <p:spPr bwMode="auto">
          <a:xfrm>
            <a:off x="457200" y="303213"/>
            <a:ext cx="828675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a:t>
            </a:r>
            <a:r>
              <a:rPr lang="en-US" altLang="zh-CN" sz="2800" b="1">
                <a:solidFill>
                  <a:schemeClr val="tx2"/>
                </a:solidFill>
                <a:latin typeface="Times New Roman" panose="02020603050405020304" pitchFamily="18" charset="0"/>
              </a:rPr>
              <a:t>3) </a:t>
            </a:r>
            <a:r>
              <a:rPr lang="zh-CN" altLang="en-US" sz="2800" b="1">
                <a:solidFill>
                  <a:schemeClr val="tx2"/>
                </a:solidFill>
                <a:latin typeface="Times New Roman" panose="02020603050405020304" pitchFamily="18" charset="0"/>
              </a:rPr>
              <a:t>设闭环系统如图所示。讨论系统的连续部分有扰动输入</a:t>
            </a:r>
            <a:r>
              <a:rPr lang="en-US" altLang="zh-CN" sz="2800" i="1">
                <a:solidFill>
                  <a:schemeClr val="tx2"/>
                </a:solidFill>
                <a:latin typeface="Times New Roman" panose="02020603050405020304" pitchFamily="18" charset="0"/>
              </a:rPr>
              <a:t>n</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时的脉冲传递函数。此时假设给定输入信号为零，即</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t</a:t>
            </a:r>
            <a:r>
              <a:rPr lang="en-US" altLang="zh-CN" sz="2800">
                <a:solidFill>
                  <a:schemeClr val="tx2"/>
                </a:solidFill>
                <a:latin typeface="Times New Roman" panose="02020603050405020304" pitchFamily="18" charset="0"/>
              </a:rPr>
              <a:t>)=0</a:t>
            </a:r>
            <a:r>
              <a:rPr lang="zh-CN" altLang="en-US" sz="2800" b="1">
                <a:solidFill>
                  <a:schemeClr val="tx2"/>
                </a:solidFill>
                <a:latin typeface="Times New Roman" panose="02020603050405020304" pitchFamily="18" charset="0"/>
              </a:rPr>
              <a:t>。由方框图得到</a:t>
            </a:r>
          </a:p>
        </p:txBody>
      </p:sp>
      <p:grpSp>
        <p:nvGrpSpPr>
          <p:cNvPr id="2" name="Group 4"/>
          <p:cNvGrpSpPr>
            <a:grpSpLocks noChangeAspect="1"/>
          </p:cNvGrpSpPr>
          <p:nvPr/>
        </p:nvGrpSpPr>
        <p:grpSpPr bwMode="auto">
          <a:xfrm>
            <a:off x="2709863" y="3886200"/>
            <a:ext cx="3733800" cy="938213"/>
            <a:chOff x="0" y="0"/>
            <a:chExt cx="2352" cy="591"/>
          </a:xfrm>
        </p:grpSpPr>
        <p:graphicFrame>
          <p:nvGraphicFramePr>
            <p:cNvPr id="100361" name="Object 5"/>
            <p:cNvGraphicFramePr>
              <a:graphicFrameLocks noChangeAspect="1"/>
            </p:cNvGraphicFramePr>
            <p:nvPr/>
          </p:nvGraphicFramePr>
          <p:xfrm>
            <a:off x="0" y="0"/>
            <a:ext cx="2352" cy="289"/>
          </p:xfrm>
          <a:graphic>
            <a:graphicData uri="http://schemas.openxmlformats.org/presentationml/2006/ole">
              <mc:AlternateContent xmlns:mc="http://schemas.openxmlformats.org/markup-compatibility/2006">
                <mc:Choice xmlns:v="urn:schemas-microsoft-com:vml" Requires="v">
                  <p:oleObj r:id="rId2" imgW="1854835" imgH="228600" progId="Equation.DSMT4">
                    <p:embed/>
                  </p:oleObj>
                </mc:Choice>
                <mc:Fallback>
                  <p:oleObj r:id="rId2" imgW="1854835"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352"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0362" name="Object 6"/>
            <p:cNvGraphicFramePr>
              <a:graphicFrameLocks noChangeAspect="1"/>
            </p:cNvGraphicFramePr>
            <p:nvPr/>
          </p:nvGraphicFramePr>
          <p:xfrm>
            <a:off x="0" y="337"/>
            <a:ext cx="1104" cy="254"/>
          </p:xfrm>
          <a:graphic>
            <a:graphicData uri="http://schemas.openxmlformats.org/presentationml/2006/ole">
              <mc:AlternateContent xmlns:mc="http://schemas.openxmlformats.org/markup-compatibility/2006">
                <mc:Choice xmlns:v="urn:schemas-microsoft-com:vml" Requires="v">
                  <p:oleObj r:id="rId4" imgW="864870" imgH="203200" progId="Equation.DSMT4">
                    <p:embed/>
                  </p:oleObj>
                </mc:Choice>
                <mc:Fallback>
                  <p:oleObj r:id="rId4" imgW="864870" imgH="203200" progId="Equation.DSMT4">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7"/>
                          <a:ext cx="1104"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3191" name="Rectangle 5"/>
          <p:cNvSpPr>
            <a:spLocks noChangeArrowheads="1"/>
          </p:cNvSpPr>
          <p:nvPr/>
        </p:nvSpPr>
        <p:spPr bwMode="auto">
          <a:xfrm>
            <a:off x="649288" y="4802188"/>
            <a:ext cx="313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由以上两式可求得 </a:t>
            </a:r>
          </a:p>
        </p:txBody>
      </p:sp>
      <p:graphicFrame>
        <p:nvGraphicFramePr>
          <p:cNvPr id="93192" name="Object 8"/>
          <p:cNvGraphicFramePr>
            <a:graphicFrameLocks noChangeAspect="1"/>
          </p:cNvGraphicFramePr>
          <p:nvPr/>
        </p:nvGraphicFramePr>
        <p:xfrm>
          <a:off x="2709863" y="5335588"/>
          <a:ext cx="2362200" cy="857250"/>
        </p:xfrm>
        <a:graphic>
          <a:graphicData uri="http://schemas.openxmlformats.org/presentationml/2006/ole">
            <mc:AlternateContent xmlns:mc="http://schemas.openxmlformats.org/markup-compatibility/2006">
              <mc:Choice xmlns:v="urn:schemas-microsoft-com:vml" Requires="v">
                <p:oleObj r:id="rId6" imgW="1182370" imgH="432435" progId="Equation.DSMT4">
                  <p:embed/>
                </p:oleObj>
              </mc:Choice>
              <mc:Fallback>
                <p:oleObj r:id="rId6" imgW="1182370" imgH="432435" progId="Equation.DSMT4">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9863" y="5335588"/>
                        <a:ext cx="23622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3193" name="Object 7"/>
          <p:cNvGraphicFramePr>
            <a:graphicFrameLocks noChangeAspect="1"/>
          </p:cNvGraphicFramePr>
          <p:nvPr/>
        </p:nvGraphicFramePr>
        <p:xfrm>
          <a:off x="990600" y="1600200"/>
          <a:ext cx="6858000" cy="1857375"/>
        </p:xfrm>
        <a:graphic>
          <a:graphicData uri="http://schemas.openxmlformats.org/presentationml/2006/ole">
            <mc:AlternateContent xmlns:mc="http://schemas.openxmlformats.org/markup-compatibility/2006">
              <mc:Choice xmlns:v="urn:schemas-microsoft-com:vml" Requires="v">
                <p:oleObj name="Visio" r:id="rId8" imgW="4279900" imgH="1168400" progId="Visio.Drawing.11">
                  <p:embed/>
                </p:oleObj>
              </mc:Choice>
              <mc:Fallback>
                <p:oleObj name="Visio" r:id="rId8" imgW="4279900" imgH="1168400" progId="Visio.Drawing.11">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90600" y="1600200"/>
                        <a:ext cx="6858000" cy="185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0360" name="Rectangle 9"/>
          <p:cNvSpPr>
            <a:spLocks noChangeArrowheads="1"/>
          </p:cNvSpPr>
          <p:nvPr/>
        </p:nvSpPr>
        <p:spPr bwMode="auto">
          <a:xfrm>
            <a:off x="2008188" y="3381375"/>
            <a:ext cx="50657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7-20 </a:t>
            </a:r>
            <a:r>
              <a:rPr lang="zh-CN" altLang="en-US" sz="2400" b="1" dirty="0">
                <a:solidFill>
                  <a:schemeClr val="tx2"/>
                </a:solidFill>
                <a:latin typeface="Times New Roman" panose="02020603050405020304" pitchFamily="18" charset="0"/>
              </a:rPr>
              <a:t>扰动输入时的离散闭环系统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93193"/>
                                        </p:tgtEl>
                                        <p:attrNameLst>
                                          <p:attrName>style.visibility</p:attrName>
                                        </p:attrNameLst>
                                      </p:cBhvr>
                                      <p:to>
                                        <p:strVal val="visible"/>
                                      </p:to>
                                    </p:set>
                                    <p:animEffect transition="in" filter="blinds(horizontal)">
                                      <p:cBhvr>
                                        <p:cTn id="7" dur="500"/>
                                        <p:tgtEl>
                                          <p:spTgt spid="93193"/>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3187"/>
                                        </p:tgtEl>
                                        <p:attrNameLst>
                                          <p:attrName>style.visibility</p:attrName>
                                        </p:attrNameLst>
                                      </p:cBhvr>
                                      <p:to>
                                        <p:strVal val="visible"/>
                                      </p:to>
                                    </p:set>
                                    <p:animEffect transition="in" filter="blinds(horizontal)">
                                      <p:cBhvr>
                                        <p:cTn id="10" dur="500"/>
                                        <p:tgtEl>
                                          <p:spTgt spid="9318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blinds(horizontal)">
                                      <p:cBhvr>
                                        <p:cTn id="15" dur="500"/>
                                        <p:tgtEl>
                                          <p:spTgt spid="2"/>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93191"/>
                                        </p:tgtEl>
                                        <p:attrNameLst>
                                          <p:attrName>style.visibility</p:attrName>
                                        </p:attrNameLst>
                                      </p:cBhvr>
                                      <p:to>
                                        <p:strVal val="visible"/>
                                      </p:to>
                                    </p:set>
                                    <p:animEffect transition="in" filter="blinds(horizontal)">
                                      <p:cBhvr>
                                        <p:cTn id="20" dur="500"/>
                                        <p:tgtEl>
                                          <p:spTgt spid="93191"/>
                                        </p:tgtEl>
                                      </p:cBhvr>
                                    </p:animEffect>
                                  </p:childTnLst>
                                </p:cTn>
                              </p:par>
                              <p:par>
                                <p:cTn id="21" presetID="3" presetClass="entr" presetSubtype="10" fill="hold" nodeType="withEffect">
                                  <p:stCondLst>
                                    <p:cond delay="0"/>
                                  </p:stCondLst>
                                  <p:childTnLst>
                                    <p:set>
                                      <p:cBhvr>
                                        <p:cTn id="22" dur="1" fill="hold">
                                          <p:stCondLst>
                                            <p:cond delay="0"/>
                                          </p:stCondLst>
                                        </p:cTn>
                                        <p:tgtEl>
                                          <p:spTgt spid="93192"/>
                                        </p:tgtEl>
                                        <p:attrNameLst>
                                          <p:attrName>style.visibility</p:attrName>
                                        </p:attrNameLst>
                                      </p:cBhvr>
                                      <p:to>
                                        <p:strVal val="visible"/>
                                      </p:to>
                                    </p:set>
                                    <p:animEffect transition="in" filter="blinds(horizontal)">
                                      <p:cBhvr>
                                        <p:cTn id="23" dur="500"/>
                                        <p:tgtEl>
                                          <p:spTgt spid="931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autoUpdateAnimBg="0"/>
      <p:bldP spid="93191" grpId="0" autoUpdateAnimBg="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灯片编号占位符 5"/>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spcBef>
                <a:spcPct val="0"/>
              </a:spcBef>
              <a:buClrTx/>
              <a:buSzTx/>
              <a:buFont typeface="Arial" panose="020B0604020202020204" pitchFamily="34" charset="0"/>
              <a:buNone/>
            </a:pPr>
            <a:fld id="{45845FCE-680F-4CAF-A5EF-A0AAD7E8FB04}" type="slidenum">
              <a:rPr lang="zh-CN" altLang="en-US" sz="1400" smtClean="0"/>
              <a:t>96</a:t>
            </a:fld>
            <a:endParaRPr lang="en-US" altLang="zh-CN" sz="1400"/>
          </a:p>
        </p:txBody>
      </p:sp>
      <p:sp>
        <p:nvSpPr>
          <p:cNvPr id="416772" name="Text Box 4"/>
          <p:cNvSpPr txBox="1">
            <a:spLocks noChangeArrowheads="1"/>
          </p:cNvSpPr>
          <p:nvPr/>
        </p:nvSpPr>
        <p:spPr bwMode="auto">
          <a:xfrm>
            <a:off x="533400" y="357188"/>
            <a:ext cx="832485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rgbClr val="FF3300"/>
                </a:solidFill>
                <a:latin typeface="Times New Roman" panose="02020603050405020304" pitchFamily="18" charset="0"/>
              </a:rPr>
              <a:t>注意：</a:t>
            </a:r>
            <a:r>
              <a:rPr lang="zh-CN" altLang="en-US" sz="2800" b="1">
                <a:solidFill>
                  <a:schemeClr val="tx2"/>
                </a:solidFill>
                <a:latin typeface="Times New Roman" panose="02020603050405020304" pitchFamily="18" charset="0"/>
              </a:rPr>
              <a:t>由于扰动作用在连续环节</a:t>
            </a:r>
            <a:r>
              <a:rPr lang="en-US" altLang="zh-CN" sz="2800" i="1">
                <a:solidFill>
                  <a:schemeClr val="tx2"/>
                </a:solidFill>
                <a:latin typeface="Times New Roman" panose="02020603050405020304" pitchFamily="18" charset="0"/>
              </a:rPr>
              <a:t>G</a:t>
            </a:r>
            <a:r>
              <a:rPr lang="en-US" altLang="zh-CN" sz="2800" baseline="-25000">
                <a:solidFill>
                  <a:schemeClr val="tx2"/>
                </a:solidFill>
                <a:latin typeface="Times New Roman" panose="02020603050405020304" pitchFamily="18" charset="0"/>
              </a:rPr>
              <a:t>2</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s</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的输入端，故 </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只能得到输出量的</a:t>
            </a:r>
            <a:r>
              <a:rPr lang="en-US" altLang="zh-CN" sz="2800" i="1">
                <a:solidFill>
                  <a:schemeClr val="tx2"/>
                </a:solidFill>
                <a:latin typeface="Times New Roman" panose="02020603050405020304" pitchFamily="18" charset="0"/>
              </a:rPr>
              <a:t>Z</a:t>
            </a:r>
            <a:r>
              <a:rPr lang="zh-CN" altLang="en-US" sz="2800" b="1">
                <a:solidFill>
                  <a:schemeClr val="tx2"/>
                </a:solidFill>
                <a:latin typeface="Times New Roman" panose="02020603050405020304" pitchFamily="18" charset="0"/>
              </a:rPr>
              <a:t>变换式，而不能得到对扰  </a:t>
            </a:r>
          </a:p>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            动的脉冲传递函数。</a:t>
            </a:r>
          </a:p>
        </p:txBody>
      </p:sp>
      <p:sp>
        <p:nvSpPr>
          <p:cNvPr id="416773" name="Text Box 5"/>
          <p:cNvSpPr txBox="1">
            <a:spLocks noChangeArrowheads="1"/>
          </p:cNvSpPr>
          <p:nvPr/>
        </p:nvSpPr>
        <p:spPr bwMode="auto">
          <a:xfrm>
            <a:off x="500063" y="1768475"/>
            <a:ext cx="8207375"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对采样系统使用结构图化简时应注意区分连续信号和采样信号，如下图</a:t>
            </a:r>
          </a:p>
        </p:txBody>
      </p:sp>
      <p:sp>
        <p:nvSpPr>
          <p:cNvPr id="7" name="AutoShape 2"/>
          <p:cNvSpPr>
            <a:spLocks noChangeArrowheads="1"/>
          </p:cNvSpPr>
          <p:nvPr/>
        </p:nvSpPr>
        <p:spPr bwMode="auto">
          <a:xfrm>
            <a:off x="4143375" y="3286125"/>
            <a:ext cx="1371600" cy="2286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p:spPr>
        <p:txBody>
          <a:bodyPr wrap="none" anchor="ctr"/>
          <a:lstStyle/>
          <a:p>
            <a:endParaRPr lang="zh-CN" altLang="en-US"/>
          </a:p>
        </p:txBody>
      </p:sp>
      <p:sp>
        <p:nvSpPr>
          <p:cNvPr id="8" name="AutoShape 3"/>
          <p:cNvSpPr>
            <a:spLocks noChangeArrowheads="1"/>
          </p:cNvSpPr>
          <p:nvPr/>
        </p:nvSpPr>
        <p:spPr bwMode="auto">
          <a:xfrm>
            <a:off x="4000500" y="5072063"/>
            <a:ext cx="1428750" cy="304800"/>
          </a:xfrm>
          <a:custGeom>
            <a:avLst/>
            <a:gdLst>
              <a:gd name="T0" fmla="*/ 2147483646 w 21600"/>
              <a:gd name="T1" fmla="*/ 0 h 21600"/>
              <a:gd name="T2" fmla="*/ 0 w 21600"/>
              <a:gd name="T3" fmla="*/ 2147483646 h 21600"/>
              <a:gd name="T4" fmla="*/ 2147483646 w 21600"/>
              <a:gd name="T5" fmla="*/ 2147483646 h 21600"/>
              <a:gd name="T6" fmla="*/ 2147483646 w 21600"/>
              <a:gd name="T7" fmla="*/ 2147483646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lnTo>
                  <a:pt x="16200" y="0"/>
                </a:lnTo>
                <a:close/>
              </a:path>
              <a:path w="21600" h="21600">
                <a:moveTo>
                  <a:pt x="1350" y="5400"/>
                </a:moveTo>
                <a:lnTo>
                  <a:pt x="1350" y="16200"/>
                </a:lnTo>
                <a:lnTo>
                  <a:pt x="2700" y="16200"/>
                </a:lnTo>
                <a:lnTo>
                  <a:pt x="2700" y="5400"/>
                </a:lnTo>
                <a:lnTo>
                  <a:pt x="1350" y="5400"/>
                </a:lnTo>
                <a:close/>
              </a:path>
              <a:path w="21600" h="21600">
                <a:moveTo>
                  <a:pt x="0" y="5400"/>
                </a:moveTo>
                <a:lnTo>
                  <a:pt x="0" y="16200"/>
                </a:lnTo>
                <a:lnTo>
                  <a:pt x="675" y="16200"/>
                </a:lnTo>
                <a:lnTo>
                  <a:pt x="675" y="5400"/>
                </a:lnTo>
                <a:lnTo>
                  <a:pt x="0" y="5400"/>
                </a:lnTo>
                <a:close/>
              </a:path>
            </a:pathLst>
          </a:custGeom>
          <a:solidFill>
            <a:schemeClr val="accent1"/>
          </a:solidFill>
          <a:ln w="9525">
            <a:solidFill>
              <a:schemeClr val="tx1"/>
            </a:solidFill>
            <a:miter lim="800000"/>
          </a:ln>
        </p:spPr>
        <p:txBody>
          <a:bodyPr wrap="none" anchor="ctr"/>
          <a:lstStyle/>
          <a:p>
            <a:endParaRPr lang="zh-CN" altLang="en-US"/>
          </a:p>
        </p:txBody>
      </p:sp>
      <p:sp>
        <p:nvSpPr>
          <p:cNvPr id="9" name="AutoShape 4"/>
          <p:cNvSpPr>
            <a:spLocks noChangeArrowheads="1"/>
          </p:cNvSpPr>
          <p:nvPr/>
        </p:nvSpPr>
        <p:spPr bwMode="auto">
          <a:xfrm>
            <a:off x="4643438" y="4929188"/>
            <a:ext cx="142875" cy="628650"/>
          </a:xfrm>
          <a:prstGeom prst="flowChartInputOutput">
            <a:avLst/>
          </a:prstGeom>
          <a:solidFill>
            <a:srgbClr val="FF0000"/>
          </a:solidFill>
          <a:ln w="9525">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pSp>
        <p:nvGrpSpPr>
          <p:cNvPr id="2" name="Group 5"/>
          <p:cNvGrpSpPr/>
          <p:nvPr/>
        </p:nvGrpSpPr>
        <p:grpSpPr bwMode="auto">
          <a:xfrm>
            <a:off x="1071563" y="2714625"/>
            <a:ext cx="2928937" cy="1443038"/>
            <a:chOff x="249" y="210"/>
            <a:chExt cx="2495" cy="1632"/>
          </a:xfrm>
        </p:grpSpPr>
        <p:sp>
          <p:nvSpPr>
            <p:cNvPr id="101395" name="Rectangle 6"/>
            <p:cNvSpPr>
              <a:spLocks noChangeArrowheads="1"/>
            </p:cNvSpPr>
            <p:nvPr/>
          </p:nvSpPr>
          <p:spPr bwMode="auto">
            <a:xfrm>
              <a:off x="249" y="210"/>
              <a:ext cx="2495" cy="1632"/>
            </a:xfrm>
            <a:prstGeom prst="rect">
              <a:avLst/>
            </a:prstGeom>
            <a:solidFill>
              <a:schemeClr val="bg1"/>
            </a:solidFill>
            <a:ln w="9525" algn="ctr">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01396" name="Object 3"/>
            <p:cNvGraphicFramePr>
              <a:graphicFrameLocks noChangeAspect="1"/>
            </p:cNvGraphicFramePr>
            <p:nvPr/>
          </p:nvGraphicFramePr>
          <p:xfrm>
            <a:off x="340" y="391"/>
            <a:ext cx="2359" cy="1315"/>
          </p:xfrm>
          <a:graphic>
            <a:graphicData uri="http://schemas.openxmlformats.org/presentationml/2006/ole">
              <mc:AlternateContent xmlns:mc="http://schemas.openxmlformats.org/markup-compatibility/2006">
                <mc:Choice xmlns:v="urn:schemas-microsoft-com:vml" Requires="v">
                  <p:oleObj name="Visio" r:id="rId2" imgW="5892800" imgH="2705100" progId="Visio.Drawing.11">
                    <p:embed/>
                  </p:oleObj>
                </mc:Choice>
                <mc:Fallback>
                  <p:oleObj name="Visio" r:id="rId2" imgW="5892800" imgH="2705100" progId="Visio.Drawing.11">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 y="391"/>
                          <a:ext cx="2359" cy="1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3" name="Group 8"/>
          <p:cNvGrpSpPr/>
          <p:nvPr/>
        </p:nvGrpSpPr>
        <p:grpSpPr bwMode="auto">
          <a:xfrm>
            <a:off x="5529263" y="2786063"/>
            <a:ext cx="3114675" cy="1092200"/>
            <a:chOff x="3508" y="391"/>
            <a:chExt cx="2284" cy="1225"/>
          </a:xfrm>
        </p:grpSpPr>
        <p:sp>
          <p:nvSpPr>
            <p:cNvPr id="101393" name="Rectangle 9"/>
            <p:cNvSpPr>
              <a:spLocks noChangeArrowheads="1"/>
            </p:cNvSpPr>
            <p:nvPr/>
          </p:nvSpPr>
          <p:spPr bwMode="auto">
            <a:xfrm>
              <a:off x="3560" y="482"/>
              <a:ext cx="2087" cy="1134"/>
            </a:xfrm>
            <a:prstGeom prst="rect">
              <a:avLst/>
            </a:prstGeom>
            <a:solidFill>
              <a:schemeClr val="bg1"/>
            </a:solidFill>
            <a:ln w="9525" algn="ctr">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01394" name="Object 4"/>
            <p:cNvGraphicFramePr>
              <a:graphicFrameLocks noChangeAspect="1"/>
            </p:cNvGraphicFramePr>
            <p:nvPr/>
          </p:nvGraphicFramePr>
          <p:xfrm>
            <a:off x="3508" y="391"/>
            <a:ext cx="2284" cy="1180"/>
          </p:xfrm>
          <a:graphic>
            <a:graphicData uri="http://schemas.openxmlformats.org/presentationml/2006/ole">
              <mc:AlternateContent xmlns:mc="http://schemas.openxmlformats.org/markup-compatibility/2006">
                <mc:Choice xmlns:v="urn:schemas-microsoft-com:vml" Requires="v">
                  <p:oleObj name="Visio" r:id="rId4" imgW="4495800" imgH="1485900" progId="Visio.Drawing.11">
                    <p:embed/>
                  </p:oleObj>
                </mc:Choice>
                <mc:Fallback>
                  <p:oleObj name="Visio" r:id="rId4" imgW="4495800" imgH="1485900" progId="Visio.Drawing.11">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8" y="391"/>
                          <a:ext cx="2284" cy="1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4" name="Group 11"/>
          <p:cNvGrpSpPr/>
          <p:nvPr/>
        </p:nvGrpSpPr>
        <p:grpSpPr bwMode="auto">
          <a:xfrm>
            <a:off x="1111250" y="4429125"/>
            <a:ext cx="2746375" cy="1643063"/>
            <a:chOff x="521" y="2024"/>
            <a:chExt cx="2449" cy="1451"/>
          </a:xfrm>
        </p:grpSpPr>
        <p:sp>
          <p:nvSpPr>
            <p:cNvPr id="101391" name="Rectangle 12"/>
            <p:cNvSpPr>
              <a:spLocks noChangeArrowheads="1"/>
            </p:cNvSpPr>
            <p:nvPr/>
          </p:nvSpPr>
          <p:spPr bwMode="auto">
            <a:xfrm>
              <a:off x="521" y="2024"/>
              <a:ext cx="2449" cy="1451"/>
            </a:xfrm>
            <a:prstGeom prst="rect">
              <a:avLst/>
            </a:prstGeom>
            <a:solidFill>
              <a:schemeClr val="bg1"/>
            </a:solidFill>
            <a:ln w="9525" algn="ctr">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01392" name="Object 5"/>
            <p:cNvGraphicFramePr>
              <a:graphicFrameLocks noChangeAspect="1"/>
            </p:cNvGraphicFramePr>
            <p:nvPr/>
          </p:nvGraphicFramePr>
          <p:xfrm>
            <a:off x="569" y="2190"/>
            <a:ext cx="2311" cy="1157"/>
          </p:xfrm>
          <a:graphic>
            <a:graphicData uri="http://schemas.openxmlformats.org/presentationml/2006/ole">
              <mc:AlternateContent xmlns:mc="http://schemas.openxmlformats.org/markup-compatibility/2006">
                <mc:Choice xmlns:v="urn:schemas-microsoft-com:vml" Requires="v">
                  <p:oleObj name="Visio" r:id="rId6" imgW="5905500" imgH="2997200" progId="Visio.Drawing.11">
                    <p:embed/>
                  </p:oleObj>
                </mc:Choice>
                <mc:Fallback>
                  <p:oleObj name="Visio" r:id="rId6" imgW="5905500" imgH="2997200"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9" y="2190"/>
                          <a:ext cx="2311" cy="1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 name="Group 14"/>
          <p:cNvGrpSpPr/>
          <p:nvPr/>
        </p:nvGrpSpPr>
        <p:grpSpPr bwMode="auto">
          <a:xfrm>
            <a:off x="5561013" y="4718050"/>
            <a:ext cx="2725737" cy="996950"/>
            <a:chOff x="2454" y="806"/>
            <a:chExt cx="2284" cy="1136"/>
          </a:xfrm>
        </p:grpSpPr>
        <p:sp>
          <p:nvSpPr>
            <p:cNvPr id="101389" name="Rectangle 15"/>
            <p:cNvSpPr>
              <a:spLocks noChangeArrowheads="1"/>
            </p:cNvSpPr>
            <p:nvPr/>
          </p:nvSpPr>
          <p:spPr bwMode="auto">
            <a:xfrm>
              <a:off x="2534" y="808"/>
              <a:ext cx="2087" cy="1134"/>
            </a:xfrm>
            <a:prstGeom prst="rect">
              <a:avLst/>
            </a:prstGeom>
            <a:solidFill>
              <a:schemeClr val="bg1"/>
            </a:solidFill>
            <a:ln w="9525" algn="ctr">
              <a:solidFill>
                <a:schemeClr val="tx1"/>
              </a:solidFill>
              <a:miter lim="800000"/>
            </a:ln>
          </p:spPr>
          <p:txBody>
            <a:bodyPr wrap="none" anchor="ct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endParaRPr lang="zh-CN" altLang="en-US" sz="1800"/>
            </a:p>
          </p:txBody>
        </p:sp>
        <p:graphicFrame>
          <p:nvGraphicFramePr>
            <p:cNvPr id="101390" name="Object 6"/>
            <p:cNvGraphicFramePr>
              <a:graphicFrameLocks noChangeAspect="1"/>
            </p:cNvGraphicFramePr>
            <p:nvPr/>
          </p:nvGraphicFramePr>
          <p:xfrm>
            <a:off x="2454" y="806"/>
            <a:ext cx="2284" cy="1098"/>
          </p:xfrm>
          <a:graphic>
            <a:graphicData uri="http://schemas.openxmlformats.org/presentationml/2006/ole">
              <mc:AlternateContent xmlns:mc="http://schemas.openxmlformats.org/markup-compatibility/2006">
                <mc:Choice xmlns:v="urn:schemas-microsoft-com:vml" Requires="v">
                  <p:oleObj name="Visio" r:id="rId8" imgW="4495800" imgH="1485900" progId="Visio.Drawing.11">
                    <p:embed/>
                  </p:oleObj>
                </mc:Choice>
                <mc:Fallback>
                  <p:oleObj name="Visio" r:id="rId8" imgW="4495800" imgH="1485900" progId="Visio.Drawing.11">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454" y="806"/>
                          <a:ext cx="2284" cy="1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2" name="Text Box 5"/>
          <p:cNvSpPr txBox="1">
            <a:spLocks noChangeArrowheads="1"/>
          </p:cNvSpPr>
          <p:nvPr/>
        </p:nvSpPr>
        <p:spPr bwMode="auto">
          <a:xfrm>
            <a:off x="571500" y="6215063"/>
            <a:ext cx="820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连续信号和采样信号并联，不能合成一个回路</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16772"/>
                                        </p:tgtEl>
                                        <p:attrNameLst>
                                          <p:attrName>style.visibility</p:attrName>
                                        </p:attrNameLst>
                                      </p:cBhvr>
                                      <p:to>
                                        <p:strVal val="visible"/>
                                      </p:to>
                                    </p:set>
                                    <p:animEffect transition="in" filter="checkerboard(across)">
                                      <p:cBhvr>
                                        <p:cTn id="7" dur="500"/>
                                        <p:tgtEl>
                                          <p:spTgt spid="416772"/>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16773"/>
                                        </p:tgtEl>
                                        <p:attrNameLst>
                                          <p:attrName>style.visibility</p:attrName>
                                        </p:attrNameLst>
                                      </p:cBhvr>
                                      <p:to>
                                        <p:strVal val="visible"/>
                                      </p:to>
                                    </p:set>
                                    <p:animEffect transition="in" filter="checkerboard(across)">
                                      <p:cBhvr>
                                        <p:cTn id="12" dur="500"/>
                                        <p:tgtEl>
                                          <p:spTgt spid="416773"/>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55"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1000" fill="hold"/>
                                        <p:tgtEl>
                                          <p:spTgt spid="7"/>
                                        </p:tgtEl>
                                        <p:attrNameLst>
                                          <p:attrName>ppt_w</p:attrName>
                                        </p:attrNameLst>
                                      </p:cBhvr>
                                      <p:tavLst>
                                        <p:tav tm="0">
                                          <p:val>
                                            <p:strVal val="#ppt_w*0.70"/>
                                          </p:val>
                                        </p:tav>
                                        <p:tav tm="100000">
                                          <p:val>
                                            <p:strVal val="#ppt_w"/>
                                          </p:val>
                                        </p:tav>
                                      </p:tavLst>
                                    </p:anim>
                                    <p:anim calcmode="lin" valueType="num">
                                      <p:cBhvr>
                                        <p:cTn id="23" dur="1000" fill="hold"/>
                                        <p:tgtEl>
                                          <p:spTgt spid="7"/>
                                        </p:tgtEl>
                                        <p:attrNameLst>
                                          <p:attrName>ppt_h</p:attrName>
                                        </p:attrNameLst>
                                      </p:cBhvr>
                                      <p:tavLst>
                                        <p:tav tm="0">
                                          <p:val>
                                            <p:strVal val="#ppt_h"/>
                                          </p:val>
                                        </p:tav>
                                        <p:tav tm="100000">
                                          <p:val>
                                            <p:strVal val="#ppt_h"/>
                                          </p:val>
                                        </p:tav>
                                      </p:tavLst>
                                    </p:anim>
                                    <p:animEffect transition="in" filter="fade">
                                      <p:cBhvr>
                                        <p:cTn id="24" dur="10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blinds(horizontal)">
                                      <p:cBhvr>
                                        <p:cTn id="29" dur="500"/>
                                        <p:tgtEl>
                                          <p:spTgt spid="3"/>
                                        </p:tgtEl>
                                      </p:cBhvr>
                                    </p:animEffect>
                                  </p:childTnLst>
                                </p:cTn>
                              </p:par>
                            </p:childTnLst>
                          </p:cTn>
                        </p:par>
                      </p:childTnLst>
                    </p:cTn>
                  </p:par>
                  <p:par>
                    <p:cTn id="30" fill="hold">
                      <p:stCondLst>
                        <p:cond delay="indefinite"/>
                      </p:stCondLst>
                      <p:childTnLst>
                        <p:par>
                          <p:cTn id="31" fill="hold">
                            <p:stCondLst>
                              <p:cond delay="0"/>
                            </p:stCondLst>
                            <p:childTnLst>
                              <p:par>
                                <p:cTn id="32" presetID="3" presetClass="entr" presetSubtype="10" fill="hold" nodeType="click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blinds(horizontal)">
                                      <p:cBhvr>
                                        <p:cTn id="34" dur="500"/>
                                        <p:tgtEl>
                                          <p:spTgt spid="4"/>
                                        </p:tgtEl>
                                      </p:cBhvr>
                                    </p:animEffect>
                                  </p:childTnLst>
                                </p:cTn>
                              </p:par>
                            </p:childTnLst>
                          </p:cTn>
                        </p:par>
                      </p:childTnLst>
                    </p:cTn>
                  </p:par>
                  <p:par>
                    <p:cTn id="35" fill="hold">
                      <p:stCondLst>
                        <p:cond delay="indefinite"/>
                      </p:stCondLst>
                      <p:childTnLst>
                        <p:par>
                          <p:cTn id="36" fill="hold">
                            <p:stCondLst>
                              <p:cond delay="0"/>
                            </p:stCondLst>
                            <p:childTnLst>
                              <p:par>
                                <p:cTn id="37" presetID="55" presetClass="entr" presetSubtype="0" fill="hold" nodeType="clickEffect">
                                  <p:stCondLst>
                                    <p:cond delay="0"/>
                                  </p:stCondLst>
                                  <p:childTnLst>
                                    <p:set>
                                      <p:cBhvr>
                                        <p:cTn id="38" dur="1" fill="hold">
                                          <p:stCondLst>
                                            <p:cond delay="0"/>
                                          </p:stCondLst>
                                        </p:cTn>
                                        <p:tgtEl>
                                          <p:spTgt spid="8"/>
                                        </p:tgtEl>
                                        <p:attrNameLst>
                                          <p:attrName>style.visibility</p:attrName>
                                        </p:attrNameLst>
                                      </p:cBhvr>
                                      <p:to>
                                        <p:strVal val="visible"/>
                                      </p:to>
                                    </p:set>
                                    <p:anim calcmode="lin" valueType="num">
                                      <p:cBhvr>
                                        <p:cTn id="39" dur="1000" fill="hold"/>
                                        <p:tgtEl>
                                          <p:spTgt spid="8"/>
                                        </p:tgtEl>
                                        <p:attrNameLst>
                                          <p:attrName>ppt_w</p:attrName>
                                        </p:attrNameLst>
                                      </p:cBhvr>
                                      <p:tavLst>
                                        <p:tav tm="0">
                                          <p:val>
                                            <p:strVal val="#ppt_w*0.70"/>
                                          </p:val>
                                        </p:tav>
                                        <p:tav tm="100000">
                                          <p:val>
                                            <p:strVal val="#ppt_w"/>
                                          </p:val>
                                        </p:tav>
                                      </p:tavLst>
                                    </p:anim>
                                    <p:anim calcmode="lin" valueType="num">
                                      <p:cBhvr>
                                        <p:cTn id="40" dur="1000" fill="hold"/>
                                        <p:tgtEl>
                                          <p:spTgt spid="8"/>
                                        </p:tgtEl>
                                        <p:attrNameLst>
                                          <p:attrName>ppt_h</p:attrName>
                                        </p:attrNameLst>
                                      </p:cBhvr>
                                      <p:tavLst>
                                        <p:tav tm="0">
                                          <p:val>
                                            <p:strVal val="#ppt_h"/>
                                          </p:val>
                                        </p:tav>
                                        <p:tav tm="100000">
                                          <p:val>
                                            <p:strVal val="#ppt_h"/>
                                          </p:val>
                                        </p:tav>
                                      </p:tavLst>
                                    </p:anim>
                                    <p:animEffect transition="in" filter="fade">
                                      <p:cBhvr>
                                        <p:cTn id="41" dur="10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55"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1000" fill="hold"/>
                                        <p:tgtEl>
                                          <p:spTgt spid="9"/>
                                        </p:tgtEl>
                                        <p:attrNameLst>
                                          <p:attrName>ppt_w</p:attrName>
                                        </p:attrNameLst>
                                      </p:cBhvr>
                                      <p:tavLst>
                                        <p:tav tm="0">
                                          <p:val>
                                            <p:strVal val="#ppt_w*0.70"/>
                                          </p:val>
                                        </p:tav>
                                        <p:tav tm="100000">
                                          <p:val>
                                            <p:strVal val="#ppt_w"/>
                                          </p:val>
                                        </p:tav>
                                      </p:tavLst>
                                    </p:anim>
                                    <p:anim calcmode="lin" valueType="num">
                                      <p:cBhvr>
                                        <p:cTn id="47" dur="1000" fill="hold"/>
                                        <p:tgtEl>
                                          <p:spTgt spid="9"/>
                                        </p:tgtEl>
                                        <p:attrNameLst>
                                          <p:attrName>ppt_h</p:attrName>
                                        </p:attrNameLst>
                                      </p:cBhvr>
                                      <p:tavLst>
                                        <p:tav tm="0">
                                          <p:val>
                                            <p:strVal val="#ppt_h"/>
                                          </p:val>
                                        </p:tav>
                                        <p:tav tm="100000">
                                          <p:val>
                                            <p:strVal val="#ppt_h"/>
                                          </p:val>
                                        </p:tav>
                                      </p:tavLst>
                                    </p:anim>
                                    <p:animEffect transition="in" filter="fade">
                                      <p:cBhvr>
                                        <p:cTn id="48" dur="1000"/>
                                        <p:tgtEl>
                                          <p:spTgt spid="9"/>
                                        </p:tgtEl>
                                      </p:cBhvr>
                                    </p:animEffect>
                                  </p:childTnLst>
                                </p:cTn>
                              </p:par>
                            </p:childTnLst>
                          </p:cTn>
                        </p:par>
                      </p:childTnLst>
                    </p:cTn>
                  </p:par>
                  <p:par>
                    <p:cTn id="49" fill="hold">
                      <p:stCondLst>
                        <p:cond delay="indefinite"/>
                      </p:stCondLst>
                      <p:childTnLst>
                        <p:par>
                          <p:cTn id="50" fill="hold">
                            <p:stCondLst>
                              <p:cond delay="0"/>
                            </p:stCondLst>
                            <p:childTnLst>
                              <p:par>
                                <p:cTn id="51" presetID="3" presetClass="entr" presetSubtype="10" fill="hold" nodeType="clickEffect">
                                  <p:stCondLst>
                                    <p:cond delay="0"/>
                                  </p:stCondLst>
                                  <p:childTnLst>
                                    <p:set>
                                      <p:cBhvr>
                                        <p:cTn id="52" dur="1" fill="hold">
                                          <p:stCondLst>
                                            <p:cond delay="0"/>
                                          </p:stCondLst>
                                        </p:cTn>
                                        <p:tgtEl>
                                          <p:spTgt spid="5"/>
                                        </p:tgtEl>
                                        <p:attrNameLst>
                                          <p:attrName>style.visibility</p:attrName>
                                        </p:attrNameLst>
                                      </p:cBhvr>
                                      <p:to>
                                        <p:strVal val="visible"/>
                                      </p:to>
                                    </p:set>
                                    <p:animEffect transition="in" filter="blinds(horizontal)">
                                      <p:cBhvr>
                                        <p:cTn id="53" dur="500"/>
                                        <p:tgtEl>
                                          <p:spTgt spid="5"/>
                                        </p:tgtEl>
                                      </p:cBhvr>
                                    </p:animEffect>
                                  </p:childTnLst>
                                </p:cTn>
                              </p:par>
                            </p:childTnLst>
                          </p:cTn>
                        </p:par>
                      </p:childTnLst>
                    </p:cTn>
                  </p:par>
                  <p:par>
                    <p:cTn id="54" fill="hold">
                      <p:stCondLst>
                        <p:cond delay="indefinite"/>
                      </p:stCondLst>
                      <p:childTnLst>
                        <p:par>
                          <p:cTn id="55" fill="hold">
                            <p:stCondLst>
                              <p:cond delay="0"/>
                            </p:stCondLst>
                            <p:childTnLst>
                              <p:par>
                                <p:cTn id="56" presetID="5"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checkerboard(across)">
                                      <p:cBhvr>
                                        <p:cTn id="58"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6772" grpId="0"/>
      <p:bldP spid="416773" grpId="0"/>
      <p:bldP spid="9" grpId="0" animBg="1"/>
      <p:bldP spid="22"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41D625F2-58CD-4101-A5A8-CA3EC3C28291}" type="slidenum">
              <a:rPr lang="zh-CN" altLang="en-US" sz="1400"/>
              <a:t>97</a:t>
            </a:fld>
            <a:endParaRPr lang="en-US" altLang="zh-CN" sz="1400"/>
          </a:p>
        </p:txBody>
      </p:sp>
      <p:sp>
        <p:nvSpPr>
          <p:cNvPr id="94211" name="Rectangle 3"/>
          <p:cNvSpPr>
            <a:spLocks noChangeArrowheads="1"/>
          </p:cNvSpPr>
          <p:nvPr/>
        </p:nvSpPr>
        <p:spPr bwMode="auto">
          <a:xfrm>
            <a:off x="457200" y="404813"/>
            <a:ext cx="79565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7-24 </a:t>
            </a:r>
            <a:r>
              <a:rPr lang="zh-CN" altLang="en-US" sz="2800" b="1" dirty="0">
                <a:solidFill>
                  <a:schemeClr val="tx2"/>
                </a:solidFill>
                <a:latin typeface="Times New Roman" panose="02020603050405020304" pitchFamily="18" charset="0"/>
              </a:rPr>
              <a:t>设闭环系统结构如图所示，试求系统输出的</a:t>
            </a:r>
            <a:r>
              <a:rPr lang="en-US" altLang="zh-CN" sz="2800" i="1" dirty="0">
                <a:solidFill>
                  <a:schemeClr val="tx2"/>
                </a:solidFill>
                <a:latin typeface="Times New Roman" panose="02020603050405020304" pitchFamily="18" charset="0"/>
              </a:rPr>
              <a:t>Z</a:t>
            </a:r>
            <a:r>
              <a:rPr lang="zh-CN" altLang="en-US" sz="2800" b="1" dirty="0">
                <a:solidFill>
                  <a:schemeClr val="tx2"/>
                </a:solidFill>
                <a:latin typeface="Times New Roman" panose="02020603050405020304" pitchFamily="18" charset="0"/>
              </a:rPr>
              <a:t>变换。 </a:t>
            </a:r>
          </a:p>
        </p:txBody>
      </p:sp>
      <p:grpSp>
        <p:nvGrpSpPr>
          <p:cNvPr id="2" name="Group 4"/>
          <p:cNvGrpSpPr/>
          <p:nvPr/>
        </p:nvGrpSpPr>
        <p:grpSpPr bwMode="auto">
          <a:xfrm>
            <a:off x="2133600" y="895350"/>
            <a:ext cx="4495800" cy="2782888"/>
            <a:chOff x="0" y="0"/>
            <a:chExt cx="2832" cy="1753"/>
          </a:xfrm>
        </p:grpSpPr>
        <p:graphicFrame>
          <p:nvGraphicFramePr>
            <p:cNvPr id="102412" name="Object 4"/>
            <p:cNvGraphicFramePr>
              <a:graphicFrameLocks noChangeAspect="1"/>
            </p:cNvGraphicFramePr>
            <p:nvPr/>
          </p:nvGraphicFramePr>
          <p:xfrm>
            <a:off x="0" y="0"/>
            <a:ext cx="2832" cy="1396"/>
          </p:xfrm>
          <a:graphic>
            <a:graphicData uri="http://schemas.openxmlformats.org/presentationml/2006/ole">
              <mc:AlternateContent xmlns:mc="http://schemas.openxmlformats.org/markup-compatibility/2006">
                <mc:Choice xmlns:v="urn:schemas-microsoft-com:vml" Requires="v">
                  <p:oleObj r:id="rId2" imgW="1962150" imgH="971550" progId="Visio.Drawing.11">
                    <p:embed/>
                  </p:oleObj>
                </mc:Choice>
                <mc:Fallback>
                  <p:oleObj r:id="rId2" imgW="1962150" imgH="971550" progId="Visio.Drawing.11">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2832" cy="13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2413" name="Rectangle 5"/>
            <p:cNvSpPr>
              <a:spLocks noChangeArrowheads="1"/>
            </p:cNvSpPr>
            <p:nvPr/>
          </p:nvSpPr>
          <p:spPr bwMode="auto">
            <a:xfrm>
              <a:off x="223" y="1462"/>
              <a:ext cx="2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7-21  </a:t>
              </a:r>
              <a:r>
                <a:rPr lang="zh-CN" altLang="en-US" sz="2400" b="1" dirty="0">
                  <a:solidFill>
                    <a:schemeClr val="tx2"/>
                  </a:solidFill>
                  <a:latin typeface="Times New Roman" panose="02020603050405020304" pitchFamily="18" charset="0"/>
                </a:rPr>
                <a:t>例</a:t>
              </a:r>
              <a:r>
                <a:rPr lang="en-US" altLang="zh-CN" sz="2400" b="1" dirty="0">
                  <a:solidFill>
                    <a:schemeClr val="tx2"/>
                  </a:solidFill>
                  <a:latin typeface="Times New Roman" panose="02020603050405020304" pitchFamily="18" charset="0"/>
                </a:rPr>
                <a:t>7-24</a:t>
              </a:r>
              <a:r>
                <a:rPr lang="zh-CN" altLang="en-US" sz="2400" b="1" dirty="0">
                  <a:solidFill>
                    <a:schemeClr val="tx2"/>
                  </a:solidFill>
                  <a:latin typeface="Times New Roman" panose="02020603050405020304" pitchFamily="18" charset="0"/>
                </a:rPr>
                <a:t>闭环离散系统</a:t>
              </a:r>
            </a:p>
          </p:txBody>
        </p:sp>
      </p:grpSp>
      <p:grpSp>
        <p:nvGrpSpPr>
          <p:cNvPr id="3" name="Group 7"/>
          <p:cNvGrpSpPr/>
          <p:nvPr/>
        </p:nvGrpSpPr>
        <p:grpSpPr bwMode="auto">
          <a:xfrm>
            <a:off x="533400" y="3644900"/>
            <a:ext cx="5983288" cy="554038"/>
            <a:chOff x="0" y="0"/>
            <a:chExt cx="3600" cy="349"/>
          </a:xfrm>
        </p:grpSpPr>
        <p:sp>
          <p:nvSpPr>
            <p:cNvPr id="102410" name="Rectangle 6"/>
            <p:cNvSpPr>
              <a:spLocks noChangeArrowheads="1"/>
            </p:cNvSpPr>
            <p:nvPr/>
          </p:nvSpPr>
          <p:spPr bwMode="auto">
            <a:xfrm>
              <a:off x="0" y="0"/>
              <a:ext cx="91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由于</a:t>
              </a:r>
            </a:p>
          </p:txBody>
        </p:sp>
        <p:graphicFrame>
          <p:nvGraphicFramePr>
            <p:cNvPr id="102411" name="Object 9"/>
            <p:cNvGraphicFramePr>
              <a:graphicFrameLocks noChangeAspect="1"/>
            </p:cNvGraphicFramePr>
            <p:nvPr/>
          </p:nvGraphicFramePr>
          <p:xfrm>
            <a:off x="1344" y="87"/>
            <a:ext cx="2256" cy="262"/>
          </p:xfrm>
          <a:graphic>
            <a:graphicData uri="http://schemas.openxmlformats.org/presentationml/2006/ole">
              <mc:AlternateContent xmlns:mc="http://schemas.openxmlformats.org/markup-compatibility/2006">
                <mc:Choice xmlns:v="urn:schemas-microsoft-com:vml" Requires="v">
                  <p:oleObj r:id="rId4" imgW="1727200" imgH="203200" progId="Equation.DSMT4">
                    <p:embed/>
                  </p:oleObj>
                </mc:Choice>
                <mc:Fallback>
                  <p:oleObj r:id="rId4" imgW="1727200" imgH="203200" progId="Equation.DSMT4">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44" y="87"/>
                          <a:ext cx="225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 name="Group 10"/>
          <p:cNvGrpSpPr/>
          <p:nvPr/>
        </p:nvGrpSpPr>
        <p:grpSpPr bwMode="auto">
          <a:xfrm>
            <a:off x="527050" y="4221163"/>
            <a:ext cx="4578350" cy="1219200"/>
            <a:chOff x="0" y="0"/>
            <a:chExt cx="2884" cy="768"/>
          </a:xfrm>
        </p:grpSpPr>
        <p:sp>
          <p:nvSpPr>
            <p:cNvPr id="102408" name="Rectangle 8"/>
            <p:cNvSpPr>
              <a:spLocks noChangeArrowheads="1"/>
            </p:cNvSpPr>
            <p:nvPr/>
          </p:nvSpPr>
          <p:spPr bwMode="auto">
            <a:xfrm>
              <a:off x="0" y="0"/>
              <a:ext cx="10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整理，得</a:t>
              </a:r>
            </a:p>
          </p:txBody>
        </p:sp>
        <p:graphicFrame>
          <p:nvGraphicFramePr>
            <p:cNvPr id="102409" name="Object 12"/>
            <p:cNvGraphicFramePr>
              <a:graphicFrameLocks noChangeAspect="1"/>
            </p:cNvGraphicFramePr>
            <p:nvPr/>
          </p:nvGraphicFramePr>
          <p:xfrm>
            <a:off x="1492" y="245"/>
            <a:ext cx="1392" cy="523"/>
          </p:xfrm>
          <a:graphic>
            <a:graphicData uri="http://schemas.openxmlformats.org/presentationml/2006/ole">
              <mc:AlternateContent xmlns:mc="http://schemas.openxmlformats.org/markup-compatibility/2006">
                <mc:Choice xmlns:v="urn:schemas-microsoft-com:vml" Requires="v">
                  <p:oleObj r:id="rId6" imgW="1119505" imgH="419735" progId="Equation.DSMT4">
                    <p:embed/>
                  </p:oleObj>
                </mc:Choice>
                <mc:Fallback>
                  <p:oleObj r:id="rId6" imgW="1119505" imgH="419735"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 y="245"/>
                          <a:ext cx="139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94221" name="Rectangle 10"/>
          <p:cNvSpPr>
            <a:spLocks noChangeArrowheads="1"/>
          </p:cNvSpPr>
          <p:nvPr/>
        </p:nvSpPr>
        <p:spPr bwMode="auto">
          <a:xfrm>
            <a:off x="590550" y="5516563"/>
            <a:ext cx="8229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由上式无法解出</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R</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，因此也不能求出闭环系统的脉冲传递函数。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blinds(horizontal)">
                                      <p:cBhvr>
                                        <p:cTn id="7" dur="500"/>
                                        <p:tgtEl>
                                          <p:spTgt spid="94211"/>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linds(horizont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linds(horizontal)">
                                      <p:cBhvr>
                                        <p:cTn id="20" dur="500"/>
                                        <p:tgtEl>
                                          <p:spTgt spid="4"/>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4221"/>
                                        </p:tgtEl>
                                        <p:attrNameLst>
                                          <p:attrName>style.visibility</p:attrName>
                                        </p:attrNameLst>
                                      </p:cBhvr>
                                      <p:to>
                                        <p:strVal val="visible"/>
                                      </p:to>
                                    </p:set>
                                    <p:animEffect transition="in" filter="blinds(horizontal)">
                                      <p:cBhvr>
                                        <p:cTn id="25" dur="500"/>
                                        <p:tgtEl>
                                          <p:spTgt spid="94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autoUpdateAnimBg="0"/>
      <p:bldP spid="94221" grpId="0" autoUpdateAnimBg="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24CB05D4-C177-462A-8557-12E551F7196B}" type="slidenum">
              <a:rPr lang="zh-CN" altLang="en-US" sz="1400"/>
              <a:t>98</a:t>
            </a:fld>
            <a:endParaRPr lang="en-US" altLang="zh-CN" sz="1400"/>
          </a:p>
        </p:txBody>
      </p:sp>
      <p:sp>
        <p:nvSpPr>
          <p:cNvPr id="95235" name="Rectangle 5"/>
          <p:cNvSpPr>
            <a:spLocks noChangeArrowheads="1"/>
          </p:cNvSpPr>
          <p:nvPr/>
        </p:nvSpPr>
        <p:spPr bwMode="auto">
          <a:xfrm>
            <a:off x="457200" y="404813"/>
            <a:ext cx="80327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dirty="0">
                <a:solidFill>
                  <a:schemeClr val="tx2"/>
                </a:solidFill>
                <a:latin typeface="Times New Roman" panose="02020603050405020304" pitchFamily="18" charset="0"/>
              </a:rPr>
              <a:t>例</a:t>
            </a:r>
            <a:r>
              <a:rPr lang="en-US" altLang="zh-CN" sz="2800" b="1" dirty="0">
                <a:solidFill>
                  <a:schemeClr val="tx2"/>
                </a:solidFill>
                <a:latin typeface="Times New Roman" panose="02020603050405020304" pitchFamily="18" charset="0"/>
              </a:rPr>
              <a:t>7-25 </a:t>
            </a:r>
            <a:r>
              <a:rPr lang="zh-CN" altLang="en-US" sz="2800" b="1" dirty="0">
                <a:solidFill>
                  <a:schemeClr val="tx2"/>
                </a:solidFill>
                <a:latin typeface="Times New Roman" panose="02020603050405020304" pitchFamily="18" charset="0"/>
              </a:rPr>
              <a:t>系统结构如图所示，试求闭环系统的单位阶跃响应。 </a:t>
            </a:r>
          </a:p>
        </p:txBody>
      </p:sp>
      <p:grpSp>
        <p:nvGrpSpPr>
          <p:cNvPr id="2" name="Group 4"/>
          <p:cNvGrpSpPr/>
          <p:nvPr/>
        </p:nvGrpSpPr>
        <p:grpSpPr bwMode="auto">
          <a:xfrm>
            <a:off x="611188" y="981075"/>
            <a:ext cx="7315200" cy="2776538"/>
            <a:chOff x="0" y="0"/>
            <a:chExt cx="4608" cy="1749"/>
          </a:xfrm>
        </p:grpSpPr>
        <p:graphicFrame>
          <p:nvGraphicFramePr>
            <p:cNvPr id="103431" name="Object 6"/>
            <p:cNvGraphicFramePr>
              <a:graphicFrameLocks noChangeAspect="1"/>
            </p:cNvGraphicFramePr>
            <p:nvPr/>
          </p:nvGraphicFramePr>
          <p:xfrm>
            <a:off x="0" y="0"/>
            <a:ext cx="4608" cy="1344"/>
          </p:xfrm>
          <a:graphic>
            <a:graphicData uri="http://schemas.openxmlformats.org/presentationml/2006/ole">
              <mc:AlternateContent xmlns:mc="http://schemas.openxmlformats.org/markup-compatibility/2006">
                <mc:Choice xmlns:v="urn:schemas-microsoft-com:vml" Requires="v">
                  <p:oleObj name="Visio" r:id="rId2" imgW="2703195" imgH="794385" progId="Visio.Drawing.11">
                    <p:embed/>
                  </p:oleObj>
                </mc:Choice>
                <mc:Fallback>
                  <p:oleObj name="Visio" r:id="rId2" imgW="2703195" imgH="794385" progId="Visio.Drawing.11">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08" cy="1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432" name="Rectangle 7"/>
            <p:cNvSpPr>
              <a:spLocks noChangeArrowheads="1"/>
            </p:cNvSpPr>
            <p:nvPr/>
          </p:nvSpPr>
          <p:spPr bwMode="auto">
            <a:xfrm>
              <a:off x="1033" y="1458"/>
              <a:ext cx="248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SzTx/>
                <a:buFont typeface="Arial" panose="020B0604020202020204" pitchFamily="34" charset="0"/>
                <a:buNone/>
              </a:pPr>
              <a:r>
                <a:rPr lang="zh-CN" altLang="en-US" sz="2400" b="1" dirty="0">
                  <a:solidFill>
                    <a:schemeClr val="tx2"/>
                  </a:solidFill>
                  <a:latin typeface="Times New Roman" panose="02020603050405020304" pitchFamily="18" charset="0"/>
                </a:rPr>
                <a:t>图</a:t>
              </a:r>
              <a:r>
                <a:rPr lang="en-US" altLang="zh-CN" sz="2400" b="1" dirty="0">
                  <a:solidFill>
                    <a:schemeClr val="tx2"/>
                  </a:solidFill>
                  <a:latin typeface="Times New Roman" panose="02020603050405020304" pitchFamily="18" charset="0"/>
                </a:rPr>
                <a:t>7-22  </a:t>
              </a:r>
              <a:r>
                <a:rPr lang="zh-CN" altLang="en-US" sz="2400" b="1" dirty="0">
                  <a:solidFill>
                    <a:schemeClr val="tx2"/>
                  </a:solidFill>
                  <a:latin typeface="Times New Roman" panose="02020603050405020304" pitchFamily="18" charset="0"/>
                </a:rPr>
                <a:t>例</a:t>
              </a:r>
              <a:r>
                <a:rPr lang="en-US" altLang="zh-CN" sz="2400" b="1" dirty="0">
                  <a:solidFill>
                    <a:schemeClr val="tx2"/>
                  </a:solidFill>
                  <a:latin typeface="Times New Roman" panose="02020603050405020304" pitchFamily="18" charset="0"/>
                </a:rPr>
                <a:t>7-25</a:t>
              </a:r>
              <a:r>
                <a:rPr lang="zh-CN" altLang="en-US" sz="2400" b="1" dirty="0">
                  <a:solidFill>
                    <a:schemeClr val="tx2"/>
                  </a:solidFill>
                  <a:latin typeface="Times New Roman" panose="02020603050405020304" pitchFamily="18" charset="0"/>
                </a:rPr>
                <a:t>闭环离散系统</a:t>
              </a:r>
            </a:p>
          </p:txBody>
        </p:sp>
      </p:grpSp>
      <p:sp>
        <p:nvSpPr>
          <p:cNvPr id="95239" name="Rectangle 8"/>
          <p:cNvSpPr>
            <a:spLocks noChangeArrowheads="1"/>
          </p:cNvSpPr>
          <p:nvPr/>
        </p:nvSpPr>
        <p:spPr bwMode="auto">
          <a:xfrm>
            <a:off x="457200" y="3870325"/>
            <a:ext cx="51038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解</a:t>
            </a:r>
            <a:r>
              <a:rPr lang="en-US" altLang="zh-CN" sz="2800" b="1">
                <a:solidFill>
                  <a:schemeClr val="tx2"/>
                </a:solidFill>
                <a:latin typeface="Times New Roman" panose="02020603050405020304" pitchFamily="18" charset="0"/>
              </a:rPr>
              <a:t>: </a:t>
            </a:r>
            <a:r>
              <a:rPr lang="zh-CN" altLang="en-US" sz="2800" b="1">
                <a:solidFill>
                  <a:schemeClr val="tx2"/>
                </a:solidFill>
                <a:latin typeface="Times New Roman" panose="02020603050405020304" pitchFamily="18" charset="0"/>
              </a:rPr>
              <a:t>系统的开环脉冲传递函数为 </a:t>
            </a:r>
          </a:p>
        </p:txBody>
      </p:sp>
      <p:graphicFrame>
        <p:nvGraphicFramePr>
          <p:cNvPr id="95240" name="Object 8"/>
          <p:cNvGraphicFramePr>
            <a:graphicFrameLocks noChangeAspect="1"/>
          </p:cNvGraphicFramePr>
          <p:nvPr/>
        </p:nvGraphicFramePr>
        <p:xfrm>
          <a:off x="838200" y="4362450"/>
          <a:ext cx="7391400" cy="1946275"/>
        </p:xfrm>
        <a:graphic>
          <a:graphicData uri="http://schemas.openxmlformats.org/presentationml/2006/ole">
            <mc:AlternateContent xmlns:mc="http://schemas.openxmlformats.org/markup-compatibility/2006">
              <mc:Choice xmlns:v="urn:schemas-microsoft-com:vml" Requires="v">
                <p:oleObj r:id="rId4" imgW="3581400" imgH="939800" progId="Equation.DSMT4">
                  <p:embed/>
                </p:oleObj>
              </mc:Choice>
              <mc:Fallback>
                <p:oleObj r:id="rId4" imgW="3581400" imgH="939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4362450"/>
                        <a:ext cx="7391400"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blinds(horizontal)">
                                      <p:cBhvr>
                                        <p:cTn id="7" dur="500"/>
                                        <p:tgtEl>
                                          <p:spTgt spid="95235"/>
                                        </p:tgtEl>
                                      </p:cBhvr>
                                    </p:animEffect>
                                  </p:childTnLst>
                                </p:cTn>
                              </p:par>
                              <p:par>
                                <p:cTn id="8" presetID="3" presetClass="entr" presetSubtype="1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linds(horizontal)">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5239"/>
                                        </p:tgtEl>
                                        <p:attrNameLst>
                                          <p:attrName>style.visibility</p:attrName>
                                        </p:attrNameLst>
                                      </p:cBhvr>
                                      <p:to>
                                        <p:strVal val="visible"/>
                                      </p:to>
                                    </p:set>
                                    <p:animEffect transition="in" filter="blinds(horizontal)">
                                      <p:cBhvr>
                                        <p:cTn id="15" dur="500"/>
                                        <p:tgtEl>
                                          <p:spTgt spid="95239"/>
                                        </p:tgtEl>
                                      </p:cBhvr>
                                    </p:animEffect>
                                  </p:childTnLst>
                                </p:cTn>
                              </p:par>
                              <p:par>
                                <p:cTn id="16" presetID="3" presetClass="entr" presetSubtype="10" fill="hold" nodeType="withEffect">
                                  <p:stCondLst>
                                    <p:cond delay="0"/>
                                  </p:stCondLst>
                                  <p:childTnLst>
                                    <p:set>
                                      <p:cBhvr>
                                        <p:cTn id="17" dur="1" fill="hold">
                                          <p:stCondLst>
                                            <p:cond delay="0"/>
                                          </p:stCondLst>
                                        </p:cTn>
                                        <p:tgtEl>
                                          <p:spTgt spid="95240"/>
                                        </p:tgtEl>
                                        <p:attrNameLst>
                                          <p:attrName>style.visibility</p:attrName>
                                        </p:attrNameLst>
                                      </p:cBhvr>
                                      <p:to>
                                        <p:strVal val="visible"/>
                                      </p:to>
                                    </p:set>
                                    <p:animEffect transition="in" filter="blinds(horizontal)">
                                      <p:cBhvr>
                                        <p:cTn id="18" dur="500"/>
                                        <p:tgtEl>
                                          <p:spTgt spid="95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autoUpdateAnimBg="0"/>
      <p:bldP spid="95239" grpId="0" autoUpdateAnimBg="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灯片编号占位符 3"/>
          <p:cNvSpPr txBox="1">
            <a:spLocks noGrp="1" noChangeArrowheads="1"/>
          </p:cNvSpPr>
          <p:nvPr/>
        </p:nvSpPr>
        <p:spPr bwMode="auto">
          <a:xfrm>
            <a:off x="6553200" y="6245225"/>
            <a:ext cx="22891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algn="r" eaLnBrk="1" hangingPunct="1">
              <a:spcBef>
                <a:spcPct val="0"/>
              </a:spcBef>
              <a:buClrTx/>
              <a:buSzTx/>
              <a:buFont typeface="Arial" panose="020B0604020202020204" pitchFamily="34" charset="0"/>
              <a:buNone/>
            </a:pPr>
            <a:fld id="{B59F2E43-DD14-4A3E-B5CA-38BA2EBE0D95}" type="slidenum">
              <a:rPr lang="zh-CN" altLang="en-US" sz="1400"/>
              <a:t>99</a:t>
            </a:fld>
            <a:endParaRPr lang="en-US" altLang="zh-CN" sz="1400"/>
          </a:p>
        </p:txBody>
      </p:sp>
      <p:sp>
        <p:nvSpPr>
          <p:cNvPr id="96259" name="Rectangle 4"/>
          <p:cNvSpPr>
            <a:spLocks noChangeArrowheads="1"/>
          </p:cNvSpPr>
          <p:nvPr/>
        </p:nvSpPr>
        <p:spPr bwMode="auto">
          <a:xfrm>
            <a:off x="527050" y="471488"/>
            <a:ext cx="48275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其闭环系统的脉冲传递函数为</a:t>
            </a:r>
          </a:p>
        </p:txBody>
      </p:sp>
      <p:graphicFrame>
        <p:nvGraphicFramePr>
          <p:cNvPr id="96260" name="Object 4"/>
          <p:cNvGraphicFramePr>
            <a:graphicFrameLocks noChangeAspect="1"/>
          </p:cNvGraphicFramePr>
          <p:nvPr/>
        </p:nvGraphicFramePr>
        <p:xfrm>
          <a:off x="2209800" y="1081088"/>
          <a:ext cx="4114800" cy="825500"/>
        </p:xfrm>
        <a:graphic>
          <a:graphicData uri="http://schemas.openxmlformats.org/presentationml/2006/ole">
            <mc:AlternateContent xmlns:mc="http://schemas.openxmlformats.org/markup-compatibility/2006">
              <mc:Choice xmlns:v="urn:schemas-microsoft-com:vml" Requires="v">
                <p:oleObj r:id="rId2" imgW="2083435" imgH="419100" progId="Equation.DSMT4">
                  <p:embed/>
                </p:oleObj>
              </mc:Choice>
              <mc:Fallback>
                <p:oleObj r:id="rId2" imgW="2083435" imgH="4191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081088"/>
                        <a:ext cx="4114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6261" name="Rectangle 6"/>
          <p:cNvSpPr>
            <a:spLocks noChangeArrowheads="1"/>
          </p:cNvSpPr>
          <p:nvPr/>
        </p:nvSpPr>
        <p:spPr bwMode="auto">
          <a:xfrm>
            <a:off x="555625" y="2162175"/>
            <a:ext cx="34877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对于单位阶跃输入， </a:t>
            </a:r>
          </a:p>
        </p:txBody>
      </p:sp>
      <p:sp>
        <p:nvSpPr>
          <p:cNvPr id="96262" name="Rectangle 7"/>
          <p:cNvSpPr>
            <a:spLocks noChangeArrowheads="1"/>
          </p:cNvSpPr>
          <p:nvPr/>
        </p:nvSpPr>
        <p:spPr bwMode="auto">
          <a:xfrm>
            <a:off x="533400" y="2909888"/>
            <a:ext cx="58388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lr>
                <a:schemeClr val="hlink"/>
              </a:buClr>
              <a:buSzPct val="75000"/>
              <a:buFont typeface="Wingdings" panose="05000000000000000000" pitchFamily="2" charset="2"/>
              <a:buChar char="v"/>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hlink"/>
              </a:buClr>
              <a:buSzPct val="75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hlink"/>
              </a:buClr>
              <a:buSzPct val="75000"/>
              <a:buFont typeface="Wingdings" panose="05000000000000000000" pitchFamily="2" charset="2"/>
              <a:buChar char="v"/>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hlink"/>
              </a:buClr>
              <a:buSzPct val="75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hlink"/>
              </a:buClr>
              <a:buSzPct val="75000"/>
              <a:buFont typeface="Wingdings" panose="05000000000000000000" pitchFamily="2" charset="2"/>
              <a:buChar char="v"/>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SzTx/>
              <a:buFont typeface="Arial" panose="020B0604020202020204" pitchFamily="34" charset="0"/>
              <a:buNone/>
            </a:pPr>
            <a:r>
              <a:rPr lang="zh-CN" altLang="en-US" sz="2800" b="1">
                <a:solidFill>
                  <a:schemeClr val="tx2"/>
                </a:solidFill>
                <a:latin typeface="Times New Roman" panose="02020603050405020304" pitchFamily="18" charset="0"/>
              </a:rPr>
              <a:t>因此，可求得输出量</a:t>
            </a:r>
            <a:r>
              <a:rPr lang="en-US" altLang="zh-CN" sz="2800" i="1">
                <a:solidFill>
                  <a:schemeClr val="tx2"/>
                </a:solidFill>
                <a:latin typeface="Times New Roman" panose="02020603050405020304" pitchFamily="18" charset="0"/>
              </a:rPr>
              <a:t>C</a:t>
            </a:r>
            <a:r>
              <a:rPr lang="en-US" altLang="zh-CN" sz="2800">
                <a:solidFill>
                  <a:schemeClr val="tx2"/>
                </a:solidFill>
                <a:latin typeface="Times New Roman" panose="02020603050405020304" pitchFamily="18" charset="0"/>
              </a:rPr>
              <a:t>(</a:t>
            </a:r>
            <a:r>
              <a:rPr lang="en-US" altLang="zh-CN" sz="2800" i="1">
                <a:solidFill>
                  <a:schemeClr val="tx2"/>
                </a:solidFill>
                <a:latin typeface="Times New Roman" panose="02020603050405020304" pitchFamily="18" charset="0"/>
              </a:rPr>
              <a:t>z</a:t>
            </a:r>
            <a:r>
              <a:rPr lang="en-US" altLang="zh-CN" sz="2800">
                <a:solidFill>
                  <a:schemeClr val="tx2"/>
                </a:solidFill>
                <a:latin typeface="Times New Roman" panose="02020603050405020304" pitchFamily="18" charset="0"/>
              </a:rPr>
              <a:t>)</a:t>
            </a:r>
            <a:r>
              <a:rPr lang="zh-CN" altLang="en-US" sz="2800" b="1">
                <a:solidFill>
                  <a:schemeClr val="tx2"/>
                </a:solidFill>
                <a:latin typeface="Times New Roman" panose="02020603050405020304" pitchFamily="18" charset="0"/>
              </a:rPr>
              <a:t>如下 </a:t>
            </a:r>
          </a:p>
        </p:txBody>
      </p:sp>
      <p:graphicFrame>
        <p:nvGraphicFramePr>
          <p:cNvPr id="96264" name="Object 8"/>
          <p:cNvGraphicFramePr>
            <a:graphicFrameLocks noChangeAspect="1"/>
          </p:cNvGraphicFramePr>
          <p:nvPr/>
        </p:nvGraphicFramePr>
        <p:xfrm>
          <a:off x="533400" y="3551238"/>
          <a:ext cx="8077200" cy="2182812"/>
        </p:xfrm>
        <a:graphic>
          <a:graphicData uri="http://schemas.openxmlformats.org/presentationml/2006/ole">
            <mc:AlternateContent xmlns:mc="http://schemas.openxmlformats.org/markup-compatibility/2006">
              <mc:Choice xmlns:v="urn:schemas-microsoft-com:vml" Requires="v">
                <p:oleObj r:id="rId4" imgW="3949700" imgH="1066800" progId="Equation.DSMT4">
                  <p:embed/>
                </p:oleObj>
              </mc:Choice>
              <mc:Fallback>
                <p:oleObj r:id="rId4" imgW="3949700" imgH="1066800" progId="Equation.DSMT4">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551238"/>
                        <a:ext cx="8077200" cy="2182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832" name="对象 1"/>
          <p:cNvGraphicFramePr>
            <a:graphicFrameLocks noChangeAspect="1"/>
          </p:cNvGraphicFramePr>
          <p:nvPr/>
        </p:nvGraphicFramePr>
        <p:xfrm>
          <a:off x="3779838" y="2057400"/>
          <a:ext cx="1301750" cy="688975"/>
        </p:xfrm>
        <a:graphic>
          <a:graphicData uri="http://schemas.openxmlformats.org/presentationml/2006/ole">
            <mc:AlternateContent xmlns:mc="http://schemas.openxmlformats.org/markup-compatibility/2006">
              <mc:Choice xmlns:v="urn:schemas-microsoft-com:vml" Requires="v">
                <p:oleObj name="Equation" r:id="rId6" imgW="647700" imgH="342900" progId="Equation.DSMT4">
                  <p:embed/>
                </p:oleObj>
              </mc:Choice>
              <mc:Fallback>
                <p:oleObj name="Equation" r:id="rId6" imgW="647700" imgH="342900" progId="Equation.DSMT4">
                  <p:embed/>
                  <p:pic>
                    <p:nvPicPr>
                      <p:cNvPr id="0" name="对象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838" y="2057400"/>
                        <a:ext cx="1301750"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grpId="0" nodeType="withEffect">
                                  <p:stCondLst>
                                    <p:cond delay="0"/>
                                  </p:stCondLst>
                                  <p:childTnLst>
                                    <p:set>
                                      <p:cBhvr>
                                        <p:cTn id="6" dur="1" fill="hold">
                                          <p:stCondLst>
                                            <p:cond delay="0"/>
                                          </p:stCondLst>
                                        </p:cTn>
                                        <p:tgtEl>
                                          <p:spTgt spid="96259"/>
                                        </p:tgtEl>
                                        <p:attrNameLst>
                                          <p:attrName>style.visibility</p:attrName>
                                        </p:attrNameLst>
                                      </p:cBhvr>
                                      <p:to>
                                        <p:strVal val="visible"/>
                                      </p:to>
                                    </p:set>
                                    <p:animEffect transition="in" filter="blinds(horizontal)">
                                      <p:cBhvr>
                                        <p:cTn id="7" dur="500"/>
                                        <p:tgtEl>
                                          <p:spTgt spid="96259"/>
                                        </p:tgtEl>
                                      </p:cBhvr>
                                    </p:animEffect>
                                  </p:childTnLst>
                                </p:cTn>
                              </p:par>
                              <p:par>
                                <p:cTn id="8" presetID="3" presetClass="entr" presetSubtype="10" fill="hold" nodeType="withEffect">
                                  <p:stCondLst>
                                    <p:cond delay="0"/>
                                  </p:stCondLst>
                                  <p:childTnLst>
                                    <p:set>
                                      <p:cBhvr>
                                        <p:cTn id="9" dur="1" fill="hold">
                                          <p:stCondLst>
                                            <p:cond delay="0"/>
                                          </p:stCondLst>
                                        </p:cTn>
                                        <p:tgtEl>
                                          <p:spTgt spid="96260"/>
                                        </p:tgtEl>
                                        <p:attrNameLst>
                                          <p:attrName>style.visibility</p:attrName>
                                        </p:attrNameLst>
                                      </p:cBhvr>
                                      <p:to>
                                        <p:strVal val="visible"/>
                                      </p:to>
                                    </p:set>
                                    <p:animEffect transition="in" filter="blinds(horizontal)">
                                      <p:cBhvr>
                                        <p:cTn id="10" dur="500"/>
                                        <p:tgtEl>
                                          <p:spTgt spid="96260"/>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96261"/>
                                        </p:tgtEl>
                                        <p:attrNameLst>
                                          <p:attrName>style.visibility</p:attrName>
                                        </p:attrNameLst>
                                      </p:cBhvr>
                                      <p:to>
                                        <p:strVal val="visible"/>
                                      </p:to>
                                    </p:set>
                                    <p:animEffect transition="in" filter="blinds(horizontal)">
                                      <p:cBhvr>
                                        <p:cTn id="15" dur="500"/>
                                        <p:tgtEl>
                                          <p:spTgt spid="96261"/>
                                        </p:tgtEl>
                                      </p:cBhvr>
                                    </p:animEffect>
                                  </p:childTnLst>
                                </p:cTn>
                              </p:par>
                              <p:par>
                                <p:cTn id="16" presetID="3" presetClass="entr" presetSubtype="10" fill="hold" nodeType="withEffect">
                                  <p:stCondLst>
                                    <p:cond delay="0"/>
                                  </p:stCondLst>
                                  <p:childTnLst>
                                    <p:set>
                                      <p:cBhvr>
                                        <p:cTn id="17" dur="1" fill="hold">
                                          <p:stCondLst>
                                            <p:cond delay="0"/>
                                          </p:stCondLst>
                                        </p:cTn>
                                        <p:tgtEl>
                                          <p:spTgt spid="77832"/>
                                        </p:tgtEl>
                                        <p:attrNameLst>
                                          <p:attrName>style.visibility</p:attrName>
                                        </p:attrNameLst>
                                      </p:cBhvr>
                                      <p:to>
                                        <p:strVal val="visible"/>
                                      </p:to>
                                    </p:set>
                                    <p:animEffect transition="in" filter="blinds(horizontal)">
                                      <p:cBhvr>
                                        <p:cTn id="18" dur="500"/>
                                        <p:tgtEl>
                                          <p:spTgt spid="77832"/>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96262"/>
                                        </p:tgtEl>
                                        <p:attrNameLst>
                                          <p:attrName>style.visibility</p:attrName>
                                        </p:attrNameLst>
                                      </p:cBhvr>
                                      <p:to>
                                        <p:strVal val="visible"/>
                                      </p:to>
                                    </p:set>
                                    <p:animEffect transition="in" filter="blinds(horizontal)">
                                      <p:cBhvr>
                                        <p:cTn id="23" dur="500"/>
                                        <p:tgtEl>
                                          <p:spTgt spid="96262"/>
                                        </p:tgtEl>
                                      </p:cBhvr>
                                    </p:animEffect>
                                  </p:childTnLst>
                                </p:cTn>
                              </p:par>
                              <p:par>
                                <p:cTn id="24" presetID="3" presetClass="entr" presetSubtype="10" fill="hold" nodeType="withEffect">
                                  <p:stCondLst>
                                    <p:cond delay="0"/>
                                  </p:stCondLst>
                                  <p:childTnLst>
                                    <p:set>
                                      <p:cBhvr>
                                        <p:cTn id="25" dur="1" fill="hold">
                                          <p:stCondLst>
                                            <p:cond delay="0"/>
                                          </p:stCondLst>
                                        </p:cTn>
                                        <p:tgtEl>
                                          <p:spTgt spid="96264"/>
                                        </p:tgtEl>
                                        <p:attrNameLst>
                                          <p:attrName>style.visibility</p:attrName>
                                        </p:attrNameLst>
                                      </p:cBhvr>
                                      <p:to>
                                        <p:strVal val="visible"/>
                                      </p:to>
                                    </p:set>
                                    <p:animEffect transition="in" filter="blinds(horizontal)">
                                      <p:cBhvr>
                                        <p:cTn id="26" dur="500"/>
                                        <p:tgtEl>
                                          <p:spTgt spid="96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autoUpdateAnimBg="0"/>
      <p:bldP spid="96261" grpId="0" autoUpdateAnimBg="0"/>
      <p:bldP spid="96262"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TUyZmQ1NWUzMGI0NzBjZGVmY2NjMWIzMDUxZjI0NmMifQ=="/>
</p:tagLst>
</file>

<file path=ppt/theme/theme1.xml><?xml version="1.0" encoding="utf-8"?>
<a:theme xmlns:a="http://schemas.openxmlformats.org/drawingml/2006/main" name="诗情画意">
  <a:themeElements>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诗情画意">
  <a:themeElements>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fontScheme name="1_诗情画意">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诗情画意 1">
        <a:dk1>
          <a:srgbClr val="007A77"/>
        </a:dk1>
        <a:lt1>
          <a:srgbClr val="FFFFFF"/>
        </a:lt1>
        <a:dk2>
          <a:srgbClr val="003399"/>
        </a:dk2>
        <a:lt2>
          <a:srgbClr val="C0C0C0"/>
        </a:lt2>
        <a:accent1>
          <a:srgbClr val="EBF7FF"/>
        </a:accent1>
        <a:accent2>
          <a:srgbClr val="3366FF"/>
        </a:accent2>
        <a:accent3>
          <a:srgbClr val="FFFFFF"/>
        </a:accent3>
        <a:accent4>
          <a:srgbClr val="006765"/>
        </a:accent4>
        <a:accent5>
          <a:srgbClr val="F3FAFF"/>
        </a:accent5>
        <a:accent6>
          <a:srgbClr val="2D5CE7"/>
        </a:accent6>
        <a:hlink>
          <a:srgbClr val="DC5900"/>
        </a:hlink>
        <a:folHlink>
          <a:srgbClr val="7979A5"/>
        </a:folHlink>
      </a:clrScheme>
      <a:clrMap bg1="lt1" tx1="dk1" bg2="lt2" tx2="dk2" accent1="accent1" accent2="accent2" accent3="accent3" accent4="accent4" accent5="accent5" accent6="accent6" hlink="hlink" folHlink="folHlink"/>
    </a:extraClrScheme>
    <a:extraClrScheme>
      <a:clrScheme name="1_诗情画意 2">
        <a:dk1>
          <a:srgbClr val="005FBE"/>
        </a:dk1>
        <a:lt1>
          <a:srgbClr val="FFFFDD"/>
        </a:lt1>
        <a:dk2>
          <a:srgbClr val="2C5884"/>
        </a:dk2>
        <a:lt2>
          <a:srgbClr val="C0C0C0"/>
        </a:lt2>
        <a:accent1>
          <a:srgbClr val="E9F7FF"/>
        </a:accent1>
        <a:accent2>
          <a:srgbClr val="F89400"/>
        </a:accent2>
        <a:accent3>
          <a:srgbClr val="FFFFEB"/>
        </a:accent3>
        <a:accent4>
          <a:srgbClr val="0050A2"/>
        </a:accent4>
        <a:accent5>
          <a:srgbClr val="F2FAFF"/>
        </a:accent5>
        <a:accent6>
          <a:srgbClr val="E18600"/>
        </a:accent6>
        <a:hlink>
          <a:srgbClr val="B20048"/>
        </a:hlink>
        <a:folHlink>
          <a:srgbClr val="008080"/>
        </a:folHlink>
      </a:clrScheme>
      <a:clrMap bg1="lt1" tx1="dk1" bg2="lt2" tx2="dk2" accent1="accent1" accent2="accent2" accent3="accent3" accent4="accent4" accent5="accent5" accent6="accent6" hlink="hlink" folHlink="folHlink"/>
    </a:extraClrScheme>
    <a:extraClrScheme>
      <a:clrScheme name="1_诗情画意 3">
        <a:dk1>
          <a:srgbClr val="5D5D8B"/>
        </a:dk1>
        <a:lt1>
          <a:srgbClr val="DAEADE"/>
        </a:lt1>
        <a:dk2>
          <a:srgbClr val="A25269"/>
        </a:dk2>
        <a:lt2>
          <a:srgbClr val="C0C0C0"/>
        </a:lt2>
        <a:accent1>
          <a:srgbClr val="FFFFDD"/>
        </a:accent1>
        <a:accent2>
          <a:srgbClr val="3399FF"/>
        </a:accent2>
        <a:accent3>
          <a:srgbClr val="EAF3EC"/>
        </a:accent3>
        <a:accent4>
          <a:srgbClr val="4E4E76"/>
        </a:accent4>
        <a:accent5>
          <a:srgbClr val="FFFFEB"/>
        </a:accent5>
        <a:accent6>
          <a:srgbClr val="2D8AE7"/>
        </a:accent6>
        <a:hlink>
          <a:srgbClr val="336699"/>
        </a:hlink>
        <a:folHlink>
          <a:srgbClr val="F08F00"/>
        </a:folHlink>
      </a:clrScheme>
      <a:clrMap bg1="lt1" tx1="dk1" bg2="lt2" tx2="dk2" accent1="accent1" accent2="accent2" accent3="accent3" accent4="accent4" accent5="accent5" accent6="accent6" hlink="hlink" folHlink="folHlink"/>
    </a:extraClrScheme>
    <a:extraClrScheme>
      <a:clrScheme name="1_诗情画意 4">
        <a:dk1>
          <a:srgbClr val="006666"/>
        </a:dk1>
        <a:lt1>
          <a:srgbClr val="CCECFF"/>
        </a:lt1>
        <a:dk2>
          <a:srgbClr val="336699"/>
        </a:dk2>
        <a:lt2>
          <a:srgbClr val="C0C0C0"/>
        </a:lt2>
        <a:accent1>
          <a:srgbClr val="FFFFCC"/>
        </a:accent1>
        <a:accent2>
          <a:srgbClr val="FF6600"/>
        </a:accent2>
        <a:accent3>
          <a:srgbClr val="E2F4FF"/>
        </a:accent3>
        <a:accent4>
          <a:srgbClr val="005656"/>
        </a:accent4>
        <a:accent5>
          <a:srgbClr val="FFFFE2"/>
        </a:accent5>
        <a:accent6>
          <a:srgbClr val="E75C00"/>
        </a:accent6>
        <a:hlink>
          <a:srgbClr val="0066FF"/>
        </a:hlink>
        <a:folHlink>
          <a:srgbClr val="BE547F"/>
        </a:folHlink>
      </a:clrScheme>
      <a:clrMap bg1="lt1" tx1="dk1" bg2="lt2" tx2="dk2" accent1="accent1" accent2="accent2" accent3="accent3" accent4="accent4" accent5="accent5" accent6="accent6" hlink="hlink" folHlink="folHlink"/>
    </a:extraClrScheme>
    <a:extraClrScheme>
      <a:clrScheme name="1_诗情画意 5">
        <a:dk1>
          <a:srgbClr val="0033CC"/>
        </a:dk1>
        <a:lt1>
          <a:srgbClr val="FFE9E9"/>
        </a:lt1>
        <a:dk2>
          <a:srgbClr val="000000"/>
        </a:dk2>
        <a:lt2>
          <a:srgbClr val="C0C0C0"/>
        </a:lt2>
        <a:accent1>
          <a:srgbClr val="D5E5DB"/>
        </a:accent1>
        <a:accent2>
          <a:srgbClr val="3366FF"/>
        </a:accent2>
        <a:accent3>
          <a:srgbClr val="FFF2F2"/>
        </a:accent3>
        <a:accent4>
          <a:srgbClr val="002AAE"/>
        </a:accent4>
        <a:accent5>
          <a:srgbClr val="E7F0EA"/>
        </a:accent5>
        <a:accent6>
          <a:srgbClr val="2D5CE7"/>
        </a:accent6>
        <a:hlink>
          <a:srgbClr val="FF9900"/>
        </a:hlink>
        <a:folHlink>
          <a:srgbClr val="008080"/>
        </a:folHlink>
      </a:clrScheme>
      <a:clrMap bg1="lt1" tx1="dk1" bg2="lt2" tx2="dk2" accent1="accent1" accent2="accent2" accent3="accent3" accent4="accent4" accent5="accent5" accent6="accent6" hlink="hlink" folHlink="folHlink"/>
    </a:extraClrScheme>
    <a:extraClrScheme>
      <a:clrScheme name="1_诗情画意 6">
        <a:dk1>
          <a:srgbClr val="336699"/>
        </a:dk1>
        <a:lt1>
          <a:srgbClr val="F4E9E0"/>
        </a:lt1>
        <a:dk2>
          <a:srgbClr val="DC5900"/>
        </a:dk2>
        <a:lt2>
          <a:srgbClr val="C0C0C0"/>
        </a:lt2>
        <a:accent1>
          <a:srgbClr val="E4E4E4"/>
        </a:accent1>
        <a:accent2>
          <a:srgbClr val="3399FF"/>
        </a:accent2>
        <a:accent3>
          <a:srgbClr val="F8F2ED"/>
        </a:accent3>
        <a:accent4>
          <a:srgbClr val="2A5682"/>
        </a:accent4>
        <a:accent5>
          <a:srgbClr val="EFEFEF"/>
        </a:accent5>
        <a:accent6>
          <a:srgbClr val="2D8AE7"/>
        </a:accent6>
        <a:hlink>
          <a:srgbClr val="CC0066"/>
        </a:hlink>
        <a:folHlink>
          <a:srgbClr val="008080"/>
        </a:folHlink>
      </a:clrScheme>
      <a:clrMap bg1="lt1" tx1="dk1" bg2="lt2" tx2="dk2" accent1="accent1" accent2="accent2" accent3="accent3" accent4="accent4" accent5="accent5" accent6="accent6" hlink="hlink" folHlink="folHlink"/>
    </a:extraClrScheme>
    <a:extraClrScheme>
      <a:clrScheme name="1_诗情画意 7">
        <a:dk1>
          <a:srgbClr val="CC3300"/>
        </a:dk1>
        <a:lt1>
          <a:srgbClr val="E5E5FF"/>
        </a:lt1>
        <a:dk2>
          <a:srgbClr val="565680"/>
        </a:dk2>
        <a:lt2>
          <a:srgbClr val="C0C0C0"/>
        </a:lt2>
        <a:accent1>
          <a:srgbClr val="E6E4EC"/>
        </a:accent1>
        <a:accent2>
          <a:srgbClr val="0066CC"/>
        </a:accent2>
        <a:accent3>
          <a:srgbClr val="F0F0FF"/>
        </a:accent3>
        <a:accent4>
          <a:srgbClr val="AE2A00"/>
        </a:accent4>
        <a:accent5>
          <a:srgbClr val="F0EFF4"/>
        </a:accent5>
        <a:accent6>
          <a:srgbClr val="005CB9"/>
        </a:accent6>
        <a:hlink>
          <a:srgbClr val="008080"/>
        </a:hlink>
        <a:folHlink>
          <a:srgbClr val="7B7BA7"/>
        </a:folHlink>
      </a:clrScheme>
      <a:clrMap bg1="lt1" tx1="dk1" bg2="lt2" tx2="dk2" accent1="accent1" accent2="accent2" accent3="accent3" accent4="accent4" accent5="accent5" accent6="accent6" hlink="hlink" folHlink="folHlink"/>
    </a:extraClrScheme>
    <a:extraClrScheme>
      <a:clrScheme name="1_诗情画意 8">
        <a:dk1>
          <a:srgbClr val="000099"/>
        </a:dk1>
        <a:lt1>
          <a:srgbClr val="FFE2C5"/>
        </a:lt1>
        <a:dk2>
          <a:srgbClr val="007D7A"/>
        </a:dk2>
        <a:lt2>
          <a:srgbClr val="C0C0C0"/>
        </a:lt2>
        <a:accent1>
          <a:srgbClr val="EAEAEA"/>
        </a:accent1>
        <a:accent2>
          <a:srgbClr val="B26EB4"/>
        </a:accent2>
        <a:accent3>
          <a:srgbClr val="FFEEDF"/>
        </a:accent3>
        <a:accent4>
          <a:srgbClr val="000082"/>
        </a:accent4>
        <a:accent5>
          <a:srgbClr val="F3F3F3"/>
        </a:accent5>
        <a:accent6>
          <a:srgbClr val="A163A3"/>
        </a:accent6>
        <a:hlink>
          <a:srgbClr val="CC3300"/>
        </a:hlink>
        <a:folHlink>
          <a:srgbClr val="0088E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CDESIGNL</Template>
  <TotalTime>52</TotalTime>
  <Words>8095</Words>
  <Application>Microsoft Office PowerPoint</Application>
  <PresentationFormat>全屏显示(4:3)</PresentationFormat>
  <Paragraphs>681</Paragraphs>
  <Slides>109</Slides>
  <Notes>0</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8</vt:i4>
      </vt:variant>
      <vt:variant>
        <vt:lpstr>幻灯片标题</vt:lpstr>
      </vt:variant>
      <vt:variant>
        <vt:i4>109</vt:i4>
      </vt:variant>
    </vt:vector>
  </HeadingPairs>
  <TitlesOfParts>
    <vt:vector size="123" baseType="lpstr">
      <vt:lpstr>宋体</vt:lpstr>
      <vt:lpstr>Arial</vt:lpstr>
      <vt:lpstr>Times New Roman</vt:lpstr>
      <vt:lpstr>Wingdings</vt:lpstr>
      <vt:lpstr>诗情画意</vt:lpstr>
      <vt:lpstr>1_诗情画意</vt:lpstr>
      <vt:lpstr>Equation</vt:lpstr>
      <vt:lpstr>Visio</vt:lpstr>
      <vt:lpstr>Photoshop.Image.6</vt:lpstr>
      <vt:lpstr>Microsoft Visio 2003-2010 绘图</vt:lpstr>
      <vt:lpstr>MathType 7.0 Equation</vt:lpstr>
      <vt:lpstr>Equation.3</vt:lpstr>
      <vt:lpstr>公式</vt:lpstr>
      <vt:lpstr>BMP 图像</vt:lpstr>
      <vt:lpstr>第七章 离散控制系统 Chapter 7  Discrete-Time Control Systems</vt:lpstr>
      <vt:lpstr>§7.1 离散系统的基本概念 (Basic Concepts of  Discrete-Time Control Systems)</vt:lpstr>
      <vt:lpstr>PowerPoint 演示文稿</vt:lpstr>
      <vt:lpstr>PowerPoint 演示文稿</vt:lpstr>
      <vt:lpstr>PowerPoint 演示文稿</vt:lpstr>
      <vt:lpstr>PowerPoint 演示文稿</vt:lpstr>
      <vt:lpstr>§7.2 采样过程与采样定理 (Sampling Process and Sampling Theorem )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 3 Z变换理论      (Z-Transformation Theory)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§7.4  离散控制系统的数学描述  (Mathematical Description of Control Systems)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xuml</dc:creator>
  <cp:lastModifiedBy>lei hu</cp:lastModifiedBy>
  <cp:revision>742</cp:revision>
  <dcterms:created xsi:type="dcterms:W3CDTF">2013-09-04T13:24:00Z</dcterms:created>
  <dcterms:modified xsi:type="dcterms:W3CDTF">2024-10-20T02:07:12Z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2E89779155D14F1F8E780AB0E35B7B4F_13</vt:lpwstr>
  </property>
</Properties>
</file>