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85" r:id="rId24"/>
    <p:sldId id="287" r:id="rId25"/>
    <p:sldId id="288" r:id="rId26"/>
    <p:sldId id="289" r:id="rId27"/>
    <p:sldId id="279" r:id="rId28"/>
    <p:sldId id="280" r:id="rId29"/>
    <p:sldId id="281" r:id="rId30"/>
    <p:sldId id="282" r:id="rId31"/>
    <p:sldId id="283" r:id="rId32"/>
    <p:sldId id="284" r:id="rId33"/>
    <p:sldId id="286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1E63-AC63-4CBE-BCA0-14B367D84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392C2-CDF9-4E7D-B4AD-3252830E5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74A82-40A6-4E40-A32D-F52F859F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ED4BA-E37F-438A-B1DC-F4C5CA52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CDAB1-DE8C-49DD-A6AC-C5BE7340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2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1A6A-9193-4A47-9700-73FC1E01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3B58D-0368-4EFA-BE94-0AF62FE1D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D6E69-A291-4327-8425-885BB454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79E7E-146C-451A-A457-ADCD1DDC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ED7CB-3585-47A8-8D67-7DD280DE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9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B11BD-B281-4A41-9FBB-C75D64551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25251-0C49-43B2-A685-963DD5A8F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8331D-38FD-4D04-8EEB-F151CE69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5514A-33D5-4261-A18E-A8ADD1D5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03C56-78FF-4AFE-88DF-AF3F2D45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C4B0-2CC0-4729-AE93-2B01BB03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C0F5E-15EA-4565-8F49-ABB4122FB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1B315-5514-4A42-98DC-717CC039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F329A-6B53-4A13-A059-C59D70B0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21972-327C-49EE-A0F1-BA691865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4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4E67-BDEF-4B8F-89A1-90712F13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5376B-874B-4E52-94FA-260C95143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1835B-267A-4266-8777-C1F52FC0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94F4D-E27B-4EAF-B4AE-F3696C795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79843-969E-4E1D-B48D-D9142B4F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8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C9B7-6EA3-4814-9449-02255158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F3514-EC4E-499D-9451-16CB5CB17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8BF88-2083-4F01-BD0E-92BB8342B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6552D-04FC-4FDD-9F60-6E17C9EA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74AB8-322F-4B68-9415-AAA6AAD0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9F2F2-D1B3-4BFA-A7A9-6710F5E1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0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5E3C-3424-4FBE-885A-2A01C536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2DCF4-549A-4BD1-8C4A-E0B17088D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FCDF1-5475-4168-A9A9-396D7D4FB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3635D3-9793-4D44-9339-530298EBE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40826-65D8-49E9-95F6-A91E7F851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BD08EC-07DE-4C24-A217-CE8EA8DC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33DE3-AB5E-48F5-A053-9A91AFEB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22139-4608-4863-A093-49A979FB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6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2EE3-8879-496E-8C25-8AA999C4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038A1-F358-4B83-80C8-EDAA7350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84222-6119-47D3-9F50-C002E4F9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8A4E8-BAA5-4E74-99DC-9A90D373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3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4B7BC-93A6-423F-8980-D23BE013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65880-DD01-40E1-9496-7D168A95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0491D-825A-4C01-8C1B-5905E191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7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1867-45C9-4179-ABB1-75F35338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70E9C-4395-46A4-AE21-8C448E03A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52E61-215F-4A81-A400-261F7DDA1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31027-2057-4630-9270-8DA0FC8A5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92580-F403-451D-A5F5-37A4E690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BBA2D-A41B-4C2E-BFC5-710AE51E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8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327F-FAED-4FAF-960A-F4DED872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23223-3E6F-4EA5-AE69-D6E7DADEC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07C92-33C1-4C94-9DB6-2F34BE7A9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52492-303B-49CE-BFBF-0FEB0C95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888EE-7FFC-44DD-BEBB-5801E9AB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08D92-60C8-4213-9643-1A47D1C2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4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DB2D5-4864-4981-A5A4-DBDBC04C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1619D-7048-42EE-80B8-0665F17F9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1647D-4000-40AB-ABED-DC561E069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B114A-89FD-4544-A40B-4EAEBEB5F2F1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FB65D-BC0F-4B54-9599-E54A9DDD0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9F6EF-7802-484F-8380-61F55578D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hub.vn/Huong-Dan-Cai-Dat-Visual-Studio-Code-tren-Windows" TargetMode="External"/><Relationship Id="rId2" Type="http://schemas.openxmlformats.org/officeDocument/2006/relationships/hyperlink" Target="https://codecute.com/python/huong-dan-cai-dat-lap-trinh-python-tren-windows-10.htm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A53B8-5F8A-45EA-BB71-B607E9F039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Python Cơ bản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CB60C-274C-4E5A-9455-CDD841ADE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07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6A74-DE6E-48C8-B09B-9D95A2DA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Debugger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B1CCC9-61E1-4AF9-B955-40142CDCB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Nhấn</a:t>
            </a:r>
            <a:r>
              <a:rPr lang="en-US" dirty="0"/>
              <a:t> F5 </a:t>
            </a:r>
            <a:r>
              <a:rPr lang="en-US" dirty="0" err="1"/>
              <a:t>để</a:t>
            </a:r>
            <a:r>
              <a:rPr lang="en-US" dirty="0"/>
              <a:t> start debug, </a:t>
            </a:r>
            <a:r>
              <a:rPr lang="en-US" dirty="0" err="1"/>
              <a:t>chọn</a:t>
            </a:r>
            <a:r>
              <a:rPr lang="en-US" dirty="0"/>
              <a:t> file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Python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8BE849-ACB6-496D-B141-11D526DE9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85" y="2657766"/>
            <a:ext cx="9298247" cy="312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6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9E74-6129-4341-9F9B-A0184A9C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debug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39B1-1388-48BC-9C75-CF75C3F38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Đặt</a:t>
            </a:r>
            <a:r>
              <a:rPr lang="en-US" dirty="0"/>
              <a:t> breakpoint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91817-5276-4D95-B22A-006D2B0AB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616" y="2485846"/>
            <a:ext cx="7297705" cy="369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8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9CB7-C9DA-468D-A892-3B0FDE87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debug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A228A-A8C8-4F71-AD9F-CA596B848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Nhấn</a:t>
            </a:r>
            <a:r>
              <a:rPr lang="en-US" dirty="0"/>
              <a:t> F5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debug </a:t>
            </a:r>
            <a:r>
              <a:rPr lang="en-US" dirty="0" err="1"/>
              <a:t>lại</a:t>
            </a:r>
            <a:r>
              <a:rPr lang="en-US" dirty="0"/>
              <a:t>, debugger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break point.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AB2575-E18C-4306-8372-CEC51E249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694" y="2483183"/>
            <a:ext cx="8485900" cy="369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97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CD6B1F-D1CF-49A8-824D-7BD94D38F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lang="vi-VN" sz="8000" dirty="0">
                <a:solidFill>
                  <a:srgbClr val="FFFFFF"/>
                </a:solidFill>
              </a:rPr>
              <a:t>Biến và toán tử</a:t>
            </a:r>
            <a:endParaRPr lang="en-US" sz="8000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0684E4-8348-40C4-812F-8F8725AC4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016281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26624-AA03-400E-AD64-5C56729C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vi-VN" sz="6000"/>
              <a:t>Nội dung	</a:t>
            </a:r>
            <a:endParaRPr lang="en-US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CED69-78EC-480C-8032-D159A2B82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vi-VN" sz="2200"/>
              <a:t>Biến là gì?</a:t>
            </a:r>
          </a:p>
          <a:p>
            <a:r>
              <a:rPr lang="vi-VN" sz="2200"/>
              <a:t>Đặt tên biến</a:t>
            </a:r>
          </a:p>
          <a:p>
            <a:r>
              <a:rPr lang="vi-VN" sz="2200"/>
              <a:t>Gán giá trị</a:t>
            </a:r>
          </a:p>
          <a:p>
            <a:r>
              <a:rPr lang="vi-VN" sz="2200"/>
              <a:t>Toán tử cơ bản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180652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FD69-201B-472F-BA14-4A27411D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Biến là gì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2E0B-F64D-4E66-83B3-230F3BCA8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Dùng để lưu trữ và thay đổi giá trị dữ liệu trong chương trình</a:t>
            </a:r>
          </a:p>
          <a:p>
            <a:r>
              <a:rPr lang="vi-VN" dirty="0"/>
              <a:t>Chương trình phải allocate 1 vùng memory cho biến</a:t>
            </a:r>
          </a:p>
          <a:p>
            <a:pPr marL="0" indent="0">
              <a:buNone/>
            </a:pPr>
            <a:r>
              <a:rPr lang="vi-VN" dirty="0"/>
              <a:t>Vd:	userAge=30</a:t>
            </a:r>
          </a:p>
          <a:p>
            <a:pPr marL="0" indent="0">
              <a:buNone/>
            </a:pPr>
            <a:r>
              <a:rPr lang="vi-VN" dirty="0"/>
              <a:t>	userName=“abc”</a:t>
            </a:r>
          </a:p>
          <a:p>
            <a:pPr marL="0" indent="0">
              <a:buNone/>
            </a:pP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14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D5F7-7F2A-41AE-BE44-68B8DAB4B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Đặt tên biến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88C3D-6C79-49B6-A811-3C7BF17B7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Có thể chứa các ký tự (a-z,A-Z), dấu gạch dưới “-”.</a:t>
            </a:r>
          </a:p>
          <a:p>
            <a:r>
              <a:rPr lang="vi-VN" dirty="0"/>
              <a:t>Không được bắt đầu bằng số</a:t>
            </a:r>
          </a:p>
          <a:p>
            <a:r>
              <a:rPr lang="vi-VN" dirty="0"/>
              <a:t>Một số ngoại lệ, không cần quan tâm nhiều lắm, editor sẽ lo.</a:t>
            </a:r>
          </a:p>
          <a:p>
            <a:pPr marL="0" indent="0">
              <a:buNone/>
            </a:pPr>
            <a:r>
              <a:rPr lang="vi-VN" dirty="0"/>
              <a:t>VD: 	userName: OK </a:t>
            </a:r>
          </a:p>
          <a:p>
            <a:pPr marL="0" indent="0">
              <a:buNone/>
            </a:pPr>
            <a:r>
              <a:rPr lang="vi-VN" dirty="0"/>
              <a:t>	user_name: OK</a:t>
            </a:r>
          </a:p>
          <a:p>
            <a:pPr marL="0" indent="0">
              <a:buNone/>
            </a:pPr>
            <a:r>
              <a:rPr lang="vi-VN" dirty="0"/>
              <a:t>	2userName: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39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5A39-53CE-493B-8172-D34E3458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Gán giá trị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CF81D-BB59-4B68-B0BE-71AEE373C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userName=“ABC”</a:t>
            </a:r>
          </a:p>
          <a:p>
            <a:r>
              <a:rPr lang="vi-VN" dirty="0"/>
              <a:t>userName=“abc”</a:t>
            </a:r>
          </a:p>
          <a:p>
            <a:r>
              <a:rPr lang="vi-VN" dirty="0"/>
              <a:t>newUserName = userName</a:t>
            </a:r>
          </a:p>
        </p:txBody>
      </p:sp>
    </p:spTree>
    <p:extLst>
      <p:ext uri="{BB962C8B-B14F-4D97-AF65-F5344CB8AC3E}">
        <p14:creationId xmlns:p14="http://schemas.microsoft.com/office/powerpoint/2010/main" val="125980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820E-E369-4D63-BD1D-08B1A2CE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Toán tử cơ 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E255D-ACC0-4A62-8901-0089921AA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vi-VN" dirty="0"/>
              <a:t>Ngoài việc gán giá trị cho biến có thể sử dụng một số phép toán khác</a:t>
            </a:r>
          </a:p>
          <a:p>
            <a:pPr marL="0" indent="0">
              <a:buNone/>
            </a:pPr>
            <a:r>
              <a:rPr lang="vi-VN" dirty="0"/>
              <a:t>VD:</a:t>
            </a:r>
          </a:p>
          <a:p>
            <a:pPr marL="0" indent="0">
              <a:buNone/>
            </a:pPr>
            <a:r>
              <a:rPr lang="vi-VN" dirty="0"/>
              <a:t>	x=3, y =2</a:t>
            </a:r>
          </a:p>
          <a:p>
            <a:pPr marL="0" indent="0">
              <a:buNone/>
            </a:pPr>
            <a:r>
              <a:rPr lang="vi-VN" dirty="0"/>
              <a:t>	x+y=5</a:t>
            </a:r>
          </a:p>
          <a:p>
            <a:pPr marL="0" indent="0">
              <a:buNone/>
            </a:pPr>
            <a:r>
              <a:rPr lang="vi-VN" dirty="0"/>
              <a:t>	x-y=1</a:t>
            </a:r>
          </a:p>
          <a:p>
            <a:pPr marL="0" indent="0">
              <a:buNone/>
            </a:pPr>
            <a:r>
              <a:rPr lang="vi-VN" dirty="0"/>
              <a:t>	x*y=6</a:t>
            </a:r>
          </a:p>
          <a:p>
            <a:pPr marL="0" indent="0">
              <a:buNone/>
            </a:pPr>
            <a:r>
              <a:rPr lang="vi-VN" dirty="0"/>
              <a:t>	x/y=1.5</a:t>
            </a:r>
          </a:p>
          <a:p>
            <a:pPr marL="0" indent="0">
              <a:buNone/>
            </a:pPr>
            <a:r>
              <a:rPr lang="vi-VN" dirty="0"/>
              <a:t>	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/>
              <a:t>	</a:t>
            </a:r>
          </a:p>
          <a:p>
            <a:pPr marL="0" indent="0">
              <a:buNone/>
            </a:pPr>
            <a:r>
              <a:rPr lang="vi-VN" dirty="0"/>
              <a:t>	x//y=1</a:t>
            </a:r>
          </a:p>
          <a:p>
            <a:pPr marL="0" indent="0">
              <a:buNone/>
            </a:pPr>
            <a:r>
              <a:rPr lang="vi-VN" dirty="0"/>
              <a:t>	x%y=1</a:t>
            </a:r>
            <a:br>
              <a:rPr lang="vi-VN" dirty="0"/>
            </a:br>
            <a:r>
              <a:rPr lang="vi-VN" dirty="0"/>
              <a:t>	x**y=9</a:t>
            </a:r>
          </a:p>
          <a:p>
            <a:pPr marL="0" indent="0">
              <a:buNone/>
            </a:pPr>
            <a:r>
              <a:rPr lang="vi-VN" dirty="0"/>
              <a:t>	x=x+2</a:t>
            </a:r>
          </a:p>
          <a:p>
            <a:pPr marL="0" indent="0">
              <a:buNone/>
            </a:pPr>
            <a:r>
              <a:rPr lang="vi-VN" dirty="0"/>
              <a:t>	x+=2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99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CD6B1F-D1CF-49A8-824D-7BD94D38F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lang="vi-VN" sz="8000" dirty="0">
                <a:solidFill>
                  <a:srgbClr val="FFFFFF"/>
                </a:solidFill>
              </a:rPr>
              <a:t>Kiểu dữ liệu</a:t>
            </a:r>
            <a:endParaRPr lang="en-US" sz="8000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0684E4-8348-40C4-812F-8F8725AC4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73772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41F4E-B5BA-4BAA-9D2B-2F4403F1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vi-VN" sz="6000"/>
              <a:t>Nội dung	</a:t>
            </a:r>
            <a:endParaRPr lang="en-US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9B0E6-11B1-4E4D-8F09-E341A1C4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vi-VN" sz="2200" dirty="0"/>
              <a:t>Cài đặt và làm quen với môi trường phát triển Python</a:t>
            </a:r>
            <a:endParaRPr lang="en-US" sz="2200" dirty="0"/>
          </a:p>
          <a:p>
            <a:r>
              <a:rPr lang="vi-VN" sz="2200" dirty="0"/>
              <a:t>Biến và toán tử</a:t>
            </a:r>
          </a:p>
          <a:p>
            <a:r>
              <a:rPr lang="vi-VN" sz="2200" dirty="0"/>
              <a:t>Kiểu dữ liệu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76388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5C97-A346-4A56-B933-3C13FD3C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Nội dung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4BF2-E76B-449C-82AC-03F887EEF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Intergers</a:t>
            </a:r>
          </a:p>
          <a:p>
            <a:r>
              <a:rPr lang="vi-VN" dirty="0"/>
              <a:t>Float</a:t>
            </a:r>
          </a:p>
          <a:p>
            <a:r>
              <a:rPr lang="vi-VN" dirty="0"/>
              <a:t>String</a:t>
            </a:r>
          </a:p>
          <a:p>
            <a:r>
              <a:rPr lang="vi-VN" dirty="0"/>
              <a:t>Type Casting(Ép kiểu)</a:t>
            </a:r>
          </a:p>
          <a:p>
            <a:r>
              <a:rPr lang="vi-VN" dirty="0"/>
              <a:t>List</a:t>
            </a:r>
          </a:p>
          <a:p>
            <a:r>
              <a:rPr lang="vi-VN" dirty="0"/>
              <a:t>Tuple</a:t>
            </a:r>
            <a:endParaRPr lang="en-US" dirty="0"/>
          </a:p>
          <a:p>
            <a:r>
              <a:rPr lang="en-US" dirty="0"/>
              <a:t>Set</a:t>
            </a:r>
            <a:endParaRPr lang="vi-VN" dirty="0"/>
          </a:p>
          <a:p>
            <a:r>
              <a:rPr lang="vi-VN" dirty="0"/>
              <a:t>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07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369B-08D5-47EF-9002-A503025E6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Intergers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1970E-B9D5-4B5A-AA27-86B3D22B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Số nguyên có dấu. VD: -5, -4, 0, 1, 2...</a:t>
            </a:r>
          </a:p>
          <a:p>
            <a:r>
              <a:rPr lang="vi-VN" dirty="0"/>
              <a:t>Khai báo: ten=giatrikhoitao</a:t>
            </a:r>
          </a:p>
          <a:p>
            <a:pPr marL="0" indent="0">
              <a:buNone/>
            </a:pPr>
            <a:r>
              <a:rPr lang="vi-VN" dirty="0"/>
              <a:t>	VD: userName=“acb”, id=113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43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7A8C-6DE2-4D66-A6D1-F999ED50A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Float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B15D-F76F-48B4-B9AF-35F5F2097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Số thực dấu chấm động. VD 1.234, -1.234...</a:t>
            </a:r>
          </a:p>
          <a:p>
            <a:r>
              <a:rPr lang="vi-VN" dirty="0"/>
              <a:t>Khai báo: tenBien = giatrikhoitao</a:t>
            </a:r>
          </a:p>
          <a:p>
            <a:r>
              <a:rPr lang="vi-VN" dirty="0"/>
              <a:t>VD: userHeight=1.71, userWeight=65.3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721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78D3-D58D-42A0-BEF2-F9D77D29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A91CB-1D35-4DFA-9A23-CA332ABF8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Text</a:t>
            </a:r>
          </a:p>
          <a:p>
            <a:r>
              <a:rPr lang="vi-VN" dirty="0"/>
              <a:t>Khai báo: tenString=“gia tri khoi tao”. </a:t>
            </a:r>
          </a:p>
          <a:p>
            <a:pPr marL="0" indent="0">
              <a:buNone/>
            </a:pPr>
            <a:r>
              <a:rPr lang="vi-VN" dirty="0"/>
              <a:t>Python không phân biệt dấu nháy đơn và dấu nháy kép. Để đồng nhất nên dùng dấu nháy kép. VD: “It’s consistency”</a:t>
            </a:r>
          </a:p>
          <a:p>
            <a:pPr marL="0" indent="0">
              <a:buNone/>
            </a:pPr>
            <a:r>
              <a:rPr lang="vi-VN" dirty="0"/>
              <a:t>VD: </a:t>
            </a:r>
          </a:p>
          <a:p>
            <a:pPr marL="0" indent="0">
              <a:buNone/>
            </a:pPr>
            <a:r>
              <a:rPr lang="vi-VN" dirty="0"/>
              <a:t>	userNam=“abc”</a:t>
            </a:r>
          </a:p>
          <a:p>
            <a:pPr marL="0" indent="0">
              <a:buNone/>
            </a:pPr>
            <a:r>
              <a:rPr lang="vi-VN" dirty="0"/>
              <a:t>	userAge=“30” </a:t>
            </a:r>
            <a:r>
              <a:rPr lang="vi-VN" dirty="0">
                <a:sym typeface="Wingdings" panose="05000000000000000000" pitchFamily="2" charset="2"/>
              </a:rPr>
              <a:t></a:t>
            </a:r>
            <a:r>
              <a:rPr lang="vi-VN" dirty="0"/>
              <a:t>string</a:t>
            </a:r>
          </a:p>
          <a:p>
            <a:pPr marL="0" indent="0">
              <a:buNone/>
            </a:pPr>
            <a:r>
              <a:rPr lang="vi-VN" dirty="0"/>
              <a:t>	userAge=30    </a:t>
            </a:r>
            <a:r>
              <a:rPr lang="vi-VN" dirty="0">
                <a:sym typeface="Wingdings" panose="05000000000000000000" pitchFamily="2" charset="2"/>
              </a:rPr>
              <a:t>interger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74755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7518-9101-468B-B4F9-D4E964F1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Buit-In String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349AC-4A44-4987-AF5D-E367A053F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vi-VN" dirty="0"/>
              <a:t>1 số function được Python cung cấp sẵn để thao tác với String như:</a:t>
            </a:r>
          </a:p>
          <a:p>
            <a:pPr lvl="1"/>
            <a:r>
              <a:rPr lang="vi-VN" dirty="0"/>
              <a:t>uppper()/lower(): chuyển thành chữ hoa/thường</a:t>
            </a:r>
          </a:p>
          <a:p>
            <a:pPr lvl="1"/>
            <a:r>
              <a:rPr lang="vi-VN" dirty="0"/>
              <a:t>count(...): Đếm ký tự xuất hiện trong String</a:t>
            </a:r>
          </a:p>
          <a:p>
            <a:pPr lvl="1"/>
            <a:r>
              <a:rPr lang="vi-VN" dirty="0"/>
              <a:t>startwidth()/endwidth(...): kiểm tra String có phải bắt đầu/kết thúc bằng ký tự nào đó không</a:t>
            </a:r>
          </a:p>
          <a:p>
            <a:pPr lvl="1"/>
            <a:r>
              <a:rPr lang="vi-VN" dirty="0"/>
              <a:t>find/index(...): Tìm index của ký tự nào đó trong string</a:t>
            </a:r>
          </a:p>
          <a:p>
            <a:pPr lvl="1"/>
            <a:r>
              <a:rPr lang="vi-VN" dirty="0"/>
              <a:t>isalnum()/isalpha(): Kiểm tra có phải string toàn số/ kí tự  không?  </a:t>
            </a:r>
          </a:p>
          <a:p>
            <a:pPr lvl="1"/>
            <a:r>
              <a:rPr lang="vi-VN" dirty="0"/>
              <a:t>join(...): nối string</a:t>
            </a:r>
          </a:p>
          <a:p>
            <a:pPr lvl="1"/>
            <a:r>
              <a:rPr lang="vi-VN" dirty="0"/>
              <a:t>split(...): tách string thành list các từ dựa trên kí tự đặc biệt nào đó để tách string</a:t>
            </a:r>
          </a:p>
          <a:p>
            <a:pPr lvl="1"/>
            <a:r>
              <a:rPr lang="vi-VN" dirty="0"/>
              <a:t>Replace(...)Thay thế ki tự cũ bằng kí tụ mới</a:t>
            </a:r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62363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2DCC-CC74-4DF6-9695-EC168BA6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Định dạng(Format) dùng toán tử %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4AA28-C703-4976-9FEA-3A95D741B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hocky=1</a:t>
            </a:r>
          </a:p>
          <a:p>
            <a:pPr marL="0" indent="0">
              <a:buNone/>
            </a:pPr>
            <a:r>
              <a:rPr lang="vi-VN" dirty="0"/>
              <a:t>ten=“abc”</a:t>
            </a:r>
          </a:p>
          <a:p>
            <a:pPr marL="0" indent="0">
              <a:buNone/>
            </a:pPr>
            <a:r>
              <a:rPr lang="vi-VN" dirty="0"/>
              <a:t>diem=7.126789</a:t>
            </a:r>
          </a:p>
          <a:p>
            <a:pPr marL="0" indent="0">
              <a:buNone/>
            </a:pPr>
            <a:r>
              <a:rPr lang="vi-VN" dirty="0"/>
              <a:t>msg= “ Diem tong ket hoc ky %d cua hoc sinh %s la: %4.2f” %(hocky, ten, diem)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>
                <a:sym typeface="Wingdings" panose="05000000000000000000" pitchFamily="2" charset="2"/>
              </a:rPr>
              <a:t>Diem tong ket hoc ky 1 cua hoc sinh abc la:  7.13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38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C2F7-2B43-434A-BD86-C4B9D5AB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Định dạng dùng format()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59B01-8815-4F15-B7C3-C56549AF2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hocky=1</a:t>
            </a:r>
          </a:p>
          <a:p>
            <a:pPr marL="0" indent="0">
              <a:buNone/>
            </a:pPr>
            <a:r>
              <a:rPr lang="vi-VN" dirty="0"/>
              <a:t>ten=“abc”</a:t>
            </a:r>
          </a:p>
          <a:p>
            <a:pPr marL="0" indent="0">
              <a:buNone/>
            </a:pPr>
            <a:r>
              <a:rPr lang="vi-VN" dirty="0"/>
              <a:t>diem=7.126789</a:t>
            </a:r>
          </a:p>
          <a:p>
            <a:pPr marL="0" indent="0">
              <a:buNone/>
            </a:pPr>
            <a:r>
              <a:rPr lang="vi-VN" dirty="0"/>
              <a:t>msg= “ Diem tong ket hoc ky {0:d} cua hoc sinh {1:s} la: {2:4.2f}” .format(hocky, ten, diem)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>
                <a:sym typeface="Wingdings" panose="05000000000000000000" pitchFamily="2" charset="2"/>
              </a:rPr>
              <a:t>Diem tong ket hoc ky 1 cua hoc sinh abc la:  7.13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0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35C1-2B71-45E6-8E06-EDAB66AC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Type casting(Ép kiểu)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F1179-EBBF-441A-826C-C432D8AF3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Chuyển đổi từ kiểu này sang kiểu khác. VD: string sang interger</a:t>
            </a:r>
          </a:p>
          <a:p>
            <a:r>
              <a:rPr lang="vi-VN" dirty="0"/>
              <a:t>Built-in function: int(), float(), str()</a:t>
            </a:r>
          </a:p>
          <a:p>
            <a:r>
              <a:rPr lang="vi-VN" dirty="0"/>
              <a:t>VD: </a:t>
            </a:r>
          </a:p>
          <a:p>
            <a:pPr lvl="1"/>
            <a:r>
              <a:rPr lang="vi-VN" dirty="0"/>
              <a:t>int(“5”)                             	=&gt;5</a:t>
            </a:r>
          </a:p>
          <a:p>
            <a:pPr lvl="1"/>
            <a:r>
              <a:rPr lang="vi-VN" dirty="0"/>
              <a:t>int(5.0123)                      	=&gt;5</a:t>
            </a:r>
          </a:p>
          <a:p>
            <a:pPr lvl="1"/>
            <a:r>
              <a:rPr lang="vi-VN" dirty="0"/>
              <a:t>int(“hello”)                       	=&gt;ERROR</a:t>
            </a:r>
          </a:p>
          <a:p>
            <a:pPr lvl="1"/>
            <a:r>
              <a:rPr lang="vi-VN" dirty="0"/>
              <a:t>int(“5.0123”)                   	=&gt;ERROR</a:t>
            </a:r>
          </a:p>
          <a:p>
            <a:pPr lvl="1"/>
            <a:r>
              <a:rPr lang="vi-VN" dirty="0"/>
              <a:t>float(2)				=&gt;2.0</a:t>
            </a:r>
          </a:p>
          <a:p>
            <a:pPr lvl="1"/>
            <a:r>
              <a:rPr lang="vi-VN" dirty="0"/>
              <a:t>float(“2”)			=&gt;2.0</a:t>
            </a:r>
          </a:p>
          <a:p>
            <a:pPr lvl="1"/>
            <a:r>
              <a:rPr lang="vi-VN" dirty="0"/>
              <a:t>float(“2.09”)			=&gt;2.09</a:t>
            </a:r>
          </a:p>
          <a:p>
            <a:pPr lvl="1"/>
            <a:r>
              <a:rPr lang="vi-VN" dirty="0"/>
              <a:t>string(2.1)			=&gt;”2.1”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19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3F09-1821-4A7B-B7BC-B2FEF88D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13A76-80F0-4189-A2E2-B5968198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Tương tự như mảng trong (C/C++), dùng để lưu trữ 1 mảng các dữ liệu thườn là có liên quan nhau.</a:t>
            </a:r>
          </a:p>
          <a:p>
            <a:r>
              <a:rPr lang="vi-VN" dirty="0"/>
              <a:t>Các thành phần trong list có thể có kiểu dữ liệu khác nhau(Khác biệt với mảng trong (C/C++))</a:t>
            </a:r>
          </a:p>
          <a:p>
            <a:r>
              <a:rPr lang="vi-VN" dirty="0"/>
              <a:t>Khai báo:</a:t>
            </a:r>
          </a:p>
          <a:p>
            <a:pPr lvl="1"/>
            <a:r>
              <a:rPr lang="vi-VN" dirty="0"/>
              <a:t>tenList=[gia tri khoi tao]</a:t>
            </a:r>
          </a:p>
          <a:p>
            <a:pPr marL="457200" lvl="1" indent="0">
              <a:buNone/>
            </a:pPr>
            <a:r>
              <a:rPr lang="vi-VN" dirty="0"/>
              <a:t>VD: </a:t>
            </a:r>
          </a:p>
          <a:p>
            <a:pPr marL="457200" lvl="1" indent="0">
              <a:buNone/>
            </a:pPr>
            <a:r>
              <a:rPr lang="vi-VN" dirty="0"/>
              <a:t>userAge=[1,  2,  3,  4,  5]</a:t>
            </a:r>
          </a:p>
          <a:p>
            <a:pPr marL="457200" lvl="1" indent="0">
              <a:buNone/>
            </a:pPr>
            <a:r>
              <a:rPr lang="vi-VN" dirty="0"/>
              <a:t>userAge=[]</a:t>
            </a:r>
          </a:p>
          <a:p>
            <a:pPr marL="457200" lvl="1" indent="0">
              <a:buNone/>
            </a:pPr>
            <a:r>
              <a:rPr lang="vi-VN" dirty="0"/>
              <a:t>userAge=[0]</a:t>
            </a:r>
          </a:p>
          <a:p>
            <a:pPr marL="457200" lvl="1" indent="0">
              <a:buNone/>
            </a:pPr>
            <a:r>
              <a:rPr lang="vi-VN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56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4451-D7D2-4743-A1FD-16E5F588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Truy cập giá trị các thành phần trong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60AEA-0886-4B83-827E-A6547C23C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Truy cập vào các thành phần trong list sử dụng index. Index luôn bắt đầu từ 0(item đầu tiền) hoặc -1(item cuối cùng)</a:t>
            </a:r>
          </a:p>
          <a:p>
            <a:r>
              <a:rPr lang="vi-VN" dirty="0"/>
              <a:t>VD:</a:t>
            </a:r>
          </a:p>
          <a:p>
            <a:pPr lvl="1"/>
            <a:r>
              <a:rPr lang="vi-VN" dirty="0"/>
              <a:t>userAge[0]=1</a:t>
            </a:r>
          </a:p>
          <a:p>
            <a:pPr lvl="1"/>
            <a:r>
              <a:rPr lang="vi-VN" dirty="0"/>
              <a:t>userAge[1]=2</a:t>
            </a:r>
          </a:p>
          <a:p>
            <a:pPr lvl="1"/>
            <a:r>
              <a:rPr lang="vi-VN" dirty="0"/>
              <a:t>userAge[-1]=5</a:t>
            </a:r>
          </a:p>
          <a:p>
            <a:pPr lvl="1"/>
            <a:r>
              <a:rPr lang="vi-VN" dirty="0"/>
              <a:t>userAge[-2]=4</a:t>
            </a:r>
          </a:p>
        </p:txBody>
      </p:sp>
    </p:spTree>
    <p:extLst>
      <p:ext uri="{BB962C8B-B14F-4D97-AF65-F5344CB8AC3E}">
        <p14:creationId xmlns:p14="http://schemas.microsoft.com/office/powerpoint/2010/main" val="196406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8E917-FD6A-412D-9692-AA505A82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lang="vi-VN" sz="7400" dirty="0">
                <a:solidFill>
                  <a:srgbClr val="FFFFFF"/>
                </a:solidFill>
              </a:rPr>
              <a:t>Cài đặt và làm quen môi trường phát triển Python</a:t>
            </a:r>
            <a:endParaRPr lang="en-US" sz="7400" dirty="0">
              <a:solidFill>
                <a:srgbClr val="FFFFFF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52F36DA-9917-4B34-9D5B-F4A0F5B9C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3205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1B83A-DBE9-4713-88A1-9C024CF8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Gán giá trị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14D7-BD6C-4E90-9415-1A44040A8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Gán giá trị:</a:t>
            </a:r>
          </a:p>
          <a:p>
            <a:r>
              <a:rPr lang="vi-VN" dirty="0"/>
              <a:t>Có thể gán 1 list, hoặc 1 phần của nó cho 1 biến</a:t>
            </a:r>
          </a:p>
          <a:p>
            <a:pPr marL="0" indent="0">
              <a:buNone/>
            </a:pPr>
            <a:r>
              <a:rPr lang="vi-VN" dirty="0"/>
              <a:t>VD: </a:t>
            </a:r>
          </a:p>
          <a:p>
            <a:pPr marL="0" indent="0">
              <a:buNone/>
            </a:pPr>
            <a:r>
              <a:rPr lang="vi-VN" dirty="0"/>
              <a:t>userAge1=userAge		=&gt;	userAger1=[1, 2, 3, 4, 5]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/>
              <a:t>userAge2=userAge[2:4]	=&gt;	userAge2=[3, 4] </a:t>
            </a:r>
          </a:p>
          <a:p>
            <a:pPr marL="0" indent="0">
              <a:buNone/>
            </a:pPr>
            <a:r>
              <a:rPr lang="vi-VN" dirty="0"/>
              <a:t>Slice List từ index 2 đến index 4-1</a:t>
            </a:r>
          </a:p>
        </p:txBody>
      </p:sp>
    </p:spTree>
    <p:extLst>
      <p:ext uri="{BB962C8B-B14F-4D97-AF65-F5344CB8AC3E}">
        <p14:creationId xmlns:p14="http://schemas.microsoft.com/office/powerpoint/2010/main" val="3050276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A25D-9269-446B-9D1B-B5EAB2EB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Slice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7EAD4-124F-4137-BD89-99203CA45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userAge3=userAge[1:5:2]		=&gt; userAge3=[2, 4]</a:t>
            </a:r>
          </a:p>
          <a:p>
            <a:pPr marL="0" indent="0">
              <a:buNone/>
            </a:pPr>
            <a:r>
              <a:rPr lang="vi-VN" dirty="0"/>
              <a:t># Thêm step=2</a:t>
            </a:r>
          </a:p>
          <a:p>
            <a:pPr marL="0" indent="0">
              <a:buNone/>
            </a:pPr>
            <a:r>
              <a:rPr lang="vi-VN" dirty="0"/>
              <a:t>Một vài giá trị mặc định:</a:t>
            </a:r>
          </a:p>
          <a:p>
            <a:pPr marL="0" indent="0">
              <a:buNone/>
            </a:pPr>
            <a:r>
              <a:rPr lang="vi-VN" dirty="0"/>
              <a:t>[ :4] </a:t>
            </a:r>
            <a:r>
              <a:rPr lang="vi-VN" dirty="0">
                <a:sym typeface="Wingdings" panose="05000000000000000000" pitchFamily="2" charset="2"/>
              </a:rPr>
              <a:t>[0:4]</a:t>
            </a:r>
          </a:p>
          <a:p>
            <a:pPr marL="0" indent="0">
              <a:buNone/>
            </a:pPr>
            <a:r>
              <a:rPr lang="vi-VN" dirty="0"/>
              <a:t>[1: ] </a:t>
            </a:r>
            <a:r>
              <a:rPr lang="vi-VN" dirty="0">
                <a:sym typeface="Wingdings" panose="05000000000000000000" pitchFamily="2" charset="2"/>
              </a:rPr>
              <a:t>[1:5]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82139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52C7-CEF0-4A39-97E4-ED456BA7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Chỉnh sửa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928C-2A98-4CA9-80D9-16A09EE6D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userAge[0]=0 		=&gt; userAge=[0, 2, 3, 4, 5]</a:t>
            </a:r>
          </a:p>
          <a:p>
            <a:r>
              <a:rPr lang="vi-VN" dirty="0"/>
              <a:t>userAge.append(6)	=&gt; userAge=[0, 2, 3, 4, 5, 6]</a:t>
            </a:r>
          </a:p>
          <a:p>
            <a:r>
              <a:rPr lang="vi-VN" dirty="0"/>
              <a:t>Del userAge[0]		=&gt; userAge=[2, 3, 4, 5, 6]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3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F6B7-2619-4E99-93B7-E0AE870D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Tuple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CB8B-D7EF-4AF5-9E82-120A4E7AB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Giống list nhưng không thể chỉnh sửa giá trị một khi đã được set</a:t>
            </a:r>
          </a:p>
          <a:p>
            <a:r>
              <a:rPr lang="vi-VN" dirty="0"/>
              <a:t>VD: mua = (“Xuan”, “Ha, “Thu”, “Dong”)</a:t>
            </a:r>
          </a:p>
          <a:p>
            <a:r>
              <a:rPr lang="vi-VN" dirty="0"/>
              <a:t>Truy cập vào các thành phần tương tự như list.</a:t>
            </a:r>
          </a:p>
          <a:p>
            <a:r>
              <a:rPr lang="vi-VN" dirty="0"/>
              <a:t>VD: </a:t>
            </a:r>
          </a:p>
          <a:p>
            <a:pPr lvl="1"/>
            <a:r>
              <a:rPr lang="vi-VN" dirty="0"/>
              <a:t>mua[0] </a:t>
            </a:r>
            <a:r>
              <a:rPr lang="vi-VN" dirty="0">
                <a:sym typeface="Wingdings" panose="05000000000000000000" pitchFamily="2" charset="2"/>
              </a:rPr>
              <a:t> “Xuan”</a:t>
            </a:r>
          </a:p>
          <a:p>
            <a:pPr lvl="1"/>
            <a:r>
              <a:rPr lang="vi-VN" dirty="0"/>
              <a:t>mua[-1]</a:t>
            </a:r>
            <a:r>
              <a:rPr lang="vi-VN" dirty="0">
                <a:sym typeface="Wingdings" panose="05000000000000000000" pitchFamily="2" charset="2"/>
              </a:rPr>
              <a:t> “Dong”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49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FEC0-0C66-4AE6-B494-98AA748B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57DC5-7D1F-49A8-9F1E-642855337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data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, k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index</a:t>
            </a:r>
          </a:p>
          <a:p>
            <a:r>
              <a:rPr lang="en-US" dirty="0"/>
              <a:t>K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r>
              <a:rPr lang="en-US" dirty="0"/>
              <a:t>Set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set.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List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list(nested list)</a:t>
            </a:r>
          </a:p>
          <a:p>
            <a:r>
              <a:rPr lang="en-US" dirty="0"/>
              <a:t>VD: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mySet</a:t>
            </a:r>
            <a:r>
              <a:rPr lang="en-US" dirty="0"/>
              <a:t> = {1,2,3,”a”,”b”,”c”}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mySet</a:t>
            </a:r>
            <a:r>
              <a:rPr lang="en-US" dirty="0"/>
              <a:t> = set((1,2,3))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mySet</a:t>
            </a:r>
            <a:r>
              <a:rPr lang="en-US" dirty="0"/>
              <a:t> = set()</a:t>
            </a:r>
          </a:p>
        </p:txBody>
      </p:sp>
    </p:spTree>
    <p:extLst>
      <p:ext uri="{BB962C8B-B14F-4D97-AF65-F5344CB8AC3E}">
        <p14:creationId xmlns:p14="http://schemas.microsoft.com/office/powerpoint/2010/main" val="2949046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2C57-4586-4582-826D-5D9E01E3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5AC46-5AB8-49F5-8290-97600DBD9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in &lt;set&gt;: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value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set</a:t>
            </a:r>
          </a:p>
          <a:p>
            <a:r>
              <a:rPr lang="en-US" dirty="0"/>
              <a:t>&lt;set1&gt;-&lt;set2&gt;: </a:t>
            </a:r>
            <a:r>
              <a:rPr lang="en-US" dirty="0" err="1"/>
              <a:t>hiệu</a:t>
            </a:r>
            <a:r>
              <a:rPr lang="en-US" dirty="0"/>
              <a:t> 2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set1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set2</a:t>
            </a:r>
          </a:p>
          <a:p>
            <a:r>
              <a:rPr lang="en-US" dirty="0"/>
              <a:t>&lt;set1&gt;&amp;&lt;set2&gt;: </a:t>
            </a:r>
            <a:r>
              <a:rPr lang="en-US" dirty="0" err="1"/>
              <a:t>giao</a:t>
            </a:r>
            <a:endParaRPr lang="en-US" dirty="0"/>
          </a:p>
          <a:p>
            <a:r>
              <a:rPr lang="en-US" dirty="0"/>
              <a:t>&lt;set1&gt;|&lt;set2&gt;: </a:t>
            </a:r>
            <a:r>
              <a:rPr lang="en-US" dirty="0" err="1"/>
              <a:t>hợp</a:t>
            </a:r>
            <a:endParaRPr lang="en-US" dirty="0"/>
          </a:p>
          <a:p>
            <a:r>
              <a:rPr lang="en-US" dirty="0"/>
              <a:t>&lt;set1&gt;^&lt;set2&gt;: </a:t>
            </a:r>
            <a:r>
              <a:rPr lang="en-US" dirty="0" err="1"/>
              <a:t>hợp</a:t>
            </a:r>
            <a:r>
              <a:rPr lang="en-US" dirty="0"/>
              <a:t> – </a:t>
            </a:r>
            <a:r>
              <a:rPr lang="en-US" dirty="0" err="1"/>
              <a:t>giao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47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CF3C-0D8F-4D2A-8BB9-39AE42A0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AC685-A012-4A84-885E-0D125C7C0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 </a:t>
            </a:r>
          </a:p>
          <a:p>
            <a:r>
              <a:rPr lang="en-US" dirty="0"/>
              <a:t>add</a:t>
            </a:r>
          </a:p>
          <a:p>
            <a:r>
              <a:rPr lang="en-US" dirty="0"/>
              <a:t>pop </a:t>
            </a:r>
          </a:p>
          <a:p>
            <a:r>
              <a:rPr lang="en-US" dirty="0"/>
              <a:t>remove </a:t>
            </a:r>
          </a:p>
          <a:p>
            <a:r>
              <a:rPr lang="en-US" dirty="0"/>
              <a:t>discard </a:t>
            </a:r>
          </a:p>
          <a:p>
            <a:r>
              <a:rPr lang="en-US" dirty="0"/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939712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C194-8CCD-49F4-8AE8-9EB40241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4969E-34EB-4743-A2FA-44F3BFA44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myDictionary</a:t>
            </a:r>
            <a:r>
              <a:rPr lang="en-US" dirty="0"/>
              <a:t> = { key1: data1, key2: data2, …}</a:t>
            </a:r>
          </a:p>
          <a:p>
            <a:r>
              <a:rPr lang="en-US" dirty="0"/>
              <a:t>key k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myDictionary</a:t>
            </a:r>
            <a:r>
              <a:rPr lang="en-US" dirty="0"/>
              <a:t> = {“</a:t>
            </a:r>
            <a:r>
              <a:rPr lang="en-US" dirty="0" err="1"/>
              <a:t>cho</a:t>
            </a:r>
            <a:r>
              <a:rPr lang="en-US" dirty="0"/>
              <a:t>”: 1, “</a:t>
            </a:r>
            <a:r>
              <a:rPr lang="en-US" dirty="0" err="1"/>
              <a:t>lon</a:t>
            </a:r>
            <a:r>
              <a:rPr lang="en-US" dirty="0"/>
              <a:t>”: 2, “</a:t>
            </a:r>
            <a:r>
              <a:rPr lang="en-US" dirty="0" err="1"/>
              <a:t>meo</a:t>
            </a:r>
            <a:r>
              <a:rPr lang="en-US" dirty="0"/>
              <a:t>”: 3}</a:t>
            </a:r>
          </a:p>
          <a:p>
            <a:pPr lvl="1"/>
            <a:r>
              <a:rPr lang="en-US" dirty="0" err="1"/>
              <a:t>myDictionary</a:t>
            </a:r>
            <a:r>
              <a:rPr lang="en-US" dirty="0"/>
              <a:t> = </a:t>
            </a:r>
            <a:r>
              <a:rPr lang="en-US" dirty="0" err="1"/>
              <a:t>dict</a:t>
            </a:r>
            <a:r>
              <a:rPr lang="en-US" dirty="0"/>
              <a:t>(</a:t>
            </a:r>
            <a:r>
              <a:rPr lang="en-US" dirty="0" err="1"/>
              <a:t>cho</a:t>
            </a:r>
            <a:r>
              <a:rPr lang="en-US" dirty="0"/>
              <a:t>=1, </a:t>
            </a:r>
            <a:r>
              <a:rPr lang="en-US" dirty="0" err="1"/>
              <a:t>lon</a:t>
            </a:r>
            <a:r>
              <a:rPr lang="en-US" dirty="0"/>
              <a:t>=2, </a:t>
            </a:r>
            <a:r>
              <a:rPr lang="en-US" dirty="0" err="1"/>
              <a:t>meo</a:t>
            </a:r>
            <a:r>
              <a:rPr lang="en-US" dirty="0"/>
              <a:t>=3)</a:t>
            </a:r>
          </a:p>
          <a:p>
            <a:pPr lvl="1"/>
            <a:r>
              <a:rPr lang="en-US" dirty="0" err="1"/>
              <a:t>myDictionary</a:t>
            </a:r>
            <a:r>
              <a:rPr lang="en-US" dirty="0"/>
              <a:t> = {}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10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5597-847C-4BE0-9D60-6FC536FC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CD1F7-8048-497C-A2F5-B15A6D360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myDict</a:t>
            </a:r>
            <a:r>
              <a:rPr lang="en-US" dirty="0"/>
              <a:t> = {“</a:t>
            </a:r>
            <a:r>
              <a:rPr lang="en-US" dirty="0" err="1"/>
              <a:t>cho</a:t>
            </a:r>
            <a:r>
              <a:rPr lang="en-US" dirty="0"/>
              <a:t>”: 1, “</a:t>
            </a:r>
            <a:r>
              <a:rPr lang="en-US" dirty="0" err="1"/>
              <a:t>lon</a:t>
            </a:r>
            <a:r>
              <a:rPr lang="en-US" dirty="0"/>
              <a:t>”: 2, “</a:t>
            </a:r>
            <a:r>
              <a:rPr lang="en-US" dirty="0" err="1"/>
              <a:t>meo</a:t>
            </a:r>
            <a:r>
              <a:rPr lang="en-US" dirty="0"/>
              <a:t>”: 3}</a:t>
            </a:r>
          </a:p>
          <a:p>
            <a:r>
              <a:rPr lang="en-US" dirty="0" err="1"/>
              <a:t>myDict</a:t>
            </a:r>
            <a:r>
              <a:rPr lang="en-US" dirty="0"/>
              <a:t>[“</a:t>
            </a:r>
            <a:r>
              <a:rPr lang="en-US" dirty="0" err="1"/>
              <a:t>cho</a:t>
            </a:r>
            <a:r>
              <a:rPr lang="en-US" dirty="0"/>
              <a:t>”]</a:t>
            </a:r>
            <a:r>
              <a:rPr lang="en-US" dirty="0">
                <a:sym typeface="Wingdings" panose="05000000000000000000" pitchFamily="2" charset="2"/>
              </a:rPr>
              <a:t> 1</a:t>
            </a:r>
          </a:p>
          <a:p>
            <a:r>
              <a:rPr lang="en-US" dirty="0" err="1">
                <a:sym typeface="Wingdings" panose="05000000000000000000" pitchFamily="2" charset="2"/>
              </a:rPr>
              <a:t>myDict</a:t>
            </a:r>
            <a:r>
              <a:rPr lang="en-US" dirty="0">
                <a:sym typeface="Wingdings" panose="05000000000000000000" pitchFamily="2" charset="2"/>
              </a:rPr>
              <a:t>[“</a:t>
            </a:r>
            <a:r>
              <a:rPr lang="en-US" dirty="0" err="1">
                <a:sym typeface="Wingdings" panose="05000000000000000000" pitchFamily="2" charset="2"/>
              </a:rPr>
              <a:t>lon</a:t>
            </a:r>
            <a:r>
              <a:rPr lang="en-US" dirty="0">
                <a:sym typeface="Wingdings" panose="05000000000000000000" pitchFamily="2" charset="2"/>
              </a:rPr>
              <a:t>”]=2</a:t>
            </a:r>
          </a:p>
          <a:p>
            <a:r>
              <a:rPr lang="en-US" dirty="0">
                <a:sym typeface="Wingdings" panose="05000000000000000000" pitchFamily="2" charset="2"/>
              </a:rPr>
              <a:t>del </a:t>
            </a:r>
            <a:r>
              <a:rPr lang="en-US" dirty="0" err="1">
                <a:sym typeface="Wingdings" panose="05000000000000000000" pitchFamily="2" charset="2"/>
              </a:rPr>
              <a:t>myDict</a:t>
            </a:r>
            <a:r>
              <a:rPr lang="en-US" dirty="0">
                <a:sym typeface="Wingdings" panose="05000000000000000000" pitchFamily="2" charset="2"/>
              </a:rPr>
              <a:t>[“</a:t>
            </a:r>
            <a:r>
              <a:rPr lang="en-US" dirty="0" err="1">
                <a:sym typeface="Wingdings" panose="05000000000000000000" pitchFamily="2" charset="2"/>
              </a:rPr>
              <a:t>meo</a:t>
            </a:r>
            <a:r>
              <a:rPr lang="en-US" dirty="0">
                <a:sym typeface="Wingdings" panose="05000000000000000000" pitchFamily="2" charset="2"/>
              </a:rPr>
              <a:t>”]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03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CD6B1F-D1CF-49A8-824D-7BD94D38F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lang="en-US" sz="8000" dirty="0" err="1">
                <a:solidFill>
                  <a:srgbClr val="FFFFFF"/>
                </a:solidFill>
              </a:rPr>
              <a:t>Điều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sz="8000" dirty="0" err="1">
                <a:solidFill>
                  <a:srgbClr val="FFFFFF"/>
                </a:solidFill>
              </a:rPr>
              <a:t>kiện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sz="8000" dirty="0" err="1">
                <a:solidFill>
                  <a:srgbClr val="FFFFFF"/>
                </a:solidFill>
              </a:rPr>
              <a:t>và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sz="8000" dirty="0" err="1">
                <a:solidFill>
                  <a:srgbClr val="FFFFFF"/>
                </a:solidFill>
              </a:rPr>
              <a:t>rẽ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sz="8000" dirty="0" err="1">
                <a:solidFill>
                  <a:srgbClr val="FFFFFF"/>
                </a:solidFill>
              </a:rPr>
              <a:t>nhánh</a:t>
            </a:r>
            <a:endParaRPr lang="en-US" sz="8000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0684E4-8348-40C4-812F-8F8725AC4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695218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47A80-B7F7-47F1-A574-F74205ED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vi-VN" sz="6000"/>
              <a:t>Nội dung</a:t>
            </a:r>
            <a:endParaRPr lang="en-US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5EB7-5691-490F-81E7-30F55712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vi-VN" sz="2200"/>
              <a:t>Cài đặt Python, vscode</a:t>
            </a:r>
          </a:p>
          <a:p>
            <a:r>
              <a:rPr lang="vi-VN" sz="2200"/>
              <a:t>Chạy chương trình Hello Python</a:t>
            </a:r>
          </a:p>
          <a:p>
            <a:r>
              <a:rPr lang="vi-VN" sz="2200"/>
              <a:t>Cấu hình debugger, các thao tác cơ bản với debugger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2886189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97C4-65F6-4444-9B85-D4432EC4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D8A9-DFD1-4298-93F9-A85D34007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r>
              <a:rPr lang="en-US" dirty="0"/>
              <a:t>If</a:t>
            </a:r>
          </a:p>
          <a:p>
            <a:r>
              <a:rPr lang="en-US" dirty="0"/>
              <a:t>For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Continue</a:t>
            </a:r>
          </a:p>
          <a:p>
            <a:r>
              <a:rPr lang="en-US" dirty="0"/>
              <a:t>Try, Except</a:t>
            </a:r>
          </a:p>
        </p:txBody>
      </p:sp>
    </p:spTree>
    <p:extLst>
      <p:ext uri="{BB962C8B-B14F-4D97-AF65-F5344CB8AC3E}">
        <p14:creationId xmlns:p14="http://schemas.microsoft.com/office/powerpoint/2010/main" val="40395059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A35E-0EE7-425D-ADFC-230C7E34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F368D-E254-4D29-9387-8F759308C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Bằng</a:t>
            </a:r>
            <a:r>
              <a:rPr lang="en-US" dirty="0"/>
              <a:t>: 2 == 2</a:t>
            </a:r>
          </a:p>
          <a:p>
            <a:r>
              <a:rPr lang="en-US" dirty="0" err="1"/>
              <a:t>Khác</a:t>
            </a:r>
            <a:r>
              <a:rPr lang="en-US" dirty="0"/>
              <a:t>: 7 != 2</a:t>
            </a:r>
          </a:p>
          <a:p>
            <a:r>
              <a:rPr lang="en-US" dirty="0" err="1"/>
              <a:t>Lớn</a:t>
            </a:r>
            <a:r>
              <a:rPr lang="en-US" dirty="0"/>
              <a:t>: 7 &gt; 2</a:t>
            </a:r>
          </a:p>
          <a:p>
            <a:r>
              <a:rPr lang="en-US" dirty="0" err="1"/>
              <a:t>Nhỏ</a:t>
            </a:r>
            <a:r>
              <a:rPr lang="en-US" dirty="0"/>
              <a:t>: 2 &lt; 5</a:t>
            </a:r>
          </a:p>
          <a:p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bẳng</a:t>
            </a:r>
            <a:r>
              <a:rPr lang="en-US" dirty="0"/>
              <a:t>: 7 &gt;=2</a:t>
            </a:r>
          </a:p>
          <a:p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: 2&lt;= 7</a:t>
            </a:r>
          </a:p>
          <a:p>
            <a:r>
              <a:rPr lang="en-US" dirty="0"/>
              <a:t>2 == 3 and/or 7 &gt; 2</a:t>
            </a:r>
          </a:p>
        </p:txBody>
      </p:sp>
    </p:spTree>
    <p:extLst>
      <p:ext uri="{BB962C8B-B14F-4D97-AF65-F5344CB8AC3E}">
        <p14:creationId xmlns:p14="http://schemas.microsoft.com/office/powerpoint/2010/main" val="23625834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2E9A-88F9-4AF5-9E72-263266AA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476A7-E297-400C-856C-9950C9975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  dieukien1: do A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dieukien2: do B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lvl="1"/>
            <a:r>
              <a:rPr lang="en-US" dirty="0"/>
              <a:t>Do C</a:t>
            </a:r>
          </a:p>
        </p:txBody>
      </p:sp>
    </p:spTree>
    <p:extLst>
      <p:ext uri="{BB962C8B-B14F-4D97-AF65-F5344CB8AC3E}">
        <p14:creationId xmlns:p14="http://schemas.microsoft.com/office/powerpoint/2010/main" val="4145136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77C3-D1FC-4F83-B7A0-948B2184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DB2D6-5C84-43DB-A7E2-31AFF7120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for x in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	print(x)</a:t>
            </a:r>
          </a:p>
          <a:p>
            <a:pPr marL="457200" lvl="1" indent="0">
              <a:buNone/>
            </a:pPr>
            <a:r>
              <a:rPr lang="en-US" dirty="0"/>
              <a:t>VD: </a:t>
            </a:r>
          </a:p>
          <a:p>
            <a:pPr marL="457200" lvl="1" indent="0">
              <a:buNone/>
            </a:pPr>
            <a:r>
              <a:rPr lang="en-US" dirty="0"/>
              <a:t>for x in [1,2,3,5]:</a:t>
            </a:r>
          </a:p>
          <a:p>
            <a:pPr marL="457200" lvl="1" indent="0">
              <a:buNone/>
            </a:pPr>
            <a:r>
              <a:rPr lang="en-US" dirty="0"/>
              <a:t>print(x)		</a:t>
            </a:r>
          </a:p>
        </p:txBody>
      </p:sp>
    </p:spTree>
    <p:extLst>
      <p:ext uri="{BB962C8B-B14F-4D97-AF65-F5344CB8AC3E}">
        <p14:creationId xmlns:p14="http://schemas.microsoft.com/office/powerpoint/2010/main" val="29930993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EE90-2AC6-4881-9282-E214CC5D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BCF66-C5A9-4B73-9A1A-F99BC387B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pPr lvl="1"/>
            <a:r>
              <a:rPr lang="en-US" dirty="0"/>
              <a:t>VD:</a:t>
            </a:r>
          </a:p>
          <a:p>
            <a:pPr marL="914400" lvl="2" indent="0">
              <a:buNone/>
            </a:pPr>
            <a:r>
              <a:rPr lang="en-US" dirty="0"/>
              <a:t>for i in range(5) </a:t>
            </a:r>
            <a:r>
              <a:rPr lang="en-US" dirty="0">
                <a:sym typeface="Wingdings" panose="05000000000000000000" pitchFamily="2" charset="2"/>
              </a:rPr>
              <a:t> 1,2,3,4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for 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 in range(2,5)  2,3,4</a:t>
            </a:r>
          </a:p>
          <a:p>
            <a:pPr marL="914400" lvl="2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range(3,10,2) </a:t>
            </a:r>
            <a:r>
              <a:rPr lang="en-US" dirty="0">
                <a:sym typeface="Wingdings" panose="05000000000000000000" pitchFamily="2" charset="2"/>
              </a:rPr>
              <a:t> 3,5,7,9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821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0534-577B-4A87-B8A9-35E0C94E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CADFE-EBF7-4E4C-8B2C-E33D5523B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while </a:t>
            </a:r>
            <a:r>
              <a:rPr lang="en-US" dirty="0" err="1"/>
              <a:t>dieukien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do A</a:t>
            </a:r>
          </a:p>
          <a:p>
            <a:pPr marL="0" indent="0">
              <a:buNone/>
            </a:pPr>
            <a:r>
              <a:rPr lang="en-US" dirty="0"/>
              <a:t> VD: </a:t>
            </a:r>
          </a:p>
          <a:p>
            <a:pPr marL="457200" lvl="1" indent="0">
              <a:buNone/>
            </a:pPr>
            <a:r>
              <a:rPr lang="en-US" dirty="0"/>
              <a:t>x=0</a:t>
            </a:r>
          </a:p>
          <a:p>
            <a:pPr marL="457200" lvl="1" indent="0">
              <a:buNone/>
            </a:pPr>
            <a:r>
              <a:rPr lang="en-US" dirty="0"/>
              <a:t>while x &lt;=5:</a:t>
            </a:r>
          </a:p>
          <a:p>
            <a:pPr marL="457200" lvl="1" indent="0">
              <a:buNone/>
            </a:pPr>
            <a:r>
              <a:rPr lang="en-US" dirty="0"/>
              <a:t>	print(x)</a:t>
            </a:r>
          </a:p>
          <a:p>
            <a:pPr marL="457200" lvl="1" indent="0">
              <a:buNone/>
            </a:pPr>
            <a:r>
              <a:rPr lang="en-US" dirty="0"/>
              <a:t>	x++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0,1,2,3,4,5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993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A45D-0D52-4086-8C96-9D27023C6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Break,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993CA-32EA-40BE-95A2-3FAA176AB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break: </a:t>
            </a:r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loop</a:t>
            </a:r>
          </a:p>
          <a:p>
            <a:r>
              <a:rPr lang="en-US" dirty="0"/>
              <a:t>continue: </a:t>
            </a:r>
            <a:r>
              <a:rPr lang="en-US" dirty="0" err="1"/>
              <a:t>bỏ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nhảy</a:t>
            </a:r>
            <a:r>
              <a:rPr lang="en-US" dirty="0"/>
              <a:t> continue loop </a:t>
            </a:r>
            <a:r>
              <a:rPr lang="en-US" dirty="0" err="1"/>
              <a:t>với</a:t>
            </a:r>
            <a:r>
              <a:rPr lang="en-US" dirty="0"/>
              <a:t> iterator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031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D56C-9E43-4F5D-8FAB-FD5B40A4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Try, Except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ED58D-98D9-4157-A5CA-C1FD0EE07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try:</a:t>
            </a:r>
          </a:p>
          <a:p>
            <a:pPr marL="457200" lvl="1" indent="0">
              <a:buNone/>
            </a:pPr>
            <a:r>
              <a:rPr lang="en-US" dirty="0"/>
              <a:t>	      Lam </a:t>
            </a:r>
            <a:r>
              <a:rPr lang="en-US" dirty="0" err="1"/>
              <a:t>gi</a:t>
            </a:r>
            <a:r>
              <a:rPr lang="en-US" dirty="0"/>
              <a:t> do	</a:t>
            </a:r>
          </a:p>
          <a:p>
            <a:pPr marL="457200" lvl="1" indent="0">
              <a:buNone/>
            </a:pPr>
            <a:r>
              <a:rPr lang="en-US" dirty="0"/>
              <a:t>       except:</a:t>
            </a:r>
          </a:p>
          <a:p>
            <a:pPr marL="457200" lvl="1" indent="0">
              <a:buNone/>
            </a:pPr>
            <a:r>
              <a:rPr lang="en-US" dirty="0"/>
              <a:t>	      </a:t>
            </a:r>
            <a:r>
              <a:rPr lang="en-US" dirty="0" err="1"/>
              <a:t>xu</a:t>
            </a:r>
            <a:r>
              <a:rPr lang="en-US" dirty="0"/>
              <a:t> li </a:t>
            </a:r>
            <a:r>
              <a:rPr lang="en-US" dirty="0" err="1"/>
              <a:t>loi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930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CD6B1F-D1CF-49A8-824D-7BD94D38F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Function </a:t>
            </a:r>
            <a:r>
              <a:rPr lang="en-US" sz="8000" dirty="0" err="1">
                <a:solidFill>
                  <a:srgbClr val="FFFFFF"/>
                </a:solidFill>
              </a:rPr>
              <a:t>và</a:t>
            </a:r>
            <a:r>
              <a:rPr lang="en-US" sz="8000" dirty="0">
                <a:solidFill>
                  <a:srgbClr val="FFFFFF"/>
                </a:solidFill>
              </a:rPr>
              <a:t> Module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0684E4-8348-40C4-812F-8F8725AC4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316754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7D234-9231-4BA0-931D-7C385BD2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285F3-F5A6-4F00-B1A7-CEE7EC7C5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r>
              <a:rPr lang="en-US" dirty="0"/>
              <a:t>Define 1 function</a:t>
            </a:r>
          </a:p>
          <a:p>
            <a:r>
              <a:rPr lang="en-US" dirty="0"/>
              <a:t>Variable Scope</a:t>
            </a:r>
          </a:p>
          <a:p>
            <a:r>
              <a:rPr lang="en-US" dirty="0"/>
              <a:t>Import module</a:t>
            </a:r>
          </a:p>
          <a:p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127020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9C68-8EE9-40D6-B69F-9067008C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Cài đặt môi trường phát triển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0B079-C82C-4AC3-BFE6-1CDAFA35F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Cài đặt trình thông dich Python 3 trên win 10: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https://codecute.com/python/huong-dan-cai-dat-lap-trinh-python-tren-windows-10.html</a:t>
            </a:r>
            <a:r>
              <a:rPr lang="vi-VN" dirty="0"/>
              <a:t> </a:t>
            </a:r>
          </a:p>
          <a:p>
            <a:r>
              <a:rPr lang="vi-VN" dirty="0"/>
              <a:t>Cài đặt Editor Vscode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https://www.codehub.vn/Huong-Dan-Cai-Dat-Visual-Studio-Code-tren-Windows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258448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2A3D-1AC7-4A12-9103-5266F372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8D5A-54FE-47CF-B6CE-9A1A65942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code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r>
              <a:rPr lang="en-US" dirty="0"/>
              <a:t>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Excel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931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0C9F-F8CD-4241-8673-ABA7ADFD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1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4A73E-0797-4143-BC7A-0D224065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b="1" dirty="0" err="1"/>
              <a:t>functionName</a:t>
            </a:r>
            <a:r>
              <a:rPr lang="en-US" dirty="0"/>
              <a:t>(parameters):</a:t>
            </a:r>
          </a:p>
          <a:p>
            <a:pPr marL="0" indent="0">
              <a:buNone/>
            </a:pPr>
            <a:r>
              <a:rPr lang="en-US" dirty="0"/>
              <a:t>	//code</a:t>
            </a:r>
          </a:p>
          <a:p>
            <a:pPr marL="0" indent="0">
              <a:buNone/>
            </a:pPr>
            <a:r>
              <a:rPr lang="en-US" dirty="0"/>
              <a:t>	return</a:t>
            </a:r>
          </a:p>
          <a:p>
            <a:pPr marL="0" indent="0">
              <a:buNone/>
            </a:pPr>
            <a:r>
              <a:rPr lang="en-US" dirty="0"/>
              <a:t>VD: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406C89-3DD7-44B3-87FE-186D46863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719" y="3320257"/>
            <a:ext cx="6435437" cy="28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997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8132-4F2B-4173-9F92-F55522E2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F23A6-2B34-4EF6-B831-5E96B1082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define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function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function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/>
              <a:t>Variable define </a:t>
            </a:r>
            <a:r>
              <a:rPr lang="en-US" dirty="0" err="1"/>
              <a:t>trong</a:t>
            </a:r>
            <a:r>
              <a:rPr lang="en-US" dirty="0"/>
              <a:t> function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function </a:t>
            </a:r>
            <a:r>
              <a:rPr lang="en-US" dirty="0" err="1"/>
              <a:t>đó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Local variable</a:t>
            </a:r>
          </a:p>
          <a:p>
            <a:r>
              <a:rPr lang="en-US" dirty="0">
                <a:sym typeface="Wingdings" panose="05000000000000000000" pitchFamily="2" charset="2"/>
              </a:rPr>
              <a:t>Variable define </a:t>
            </a:r>
            <a:r>
              <a:rPr lang="en-US" dirty="0" err="1">
                <a:sym typeface="Wingdings" panose="05000000000000000000" pitchFamily="2" charset="2"/>
              </a:rPr>
              <a:t>bên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ngoài</a:t>
            </a:r>
            <a:r>
              <a:rPr lang="en-US" dirty="0">
                <a:sym typeface="Wingdings" panose="05000000000000000000" pitchFamily="2" charset="2"/>
              </a:rPr>
              <a:t> function 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truy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cập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từ</a:t>
            </a:r>
            <a:r>
              <a:rPr lang="en-US" dirty="0">
                <a:sym typeface="Wingdings" panose="05000000000000000000" pitchFamily="2" charset="2"/>
              </a:rPr>
              <a:t>  </a:t>
            </a:r>
            <a:r>
              <a:rPr lang="en-US" dirty="0" err="1">
                <a:sym typeface="Wingdings" panose="05000000000000000000" pitchFamily="2" charset="2"/>
              </a:rPr>
              <a:t>bất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cứ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chỗ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nào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trong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trình</a:t>
            </a:r>
            <a:r>
              <a:rPr lang="en-US" dirty="0">
                <a:sym typeface="Wingdings" panose="05000000000000000000" pitchFamily="2" charset="2"/>
              </a:rPr>
              <a:t> Global variable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454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AFFB-8523-4D52-A4F7-43B42183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134EC8-DF51-4D7B-9A7D-F3DFFCDBE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7459" y="1690688"/>
            <a:ext cx="6321592" cy="388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269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D781F-CEF5-4127-B1DB-F23315AA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C5128-F887-4EFA-9D3E-E2855C64F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built-in function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module.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function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, ta </a:t>
            </a:r>
            <a:r>
              <a:rPr lang="en-US" dirty="0" err="1"/>
              <a:t>cần</a:t>
            </a:r>
            <a:r>
              <a:rPr lang="en-US" dirty="0"/>
              <a:t> import module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r>
              <a:rPr lang="en-US" dirty="0"/>
              <a:t>VD: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EF0ED-B048-4F1F-911C-A037F4C33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209" y="3731997"/>
            <a:ext cx="4097582" cy="244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81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04C6-D476-462A-83B7-D37DA1DD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BF829-52E1-421E-8DD5-6F2D60855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</a:t>
            </a:r>
            <a:r>
              <a:rPr lang="en-US" dirty="0" err="1"/>
              <a:t>số</a:t>
            </a:r>
            <a:r>
              <a:rPr lang="en-US" dirty="0"/>
              <a:t> function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ở </a:t>
            </a:r>
            <a:r>
              <a:rPr lang="en-US" dirty="0" err="1"/>
              <a:t>các</a:t>
            </a:r>
            <a:r>
              <a:rPr lang="en-US" dirty="0"/>
              <a:t> project </a:t>
            </a:r>
            <a:r>
              <a:rPr lang="en-US" dirty="0" err="1"/>
              <a:t>khác</a:t>
            </a:r>
            <a:r>
              <a:rPr lang="en-US" dirty="0" err="1">
                <a:sym typeface="Wingdings" panose="05000000000000000000" pitchFamily="2" charset="2"/>
              </a:rPr>
              <a:t>tạo</a:t>
            </a:r>
            <a:r>
              <a:rPr lang="en-US" dirty="0">
                <a:sym typeface="Wingdings" panose="05000000000000000000" pitchFamily="2" charset="2"/>
              </a:rPr>
              <a:t> module</a:t>
            </a:r>
          </a:p>
          <a:p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b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ớc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làm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Tạo</a:t>
            </a:r>
            <a:r>
              <a:rPr lang="en-US" dirty="0">
                <a:sym typeface="Wingdings" panose="05000000000000000000" pitchFamily="2" charset="2"/>
              </a:rPr>
              <a:t> file .</a:t>
            </a:r>
            <a:r>
              <a:rPr lang="en-US" dirty="0" err="1">
                <a:sym typeface="Wingdings" panose="05000000000000000000" pitchFamily="2" charset="2"/>
              </a:rPr>
              <a:t>py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Viết</a:t>
            </a:r>
            <a:r>
              <a:rPr lang="en-US" dirty="0">
                <a:sym typeface="Wingdings" panose="05000000000000000000" pitchFamily="2" charset="2"/>
              </a:rPr>
              <a:t> function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Import </a:t>
            </a:r>
            <a:r>
              <a:rPr lang="en-US" dirty="0" err="1">
                <a:sym typeface="Wingdings" panose="05000000000000000000" pitchFamily="2" charset="2"/>
              </a:rPr>
              <a:t>vào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trình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335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F06A-AFDF-4ECF-B7AD-3C965773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module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7C699F-A486-4264-A37B-BF6941B59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137" y="3020219"/>
            <a:ext cx="84677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03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5AF2-4477-480C-8620-8358A614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AEC35-9AB0-42F5-B97A-20C0E49D2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Python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:</a:t>
            </a:r>
          </a:p>
          <a:p>
            <a:r>
              <a:rPr lang="en-US" dirty="0"/>
              <a:t>B1: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B2: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vscode</a:t>
            </a:r>
            <a:r>
              <a:rPr lang="en-US" dirty="0"/>
              <a:t>, </a:t>
            </a:r>
            <a:r>
              <a:rPr lang="en-US" dirty="0" err="1"/>
              <a:t>mở</a:t>
            </a:r>
            <a:r>
              <a:rPr lang="en-US" dirty="0"/>
              <a:t> terminal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b="1" dirty="0"/>
              <a:t>Ctrl+`</a:t>
            </a:r>
          </a:p>
          <a:p>
            <a:r>
              <a:rPr lang="en-US" dirty="0"/>
              <a:t>B3: </a:t>
            </a:r>
            <a:r>
              <a:rPr lang="en-US" dirty="0" err="1"/>
              <a:t>Trong</a:t>
            </a:r>
            <a:r>
              <a:rPr lang="en-US" dirty="0"/>
              <a:t> terminal </a:t>
            </a:r>
            <a:r>
              <a:rPr lang="en-US" dirty="0" err="1"/>
              <a:t>gõ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“</a:t>
            </a:r>
            <a:r>
              <a:rPr lang="en-US" b="1" dirty="0"/>
              <a:t>code FirstScript.py</a:t>
            </a:r>
            <a:r>
              <a:rPr lang="en-US" dirty="0"/>
              <a:t>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1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Python(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slide </a:t>
            </a:r>
            <a:r>
              <a:rPr lang="en-US" dirty="0" err="1"/>
              <a:t>tiếp</a:t>
            </a:r>
            <a:r>
              <a:rPr lang="en-US" dirty="0"/>
              <a:t>)</a:t>
            </a:r>
          </a:p>
          <a:p>
            <a:r>
              <a:rPr lang="en-US" dirty="0"/>
              <a:t>B4: </a:t>
            </a:r>
            <a:r>
              <a:rPr lang="en-US" dirty="0" err="1"/>
              <a:t>Trong</a:t>
            </a:r>
            <a:r>
              <a:rPr lang="en-US" dirty="0"/>
              <a:t> terminal </a:t>
            </a:r>
            <a:r>
              <a:rPr lang="en-US" dirty="0" err="1"/>
              <a:t>gõ</a:t>
            </a:r>
            <a:r>
              <a:rPr lang="en-US" dirty="0"/>
              <a:t> “</a:t>
            </a:r>
            <a:r>
              <a:rPr lang="en-US" dirty="0" err="1"/>
              <a:t>py</a:t>
            </a:r>
            <a:r>
              <a:rPr lang="en-US" dirty="0"/>
              <a:t> .\FirstScript.py”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. 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ra </a:t>
            </a:r>
            <a:r>
              <a:rPr lang="en-US" dirty="0" err="1"/>
              <a:t>dòng</a:t>
            </a:r>
            <a:r>
              <a:rPr lang="en-US" dirty="0"/>
              <a:t> “Hello Python” </a:t>
            </a:r>
            <a:r>
              <a:rPr lang="en-US" dirty="0" err="1"/>
              <a:t>trên</a:t>
            </a:r>
            <a:r>
              <a:rPr lang="en-US" dirty="0"/>
              <a:t> terminal. </a:t>
            </a:r>
          </a:p>
          <a:p>
            <a:pPr marL="0" indent="0">
              <a:buNone/>
            </a:pPr>
            <a:r>
              <a:rPr lang="en-US" dirty="0"/>
              <a:t>   DONE</a:t>
            </a:r>
          </a:p>
        </p:txBody>
      </p:sp>
    </p:spTree>
    <p:extLst>
      <p:ext uri="{BB962C8B-B14F-4D97-AF65-F5344CB8AC3E}">
        <p14:creationId xmlns:p14="http://schemas.microsoft.com/office/powerpoint/2010/main" val="259262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8A4A-2761-40A1-9A04-AC0B4661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Python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95055D1-82CE-4AF1-9789-1FEFE21C6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663" y="1825625"/>
            <a:ext cx="83086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8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4508-444E-4AB2-A73C-3E911F27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A7917-AEB4-493B-865F-9FA026D0D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Extension, Recommend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Python extension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AE79C-D337-4F75-BD6D-19F9D4A9B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49" y="2286082"/>
            <a:ext cx="7871927" cy="414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04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575659-3A90-43C3-8865-305F3DF9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Debugger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539F4-3306-4C12-83B7-2DED18281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Pylint</a:t>
            </a:r>
            <a:r>
              <a:rPr lang="en-US" dirty="0"/>
              <a:t> code </a:t>
            </a:r>
            <a:r>
              <a:rPr lang="en-US" dirty="0" err="1"/>
              <a:t>cho</a:t>
            </a:r>
            <a:r>
              <a:rPr lang="en-US" dirty="0"/>
              <a:t> Pro(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)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C21D74C-101B-4D34-9DD8-5F6B0D90E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331" y="2399816"/>
            <a:ext cx="6972521" cy="367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1993</Words>
  <Application>Microsoft Office PowerPoint</Application>
  <PresentationFormat>Widescreen</PresentationFormat>
  <Paragraphs>293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Times New Roman</vt:lpstr>
      <vt:lpstr>Office Theme</vt:lpstr>
      <vt:lpstr>Python Cơ bản</vt:lpstr>
      <vt:lpstr>Nội dung </vt:lpstr>
      <vt:lpstr>Cài đặt và làm quen môi trường phát triển Python</vt:lpstr>
      <vt:lpstr>Nội dung</vt:lpstr>
      <vt:lpstr>Cài đặt môi trường phát triển Python</vt:lpstr>
      <vt:lpstr>Cài đặt môi trường phát triển Python</vt:lpstr>
      <vt:lpstr>Hello Python</vt:lpstr>
      <vt:lpstr>Cấu hình Debugger</vt:lpstr>
      <vt:lpstr>Cấu hình Debugger</vt:lpstr>
      <vt:lpstr>Cấu hình Debugger</vt:lpstr>
      <vt:lpstr>Chạy debug</vt:lpstr>
      <vt:lpstr>Chạy debug</vt:lpstr>
      <vt:lpstr>Biến và toán tử</vt:lpstr>
      <vt:lpstr>Nội dung </vt:lpstr>
      <vt:lpstr>Biến là gì </vt:lpstr>
      <vt:lpstr>Đặt tên biến</vt:lpstr>
      <vt:lpstr>Gán giá trị </vt:lpstr>
      <vt:lpstr>Toán tử cơ bản</vt:lpstr>
      <vt:lpstr>Kiểu dữ liệu</vt:lpstr>
      <vt:lpstr>Nội dung</vt:lpstr>
      <vt:lpstr>Intergers</vt:lpstr>
      <vt:lpstr>Float</vt:lpstr>
      <vt:lpstr>String</vt:lpstr>
      <vt:lpstr>Buit-In String functions</vt:lpstr>
      <vt:lpstr>Định dạng(Format) dùng toán tử %</vt:lpstr>
      <vt:lpstr>Định dạng dùng format()</vt:lpstr>
      <vt:lpstr>Type casting(Ép kiểu)</vt:lpstr>
      <vt:lpstr>List</vt:lpstr>
      <vt:lpstr>Truy cập giá trị các thành phần trong List</vt:lpstr>
      <vt:lpstr>Gán giá trị</vt:lpstr>
      <vt:lpstr>Slice</vt:lpstr>
      <vt:lpstr>Chỉnh sửa list</vt:lpstr>
      <vt:lpstr>Tuple</vt:lpstr>
      <vt:lpstr>Set</vt:lpstr>
      <vt:lpstr>Một số toán tử</vt:lpstr>
      <vt:lpstr>Một số phương thức</vt:lpstr>
      <vt:lpstr>Dictionary</vt:lpstr>
      <vt:lpstr>Thao tác với dictionary</vt:lpstr>
      <vt:lpstr>Điều kiện và rẽ nhánh</vt:lpstr>
      <vt:lpstr>Nội dung </vt:lpstr>
      <vt:lpstr>Điều kiện </vt:lpstr>
      <vt:lpstr>If</vt:lpstr>
      <vt:lpstr>For Loop</vt:lpstr>
      <vt:lpstr>For Loop</vt:lpstr>
      <vt:lpstr>While Loop</vt:lpstr>
      <vt:lpstr>Break, Continue</vt:lpstr>
      <vt:lpstr>Try, Except</vt:lpstr>
      <vt:lpstr>Function và Module</vt:lpstr>
      <vt:lpstr>Nội dung</vt:lpstr>
      <vt:lpstr>Function là gì</vt:lpstr>
      <vt:lpstr>Define 1 function</vt:lpstr>
      <vt:lpstr>Variable scope</vt:lpstr>
      <vt:lpstr>Variable Scope</vt:lpstr>
      <vt:lpstr>Import module</vt:lpstr>
      <vt:lpstr>Tự tạo module</vt:lpstr>
      <vt:lpstr>Tự tạo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Cơ bản</dc:title>
  <dc:creator>Quyen Ngo</dc:creator>
  <cp:lastModifiedBy>Quyen Ngo</cp:lastModifiedBy>
  <cp:revision>36</cp:revision>
  <dcterms:created xsi:type="dcterms:W3CDTF">2020-02-22T16:29:40Z</dcterms:created>
  <dcterms:modified xsi:type="dcterms:W3CDTF">2020-04-13T11:48:54Z</dcterms:modified>
</cp:coreProperties>
</file>