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41" r:id="rId2"/>
    <p:sldId id="358" r:id="rId3"/>
    <p:sldId id="349" r:id="rId4"/>
    <p:sldId id="350" r:id="rId5"/>
    <p:sldId id="351" r:id="rId6"/>
    <p:sldId id="359" r:id="rId7"/>
    <p:sldId id="352" r:id="rId8"/>
    <p:sldId id="347" r:id="rId9"/>
    <p:sldId id="353" r:id="rId10"/>
    <p:sldId id="360" r:id="rId11"/>
    <p:sldId id="354" r:id="rId12"/>
    <p:sldId id="355" r:id="rId13"/>
    <p:sldId id="292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8FE7E-F98E-4306-B459-3619EE4CDCA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11FBC-7ABD-4AFE-B659-BB6E98EA4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9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71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30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0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86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9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38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49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52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64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29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71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19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62"/>
            <a:ext cx="10515600" cy="58118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7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8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92" y="1778439"/>
            <a:ext cx="487357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189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67"/>
            </a:lvl4pPr>
            <a:lvl5pPr marL="1828754" indent="0">
              <a:buNone/>
              <a:defRPr sz="1867"/>
            </a:lvl5pPr>
            <a:lvl6pPr marL="2285943" indent="0">
              <a:buNone/>
              <a:defRPr sz="1867"/>
            </a:lvl6pPr>
            <a:lvl7pPr marL="2743131" indent="0">
              <a:buNone/>
              <a:defRPr sz="1867"/>
            </a:lvl7pPr>
            <a:lvl8pPr marL="3200320" indent="0">
              <a:buNone/>
              <a:defRPr sz="1867"/>
            </a:lvl8pPr>
            <a:lvl9pPr marL="3657509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92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9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189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67"/>
            </a:lvl4pPr>
            <a:lvl5pPr marL="1828754" indent="0">
              <a:buNone/>
              <a:defRPr sz="1867"/>
            </a:lvl5pPr>
            <a:lvl6pPr marL="2285943" indent="0">
              <a:buNone/>
              <a:defRPr sz="1867"/>
            </a:lvl6pPr>
            <a:lvl7pPr marL="2743131" indent="0">
              <a:buNone/>
              <a:defRPr sz="1867"/>
            </a:lvl7pPr>
            <a:lvl8pPr marL="3200320" indent="0">
              <a:buNone/>
              <a:defRPr sz="1867"/>
            </a:lvl8pPr>
            <a:lvl9pPr marL="3657509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189" indent="0">
              <a:buNone/>
              <a:defRPr sz="1867"/>
            </a:lvl2pPr>
            <a:lvl3pPr marL="914377" indent="0">
              <a:buNone/>
              <a:defRPr sz="1600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  <a:lvl6pPr marL="2285943" indent="0">
              <a:buNone/>
              <a:defRPr sz="1467"/>
            </a:lvl6pPr>
            <a:lvl7pPr marL="2743131" indent="0">
              <a:buNone/>
              <a:defRPr sz="1467"/>
            </a:lvl7pPr>
            <a:lvl8pPr marL="3200320" indent="0">
              <a:buNone/>
              <a:defRPr sz="1467"/>
            </a:lvl8pPr>
            <a:lvl9pPr marL="3657509" indent="0">
              <a:buNone/>
              <a:defRPr sz="1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62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59" y="365162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csdn.net/download/qq_40989940/10856258" TargetMode="External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" y="1"/>
            <a:ext cx="12215303" cy="3004457"/>
          </a:xfrm>
          <a:custGeom>
            <a:avLst/>
            <a:gdLst>
              <a:gd name="connsiteX0" fmla="*/ 0 w 12215302"/>
              <a:gd name="connsiteY0" fmla="*/ 0 h 3004457"/>
              <a:gd name="connsiteX1" fmla="*/ 12215302 w 12215302"/>
              <a:gd name="connsiteY1" fmla="*/ 0 h 3004457"/>
              <a:gd name="connsiteX2" fmla="*/ 12215302 w 12215302"/>
              <a:gd name="connsiteY2" fmla="*/ 240095 h 3004457"/>
              <a:gd name="connsiteX3" fmla="*/ 12200426 w 12215302"/>
              <a:gd name="connsiteY3" fmla="*/ 261382 h 3004457"/>
              <a:gd name="connsiteX4" fmla="*/ 5911708 w 12215302"/>
              <a:gd name="connsiteY4" fmla="*/ 3004457 h 3004457"/>
              <a:gd name="connsiteX5" fmla="*/ 180625 w 12215302"/>
              <a:gd name="connsiteY5" fmla="*/ 899041 h 3004457"/>
              <a:gd name="connsiteX6" fmla="*/ 0 w 12215302"/>
              <a:gd name="connsiteY6" fmla="*/ 712889 h 300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5302" h="3004457">
                <a:moveTo>
                  <a:pt x="0" y="0"/>
                </a:moveTo>
                <a:lnTo>
                  <a:pt x="12215302" y="0"/>
                </a:lnTo>
                <a:lnTo>
                  <a:pt x="12215302" y="240095"/>
                </a:lnTo>
                <a:lnTo>
                  <a:pt x="12200426" y="261382"/>
                </a:lnTo>
                <a:cubicBezTo>
                  <a:pt x="10989325" y="1895281"/>
                  <a:pt x="8627260" y="3004457"/>
                  <a:pt x="5911708" y="3004457"/>
                </a:cubicBezTo>
                <a:cubicBezTo>
                  <a:pt x="3566459" y="3004457"/>
                  <a:pt x="1484864" y="2177158"/>
                  <a:pt x="180625" y="899041"/>
                </a:cubicBezTo>
                <a:lnTo>
                  <a:pt x="0" y="71288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-3531" y="17362"/>
            <a:ext cx="12218833" cy="2864972"/>
          </a:xfrm>
          <a:custGeom>
            <a:avLst/>
            <a:gdLst>
              <a:gd name="connsiteX0" fmla="*/ 0 w 12215302"/>
              <a:gd name="connsiteY0" fmla="*/ 0 h 3004457"/>
              <a:gd name="connsiteX1" fmla="*/ 12215302 w 12215302"/>
              <a:gd name="connsiteY1" fmla="*/ 0 h 3004457"/>
              <a:gd name="connsiteX2" fmla="*/ 12215302 w 12215302"/>
              <a:gd name="connsiteY2" fmla="*/ 240095 h 3004457"/>
              <a:gd name="connsiteX3" fmla="*/ 12200426 w 12215302"/>
              <a:gd name="connsiteY3" fmla="*/ 261382 h 3004457"/>
              <a:gd name="connsiteX4" fmla="*/ 5911708 w 12215302"/>
              <a:gd name="connsiteY4" fmla="*/ 3004457 h 3004457"/>
              <a:gd name="connsiteX5" fmla="*/ 180625 w 12215302"/>
              <a:gd name="connsiteY5" fmla="*/ 899041 h 3004457"/>
              <a:gd name="connsiteX6" fmla="*/ 0 w 12215302"/>
              <a:gd name="connsiteY6" fmla="*/ 712889 h 3004457"/>
              <a:gd name="connsiteX0" fmla="*/ 15498 w 12230800"/>
              <a:gd name="connsiteY0" fmla="*/ 0 h 3004457"/>
              <a:gd name="connsiteX1" fmla="*/ 12230800 w 12230800"/>
              <a:gd name="connsiteY1" fmla="*/ 0 h 3004457"/>
              <a:gd name="connsiteX2" fmla="*/ 12230800 w 12230800"/>
              <a:gd name="connsiteY2" fmla="*/ 240095 h 3004457"/>
              <a:gd name="connsiteX3" fmla="*/ 12215924 w 12230800"/>
              <a:gd name="connsiteY3" fmla="*/ 261382 h 3004457"/>
              <a:gd name="connsiteX4" fmla="*/ 5927206 w 12230800"/>
              <a:gd name="connsiteY4" fmla="*/ 3004457 h 3004457"/>
              <a:gd name="connsiteX5" fmla="*/ 196123 w 12230800"/>
              <a:gd name="connsiteY5" fmla="*/ 899041 h 3004457"/>
              <a:gd name="connsiteX6" fmla="*/ 0 w 12230800"/>
              <a:gd name="connsiteY6" fmla="*/ 449418 h 3004457"/>
              <a:gd name="connsiteX7" fmla="*/ 15498 w 12230800"/>
              <a:gd name="connsiteY7" fmla="*/ 0 h 3004457"/>
              <a:gd name="connsiteX0" fmla="*/ 15498 w 12230800"/>
              <a:gd name="connsiteY0" fmla="*/ 0 h 3004457"/>
              <a:gd name="connsiteX1" fmla="*/ 12230800 w 12230800"/>
              <a:gd name="connsiteY1" fmla="*/ 0 h 3004457"/>
              <a:gd name="connsiteX2" fmla="*/ 12230800 w 12230800"/>
              <a:gd name="connsiteY2" fmla="*/ 240095 h 3004457"/>
              <a:gd name="connsiteX3" fmla="*/ 12215924 w 12230800"/>
              <a:gd name="connsiteY3" fmla="*/ 261382 h 3004457"/>
              <a:gd name="connsiteX4" fmla="*/ 5927206 w 12230800"/>
              <a:gd name="connsiteY4" fmla="*/ 3004457 h 3004457"/>
              <a:gd name="connsiteX5" fmla="*/ 196123 w 12230800"/>
              <a:gd name="connsiteY5" fmla="*/ 713061 h 3004457"/>
              <a:gd name="connsiteX6" fmla="*/ 0 w 12230800"/>
              <a:gd name="connsiteY6" fmla="*/ 449418 h 3004457"/>
              <a:gd name="connsiteX7" fmla="*/ 15498 w 12230800"/>
              <a:gd name="connsiteY7" fmla="*/ 0 h 3004457"/>
              <a:gd name="connsiteX0" fmla="*/ 15498 w 12230800"/>
              <a:gd name="connsiteY0" fmla="*/ 0 h 2864972"/>
              <a:gd name="connsiteX1" fmla="*/ 12230800 w 12230800"/>
              <a:gd name="connsiteY1" fmla="*/ 0 h 2864972"/>
              <a:gd name="connsiteX2" fmla="*/ 12230800 w 12230800"/>
              <a:gd name="connsiteY2" fmla="*/ 240095 h 2864972"/>
              <a:gd name="connsiteX3" fmla="*/ 12215924 w 12230800"/>
              <a:gd name="connsiteY3" fmla="*/ 261382 h 2864972"/>
              <a:gd name="connsiteX4" fmla="*/ 5911708 w 12230800"/>
              <a:gd name="connsiteY4" fmla="*/ 2864972 h 2864972"/>
              <a:gd name="connsiteX5" fmla="*/ 196123 w 12230800"/>
              <a:gd name="connsiteY5" fmla="*/ 713061 h 2864972"/>
              <a:gd name="connsiteX6" fmla="*/ 0 w 12230800"/>
              <a:gd name="connsiteY6" fmla="*/ 449418 h 2864972"/>
              <a:gd name="connsiteX7" fmla="*/ 15498 w 12230800"/>
              <a:gd name="connsiteY7" fmla="*/ 0 h 2864972"/>
              <a:gd name="connsiteX0" fmla="*/ 15498 w 12230800"/>
              <a:gd name="connsiteY0" fmla="*/ 0 h 2864972"/>
              <a:gd name="connsiteX1" fmla="*/ 12230800 w 12230800"/>
              <a:gd name="connsiteY1" fmla="*/ 0 h 2864972"/>
              <a:gd name="connsiteX2" fmla="*/ 12230800 w 12230800"/>
              <a:gd name="connsiteY2" fmla="*/ 240095 h 2864972"/>
              <a:gd name="connsiteX3" fmla="*/ 12215924 w 12230800"/>
              <a:gd name="connsiteY3" fmla="*/ 261382 h 2864972"/>
              <a:gd name="connsiteX4" fmla="*/ 5911708 w 12230800"/>
              <a:gd name="connsiteY4" fmla="*/ 2864972 h 2864972"/>
              <a:gd name="connsiteX5" fmla="*/ 196123 w 12230800"/>
              <a:gd name="connsiteY5" fmla="*/ 713061 h 2864972"/>
              <a:gd name="connsiteX6" fmla="*/ 0 w 12230800"/>
              <a:gd name="connsiteY6" fmla="*/ 449418 h 2864972"/>
              <a:gd name="connsiteX7" fmla="*/ 15498 w 12230800"/>
              <a:gd name="connsiteY7" fmla="*/ 0 h 2864972"/>
              <a:gd name="connsiteX0" fmla="*/ 15498 w 12230800"/>
              <a:gd name="connsiteY0" fmla="*/ 0 h 2864972"/>
              <a:gd name="connsiteX1" fmla="*/ 12230800 w 12230800"/>
              <a:gd name="connsiteY1" fmla="*/ 0 h 2864972"/>
              <a:gd name="connsiteX2" fmla="*/ 12230800 w 12230800"/>
              <a:gd name="connsiteY2" fmla="*/ 240095 h 2864972"/>
              <a:gd name="connsiteX3" fmla="*/ 12215924 w 12230800"/>
              <a:gd name="connsiteY3" fmla="*/ 261382 h 2864972"/>
              <a:gd name="connsiteX4" fmla="*/ 5911708 w 12230800"/>
              <a:gd name="connsiteY4" fmla="*/ 2864972 h 2864972"/>
              <a:gd name="connsiteX5" fmla="*/ 196123 w 12230800"/>
              <a:gd name="connsiteY5" fmla="*/ 713061 h 2864972"/>
              <a:gd name="connsiteX6" fmla="*/ 0 w 12230800"/>
              <a:gd name="connsiteY6" fmla="*/ 216943 h 2864972"/>
              <a:gd name="connsiteX7" fmla="*/ 15498 w 12230800"/>
              <a:gd name="connsiteY7" fmla="*/ 0 h 2864972"/>
              <a:gd name="connsiteX0" fmla="*/ 15498 w 12230800"/>
              <a:gd name="connsiteY0" fmla="*/ 0 h 2864972"/>
              <a:gd name="connsiteX1" fmla="*/ 12230800 w 12230800"/>
              <a:gd name="connsiteY1" fmla="*/ 0 h 2864972"/>
              <a:gd name="connsiteX2" fmla="*/ 12230800 w 12230800"/>
              <a:gd name="connsiteY2" fmla="*/ 240095 h 2864972"/>
              <a:gd name="connsiteX3" fmla="*/ 12215924 w 12230800"/>
              <a:gd name="connsiteY3" fmla="*/ 261382 h 2864972"/>
              <a:gd name="connsiteX4" fmla="*/ 5911708 w 12230800"/>
              <a:gd name="connsiteY4" fmla="*/ 2864972 h 2864972"/>
              <a:gd name="connsiteX5" fmla="*/ 180625 w 12230800"/>
              <a:gd name="connsiteY5" fmla="*/ 542580 h 2864972"/>
              <a:gd name="connsiteX6" fmla="*/ 0 w 12230800"/>
              <a:gd name="connsiteY6" fmla="*/ 216943 h 2864972"/>
              <a:gd name="connsiteX7" fmla="*/ 15498 w 12230800"/>
              <a:gd name="connsiteY7" fmla="*/ 0 h 2864972"/>
              <a:gd name="connsiteX0" fmla="*/ 15498 w 12230800"/>
              <a:gd name="connsiteY0" fmla="*/ 0 h 2864972"/>
              <a:gd name="connsiteX1" fmla="*/ 12230800 w 12230800"/>
              <a:gd name="connsiteY1" fmla="*/ 0 h 2864972"/>
              <a:gd name="connsiteX2" fmla="*/ 12230800 w 12230800"/>
              <a:gd name="connsiteY2" fmla="*/ 240095 h 2864972"/>
              <a:gd name="connsiteX3" fmla="*/ 12215924 w 12230800"/>
              <a:gd name="connsiteY3" fmla="*/ 261382 h 2864972"/>
              <a:gd name="connsiteX4" fmla="*/ 5911708 w 12230800"/>
              <a:gd name="connsiteY4" fmla="*/ 2864972 h 2864972"/>
              <a:gd name="connsiteX5" fmla="*/ 180625 w 12230800"/>
              <a:gd name="connsiteY5" fmla="*/ 542580 h 2864972"/>
              <a:gd name="connsiteX6" fmla="*/ 0 w 12230800"/>
              <a:gd name="connsiteY6" fmla="*/ 216943 h 2864972"/>
              <a:gd name="connsiteX7" fmla="*/ 15498 w 12230800"/>
              <a:gd name="connsiteY7" fmla="*/ 0 h 2864972"/>
              <a:gd name="connsiteX0" fmla="*/ 0 w 12215302"/>
              <a:gd name="connsiteY0" fmla="*/ 0 h 2864972"/>
              <a:gd name="connsiteX1" fmla="*/ 12215302 w 12215302"/>
              <a:gd name="connsiteY1" fmla="*/ 0 h 2864972"/>
              <a:gd name="connsiteX2" fmla="*/ 12215302 w 12215302"/>
              <a:gd name="connsiteY2" fmla="*/ 240095 h 2864972"/>
              <a:gd name="connsiteX3" fmla="*/ 12200426 w 12215302"/>
              <a:gd name="connsiteY3" fmla="*/ 261382 h 2864972"/>
              <a:gd name="connsiteX4" fmla="*/ 5896210 w 12215302"/>
              <a:gd name="connsiteY4" fmla="*/ 2864972 h 2864972"/>
              <a:gd name="connsiteX5" fmla="*/ 165127 w 12215302"/>
              <a:gd name="connsiteY5" fmla="*/ 542580 h 2864972"/>
              <a:gd name="connsiteX6" fmla="*/ 5523 w 12215302"/>
              <a:gd name="connsiteY6" fmla="*/ 216943 h 2864972"/>
              <a:gd name="connsiteX7" fmla="*/ 0 w 12215302"/>
              <a:gd name="connsiteY7" fmla="*/ 0 h 2864972"/>
              <a:gd name="connsiteX0" fmla="*/ 0 w 12215302"/>
              <a:gd name="connsiteY0" fmla="*/ 0 h 2864972"/>
              <a:gd name="connsiteX1" fmla="*/ 12215302 w 12215302"/>
              <a:gd name="connsiteY1" fmla="*/ 0 h 2864972"/>
              <a:gd name="connsiteX2" fmla="*/ 12215302 w 12215302"/>
              <a:gd name="connsiteY2" fmla="*/ 240095 h 2864972"/>
              <a:gd name="connsiteX3" fmla="*/ 12200426 w 12215302"/>
              <a:gd name="connsiteY3" fmla="*/ 261382 h 2864972"/>
              <a:gd name="connsiteX4" fmla="*/ 5896210 w 12215302"/>
              <a:gd name="connsiteY4" fmla="*/ 2864972 h 2864972"/>
              <a:gd name="connsiteX5" fmla="*/ 312272 w 12215302"/>
              <a:gd name="connsiteY5" fmla="*/ 647684 h 2864972"/>
              <a:gd name="connsiteX6" fmla="*/ 5523 w 12215302"/>
              <a:gd name="connsiteY6" fmla="*/ 216943 h 2864972"/>
              <a:gd name="connsiteX7" fmla="*/ 0 w 12215302"/>
              <a:gd name="connsiteY7" fmla="*/ 0 h 2864972"/>
              <a:gd name="connsiteX0" fmla="*/ 0 w 12215302"/>
              <a:gd name="connsiteY0" fmla="*/ 0 h 2864972"/>
              <a:gd name="connsiteX1" fmla="*/ 12215302 w 12215302"/>
              <a:gd name="connsiteY1" fmla="*/ 0 h 2864972"/>
              <a:gd name="connsiteX2" fmla="*/ 12215302 w 12215302"/>
              <a:gd name="connsiteY2" fmla="*/ 240095 h 2864972"/>
              <a:gd name="connsiteX3" fmla="*/ 12200426 w 12215302"/>
              <a:gd name="connsiteY3" fmla="*/ 261382 h 2864972"/>
              <a:gd name="connsiteX4" fmla="*/ 5896210 w 12215302"/>
              <a:gd name="connsiteY4" fmla="*/ 2864972 h 2864972"/>
              <a:gd name="connsiteX5" fmla="*/ 312272 w 12215302"/>
              <a:gd name="connsiteY5" fmla="*/ 647684 h 2864972"/>
              <a:gd name="connsiteX6" fmla="*/ 5523 w 12215302"/>
              <a:gd name="connsiteY6" fmla="*/ 216943 h 2864972"/>
              <a:gd name="connsiteX7" fmla="*/ 0 w 12215302"/>
              <a:gd name="connsiteY7" fmla="*/ 0 h 2864972"/>
              <a:gd name="connsiteX0" fmla="*/ 0 w 12215302"/>
              <a:gd name="connsiteY0" fmla="*/ 0 h 2864972"/>
              <a:gd name="connsiteX1" fmla="*/ 12215302 w 12215302"/>
              <a:gd name="connsiteY1" fmla="*/ 0 h 2864972"/>
              <a:gd name="connsiteX2" fmla="*/ 12215302 w 12215302"/>
              <a:gd name="connsiteY2" fmla="*/ 240095 h 2864972"/>
              <a:gd name="connsiteX3" fmla="*/ 12200426 w 12215302"/>
              <a:gd name="connsiteY3" fmla="*/ 261382 h 2864972"/>
              <a:gd name="connsiteX4" fmla="*/ 5896210 w 12215302"/>
              <a:gd name="connsiteY4" fmla="*/ 2864972 h 2864972"/>
              <a:gd name="connsiteX5" fmla="*/ 312272 w 12215302"/>
              <a:gd name="connsiteY5" fmla="*/ 647684 h 2864972"/>
              <a:gd name="connsiteX6" fmla="*/ 5523 w 12215302"/>
              <a:gd name="connsiteY6" fmla="*/ 216943 h 2864972"/>
              <a:gd name="connsiteX7" fmla="*/ 0 w 12215302"/>
              <a:gd name="connsiteY7" fmla="*/ 0 h 2864972"/>
              <a:gd name="connsiteX0" fmla="*/ 0 w 12215302"/>
              <a:gd name="connsiteY0" fmla="*/ 0 h 2864972"/>
              <a:gd name="connsiteX1" fmla="*/ 12215302 w 12215302"/>
              <a:gd name="connsiteY1" fmla="*/ 0 h 2864972"/>
              <a:gd name="connsiteX2" fmla="*/ 12215302 w 12215302"/>
              <a:gd name="connsiteY2" fmla="*/ 240095 h 2864972"/>
              <a:gd name="connsiteX3" fmla="*/ 12200426 w 12215302"/>
              <a:gd name="connsiteY3" fmla="*/ 261382 h 2864972"/>
              <a:gd name="connsiteX4" fmla="*/ 5896210 w 12215302"/>
              <a:gd name="connsiteY4" fmla="*/ 2864972 h 2864972"/>
              <a:gd name="connsiteX5" fmla="*/ 348486 w 12215302"/>
              <a:gd name="connsiteY5" fmla="*/ 638631 h 2864972"/>
              <a:gd name="connsiteX6" fmla="*/ 5523 w 12215302"/>
              <a:gd name="connsiteY6" fmla="*/ 216943 h 2864972"/>
              <a:gd name="connsiteX7" fmla="*/ 0 w 12215302"/>
              <a:gd name="connsiteY7" fmla="*/ 0 h 2864972"/>
              <a:gd name="connsiteX0" fmla="*/ 3531 w 12218833"/>
              <a:gd name="connsiteY0" fmla="*/ 0 h 2864972"/>
              <a:gd name="connsiteX1" fmla="*/ 12218833 w 12218833"/>
              <a:gd name="connsiteY1" fmla="*/ 0 h 2864972"/>
              <a:gd name="connsiteX2" fmla="*/ 12218833 w 12218833"/>
              <a:gd name="connsiteY2" fmla="*/ 240095 h 2864972"/>
              <a:gd name="connsiteX3" fmla="*/ 12203957 w 12218833"/>
              <a:gd name="connsiteY3" fmla="*/ 261382 h 2864972"/>
              <a:gd name="connsiteX4" fmla="*/ 5899741 w 12218833"/>
              <a:gd name="connsiteY4" fmla="*/ 2864972 h 2864972"/>
              <a:gd name="connsiteX5" fmla="*/ 352017 w 12218833"/>
              <a:gd name="connsiteY5" fmla="*/ 638631 h 2864972"/>
              <a:gd name="connsiteX6" fmla="*/ 0 w 12218833"/>
              <a:gd name="connsiteY6" fmla="*/ 171675 h 2864972"/>
              <a:gd name="connsiteX7" fmla="*/ 3531 w 12218833"/>
              <a:gd name="connsiteY7" fmla="*/ 0 h 2864972"/>
              <a:gd name="connsiteX0" fmla="*/ 3531 w 12218833"/>
              <a:gd name="connsiteY0" fmla="*/ 0 h 2864972"/>
              <a:gd name="connsiteX1" fmla="*/ 12218833 w 12218833"/>
              <a:gd name="connsiteY1" fmla="*/ 0 h 2864972"/>
              <a:gd name="connsiteX2" fmla="*/ 12218833 w 12218833"/>
              <a:gd name="connsiteY2" fmla="*/ 240095 h 2864972"/>
              <a:gd name="connsiteX3" fmla="*/ 12203957 w 12218833"/>
              <a:gd name="connsiteY3" fmla="*/ 261382 h 2864972"/>
              <a:gd name="connsiteX4" fmla="*/ 5899741 w 12218833"/>
              <a:gd name="connsiteY4" fmla="*/ 2864972 h 2864972"/>
              <a:gd name="connsiteX5" fmla="*/ 352017 w 12218833"/>
              <a:gd name="connsiteY5" fmla="*/ 638631 h 2864972"/>
              <a:gd name="connsiteX6" fmla="*/ 0 w 12218833"/>
              <a:gd name="connsiteY6" fmla="*/ 171675 h 2864972"/>
              <a:gd name="connsiteX7" fmla="*/ 3531 w 12218833"/>
              <a:gd name="connsiteY7" fmla="*/ 0 h 286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833" h="2864972">
                <a:moveTo>
                  <a:pt x="3531" y="0"/>
                </a:moveTo>
                <a:lnTo>
                  <a:pt x="12218833" y="0"/>
                </a:lnTo>
                <a:lnTo>
                  <a:pt x="12218833" y="240095"/>
                </a:lnTo>
                <a:lnTo>
                  <a:pt x="12203957" y="261382"/>
                </a:lnTo>
                <a:cubicBezTo>
                  <a:pt x="10992856" y="1895281"/>
                  <a:pt x="8367320" y="2864972"/>
                  <a:pt x="5899741" y="2864972"/>
                </a:cubicBezTo>
                <a:cubicBezTo>
                  <a:pt x="3554492" y="2864972"/>
                  <a:pt x="1427631" y="1663043"/>
                  <a:pt x="352017" y="638631"/>
                </a:cubicBezTo>
                <a:cubicBezTo>
                  <a:pt x="218237" y="498554"/>
                  <a:pt x="60208" y="280221"/>
                  <a:pt x="0" y="171675"/>
                </a:cubicBezTo>
                <a:cubicBezTo>
                  <a:pt x="0" y="-65955"/>
                  <a:pt x="3531" y="237630"/>
                  <a:pt x="353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85056" y="2193691"/>
            <a:ext cx="674187" cy="612663"/>
            <a:chOff x="9005888" y="1138238"/>
            <a:chExt cx="835026" cy="758825"/>
          </a:xfrm>
        </p:grpSpPr>
        <p:sp>
          <p:nvSpPr>
            <p:cNvPr id="9" name="Freeform 34"/>
            <p:cNvSpPr>
              <a:spLocks/>
            </p:cNvSpPr>
            <p:nvPr/>
          </p:nvSpPr>
          <p:spPr bwMode="auto">
            <a:xfrm>
              <a:off x="9358313" y="1630363"/>
              <a:ext cx="130175" cy="266700"/>
            </a:xfrm>
            <a:custGeom>
              <a:avLst/>
              <a:gdLst>
                <a:gd name="T0" fmla="*/ 20 w 39"/>
                <a:gd name="T1" fmla="*/ 0 h 80"/>
                <a:gd name="T2" fmla="*/ 5 w 39"/>
                <a:gd name="T3" fmla="*/ 18 h 80"/>
                <a:gd name="T4" fmla="*/ 8 w 39"/>
                <a:gd name="T5" fmla="*/ 25 h 80"/>
                <a:gd name="T6" fmla="*/ 34 w 39"/>
                <a:gd name="T7" fmla="*/ 25 h 80"/>
                <a:gd name="T8" fmla="*/ 37 w 39"/>
                <a:gd name="T9" fmla="*/ 32 h 80"/>
                <a:gd name="T10" fmla="*/ 0 w 39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80">
                  <a:moveTo>
                    <a:pt x="20" y="0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3" y="21"/>
                    <a:pt x="5" y="25"/>
                    <a:pt x="8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5"/>
                    <a:pt x="39" y="29"/>
                    <a:pt x="37" y="32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noFill/>
            <a:ln w="26988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9277351" y="1138238"/>
              <a:ext cx="563563" cy="571500"/>
            </a:xfrm>
            <a:custGeom>
              <a:avLst/>
              <a:gdLst>
                <a:gd name="T0" fmla="*/ 0 w 169"/>
                <a:gd name="T1" fmla="*/ 65 h 172"/>
                <a:gd name="T2" fmla="*/ 84 w 169"/>
                <a:gd name="T3" fmla="*/ 0 h 172"/>
                <a:gd name="T4" fmla="*/ 169 w 169"/>
                <a:gd name="T5" fmla="*/ 87 h 172"/>
                <a:gd name="T6" fmla="*/ 102 w 169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72">
                  <a:moveTo>
                    <a:pt x="0" y="65"/>
                  </a:moveTo>
                  <a:cubicBezTo>
                    <a:pt x="10" y="29"/>
                    <a:pt x="45" y="0"/>
                    <a:pt x="84" y="0"/>
                  </a:cubicBezTo>
                  <a:cubicBezTo>
                    <a:pt x="131" y="0"/>
                    <a:pt x="169" y="39"/>
                    <a:pt x="169" y="87"/>
                  </a:cubicBezTo>
                  <a:cubicBezTo>
                    <a:pt x="169" y="129"/>
                    <a:pt x="140" y="164"/>
                    <a:pt x="102" y="172"/>
                  </a:cubicBezTo>
                </a:path>
              </a:pathLst>
            </a:custGeom>
            <a:noFill/>
            <a:ln w="26988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9005888" y="1338263"/>
              <a:ext cx="268288" cy="385762"/>
            </a:xfrm>
            <a:custGeom>
              <a:avLst/>
              <a:gdLst>
                <a:gd name="T0" fmla="*/ 56 w 81"/>
                <a:gd name="T1" fmla="*/ 116 h 116"/>
                <a:gd name="T2" fmla="*/ 21 w 81"/>
                <a:gd name="T3" fmla="*/ 100 h 116"/>
                <a:gd name="T4" fmla="*/ 22 w 81"/>
                <a:gd name="T5" fmla="*/ 21 h 116"/>
                <a:gd name="T6" fmla="*/ 81 w 81"/>
                <a:gd name="T7" fmla="*/ 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6">
                  <a:moveTo>
                    <a:pt x="56" y="116"/>
                  </a:moveTo>
                  <a:cubicBezTo>
                    <a:pt x="43" y="115"/>
                    <a:pt x="31" y="110"/>
                    <a:pt x="21" y="100"/>
                  </a:cubicBezTo>
                  <a:cubicBezTo>
                    <a:pt x="0" y="79"/>
                    <a:pt x="0" y="43"/>
                    <a:pt x="22" y="21"/>
                  </a:cubicBezTo>
                  <a:cubicBezTo>
                    <a:pt x="39" y="5"/>
                    <a:pt x="62" y="0"/>
                    <a:pt x="81" y="7"/>
                  </a:cubicBezTo>
                </a:path>
              </a:pathLst>
            </a:custGeom>
            <a:noFill/>
            <a:ln w="26988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71559" y="2944531"/>
            <a:ext cx="4301177" cy="707886"/>
          </a:xfrm>
          <a:prstGeom prst="rect">
            <a:avLst/>
          </a:prstGeom>
          <a:solidFill>
            <a:srgbClr val="1B4367"/>
          </a:solidFill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酒店评论情感分析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163944E-4F80-45E2-9FE1-4AF647D4684C}"/>
              </a:ext>
            </a:extLst>
          </p:cNvPr>
          <p:cNvGrpSpPr/>
          <p:nvPr/>
        </p:nvGrpSpPr>
        <p:grpSpPr>
          <a:xfrm>
            <a:off x="472021" y="3654882"/>
            <a:ext cx="11601983" cy="2935366"/>
            <a:chOff x="472021" y="3654882"/>
            <a:chExt cx="11601983" cy="2935366"/>
          </a:xfrm>
        </p:grpSpPr>
        <p:grpSp>
          <p:nvGrpSpPr>
            <p:cNvPr id="38" name="组合 37"/>
            <p:cNvGrpSpPr/>
            <p:nvPr/>
          </p:nvGrpSpPr>
          <p:grpSpPr>
            <a:xfrm>
              <a:off x="7366844" y="3654882"/>
              <a:ext cx="3170811" cy="1723540"/>
              <a:chOff x="8271903" y="3697065"/>
              <a:chExt cx="3170811" cy="1723540"/>
            </a:xfrm>
          </p:grpSpPr>
          <p:sp>
            <p:nvSpPr>
              <p:cNvPr id="25" name="五角星 24"/>
              <p:cNvSpPr/>
              <p:nvPr/>
            </p:nvSpPr>
            <p:spPr>
              <a:xfrm>
                <a:off x="8662354" y="5272120"/>
                <a:ext cx="148485" cy="148485"/>
              </a:xfrm>
              <a:prstGeom prst="star5">
                <a:avLst>
                  <a:gd name="adj" fmla="val 24755"/>
                  <a:gd name="hf" fmla="val 105146"/>
                  <a:gd name="vf" fmla="val 110557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" name="五角星 25"/>
              <p:cNvSpPr/>
              <p:nvPr/>
            </p:nvSpPr>
            <p:spPr>
              <a:xfrm>
                <a:off x="8810839" y="5272119"/>
                <a:ext cx="148485" cy="148485"/>
              </a:xfrm>
              <a:prstGeom prst="star5">
                <a:avLst>
                  <a:gd name="adj" fmla="val 24755"/>
                  <a:gd name="hf" fmla="val 105146"/>
                  <a:gd name="vf" fmla="val 110557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7" name="五角星 26"/>
              <p:cNvSpPr/>
              <p:nvPr/>
            </p:nvSpPr>
            <p:spPr>
              <a:xfrm>
                <a:off x="8959324" y="5272119"/>
                <a:ext cx="148485" cy="148485"/>
              </a:xfrm>
              <a:prstGeom prst="star5">
                <a:avLst>
                  <a:gd name="adj" fmla="val 24755"/>
                  <a:gd name="hf" fmla="val 105146"/>
                  <a:gd name="vf" fmla="val 11055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8" name="五角星 27"/>
              <p:cNvSpPr/>
              <p:nvPr/>
            </p:nvSpPr>
            <p:spPr>
              <a:xfrm>
                <a:off x="9107809" y="5272119"/>
                <a:ext cx="148485" cy="148485"/>
              </a:xfrm>
              <a:prstGeom prst="star5">
                <a:avLst>
                  <a:gd name="adj" fmla="val 24755"/>
                  <a:gd name="hf" fmla="val 105146"/>
                  <a:gd name="vf" fmla="val 11055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9" name="五角星 28"/>
              <p:cNvSpPr/>
              <p:nvPr/>
            </p:nvSpPr>
            <p:spPr>
              <a:xfrm>
                <a:off x="9256294" y="5272118"/>
                <a:ext cx="148485" cy="148485"/>
              </a:xfrm>
              <a:prstGeom prst="star5">
                <a:avLst>
                  <a:gd name="adj" fmla="val 24755"/>
                  <a:gd name="hf" fmla="val 105146"/>
                  <a:gd name="vf" fmla="val 110557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4" name="弧形 33"/>
              <p:cNvSpPr/>
              <p:nvPr/>
            </p:nvSpPr>
            <p:spPr>
              <a:xfrm>
                <a:off x="8271903" y="3697065"/>
                <a:ext cx="1494264" cy="1494264"/>
              </a:xfrm>
              <a:prstGeom prst="arc">
                <a:avLst>
                  <a:gd name="adj1" fmla="val 2735967"/>
                  <a:gd name="adj2" fmla="val 18939781"/>
                </a:avLst>
              </a:prstGeom>
              <a:ln w="2222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480162" y="4012954"/>
                <a:ext cx="59022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3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282108" y="4286525"/>
                <a:ext cx="21606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03578CF-4EA7-4583-B469-7B4EF8D23FD2}"/>
                </a:ext>
              </a:extLst>
            </p:cNvPr>
            <p:cNvGrpSpPr/>
            <p:nvPr/>
          </p:nvGrpSpPr>
          <p:grpSpPr>
            <a:xfrm>
              <a:off x="472021" y="4060689"/>
              <a:ext cx="11601983" cy="2529559"/>
              <a:chOff x="472021" y="4060689"/>
              <a:chExt cx="11601983" cy="2529559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72021" y="4831440"/>
                <a:ext cx="3082514" cy="1638854"/>
                <a:chOff x="1315844" y="3702724"/>
                <a:chExt cx="3170811" cy="1717881"/>
              </a:xfrm>
            </p:grpSpPr>
            <p:sp>
              <p:nvSpPr>
                <p:cNvPr id="3" name="弧形 2"/>
                <p:cNvSpPr/>
                <p:nvPr/>
              </p:nvSpPr>
              <p:spPr>
                <a:xfrm>
                  <a:off x="1315844" y="3702724"/>
                  <a:ext cx="1494264" cy="1494264"/>
                </a:xfrm>
                <a:prstGeom prst="arc">
                  <a:avLst>
                    <a:gd name="adj1" fmla="val 2735967"/>
                    <a:gd name="adj2" fmla="val 18939781"/>
                  </a:avLst>
                </a:prstGeom>
                <a:ln w="2222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1524103" y="4018613"/>
                  <a:ext cx="59022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5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cs"/>
                    </a:rPr>
                    <a:t>1</a:t>
                  </a:r>
                  <a:endPara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326049" y="4292184"/>
                  <a:ext cx="2160606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五角星 14"/>
                <p:cNvSpPr/>
                <p:nvPr/>
              </p:nvSpPr>
              <p:spPr>
                <a:xfrm>
                  <a:off x="1709439" y="5272120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五角星 15"/>
                <p:cNvSpPr/>
                <p:nvPr/>
              </p:nvSpPr>
              <p:spPr>
                <a:xfrm>
                  <a:off x="1857924" y="5272119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五角星 16"/>
                <p:cNvSpPr/>
                <p:nvPr/>
              </p:nvSpPr>
              <p:spPr>
                <a:xfrm>
                  <a:off x="2006409" y="5272119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五角星 17"/>
                <p:cNvSpPr/>
                <p:nvPr/>
              </p:nvSpPr>
              <p:spPr>
                <a:xfrm>
                  <a:off x="2154894" y="5272119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五角星 18"/>
                <p:cNvSpPr/>
                <p:nvPr/>
              </p:nvSpPr>
              <p:spPr>
                <a:xfrm>
                  <a:off x="2303379" y="5272118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3846819" y="4060689"/>
                <a:ext cx="3170811" cy="1751407"/>
                <a:chOff x="4957199" y="4033711"/>
                <a:chExt cx="3170811" cy="1751407"/>
              </a:xfrm>
            </p:grpSpPr>
            <p:sp>
              <p:nvSpPr>
                <p:cNvPr id="20" name="五角星 19"/>
                <p:cNvSpPr/>
                <p:nvPr/>
              </p:nvSpPr>
              <p:spPr>
                <a:xfrm>
                  <a:off x="5376229" y="5636633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五角星 20"/>
                <p:cNvSpPr/>
                <p:nvPr/>
              </p:nvSpPr>
              <p:spPr>
                <a:xfrm>
                  <a:off x="5524714" y="5636632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五角星 21"/>
                <p:cNvSpPr/>
                <p:nvPr/>
              </p:nvSpPr>
              <p:spPr>
                <a:xfrm>
                  <a:off x="5673199" y="5636632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五角星 22"/>
                <p:cNvSpPr/>
                <p:nvPr/>
              </p:nvSpPr>
              <p:spPr>
                <a:xfrm>
                  <a:off x="5821684" y="5636632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五角星 23"/>
                <p:cNvSpPr/>
                <p:nvPr/>
              </p:nvSpPr>
              <p:spPr>
                <a:xfrm>
                  <a:off x="5970169" y="5636631"/>
                  <a:ext cx="148485" cy="148485"/>
                </a:xfrm>
                <a:prstGeom prst="star5">
                  <a:avLst>
                    <a:gd name="adj" fmla="val 24755"/>
                    <a:gd name="hf" fmla="val 105146"/>
                    <a:gd name="vf" fmla="val 110557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弧形 29"/>
                <p:cNvSpPr/>
                <p:nvPr/>
              </p:nvSpPr>
              <p:spPr>
                <a:xfrm>
                  <a:off x="4957199" y="4033711"/>
                  <a:ext cx="1494264" cy="1494264"/>
                </a:xfrm>
                <a:prstGeom prst="arc">
                  <a:avLst>
                    <a:gd name="adj1" fmla="val 2735967"/>
                    <a:gd name="adj2" fmla="val 18939781"/>
                  </a:avLst>
                </a:prstGeom>
                <a:ln w="2222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165458" y="4349600"/>
                  <a:ext cx="59022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5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cs"/>
                    </a:rPr>
                    <a:t>2</a:t>
                  </a:r>
                  <a:endPara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967404" y="4623171"/>
                  <a:ext cx="2160606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45" name="矩形 44"/>
              <p:cNvSpPr/>
              <p:nvPr/>
            </p:nvSpPr>
            <p:spPr>
              <a:xfrm>
                <a:off x="8425477" y="4145745"/>
                <a:ext cx="36485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基于情感词典的情感分析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58076" y="5278615"/>
                <a:ext cx="2959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数据来源及预处理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075348" y="4557815"/>
                <a:ext cx="2130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机器学习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12876EC-8EBC-43F0-9E91-7476E17FC7A2}"/>
                  </a:ext>
                </a:extLst>
              </p:cNvPr>
              <p:cNvSpPr txBox="1"/>
              <p:nvPr/>
            </p:nvSpPr>
            <p:spPr>
              <a:xfrm>
                <a:off x="8377049" y="6067028"/>
                <a:ext cx="19800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——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全深深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56885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03A043-BB7F-4399-95E8-03624CF2BD54}"/>
              </a:ext>
            </a:extLst>
          </p:cNvPr>
          <p:cNvGrpSpPr/>
          <p:nvPr/>
        </p:nvGrpSpPr>
        <p:grpSpPr>
          <a:xfrm>
            <a:off x="5110632" y="1743539"/>
            <a:ext cx="1970736" cy="1685461"/>
            <a:chOff x="4951302" y="1452080"/>
            <a:chExt cx="2310525" cy="2000037"/>
          </a:xfrm>
        </p:grpSpPr>
        <p:sp>
          <p:nvSpPr>
            <p:cNvPr id="102" name="椭圆 101"/>
            <p:cNvSpPr/>
            <p:nvPr/>
          </p:nvSpPr>
          <p:spPr>
            <a:xfrm>
              <a:off x="5092847" y="1452080"/>
              <a:ext cx="2000037" cy="2000037"/>
            </a:xfrm>
            <a:prstGeom prst="ellipse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5" name="文本框 11"/>
            <p:cNvSpPr txBox="1"/>
            <p:nvPr/>
          </p:nvSpPr>
          <p:spPr>
            <a:xfrm>
              <a:off x="4951302" y="2100094"/>
              <a:ext cx="2310525" cy="129067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PART 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0B19888-A0AB-4418-A912-68F99800E942}"/>
              </a:ext>
            </a:extLst>
          </p:cNvPr>
          <p:cNvSpPr txBox="1"/>
          <p:nvPr/>
        </p:nvSpPr>
        <p:spPr>
          <a:xfrm>
            <a:off x="3746639" y="3923391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基于情感词典的情感分析</a:t>
            </a:r>
          </a:p>
        </p:txBody>
      </p:sp>
    </p:spTree>
    <p:extLst>
      <p:ext uri="{BB962C8B-B14F-4D97-AF65-F5344CB8AC3E}">
        <p14:creationId xmlns:p14="http://schemas.microsoft.com/office/powerpoint/2010/main" val="35939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31C4BA-8FD0-4AF8-8AC0-8D3B2286A005}"/>
              </a:ext>
            </a:extLst>
          </p:cNvPr>
          <p:cNvSpPr/>
          <p:nvPr/>
        </p:nvSpPr>
        <p:spPr>
          <a:xfrm>
            <a:off x="1052561" y="343703"/>
            <a:ext cx="279147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基于情感词典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88D324-1C14-4698-901A-9CA00DACA7A3}"/>
              </a:ext>
            </a:extLst>
          </p:cNvPr>
          <p:cNvGrpSpPr/>
          <p:nvPr/>
        </p:nvGrpSpPr>
        <p:grpSpPr>
          <a:xfrm>
            <a:off x="1096949" y="1335340"/>
            <a:ext cx="10404532" cy="1933853"/>
            <a:chOff x="1125523" y="1297618"/>
            <a:chExt cx="10404532" cy="193385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BBA1FF9-21CD-4F6A-B1DC-44D5C17A9A7D}"/>
                </a:ext>
              </a:extLst>
            </p:cNvPr>
            <p:cNvSpPr/>
            <p:nvPr/>
          </p:nvSpPr>
          <p:spPr>
            <a:xfrm>
              <a:off x="1125523" y="2796464"/>
              <a:ext cx="1322773" cy="435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输入语料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067110-AB24-4247-AB02-E522944FFCF2}"/>
                </a:ext>
              </a:extLst>
            </p:cNvPr>
            <p:cNvSpPr/>
            <p:nvPr/>
          </p:nvSpPr>
          <p:spPr>
            <a:xfrm>
              <a:off x="3328155" y="2796464"/>
              <a:ext cx="1322773" cy="435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分词处理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441F53-F780-4F3D-BC00-636B908E1E9F}"/>
                </a:ext>
              </a:extLst>
            </p:cNvPr>
            <p:cNvSpPr/>
            <p:nvPr/>
          </p:nvSpPr>
          <p:spPr>
            <a:xfrm>
              <a:off x="5397368" y="2796464"/>
              <a:ext cx="1725227" cy="435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训练情感词典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C089F08-EE46-4355-ADB3-AC2A8BBAC4D9}"/>
                </a:ext>
              </a:extLst>
            </p:cNvPr>
            <p:cNvSpPr/>
            <p:nvPr/>
          </p:nvSpPr>
          <p:spPr>
            <a:xfrm>
              <a:off x="4998127" y="1297618"/>
              <a:ext cx="1544715" cy="870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积极、消极词汇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DA0111D-530A-4FA7-9760-BF50EB8C5BDF}"/>
                </a:ext>
              </a:extLst>
            </p:cNvPr>
            <p:cNvSpPr/>
            <p:nvPr/>
          </p:nvSpPr>
          <p:spPr>
            <a:xfrm>
              <a:off x="6607436" y="1297618"/>
              <a:ext cx="1725227" cy="870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否定词、程度副词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097A89-F93F-48D3-836B-B875F4B7630F}"/>
                </a:ext>
              </a:extLst>
            </p:cNvPr>
            <p:cNvSpPr/>
            <p:nvPr/>
          </p:nvSpPr>
          <p:spPr>
            <a:xfrm>
              <a:off x="7869035" y="2796463"/>
              <a:ext cx="1725227" cy="435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计算得分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F810F3-0BDC-448E-A713-86D3329FCD4C}"/>
                </a:ext>
              </a:extLst>
            </p:cNvPr>
            <p:cNvSpPr/>
            <p:nvPr/>
          </p:nvSpPr>
          <p:spPr>
            <a:xfrm>
              <a:off x="10209320" y="2805344"/>
              <a:ext cx="1320735" cy="4261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情感分类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FA30468-9CE4-4B77-BC9E-9092490FB1DF}"/>
                </a:ext>
              </a:extLst>
            </p:cNvPr>
            <p:cNvCxnSpPr>
              <a:stCxn id="2" idx="3"/>
              <a:endCxn id="10" idx="1"/>
            </p:cNvCxnSpPr>
            <p:nvPr/>
          </p:nvCxnSpPr>
          <p:spPr>
            <a:xfrm>
              <a:off x="2448296" y="3013968"/>
              <a:ext cx="879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A34C293-1B7B-46CA-9E26-4116DE270AE0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4650928" y="3013968"/>
              <a:ext cx="746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5C9D140-476D-436A-91B4-AEB6DB983305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 flipV="1">
              <a:off x="7122595" y="3013967"/>
              <a:ext cx="7464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27F1D68-3FB4-4A62-8E85-DC09556277E8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9594262" y="3013967"/>
              <a:ext cx="615058" cy="4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36453F-E723-490A-8EFB-93C80E4CDFFB}"/>
                </a:ext>
              </a:extLst>
            </p:cNvPr>
            <p:cNvCxnSpPr>
              <a:stCxn id="3" idx="4"/>
              <a:endCxn id="11" idx="0"/>
            </p:cNvCxnSpPr>
            <p:nvPr/>
          </p:nvCxnSpPr>
          <p:spPr>
            <a:xfrm>
              <a:off x="5770485" y="2167630"/>
              <a:ext cx="489497" cy="62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19ECFE-6DC8-45D1-AE77-0B20F667764B}"/>
                </a:ext>
              </a:extLst>
            </p:cNvPr>
            <p:cNvCxnSpPr>
              <a:stCxn id="13" idx="4"/>
              <a:endCxn id="11" idx="0"/>
            </p:cNvCxnSpPr>
            <p:nvPr/>
          </p:nvCxnSpPr>
          <p:spPr>
            <a:xfrm flipH="1">
              <a:off x="6259982" y="2167630"/>
              <a:ext cx="1210068" cy="62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C22BFD0-AE3E-46F7-B4D1-505302B51860}"/>
              </a:ext>
            </a:extLst>
          </p:cNvPr>
          <p:cNvSpPr txBox="1"/>
          <p:nvPr/>
        </p:nvSpPr>
        <p:spPr>
          <a:xfrm>
            <a:off x="1900789" y="3666476"/>
            <a:ext cx="574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情感词典：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积极词汇：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	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消极词汇：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2620D7-AAE5-4FE3-8F37-27A56CB20A75}"/>
              </a:ext>
            </a:extLst>
          </p:cNvPr>
          <p:cNvSpPr txBox="1"/>
          <p:nvPr/>
        </p:nvSpPr>
        <p:spPr>
          <a:xfrm>
            <a:off x="1900789" y="4455424"/>
            <a:ext cx="4753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程度副词：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得分*程度指标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FED853-E4FA-4CFC-B8AF-8B3993379599}"/>
              </a:ext>
            </a:extLst>
          </p:cNvPr>
          <p:cNvSpPr txBox="1"/>
          <p:nvPr/>
        </p:nvSpPr>
        <p:spPr>
          <a:xfrm>
            <a:off x="1900789" y="5560382"/>
            <a:ext cx="475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否定词：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偶数：得分*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奇数：得分*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778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EE2F64-DDB3-42EF-B026-9447D6C6F559}"/>
              </a:ext>
            </a:extLst>
          </p:cNvPr>
          <p:cNvGrpSpPr/>
          <p:nvPr/>
        </p:nvGrpSpPr>
        <p:grpSpPr>
          <a:xfrm>
            <a:off x="103234" y="560733"/>
            <a:ext cx="11985532" cy="5736533"/>
            <a:chOff x="79899" y="560733"/>
            <a:chExt cx="11985532" cy="5736533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E56E04F-E758-454C-8B33-016072337CF3}"/>
                </a:ext>
              </a:extLst>
            </p:cNvPr>
            <p:cNvGrpSpPr/>
            <p:nvPr/>
          </p:nvGrpSpPr>
          <p:grpSpPr>
            <a:xfrm>
              <a:off x="79899" y="560733"/>
              <a:ext cx="10888164" cy="5736533"/>
              <a:chOff x="116163" y="36111"/>
              <a:chExt cx="11400714" cy="6188695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FD83241-ADBC-46DA-A1A2-6906198A502E}"/>
                  </a:ext>
                </a:extLst>
              </p:cNvPr>
              <p:cNvSpPr/>
              <p:nvPr/>
            </p:nvSpPr>
            <p:spPr>
              <a:xfrm>
                <a:off x="6555414" y="233493"/>
                <a:ext cx="1436703" cy="4172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*对应倍数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84E2ECA-262F-4B0E-96AD-2A6645DA6553}"/>
                  </a:ext>
                </a:extLst>
              </p:cNvPr>
              <p:cNvSpPr/>
              <p:nvPr/>
            </p:nvSpPr>
            <p:spPr>
              <a:xfrm>
                <a:off x="10485068" y="2737691"/>
                <a:ext cx="1031809" cy="677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求情感得分</a:t>
                </a:r>
              </a:p>
            </p:txBody>
          </p:sp>
          <p:grpSp>
            <p:nvGrpSpPr>
              <p:cNvPr id="20492" name="组合 20491">
                <a:extLst>
                  <a:ext uri="{FF2B5EF4-FFF2-40B4-BE49-F238E27FC236}">
                    <a16:creationId xmlns:a16="http://schemas.microsoft.com/office/drawing/2014/main" id="{39A26BA3-2D58-418A-8D72-FFDA3AEC832A}"/>
                  </a:ext>
                </a:extLst>
              </p:cNvPr>
              <p:cNvGrpSpPr/>
              <p:nvPr/>
            </p:nvGrpSpPr>
            <p:grpSpPr>
              <a:xfrm>
                <a:off x="116163" y="2585363"/>
                <a:ext cx="5273337" cy="1074198"/>
                <a:chOff x="474955" y="2354802"/>
                <a:chExt cx="5273337" cy="107419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C12B6128-0643-409D-B74B-922B5A77AF2F}"/>
                    </a:ext>
                  </a:extLst>
                </p:cNvPr>
                <p:cNvSpPr/>
                <p:nvPr/>
              </p:nvSpPr>
              <p:spPr>
                <a:xfrm>
                  <a:off x="474955" y="2683276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输入句子</a:t>
                  </a: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5A09100-9856-43EF-B7F3-3DAE7C1F9153}"/>
                    </a:ext>
                  </a:extLst>
                </p:cNvPr>
                <p:cNvSpPr/>
                <p:nvPr/>
              </p:nvSpPr>
              <p:spPr>
                <a:xfrm>
                  <a:off x="2229775" y="2683276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词组</a:t>
                  </a:r>
                </a:p>
              </p:txBody>
            </p:sp>
            <p:sp>
              <p:nvSpPr>
                <p:cNvPr id="3" name="菱形 2">
                  <a:extLst>
                    <a:ext uri="{FF2B5EF4-FFF2-40B4-BE49-F238E27FC236}">
                      <a16:creationId xmlns:a16="http://schemas.microsoft.com/office/drawing/2014/main" id="{446900DE-FAEB-4913-9F87-0C68271B9B4C}"/>
                    </a:ext>
                  </a:extLst>
                </p:cNvPr>
                <p:cNvSpPr/>
                <p:nvPr/>
              </p:nvSpPr>
              <p:spPr>
                <a:xfrm>
                  <a:off x="4187301" y="2354802"/>
                  <a:ext cx="1560991" cy="1074198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判断词性</a:t>
                  </a:r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BC2539BD-43A5-4080-9391-ED3A347F550C}"/>
                    </a:ext>
                  </a:extLst>
                </p:cNvPr>
                <p:cNvCxnSpPr>
                  <a:stCxn id="2" idx="3"/>
                  <a:endCxn id="9" idx="1"/>
                </p:cNvCxnSpPr>
                <p:nvPr/>
              </p:nvCxnSpPr>
              <p:spPr>
                <a:xfrm>
                  <a:off x="1673440" y="2891901"/>
                  <a:ext cx="5563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666033DE-30B1-4C0D-98CB-4804A0BB850A}"/>
                    </a:ext>
                  </a:extLst>
                </p:cNvPr>
                <p:cNvCxnSpPr>
                  <a:stCxn id="9" idx="3"/>
                  <a:endCxn id="3" idx="1"/>
                </p:cNvCxnSpPr>
                <p:nvPr/>
              </p:nvCxnSpPr>
              <p:spPr>
                <a:xfrm>
                  <a:off x="3428260" y="2891901"/>
                  <a:ext cx="75904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DF39B49-7BFF-474A-A05F-913A95EB2D42}"/>
                    </a:ext>
                  </a:extLst>
                </p:cNvPr>
                <p:cNvSpPr txBox="1"/>
                <p:nvPr/>
              </p:nvSpPr>
              <p:spPr>
                <a:xfrm>
                  <a:off x="1673440" y="2488383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分词</a:t>
                  </a: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938AD8D-BA19-4584-AA6B-6BC0C9A98882}"/>
                    </a:ext>
                  </a:extLst>
                </p:cNvPr>
                <p:cNvSpPr txBox="1"/>
                <p:nvPr/>
              </p:nvSpPr>
              <p:spPr>
                <a:xfrm>
                  <a:off x="3409016" y="251399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逐词判断</a:t>
                  </a:r>
                </a:p>
              </p:txBody>
            </p: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C7B5CE0-5A59-4FBD-8931-F704EE25E6E9}"/>
                  </a:ext>
                </a:extLst>
              </p:cNvPr>
              <p:cNvSpPr txBox="1"/>
              <p:nvPr/>
            </p:nvSpPr>
            <p:spPr>
              <a:xfrm>
                <a:off x="5490095" y="3611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程度副词</a:t>
                </a:r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960D5E3E-707A-46DB-B6CE-BC7C47EB35FD}"/>
                  </a:ext>
                </a:extLst>
              </p:cNvPr>
              <p:cNvGrpSpPr/>
              <p:nvPr/>
            </p:nvGrpSpPr>
            <p:grpSpPr>
              <a:xfrm>
                <a:off x="3182287" y="442119"/>
                <a:ext cx="7847477" cy="5782687"/>
                <a:chOff x="3182287" y="442119"/>
                <a:chExt cx="7847477" cy="5782687"/>
              </a:xfrm>
            </p:grpSpPr>
            <p:sp>
              <p:nvSpPr>
                <p:cNvPr id="13" name="菱形 12">
                  <a:extLst>
                    <a:ext uri="{FF2B5EF4-FFF2-40B4-BE49-F238E27FC236}">
                      <a16:creationId xmlns:a16="http://schemas.microsoft.com/office/drawing/2014/main" id="{E0A09C15-1868-43EF-87FE-3E10D90E2844}"/>
                    </a:ext>
                  </a:extLst>
                </p:cNvPr>
                <p:cNvSpPr/>
                <p:nvPr/>
              </p:nvSpPr>
              <p:spPr>
                <a:xfrm>
                  <a:off x="3265021" y="766233"/>
                  <a:ext cx="2687964" cy="828583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检测前面语句</a:t>
                  </a:r>
                </a:p>
              </p:txBody>
            </p:sp>
            <p:sp>
              <p:nvSpPr>
                <p:cNvPr id="14" name="菱形 13">
                  <a:extLst>
                    <a:ext uri="{FF2B5EF4-FFF2-40B4-BE49-F238E27FC236}">
                      <a16:creationId xmlns:a16="http://schemas.microsoft.com/office/drawing/2014/main" id="{29465D3C-1AE9-4AE6-ABA1-390BB631FFE7}"/>
                    </a:ext>
                  </a:extLst>
                </p:cNvPr>
                <p:cNvSpPr/>
                <p:nvPr/>
              </p:nvSpPr>
              <p:spPr>
                <a:xfrm>
                  <a:off x="3182287" y="4618893"/>
                  <a:ext cx="2853431" cy="731995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检测前面语句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11658E6-68DC-43E6-838A-D8A219632C1C}"/>
                    </a:ext>
                  </a:extLst>
                </p:cNvPr>
                <p:cNvSpPr/>
                <p:nvPr/>
              </p:nvSpPr>
              <p:spPr>
                <a:xfrm>
                  <a:off x="8986047" y="5023949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*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70F715B-8BAC-4A40-B8B4-BFE8CCB4539D}"/>
                    </a:ext>
                  </a:extLst>
                </p:cNvPr>
                <p:cNvSpPr/>
                <p:nvPr/>
              </p:nvSpPr>
              <p:spPr>
                <a:xfrm>
                  <a:off x="7017796" y="5807556"/>
                  <a:ext cx="1436703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*对应倍数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7BDD48B-3DA2-4D18-966A-EB14503F4C71}"/>
                    </a:ext>
                  </a:extLst>
                </p:cNvPr>
                <p:cNvSpPr/>
                <p:nvPr/>
              </p:nvSpPr>
              <p:spPr>
                <a:xfrm>
                  <a:off x="8868053" y="716059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*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29" name="连接符: 肘形 28">
                  <a:extLst>
                    <a:ext uri="{FF2B5EF4-FFF2-40B4-BE49-F238E27FC236}">
                      <a16:creationId xmlns:a16="http://schemas.microsoft.com/office/drawing/2014/main" id="{C43E30D5-D154-4A46-B0FE-A32A672768EE}"/>
                    </a:ext>
                  </a:extLst>
                </p:cNvPr>
                <p:cNvCxnSpPr>
                  <a:cxnSpLocks/>
                  <a:stCxn id="13" idx="0"/>
                  <a:endCxn id="15" idx="1"/>
                </p:cNvCxnSpPr>
                <p:nvPr/>
              </p:nvCxnSpPr>
              <p:spPr>
                <a:xfrm rot="5400000" flipH="1" flipV="1">
                  <a:off x="5420151" y="-369029"/>
                  <a:ext cx="324115" cy="194641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连接符: 肘形 30">
                  <a:extLst>
                    <a:ext uri="{FF2B5EF4-FFF2-40B4-BE49-F238E27FC236}">
                      <a16:creationId xmlns:a16="http://schemas.microsoft.com/office/drawing/2014/main" id="{5305B935-E83D-42CC-A742-B8E209363DCB}"/>
                    </a:ext>
                  </a:extLst>
                </p:cNvPr>
                <p:cNvCxnSpPr>
                  <a:cxnSpLocks/>
                  <a:stCxn id="14" idx="2"/>
                  <a:endCxn id="17" idx="1"/>
                </p:cNvCxnSpPr>
                <p:nvPr/>
              </p:nvCxnSpPr>
              <p:spPr>
                <a:xfrm rot="16200000" flipH="1">
                  <a:off x="5480752" y="4479138"/>
                  <a:ext cx="665294" cy="2408793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连接符: 肘形 32">
                  <a:extLst>
                    <a:ext uri="{FF2B5EF4-FFF2-40B4-BE49-F238E27FC236}">
                      <a16:creationId xmlns:a16="http://schemas.microsoft.com/office/drawing/2014/main" id="{9F4B233F-9E7F-4339-917E-5F5B3AAF6206}"/>
                    </a:ext>
                  </a:extLst>
                </p:cNvPr>
                <p:cNvCxnSpPr>
                  <a:cxnSpLocks/>
                  <a:stCxn id="15" idx="3"/>
                  <a:endCxn id="19" idx="0"/>
                </p:cNvCxnSpPr>
                <p:nvPr/>
              </p:nvCxnSpPr>
              <p:spPr>
                <a:xfrm>
                  <a:off x="7992117" y="442119"/>
                  <a:ext cx="3008856" cy="229557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连接符: 肘形 35">
                  <a:extLst>
                    <a:ext uri="{FF2B5EF4-FFF2-40B4-BE49-F238E27FC236}">
                      <a16:creationId xmlns:a16="http://schemas.microsoft.com/office/drawing/2014/main" id="{C047B94B-C4DC-4536-BBA4-15D5BF4B0176}"/>
                    </a:ext>
                  </a:extLst>
                </p:cNvPr>
                <p:cNvCxnSpPr>
                  <a:cxnSpLocks/>
                  <a:stCxn id="17" idx="3"/>
                  <a:endCxn id="19" idx="2"/>
                </p:cNvCxnSpPr>
                <p:nvPr/>
              </p:nvCxnSpPr>
              <p:spPr>
                <a:xfrm flipV="1">
                  <a:off x="8454498" y="3414979"/>
                  <a:ext cx="2546475" cy="26012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8EBCAC3-F6FF-46C0-A74D-03B64003A266}"/>
                    </a:ext>
                  </a:extLst>
                </p:cNvPr>
                <p:cNvSpPr txBox="1"/>
                <p:nvPr/>
              </p:nvSpPr>
              <p:spPr>
                <a:xfrm>
                  <a:off x="4609002" y="2289264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积极词语</a:t>
                  </a:r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66C4589-E7C7-4567-95D7-A2711F942B1E}"/>
                    </a:ext>
                  </a:extLst>
                </p:cNvPr>
                <p:cNvSpPr txBox="1"/>
                <p:nvPr/>
              </p:nvSpPr>
              <p:spPr>
                <a:xfrm>
                  <a:off x="4727736" y="3514890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消极词语</a:t>
                  </a: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B516D68-45B7-4A7D-85EA-3A95E6D9BA3D}"/>
                    </a:ext>
                  </a:extLst>
                </p:cNvPr>
                <p:cNvSpPr txBox="1"/>
                <p:nvPr/>
              </p:nvSpPr>
              <p:spPr>
                <a:xfrm>
                  <a:off x="5901067" y="4202514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否定词</a:t>
                  </a: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1B707E1-95A4-4A01-9994-214A260D2D07}"/>
                    </a:ext>
                  </a:extLst>
                </p:cNvPr>
                <p:cNvSpPr txBox="1"/>
                <p:nvPr/>
              </p:nvSpPr>
              <p:spPr>
                <a:xfrm>
                  <a:off x="5523015" y="5397022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程度副词</a:t>
                  </a:r>
                </a:p>
              </p:txBody>
            </p:sp>
            <p:sp>
              <p:nvSpPr>
                <p:cNvPr id="51" name="菱形 50">
                  <a:extLst>
                    <a:ext uri="{FF2B5EF4-FFF2-40B4-BE49-F238E27FC236}">
                      <a16:creationId xmlns:a16="http://schemas.microsoft.com/office/drawing/2014/main" id="{B7D7EFF9-BED3-498F-8360-78587AFBF8B8}"/>
                    </a:ext>
                  </a:extLst>
                </p:cNvPr>
                <p:cNvSpPr/>
                <p:nvPr/>
              </p:nvSpPr>
              <p:spPr>
                <a:xfrm>
                  <a:off x="6327187" y="722724"/>
                  <a:ext cx="1893159" cy="866176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否定词个数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D85438C1-6545-408C-AF5D-2AF7B0068BE9}"/>
                    </a:ext>
                  </a:extLst>
                </p:cNvPr>
                <p:cNvSpPr/>
                <p:nvPr/>
              </p:nvSpPr>
              <p:spPr>
                <a:xfrm>
                  <a:off x="8868053" y="1458384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*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C5BEB0F-B12B-4D76-BA2D-3CE27C1269A0}"/>
                    </a:ext>
                  </a:extLst>
                </p:cNvPr>
                <p:cNvSpPr/>
                <p:nvPr/>
              </p:nvSpPr>
              <p:spPr>
                <a:xfrm>
                  <a:off x="4009761" y="3921935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B79FFBFC-602F-4B77-B22F-A22BBEB7F856}"/>
                    </a:ext>
                  </a:extLst>
                </p:cNvPr>
                <p:cNvSpPr/>
                <p:nvPr/>
              </p:nvSpPr>
              <p:spPr>
                <a:xfrm>
                  <a:off x="4009761" y="1842789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+1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7" name="菱形 86">
                  <a:extLst>
                    <a:ext uri="{FF2B5EF4-FFF2-40B4-BE49-F238E27FC236}">
                      <a16:creationId xmlns:a16="http://schemas.microsoft.com/office/drawing/2014/main" id="{55BEFE4F-2187-4CE3-A4E7-8D4B33F61D33}"/>
                    </a:ext>
                  </a:extLst>
                </p:cNvPr>
                <p:cNvSpPr/>
                <p:nvPr/>
              </p:nvSpPr>
              <p:spPr>
                <a:xfrm>
                  <a:off x="6293528" y="4568141"/>
                  <a:ext cx="1893159" cy="866176"/>
                </a:xfrm>
                <a:prstGeom prst="diamon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否定词个数</a:t>
                  </a: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D9142FE2-E1CA-44C9-83F9-540145C52AB7}"/>
                    </a:ext>
                  </a:extLst>
                </p:cNvPr>
                <p:cNvSpPr/>
                <p:nvPr/>
              </p:nvSpPr>
              <p:spPr>
                <a:xfrm>
                  <a:off x="8986046" y="4245416"/>
                  <a:ext cx="1198485" cy="417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*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20501" name="直接箭头连接符 20500">
                  <a:extLst>
                    <a:ext uri="{FF2B5EF4-FFF2-40B4-BE49-F238E27FC236}">
                      <a16:creationId xmlns:a16="http://schemas.microsoft.com/office/drawing/2014/main" id="{5F8E2CDC-2084-4EEC-A30A-F9CB851691F5}"/>
                    </a:ext>
                  </a:extLst>
                </p:cNvPr>
                <p:cNvCxnSpPr>
                  <a:stCxn id="3" idx="0"/>
                  <a:endCxn id="78" idx="2"/>
                </p:cNvCxnSpPr>
                <p:nvPr/>
              </p:nvCxnSpPr>
              <p:spPr>
                <a:xfrm flipH="1" flipV="1">
                  <a:off x="4609004" y="2260039"/>
                  <a:ext cx="1" cy="3253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3" name="直接箭头连接符 20502">
                  <a:extLst>
                    <a:ext uri="{FF2B5EF4-FFF2-40B4-BE49-F238E27FC236}">
                      <a16:creationId xmlns:a16="http://schemas.microsoft.com/office/drawing/2014/main" id="{12AD116A-2D67-45BF-B426-0EDCD5BB76DB}"/>
                    </a:ext>
                  </a:extLst>
                </p:cNvPr>
                <p:cNvCxnSpPr>
                  <a:stCxn id="78" idx="0"/>
                  <a:endCxn id="13" idx="2"/>
                </p:cNvCxnSpPr>
                <p:nvPr/>
              </p:nvCxnSpPr>
              <p:spPr>
                <a:xfrm flipH="1" flipV="1">
                  <a:off x="4609003" y="1594816"/>
                  <a:ext cx="1" cy="2479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5" name="直接箭头连接符 20504">
                  <a:extLst>
                    <a:ext uri="{FF2B5EF4-FFF2-40B4-BE49-F238E27FC236}">
                      <a16:creationId xmlns:a16="http://schemas.microsoft.com/office/drawing/2014/main" id="{C3B7141E-1879-441F-BA9B-C4F08F4070E0}"/>
                    </a:ext>
                  </a:extLst>
                </p:cNvPr>
                <p:cNvCxnSpPr>
                  <a:stCxn id="3" idx="2"/>
                  <a:endCxn id="77" idx="0"/>
                </p:cNvCxnSpPr>
                <p:nvPr/>
              </p:nvCxnSpPr>
              <p:spPr>
                <a:xfrm flipH="1">
                  <a:off x="4609004" y="3659561"/>
                  <a:ext cx="1" cy="2623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7" name="直接箭头连接符 20506">
                  <a:extLst>
                    <a:ext uri="{FF2B5EF4-FFF2-40B4-BE49-F238E27FC236}">
                      <a16:creationId xmlns:a16="http://schemas.microsoft.com/office/drawing/2014/main" id="{69E53D23-50D1-4864-9342-A29E049DDBDF}"/>
                    </a:ext>
                  </a:extLst>
                </p:cNvPr>
                <p:cNvCxnSpPr>
                  <a:stCxn id="77" idx="2"/>
                  <a:endCxn id="14" idx="0"/>
                </p:cNvCxnSpPr>
                <p:nvPr/>
              </p:nvCxnSpPr>
              <p:spPr>
                <a:xfrm flipH="1">
                  <a:off x="4609003" y="4339185"/>
                  <a:ext cx="1" cy="279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09" name="直接箭头连接符 20508">
                  <a:extLst>
                    <a:ext uri="{FF2B5EF4-FFF2-40B4-BE49-F238E27FC236}">
                      <a16:creationId xmlns:a16="http://schemas.microsoft.com/office/drawing/2014/main" id="{B101C205-A4FA-44BD-9C74-76C4BB4A2425}"/>
                    </a:ext>
                  </a:extLst>
                </p:cNvPr>
                <p:cNvCxnSpPr>
                  <a:stCxn id="13" idx="3"/>
                  <a:endCxn id="51" idx="1"/>
                </p:cNvCxnSpPr>
                <p:nvPr/>
              </p:nvCxnSpPr>
              <p:spPr>
                <a:xfrm flipV="1">
                  <a:off x="5952985" y="1155812"/>
                  <a:ext cx="374202" cy="247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11" name="直接箭头连接符 20510">
                  <a:extLst>
                    <a:ext uri="{FF2B5EF4-FFF2-40B4-BE49-F238E27FC236}">
                      <a16:creationId xmlns:a16="http://schemas.microsoft.com/office/drawing/2014/main" id="{E35F89BA-58D7-407F-AD2F-1D00445641FA}"/>
                    </a:ext>
                  </a:extLst>
                </p:cNvPr>
                <p:cNvCxnSpPr>
                  <a:stCxn id="14" idx="3"/>
                  <a:endCxn id="87" idx="1"/>
                </p:cNvCxnSpPr>
                <p:nvPr/>
              </p:nvCxnSpPr>
              <p:spPr>
                <a:xfrm>
                  <a:off x="6035718" y="4984891"/>
                  <a:ext cx="257810" cy="163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连接符: 肘形 64">
                  <a:extLst>
                    <a:ext uri="{FF2B5EF4-FFF2-40B4-BE49-F238E27FC236}">
                      <a16:creationId xmlns:a16="http://schemas.microsoft.com/office/drawing/2014/main" id="{99E0FC6D-8992-48E1-B9B6-BCB4CE134A97}"/>
                    </a:ext>
                  </a:extLst>
                </p:cNvPr>
                <p:cNvCxnSpPr>
                  <a:stCxn id="51" idx="3"/>
                  <a:endCxn id="18" idx="1"/>
                </p:cNvCxnSpPr>
                <p:nvPr/>
              </p:nvCxnSpPr>
              <p:spPr>
                <a:xfrm flipV="1">
                  <a:off x="8220346" y="924684"/>
                  <a:ext cx="647707" cy="23112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连接符: 肘形 66">
                  <a:extLst>
                    <a:ext uri="{FF2B5EF4-FFF2-40B4-BE49-F238E27FC236}">
                      <a16:creationId xmlns:a16="http://schemas.microsoft.com/office/drawing/2014/main" id="{0D086081-B07D-407B-9245-EB9D143A0C20}"/>
                    </a:ext>
                  </a:extLst>
                </p:cNvPr>
                <p:cNvCxnSpPr>
                  <a:stCxn id="51" idx="3"/>
                  <a:endCxn id="53" idx="1"/>
                </p:cNvCxnSpPr>
                <p:nvPr/>
              </p:nvCxnSpPr>
              <p:spPr>
                <a:xfrm>
                  <a:off x="8220346" y="1155812"/>
                  <a:ext cx="647707" cy="51119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连接符: 肘形 68">
                  <a:extLst>
                    <a:ext uri="{FF2B5EF4-FFF2-40B4-BE49-F238E27FC236}">
                      <a16:creationId xmlns:a16="http://schemas.microsoft.com/office/drawing/2014/main" id="{D619AA38-FEFC-41E3-9257-64C85F551136}"/>
                    </a:ext>
                  </a:extLst>
                </p:cNvPr>
                <p:cNvCxnSpPr>
                  <a:stCxn id="87" idx="3"/>
                  <a:endCxn id="88" idx="1"/>
                </p:cNvCxnSpPr>
                <p:nvPr/>
              </p:nvCxnSpPr>
              <p:spPr>
                <a:xfrm flipV="1">
                  <a:off x="8186687" y="4454041"/>
                  <a:ext cx="799359" cy="5471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连接符: 肘形 70">
                  <a:extLst>
                    <a:ext uri="{FF2B5EF4-FFF2-40B4-BE49-F238E27FC236}">
                      <a16:creationId xmlns:a16="http://schemas.microsoft.com/office/drawing/2014/main" id="{85C81F52-0937-4640-8AFD-85A79709192F}"/>
                    </a:ext>
                  </a:extLst>
                </p:cNvPr>
                <p:cNvCxnSpPr>
                  <a:stCxn id="87" idx="3"/>
                  <a:endCxn id="16" idx="1"/>
                </p:cNvCxnSpPr>
                <p:nvPr/>
              </p:nvCxnSpPr>
              <p:spPr>
                <a:xfrm>
                  <a:off x="8186687" y="5001229"/>
                  <a:ext cx="799360" cy="23134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ABE3A84B-17CE-41BE-BB21-3EB78A7A8F8D}"/>
                    </a:ext>
                  </a:extLst>
                </p:cNvPr>
                <p:cNvCxnSpPr>
                  <a:stCxn id="18" idx="3"/>
                </p:cNvCxnSpPr>
                <p:nvPr/>
              </p:nvCxnSpPr>
              <p:spPr>
                <a:xfrm flipV="1">
                  <a:off x="10066538" y="924576"/>
                  <a:ext cx="963226" cy="1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2AC0FAE4-CAF2-4C3E-B51B-7AF7FC5260F9}"/>
                    </a:ext>
                  </a:extLst>
                </p:cNvPr>
                <p:cNvCxnSpPr>
                  <a:stCxn id="53" idx="3"/>
                </p:cNvCxnSpPr>
                <p:nvPr/>
              </p:nvCxnSpPr>
              <p:spPr>
                <a:xfrm flipV="1">
                  <a:off x="10066538" y="1666956"/>
                  <a:ext cx="963226" cy="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D0FFE7EF-85B1-4AFE-A105-986A3BE32A5D}"/>
                    </a:ext>
                  </a:extLst>
                </p:cNvPr>
                <p:cNvCxnSpPr>
                  <a:stCxn id="88" idx="3"/>
                </p:cNvCxnSpPr>
                <p:nvPr/>
              </p:nvCxnSpPr>
              <p:spPr>
                <a:xfrm flipV="1">
                  <a:off x="10184531" y="4448966"/>
                  <a:ext cx="845233" cy="50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30A12BBD-01E6-46B7-85D4-5E72A63BD9B1}"/>
                    </a:ext>
                  </a:extLst>
                </p:cNvPr>
                <p:cNvCxnSpPr>
                  <a:stCxn id="16" idx="3"/>
                </p:cNvCxnSpPr>
                <p:nvPr/>
              </p:nvCxnSpPr>
              <p:spPr>
                <a:xfrm>
                  <a:off x="10184532" y="5232574"/>
                  <a:ext cx="8452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0BDC62EF-ACD8-48E7-A23B-0D07262D1E42}"/>
                    </a:ext>
                  </a:extLst>
                </p:cNvPr>
                <p:cNvSpPr txBox="1"/>
                <p:nvPr/>
              </p:nvSpPr>
              <p:spPr>
                <a:xfrm>
                  <a:off x="8033179" y="4479862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偶数</a:t>
                  </a: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2DDE811A-327C-4669-AC4D-AEDB7C0F3687}"/>
                    </a:ext>
                  </a:extLst>
                </p:cNvPr>
                <p:cNvSpPr txBox="1"/>
                <p:nvPr/>
              </p:nvSpPr>
              <p:spPr>
                <a:xfrm>
                  <a:off x="8036545" y="587650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偶数</a:t>
                  </a:r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ED33647-8276-4AE1-90F1-6FFDD0BCD735}"/>
                    </a:ext>
                  </a:extLst>
                </p:cNvPr>
                <p:cNvSpPr txBox="1"/>
                <p:nvPr/>
              </p:nvSpPr>
              <p:spPr>
                <a:xfrm>
                  <a:off x="8033179" y="1520495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奇数</a:t>
                  </a:r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ADB374B7-71A3-41D0-9F1D-FEDE7EF541E7}"/>
                    </a:ext>
                  </a:extLst>
                </p:cNvPr>
                <p:cNvSpPr txBox="1"/>
                <p:nvPr/>
              </p:nvSpPr>
              <p:spPr>
                <a:xfrm>
                  <a:off x="8033179" y="5227745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奇数</a:t>
                  </a:r>
                </a:p>
              </p:txBody>
            </p:sp>
          </p:grpSp>
        </p:grp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C494AE16-A2F8-4B2F-9530-C815866F1B26}"/>
                </a:ext>
              </a:extLst>
            </p:cNvPr>
            <p:cNvSpPr/>
            <p:nvPr/>
          </p:nvSpPr>
          <p:spPr>
            <a:xfrm>
              <a:off x="11270823" y="2419409"/>
              <a:ext cx="794608" cy="386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积极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0054F73-6DFE-40F0-89C5-C735A842C8AB}"/>
                </a:ext>
              </a:extLst>
            </p:cNvPr>
            <p:cNvSpPr/>
            <p:nvPr/>
          </p:nvSpPr>
          <p:spPr>
            <a:xfrm>
              <a:off x="11270823" y="3964399"/>
              <a:ext cx="794608" cy="386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消极</a:t>
              </a: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96906D0-AD8F-4243-BEDA-AAC265F26174}"/>
                </a:ext>
              </a:extLst>
            </p:cNvPr>
            <p:cNvCxnSpPr>
              <a:endCxn id="133" idx="1"/>
            </p:cNvCxnSpPr>
            <p:nvPr/>
          </p:nvCxnSpPr>
          <p:spPr>
            <a:xfrm flipV="1">
              <a:off x="10968063" y="2612792"/>
              <a:ext cx="302760" cy="434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C46C8B6-E7AF-4A81-B2B7-CAB5FC68E0F1}"/>
                </a:ext>
              </a:extLst>
            </p:cNvPr>
            <p:cNvCxnSpPr>
              <a:endCxn id="134" idx="1"/>
            </p:cNvCxnSpPr>
            <p:nvPr/>
          </p:nvCxnSpPr>
          <p:spPr>
            <a:xfrm>
              <a:off x="10967497" y="3692732"/>
              <a:ext cx="303326" cy="465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8DA4C96-D945-46DF-AB78-6DD34F6AA891}"/>
                </a:ext>
              </a:extLst>
            </p:cNvPr>
            <p:cNvSpPr txBox="1"/>
            <p:nvPr/>
          </p:nvSpPr>
          <p:spPr>
            <a:xfrm>
              <a:off x="10800805" y="25489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&gt;0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C26A27-6F4A-4A64-8C40-19AD0B26F1A6}"/>
                </a:ext>
              </a:extLst>
            </p:cNvPr>
            <p:cNvSpPr txBox="1"/>
            <p:nvPr/>
          </p:nvSpPr>
          <p:spPr>
            <a:xfrm>
              <a:off x="10798699" y="389633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&lt;0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8185A40-4B97-4A93-A19B-55BF73C02E23}"/>
              </a:ext>
            </a:extLst>
          </p:cNvPr>
          <p:cNvGrpSpPr/>
          <p:nvPr/>
        </p:nvGrpSpPr>
        <p:grpSpPr>
          <a:xfrm>
            <a:off x="437075" y="4621640"/>
            <a:ext cx="5924790" cy="1597972"/>
            <a:chOff x="5848876" y="4771926"/>
            <a:chExt cx="5924790" cy="1597972"/>
          </a:xfrm>
        </p:grpSpPr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5580C5E6-8F10-4163-9C1E-D09E6FA46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8876" y="4771926"/>
              <a:ext cx="5924790" cy="1597972"/>
            </a:xfrm>
            <a:prstGeom prst="rect">
              <a:avLst/>
            </a:prstGeom>
          </p:spPr>
        </p:pic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F86A33E-3A04-4D81-8C7B-9DAC1488E3D6}"/>
                </a:ext>
              </a:extLst>
            </p:cNvPr>
            <p:cNvSpPr/>
            <p:nvPr/>
          </p:nvSpPr>
          <p:spPr>
            <a:xfrm>
              <a:off x="7245425" y="6051889"/>
              <a:ext cx="607101" cy="204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4A6F5F70-4768-4B3C-969E-82B9762C09BE}"/>
              </a:ext>
            </a:extLst>
          </p:cNvPr>
          <p:cNvSpPr/>
          <p:nvPr/>
        </p:nvSpPr>
        <p:spPr>
          <a:xfrm>
            <a:off x="865800" y="351331"/>
            <a:ext cx="205796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算法流程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9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4928" y="1162975"/>
            <a:ext cx="876498" cy="849032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algn="ctr" defTabSz="914377"/>
              <a:endParaRPr lang="en-US" altLang="zh-CN" sz="1333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377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A0F44D7-E68E-428F-8162-B93D3DB3FB5C}"/>
              </a:ext>
            </a:extLst>
          </p:cNvPr>
          <p:cNvSpPr/>
          <p:nvPr/>
        </p:nvSpPr>
        <p:spPr>
          <a:xfrm>
            <a:off x="590922" y="263804"/>
            <a:ext cx="136216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369C38-CE98-4844-9C4C-C702E2E61502}"/>
              </a:ext>
            </a:extLst>
          </p:cNvPr>
          <p:cNvSpPr/>
          <p:nvPr/>
        </p:nvSpPr>
        <p:spPr>
          <a:xfrm>
            <a:off x="2364419" y="2566048"/>
            <a:ext cx="7667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从实验结果看，在有标签的情况下，机器学习的方法要远好于基于情感词典的方法。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但得到的结果还有很大的提升空间，在许多方面还有待进一步的研究和改进。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在机器学习算法中，可以通过调节参数，来提高准确率；在基于情感词典的方法中，可以构建更加完善精准的词典，也可以进一步考虑不同词汇的具体权值，优化计分模型。</a:t>
            </a:r>
          </a:p>
        </p:txBody>
      </p:sp>
    </p:spTree>
    <p:extLst>
      <p:ext uri="{BB962C8B-B14F-4D97-AF65-F5344CB8AC3E}">
        <p14:creationId xmlns:p14="http://schemas.microsoft.com/office/powerpoint/2010/main" val="2023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65592" y="2269488"/>
            <a:ext cx="5696585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914377">
              <a:defRPr/>
            </a:pPr>
            <a:r>
              <a:rPr lang="en-US" altLang="zh-CN" sz="8800" b="1" dirty="0">
                <a:solidFill>
                  <a:srgbClr val="1B4367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THANK</a:t>
            </a:r>
            <a:r>
              <a:rPr lang="en-US" altLang="zh-CN" sz="88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979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03A043-BB7F-4399-95E8-03624CF2BD54}"/>
              </a:ext>
            </a:extLst>
          </p:cNvPr>
          <p:cNvGrpSpPr/>
          <p:nvPr/>
        </p:nvGrpSpPr>
        <p:grpSpPr>
          <a:xfrm>
            <a:off x="5110632" y="1743539"/>
            <a:ext cx="1970736" cy="1685461"/>
            <a:chOff x="4951302" y="1452080"/>
            <a:chExt cx="2310525" cy="2000037"/>
          </a:xfrm>
        </p:grpSpPr>
        <p:sp>
          <p:nvSpPr>
            <p:cNvPr id="102" name="椭圆 101"/>
            <p:cNvSpPr/>
            <p:nvPr/>
          </p:nvSpPr>
          <p:spPr>
            <a:xfrm>
              <a:off x="5092847" y="1452080"/>
              <a:ext cx="2000037" cy="2000037"/>
            </a:xfrm>
            <a:prstGeom prst="ellipse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5" name="文本框 11"/>
            <p:cNvSpPr txBox="1"/>
            <p:nvPr/>
          </p:nvSpPr>
          <p:spPr>
            <a:xfrm>
              <a:off x="4951302" y="2100094"/>
              <a:ext cx="2310525" cy="108767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PART 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0B19888-A0AB-4418-A912-68F99800E942}"/>
              </a:ext>
            </a:extLst>
          </p:cNvPr>
          <p:cNvSpPr txBox="1"/>
          <p:nvPr/>
        </p:nvSpPr>
        <p:spPr>
          <a:xfrm>
            <a:off x="4359057" y="386303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数据来源及预处理</a:t>
            </a:r>
          </a:p>
        </p:txBody>
      </p:sp>
    </p:spTree>
    <p:extLst>
      <p:ext uri="{BB962C8B-B14F-4D97-AF65-F5344CB8AC3E}">
        <p14:creationId xmlns:p14="http://schemas.microsoft.com/office/powerpoint/2010/main" val="10390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FAA6A9-087D-470C-9AA8-E1767444CC7D}"/>
              </a:ext>
            </a:extLst>
          </p:cNvPr>
          <p:cNvSpPr/>
          <p:nvPr/>
        </p:nvSpPr>
        <p:spPr>
          <a:xfrm>
            <a:off x="1052561" y="343703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数据来源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6E8E53-4076-4A98-B22F-0829BB739CD5}"/>
              </a:ext>
            </a:extLst>
          </p:cNvPr>
          <p:cNvSpPr txBox="1"/>
          <p:nvPr/>
        </p:nvSpPr>
        <p:spPr>
          <a:xfrm>
            <a:off x="2011348" y="1307151"/>
            <a:ext cx="4753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谭松波酒店评论数据集（采集自携程网）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34EB0B-7A62-43D1-83FE-B1FE35CF6067}"/>
              </a:ext>
            </a:extLst>
          </p:cNvPr>
          <p:cNvSpPr/>
          <p:nvPr/>
        </p:nvSpPr>
        <p:spPr>
          <a:xfrm>
            <a:off x="2672177" y="1976311"/>
            <a:ext cx="7137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https://download.csdn.net/download/qq_40989940/10856258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D42EEC-D85D-4E95-B0C3-283C66B77388}"/>
              </a:ext>
            </a:extLst>
          </p:cNvPr>
          <p:cNvSpPr txBox="1"/>
          <p:nvPr/>
        </p:nvSpPr>
        <p:spPr>
          <a:xfrm>
            <a:off x="2011348" y="2883744"/>
            <a:ext cx="633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6000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条语料，正负类各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3000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条，都已划分好类别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212CF-1CF4-446E-A1D0-7586F941C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69" y="3836973"/>
            <a:ext cx="5540220" cy="967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17E037-887B-4F90-8BD0-1E978672A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44" y="4303995"/>
            <a:ext cx="5555461" cy="10516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1092B0-0B1E-4AA9-B819-9B78193AB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6" y="4752676"/>
            <a:ext cx="7110076" cy="102116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9F7CD0-173B-42F6-8EF6-C0FF9C1C5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6" y="5505188"/>
            <a:ext cx="6942422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4502EA6-65F4-4572-BDEC-6FF9FEA3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97" y="0"/>
            <a:ext cx="5642314" cy="56423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82F05E-776E-48AB-B81D-B257197BF90D}"/>
              </a:ext>
            </a:extLst>
          </p:cNvPr>
          <p:cNvSpPr/>
          <p:nvPr/>
        </p:nvSpPr>
        <p:spPr>
          <a:xfrm>
            <a:off x="1052561" y="343703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数据预处理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28E547-19F0-4B26-9F7F-0085A01E6B0C}"/>
              </a:ext>
            </a:extLst>
          </p:cNvPr>
          <p:cNvSpPr txBox="1"/>
          <p:nvPr/>
        </p:nvSpPr>
        <p:spPr>
          <a:xfrm>
            <a:off x="1434299" y="1635435"/>
            <a:ext cx="5197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遍历每个文本文件，合并正负语料，并加入标签（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），存为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dataframe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，分割为训练集、测试集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分词（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jieba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16201-80A5-4EF8-A38B-C0501F4FBA0B}"/>
              </a:ext>
            </a:extLst>
          </p:cNvPr>
          <p:cNvSpPr txBox="1"/>
          <p:nvPr/>
        </p:nvSpPr>
        <p:spPr>
          <a:xfrm>
            <a:off x="1434299" y="3013002"/>
            <a:ext cx="475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去停用词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3D6CE0-9C2E-48B4-BFEE-75912A895D8D}"/>
              </a:ext>
            </a:extLst>
          </p:cNvPr>
          <p:cNvSpPr txBox="1"/>
          <p:nvPr/>
        </p:nvSpPr>
        <p:spPr>
          <a:xfrm>
            <a:off x="2392165" y="5169586"/>
            <a:ext cx="522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酒店相关停用词（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说、住、入住、订、元、月等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1DBFB5-E3B4-4F53-B1CD-62BC3A6596F9}"/>
              </a:ext>
            </a:extLst>
          </p:cNvPr>
          <p:cNvGrpSpPr/>
          <p:nvPr/>
        </p:nvGrpSpPr>
        <p:grpSpPr>
          <a:xfrm>
            <a:off x="2091248" y="3553868"/>
            <a:ext cx="5054352" cy="2015828"/>
            <a:chOff x="2192784" y="2561709"/>
            <a:chExt cx="5054352" cy="201582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8CEB1F-C575-43C5-8F15-58CFCE9D3ADA}"/>
                </a:ext>
              </a:extLst>
            </p:cNvPr>
            <p:cNvSpPr txBox="1"/>
            <p:nvPr/>
          </p:nvSpPr>
          <p:spPr>
            <a:xfrm>
              <a:off x="2493702" y="3636561"/>
              <a:ext cx="4753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百度停用词表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143A91B-D6D6-45FD-A14F-051804DB6886}"/>
                </a:ext>
              </a:extLst>
            </p:cNvPr>
            <p:cNvSpPr txBox="1"/>
            <p:nvPr/>
          </p:nvSpPr>
          <p:spPr>
            <a:xfrm>
              <a:off x="2493702" y="2561709"/>
              <a:ext cx="4753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哈工大停用词表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540325-CF87-47E6-A268-90B0DD566E30}"/>
                </a:ext>
              </a:extLst>
            </p:cNvPr>
            <p:cNvSpPr txBox="1"/>
            <p:nvPr/>
          </p:nvSpPr>
          <p:spPr>
            <a:xfrm>
              <a:off x="2493702" y="3095695"/>
              <a:ext cx="4753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四川大学机器学习智能实验室停用词库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左中括号 2">
              <a:extLst>
                <a:ext uri="{FF2B5EF4-FFF2-40B4-BE49-F238E27FC236}">
                  <a16:creationId xmlns:a16="http://schemas.microsoft.com/office/drawing/2014/main" id="{26EFDCBF-07A3-4931-9828-1B9033165EE0}"/>
                </a:ext>
              </a:extLst>
            </p:cNvPr>
            <p:cNvSpPr/>
            <p:nvPr/>
          </p:nvSpPr>
          <p:spPr>
            <a:xfrm>
              <a:off x="2192784" y="2698812"/>
              <a:ext cx="213065" cy="187872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8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38B616-2DCE-4099-B45B-67C0EA718A80}"/>
              </a:ext>
            </a:extLst>
          </p:cNvPr>
          <p:cNvSpPr/>
          <p:nvPr/>
        </p:nvSpPr>
        <p:spPr>
          <a:xfrm>
            <a:off x="1052561" y="343703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情感词典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A08966-E846-4229-853C-734A5B722295}"/>
              </a:ext>
            </a:extLst>
          </p:cNvPr>
          <p:cNvSpPr/>
          <p:nvPr/>
        </p:nvSpPr>
        <p:spPr>
          <a:xfrm>
            <a:off x="1503284" y="1367762"/>
            <a:ext cx="9842377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zh-CN" altLang="en-US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情感词典：知网</a:t>
            </a:r>
            <a:r>
              <a:rPr lang="en-US" altLang="zh-CN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台湾大学</a:t>
            </a:r>
            <a:r>
              <a:rPr lang="en-US" altLang="zh-CN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7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酒店情感词典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989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，正：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590 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399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zh-CN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Posdict:5161</a:t>
            </a:r>
          </a:p>
          <a:p>
            <a:pPr marL="109728" lvl="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zh-CN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Negdict:4776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endParaRPr lang="en-US" altLang="zh-CN" sz="2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zh-CN" altLang="en-US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程度副词词典：知网</a:t>
            </a:r>
            <a:endParaRPr lang="en-US" altLang="zh-CN" sz="27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zh-CN" altLang="en-US" sz="27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否定词词典：知网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6B426-07CE-4283-99A0-61D8D309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66" y="2148177"/>
            <a:ext cx="2194750" cy="4122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AF1B83-1F02-411D-AAB1-61F95460C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62" y="2123982"/>
            <a:ext cx="2400508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03A043-BB7F-4399-95E8-03624CF2BD54}"/>
              </a:ext>
            </a:extLst>
          </p:cNvPr>
          <p:cNvGrpSpPr/>
          <p:nvPr/>
        </p:nvGrpSpPr>
        <p:grpSpPr>
          <a:xfrm>
            <a:off x="5110632" y="1743539"/>
            <a:ext cx="1970736" cy="1685461"/>
            <a:chOff x="4951302" y="1452080"/>
            <a:chExt cx="2310525" cy="2000037"/>
          </a:xfrm>
        </p:grpSpPr>
        <p:sp>
          <p:nvSpPr>
            <p:cNvPr id="102" name="椭圆 101"/>
            <p:cNvSpPr/>
            <p:nvPr/>
          </p:nvSpPr>
          <p:spPr>
            <a:xfrm>
              <a:off x="5092847" y="1452080"/>
              <a:ext cx="2000037" cy="2000037"/>
            </a:xfrm>
            <a:prstGeom prst="ellipse">
              <a:avLst/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5" name="文本框 11"/>
            <p:cNvSpPr txBox="1"/>
            <p:nvPr/>
          </p:nvSpPr>
          <p:spPr>
            <a:xfrm>
              <a:off x="4951302" y="2100094"/>
              <a:ext cx="2310525" cy="129067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  <a:p>
              <a:pPr marL="0" marR="0" lvl="0" indent="0" algn="ctr" defTabSz="914377" rtl="0" eaLnBrk="1" fontAlgn="auto" latinLnBrk="0" hangingPunct="1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PART 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0B19888-A0AB-4418-A912-68F99800E942}"/>
              </a:ext>
            </a:extLst>
          </p:cNvPr>
          <p:cNvSpPr txBox="1"/>
          <p:nvPr/>
        </p:nvSpPr>
        <p:spPr>
          <a:xfrm>
            <a:off x="5182929" y="39233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21549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9B0CED6-6FE0-426A-9FBE-FC6E5FEFE59D}"/>
              </a:ext>
            </a:extLst>
          </p:cNvPr>
          <p:cNvSpPr/>
          <p:nvPr/>
        </p:nvSpPr>
        <p:spPr>
          <a:xfrm>
            <a:off x="1052561" y="343703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机器学习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9EAFDF-E0E9-4E16-A1B2-D1887D3336D7}"/>
              </a:ext>
            </a:extLst>
          </p:cNvPr>
          <p:cNvGrpSpPr/>
          <p:nvPr/>
        </p:nvGrpSpPr>
        <p:grpSpPr>
          <a:xfrm>
            <a:off x="2011347" y="1307151"/>
            <a:ext cx="7483467" cy="1338394"/>
            <a:chOff x="2011347" y="1307151"/>
            <a:chExt cx="7483467" cy="133839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0F0200-7967-4B3A-A3C9-911DF4B86D1D}"/>
                </a:ext>
              </a:extLst>
            </p:cNvPr>
            <p:cNvSpPr txBox="1"/>
            <p:nvPr/>
          </p:nvSpPr>
          <p:spPr>
            <a:xfrm>
              <a:off x="2011347" y="1307151"/>
              <a:ext cx="58098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数据划分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D1D1D0-844A-4937-8D2B-577BF0EFD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185" y="1784646"/>
              <a:ext cx="6797629" cy="86089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5AE9B43-1F46-4FDE-9355-D4307D0347A2}"/>
              </a:ext>
            </a:extLst>
          </p:cNvPr>
          <p:cNvSpPr txBox="1"/>
          <p:nvPr/>
        </p:nvSpPr>
        <p:spPr>
          <a:xfrm>
            <a:off x="2011346" y="3075057"/>
            <a:ext cx="5809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预处理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921DDF-E1D2-41B5-B535-0729FC57AC7D}"/>
              </a:ext>
            </a:extLst>
          </p:cNvPr>
          <p:cNvGrpSpPr/>
          <p:nvPr/>
        </p:nvGrpSpPr>
        <p:grpSpPr>
          <a:xfrm>
            <a:off x="2000842" y="3588254"/>
            <a:ext cx="8886926" cy="1294677"/>
            <a:chOff x="2000842" y="3588254"/>
            <a:chExt cx="8886926" cy="129467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41509F-EDAE-4593-BC8A-65FC499497BD}"/>
                </a:ext>
              </a:extLst>
            </p:cNvPr>
            <p:cNvSpPr txBox="1"/>
            <p:nvPr/>
          </p:nvSpPr>
          <p:spPr>
            <a:xfrm>
              <a:off x="2000842" y="3588254"/>
              <a:ext cx="58098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特征提取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TF-IDF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计算权重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	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CF16EDA-0A3E-4DD7-99AF-7C0C009B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936" y="4296140"/>
              <a:ext cx="7757832" cy="586791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0FE65F1-49D2-46DA-887A-8C929B00FB5E}"/>
              </a:ext>
            </a:extLst>
          </p:cNvPr>
          <p:cNvSpPr txBox="1"/>
          <p:nvPr/>
        </p:nvSpPr>
        <p:spPr>
          <a:xfrm>
            <a:off x="2011346" y="5042300"/>
            <a:ext cx="5809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训练分类模型（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SVM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ANN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、贝叶斯、逻辑回归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	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B07A53-0BCA-4C29-8086-51D2A6B8D390}"/>
              </a:ext>
            </a:extLst>
          </p:cNvPr>
          <p:cNvSpPr txBox="1"/>
          <p:nvPr/>
        </p:nvSpPr>
        <p:spPr>
          <a:xfrm>
            <a:off x="2011346" y="5590817"/>
            <a:ext cx="5809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模型评估对比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66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2561" y="343703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算法流程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490B585-00EC-4D00-A0E2-19A32C4D463C}"/>
              </a:ext>
            </a:extLst>
          </p:cNvPr>
          <p:cNvGrpSpPr/>
          <p:nvPr/>
        </p:nvGrpSpPr>
        <p:grpSpPr>
          <a:xfrm>
            <a:off x="1463243" y="374494"/>
            <a:ext cx="8007008" cy="6304183"/>
            <a:chOff x="1019360" y="406824"/>
            <a:chExt cx="8007008" cy="6304183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7CEBF74-5789-42FD-B6C1-C413F5397655}"/>
                </a:ext>
              </a:extLst>
            </p:cNvPr>
            <p:cNvGrpSpPr/>
            <p:nvPr/>
          </p:nvGrpSpPr>
          <p:grpSpPr>
            <a:xfrm>
              <a:off x="1019360" y="406824"/>
              <a:ext cx="7367357" cy="5313287"/>
              <a:chOff x="2603745" y="461639"/>
              <a:chExt cx="7367357" cy="531328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28E41E-1963-4734-89CD-0F28C758133C}"/>
                  </a:ext>
                </a:extLst>
              </p:cNvPr>
              <p:cNvSpPr/>
              <p:nvPr/>
            </p:nvSpPr>
            <p:spPr>
              <a:xfrm>
                <a:off x="5237824" y="461639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训练语料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7DF35B5-B162-4BA8-BA34-FD7BA1CCDF7A}"/>
                  </a:ext>
                </a:extLst>
              </p:cNvPr>
              <p:cNvSpPr/>
              <p:nvPr/>
            </p:nvSpPr>
            <p:spPr>
              <a:xfrm>
                <a:off x="5237823" y="1324252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jieba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分词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F134E3-EDFB-461A-81E9-560F0794A0FF}"/>
                  </a:ext>
                </a:extLst>
              </p:cNvPr>
              <p:cNvSpPr/>
              <p:nvPr/>
            </p:nvSpPr>
            <p:spPr>
              <a:xfrm>
                <a:off x="3817392" y="2220524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去停用词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B46688-4FD9-4977-B503-AE0870C8EAAD}"/>
                  </a:ext>
                </a:extLst>
              </p:cNvPr>
              <p:cNvSpPr/>
              <p:nvPr/>
            </p:nvSpPr>
            <p:spPr>
              <a:xfrm>
                <a:off x="5237821" y="3049479"/>
                <a:ext cx="1491449" cy="5378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TF-IDF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特征权重计算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B917EB9-3CA9-435F-B4B9-1AE8C243CFA7}"/>
                  </a:ext>
                </a:extLst>
              </p:cNvPr>
              <p:cNvSpPr/>
              <p:nvPr/>
            </p:nvSpPr>
            <p:spPr>
              <a:xfrm>
                <a:off x="5237820" y="4104444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分类模型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18795BC-B923-4857-848A-DD3B7281FC38}"/>
                  </a:ext>
                </a:extLst>
              </p:cNvPr>
              <p:cNvSpPr/>
              <p:nvPr/>
            </p:nvSpPr>
            <p:spPr>
              <a:xfrm>
                <a:off x="6508810" y="2161708"/>
                <a:ext cx="1747423" cy="5378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基于情感词典的特征提取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6130CA66-4A9A-40E8-9A3A-00D5F6798D67}"/>
                  </a:ext>
                </a:extLst>
              </p:cNvPr>
              <p:cNvCxnSpPr>
                <a:stCxn id="6" idx="2"/>
                <a:endCxn id="13" idx="0"/>
              </p:cNvCxnSpPr>
              <p:nvPr/>
            </p:nvCxnSpPr>
            <p:spPr>
              <a:xfrm flipH="1">
                <a:off x="5983548" y="923278"/>
                <a:ext cx="1" cy="400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621A6FBD-C0F7-4AA7-BA78-DAB6782A468A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 flipH="1">
                <a:off x="4563117" y="1785891"/>
                <a:ext cx="1420431" cy="434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B5206070-1292-4A9A-BBF0-F7544281DF00}"/>
                  </a:ext>
                </a:extLst>
              </p:cNvPr>
              <p:cNvCxnSpPr>
                <a:stCxn id="13" idx="2"/>
                <a:endCxn id="17" idx="0"/>
              </p:cNvCxnSpPr>
              <p:nvPr/>
            </p:nvCxnSpPr>
            <p:spPr>
              <a:xfrm>
                <a:off x="5983548" y="1785891"/>
                <a:ext cx="1398974" cy="375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9D405B4-8FAC-4E67-9670-2F065799E4FD}"/>
                  </a:ext>
                </a:extLst>
              </p:cNvPr>
              <p:cNvCxnSpPr>
                <a:stCxn id="17" idx="2"/>
                <a:endCxn id="15" idx="0"/>
              </p:cNvCxnSpPr>
              <p:nvPr/>
            </p:nvCxnSpPr>
            <p:spPr>
              <a:xfrm flipH="1">
                <a:off x="5983546" y="2699550"/>
                <a:ext cx="1398976" cy="3499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559F826-E804-4EE2-ABA1-3A579A895C46}"/>
                  </a:ext>
                </a:extLst>
              </p:cNvPr>
              <p:cNvCxnSpPr>
                <a:stCxn id="14" idx="2"/>
                <a:endCxn id="15" idx="0"/>
              </p:cNvCxnSpPr>
              <p:nvPr/>
            </p:nvCxnSpPr>
            <p:spPr>
              <a:xfrm>
                <a:off x="4563117" y="2682163"/>
                <a:ext cx="1420429" cy="367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86CDBBA-B3D4-491B-B13A-EC00ED50D5AF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5983545" y="3587321"/>
                <a:ext cx="1" cy="517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B739C8B-A968-4B8A-BA36-A978561079A1}"/>
                  </a:ext>
                </a:extLst>
              </p:cNvPr>
              <p:cNvSpPr/>
              <p:nvPr/>
            </p:nvSpPr>
            <p:spPr>
              <a:xfrm>
                <a:off x="4402583" y="5302928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支持向量机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24179F-3D98-41D7-99A8-05D939A7206C}"/>
                  </a:ext>
                </a:extLst>
              </p:cNvPr>
              <p:cNvSpPr/>
              <p:nvPr/>
            </p:nvSpPr>
            <p:spPr>
              <a:xfrm>
                <a:off x="2603745" y="5302928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贝叶斯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D69503D-13DD-429B-96A7-AF2897E428D6}"/>
                  </a:ext>
                </a:extLst>
              </p:cNvPr>
              <p:cNvSpPr/>
              <p:nvPr/>
            </p:nvSpPr>
            <p:spPr>
              <a:xfrm>
                <a:off x="8479653" y="5313287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逻辑回归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03FCFFF-C831-4B7C-BECD-F817F91AEB77}"/>
                  </a:ext>
                </a:extLst>
              </p:cNvPr>
              <p:cNvSpPr/>
              <p:nvPr/>
            </p:nvSpPr>
            <p:spPr>
              <a:xfrm>
                <a:off x="6389330" y="5313287"/>
                <a:ext cx="1491449" cy="461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神经网络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D5F2A1D7-2016-48DE-88EC-DD140557F1CB}"/>
                  </a:ext>
                </a:extLst>
              </p:cNvPr>
              <p:cNvCxnSpPr>
                <a:stCxn id="16" idx="2"/>
                <a:endCxn id="30" idx="0"/>
              </p:cNvCxnSpPr>
              <p:nvPr/>
            </p:nvCxnSpPr>
            <p:spPr>
              <a:xfrm flipH="1">
                <a:off x="3349470" y="4566083"/>
                <a:ext cx="2634075" cy="736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62A1E64-C4AC-472F-B65D-35A689B630E5}"/>
                  </a:ext>
                </a:extLst>
              </p:cNvPr>
              <p:cNvCxnSpPr>
                <a:stCxn id="16" idx="2"/>
                <a:endCxn id="29" idx="0"/>
              </p:cNvCxnSpPr>
              <p:nvPr/>
            </p:nvCxnSpPr>
            <p:spPr>
              <a:xfrm flipH="1">
                <a:off x="5148308" y="4566083"/>
                <a:ext cx="835237" cy="736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41D643F1-578A-40E3-94C2-D5C9CD4BD2CA}"/>
                  </a:ext>
                </a:extLst>
              </p:cNvPr>
              <p:cNvCxnSpPr>
                <a:stCxn id="16" idx="2"/>
                <a:endCxn id="32" idx="0"/>
              </p:cNvCxnSpPr>
              <p:nvPr/>
            </p:nvCxnSpPr>
            <p:spPr>
              <a:xfrm>
                <a:off x="5983545" y="4566083"/>
                <a:ext cx="1151510" cy="747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70760BAB-4D74-4824-A1D2-0B3E9821D1A3}"/>
                  </a:ext>
                </a:extLst>
              </p:cNvPr>
              <p:cNvCxnSpPr>
                <a:stCxn id="16" idx="2"/>
                <a:endCxn id="31" idx="0"/>
              </p:cNvCxnSpPr>
              <p:nvPr/>
            </p:nvCxnSpPr>
            <p:spPr>
              <a:xfrm>
                <a:off x="5983545" y="4566083"/>
                <a:ext cx="3241833" cy="747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C31F9C0-FBBD-4135-A1D7-8BC6969A322B}"/>
                </a:ext>
              </a:extLst>
            </p:cNvPr>
            <p:cNvSpPr/>
            <p:nvPr/>
          </p:nvSpPr>
          <p:spPr>
            <a:xfrm>
              <a:off x="7443925" y="406824"/>
              <a:ext cx="1491449" cy="4616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测试语料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D74A74B-23C2-4AD3-80E2-00AA00E678B7}"/>
                </a:ext>
              </a:extLst>
            </p:cNvPr>
            <p:cNvSpPr/>
            <p:nvPr/>
          </p:nvSpPr>
          <p:spPr>
            <a:xfrm>
              <a:off x="7443925" y="2128646"/>
              <a:ext cx="1491449" cy="4616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特征提取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2C833F-120A-42B0-860D-19DB2218A040}"/>
                </a:ext>
              </a:extLst>
            </p:cNvPr>
            <p:cNvSpPr/>
            <p:nvPr/>
          </p:nvSpPr>
          <p:spPr>
            <a:xfrm>
              <a:off x="7352929" y="1211361"/>
              <a:ext cx="1673439" cy="57778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预处理（分词去停用词）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C6CFBC-F01A-4C48-9AA8-72B60689060F}"/>
                </a:ext>
              </a:extLst>
            </p:cNvPr>
            <p:cNvSpPr/>
            <p:nvPr/>
          </p:nvSpPr>
          <p:spPr>
            <a:xfrm>
              <a:off x="7386217" y="3044681"/>
              <a:ext cx="1606861" cy="4616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特征权重计算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7904E50-74C9-4511-AA86-3185DEE97926}"/>
                </a:ext>
              </a:extLst>
            </p:cNvPr>
            <p:cNvSpPr/>
            <p:nvPr/>
          </p:nvSpPr>
          <p:spPr>
            <a:xfrm>
              <a:off x="3653434" y="6249368"/>
              <a:ext cx="1491449" cy="46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测试结果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1F3BF1-4043-45C8-B128-012EFA90D693}"/>
                </a:ext>
              </a:extLst>
            </p:cNvPr>
            <p:cNvCxnSpPr>
              <a:stCxn id="42" idx="2"/>
              <a:endCxn id="44" idx="0"/>
            </p:cNvCxnSpPr>
            <p:nvPr/>
          </p:nvCxnSpPr>
          <p:spPr>
            <a:xfrm flipH="1">
              <a:off x="8189649" y="868463"/>
              <a:ext cx="1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D5CAAC4-70E6-42EE-9485-78D3BE60A299}"/>
                </a:ext>
              </a:extLst>
            </p:cNvPr>
            <p:cNvCxnSpPr>
              <a:stCxn id="44" idx="2"/>
              <a:endCxn id="43" idx="0"/>
            </p:cNvCxnSpPr>
            <p:nvPr/>
          </p:nvCxnSpPr>
          <p:spPr>
            <a:xfrm>
              <a:off x="8189649" y="1789150"/>
              <a:ext cx="1" cy="339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CA7D074-9283-41A8-91ED-A1D0751B9A2F}"/>
                </a:ext>
              </a:extLst>
            </p:cNvPr>
            <p:cNvCxnSpPr>
              <a:stCxn id="43" idx="2"/>
              <a:endCxn id="45" idx="0"/>
            </p:cNvCxnSpPr>
            <p:nvPr/>
          </p:nvCxnSpPr>
          <p:spPr>
            <a:xfrm flipH="1">
              <a:off x="8189648" y="2590285"/>
              <a:ext cx="2" cy="45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DBBCF6F2-3FA1-4610-A96D-E6EA3CC426EC}"/>
                </a:ext>
              </a:extLst>
            </p:cNvPr>
            <p:cNvCxnSpPr>
              <a:stCxn id="45" idx="2"/>
              <a:endCxn id="16" idx="3"/>
            </p:cNvCxnSpPr>
            <p:nvPr/>
          </p:nvCxnSpPr>
          <p:spPr>
            <a:xfrm rot="5400000">
              <a:off x="6280202" y="2371002"/>
              <a:ext cx="774129" cy="30447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E0295EE-3118-4349-B4D3-1C2F6111A90C}"/>
                </a:ext>
              </a:extLst>
            </p:cNvPr>
            <p:cNvCxnSpPr>
              <a:stCxn id="30" idx="2"/>
              <a:endCxn id="46" idx="0"/>
            </p:cNvCxnSpPr>
            <p:nvPr/>
          </p:nvCxnSpPr>
          <p:spPr>
            <a:xfrm>
              <a:off x="1765085" y="5709752"/>
              <a:ext cx="2634074" cy="539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AED839C-66EB-440F-B5D9-9D2EF05ABAD7}"/>
                </a:ext>
              </a:extLst>
            </p:cNvPr>
            <p:cNvCxnSpPr>
              <a:stCxn id="29" idx="2"/>
              <a:endCxn id="46" idx="0"/>
            </p:cNvCxnSpPr>
            <p:nvPr/>
          </p:nvCxnSpPr>
          <p:spPr>
            <a:xfrm>
              <a:off x="3563923" y="5709752"/>
              <a:ext cx="835236" cy="539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58CE23C-A9F2-432E-A098-1EE092898F20}"/>
                </a:ext>
              </a:extLst>
            </p:cNvPr>
            <p:cNvCxnSpPr>
              <a:stCxn id="32" idx="2"/>
              <a:endCxn id="46" idx="0"/>
            </p:cNvCxnSpPr>
            <p:nvPr/>
          </p:nvCxnSpPr>
          <p:spPr>
            <a:xfrm flipH="1">
              <a:off x="4399159" y="5720111"/>
              <a:ext cx="1151511" cy="52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A2F9C43-373E-4ABD-B1A1-7338D796DDFA}"/>
                </a:ext>
              </a:extLst>
            </p:cNvPr>
            <p:cNvCxnSpPr>
              <a:stCxn id="31" idx="2"/>
              <a:endCxn id="46" idx="0"/>
            </p:cNvCxnSpPr>
            <p:nvPr/>
          </p:nvCxnSpPr>
          <p:spPr>
            <a:xfrm flipH="1">
              <a:off x="4399159" y="5720111"/>
              <a:ext cx="3241834" cy="52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3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184C25-6DD9-46CE-9537-1B7831A7A619}"/>
              </a:ext>
            </a:extLst>
          </p:cNvPr>
          <p:cNvSpPr/>
          <p:nvPr/>
        </p:nvSpPr>
        <p:spPr>
          <a:xfrm>
            <a:off x="910518" y="361458"/>
            <a:ext cx="207737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模型评估</a:t>
            </a:r>
            <a:endParaRPr lang="en-US" altLang="zh-CN" sz="28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1357765-2F0F-4394-8749-FF06D7E8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11939"/>
              </p:ext>
            </p:extLst>
          </p:nvPr>
        </p:nvGraphicFramePr>
        <p:xfrm>
          <a:off x="2433963" y="1399974"/>
          <a:ext cx="7038511" cy="1376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50461">
                  <a:extLst>
                    <a:ext uri="{9D8B030D-6E8A-4147-A177-3AD203B41FA5}">
                      <a16:colId xmlns:a16="http://schemas.microsoft.com/office/drawing/2014/main" val="611842715"/>
                    </a:ext>
                  </a:extLst>
                </a:gridCol>
                <a:gridCol w="1138433">
                  <a:extLst>
                    <a:ext uri="{9D8B030D-6E8A-4147-A177-3AD203B41FA5}">
                      <a16:colId xmlns:a16="http://schemas.microsoft.com/office/drawing/2014/main" val="1436988772"/>
                    </a:ext>
                  </a:extLst>
                </a:gridCol>
                <a:gridCol w="1377265">
                  <a:extLst>
                    <a:ext uri="{9D8B030D-6E8A-4147-A177-3AD203B41FA5}">
                      <a16:colId xmlns:a16="http://schemas.microsoft.com/office/drawing/2014/main" val="32697360"/>
                    </a:ext>
                  </a:extLst>
                </a:gridCol>
                <a:gridCol w="1210083">
                  <a:extLst>
                    <a:ext uri="{9D8B030D-6E8A-4147-A177-3AD203B41FA5}">
                      <a16:colId xmlns:a16="http://schemas.microsoft.com/office/drawing/2014/main" val="1905252840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1164986055"/>
                    </a:ext>
                  </a:extLst>
                </a:gridCol>
              </a:tblGrid>
              <a:tr h="327026">
                <a:tc>
                  <a:txBody>
                    <a:bodyPr/>
                    <a:lstStyle/>
                    <a:p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贝叶斯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SVM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ANN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逻辑回归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6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普通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0.866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0.845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0.851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0.863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基于情感词典特征提取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0.767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0.815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0.806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0.809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2824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F51BCAD-15D0-4C57-8BCD-99E92FFBF2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1" y="3806855"/>
            <a:ext cx="5611495" cy="1943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E1A476-7E4A-4A73-9EEE-300CCB0091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20" y="3938300"/>
            <a:ext cx="5274310" cy="16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463</Words>
  <Application>Microsoft Office PowerPoint</Application>
  <PresentationFormat>宽屏</PresentationFormat>
  <Paragraphs>143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楷体</vt:lpstr>
      <vt:lpstr>微软雅黑</vt:lpstr>
      <vt:lpstr>Arial</vt:lpstr>
      <vt:lpstr>Calibri</vt:lpstr>
      <vt:lpstr>Times New Roman</vt:lpstr>
      <vt:lpstr>Wingdings</vt:lpstr>
      <vt:lpstr>Wingdings 3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41</cp:revision>
  <dcterms:created xsi:type="dcterms:W3CDTF">2019-06-11T14:01:35Z</dcterms:created>
  <dcterms:modified xsi:type="dcterms:W3CDTF">2019-07-02T15:33:18Z</dcterms:modified>
</cp:coreProperties>
</file>