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sldIdLst>
    <p:sldId id="256" r:id="rId2"/>
    <p:sldId id="257" r:id="rId3"/>
    <p:sldId id="260" r:id="rId4"/>
    <p:sldId id="259" r:id="rId5"/>
    <p:sldId id="273" r:id="rId6"/>
    <p:sldId id="268" r:id="rId7"/>
    <p:sldId id="261" r:id="rId8"/>
    <p:sldId id="263" r:id="rId9"/>
    <p:sldId id="272" r:id="rId10"/>
    <p:sldId id="262" r:id="rId11"/>
    <p:sldId id="264" r:id="rId12"/>
    <p:sldId id="271" r:id="rId13"/>
    <p:sldId id="274" r:id="rId14"/>
    <p:sldId id="276" r:id="rId15"/>
    <p:sldId id="283" r:id="rId16"/>
    <p:sldId id="282" r:id="rId17"/>
    <p:sldId id="287" r:id="rId18"/>
    <p:sldId id="286" r:id="rId19"/>
    <p:sldId id="285" r:id="rId20"/>
    <p:sldId id="277" r:id="rId21"/>
    <p:sldId id="278" r:id="rId22"/>
    <p:sldId id="279" r:id="rId23"/>
    <p:sldId id="288" r:id="rId24"/>
    <p:sldId id="290" r:id="rId25"/>
    <p:sldId id="291" r:id="rId26"/>
    <p:sldId id="294" r:id="rId27"/>
    <p:sldId id="292" r:id="rId28"/>
    <p:sldId id="293" r:id="rId29"/>
    <p:sldId id="295" r:id="rId30"/>
    <p:sldId id="296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535-6D5A-7646-8840-3B05D6DFAAE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7A6B8A3B-B4A8-0B47-A7EB-81B6CDAFFFC7}" type="datetimeFigureOut">
              <a:rPr lang="fr-FR" smtClean="0"/>
              <a:t>30/09/13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ierp/PROJET_Drone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DRONE – Projet M2SE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BASE + PARTIE VOL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6" y="1656150"/>
            <a:ext cx="1261932" cy="538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6199456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VOL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712788" y="3012142"/>
            <a:ext cx="8126926" cy="37188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ARM CORTEX (M,A)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smtClean="0">
                <a:solidFill>
                  <a:srgbClr val="FFFFFF"/>
                </a:solidFill>
              </a:rPr>
              <a:t>Structure</a:t>
            </a:r>
            <a:r>
              <a:rPr lang="fr-FR" dirty="0" smtClean="0">
                <a:solidFill>
                  <a:srgbClr val="FFFFFF"/>
                </a:solidFill>
              </a:rPr>
              <a:t> :</a:t>
            </a:r>
            <a:endParaRPr lang="fr-FR" u="sng" dirty="0" smtClean="0">
              <a:solidFill>
                <a:srgbClr val="FFFFFF"/>
              </a:solidFill>
            </a:endParaRP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err="1" smtClean="0">
                <a:solidFill>
                  <a:srgbClr val="FFFFFF"/>
                </a:solidFill>
              </a:rPr>
              <a:t>Communicationn</a:t>
            </a:r>
            <a:r>
              <a:rPr lang="fr-FR" dirty="0" smtClean="0">
                <a:solidFill>
                  <a:srgbClr val="FFFFFF"/>
                </a:solidFill>
              </a:rPr>
              <a:t> : 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RF/HF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002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RESTE A FAIRE </a:t>
            </a:r>
            <a:br>
              <a:rPr lang="fr-FR" dirty="0" smtClean="0"/>
            </a:br>
            <a:r>
              <a:rPr lang="fr-FR" dirty="0" smtClean="0"/>
              <a:t>Semaine (39-40)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 GANTT </a:t>
            </a:r>
          </a:p>
          <a:p>
            <a:r>
              <a:rPr lang="fr-FR" dirty="0"/>
              <a:t>Prise en main de </a:t>
            </a:r>
            <a:r>
              <a:rPr lang="fr-FR" dirty="0" err="1" smtClean="0"/>
              <a:t>Redmine</a:t>
            </a:r>
            <a:r>
              <a:rPr lang="fr-FR" dirty="0" smtClean="0"/>
              <a:t> + Git</a:t>
            </a:r>
          </a:p>
          <a:p>
            <a:r>
              <a:rPr lang="fr-FR" dirty="0" smtClean="0"/>
              <a:t>Diagramme des cas d’utilisation IHM</a:t>
            </a:r>
          </a:p>
          <a:p>
            <a:pPr lvl="1"/>
            <a:r>
              <a:rPr lang="fr-FR" dirty="0" smtClean="0"/>
              <a:t>Diagramme de séquence IHM</a:t>
            </a:r>
          </a:p>
          <a:p>
            <a:r>
              <a:rPr lang="fr-FR" dirty="0" smtClean="0"/>
              <a:t>Analyse structurelle</a:t>
            </a:r>
          </a:p>
          <a:p>
            <a:pPr lvl="1"/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464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039499" cy="1447800"/>
          </a:xfrm>
        </p:spPr>
        <p:txBody>
          <a:bodyPr/>
          <a:lstStyle/>
          <a:p>
            <a:r>
              <a:rPr lang="fr-FR" dirty="0" smtClean="0"/>
              <a:t>Matrice hiérarchie PROJET</a:t>
            </a:r>
            <a:endParaRPr lang="fr-FR" dirty="0"/>
          </a:p>
        </p:txBody>
      </p:sp>
      <p:pic>
        <p:nvPicPr>
          <p:cNvPr id="19" name="Image 18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Flèche courbée vers la droite 19"/>
          <p:cNvSpPr/>
          <p:nvPr/>
        </p:nvSpPr>
        <p:spPr>
          <a:xfrm>
            <a:off x="2940436" y="3520463"/>
            <a:ext cx="3948193" cy="2305558"/>
          </a:xfrm>
          <a:prstGeom prst="curvedRightArrow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8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re processus 1"/>
          <p:cNvSpPr/>
          <p:nvPr/>
        </p:nvSpPr>
        <p:spPr>
          <a:xfrm>
            <a:off x="5312048" y="2112084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DRONE</a:t>
            </a:r>
            <a:endParaRPr lang="fr-FR" dirty="0"/>
          </a:p>
        </p:txBody>
      </p:sp>
      <p:sp>
        <p:nvSpPr>
          <p:cNvPr id="3" name="Autre processus 2"/>
          <p:cNvSpPr/>
          <p:nvPr/>
        </p:nvSpPr>
        <p:spPr>
          <a:xfrm>
            <a:off x="2969048" y="4640721"/>
            <a:ext cx="1192284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Martin</a:t>
            </a:r>
            <a:endParaRPr lang="fr-FR" dirty="0"/>
          </a:p>
        </p:txBody>
      </p:sp>
      <p:sp>
        <p:nvSpPr>
          <p:cNvPr id="4" name="Autre processus 3"/>
          <p:cNvSpPr/>
          <p:nvPr/>
        </p:nvSpPr>
        <p:spPr>
          <a:xfrm>
            <a:off x="2933910" y="3864719"/>
            <a:ext cx="1192283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Pierre</a:t>
            </a:r>
            <a:endParaRPr lang="fr-FR" dirty="0"/>
          </a:p>
        </p:txBody>
      </p:sp>
      <p:sp>
        <p:nvSpPr>
          <p:cNvPr id="5" name="Autre processus 4"/>
          <p:cNvSpPr/>
          <p:nvPr/>
        </p:nvSpPr>
        <p:spPr>
          <a:xfrm>
            <a:off x="1483606" y="2112084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  <a:endParaRPr lang="fr-FR" dirty="0"/>
          </a:p>
        </p:txBody>
      </p:sp>
      <p:sp>
        <p:nvSpPr>
          <p:cNvPr id="6" name="Autre processus 5"/>
          <p:cNvSpPr/>
          <p:nvPr/>
        </p:nvSpPr>
        <p:spPr>
          <a:xfrm>
            <a:off x="1828481" y="3093592"/>
            <a:ext cx="1192283" cy="606669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P-J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5615870" y="3093592"/>
            <a:ext cx="1192283" cy="606669"/>
          </a:xfrm>
          <a:prstGeom prst="flowChartAlternateProcess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Nabil ?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6740914" y="3864719"/>
            <a:ext cx="1192283" cy="606669"/>
          </a:xfrm>
          <a:prstGeom prst="flowChartAlternateProcess">
            <a:avLst/>
          </a:prstGeom>
          <a:solidFill>
            <a:srgbClr val="B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Hubert</a:t>
            </a:r>
            <a:endParaRPr lang="fr-FR" dirty="0"/>
          </a:p>
        </p:txBody>
      </p:sp>
      <p:sp>
        <p:nvSpPr>
          <p:cNvPr id="9" name="Autre processus 8"/>
          <p:cNvSpPr/>
          <p:nvPr/>
        </p:nvSpPr>
        <p:spPr>
          <a:xfrm>
            <a:off x="6753215" y="4640721"/>
            <a:ext cx="1192283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Thomas</a:t>
            </a:r>
            <a:endParaRPr lang="fr-FR" dirty="0"/>
          </a:p>
        </p:txBody>
      </p:sp>
      <p:sp>
        <p:nvSpPr>
          <p:cNvPr id="10" name="Autre processus 9"/>
          <p:cNvSpPr/>
          <p:nvPr/>
        </p:nvSpPr>
        <p:spPr>
          <a:xfrm>
            <a:off x="3365639" y="1173346"/>
            <a:ext cx="1882033" cy="762000"/>
          </a:xfrm>
          <a:prstGeom prst="flowChartAlternateProcess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SYSTEME</a:t>
            </a:r>
            <a:endParaRPr lang="fr-FR" dirty="0"/>
          </a:p>
        </p:txBody>
      </p:sp>
      <p:sp>
        <p:nvSpPr>
          <p:cNvPr id="11" name="Autre processus 10"/>
          <p:cNvSpPr/>
          <p:nvPr/>
        </p:nvSpPr>
        <p:spPr>
          <a:xfrm>
            <a:off x="6740914" y="6180884"/>
            <a:ext cx="1192283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12" name="Autre processus 11"/>
          <p:cNvSpPr/>
          <p:nvPr/>
        </p:nvSpPr>
        <p:spPr>
          <a:xfrm>
            <a:off x="6753215" y="5410214"/>
            <a:ext cx="1192283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Gregory</a:t>
            </a:r>
            <a:endParaRPr lang="fr-FR" dirty="0"/>
          </a:p>
        </p:txBody>
      </p:sp>
      <p:sp>
        <p:nvSpPr>
          <p:cNvPr id="13" name="Autre processus 12"/>
          <p:cNvSpPr/>
          <p:nvPr/>
        </p:nvSpPr>
        <p:spPr>
          <a:xfrm>
            <a:off x="2969049" y="6180884"/>
            <a:ext cx="1192283" cy="606669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Rémi</a:t>
            </a:r>
            <a:endParaRPr lang="fr-FR" dirty="0"/>
          </a:p>
        </p:txBody>
      </p:sp>
      <p:sp>
        <p:nvSpPr>
          <p:cNvPr id="14" name="Autre processus 13"/>
          <p:cNvSpPr/>
          <p:nvPr/>
        </p:nvSpPr>
        <p:spPr>
          <a:xfrm>
            <a:off x="2969049" y="5410214"/>
            <a:ext cx="1192283" cy="606669"/>
          </a:xfrm>
          <a:prstGeom prst="flowChartAlternateProcess">
            <a:avLst/>
          </a:prstGeom>
          <a:solidFill>
            <a:srgbClr val="B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Guillaume</a:t>
            </a:r>
            <a:endParaRPr lang="fr-FR" sz="1400" dirty="0"/>
          </a:p>
        </p:txBody>
      </p:sp>
      <p:cxnSp>
        <p:nvCxnSpPr>
          <p:cNvPr id="16" name="Connecteur droit 15"/>
          <p:cNvCxnSpPr>
            <a:stCxn id="10" idx="1"/>
          </p:cNvCxnSpPr>
          <p:nvPr/>
        </p:nvCxnSpPr>
        <p:spPr>
          <a:xfrm flipH="1">
            <a:off x="2424623" y="1554346"/>
            <a:ext cx="941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5" idx="0"/>
          </p:cNvCxnSpPr>
          <p:nvPr/>
        </p:nvCxnSpPr>
        <p:spPr>
          <a:xfrm>
            <a:off x="2424623" y="1554346"/>
            <a:ext cx="0" cy="55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247672" y="1554346"/>
            <a:ext cx="941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188688" y="1554346"/>
            <a:ext cx="0" cy="55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5" idx="2"/>
          </p:cNvCxnSpPr>
          <p:nvPr/>
        </p:nvCxnSpPr>
        <p:spPr>
          <a:xfrm>
            <a:off x="2424623" y="2874084"/>
            <a:ext cx="0" cy="206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212012" y="2874084"/>
            <a:ext cx="0" cy="206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407412" y="3700261"/>
            <a:ext cx="0" cy="2783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212012" y="3700261"/>
            <a:ext cx="0" cy="281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4" idx="1"/>
          </p:cNvCxnSpPr>
          <p:nvPr/>
        </p:nvCxnSpPr>
        <p:spPr>
          <a:xfrm>
            <a:off x="2407412" y="4168054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3" idx="1"/>
          </p:cNvCxnSpPr>
          <p:nvPr/>
        </p:nvCxnSpPr>
        <p:spPr>
          <a:xfrm>
            <a:off x="2424623" y="4944056"/>
            <a:ext cx="5444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14" idx="1"/>
          </p:cNvCxnSpPr>
          <p:nvPr/>
        </p:nvCxnSpPr>
        <p:spPr>
          <a:xfrm>
            <a:off x="2424623" y="5713549"/>
            <a:ext cx="5444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13" idx="1"/>
          </p:cNvCxnSpPr>
          <p:nvPr/>
        </p:nvCxnSpPr>
        <p:spPr>
          <a:xfrm>
            <a:off x="2407412" y="6484219"/>
            <a:ext cx="5616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6212012" y="6484219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6212012" y="5683140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212012" y="4940866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6212012" y="4176152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re processus 51"/>
          <p:cNvSpPr/>
          <p:nvPr/>
        </p:nvSpPr>
        <p:spPr>
          <a:xfrm>
            <a:off x="496591" y="3862241"/>
            <a:ext cx="1192282" cy="606668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 D P</a:t>
            </a:r>
            <a:endParaRPr lang="fr-FR" dirty="0"/>
          </a:p>
        </p:txBody>
      </p:sp>
      <p:sp>
        <p:nvSpPr>
          <p:cNvPr id="53" name="Autre processus 52"/>
          <p:cNvSpPr/>
          <p:nvPr/>
        </p:nvSpPr>
        <p:spPr>
          <a:xfrm>
            <a:off x="496589" y="4633647"/>
            <a:ext cx="1192284" cy="60666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55" name="Autre processus 54"/>
          <p:cNvSpPr/>
          <p:nvPr/>
        </p:nvSpPr>
        <p:spPr>
          <a:xfrm>
            <a:off x="504616" y="5393308"/>
            <a:ext cx="1192283" cy="606669"/>
          </a:xfrm>
          <a:prstGeom prst="flowChartAlternateProcess">
            <a:avLst/>
          </a:prstGeom>
          <a:solidFill>
            <a:srgbClr val="B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 </a:t>
            </a:r>
            <a:r>
              <a:rPr lang="fr-FR" dirty="0" err="1" smtClean="0"/>
              <a:t>T</a:t>
            </a:r>
            <a:endParaRPr lang="fr-FR" dirty="0"/>
          </a:p>
        </p:txBody>
      </p:sp>
      <p:pic>
        <p:nvPicPr>
          <p:cNvPr id="56" name="Image 55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14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animBg="1"/>
      <p:bldP spid="53" grpId="1" animBg="1"/>
      <p:bldP spid="5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DIVERS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Taux horaire : </a:t>
            </a:r>
            <a:r>
              <a:rPr lang="fr-FR" dirty="0" smtClean="0"/>
              <a:t>minimum (SMIC =  9,43 euros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Economique</a:t>
            </a:r>
          </a:p>
          <a:p>
            <a:r>
              <a:rPr lang="fr-FR" dirty="0" smtClean="0"/>
              <a:t>Horaire</a:t>
            </a:r>
          </a:p>
          <a:p>
            <a:r>
              <a:rPr lang="fr-FR" dirty="0" smtClean="0"/>
              <a:t>Technique</a:t>
            </a:r>
          </a:p>
          <a:p>
            <a:r>
              <a:rPr lang="fr-FR" dirty="0" smtClean="0"/>
              <a:t>Volume de vente</a:t>
            </a:r>
          </a:p>
          <a:p>
            <a:r>
              <a:rPr lang="fr-FR" dirty="0" smtClean="0"/>
              <a:t>Cœur de cible </a:t>
            </a:r>
            <a:r>
              <a:rPr lang="fr-FR" dirty="0" smtClean="0">
                <a:sym typeface="Wingdings"/>
              </a:rPr>
              <a:t> Utilisateur Lambda</a:t>
            </a:r>
            <a:endParaRPr lang="fr-FR" dirty="0" smtClean="0"/>
          </a:p>
          <a:p>
            <a:r>
              <a:rPr lang="fr-FR" dirty="0" smtClean="0"/>
              <a:t>Date de disponibilité</a:t>
            </a:r>
          </a:p>
          <a:p>
            <a:r>
              <a:rPr lang="fr-FR" dirty="0" smtClean="0"/>
              <a:t>1h30 = 1 ligne de code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8285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Volume de production : </a:t>
            </a:r>
          </a:p>
          <a:p>
            <a:pPr lvl="1"/>
            <a:r>
              <a:rPr lang="fr-FR" dirty="0" smtClean="0"/>
              <a:t>1000 Pièces</a:t>
            </a:r>
          </a:p>
          <a:p>
            <a:r>
              <a:rPr lang="fr-FR" dirty="0" smtClean="0"/>
              <a:t>Cout </a:t>
            </a:r>
            <a:r>
              <a:rPr lang="fr-FR" smtClean="0"/>
              <a:t>du drone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102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Condition de vol</a:t>
            </a:r>
          </a:p>
          <a:p>
            <a:pPr lvl="1"/>
            <a:r>
              <a:rPr lang="fr-FR" dirty="0" smtClean="0"/>
              <a:t>Pas de temps de pluie</a:t>
            </a:r>
          </a:p>
          <a:p>
            <a:pPr lvl="1"/>
            <a:r>
              <a:rPr lang="fr-FR" dirty="0" smtClean="0"/>
              <a:t>Pas de de vent </a:t>
            </a:r>
          </a:p>
          <a:p>
            <a:r>
              <a:rPr lang="fr-FR" dirty="0" smtClean="0"/>
              <a:t>Conditions optimales de VOL</a:t>
            </a:r>
          </a:p>
          <a:p>
            <a:r>
              <a:rPr lang="fr-FR" dirty="0" smtClean="0"/>
              <a:t>Charge utile </a:t>
            </a:r>
          </a:p>
          <a:p>
            <a:r>
              <a:rPr lang="fr-FR" dirty="0" smtClean="0"/>
              <a:t>Altitude max = Distance champ libre </a:t>
            </a:r>
            <a:r>
              <a:rPr lang="fr-FR" dirty="0" smtClean="0">
                <a:sym typeface="Wingdings"/>
              </a:rPr>
              <a:t> 150 m</a:t>
            </a:r>
            <a:endParaRPr lang="fr-FR" dirty="0" smtClean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0417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8" y="1181701"/>
            <a:ext cx="7620000" cy="5448300"/>
          </a:xfrm>
          <a:prstGeom prst="rect">
            <a:avLst/>
          </a:prstGeom>
        </p:spPr>
      </p:pic>
      <p:pic>
        <p:nvPicPr>
          <p:cNvPr id="3" name="Image 2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2979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SPEC DRONE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FP</a:t>
            </a:r>
            <a:r>
              <a:rPr lang="fr-FR" dirty="0" smtClean="0"/>
              <a:t> : VOLER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FC1</a:t>
            </a:r>
            <a:r>
              <a:rPr lang="fr-FR" dirty="0" smtClean="0"/>
              <a:t> : Enregistrer Vidéo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FC2</a:t>
            </a:r>
            <a:r>
              <a:rPr lang="fr-FR" dirty="0" smtClean="0"/>
              <a:t> : Détecter obstacles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FC3</a:t>
            </a:r>
            <a:r>
              <a:rPr lang="fr-FR" dirty="0" smtClean="0"/>
              <a:t> : Gérer GPS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FC4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Gérer la stabilité</a:t>
            </a:r>
            <a:endParaRPr lang="fr-FR" dirty="0"/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FC5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Durée d’utilisation </a:t>
            </a:r>
            <a:r>
              <a:rPr lang="fr-FR" dirty="0" smtClean="0">
                <a:sym typeface="Wingdings"/>
              </a:rPr>
              <a:t> 15min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FC6 </a:t>
            </a:r>
            <a:r>
              <a:rPr lang="fr-FR" dirty="0" smtClean="0"/>
              <a:t>: Sécurité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43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SPEC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FP</a:t>
            </a:r>
            <a:r>
              <a:rPr lang="fr-FR" dirty="0" smtClean="0"/>
              <a:t> : Contr</a:t>
            </a:r>
            <a:r>
              <a:rPr lang="fr-FR" dirty="0" smtClean="0"/>
              <a:t>ôler le déplacement du Drone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FC1</a:t>
            </a:r>
            <a:r>
              <a:rPr lang="fr-FR" dirty="0" smtClean="0"/>
              <a:t> : Afficher les informations du vol/drone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FC2</a:t>
            </a:r>
            <a:r>
              <a:rPr lang="fr-FR" dirty="0" smtClean="0"/>
              <a:t> : Présenter un encombrement dans une valise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FC3</a:t>
            </a:r>
            <a:r>
              <a:rPr lang="fr-FR" dirty="0" smtClean="0"/>
              <a:t> : Durée d’utilisation </a:t>
            </a:r>
            <a:r>
              <a:rPr lang="fr-FR" dirty="0" smtClean="0">
                <a:sym typeface="Wingdings"/>
              </a:rPr>
              <a:t> 1H</a:t>
            </a:r>
            <a:endParaRPr lang="fr-FR" dirty="0" smtClean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0940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2</a:t>
            </a:r>
            <a:r>
              <a:rPr lang="fr-FR" baseline="30000" dirty="0" smtClean="0"/>
              <a:t>éme</a:t>
            </a:r>
            <a:r>
              <a:rPr lang="fr-FR" dirty="0" smtClean="0"/>
              <a:t> COMPTE RENDU (20/09/13)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Discussion sur les types de structure</a:t>
            </a:r>
          </a:p>
          <a:p>
            <a:r>
              <a:rPr lang="fr-FR" dirty="0" smtClean="0"/>
              <a:t>Discussion sur la communication Drone/Base</a:t>
            </a:r>
          </a:p>
          <a:p>
            <a:r>
              <a:rPr lang="fr-FR" dirty="0" smtClean="0"/>
              <a:t>Discussion sur la Base</a:t>
            </a:r>
          </a:p>
          <a:p>
            <a:endParaRPr lang="fr-FR" dirty="0"/>
          </a:p>
          <a:p>
            <a:r>
              <a:rPr lang="fr-FR" dirty="0" smtClean="0"/>
              <a:t>Faits Marquants :</a:t>
            </a:r>
          </a:p>
          <a:p>
            <a:pPr lvl="1"/>
            <a:r>
              <a:rPr lang="fr-FR" dirty="0" smtClean="0"/>
              <a:t>Pas de « Full </a:t>
            </a:r>
            <a:r>
              <a:rPr lang="fr-FR" dirty="0" err="1" smtClean="0"/>
              <a:t>tactil</a:t>
            </a:r>
            <a:r>
              <a:rPr lang="fr-FR" dirty="0" smtClean="0"/>
              <a:t> »</a:t>
            </a:r>
          </a:p>
          <a:p>
            <a:pPr lvl="1"/>
            <a:r>
              <a:rPr lang="fr-FR" strike="sngStrike" dirty="0" smtClean="0"/>
              <a:t>BUILDROOT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65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SPEC </a:t>
            </a:r>
            <a:r>
              <a:rPr lang="fr-FR" dirty="0" smtClean="0"/>
              <a:t>BASE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AUTONOMIE {4 fois celle du Drone}</a:t>
            </a:r>
          </a:p>
          <a:p>
            <a:r>
              <a:rPr lang="fr-FR" dirty="0" smtClean="0"/>
              <a:t>Encombrement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9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IHM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TOUCHSCREEN / </a:t>
            </a:r>
            <a:r>
              <a:rPr lang="fr-FR" dirty="0"/>
              <a:t>Configurable</a:t>
            </a:r>
          </a:p>
          <a:p>
            <a:pPr lvl="1"/>
            <a:r>
              <a:rPr lang="fr-FR" dirty="0"/>
              <a:t>Réception </a:t>
            </a:r>
            <a:r>
              <a:rPr lang="fr-FR" dirty="0" smtClean="0"/>
              <a:t>Informations </a:t>
            </a:r>
            <a:r>
              <a:rPr lang="fr-FR" dirty="0"/>
              <a:t>Drone</a:t>
            </a:r>
          </a:p>
          <a:p>
            <a:pPr lvl="2"/>
            <a:r>
              <a:rPr lang="fr-FR" dirty="0"/>
              <a:t>Altitude</a:t>
            </a:r>
          </a:p>
          <a:p>
            <a:pPr lvl="2"/>
            <a:r>
              <a:rPr lang="fr-FR" dirty="0"/>
              <a:t>Position GPS</a:t>
            </a:r>
          </a:p>
          <a:p>
            <a:pPr lvl="2"/>
            <a:r>
              <a:rPr lang="fr-FR" dirty="0"/>
              <a:t>Horizon </a:t>
            </a:r>
            <a:r>
              <a:rPr lang="fr-FR" dirty="0" smtClean="0"/>
              <a:t>Artificiel</a:t>
            </a:r>
          </a:p>
          <a:p>
            <a:pPr lvl="2"/>
            <a:r>
              <a:rPr lang="fr-FR" dirty="0" smtClean="0"/>
              <a:t>Retour Vidéo</a:t>
            </a:r>
            <a:endParaRPr lang="fr-FR" dirty="0"/>
          </a:p>
          <a:p>
            <a:pPr lvl="2"/>
            <a:r>
              <a:rPr lang="fr-FR" dirty="0"/>
              <a:t>Niveau de charge Batterie</a:t>
            </a:r>
          </a:p>
          <a:p>
            <a:pPr lvl="2"/>
            <a:r>
              <a:rPr lang="fr-FR" dirty="0"/>
              <a:t>Signal RF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1028" descr="G:\documentation\OpenGL\ES2.0\presentation\defens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889" y="1384523"/>
            <a:ext cx="1933930" cy="14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531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Commandes de vol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Joysctick</a:t>
            </a:r>
            <a:endParaRPr lang="fr-FR" dirty="0" smtClean="0"/>
          </a:p>
          <a:p>
            <a:r>
              <a:rPr lang="fr-FR" dirty="0" smtClean="0"/>
              <a:t>Troll</a:t>
            </a:r>
          </a:p>
          <a:p>
            <a:r>
              <a:rPr lang="fr-FR" dirty="0" smtClean="0"/>
              <a:t>Gestion axe caméra (Vol immersif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</a:t>
            </a:r>
            <a:r>
              <a:rPr lang="fr-FR" dirty="0" smtClean="0"/>
              <a:t>xe vertical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7542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FONCTIONNEL 1</a:t>
            </a:r>
            <a:r>
              <a:rPr lang="fr-FR" baseline="30000" dirty="0" smtClean="0"/>
              <a:t>er</a:t>
            </a:r>
            <a:r>
              <a:rPr lang="fr-FR" dirty="0" smtClean="0"/>
              <a:t> niveau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757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FONCTIONNEL 2</a:t>
            </a:r>
            <a:r>
              <a:rPr lang="fr-FR" baseline="30000" dirty="0" smtClean="0"/>
              <a:t>nd</a:t>
            </a:r>
            <a:r>
              <a:rPr lang="fr-FR" dirty="0" smtClean="0"/>
              <a:t> degré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250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WBS : </a:t>
            </a:r>
            <a:r>
              <a:rPr lang="fr-FR" dirty="0" err="1" smtClean="0">
                <a:solidFill>
                  <a:srgbClr val="FFFF00"/>
                </a:solidFill>
              </a:rPr>
              <a:t>W</a:t>
            </a:r>
            <a:r>
              <a:rPr lang="fr-FR" dirty="0" err="1" smtClean="0"/>
              <a:t>ork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FF00"/>
                </a:solidFill>
              </a:rPr>
              <a:t>B</a:t>
            </a:r>
            <a:r>
              <a:rPr lang="fr-FR" dirty="0" smtClean="0"/>
              <a:t>reakdown </a:t>
            </a:r>
            <a:r>
              <a:rPr lang="fr-FR" dirty="0" smtClean="0">
                <a:solidFill>
                  <a:srgbClr val="FFFF00"/>
                </a:solidFill>
              </a:rPr>
              <a:t>S</a:t>
            </a:r>
            <a:r>
              <a:rPr lang="fr-FR" dirty="0" smtClean="0"/>
              <a:t>tructure </a:t>
            </a:r>
            <a:r>
              <a:rPr lang="fr-FR" dirty="0" smtClean="0"/>
              <a:t>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8314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« </a:t>
            </a:r>
            <a:r>
              <a:rPr lang="fr-FR" dirty="0" smtClean="0"/>
              <a:t>OBS</a:t>
            </a:r>
            <a:r>
              <a:rPr lang="fr-FR" dirty="0"/>
              <a:t> : </a:t>
            </a:r>
            <a:r>
              <a:rPr lang="fr-FR" dirty="0" err="1" smtClean="0">
                <a:solidFill>
                  <a:srgbClr val="FFFF00"/>
                </a:solidFill>
              </a:rPr>
              <a:t>O</a:t>
            </a:r>
            <a:r>
              <a:rPr lang="fr-FR" dirty="0" err="1" smtClean="0"/>
              <a:t>rganization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FF00"/>
                </a:solidFill>
              </a:rPr>
              <a:t>B</a:t>
            </a:r>
            <a:r>
              <a:rPr lang="fr-FR" dirty="0" smtClean="0"/>
              <a:t>reakdown </a:t>
            </a:r>
            <a:r>
              <a:rPr lang="fr-FR" dirty="0" smtClean="0">
                <a:solidFill>
                  <a:srgbClr val="FFFF00"/>
                </a:solidFill>
              </a:rPr>
              <a:t>S</a:t>
            </a:r>
            <a:r>
              <a:rPr lang="fr-FR" dirty="0" smtClean="0"/>
              <a:t>tructure </a:t>
            </a:r>
            <a:r>
              <a:rPr lang="fr-FR" dirty="0"/>
              <a:t>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9023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GANTT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Via </a:t>
            </a:r>
            <a:r>
              <a:rPr lang="fr-FR" dirty="0" err="1" smtClean="0"/>
              <a:t>redmine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232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PERT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Via GANTT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21332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2812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re processus 1"/>
          <p:cNvSpPr/>
          <p:nvPr/>
        </p:nvSpPr>
        <p:spPr>
          <a:xfrm>
            <a:off x="823892" y="1461054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Cortex A8</a:t>
            </a:r>
            <a:endParaRPr lang="fr-FR" dirty="0"/>
          </a:p>
        </p:txBody>
      </p:sp>
      <p:sp>
        <p:nvSpPr>
          <p:cNvPr id="3" name="Autre processus 2"/>
          <p:cNvSpPr/>
          <p:nvPr/>
        </p:nvSpPr>
        <p:spPr>
          <a:xfrm>
            <a:off x="5214388" y="1449740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Cortex A9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764909" y="2738585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utre processus 4"/>
          <p:cNvSpPr/>
          <p:nvPr/>
        </p:nvSpPr>
        <p:spPr>
          <a:xfrm>
            <a:off x="2296882" y="2440003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BeagleBone</a:t>
            </a:r>
            <a:endParaRPr lang="fr-FR" sz="14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761503" y="3503499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2" idx="2"/>
          </p:cNvCxnSpPr>
          <p:nvPr/>
        </p:nvCxnSpPr>
        <p:spPr>
          <a:xfrm flipH="1">
            <a:off x="1761503" y="2223054"/>
            <a:ext cx="3406" cy="19988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761503" y="4221931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utre processus 8"/>
          <p:cNvSpPr/>
          <p:nvPr/>
        </p:nvSpPr>
        <p:spPr>
          <a:xfrm>
            <a:off x="2288001" y="3170473"/>
            <a:ext cx="1405743" cy="597164"/>
          </a:xfrm>
          <a:prstGeom prst="flowChartAlternate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Gumstix</a:t>
            </a:r>
            <a:endParaRPr lang="fr-FR" sz="1400" dirty="0"/>
          </a:p>
        </p:txBody>
      </p:sp>
      <p:sp>
        <p:nvSpPr>
          <p:cNvPr id="10" name="Autre processus 9"/>
          <p:cNvSpPr/>
          <p:nvPr/>
        </p:nvSpPr>
        <p:spPr>
          <a:xfrm>
            <a:off x="2288001" y="3909546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IGEPV2</a:t>
            </a:r>
            <a:endParaRPr lang="fr-FR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183855" y="2725641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re processus 11"/>
          <p:cNvSpPr/>
          <p:nvPr/>
        </p:nvSpPr>
        <p:spPr>
          <a:xfrm>
            <a:off x="6715828" y="2427059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Pandaboard ES</a:t>
            </a:r>
            <a:endParaRPr lang="fr-FR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6180449" y="3490555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183855" y="2210110"/>
            <a:ext cx="5475" cy="4202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80449" y="4208987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re processus 15"/>
          <p:cNvSpPr/>
          <p:nvPr/>
        </p:nvSpPr>
        <p:spPr>
          <a:xfrm>
            <a:off x="6706947" y="3157529"/>
            <a:ext cx="1405743" cy="597164"/>
          </a:xfrm>
          <a:prstGeom prst="flowChartAlternate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Odroid U2 </a:t>
            </a:r>
            <a:endParaRPr lang="fr-FR" sz="1400" dirty="0"/>
          </a:p>
        </p:txBody>
      </p:sp>
      <p:sp>
        <p:nvSpPr>
          <p:cNvPr id="17" name="Autre processus 16"/>
          <p:cNvSpPr/>
          <p:nvPr/>
        </p:nvSpPr>
        <p:spPr>
          <a:xfrm>
            <a:off x="6706947" y="3896602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UDOO</a:t>
            </a:r>
            <a:endParaRPr lang="fr-FR" sz="14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180449" y="4939418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utre processus 18"/>
          <p:cNvSpPr/>
          <p:nvPr/>
        </p:nvSpPr>
        <p:spPr>
          <a:xfrm>
            <a:off x="6706947" y="4646166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Nitrogen 6x</a:t>
            </a:r>
            <a:endParaRPr lang="fr-FR" sz="1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6180449" y="5685032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utre processus 20"/>
          <p:cNvSpPr/>
          <p:nvPr/>
        </p:nvSpPr>
        <p:spPr>
          <a:xfrm>
            <a:off x="6706947" y="5391780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Wandboard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6189330" y="6412874"/>
            <a:ext cx="52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utre processus 22"/>
          <p:cNvSpPr/>
          <p:nvPr/>
        </p:nvSpPr>
        <p:spPr>
          <a:xfrm>
            <a:off x="6715828" y="6119622"/>
            <a:ext cx="1405743" cy="597164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iMX53 LOCO</a:t>
            </a:r>
            <a:endParaRPr lang="fr-FR" sz="1400" dirty="0"/>
          </a:p>
        </p:txBody>
      </p:sp>
      <p:pic>
        <p:nvPicPr>
          <p:cNvPr id="27" name="Image 26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21332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016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PARTICIPANTS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OUKRAT Rémi</a:t>
            </a:r>
          </a:p>
          <a:p>
            <a:pPr lvl="1"/>
            <a:r>
              <a:rPr lang="fr-FR" dirty="0" smtClean="0"/>
              <a:t>KABALANE Gregory</a:t>
            </a:r>
          </a:p>
          <a:p>
            <a:pPr lvl="1"/>
            <a:r>
              <a:rPr lang="fr-FR" dirty="0" smtClean="0"/>
              <a:t>PRADEAU Martin</a:t>
            </a:r>
          </a:p>
          <a:p>
            <a:pPr lvl="1"/>
            <a:r>
              <a:rPr lang="fr-FR" dirty="0" smtClean="0"/>
              <a:t>L’HUILLIER Guillaume</a:t>
            </a:r>
          </a:p>
          <a:p>
            <a:pPr lvl="1"/>
            <a:r>
              <a:rPr lang="fr-FR" dirty="0" smtClean="0"/>
              <a:t>POUCH Pierre</a:t>
            </a:r>
          </a:p>
          <a:p>
            <a:pPr lvl="1"/>
            <a:r>
              <a:rPr lang="fr-FR" dirty="0" smtClean="0"/>
              <a:t>EL HAMDOUNI Nabil</a:t>
            </a:r>
          </a:p>
          <a:p>
            <a:pPr lvl="1"/>
            <a:r>
              <a:rPr lang="fr-FR" dirty="0" smtClean="0"/>
              <a:t>JUILLAT Sylvain</a:t>
            </a:r>
          </a:p>
          <a:p>
            <a:pPr lvl="1"/>
            <a:r>
              <a:rPr lang="fr-FR" dirty="0" smtClean="0"/>
              <a:t>TEXIER Pierre-Jean</a:t>
            </a:r>
          </a:p>
          <a:p>
            <a:pPr lvl="1"/>
            <a:r>
              <a:rPr lang="fr-FR" dirty="0" smtClean="0"/>
              <a:t>SAGONERO Cyril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 descr="Social netwo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5" y="1371600"/>
            <a:ext cx="1332089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TRAITEMENT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Flux vidéo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64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DE COMPETENCE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51" y="1535461"/>
            <a:ext cx="1103894" cy="11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 descr="Capture d’écran 2013-09-25 à 19.42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2685"/>
            <a:ext cx="9144000" cy="34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SUIVI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https://github.com/texierp/</a:t>
            </a:r>
            <a:r>
              <a:rPr lang="pl-PL" dirty="0" smtClean="0">
                <a:hlinkClick r:id="rId2"/>
              </a:rPr>
              <a:t>PROJET_Drone</a:t>
            </a:r>
            <a:endParaRPr lang="pl-PL" dirty="0" smtClean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790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24556" y="2875844"/>
            <a:ext cx="8650111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058333" y="3231444"/>
            <a:ext cx="3273778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332111" y="3231444"/>
            <a:ext cx="3485446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« Logiciel »</a:t>
            </a:r>
            <a:endParaRPr lang="fr-FR" dirty="0"/>
          </a:p>
        </p:txBody>
      </p:sp>
      <p:sp>
        <p:nvSpPr>
          <p:cNvPr id="4" name="Autre processus 3"/>
          <p:cNvSpPr/>
          <p:nvPr/>
        </p:nvSpPr>
        <p:spPr>
          <a:xfrm>
            <a:off x="813189" y="35644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1515921" y="46312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5323100" y="4631267"/>
            <a:ext cx="1882033" cy="762000"/>
          </a:xfrm>
          <a:prstGeom prst="flowChartAlternateProcess">
            <a:avLst/>
          </a:prstGeom>
          <a:solidFill>
            <a:srgbClr val="1F9B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TU</a:t>
            </a:r>
            <a:endParaRPr lang="fr-FR" dirty="0"/>
          </a:p>
        </p:txBody>
      </p:sp>
      <p:sp>
        <p:nvSpPr>
          <p:cNvPr id="9" name="Autre processus 8"/>
          <p:cNvSpPr/>
          <p:nvPr/>
        </p:nvSpPr>
        <p:spPr>
          <a:xfrm>
            <a:off x="6547592" y="3564467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TV</a:t>
            </a:r>
            <a:endParaRPr lang="fr-FR" dirty="0"/>
          </a:p>
        </p:txBody>
      </p:sp>
      <p:sp>
        <p:nvSpPr>
          <p:cNvPr id="10" name="Autre processus 9"/>
          <p:cNvSpPr/>
          <p:nvPr/>
        </p:nvSpPr>
        <p:spPr>
          <a:xfrm>
            <a:off x="3397954" y="5805312"/>
            <a:ext cx="1882033" cy="7620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4" idx="3"/>
            <a:endCxn id="9" idx="1"/>
          </p:cNvCxnSpPr>
          <p:nvPr/>
        </p:nvCxnSpPr>
        <p:spPr>
          <a:xfrm>
            <a:off x="2695222" y="3945467"/>
            <a:ext cx="38523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3"/>
            <a:endCxn id="8" idx="1"/>
          </p:cNvCxnSpPr>
          <p:nvPr/>
        </p:nvCxnSpPr>
        <p:spPr>
          <a:xfrm>
            <a:off x="3397954" y="5012267"/>
            <a:ext cx="192514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ensées 14"/>
          <p:cNvSpPr/>
          <p:nvPr/>
        </p:nvSpPr>
        <p:spPr>
          <a:xfrm>
            <a:off x="2227670" y="3051068"/>
            <a:ext cx="2465983" cy="499594"/>
          </a:xfrm>
          <a:prstGeom prst="cloudCallout">
            <a:avLst>
              <a:gd name="adj1" fmla="val -28212"/>
              <a:gd name="adj2" fmla="val 74525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Quoi ?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2987483" y="4072693"/>
            <a:ext cx="2292503" cy="479464"/>
          </a:xfrm>
          <a:prstGeom prst="cloudCallout">
            <a:avLst>
              <a:gd name="adj1" fmla="val -28212"/>
              <a:gd name="adj2" fmla="val 74525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Comment ?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7" name="Image 16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8066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BASE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IHM tactile </a:t>
            </a:r>
          </a:p>
          <a:p>
            <a:pPr lvl="2"/>
            <a:r>
              <a:rPr lang="fr-FR" dirty="0" smtClean="0"/>
              <a:t>Configuration des informations pertinentes :</a:t>
            </a:r>
          </a:p>
          <a:p>
            <a:pPr lvl="3"/>
            <a:r>
              <a:rPr lang="fr-FR" dirty="0" smtClean="0"/>
              <a:t>Niveau de charge batterie</a:t>
            </a:r>
          </a:p>
          <a:p>
            <a:pPr lvl="3"/>
            <a:r>
              <a:rPr lang="fr-FR" dirty="0" smtClean="0"/>
              <a:t>PFD</a:t>
            </a:r>
          </a:p>
          <a:p>
            <a:pPr lvl="3"/>
            <a:r>
              <a:rPr lang="fr-FR" dirty="0" smtClean="0"/>
              <a:t>…</a:t>
            </a:r>
          </a:p>
          <a:p>
            <a:r>
              <a:rPr lang="fr-FR" dirty="0" smtClean="0"/>
              <a:t>Gestion de vol </a:t>
            </a:r>
          </a:p>
          <a:p>
            <a:pPr lvl="2"/>
            <a:r>
              <a:rPr lang="fr-FR" dirty="0" smtClean="0"/>
              <a:t>Joystick (PS3 ?)</a:t>
            </a:r>
          </a:p>
          <a:p>
            <a:pPr lvl="2"/>
            <a:r>
              <a:rPr lang="fr-FR" dirty="0" smtClean="0"/>
              <a:t>« Manche à balai »</a:t>
            </a:r>
            <a:endParaRPr lang="fr-FR" dirty="0"/>
          </a:p>
        </p:txBody>
      </p:sp>
      <p:pic>
        <p:nvPicPr>
          <p:cNvPr id="4" name="Picture 1028" descr="G:\documentation\OpenGL\ES2.0\presentation\defens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8" y="4105136"/>
            <a:ext cx="3531602" cy="25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320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712788" y="1438286"/>
            <a:ext cx="8126926" cy="52362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</a:t>
            </a:r>
            <a:r>
              <a:rPr lang="fr-FR" b="1" i="1" dirty="0">
                <a:solidFill>
                  <a:schemeClr val="tx1"/>
                </a:solidFill>
              </a:rPr>
              <a:t>ARM CORTEX </a:t>
            </a:r>
            <a:r>
              <a:rPr lang="fr-FR" b="1" i="1" dirty="0" smtClean="0">
                <a:solidFill>
                  <a:schemeClr val="tx1"/>
                </a:solidFill>
              </a:rPr>
              <a:t>A (8, 9 ,15)</a:t>
            </a: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CONSTRUCTION SYSTEME MINIMALISTE :</a:t>
            </a: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BUILDROOT 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 TEST RAPIDE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Du BOOTLOADER au ROOTFS</a:t>
            </a:r>
          </a:p>
          <a:p>
            <a:pPr marL="1203325" lvl="4" indent="-342900">
              <a:spcAft>
                <a:spcPts val="2000"/>
              </a:spcAft>
            </a:pP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Qt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embedded</a:t>
            </a:r>
            <a:endParaRPr lang="fr-FR" dirty="0">
              <a:solidFill>
                <a:srgbClr val="FFFFFF"/>
              </a:solidFill>
              <a:sym typeface="Wingdings"/>
            </a:endParaRP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QEMU?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63" y="2350877"/>
            <a:ext cx="1899073" cy="5814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360" y="2350878"/>
            <a:ext cx="1739587" cy="5754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25" y="2350878"/>
            <a:ext cx="1659077" cy="582209"/>
          </a:xfrm>
          <a:prstGeom prst="rect">
            <a:avLst/>
          </a:prstGeom>
        </p:spPr>
      </p:pic>
      <p:pic>
        <p:nvPicPr>
          <p:cNvPr id="7" name="Image 6" descr="Macintosh HD:Users:texierpierre-jean:Desktop:Capture d’écran 2011-12-16 à 14.42.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42" y="3148254"/>
            <a:ext cx="873413" cy="8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8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Taches -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8246572" cy="3388658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Choix architecture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Glibc</a:t>
            </a:r>
            <a:r>
              <a:rPr lang="fr-FR" dirty="0" smtClean="0">
                <a:sym typeface="Wingdings"/>
              </a:rPr>
              <a:t>  </a:t>
            </a:r>
            <a:r>
              <a:rPr lang="fr-FR" dirty="0" err="1" smtClean="0">
                <a:sym typeface="Wingdings"/>
              </a:rPr>
              <a:t>crosstool</a:t>
            </a:r>
            <a:r>
              <a:rPr lang="fr-FR" dirty="0" err="1">
                <a:sym typeface="Wingdings"/>
              </a:rPr>
              <a:t>-</a:t>
            </a:r>
            <a:r>
              <a:rPr lang="fr-FR" dirty="0" err="1" smtClean="0">
                <a:sym typeface="Wingdings"/>
              </a:rPr>
              <a:t>ng</a:t>
            </a:r>
            <a:r>
              <a:rPr lang="fr-FR" dirty="0" smtClean="0">
                <a:sym typeface="Wingdings"/>
              </a:rPr>
              <a:t> ? </a:t>
            </a:r>
            <a:r>
              <a:rPr lang="fr-FR" dirty="0" err="1" smtClean="0">
                <a:sym typeface="Wingdings"/>
              </a:rPr>
              <a:t>Linaro</a:t>
            </a:r>
            <a:r>
              <a:rPr lang="fr-FR" dirty="0" smtClean="0">
                <a:sym typeface="Wingdings"/>
              </a:rPr>
              <a:t> ?</a:t>
            </a:r>
            <a:endParaRPr lang="fr-FR" dirty="0" smtClean="0"/>
          </a:p>
          <a:p>
            <a:pPr lvl="1"/>
            <a:r>
              <a:rPr lang="fr-FR" dirty="0" err="1" smtClean="0"/>
              <a:t>Bootloader</a:t>
            </a:r>
            <a:r>
              <a:rPr lang="fr-FR" dirty="0" smtClean="0"/>
              <a:t> (u-boot/</a:t>
            </a:r>
            <a:r>
              <a:rPr lang="fr-FR" dirty="0" err="1" smtClean="0"/>
              <a:t>barebox</a:t>
            </a:r>
            <a:r>
              <a:rPr lang="fr-FR" dirty="0" smtClean="0"/>
              <a:t>) </a:t>
            </a:r>
            <a:r>
              <a:rPr lang="fr-FR" dirty="0" smtClean="0">
                <a:sym typeface="Wingdings"/>
              </a:rPr>
              <a:t> logo ESTEI au démarrage </a:t>
            </a:r>
            <a:endParaRPr lang="fr-FR" dirty="0" smtClean="0"/>
          </a:p>
          <a:p>
            <a:pPr lvl="1"/>
            <a:r>
              <a:rPr lang="fr-FR" dirty="0" smtClean="0"/>
              <a:t>Kernel </a:t>
            </a:r>
          </a:p>
          <a:p>
            <a:pPr lvl="3"/>
            <a:r>
              <a:rPr lang="fr-FR" dirty="0" smtClean="0"/>
              <a:t>ajout des inputs = </a:t>
            </a:r>
            <a:r>
              <a:rPr lang="fr-FR" dirty="0" err="1" smtClean="0"/>
              <a:t>gamepad</a:t>
            </a:r>
            <a:r>
              <a:rPr lang="fr-FR" dirty="0" smtClean="0"/>
              <a:t> (6dof) / </a:t>
            </a:r>
            <a:r>
              <a:rPr lang="fr-FR" dirty="0" err="1" smtClean="0"/>
              <a:t>touchscreenLCD</a:t>
            </a:r>
            <a:r>
              <a:rPr lang="fr-FR" dirty="0" smtClean="0"/>
              <a:t> / </a:t>
            </a:r>
            <a:r>
              <a:rPr lang="fr-FR" dirty="0" err="1" smtClean="0"/>
              <a:t>FrameBuffer</a:t>
            </a:r>
            <a:endParaRPr lang="fr-FR" dirty="0" smtClean="0"/>
          </a:p>
          <a:p>
            <a:pPr lvl="4"/>
            <a:r>
              <a:rPr lang="fr-FR" dirty="0" smtClean="0"/>
              <a:t>Joystick interface et </a:t>
            </a:r>
            <a:r>
              <a:rPr lang="fr-FR" dirty="0" err="1" smtClean="0"/>
              <a:t>event</a:t>
            </a:r>
            <a:r>
              <a:rPr lang="fr-FR" dirty="0" smtClean="0"/>
              <a:t> interface</a:t>
            </a:r>
            <a:endParaRPr lang="fr-FR" dirty="0"/>
          </a:p>
          <a:p>
            <a:pPr lvl="3"/>
            <a:r>
              <a:rPr lang="fr-FR" dirty="0" smtClean="0"/>
              <a:t>Du support NFS </a:t>
            </a:r>
          </a:p>
          <a:p>
            <a:pPr lvl="3"/>
            <a:r>
              <a:rPr lang="fr-FR" dirty="0" smtClean="0"/>
              <a:t>Du serveur TFTP</a:t>
            </a:r>
          </a:p>
          <a:p>
            <a:pPr lvl="3"/>
            <a:r>
              <a:rPr lang="fr-FR" dirty="0" smtClean="0"/>
              <a:t>Du wifi</a:t>
            </a:r>
          </a:p>
          <a:p>
            <a:pPr lvl="1"/>
            <a:r>
              <a:rPr lang="fr-FR" dirty="0" err="1" smtClean="0"/>
              <a:t>Rootfs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(c)</a:t>
            </a:r>
            <a:r>
              <a:rPr lang="fr-FR" dirty="0" err="1" smtClean="0">
                <a:sym typeface="Wingdings"/>
              </a:rPr>
              <a:t>debootstrap</a:t>
            </a:r>
            <a:r>
              <a:rPr lang="fr-FR" dirty="0" smtClean="0">
                <a:sym typeface="Wingdings"/>
              </a:rPr>
              <a:t> = Debian --- Busybox</a:t>
            </a:r>
          </a:p>
          <a:p>
            <a:pPr lvl="2"/>
            <a:r>
              <a:rPr lang="fr-FR" dirty="0" err="1" smtClean="0">
                <a:sym typeface="Wingdings"/>
              </a:rPr>
              <a:t>Inittab</a:t>
            </a:r>
            <a:r>
              <a:rPr lang="fr-FR" dirty="0" smtClean="0">
                <a:sym typeface="Wingdings"/>
              </a:rPr>
              <a:t>, </a:t>
            </a:r>
            <a:r>
              <a:rPr lang="fr-FR" dirty="0" err="1" smtClean="0">
                <a:sym typeface="Wingdings"/>
              </a:rPr>
              <a:t>fstab</a:t>
            </a:r>
            <a:r>
              <a:rPr lang="fr-FR" dirty="0" smtClean="0">
                <a:sym typeface="Wingdings"/>
              </a:rPr>
              <a:t>, interfaces, </a:t>
            </a:r>
            <a:r>
              <a:rPr lang="fr-FR" dirty="0" err="1" smtClean="0">
                <a:sym typeface="Wingdings"/>
              </a:rPr>
              <a:t>hostname</a:t>
            </a:r>
            <a:r>
              <a:rPr lang="fr-FR" dirty="0" smtClean="0">
                <a:sym typeface="Wingdings"/>
              </a:rPr>
              <a:t>, …</a:t>
            </a:r>
          </a:p>
          <a:p>
            <a:pPr lvl="1"/>
            <a:r>
              <a:rPr lang="fr-FR" dirty="0" smtClean="0">
                <a:sym typeface="Wingdings"/>
              </a:rPr>
              <a:t>Cross-compilation de </a:t>
            </a:r>
            <a:r>
              <a:rPr lang="fr-FR" dirty="0" err="1" smtClean="0">
                <a:sym typeface="Wingdings"/>
              </a:rPr>
              <a:t>Qtembedded</a:t>
            </a:r>
            <a:r>
              <a:rPr lang="fr-FR" dirty="0" smtClean="0">
                <a:sym typeface="Wingdings"/>
              </a:rPr>
              <a:t>, </a:t>
            </a:r>
            <a:r>
              <a:rPr lang="fr-FR" dirty="0" err="1" smtClean="0">
                <a:sym typeface="Wingdings"/>
              </a:rPr>
              <a:t>dropbear</a:t>
            </a:r>
            <a:r>
              <a:rPr lang="fr-FR" dirty="0" smtClean="0">
                <a:sym typeface="Wingdings"/>
              </a:rPr>
              <a:t> et </a:t>
            </a:r>
            <a:r>
              <a:rPr lang="fr-FR" dirty="0" err="1" smtClean="0">
                <a:sym typeface="Wingdings"/>
              </a:rPr>
              <a:t>tslib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99" y="5470232"/>
            <a:ext cx="712652" cy="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Ciel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14651</TotalTime>
  <Words>520</Words>
  <Application>Microsoft Macintosh PowerPoint</Application>
  <PresentationFormat>Présentation à l'écran (4:3)</PresentationFormat>
  <Paragraphs>170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Ciel</vt:lpstr>
      <vt:lpstr>DRONE – Projet M2SE</vt:lpstr>
      <vt:lpstr>2éme COMPTE RENDU (20/09/13)</vt:lpstr>
      <vt:lpstr>PARTICIPANTS</vt:lpstr>
      <vt:lpstr>MATRICE DE COMPETENCE</vt:lpstr>
      <vt:lpstr>SUIVI DE PROJET</vt:lpstr>
      <vt:lpstr>Cycle de vie « Logiciel »</vt:lpstr>
      <vt:lpstr>PARTIE « BASE »</vt:lpstr>
      <vt:lpstr>Présentation PowerPoint</vt:lpstr>
      <vt:lpstr>Taches - Base</vt:lpstr>
      <vt:lpstr>PARTIE « VOL »</vt:lpstr>
      <vt:lpstr>RESTE A FAIRE  Semaine (39-40)</vt:lpstr>
      <vt:lpstr>Matrice hiérarchie PROJET</vt:lpstr>
      <vt:lpstr>Présentation PowerPoint</vt:lpstr>
      <vt:lpstr>DIVERS</vt:lpstr>
      <vt:lpstr>Présentation PowerPoint</vt:lpstr>
      <vt:lpstr>Présentation PowerPoint</vt:lpstr>
      <vt:lpstr>Présentation PowerPoint</vt:lpstr>
      <vt:lpstr>SPEC DRONE</vt:lpstr>
      <vt:lpstr>SPEC BASE</vt:lpstr>
      <vt:lpstr>SPEC BASE SUITE</vt:lpstr>
      <vt:lpstr>IHM graphique</vt:lpstr>
      <vt:lpstr>Commandes de vol</vt:lpstr>
      <vt:lpstr>FONCTIONNEL 1er niveau</vt:lpstr>
      <vt:lpstr>FONCTIONNEL 2nd degré</vt:lpstr>
      <vt:lpstr>« WBS : Work Breakdown Structure »</vt:lpstr>
      <vt:lpstr>« OBS : Organization Breakdown Structure »</vt:lpstr>
      <vt:lpstr>« GANTT »</vt:lpstr>
      <vt:lpstr>« PERT »</vt:lpstr>
      <vt:lpstr>Présentation PowerPoint</vt:lpstr>
      <vt:lpstr>« TRAITEMENT »</vt:lpstr>
    </vt:vector>
  </TitlesOfParts>
  <Company>estei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</dc:title>
  <dc:creator>TEXIER pierre-jean</dc:creator>
  <cp:lastModifiedBy>TEXIER pierre-jean</cp:lastModifiedBy>
  <cp:revision>245</cp:revision>
  <dcterms:created xsi:type="dcterms:W3CDTF">2013-09-18T16:25:34Z</dcterms:created>
  <dcterms:modified xsi:type="dcterms:W3CDTF">2013-10-02T17:07:05Z</dcterms:modified>
</cp:coreProperties>
</file>