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4" autoAdjust="0"/>
    <p:restoredTop sz="94660"/>
  </p:normalViewPr>
  <p:slideViewPr>
    <p:cSldViewPr snapToGrid="0">
      <p:cViewPr varScale="1">
        <p:scale>
          <a:sx n="114" d="100"/>
          <a:sy n="114" d="100"/>
        </p:scale>
        <p:origin x="4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E53DE-8E5D-485D-AD11-B3C85E54CDA6}" type="datetimeFigureOut">
              <a:rPr lang="en-US" smtClean="0"/>
              <a:t>8/24/2017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AAA84-0E3D-4226-BFA2-F9145544BE15}" type="slidenum">
              <a:rPr lang="en-US" smtClean="0"/>
              <a:t>‹#›</a:t>
            </a:fld>
            <a:endParaRPr lang="en-US"/>
          </a:p>
        </p:txBody>
      </p:sp>
    </p:spTree>
    <p:extLst>
      <p:ext uri="{BB962C8B-B14F-4D97-AF65-F5344CB8AC3E}">
        <p14:creationId xmlns:p14="http://schemas.microsoft.com/office/powerpoint/2010/main" val="70265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126551-2C0F-4B84-BD2B-E742079CF8DE}"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4C426-A53F-4170-972D-0C1EE34530F2}" type="slidenum">
              <a:rPr lang="en-US" smtClean="0"/>
              <a:t>‹#›</a:t>
            </a:fld>
            <a:endParaRPr lang="en-US"/>
          </a:p>
        </p:txBody>
      </p:sp>
    </p:spTree>
    <p:extLst>
      <p:ext uri="{BB962C8B-B14F-4D97-AF65-F5344CB8AC3E}">
        <p14:creationId xmlns:p14="http://schemas.microsoft.com/office/powerpoint/2010/main" val="291736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14665-EFDC-46F9-B350-9D86489BE610}"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277195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14665-EFDC-46F9-B350-9D86489BE610}"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13451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14665-EFDC-46F9-B350-9D86489BE610}"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139954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14665-EFDC-46F9-B350-9D86489BE610}"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186234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514665-EFDC-46F9-B350-9D86489BE610}"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52687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14665-EFDC-46F9-B350-9D86489BE610}"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365327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14665-EFDC-46F9-B350-9D86489BE610}" type="datetimeFigureOut">
              <a:rPr lang="en-US" smtClean="0"/>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135535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14665-EFDC-46F9-B350-9D86489BE610}" type="datetimeFigureOut">
              <a:rPr lang="en-US" smtClean="0"/>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41452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514665-EFDC-46F9-B350-9D86489BE610}"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32577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514665-EFDC-46F9-B350-9D86489BE610}"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319D-8839-4F8F-A0E6-55BB2AC90055}" type="slidenum">
              <a:rPr lang="en-US" smtClean="0"/>
              <a:t>‹#›</a:t>
            </a:fld>
            <a:endParaRPr lang="en-US"/>
          </a:p>
        </p:txBody>
      </p:sp>
    </p:spTree>
    <p:extLst>
      <p:ext uri="{BB962C8B-B14F-4D97-AF65-F5344CB8AC3E}">
        <p14:creationId xmlns:p14="http://schemas.microsoft.com/office/powerpoint/2010/main" val="334488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14665-EFDC-46F9-B350-9D86489BE610}" type="datetimeFigureOut">
              <a:rPr lang="en-US" smtClean="0"/>
              <a:t>8/24/2017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1319D-8839-4F8F-A0E6-55BB2AC90055}" type="slidenum">
              <a:rPr lang="en-US" smtClean="0"/>
              <a:t>‹#›</a:t>
            </a:fld>
            <a:endParaRPr lang="en-US"/>
          </a:p>
        </p:txBody>
      </p:sp>
    </p:spTree>
    <p:extLst>
      <p:ext uri="{BB962C8B-B14F-4D97-AF65-F5344CB8AC3E}">
        <p14:creationId xmlns:p14="http://schemas.microsoft.com/office/powerpoint/2010/main" val="15515300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pubganalysis.wordpress.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lazyjustin/rPUB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lazyjustin/pubgplayerstats"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1" y="0"/>
            <a:ext cx="12192000" cy="687165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3463638" y="618835"/>
            <a:ext cx="8465603" cy="1754326"/>
          </a:xfrm>
          <a:prstGeom prst="rect">
            <a:avLst/>
          </a:prstGeom>
          <a:noFill/>
        </p:spPr>
        <p:txBody>
          <a:bodyPr wrap="square" rtlCol="0">
            <a:spAutoFit/>
          </a:bodyPr>
          <a:lstStyle/>
          <a:p>
            <a:r>
              <a:rPr lang="en-US" sz="5400" u="sng" dirty="0" err="1">
                <a:solidFill>
                  <a:schemeClr val="accent4"/>
                </a:solidFill>
                <a:latin typeface="Headliner No. 45" panose="02000000000000000000" pitchFamily="2" charset="0"/>
              </a:rPr>
              <a:t>playerunknown</a:t>
            </a:r>
            <a:r>
              <a:rPr lang="en-US" sz="5400" u="sng" dirty="0" err="1">
                <a:solidFill>
                  <a:schemeClr val="accent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n-US" sz="5400" u="sng" dirty="0" err="1">
                <a:solidFill>
                  <a:schemeClr val="accent4"/>
                </a:solidFill>
                <a:latin typeface="Headliner No. 45" panose="02000000000000000000" pitchFamily="2" charset="0"/>
                <a:ea typeface="Arial Unicode MS" panose="020B0604020202020204" pitchFamily="34" charset="-128"/>
                <a:cs typeface="Arial Unicode MS" panose="020B0604020202020204" pitchFamily="34" charset="-128"/>
              </a:rPr>
              <a:t>s</a:t>
            </a:r>
            <a:r>
              <a:rPr lang="en-US" sz="5400" u="sng" dirty="0">
                <a:solidFill>
                  <a:schemeClr val="accent4"/>
                </a:solidFill>
                <a:latin typeface="Headliner No. 45" panose="02000000000000000000" pitchFamily="2" charset="0"/>
                <a:ea typeface="Arial Unicode MS" panose="020B0604020202020204" pitchFamily="34" charset="-128"/>
                <a:cs typeface="Arial Unicode MS" panose="020B0604020202020204" pitchFamily="34" charset="-128"/>
              </a:rPr>
              <a:t> Battlegrounds:</a:t>
            </a:r>
          </a:p>
          <a:p>
            <a:r>
              <a:rPr lang="en-US" sz="5400" u="sng" dirty="0">
                <a:solidFill>
                  <a:schemeClr val="accent4"/>
                </a:solidFill>
                <a:latin typeface="Headliner No. 45" panose="02000000000000000000" pitchFamily="2" charset="0"/>
                <a:ea typeface="Arial Unicode MS" panose="020B0604020202020204" pitchFamily="34" charset="-128"/>
                <a:cs typeface="Arial Unicode MS" panose="020B0604020202020204" pitchFamily="34" charset="-128"/>
              </a:rPr>
              <a:t>Visualization and prediction</a:t>
            </a:r>
          </a:p>
        </p:txBody>
      </p:sp>
    </p:spTree>
    <p:extLst>
      <p:ext uri="{BB962C8B-B14F-4D97-AF65-F5344CB8AC3E}">
        <p14:creationId xmlns:p14="http://schemas.microsoft.com/office/powerpoint/2010/main" val="129991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10</a:t>
            </a:fld>
            <a:endParaRPr lang="en-US" sz="2000" dirty="0">
              <a:solidFill>
                <a:schemeClr val="accent4"/>
              </a:solidFill>
              <a:latin typeface="Headliner No. 45" panose="02000000000000000000" pitchFamily="2" charset="0"/>
            </a:endParaRPr>
          </a:p>
        </p:txBody>
      </p:sp>
      <p:sp>
        <p:nvSpPr>
          <p:cNvPr id="6" name="TextBox 5"/>
          <p:cNvSpPr txBox="1"/>
          <p:nvPr/>
        </p:nvSpPr>
        <p:spPr>
          <a:xfrm>
            <a:off x="2948150" y="0"/>
            <a:ext cx="6201103" cy="923330"/>
          </a:xfrm>
          <a:prstGeom prst="rect">
            <a:avLst/>
          </a:prstGeom>
          <a:noFill/>
        </p:spPr>
        <p:txBody>
          <a:bodyPr wrap="square" rtlCol="0">
            <a:spAutoFit/>
          </a:bodyPr>
          <a:lstStyle/>
          <a:p>
            <a:pPr algn="ctr"/>
            <a:r>
              <a:rPr lang="en-US" sz="5400" dirty="0">
                <a:latin typeface="Headliner No. 45" panose="02000000000000000000" pitchFamily="2" charset="0"/>
              </a:rPr>
              <a:t>Some interesting finds…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37" y="1905324"/>
            <a:ext cx="5160072" cy="3183161"/>
          </a:xfrm>
          <a:prstGeom prst="rect">
            <a:avLst/>
          </a:prstGeom>
        </p:spPr>
      </p:pic>
      <p:sp>
        <p:nvSpPr>
          <p:cNvPr id="4" name="TextBox 3"/>
          <p:cNvSpPr txBox="1"/>
          <p:nvPr/>
        </p:nvSpPr>
        <p:spPr>
          <a:xfrm>
            <a:off x="2024290" y="1459345"/>
            <a:ext cx="3137309" cy="369332"/>
          </a:xfrm>
          <a:prstGeom prst="rect">
            <a:avLst/>
          </a:prstGeom>
          <a:noFill/>
        </p:spPr>
        <p:txBody>
          <a:bodyPr wrap="square" rtlCol="0">
            <a:spAutoFit/>
          </a:bodyPr>
          <a:lstStyle/>
          <a:p>
            <a:r>
              <a:rPr lang="en-US" dirty="0"/>
              <a:t>Squad game mode dominates…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727" y="1905324"/>
            <a:ext cx="5160073" cy="3183161"/>
          </a:xfrm>
          <a:prstGeom prst="rect">
            <a:avLst/>
          </a:prstGeom>
        </p:spPr>
      </p:pic>
      <p:sp>
        <p:nvSpPr>
          <p:cNvPr id="15" name="TextBox 14"/>
          <p:cNvSpPr txBox="1"/>
          <p:nvPr/>
        </p:nvSpPr>
        <p:spPr>
          <a:xfrm>
            <a:off x="7205108" y="1535992"/>
            <a:ext cx="3137309" cy="369332"/>
          </a:xfrm>
          <a:prstGeom prst="rect">
            <a:avLst/>
          </a:prstGeom>
          <a:noFill/>
        </p:spPr>
        <p:txBody>
          <a:bodyPr wrap="square" rtlCol="0">
            <a:spAutoFit/>
          </a:bodyPr>
          <a:lstStyle/>
          <a:p>
            <a:r>
              <a:rPr lang="en-US" dirty="0"/>
              <a:t>Losses are very easy to predict</a:t>
            </a:r>
          </a:p>
        </p:txBody>
      </p:sp>
    </p:spTree>
    <p:extLst>
      <p:ext uri="{BB962C8B-B14F-4D97-AF65-F5344CB8AC3E}">
        <p14:creationId xmlns:p14="http://schemas.microsoft.com/office/powerpoint/2010/main" val="342924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11</a:t>
            </a:fld>
            <a:endParaRPr lang="en-US" sz="2000" dirty="0">
              <a:solidFill>
                <a:schemeClr val="accent4"/>
              </a:solidFill>
              <a:latin typeface="Headliner No. 45" panose="02000000000000000000" pitchFamily="2" charset="0"/>
            </a:endParaRPr>
          </a:p>
        </p:txBody>
      </p:sp>
      <p:sp>
        <p:nvSpPr>
          <p:cNvPr id="6" name="TextBox 5"/>
          <p:cNvSpPr txBox="1"/>
          <p:nvPr/>
        </p:nvSpPr>
        <p:spPr>
          <a:xfrm>
            <a:off x="2948150" y="0"/>
            <a:ext cx="6201103" cy="923330"/>
          </a:xfrm>
          <a:prstGeom prst="rect">
            <a:avLst/>
          </a:prstGeom>
          <a:noFill/>
        </p:spPr>
        <p:txBody>
          <a:bodyPr wrap="square" rtlCol="0">
            <a:spAutoFit/>
          </a:bodyPr>
          <a:lstStyle/>
          <a:p>
            <a:pPr algn="ctr"/>
            <a:r>
              <a:rPr lang="en-US" sz="5400" dirty="0">
                <a:latin typeface="Headliner No. 45" panose="02000000000000000000" pitchFamily="2" charset="0"/>
              </a:rPr>
              <a:t>Snipers and longshots</a:t>
            </a:r>
          </a:p>
        </p:txBody>
      </p:sp>
      <p:sp>
        <p:nvSpPr>
          <p:cNvPr id="2" name="TextBox 1"/>
          <p:cNvSpPr txBox="1"/>
          <p:nvPr/>
        </p:nvSpPr>
        <p:spPr>
          <a:xfrm>
            <a:off x="563418" y="1099126"/>
            <a:ext cx="2384732" cy="3970318"/>
          </a:xfrm>
          <a:prstGeom prst="rect">
            <a:avLst/>
          </a:prstGeom>
          <a:noFill/>
        </p:spPr>
        <p:txBody>
          <a:bodyPr wrap="square" rtlCol="0">
            <a:spAutoFit/>
          </a:bodyPr>
          <a:lstStyle/>
          <a:p>
            <a:r>
              <a:rPr lang="en-US" dirty="0"/>
              <a:t>Basic Summary</a:t>
            </a:r>
          </a:p>
          <a:p>
            <a:endParaRPr lang="en-US" dirty="0"/>
          </a:p>
          <a:p>
            <a:pPr marL="342900" indent="-342900">
              <a:buAutoNum type="arabicPeriod"/>
            </a:pPr>
            <a:r>
              <a:rPr lang="en-US" dirty="0"/>
              <a:t>Squad modes have longer kills (on average)</a:t>
            </a:r>
            <a:br>
              <a:rPr lang="en-US" dirty="0"/>
            </a:br>
            <a:endParaRPr lang="en-US" dirty="0"/>
          </a:p>
          <a:p>
            <a:pPr marL="342900" indent="-342900">
              <a:buAutoNum type="arabicPeriod"/>
            </a:pPr>
            <a:r>
              <a:rPr lang="en-US" dirty="0"/>
              <a:t>The longest kills come from players that move the least (overall)</a:t>
            </a:r>
            <a:br>
              <a:rPr lang="en-US" dirty="0"/>
            </a:br>
            <a:endParaRPr lang="en-US" dirty="0"/>
          </a:p>
          <a:p>
            <a:pPr marL="342900" indent="-342900">
              <a:buAutoNum type="arabicPeriod"/>
            </a:pPr>
            <a:r>
              <a:rPr lang="en-US" dirty="0"/>
              <a:t>Some in-game kills are much longer than I expected…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928" y="1099126"/>
            <a:ext cx="3548516" cy="218901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929" y="3359033"/>
            <a:ext cx="3548516" cy="218994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885" y="1831785"/>
            <a:ext cx="4060735" cy="2504999"/>
          </a:xfrm>
          <a:prstGeom prst="rect">
            <a:avLst/>
          </a:prstGeom>
        </p:spPr>
      </p:pic>
    </p:spTree>
    <p:extLst>
      <p:ext uri="{BB962C8B-B14F-4D97-AF65-F5344CB8AC3E}">
        <p14:creationId xmlns:p14="http://schemas.microsoft.com/office/powerpoint/2010/main" val="356967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12</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149032" y="18473"/>
            <a:ext cx="8696671" cy="923330"/>
          </a:xfrm>
          <a:prstGeom prst="rect">
            <a:avLst/>
          </a:prstGeom>
          <a:noFill/>
        </p:spPr>
        <p:txBody>
          <a:bodyPr wrap="square" rtlCol="0">
            <a:spAutoFit/>
          </a:bodyPr>
          <a:lstStyle/>
          <a:p>
            <a:pPr algn="ctr"/>
            <a:r>
              <a:rPr lang="en-US" sz="5400" dirty="0">
                <a:latin typeface="Headliner No. 45" panose="02000000000000000000" pitchFamily="2" charset="0"/>
              </a:rPr>
              <a:t>Longshots visualized with map overlays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346" y="941803"/>
            <a:ext cx="5592042" cy="5592042"/>
          </a:xfrm>
          <a:prstGeom prst="rect">
            <a:avLst/>
          </a:prstGeom>
        </p:spPr>
      </p:pic>
    </p:spTree>
    <p:extLst>
      <p:ext uri="{BB962C8B-B14F-4D97-AF65-F5344CB8AC3E}">
        <p14:creationId xmlns:p14="http://schemas.microsoft.com/office/powerpoint/2010/main" val="102608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13</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149032" y="18473"/>
            <a:ext cx="8696671" cy="923330"/>
          </a:xfrm>
          <a:prstGeom prst="rect">
            <a:avLst/>
          </a:prstGeom>
          <a:noFill/>
        </p:spPr>
        <p:txBody>
          <a:bodyPr wrap="square" rtlCol="0">
            <a:spAutoFit/>
          </a:bodyPr>
          <a:lstStyle/>
          <a:p>
            <a:pPr algn="ctr"/>
            <a:r>
              <a:rPr lang="en-US" sz="5400" dirty="0">
                <a:latin typeface="Headliner No. 45" panose="02000000000000000000" pitchFamily="2" charset="0"/>
              </a:rPr>
              <a:t>Player screen names and profanity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96" y="3916218"/>
            <a:ext cx="1697018" cy="22810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032" y="1121073"/>
            <a:ext cx="4240471" cy="26158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9267" y="3916218"/>
            <a:ext cx="3704188" cy="2285051"/>
          </a:xfrm>
          <a:prstGeom prst="rect">
            <a:avLst/>
          </a:prstGeom>
        </p:spPr>
      </p:pic>
      <p:sp>
        <p:nvSpPr>
          <p:cNvPr id="8" name="TextBox 7"/>
          <p:cNvSpPr txBox="1"/>
          <p:nvPr/>
        </p:nvSpPr>
        <p:spPr>
          <a:xfrm>
            <a:off x="5615709" y="2017000"/>
            <a:ext cx="3602182" cy="646331"/>
          </a:xfrm>
          <a:prstGeom prst="rect">
            <a:avLst/>
          </a:prstGeom>
          <a:noFill/>
        </p:spPr>
        <p:txBody>
          <a:bodyPr wrap="square" rtlCol="0">
            <a:spAutoFit/>
          </a:bodyPr>
          <a:lstStyle/>
          <a:p>
            <a:r>
              <a:rPr lang="en-US" dirty="0"/>
              <a:t>The letter “S” dominates for player-name first letter … ?</a:t>
            </a:r>
          </a:p>
        </p:txBody>
      </p:sp>
      <p:sp>
        <p:nvSpPr>
          <p:cNvPr id="9" name="TextBox 8"/>
          <p:cNvSpPr txBox="1"/>
          <p:nvPr/>
        </p:nvSpPr>
        <p:spPr>
          <a:xfrm>
            <a:off x="7158182" y="4456596"/>
            <a:ext cx="4380345" cy="1200329"/>
          </a:xfrm>
          <a:prstGeom prst="rect">
            <a:avLst/>
          </a:prstGeom>
          <a:noFill/>
        </p:spPr>
        <p:txBody>
          <a:bodyPr wrap="square" rtlCol="0">
            <a:spAutoFit/>
          </a:bodyPr>
          <a:lstStyle/>
          <a:p>
            <a:r>
              <a:rPr lang="en-US" dirty="0"/>
              <a:t>Players with profanity in their screen names are not being banned (even though this is a violation of the terms of service), in fact they play more rounds overall (on average)</a:t>
            </a:r>
          </a:p>
        </p:txBody>
      </p:sp>
    </p:spTree>
    <p:extLst>
      <p:ext uri="{BB962C8B-B14F-4D97-AF65-F5344CB8AC3E}">
        <p14:creationId xmlns:p14="http://schemas.microsoft.com/office/powerpoint/2010/main" val="318413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14</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Settling the car debate…with data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514" y="2456873"/>
            <a:ext cx="2560013" cy="1920010"/>
          </a:xfrm>
          <a:prstGeom prst="rect">
            <a:avLst/>
          </a:prstGeom>
        </p:spPr>
      </p:pic>
      <p:sp>
        <p:nvSpPr>
          <p:cNvPr id="10" name="TextBox 9"/>
          <p:cNvSpPr txBox="1"/>
          <p:nvPr/>
        </p:nvSpPr>
        <p:spPr>
          <a:xfrm>
            <a:off x="2429163" y="1191491"/>
            <a:ext cx="7158182" cy="923330"/>
          </a:xfrm>
          <a:prstGeom prst="rect">
            <a:avLst/>
          </a:prstGeom>
          <a:noFill/>
        </p:spPr>
        <p:txBody>
          <a:bodyPr wrap="square" rtlCol="0">
            <a:spAutoFit/>
          </a:bodyPr>
          <a:lstStyle/>
          <a:p>
            <a:r>
              <a:rPr lang="en-US" dirty="0"/>
              <a:t>There are a wide variety of vehicles in the game. Vehicles provide better protection from the enemy and better movement speed. However, vehicles are also loud and generally give away your position to the enemy.</a:t>
            </a:r>
          </a:p>
        </p:txBody>
      </p:sp>
      <p:sp>
        <p:nvSpPr>
          <p:cNvPr id="11" name="TextBox 10"/>
          <p:cNvSpPr txBox="1"/>
          <p:nvPr/>
        </p:nvSpPr>
        <p:spPr>
          <a:xfrm>
            <a:off x="2429163" y="4718935"/>
            <a:ext cx="7158182" cy="923330"/>
          </a:xfrm>
          <a:prstGeom prst="rect">
            <a:avLst/>
          </a:prstGeom>
          <a:noFill/>
        </p:spPr>
        <p:txBody>
          <a:bodyPr wrap="square" rtlCol="0">
            <a:spAutoFit/>
          </a:bodyPr>
          <a:lstStyle/>
          <a:p>
            <a:r>
              <a:rPr lang="en-US" dirty="0"/>
              <a:t>Objective: cluster players by movement type (those that prefer vehicles over those that prefer to walk/run. Determine if the two strategies are different enough to make a difference.</a:t>
            </a:r>
          </a:p>
        </p:txBody>
      </p:sp>
    </p:spTree>
    <p:extLst>
      <p:ext uri="{BB962C8B-B14F-4D97-AF65-F5344CB8AC3E}">
        <p14:creationId xmlns:p14="http://schemas.microsoft.com/office/powerpoint/2010/main" val="18601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15</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Grouping players with </a:t>
            </a:r>
            <a:r>
              <a:rPr lang="en-US" sz="5400" dirty="0" err="1">
                <a:latin typeface="Headliner No. 45" panose="02000000000000000000" pitchFamily="2" charset="0"/>
              </a:rPr>
              <a:t>kmeans</a:t>
            </a:r>
            <a:endParaRPr lang="en-US" sz="5400" dirty="0">
              <a:latin typeface="Headliner No. 45" panose="02000000000000000000"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23" y="1545107"/>
            <a:ext cx="5029750" cy="310276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472" y="1545107"/>
            <a:ext cx="5029751" cy="3102768"/>
          </a:xfrm>
          <a:prstGeom prst="rect">
            <a:avLst/>
          </a:prstGeom>
        </p:spPr>
      </p:pic>
    </p:spTree>
    <p:extLst>
      <p:ext uri="{BB962C8B-B14F-4D97-AF65-F5344CB8AC3E}">
        <p14:creationId xmlns:p14="http://schemas.microsoft.com/office/powerpoint/2010/main" val="145503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16</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Vehicles are better… overall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40" y="1717963"/>
            <a:ext cx="5253648" cy="3242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152" y="1717963"/>
            <a:ext cx="5253648" cy="3242251"/>
          </a:xfrm>
          <a:prstGeom prst="rect">
            <a:avLst/>
          </a:prstGeom>
        </p:spPr>
      </p:pic>
    </p:spTree>
    <p:extLst>
      <p:ext uri="{BB962C8B-B14F-4D97-AF65-F5344CB8AC3E}">
        <p14:creationId xmlns:p14="http://schemas.microsoft.com/office/powerpoint/2010/main" val="280546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17</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It is possible to overuse vehicles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619" y="1923153"/>
            <a:ext cx="5593269" cy="3451846"/>
          </a:xfrm>
          <a:prstGeom prst="rect">
            <a:avLst/>
          </a:prstGeom>
        </p:spPr>
      </p:pic>
      <p:sp>
        <p:nvSpPr>
          <p:cNvPr id="3" name="TextBox 2"/>
          <p:cNvSpPr txBox="1"/>
          <p:nvPr/>
        </p:nvSpPr>
        <p:spPr>
          <a:xfrm>
            <a:off x="3211619" y="1276822"/>
            <a:ext cx="5593269" cy="646331"/>
          </a:xfrm>
          <a:prstGeom prst="rect">
            <a:avLst/>
          </a:prstGeom>
          <a:noFill/>
        </p:spPr>
        <p:txBody>
          <a:bodyPr wrap="square" rtlCol="0">
            <a:spAutoFit/>
          </a:bodyPr>
          <a:lstStyle/>
          <a:p>
            <a:r>
              <a:rPr lang="en-US" dirty="0"/>
              <a:t>Players that win the most tend to average around 2 – 4 km of ride distance</a:t>
            </a:r>
          </a:p>
        </p:txBody>
      </p:sp>
    </p:spTree>
    <p:extLst>
      <p:ext uri="{BB962C8B-B14F-4D97-AF65-F5344CB8AC3E}">
        <p14:creationId xmlns:p14="http://schemas.microsoft.com/office/powerpoint/2010/main" val="413379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18</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It is possible to overuse vehicles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619" y="1923153"/>
            <a:ext cx="5593269" cy="3451845"/>
          </a:xfrm>
          <a:prstGeom prst="rect">
            <a:avLst/>
          </a:prstGeom>
        </p:spPr>
      </p:pic>
      <p:sp>
        <p:nvSpPr>
          <p:cNvPr id="3" name="TextBox 2"/>
          <p:cNvSpPr txBox="1"/>
          <p:nvPr/>
        </p:nvSpPr>
        <p:spPr>
          <a:xfrm>
            <a:off x="3211619" y="1276822"/>
            <a:ext cx="5593269" cy="646331"/>
          </a:xfrm>
          <a:prstGeom prst="rect">
            <a:avLst/>
          </a:prstGeom>
          <a:noFill/>
        </p:spPr>
        <p:txBody>
          <a:bodyPr wrap="square" rtlCol="0">
            <a:spAutoFit/>
          </a:bodyPr>
          <a:lstStyle/>
          <a:p>
            <a:r>
              <a:rPr lang="en-US" dirty="0"/>
              <a:t>Experienced players have a much lower average ride distance (it tapers off as players accrue more play time)</a:t>
            </a:r>
          </a:p>
        </p:txBody>
      </p:sp>
    </p:spTree>
    <p:extLst>
      <p:ext uri="{BB962C8B-B14F-4D97-AF65-F5344CB8AC3E}">
        <p14:creationId xmlns:p14="http://schemas.microsoft.com/office/powerpoint/2010/main" val="10215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19</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Next steps</a:t>
            </a:r>
          </a:p>
        </p:txBody>
      </p:sp>
      <p:sp>
        <p:nvSpPr>
          <p:cNvPr id="4" name="TextBox 3"/>
          <p:cNvSpPr txBox="1"/>
          <p:nvPr/>
        </p:nvSpPr>
        <p:spPr>
          <a:xfrm>
            <a:off x="2701636" y="1616363"/>
            <a:ext cx="6613236" cy="2862322"/>
          </a:xfrm>
          <a:prstGeom prst="rect">
            <a:avLst/>
          </a:prstGeom>
          <a:noFill/>
        </p:spPr>
        <p:txBody>
          <a:bodyPr wrap="square" rtlCol="0">
            <a:spAutoFit/>
          </a:bodyPr>
          <a:lstStyle/>
          <a:p>
            <a:pPr marL="342900" indent="-342900">
              <a:buAutoNum type="arabicPeriod"/>
            </a:pPr>
            <a:r>
              <a:rPr lang="en-US" dirty="0"/>
              <a:t>Use more clustering algorithms to group like-minded players. This can be used for clan-recruiting and matchmaking suggestions</a:t>
            </a:r>
          </a:p>
          <a:p>
            <a:pPr marL="342900" indent="-342900">
              <a:buAutoNum type="arabicPeriod"/>
            </a:pPr>
            <a:endParaRPr lang="en-US" dirty="0"/>
          </a:p>
          <a:p>
            <a:pPr marL="342900" indent="-342900">
              <a:buAutoNum type="arabicPeriod"/>
            </a:pPr>
            <a:r>
              <a:rPr lang="en-US" dirty="0"/>
              <a:t>Alexa Skill for locating vehicles in-game and fetching player statistics (out for Certification)</a:t>
            </a:r>
          </a:p>
          <a:p>
            <a:pPr marL="342900" indent="-342900">
              <a:buAutoNum type="arabicPeriod"/>
            </a:pPr>
            <a:endParaRPr lang="en-US" dirty="0"/>
          </a:p>
          <a:p>
            <a:pPr marL="342900" indent="-342900">
              <a:buAutoNum type="arabicPeriod"/>
            </a:pPr>
            <a:r>
              <a:rPr lang="en-US" dirty="0"/>
              <a:t>More contributions to the Kaggle data set (as new metrics become available)</a:t>
            </a:r>
            <a:br>
              <a:rPr lang="en-US" dirty="0"/>
            </a:br>
            <a:endParaRPr lang="en-US" dirty="0"/>
          </a:p>
          <a:p>
            <a:pPr marL="342900" indent="-342900">
              <a:buAutoNum type="arabicPeriod"/>
            </a:pPr>
            <a:r>
              <a:rPr lang="en-US" dirty="0"/>
              <a:t>Keep updating the blog (</a:t>
            </a:r>
            <a:r>
              <a:rPr lang="en-US" dirty="0">
                <a:hlinkClick r:id="rId2"/>
              </a:rPr>
              <a:t>https://pubganalysis.wordpress.com/</a:t>
            </a:r>
            <a:r>
              <a:rPr lang="en-US" dirty="0"/>
              <a:t>)</a:t>
            </a:r>
          </a:p>
        </p:txBody>
      </p:sp>
    </p:spTree>
    <p:extLst>
      <p:ext uri="{BB962C8B-B14F-4D97-AF65-F5344CB8AC3E}">
        <p14:creationId xmlns:p14="http://schemas.microsoft.com/office/powerpoint/2010/main" val="119056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2</a:t>
            </a:fld>
            <a:endParaRPr lang="en-US" sz="2000" dirty="0">
              <a:solidFill>
                <a:schemeClr val="accent4"/>
              </a:solidFill>
              <a:latin typeface="Headliner No. 45" panose="02000000000000000000" pitchFamily="2" charset="0"/>
            </a:endParaRPr>
          </a:p>
        </p:txBody>
      </p:sp>
      <p:sp>
        <p:nvSpPr>
          <p:cNvPr id="6" name="TextBox 5"/>
          <p:cNvSpPr txBox="1"/>
          <p:nvPr/>
        </p:nvSpPr>
        <p:spPr>
          <a:xfrm>
            <a:off x="3132083" y="0"/>
            <a:ext cx="5833241" cy="923330"/>
          </a:xfrm>
          <a:prstGeom prst="rect">
            <a:avLst/>
          </a:prstGeom>
          <a:noFill/>
        </p:spPr>
        <p:txBody>
          <a:bodyPr wrap="square" rtlCol="0">
            <a:spAutoFit/>
          </a:bodyPr>
          <a:lstStyle/>
          <a:p>
            <a:pPr algn="ctr"/>
            <a:r>
              <a:rPr lang="en-US" sz="5400" dirty="0">
                <a:latin typeface="Headliner No. 45" panose="02000000000000000000" pitchFamily="2" charset="0"/>
              </a:rPr>
              <a:t>Welcome to </a:t>
            </a:r>
            <a:r>
              <a:rPr lang="en-US" sz="5400" dirty="0" err="1">
                <a:latin typeface="Headliner No. 45" panose="02000000000000000000" pitchFamily="2" charset="0"/>
              </a:rPr>
              <a:t>erangel</a:t>
            </a:r>
            <a:r>
              <a:rPr lang="en-US" sz="5400" dirty="0">
                <a:latin typeface="Headliner No. 45" panose="02000000000000000000" pitchFamily="2" charset="0"/>
              </a:rPr>
              <a:t> . .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003" y="1355834"/>
            <a:ext cx="4606159" cy="4606159"/>
          </a:xfrm>
          <a:prstGeom prst="rect">
            <a:avLst/>
          </a:prstGeom>
        </p:spPr>
      </p:pic>
      <p:sp>
        <p:nvSpPr>
          <p:cNvPr id="9" name="TextBox 8"/>
          <p:cNvSpPr txBox="1"/>
          <p:nvPr/>
        </p:nvSpPr>
        <p:spPr>
          <a:xfrm>
            <a:off x="5604641" y="1355833"/>
            <a:ext cx="5389180" cy="4708981"/>
          </a:xfrm>
          <a:prstGeom prst="rect">
            <a:avLst/>
          </a:prstGeom>
          <a:noFill/>
        </p:spPr>
        <p:txBody>
          <a:bodyPr wrap="square" rtlCol="0">
            <a:spAutoFit/>
          </a:bodyPr>
          <a:lstStyle/>
          <a:p>
            <a:r>
              <a:rPr lang="en-US" sz="2000" dirty="0" err="1"/>
              <a:t>PlayerUnknown’s</a:t>
            </a:r>
            <a:r>
              <a:rPr lang="en-US" sz="2000" dirty="0"/>
              <a:t> Battlegrounds (PUBG) is a multiplayer PC game released via Steam early access in 2017.</a:t>
            </a:r>
          </a:p>
          <a:p>
            <a:endParaRPr lang="en-US" sz="2000" dirty="0"/>
          </a:p>
          <a:p>
            <a:pPr marL="285750" indent="-285750">
              <a:buFont typeface="Arial" panose="020B0604020202020204" pitchFamily="34" charset="0"/>
              <a:buChar char="•"/>
            </a:pPr>
            <a:r>
              <a:rPr lang="en-US" sz="2000" dirty="0"/>
              <a:t>100 player battle (think Hunger Games)</a:t>
            </a:r>
            <a:br>
              <a:rPr lang="en-US" sz="2000" dirty="0"/>
            </a:br>
            <a:endParaRPr lang="en-US" sz="2000" dirty="0"/>
          </a:p>
          <a:p>
            <a:pPr marL="285750" indent="-285750">
              <a:buFont typeface="Arial" panose="020B0604020202020204" pitchFamily="34" charset="0"/>
              <a:buChar char="•"/>
            </a:pPr>
            <a:r>
              <a:rPr lang="en-US" sz="2000" dirty="0"/>
              <a:t>Players can participate in solo games or in squad (team) based battles</a:t>
            </a:r>
            <a:br>
              <a:rPr lang="en-US" sz="2000" dirty="0"/>
            </a:br>
            <a:endParaRPr lang="en-US" sz="2000" dirty="0"/>
          </a:p>
          <a:p>
            <a:pPr marL="285750" indent="-285750">
              <a:buFont typeface="Arial" panose="020B0604020202020204" pitchFamily="34" charset="0"/>
              <a:buChar char="•"/>
            </a:pPr>
            <a:r>
              <a:rPr lang="en-US" sz="2000" dirty="0"/>
              <a:t>Incredibly difficult to win, each game very different from the last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Has sold over 7 million copies (number one game played concurrently on Steam)</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9985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20</a:t>
            </a:fld>
            <a:endParaRPr lang="en-US" sz="2000" dirty="0">
              <a:solidFill>
                <a:schemeClr val="accent4"/>
              </a:solidFill>
              <a:latin typeface="Headliner No. 45" panose="02000000000000000000" pitchFamily="2" charset="0"/>
            </a:endParaRPr>
          </a:p>
        </p:txBody>
      </p:sp>
      <p:sp>
        <p:nvSpPr>
          <p:cNvPr id="6" name="TextBox 5"/>
          <p:cNvSpPr txBox="1"/>
          <p:nvPr/>
        </p:nvSpPr>
        <p:spPr>
          <a:xfrm>
            <a:off x="175491" y="18473"/>
            <a:ext cx="11665527" cy="923330"/>
          </a:xfrm>
          <a:prstGeom prst="rect">
            <a:avLst/>
          </a:prstGeom>
          <a:noFill/>
        </p:spPr>
        <p:txBody>
          <a:bodyPr wrap="square" rtlCol="0">
            <a:spAutoFit/>
          </a:bodyPr>
          <a:lstStyle/>
          <a:p>
            <a:pPr algn="ctr"/>
            <a:r>
              <a:rPr lang="en-US" sz="5400" dirty="0">
                <a:latin typeface="Headliner No. 45" panose="02000000000000000000" pitchFamily="2" charset="0"/>
              </a:rPr>
              <a:t>Q and a</a:t>
            </a:r>
          </a:p>
        </p:txBody>
      </p:sp>
      <p:sp>
        <p:nvSpPr>
          <p:cNvPr id="4" name="TextBox 3"/>
          <p:cNvSpPr txBox="1"/>
          <p:nvPr/>
        </p:nvSpPr>
        <p:spPr>
          <a:xfrm>
            <a:off x="4602017" y="2818079"/>
            <a:ext cx="2812473" cy="830997"/>
          </a:xfrm>
          <a:prstGeom prst="rect">
            <a:avLst/>
          </a:prstGeom>
          <a:noFill/>
        </p:spPr>
        <p:txBody>
          <a:bodyPr wrap="square" rtlCol="0">
            <a:spAutoFit/>
          </a:bodyPr>
          <a:lstStyle/>
          <a:p>
            <a:r>
              <a:rPr lang="en-US" sz="4800" dirty="0"/>
              <a:t>Questions</a:t>
            </a:r>
          </a:p>
        </p:txBody>
      </p:sp>
    </p:spTree>
    <p:extLst>
      <p:ext uri="{BB962C8B-B14F-4D97-AF65-F5344CB8AC3E}">
        <p14:creationId xmlns:p14="http://schemas.microsoft.com/office/powerpoint/2010/main" val="368442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3</a:t>
            </a:fld>
            <a:endParaRPr lang="en-US" sz="2000" dirty="0">
              <a:solidFill>
                <a:schemeClr val="accent4"/>
              </a:solidFill>
              <a:latin typeface="Headliner No. 45" panose="02000000000000000000" pitchFamily="2" charset="0"/>
            </a:endParaRPr>
          </a:p>
        </p:txBody>
      </p:sp>
      <p:sp>
        <p:nvSpPr>
          <p:cNvPr id="6" name="TextBox 5"/>
          <p:cNvSpPr txBox="1"/>
          <p:nvPr/>
        </p:nvSpPr>
        <p:spPr>
          <a:xfrm>
            <a:off x="3132083" y="0"/>
            <a:ext cx="5833241" cy="923330"/>
          </a:xfrm>
          <a:prstGeom prst="rect">
            <a:avLst/>
          </a:prstGeom>
          <a:noFill/>
        </p:spPr>
        <p:txBody>
          <a:bodyPr wrap="square" rtlCol="0">
            <a:spAutoFit/>
          </a:bodyPr>
          <a:lstStyle/>
          <a:p>
            <a:pPr algn="ctr"/>
            <a:r>
              <a:rPr lang="en-US" sz="5400" dirty="0">
                <a:latin typeface="Headliner No. 45" panose="02000000000000000000" pitchFamily="2" charset="0"/>
              </a:rPr>
              <a:t>Player view</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648" y="923330"/>
            <a:ext cx="9578109" cy="5387686"/>
          </a:xfrm>
          <a:prstGeom prst="rect">
            <a:avLst/>
          </a:prstGeom>
        </p:spPr>
      </p:pic>
    </p:spTree>
    <p:extLst>
      <p:ext uri="{BB962C8B-B14F-4D97-AF65-F5344CB8AC3E}">
        <p14:creationId xmlns:p14="http://schemas.microsoft.com/office/powerpoint/2010/main" val="283951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4</a:t>
            </a:fld>
            <a:endParaRPr lang="en-US" sz="2000" dirty="0">
              <a:solidFill>
                <a:schemeClr val="accent4"/>
              </a:solidFill>
              <a:latin typeface="Headliner No. 45" panose="02000000000000000000" pitchFamily="2" charset="0"/>
            </a:endParaRPr>
          </a:p>
        </p:txBody>
      </p:sp>
      <p:sp>
        <p:nvSpPr>
          <p:cNvPr id="6" name="TextBox 5"/>
          <p:cNvSpPr txBox="1"/>
          <p:nvPr/>
        </p:nvSpPr>
        <p:spPr>
          <a:xfrm>
            <a:off x="3132083" y="0"/>
            <a:ext cx="5833241" cy="923330"/>
          </a:xfrm>
          <a:prstGeom prst="rect">
            <a:avLst/>
          </a:prstGeom>
          <a:noFill/>
        </p:spPr>
        <p:txBody>
          <a:bodyPr wrap="square" rtlCol="0">
            <a:spAutoFit/>
          </a:bodyPr>
          <a:lstStyle/>
          <a:p>
            <a:pPr algn="ctr"/>
            <a:r>
              <a:rPr lang="en-US" sz="5400" dirty="0">
                <a:latin typeface="Headliner No. 45" panose="02000000000000000000" pitchFamily="2" charset="0"/>
              </a:rPr>
              <a:t>Project Objectives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59669"/>
            <a:ext cx="2029126" cy="961806"/>
          </a:xfrm>
          <a:prstGeom prst="rect">
            <a:avLst/>
          </a:prstGeom>
        </p:spPr>
      </p:pic>
      <p:sp>
        <p:nvSpPr>
          <p:cNvPr id="4" name="TextBox 3"/>
          <p:cNvSpPr txBox="1"/>
          <p:nvPr/>
        </p:nvSpPr>
        <p:spPr>
          <a:xfrm>
            <a:off x="1247387" y="923330"/>
            <a:ext cx="9829797" cy="4524315"/>
          </a:xfrm>
          <a:prstGeom prst="rect">
            <a:avLst/>
          </a:prstGeom>
          <a:noFill/>
        </p:spPr>
        <p:txBody>
          <a:bodyPr wrap="square" rtlCol="0">
            <a:spAutoFit/>
          </a:bodyPr>
          <a:lstStyle/>
          <a:p>
            <a:r>
              <a:rPr lang="en-US" sz="4400" dirty="0">
                <a:latin typeface="Headliner No. 45" panose="02000000000000000000" pitchFamily="2" charset="0"/>
              </a:rPr>
              <a:t>1.</a:t>
            </a:r>
            <a:r>
              <a:rPr lang="en-US" sz="2800" dirty="0">
                <a:latin typeface="Headliner No. 45" panose="02000000000000000000" pitchFamily="2" charset="0"/>
              </a:rPr>
              <a:t> </a:t>
            </a:r>
            <a:r>
              <a:rPr lang="en-US" sz="2800" dirty="0">
                <a:latin typeface="MS PGothic" panose="020B0600070205080204" pitchFamily="34" charset="-128"/>
                <a:ea typeface="MS PGothic" panose="020B0600070205080204" pitchFamily="34" charset="-128"/>
              </a:rPr>
              <a:t>Try to solve a new problem, and build a new data set</a:t>
            </a:r>
          </a:p>
          <a:p>
            <a:endParaRPr lang="en-US" sz="2800" dirty="0">
              <a:latin typeface="Headliner No. 45" panose="02000000000000000000" pitchFamily="2" charset="0"/>
            </a:endParaRPr>
          </a:p>
          <a:p>
            <a:r>
              <a:rPr lang="en-US" sz="4400" dirty="0">
                <a:latin typeface="Headliner No. 45" panose="02000000000000000000" pitchFamily="2" charset="0"/>
              </a:rPr>
              <a:t>2.</a:t>
            </a:r>
            <a:r>
              <a:rPr lang="en-US" sz="2800" dirty="0">
                <a:latin typeface="Headliner No. 45" panose="02000000000000000000" pitchFamily="2" charset="0"/>
              </a:rPr>
              <a:t> </a:t>
            </a:r>
            <a:r>
              <a:rPr lang="en-US" sz="2800" dirty="0">
                <a:latin typeface="MS PGothic" panose="020B0600070205080204" pitchFamily="34" charset="-128"/>
                <a:ea typeface="MS PGothic" panose="020B0600070205080204" pitchFamily="34" charset="-128"/>
              </a:rPr>
              <a:t>Use my software engineering background more</a:t>
            </a:r>
          </a:p>
          <a:p>
            <a:endParaRPr lang="en-US" sz="2800" dirty="0">
              <a:latin typeface="Headliner No. 45" panose="02000000000000000000" pitchFamily="2" charset="0"/>
            </a:endParaRPr>
          </a:p>
          <a:p>
            <a:r>
              <a:rPr lang="en-US" sz="4400" dirty="0">
                <a:latin typeface="Headliner No. 45" panose="02000000000000000000" pitchFamily="2" charset="0"/>
              </a:rPr>
              <a:t>3.</a:t>
            </a:r>
            <a:r>
              <a:rPr lang="en-US" sz="2800" dirty="0">
                <a:latin typeface="Headliner No. 45" panose="02000000000000000000" pitchFamily="2" charset="0"/>
              </a:rPr>
              <a:t> </a:t>
            </a:r>
            <a:r>
              <a:rPr lang="en-US" sz="2800" dirty="0">
                <a:latin typeface="MS PGothic" panose="020B0600070205080204" pitchFamily="34" charset="-128"/>
                <a:ea typeface="MS PGothic" panose="020B0600070205080204" pitchFamily="34" charset="-128"/>
              </a:rPr>
              <a:t>Contribute to open-source projects/initiatives</a:t>
            </a:r>
          </a:p>
          <a:p>
            <a:endParaRPr lang="en-US" sz="2800" dirty="0">
              <a:latin typeface="Headliner No. 45" panose="02000000000000000000" pitchFamily="2" charset="0"/>
            </a:endParaRPr>
          </a:p>
          <a:p>
            <a:r>
              <a:rPr lang="en-US" sz="4400" dirty="0">
                <a:latin typeface="Headliner No. 45" panose="02000000000000000000" pitchFamily="2" charset="0"/>
              </a:rPr>
              <a:t>4.</a:t>
            </a:r>
            <a:r>
              <a:rPr lang="en-US" sz="2800" dirty="0">
                <a:latin typeface="Headliner No. 45" panose="02000000000000000000" pitchFamily="2" charset="0"/>
              </a:rPr>
              <a:t> </a:t>
            </a:r>
            <a:r>
              <a:rPr lang="en-US" sz="2800" dirty="0">
                <a:latin typeface="MS PGothic" panose="020B0600070205080204" pitchFamily="34" charset="-128"/>
                <a:ea typeface="MS PGothic" panose="020B0600070205080204" pitchFamily="34" charset="-128"/>
              </a:rPr>
              <a:t>Explore game strategy using real data and unsupervised machine learning</a:t>
            </a:r>
          </a:p>
        </p:txBody>
      </p:sp>
    </p:spTree>
    <p:extLst>
      <p:ext uri="{BB962C8B-B14F-4D97-AF65-F5344CB8AC3E}">
        <p14:creationId xmlns:p14="http://schemas.microsoft.com/office/powerpoint/2010/main" val="133962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5</a:t>
            </a:fld>
            <a:endParaRPr lang="en-US" sz="2000" dirty="0">
              <a:solidFill>
                <a:schemeClr val="accent4"/>
              </a:solidFill>
              <a:latin typeface="Headliner No. 45" panose="02000000000000000000" pitchFamily="2" charset="0"/>
            </a:endParaRPr>
          </a:p>
        </p:txBody>
      </p:sp>
      <p:sp>
        <p:nvSpPr>
          <p:cNvPr id="6" name="TextBox 5"/>
          <p:cNvSpPr txBox="1"/>
          <p:nvPr/>
        </p:nvSpPr>
        <p:spPr>
          <a:xfrm>
            <a:off x="3132083" y="0"/>
            <a:ext cx="5833241" cy="923330"/>
          </a:xfrm>
          <a:prstGeom prst="rect">
            <a:avLst/>
          </a:prstGeom>
          <a:noFill/>
        </p:spPr>
        <p:txBody>
          <a:bodyPr wrap="square" rtlCol="0">
            <a:spAutoFit/>
          </a:bodyPr>
          <a:lstStyle/>
          <a:p>
            <a:pPr algn="ctr"/>
            <a:r>
              <a:rPr lang="en-US" sz="5400" dirty="0" err="1">
                <a:latin typeface="Headliner No. 45" panose="02000000000000000000" pitchFamily="2" charset="0"/>
              </a:rPr>
              <a:t>Trn</a:t>
            </a:r>
            <a:r>
              <a:rPr lang="en-US" sz="5400" dirty="0">
                <a:latin typeface="Headliner No. 45" panose="02000000000000000000" pitchFamily="2" charset="0"/>
              </a:rPr>
              <a:t> and </a:t>
            </a:r>
            <a:r>
              <a:rPr lang="en-US" sz="5400" dirty="0" err="1">
                <a:latin typeface="Headliner No. 45" panose="02000000000000000000" pitchFamily="2" charset="0"/>
              </a:rPr>
              <a:t>pubg</a:t>
            </a:r>
            <a:r>
              <a:rPr lang="en-US" sz="5400" dirty="0">
                <a:latin typeface="Headliner No. 45" panose="02000000000000000000" pitchFamily="2" charset="0"/>
              </a:rPr>
              <a:t> stats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6534" y="198116"/>
            <a:ext cx="1343912" cy="1450428"/>
          </a:xfrm>
          <a:prstGeom prst="rect">
            <a:avLst/>
          </a:prstGeom>
        </p:spPr>
      </p:pic>
      <p:sp>
        <p:nvSpPr>
          <p:cNvPr id="7" name="TextBox 6"/>
          <p:cNvSpPr txBox="1"/>
          <p:nvPr/>
        </p:nvSpPr>
        <p:spPr>
          <a:xfrm>
            <a:off x="1376855" y="1891862"/>
            <a:ext cx="9343696" cy="3477875"/>
          </a:xfrm>
          <a:prstGeom prst="rect">
            <a:avLst/>
          </a:prstGeom>
          <a:noFill/>
        </p:spPr>
        <p:txBody>
          <a:bodyPr wrap="square" rtlCol="0">
            <a:spAutoFit/>
          </a:bodyPr>
          <a:lstStyle/>
          <a:p>
            <a:r>
              <a:rPr lang="en-US" sz="2000" dirty="0"/>
              <a:t>https://pubgtracker.com/</a:t>
            </a:r>
          </a:p>
          <a:p>
            <a:endParaRPr lang="en-US" sz="2000" dirty="0"/>
          </a:p>
          <a:p>
            <a:r>
              <a:rPr lang="en-US" sz="2000" dirty="0"/>
              <a:t>Tracker Network (TRN) – One of the largest video game stat tracking websites</a:t>
            </a:r>
          </a:p>
          <a:p>
            <a:endParaRPr lang="en-US" sz="2000" dirty="0"/>
          </a:p>
          <a:p>
            <a:r>
              <a:rPr lang="en-US" sz="2000" dirty="0"/>
              <a:t>Tracks stats and produces leaderboards for PUBG</a:t>
            </a:r>
          </a:p>
          <a:p>
            <a:endParaRPr lang="en-US" sz="2000" dirty="0"/>
          </a:p>
          <a:p>
            <a:r>
              <a:rPr lang="en-US" sz="2000" dirty="0"/>
              <a:t>Features a relatively new RESTful web-API for developers… so, I requested a key</a:t>
            </a:r>
          </a:p>
          <a:p>
            <a:endParaRPr lang="en-US" sz="2000" dirty="0"/>
          </a:p>
          <a:p>
            <a:r>
              <a:rPr lang="en-US" sz="2000" dirty="0"/>
              <a:t>Several open source API wrappers for popular programming languages</a:t>
            </a:r>
          </a:p>
          <a:p>
            <a:endParaRPr lang="en-US" sz="2000" dirty="0"/>
          </a:p>
          <a:p>
            <a:r>
              <a:rPr lang="en-US" sz="2000" dirty="0"/>
              <a:t>But not one for R…</a:t>
            </a:r>
          </a:p>
        </p:txBody>
      </p:sp>
    </p:spTree>
    <p:extLst>
      <p:ext uri="{BB962C8B-B14F-4D97-AF65-F5344CB8AC3E}">
        <p14:creationId xmlns:p14="http://schemas.microsoft.com/office/powerpoint/2010/main" val="400640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6</a:t>
            </a:fld>
            <a:endParaRPr lang="en-US" sz="2000" dirty="0">
              <a:solidFill>
                <a:schemeClr val="accent4"/>
              </a:solidFill>
              <a:latin typeface="Headliner No. 45" panose="02000000000000000000" pitchFamily="2" charset="0"/>
            </a:endParaRPr>
          </a:p>
        </p:txBody>
      </p:sp>
      <p:sp>
        <p:nvSpPr>
          <p:cNvPr id="6" name="TextBox 5"/>
          <p:cNvSpPr txBox="1"/>
          <p:nvPr/>
        </p:nvSpPr>
        <p:spPr>
          <a:xfrm>
            <a:off x="3132083" y="0"/>
            <a:ext cx="5833241" cy="923330"/>
          </a:xfrm>
          <a:prstGeom prst="rect">
            <a:avLst/>
          </a:prstGeom>
          <a:noFill/>
        </p:spPr>
        <p:txBody>
          <a:bodyPr wrap="square" rtlCol="0">
            <a:spAutoFit/>
          </a:bodyPr>
          <a:lstStyle/>
          <a:p>
            <a:pPr algn="ctr"/>
            <a:r>
              <a:rPr lang="en-US" sz="5400" dirty="0" err="1">
                <a:latin typeface="Headliner No. 45" panose="02000000000000000000" pitchFamily="2" charset="0"/>
              </a:rPr>
              <a:t>rpubg</a:t>
            </a:r>
            <a:endParaRPr lang="en-US" sz="5400" dirty="0">
              <a:latin typeface="Headliner No. 45" panose="02000000000000000000" pitchFamily="2" charset="0"/>
            </a:endParaRPr>
          </a:p>
        </p:txBody>
      </p:sp>
      <p:sp>
        <p:nvSpPr>
          <p:cNvPr id="7" name="TextBox 6"/>
          <p:cNvSpPr txBox="1"/>
          <p:nvPr/>
        </p:nvSpPr>
        <p:spPr>
          <a:xfrm>
            <a:off x="3689130" y="1622898"/>
            <a:ext cx="4719145" cy="1631216"/>
          </a:xfrm>
          <a:prstGeom prst="rect">
            <a:avLst/>
          </a:prstGeom>
          <a:noFill/>
        </p:spPr>
        <p:txBody>
          <a:bodyPr wrap="square" rtlCol="0">
            <a:spAutoFit/>
          </a:bodyPr>
          <a:lstStyle/>
          <a:p>
            <a:r>
              <a:rPr lang="en-US" sz="2000" dirty="0"/>
              <a:t>So, I built one:</a:t>
            </a:r>
          </a:p>
          <a:p>
            <a:endParaRPr lang="en-US" sz="2000" dirty="0"/>
          </a:p>
          <a:p>
            <a:r>
              <a:rPr lang="en-US" sz="2000" dirty="0">
                <a:hlinkClick r:id="rId2"/>
              </a:rPr>
              <a:t>https://github.com/lazyjustin/rPUBG</a:t>
            </a:r>
            <a:endParaRPr lang="en-US" sz="2000" dirty="0"/>
          </a:p>
          <a:p>
            <a:endParaRPr lang="en-US" sz="2000" dirty="0"/>
          </a:p>
          <a:p>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227" y="3249809"/>
            <a:ext cx="5980952" cy="2295238"/>
          </a:xfrm>
          <a:prstGeom prst="rect">
            <a:avLst/>
          </a:prstGeom>
        </p:spPr>
      </p:pic>
      <p:cxnSp>
        <p:nvCxnSpPr>
          <p:cNvPr id="47" name="Straight Arrow Connector 46"/>
          <p:cNvCxnSpPr/>
          <p:nvPr/>
        </p:nvCxnSpPr>
        <p:spPr>
          <a:xfrm>
            <a:off x="1944414" y="2470143"/>
            <a:ext cx="1587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1382110" y="5250129"/>
            <a:ext cx="1587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flipV="1">
            <a:off x="1382110" y="2470143"/>
            <a:ext cx="0" cy="2779986"/>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1382110" y="2470142"/>
            <a:ext cx="65952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761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7</a:t>
            </a:fld>
            <a:endParaRPr lang="en-US" sz="2000" dirty="0">
              <a:solidFill>
                <a:schemeClr val="accent4"/>
              </a:solidFill>
              <a:latin typeface="Headliner No. 45" panose="02000000000000000000" pitchFamily="2" charset="0"/>
            </a:endParaRPr>
          </a:p>
        </p:txBody>
      </p:sp>
      <p:sp>
        <p:nvSpPr>
          <p:cNvPr id="6" name="TextBox 5"/>
          <p:cNvSpPr txBox="1"/>
          <p:nvPr/>
        </p:nvSpPr>
        <p:spPr>
          <a:xfrm>
            <a:off x="2948150" y="0"/>
            <a:ext cx="6201103" cy="923330"/>
          </a:xfrm>
          <a:prstGeom prst="rect">
            <a:avLst/>
          </a:prstGeom>
          <a:noFill/>
        </p:spPr>
        <p:txBody>
          <a:bodyPr wrap="square" rtlCol="0">
            <a:spAutoFit/>
          </a:bodyPr>
          <a:lstStyle/>
          <a:p>
            <a:pPr algn="ctr"/>
            <a:r>
              <a:rPr lang="en-US" sz="5400" dirty="0">
                <a:latin typeface="Headliner No. 45" panose="02000000000000000000" pitchFamily="2" charset="0"/>
              </a:rPr>
              <a:t>Pulling data and </a:t>
            </a:r>
            <a:r>
              <a:rPr lang="en-US" sz="5400" dirty="0" err="1">
                <a:latin typeface="Headliner No. 45" panose="02000000000000000000" pitchFamily="2" charset="0"/>
              </a:rPr>
              <a:t>ddos</a:t>
            </a:r>
            <a:r>
              <a:rPr lang="en-US" sz="5400" dirty="0">
                <a:latin typeface="Headliner No. 45" panose="02000000000000000000" pitchFamily="2" charset="0"/>
              </a:rPr>
              <a:t> attacks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1690" y="137463"/>
            <a:ext cx="830510" cy="648403"/>
          </a:xfrm>
          <a:prstGeom prst="rect">
            <a:avLst/>
          </a:prstGeom>
        </p:spPr>
      </p:pic>
      <p:sp>
        <p:nvSpPr>
          <p:cNvPr id="11" name="TextBox 10"/>
          <p:cNvSpPr txBox="1"/>
          <p:nvPr/>
        </p:nvSpPr>
        <p:spPr>
          <a:xfrm>
            <a:off x="1376853" y="1115036"/>
            <a:ext cx="9343696" cy="4401205"/>
          </a:xfrm>
          <a:prstGeom prst="rect">
            <a:avLst/>
          </a:prstGeom>
          <a:noFill/>
        </p:spPr>
        <p:txBody>
          <a:bodyPr wrap="square" rtlCol="0">
            <a:spAutoFit/>
          </a:bodyPr>
          <a:lstStyle/>
          <a:p>
            <a:r>
              <a:rPr lang="en-US" sz="2000" dirty="0"/>
              <a:t>Wrote a Java HTML scraper to scrape leaderboard information off of pubgtracker.com</a:t>
            </a:r>
          </a:p>
          <a:p>
            <a:endParaRPr lang="en-US" sz="2000" dirty="0"/>
          </a:p>
          <a:p>
            <a:r>
              <a:rPr lang="en-US" sz="2000" dirty="0"/>
              <a:t>Used the scraper to build a list of player names</a:t>
            </a:r>
            <a:br>
              <a:rPr lang="en-US" sz="2000" dirty="0"/>
            </a:br>
            <a:r>
              <a:rPr lang="en-US" sz="2000" dirty="0"/>
              <a:t>(100,000 of the topped rank players across all geographic regions)</a:t>
            </a:r>
          </a:p>
          <a:p>
            <a:endParaRPr lang="en-US" sz="2000" dirty="0"/>
          </a:p>
          <a:p>
            <a:r>
              <a:rPr lang="en-US" sz="2000" dirty="0"/>
              <a:t>Created a master .csv of player names to feed into my </a:t>
            </a:r>
            <a:r>
              <a:rPr lang="en-US" sz="2000" dirty="0" err="1"/>
              <a:t>rPUBG</a:t>
            </a:r>
            <a:r>
              <a:rPr lang="en-US" sz="2000" dirty="0"/>
              <a:t> wrapper </a:t>
            </a:r>
            <a:r>
              <a:rPr lang="en-US" sz="2000" dirty="0">
                <a:sym typeface="Wingdings" panose="05000000000000000000" pitchFamily="2" charset="2"/>
              </a:rPr>
              <a:t> API</a:t>
            </a:r>
          </a:p>
          <a:p>
            <a:endParaRPr lang="en-US" sz="2000" dirty="0">
              <a:sym typeface="Wingdings" panose="05000000000000000000" pitchFamily="2" charset="2"/>
            </a:endParaRPr>
          </a:p>
          <a:p>
            <a:r>
              <a:rPr lang="en-US" sz="2000" dirty="0">
                <a:sym typeface="Wingdings" panose="05000000000000000000" pitchFamily="2" charset="2"/>
              </a:rPr>
              <a:t>API Code was multi-threaded, 8 threads = 8 calls per second: approximately 3.47 hours for 100,000 calls</a:t>
            </a:r>
          </a:p>
          <a:p>
            <a:endParaRPr lang="en-US" sz="2000" dirty="0">
              <a:sym typeface="Wingdings" panose="05000000000000000000" pitchFamily="2" charset="2"/>
            </a:endParaRPr>
          </a:p>
          <a:p>
            <a:r>
              <a:rPr lang="en-US" sz="2000" dirty="0">
                <a:sym typeface="Wingdings" panose="05000000000000000000" pitchFamily="2" charset="2"/>
              </a:rPr>
              <a:t>Kicked-off my API code, and completely thrashed the web-server (</a:t>
            </a:r>
            <a:r>
              <a:rPr lang="en-US" sz="2000" dirty="0" err="1">
                <a:sym typeface="Wingdings" panose="05000000000000000000" pitchFamily="2" charset="2"/>
              </a:rPr>
              <a:t>DDoS</a:t>
            </a:r>
            <a:r>
              <a:rPr lang="en-US" sz="2000" dirty="0">
                <a:sym typeface="Wingdings" panose="05000000000000000000" pitchFamily="2" charset="2"/>
              </a:rPr>
              <a:t>)</a:t>
            </a:r>
          </a:p>
          <a:p>
            <a:endParaRPr lang="en-US" sz="2000" dirty="0">
              <a:sym typeface="Wingdings" panose="05000000000000000000" pitchFamily="2" charset="2"/>
            </a:endParaRPr>
          </a:p>
          <a:p>
            <a:r>
              <a:rPr lang="en-US" sz="2000" dirty="0">
                <a:sym typeface="Wingdings" panose="05000000000000000000" pitchFamily="2" charset="2"/>
              </a:rPr>
              <a:t>After getting a few interesting emails from the web-master, I requested a better API key and implemented a more forgiving throttling system…</a:t>
            </a:r>
            <a:endParaRPr lang="en-US" sz="2000" dirty="0"/>
          </a:p>
        </p:txBody>
      </p:sp>
    </p:spTree>
    <p:extLst>
      <p:ext uri="{BB962C8B-B14F-4D97-AF65-F5344CB8AC3E}">
        <p14:creationId xmlns:p14="http://schemas.microsoft.com/office/powerpoint/2010/main" val="211735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8</a:t>
            </a:fld>
            <a:endParaRPr lang="en-US" sz="2000" dirty="0">
              <a:solidFill>
                <a:schemeClr val="accent4"/>
              </a:solidFill>
              <a:latin typeface="Headliner No. 45" panose="02000000000000000000" pitchFamily="2" charset="0"/>
            </a:endParaRPr>
          </a:p>
        </p:txBody>
      </p:sp>
      <p:sp>
        <p:nvSpPr>
          <p:cNvPr id="6" name="TextBox 5"/>
          <p:cNvSpPr txBox="1"/>
          <p:nvPr/>
        </p:nvSpPr>
        <p:spPr>
          <a:xfrm>
            <a:off x="2948150" y="0"/>
            <a:ext cx="6201103" cy="923330"/>
          </a:xfrm>
          <a:prstGeom prst="rect">
            <a:avLst/>
          </a:prstGeom>
          <a:noFill/>
        </p:spPr>
        <p:txBody>
          <a:bodyPr wrap="square" rtlCol="0">
            <a:spAutoFit/>
          </a:bodyPr>
          <a:lstStyle/>
          <a:p>
            <a:pPr algn="ctr"/>
            <a:r>
              <a:rPr lang="en-US" sz="5400" dirty="0">
                <a:latin typeface="Headliner No. 45" panose="02000000000000000000" pitchFamily="2" charset="0"/>
              </a:rPr>
              <a:t>End result: Lots of new data</a:t>
            </a:r>
          </a:p>
        </p:txBody>
      </p:sp>
      <p:sp>
        <p:nvSpPr>
          <p:cNvPr id="11" name="TextBox 10"/>
          <p:cNvSpPr txBox="1"/>
          <p:nvPr/>
        </p:nvSpPr>
        <p:spPr>
          <a:xfrm>
            <a:off x="1021932" y="1053938"/>
            <a:ext cx="10331868" cy="1754326"/>
          </a:xfrm>
          <a:prstGeom prst="rect">
            <a:avLst/>
          </a:prstGeom>
          <a:noFill/>
        </p:spPr>
        <p:txBody>
          <a:bodyPr wrap="square" rtlCol="0">
            <a:spAutoFit/>
          </a:bodyPr>
          <a:lstStyle/>
          <a:p>
            <a:r>
              <a:rPr lang="en-US" dirty="0"/>
              <a:t>The final data set (after cleaning) resulted in 87,898 rows (1-per-player), and 150 numerical features related to gameplay and rank</a:t>
            </a:r>
          </a:p>
          <a:p>
            <a:endParaRPr lang="en-US" dirty="0"/>
          </a:p>
          <a:p>
            <a:r>
              <a:rPr lang="en-US" dirty="0"/>
              <a:t>I also made this new data set available for the data science community:</a:t>
            </a:r>
            <a:br>
              <a:rPr lang="en-US" dirty="0"/>
            </a:br>
            <a:r>
              <a:rPr lang="en-US" dirty="0">
                <a:hlinkClick r:id="rId2"/>
              </a:rPr>
              <a:t>https://www.kaggle.com/lazyjustin/pubgplayerstats</a:t>
            </a:r>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32" y="2562383"/>
            <a:ext cx="9990476" cy="302857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932" y="5712632"/>
            <a:ext cx="9990476" cy="780952"/>
          </a:xfrm>
          <a:prstGeom prst="rect">
            <a:avLst/>
          </a:prstGeom>
        </p:spPr>
      </p:pic>
    </p:spTree>
    <p:extLst>
      <p:ext uri="{BB962C8B-B14F-4D97-AF65-F5344CB8AC3E}">
        <p14:creationId xmlns:p14="http://schemas.microsoft.com/office/powerpoint/2010/main" val="299955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7F4C426-A53F-4170-972D-0C1EE34530F2}" type="slidenum">
              <a:rPr lang="en-US" sz="2000" smtClean="0">
                <a:solidFill>
                  <a:schemeClr val="accent4"/>
                </a:solidFill>
                <a:latin typeface="Headliner No. 45" panose="02000000000000000000" pitchFamily="2" charset="0"/>
              </a:rPr>
              <a:t>9</a:t>
            </a:fld>
            <a:endParaRPr lang="en-US" sz="2000" dirty="0">
              <a:solidFill>
                <a:schemeClr val="accent4"/>
              </a:solidFill>
              <a:latin typeface="Headliner No. 45" panose="02000000000000000000" pitchFamily="2" charset="0"/>
            </a:endParaRPr>
          </a:p>
        </p:txBody>
      </p:sp>
      <p:sp>
        <p:nvSpPr>
          <p:cNvPr id="6" name="TextBox 5"/>
          <p:cNvSpPr txBox="1"/>
          <p:nvPr/>
        </p:nvSpPr>
        <p:spPr>
          <a:xfrm>
            <a:off x="2948150" y="0"/>
            <a:ext cx="6201103" cy="923330"/>
          </a:xfrm>
          <a:prstGeom prst="rect">
            <a:avLst/>
          </a:prstGeom>
          <a:noFill/>
        </p:spPr>
        <p:txBody>
          <a:bodyPr wrap="square" rtlCol="0">
            <a:spAutoFit/>
          </a:bodyPr>
          <a:lstStyle/>
          <a:p>
            <a:pPr algn="ctr"/>
            <a:r>
              <a:rPr lang="en-US" sz="5400" dirty="0">
                <a:latin typeface="Headliner No. 45" panose="02000000000000000000" pitchFamily="2" charset="0"/>
              </a:rPr>
              <a:t>Analysis and visualization</a:t>
            </a:r>
          </a:p>
        </p:txBody>
      </p:sp>
      <p:sp>
        <p:nvSpPr>
          <p:cNvPr id="11" name="TextBox 10"/>
          <p:cNvSpPr txBox="1"/>
          <p:nvPr/>
        </p:nvSpPr>
        <p:spPr>
          <a:xfrm>
            <a:off x="2916895" y="1654180"/>
            <a:ext cx="3555018" cy="369332"/>
          </a:xfrm>
          <a:prstGeom prst="rect">
            <a:avLst/>
          </a:prstGeom>
          <a:noFill/>
        </p:spPr>
        <p:txBody>
          <a:bodyPr wrap="square" rtlCol="0">
            <a:spAutoFit/>
          </a:bodyPr>
          <a:lstStyle/>
          <a:p>
            <a:r>
              <a:rPr lang="en-US" dirty="0"/>
              <a:t>Basic analysis and visualization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81" y="1335594"/>
            <a:ext cx="1524168" cy="1143126"/>
          </a:xfrm>
          <a:prstGeom prst="rect">
            <a:avLst/>
          </a:prstGeom>
        </p:spPr>
      </p:pic>
      <p:sp>
        <p:nvSpPr>
          <p:cNvPr id="7" name="TextBox 6"/>
          <p:cNvSpPr txBox="1"/>
          <p:nvPr/>
        </p:nvSpPr>
        <p:spPr>
          <a:xfrm>
            <a:off x="5909477" y="3282375"/>
            <a:ext cx="2178800" cy="369332"/>
          </a:xfrm>
          <a:prstGeom prst="rect">
            <a:avLst/>
          </a:prstGeom>
          <a:noFill/>
        </p:spPr>
        <p:txBody>
          <a:bodyPr wrap="square" rtlCol="0">
            <a:spAutoFit/>
          </a:bodyPr>
          <a:lstStyle/>
          <a:p>
            <a:r>
              <a:rPr lang="en-US" dirty="0"/>
              <a:t>Longshot Analysis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94" y="2879815"/>
            <a:ext cx="1465204" cy="1174453"/>
          </a:xfrm>
          <a:prstGeom prst="rect">
            <a:avLst/>
          </a:prstGeom>
        </p:spPr>
      </p:pic>
      <p:sp>
        <p:nvSpPr>
          <p:cNvPr id="9" name="TextBox 8"/>
          <p:cNvSpPr txBox="1"/>
          <p:nvPr/>
        </p:nvSpPr>
        <p:spPr>
          <a:xfrm>
            <a:off x="2631549" y="4910571"/>
            <a:ext cx="6372109" cy="369332"/>
          </a:xfrm>
          <a:prstGeom prst="rect">
            <a:avLst/>
          </a:prstGeom>
          <a:noFill/>
        </p:spPr>
        <p:txBody>
          <a:bodyPr wrap="square" rtlCol="0">
            <a:spAutoFit/>
          </a:bodyPr>
          <a:lstStyle/>
          <a:p>
            <a:r>
              <a:rPr lang="en-US" dirty="0"/>
              <a:t>Vehicle Usage and Strategy (Unsupervised Machine Learning)</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614" y="4608735"/>
            <a:ext cx="1459506" cy="973004"/>
          </a:xfrm>
          <a:prstGeom prst="rect">
            <a:avLst/>
          </a:prstGeom>
        </p:spPr>
      </p:pic>
      <p:sp>
        <p:nvSpPr>
          <p:cNvPr id="12" name="TextBox 11"/>
          <p:cNvSpPr txBox="1"/>
          <p:nvPr/>
        </p:nvSpPr>
        <p:spPr>
          <a:xfrm>
            <a:off x="7353127" y="2105508"/>
            <a:ext cx="4220037" cy="369332"/>
          </a:xfrm>
          <a:prstGeom prst="rect">
            <a:avLst/>
          </a:prstGeom>
          <a:noFill/>
        </p:spPr>
        <p:txBody>
          <a:bodyPr wrap="square" rtlCol="0">
            <a:spAutoFit/>
          </a:bodyPr>
          <a:lstStyle/>
          <a:p>
            <a:r>
              <a:rPr lang="en-US" dirty="0"/>
              <a:t>Text Analysis of player names and profanity</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3127" y="1335594"/>
            <a:ext cx="940481" cy="728802"/>
          </a:xfrm>
          <a:prstGeom prst="rect">
            <a:avLst/>
          </a:prstGeom>
        </p:spPr>
      </p:pic>
    </p:spTree>
    <p:extLst>
      <p:ext uri="{BB962C8B-B14F-4D97-AF65-F5344CB8AC3E}">
        <p14:creationId xmlns:p14="http://schemas.microsoft.com/office/powerpoint/2010/main" val="150252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557</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MS PGothic</vt:lpstr>
      <vt:lpstr>Arial</vt:lpstr>
      <vt:lpstr>Arial Unicode MS</vt:lpstr>
      <vt:lpstr>Calibri</vt:lpstr>
      <vt:lpstr>Calibri Light</vt:lpstr>
      <vt:lpstr>Headliner No. 45</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Align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Moore</dc:creator>
  <cp:lastModifiedBy>Justin Moore</cp:lastModifiedBy>
  <cp:revision>118</cp:revision>
  <dcterms:created xsi:type="dcterms:W3CDTF">2017-08-18T13:40:08Z</dcterms:created>
  <dcterms:modified xsi:type="dcterms:W3CDTF">2017-08-24T22:36:33Z</dcterms:modified>
</cp:coreProperties>
</file>