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55" r:id="rId1"/>
  </p:sldMasterIdLst>
  <p:notesMasterIdLst>
    <p:notesMasterId r:id="rId255"/>
  </p:notesMasterIdLst>
  <p:sldIdLst>
    <p:sldId id="256" r:id="rId2"/>
    <p:sldId id="801" r:id="rId3"/>
    <p:sldId id="802" r:id="rId4"/>
    <p:sldId id="803" r:id="rId5"/>
    <p:sldId id="1070" r:id="rId6"/>
    <p:sldId id="610" r:id="rId7"/>
    <p:sldId id="805" r:id="rId8"/>
    <p:sldId id="806" r:id="rId9"/>
    <p:sldId id="807" r:id="rId10"/>
    <p:sldId id="809" r:id="rId11"/>
    <p:sldId id="810" r:id="rId12"/>
    <p:sldId id="811" r:id="rId13"/>
    <p:sldId id="812" r:id="rId14"/>
    <p:sldId id="808" r:id="rId15"/>
    <p:sldId id="814" r:id="rId16"/>
    <p:sldId id="815" r:id="rId17"/>
    <p:sldId id="816" r:id="rId18"/>
    <p:sldId id="817" r:id="rId19"/>
    <p:sldId id="818" r:id="rId20"/>
    <p:sldId id="819" r:id="rId21"/>
    <p:sldId id="820" r:id="rId22"/>
    <p:sldId id="821" r:id="rId23"/>
    <p:sldId id="883" r:id="rId24"/>
    <p:sldId id="813" r:id="rId25"/>
    <p:sldId id="884" r:id="rId26"/>
    <p:sldId id="612" r:id="rId27"/>
    <p:sldId id="823" r:id="rId28"/>
    <p:sldId id="824" r:id="rId29"/>
    <p:sldId id="825" r:id="rId30"/>
    <p:sldId id="826" r:id="rId31"/>
    <p:sldId id="827" r:id="rId32"/>
    <p:sldId id="828" r:id="rId33"/>
    <p:sldId id="829" r:id="rId34"/>
    <p:sldId id="830" r:id="rId35"/>
    <p:sldId id="831" r:id="rId36"/>
    <p:sldId id="832" r:id="rId37"/>
    <p:sldId id="835" r:id="rId38"/>
    <p:sldId id="834" r:id="rId39"/>
    <p:sldId id="836" r:id="rId40"/>
    <p:sldId id="837" r:id="rId41"/>
    <p:sldId id="838" r:id="rId42"/>
    <p:sldId id="839" r:id="rId43"/>
    <p:sldId id="840" r:id="rId44"/>
    <p:sldId id="841" r:id="rId45"/>
    <p:sldId id="842" r:id="rId46"/>
    <p:sldId id="843" r:id="rId47"/>
    <p:sldId id="844" r:id="rId48"/>
    <p:sldId id="846" r:id="rId49"/>
    <p:sldId id="845" r:id="rId50"/>
    <p:sldId id="885" r:id="rId51"/>
    <p:sldId id="847" r:id="rId52"/>
    <p:sldId id="886" r:id="rId53"/>
    <p:sldId id="614" r:id="rId54"/>
    <p:sldId id="849" r:id="rId55"/>
    <p:sldId id="850" r:id="rId56"/>
    <p:sldId id="851" r:id="rId57"/>
    <p:sldId id="854" r:id="rId58"/>
    <p:sldId id="855" r:id="rId59"/>
    <p:sldId id="862" r:id="rId60"/>
    <p:sldId id="866" r:id="rId61"/>
    <p:sldId id="863" r:id="rId62"/>
    <p:sldId id="864" r:id="rId63"/>
    <p:sldId id="867" r:id="rId64"/>
    <p:sldId id="852" r:id="rId65"/>
    <p:sldId id="853" r:id="rId66"/>
    <p:sldId id="868" r:id="rId67"/>
    <p:sldId id="869" r:id="rId68"/>
    <p:sldId id="870" r:id="rId69"/>
    <p:sldId id="871" r:id="rId70"/>
    <p:sldId id="872" r:id="rId71"/>
    <p:sldId id="876" r:id="rId72"/>
    <p:sldId id="877" r:id="rId73"/>
    <p:sldId id="878" r:id="rId74"/>
    <p:sldId id="879" r:id="rId75"/>
    <p:sldId id="880" r:id="rId76"/>
    <p:sldId id="887" r:id="rId77"/>
    <p:sldId id="882" r:id="rId78"/>
    <p:sldId id="881" r:id="rId79"/>
    <p:sldId id="616" r:id="rId80"/>
    <p:sldId id="889" r:id="rId81"/>
    <p:sldId id="890" r:id="rId82"/>
    <p:sldId id="891" r:id="rId83"/>
    <p:sldId id="894" r:id="rId84"/>
    <p:sldId id="893" r:id="rId85"/>
    <p:sldId id="895" r:id="rId86"/>
    <p:sldId id="892" r:id="rId87"/>
    <p:sldId id="896" r:id="rId88"/>
    <p:sldId id="897" r:id="rId89"/>
    <p:sldId id="898" r:id="rId90"/>
    <p:sldId id="899" r:id="rId91"/>
    <p:sldId id="900" r:id="rId92"/>
    <p:sldId id="901" r:id="rId93"/>
    <p:sldId id="1044" r:id="rId94"/>
    <p:sldId id="1045" r:id="rId95"/>
    <p:sldId id="1046" r:id="rId96"/>
    <p:sldId id="1060" r:id="rId97"/>
    <p:sldId id="1064" r:id="rId98"/>
    <p:sldId id="1061" r:id="rId99"/>
    <p:sldId id="1063" r:id="rId100"/>
    <p:sldId id="1047" r:id="rId101"/>
    <p:sldId id="618" r:id="rId102"/>
    <p:sldId id="903" r:id="rId103"/>
    <p:sldId id="906" r:id="rId104"/>
    <p:sldId id="904" r:id="rId105"/>
    <p:sldId id="905" r:id="rId106"/>
    <p:sldId id="907" r:id="rId107"/>
    <p:sldId id="908" r:id="rId108"/>
    <p:sldId id="909" r:id="rId109"/>
    <p:sldId id="910" r:id="rId110"/>
    <p:sldId id="911" r:id="rId111"/>
    <p:sldId id="912" r:id="rId112"/>
    <p:sldId id="913" r:id="rId113"/>
    <p:sldId id="914" r:id="rId114"/>
    <p:sldId id="915" r:id="rId115"/>
    <p:sldId id="916" r:id="rId116"/>
    <p:sldId id="917" r:id="rId117"/>
    <p:sldId id="918" r:id="rId118"/>
    <p:sldId id="919" r:id="rId119"/>
    <p:sldId id="920" r:id="rId120"/>
    <p:sldId id="921" r:id="rId121"/>
    <p:sldId id="922" r:id="rId122"/>
    <p:sldId id="923" r:id="rId123"/>
    <p:sldId id="924" r:id="rId124"/>
    <p:sldId id="925" r:id="rId125"/>
    <p:sldId id="926" r:id="rId126"/>
    <p:sldId id="927" r:id="rId127"/>
    <p:sldId id="931" r:id="rId128"/>
    <p:sldId id="928" r:id="rId129"/>
    <p:sldId id="929" r:id="rId130"/>
    <p:sldId id="930" r:id="rId131"/>
    <p:sldId id="1049" r:id="rId132"/>
    <p:sldId id="1050" r:id="rId133"/>
    <p:sldId id="1051" r:id="rId134"/>
    <p:sldId id="1054" r:id="rId135"/>
    <p:sldId id="1066" r:id="rId136"/>
    <p:sldId id="1067" r:id="rId137"/>
    <p:sldId id="1055" r:id="rId138"/>
    <p:sldId id="1056" r:id="rId139"/>
    <p:sldId id="1057" r:id="rId140"/>
    <p:sldId id="1068" r:id="rId141"/>
    <p:sldId id="1069" r:id="rId142"/>
    <p:sldId id="1071" r:id="rId143"/>
    <p:sldId id="1058" r:id="rId144"/>
    <p:sldId id="1072" r:id="rId145"/>
    <p:sldId id="1074" r:id="rId146"/>
    <p:sldId id="1073" r:id="rId147"/>
    <p:sldId id="1053" r:id="rId148"/>
    <p:sldId id="622" r:id="rId149"/>
    <p:sldId id="933" r:id="rId150"/>
    <p:sldId id="934" r:id="rId151"/>
    <p:sldId id="935" r:id="rId152"/>
    <p:sldId id="936" r:id="rId153"/>
    <p:sldId id="938" r:id="rId154"/>
    <p:sldId id="939" r:id="rId155"/>
    <p:sldId id="940" r:id="rId156"/>
    <p:sldId id="941" r:id="rId157"/>
    <p:sldId id="942" r:id="rId158"/>
    <p:sldId id="943" r:id="rId159"/>
    <p:sldId id="944" r:id="rId160"/>
    <p:sldId id="945" r:id="rId161"/>
    <p:sldId id="946" r:id="rId162"/>
    <p:sldId id="947" r:id="rId163"/>
    <p:sldId id="949" r:id="rId164"/>
    <p:sldId id="948" r:id="rId165"/>
    <p:sldId id="950" r:id="rId166"/>
    <p:sldId id="951" r:id="rId167"/>
    <p:sldId id="954" r:id="rId168"/>
    <p:sldId id="952" r:id="rId169"/>
    <p:sldId id="953" r:id="rId170"/>
    <p:sldId id="624" r:id="rId171"/>
    <p:sldId id="956" r:id="rId172"/>
    <p:sldId id="957" r:id="rId173"/>
    <p:sldId id="958" r:id="rId174"/>
    <p:sldId id="971" r:id="rId175"/>
    <p:sldId id="960" r:id="rId176"/>
    <p:sldId id="961" r:id="rId177"/>
    <p:sldId id="962" r:id="rId178"/>
    <p:sldId id="963" r:id="rId179"/>
    <p:sldId id="964" r:id="rId180"/>
    <p:sldId id="965" r:id="rId181"/>
    <p:sldId id="968" r:id="rId182"/>
    <p:sldId id="966" r:id="rId183"/>
    <p:sldId id="977" r:id="rId184"/>
    <p:sldId id="967" r:id="rId185"/>
    <p:sldId id="969" r:id="rId186"/>
    <p:sldId id="970" r:id="rId187"/>
    <p:sldId id="972" r:id="rId188"/>
    <p:sldId id="973" r:id="rId189"/>
    <p:sldId id="974" r:id="rId190"/>
    <p:sldId id="975" r:id="rId191"/>
    <p:sldId id="976" r:id="rId192"/>
    <p:sldId id="978" r:id="rId193"/>
    <p:sldId id="979" r:id="rId194"/>
    <p:sldId id="980" r:id="rId195"/>
    <p:sldId id="981" r:id="rId196"/>
    <p:sldId id="982" r:id="rId197"/>
    <p:sldId id="983" r:id="rId198"/>
    <p:sldId id="626" r:id="rId199"/>
    <p:sldId id="985" r:id="rId200"/>
    <p:sldId id="986" r:id="rId201"/>
    <p:sldId id="987" r:id="rId202"/>
    <p:sldId id="989" r:id="rId203"/>
    <p:sldId id="990" r:id="rId204"/>
    <p:sldId id="991" r:id="rId205"/>
    <p:sldId id="992" r:id="rId206"/>
    <p:sldId id="993" r:id="rId207"/>
    <p:sldId id="994" r:id="rId208"/>
    <p:sldId id="995" r:id="rId209"/>
    <p:sldId id="996" r:id="rId210"/>
    <p:sldId id="997" r:id="rId211"/>
    <p:sldId id="998" r:id="rId212"/>
    <p:sldId id="628" r:id="rId213"/>
    <p:sldId id="1000" r:id="rId214"/>
    <p:sldId id="1001" r:id="rId215"/>
    <p:sldId id="1002" r:id="rId216"/>
    <p:sldId id="1003" r:id="rId217"/>
    <p:sldId id="1004" r:id="rId218"/>
    <p:sldId id="1005" r:id="rId219"/>
    <p:sldId id="1028" r:id="rId220"/>
    <p:sldId id="1006" r:id="rId221"/>
    <p:sldId id="1007" r:id="rId222"/>
    <p:sldId id="1008" r:id="rId223"/>
    <p:sldId id="1009" r:id="rId224"/>
    <p:sldId id="1010" r:id="rId225"/>
    <p:sldId id="1011" r:id="rId226"/>
    <p:sldId id="1012" r:id="rId227"/>
    <p:sldId id="1013" r:id="rId228"/>
    <p:sldId id="1014" r:id="rId229"/>
    <p:sldId id="1027" r:id="rId230"/>
    <p:sldId id="1015" r:id="rId231"/>
    <p:sldId id="1016" r:id="rId232"/>
    <p:sldId id="1017" r:id="rId233"/>
    <p:sldId id="1018" r:id="rId234"/>
    <p:sldId id="1019" r:id="rId235"/>
    <p:sldId id="1020" r:id="rId236"/>
    <p:sldId id="1021" r:id="rId237"/>
    <p:sldId id="632" r:id="rId238"/>
    <p:sldId id="1023" r:id="rId239"/>
    <p:sldId id="1024" r:id="rId240"/>
    <p:sldId id="1025" r:id="rId241"/>
    <p:sldId id="1029" r:id="rId242"/>
    <p:sldId id="1030" r:id="rId243"/>
    <p:sldId id="1032" r:id="rId244"/>
    <p:sldId id="1033" r:id="rId245"/>
    <p:sldId id="1034" r:id="rId246"/>
    <p:sldId id="1042" r:id="rId247"/>
    <p:sldId id="1036" r:id="rId248"/>
    <p:sldId id="1037" r:id="rId249"/>
    <p:sldId id="1038" r:id="rId250"/>
    <p:sldId id="1039" r:id="rId251"/>
    <p:sldId id="1043" r:id="rId252"/>
    <p:sldId id="1041" r:id="rId253"/>
    <p:sldId id="285" r:id="rId25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2DA"/>
    <a:srgbClr val="328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62" autoAdjust="0"/>
  </p:normalViewPr>
  <p:slideViewPr>
    <p:cSldViewPr snapToGrid="0" snapToObjects="1">
      <p:cViewPr>
        <p:scale>
          <a:sx n="94" d="100"/>
          <a:sy n="94" d="100"/>
        </p:scale>
        <p:origin x="-192" y="1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2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200" Type="http://schemas.openxmlformats.org/officeDocument/2006/relationships/slide" Target="slides/slide199.xml"/><Relationship Id="rId201" Type="http://schemas.openxmlformats.org/officeDocument/2006/relationships/slide" Target="slides/slide200.xml"/><Relationship Id="rId202" Type="http://schemas.openxmlformats.org/officeDocument/2006/relationships/slide" Target="slides/slide201.xml"/><Relationship Id="rId203" Type="http://schemas.openxmlformats.org/officeDocument/2006/relationships/slide" Target="slides/slide202.xml"/><Relationship Id="rId204" Type="http://schemas.openxmlformats.org/officeDocument/2006/relationships/slide" Target="slides/slide203.xml"/><Relationship Id="rId205" Type="http://schemas.openxmlformats.org/officeDocument/2006/relationships/slide" Target="slides/slide204.xml"/><Relationship Id="rId206" Type="http://schemas.openxmlformats.org/officeDocument/2006/relationships/slide" Target="slides/slide205.xml"/><Relationship Id="rId207" Type="http://schemas.openxmlformats.org/officeDocument/2006/relationships/slide" Target="slides/slide206.xml"/><Relationship Id="rId208" Type="http://schemas.openxmlformats.org/officeDocument/2006/relationships/slide" Target="slides/slide207.xml"/><Relationship Id="rId209" Type="http://schemas.openxmlformats.org/officeDocument/2006/relationships/slide" Target="slides/slide20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210" Type="http://schemas.openxmlformats.org/officeDocument/2006/relationships/slide" Target="slides/slide209.xml"/><Relationship Id="rId211" Type="http://schemas.openxmlformats.org/officeDocument/2006/relationships/slide" Target="slides/slide210.xml"/><Relationship Id="rId212" Type="http://schemas.openxmlformats.org/officeDocument/2006/relationships/slide" Target="slides/slide211.xml"/><Relationship Id="rId213" Type="http://schemas.openxmlformats.org/officeDocument/2006/relationships/slide" Target="slides/slide212.xml"/><Relationship Id="rId214" Type="http://schemas.openxmlformats.org/officeDocument/2006/relationships/slide" Target="slides/slide213.xml"/><Relationship Id="rId215" Type="http://schemas.openxmlformats.org/officeDocument/2006/relationships/slide" Target="slides/slide214.xml"/><Relationship Id="rId216" Type="http://schemas.openxmlformats.org/officeDocument/2006/relationships/slide" Target="slides/slide215.xml"/><Relationship Id="rId217" Type="http://schemas.openxmlformats.org/officeDocument/2006/relationships/slide" Target="slides/slide216.xml"/><Relationship Id="rId218" Type="http://schemas.openxmlformats.org/officeDocument/2006/relationships/slide" Target="slides/slide217.xml"/><Relationship Id="rId219" Type="http://schemas.openxmlformats.org/officeDocument/2006/relationships/slide" Target="slides/slide21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193" Type="http://schemas.openxmlformats.org/officeDocument/2006/relationships/slide" Target="slides/slide192.xml"/><Relationship Id="rId194" Type="http://schemas.openxmlformats.org/officeDocument/2006/relationships/slide" Target="slides/slide193.xml"/><Relationship Id="rId195" Type="http://schemas.openxmlformats.org/officeDocument/2006/relationships/slide" Target="slides/slide194.xml"/><Relationship Id="rId196" Type="http://schemas.openxmlformats.org/officeDocument/2006/relationships/slide" Target="slides/slide195.xml"/><Relationship Id="rId197" Type="http://schemas.openxmlformats.org/officeDocument/2006/relationships/slide" Target="slides/slide196.xml"/><Relationship Id="rId198" Type="http://schemas.openxmlformats.org/officeDocument/2006/relationships/slide" Target="slides/slide197.xml"/><Relationship Id="rId199" Type="http://schemas.openxmlformats.org/officeDocument/2006/relationships/slide" Target="slides/slide19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220" Type="http://schemas.openxmlformats.org/officeDocument/2006/relationships/slide" Target="slides/slide219.xml"/><Relationship Id="rId221" Type="http://schemas.openxmlformats.org/officeDocument/2006/relationships/slide" Target="slides/slide220.xml"/><Relationship Id="rId222" Type="http://schemas.openxmlformats.org/officeDocument/2006/relationships/slide" Target="slides/slide221.xml"/><Relationship Id="rId223" Type="http://schemas.openxmlformats.org/officeDocument/2006/relationships/slide" Target="slides/slide222.xml"/><Relationship Id="rId224" Type="http://schemas.openxmlformats.org/officeDocument/2006/relationships/slide" Target="slides/slide223.xml"/><Relationship Id="rId225" Type="http://schemas.openxmlformats.org/officeDocument/2006/relationships/slide" Target="slides/slide224.xml"/><Relationship Id="rId226" Type="http://schemas.openxmlformats.org/officeDocument/2006/relationships/slide" Target="slides/slide225.xml"/><Relationship Id="rId227" Type="http://schemas.openxmlformats.org/officeDocument/2006/relationships/slide" Target="slides/slide226.xml"/><Relationship Id="rId228" Type="http://schemas.openxmlformats.org/officeDocument/2006/relationships/slide" Target="slides/slide227.xml"/><Relationship Id="rId229" Type="http://schemas.openxmlformats.org/officeDocument/2006/relationships/slide" Target="slides/slide228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230" Type="http://schemas.openxmlformats.org/officeDocument/2006/relationships/slide" Target="slides/slide229.xml"/><Relationship Id="rId231" Type="http://schemas.openxmlformats.org/officeDocument/2006/relationships/slide" Target="slides/slide230.xml"/><Relationship Id="rId232" Type="http://schemas.openxmlformats.org/officeDocument/2006/relationships/slide" Target="slides/slide231.xml"/><Relationship Id="rId233" Type="http://schemas.openxmlformats.org/officeDocument/2006/relationships/slide" Target="slides/slide232.xml"/><Relationship Id="rId234" Type="http://schemas.openxmlformats.org/officeDocument/2006/relationships/slide" Target="slides/slide233.xml"/><Relationship Id="rId235" Type="http://schemas.openxmlformats.org/officeDocument/2006/relationships/slide" Target="slides/slide234.xml"/><Relationship Id="rId236" Type="http://schemas.openxmlformats.org/officeDocument/2006/relationships/slide" Target="slides/slide235.xml"/><Relationship Id="rId237" Type="http://schemas.openxmlformats.org/officeDocument/2006/relationships/slide" Target="slides/slide236.xml"/><Relationship Id="rId238" Type="http://schemas.openxmlformats.org/officeDocument/2006/relationships/slide" Target="slides/slide237.xml"/><Relationship Id="rId239" Type="http://schemas.openxmlformats.org/officeDocument/2006/relationships/slide" Target="slides/slide2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240" Type="http://schemas.openxmlformats.org/officeDocument/2006/relationships/slide" Target="slides/slide239.xml"/><Relationship Id="rId241" Type="http://schemas.openxmlformats.org/officeDocument/2006/relationships/slide" Target="slides/slide240.xml"/><Relationship Id="rId242" Type="http://schemas.openxmlformats.org/officeDocument/2006/relationships/slide" Target="slides/slide241.xml"/><Relationship Id="rId243" Type="http://schemas.openxmlformats.org/officeDocument/2006/relationships/slide" Target="slides/slide242.xml"/><Relationship Id="rId244" Type="http://schemas.openxmlformats.org/officeDocument/2006/relationships/slide" Target="slides/slide243.xml"/><Relationship Id="rId245" Type="http://schemas.openxmlformats.org/officeDocument/2006/relationships/slide" Target="slides/slide244.xml"/><Relationship Id="rId246" Type="http://schemas.openxmlformats.org/officeDocument/2006/relationships/slide" Target="slides/slide245.xml"/><Relationship Id="rId247" Type="http://schemas.openxmlformats.org/officeDocument/2006/relationships/slide" Target="slides/slide246.xml"/><Relationship Id="rId248" Type="http://schemas.openxmlformats.org/officeDocument/2006/relationships/slide" Target="slides/slide247.xml"/><Relationship Id="rId249" Type="http://schemas.openxmlformats.org/officeDocument/2006/relationships/slide" Target="slides/slide2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250" Type="http://schemas.openxmlformats.org/officeDocument/2006/relationships/slide" Target="slides/slide249.xml"/><Relationship Id="rId251" Type="http://schemas.openxmlformats.org/officeDocument/2006/relationships/slide" Target="slides/slide250.xml"/><Relationship Id="rId252" Type="http://schemas.openxmlformats.org/officeDocument/2006/relationships/slide" Target="slides/slide251.xml"/><Relationship Id="rId253" Type="http://schemas.openxmlformats.org/officeDocument/2006/relationships/slide" Target="slides/slide252.xml"/><Relationship Id="rId254" Type="http://schemas.openxmlformats.org/officeDocument/2006/relationships/slide" Target="slides/slide253.xml"/><Relationship Id="rId255" Type="http://schemas.openxmlformats.org/officeDocument/2006/relationships/notesMaster" Target="notesMasters/notesMaster1.xml"/><Relationship Id="rId256" Type="http://schemas.openxmlformats.org/officeDocument/2006/relationships/printerSettings" Target="printerSettings/printerSettings1.bin"/><Relationship Id="rId257" Type="http://schemas.openxmlformats.org/officeDocument/2006/relationships/presProps" Target="presProps.xml"/><Relationship Id="rId258" Type="http://schemas.openxmlformats.org/officeDocument/2006/relationships/viewProps" Target="viewProps.xml"/><Relationship Id="rId259" Type="http://schemas.openxmlformats.org/officeDocument/2006/relationships/theme" Target="theme/theme1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FBADC-EA46-4E02-B136-75175FECEB74}" type="datetimeFigureOut">
              <a:rPr lang="en-US" smtClean="0"/>
              <a:t>17/02/17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FAA68-4939-444D-A4F1-91822EA0D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36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FAA68-4939-444D-A4F1-91822EA0DC5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0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FAA68-4939-444D-A4F1-91822EA0DC50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7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909" y="1224433"/>
            <a:ext cx="8668182" cy="866637"/>
          </a:xfrm>
        </p:spPr>
        <p:txBody>
          <a:bodyPr>
            <a:normAutofit/>
          </a:bodyPr>
          <a:lstStyle>
            <a:lvl1pPr algn="ctr">
              <a:defRPr sz="5400" spc="-140"/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909" y="2137420"/>
            <a:ext cx="8668182" cy="590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Open Sans"/>
                <a:cs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09" y="4689314"/>
            <a:ext cx="8667966" cy="282273"/>
          </a:xfrm>
        </p:spPr>
        <p:txBody>
          <a:bodyPr t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latin typeface="Open Sans"/>
                <a:cs typeface="Open San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r>
              <a:rPr lang="fi-FI" dirty="0" smtClean="0"/>
              <a:t> of the </a:t>
            </a:r>
            <a:r>
              <a:rPr lang="fi-FI" dirty="0" err="1" smtClean="0"/>
              <a:t>Presenters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238125" y="4971589"/>
            <a:ext cx="8667966" cy="363963"/>
          </a:xfrm>
        </p:spPr>
        <p:txBody>
          <a:bodyPr t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latin typeface="Open Sans Light"/>
                <a:cs typeface="Open Sans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dirty="0" smtClean="0"/>
              <a:t>Job </a:t>
            </a:r>
            <a:r>
              <a:rPr lang="fi-FI" dirty="0" err="1" smtClean="0"/>
              <a:t>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38125" y="1371480"/>
            <a:ext cx="8726470" cy="301326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baseline="0"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09" y="4569179"/>
            <a:ext cx="8726686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2220"/>
              </a:lnSpc>
              <a:spcBef>
                <a:spcPts val="0"/>
              </a:spcBef>
              <a:buFontTx/>
              <a:buNone/>
              <a:defRPr sz="1600" spc="0" baseline="0">
                <a:latin typeface="Open Sans Light"/>
                <a:cs typeface="Open Sans Light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Caption</a:t>
            </a:r>
            <a:r>
              <a:rPr lang="fi-FI" dirty="0" smtClean="0"/>
              <a:t> of the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3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17" y="4569179"/>
            <a:ext cx="4220893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2220"/>
              </a:lnSpc>
              <a:spcBef>
                <a:spcPts val="0"/>
              </a:spcBef>
              <a:buFontTx/>
              <a:buNone/>
              <a:defRPr sz="1600" spc="0" baseline="0">
                <a:latin typeface="Open Sans Light"/>
                <a:cs typeface="Open Sans Light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Caption</a:t>
            </a:r>
            <a:r>
              <a:rPr lang="fi-FI" dirty="0" smtClean="0"/>
              <a:t> of the Picture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237917" y="1389521"/>
            <a:ext cx="4220893" cy="2995224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 hasCustomPrompt="1"/>
          </p:nvPr>
        </p:nvSpPr>
        <p:spPr>
          <a:xfrm>
            <a:off x="4743710" y="1389521"/>
            <a:ext cx="4220893" cy="2995224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baseline="0"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4743710" y="4569179"/>
            <a:ext cx="4220893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2220"/>
              </a:lnSpc>
              <a:spcBef>
                <a:spcPts val="0"/>
              </a:spcBef>
              <a:buFontTx/>
              <a:buNone/>
              <a:defRPr sz="1600" spc="0" baseline="0">
                <a:latin typeface="Open Sans Light"/>
                <a:cs typeface="Open Sans Light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Caption</a:t>
            </a:r>
            <a:r>
              <a:rPr lang="fi-FI" dirty="0" smtClean="0"/>
              <a:t> of the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9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0" y="0"/>
            <a:ext cx="9144000" cy="571500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39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238125" y="3054420"/>
            <a:ext cx="8667966" cy="363963"/>
          </a:xfrm>
        </p:spPr>
        <p:txBody>
          <a:bodyPr t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800">
                <a:latin typeface="Open Sans Light"/>
                <a:cs typeface="Open Sans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dirty="0" smtClean="0"/>
              <a:t>URL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email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other</a:t>
            </a:r>
            <a:r>
              <a:rPr lang="fi-FI" dirty="0" smtClean="0"/>
              <a:t> </a:t>
            </a:r>
            <a:r>
              <a:rPr lang="fi-FI" dirty="0" err="1" smtClean="0"/>
              <a:t>contact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7909" y="2209027"/>
            <a:ext cx="8668182" cy="586058"/>
          </a:xfrm>
        </p:spPr>
        <p:txBody>
          <a:bodyPr lIns="180000" rIns="180000" anchor="ctr" anchorCtr="0">
            <a:spAutoFit/>
          </a:bodyPr>
          <a:lstStyle>
            <a:lvl1pPr algn="ctr">
              <a:lnSpc>
                <a:spcPts val="4620"/>
              </a:lnSpc>
              <a:defRPr sz="3600" spc="-80">
                <a:solidFill>
                  <a:schemeClr val="accent1"/>
                </a:solidFill>
              </a:defRPr>
            </a:lvl1pPr>
          </a:lstStyle>
          <a:p>
            <a:r>
              <a:rPr lang="fi-FI" dirty="0" smtClean="0"/>
              <a:t>A </a:t>
            </a:r>
            <a:r>
              <a:rPr lang="fi-FI" dirty="0" err="1" smtClean="0"/>
              <a:t>goodbye</a:t>
            </a:r>
            <a:r>
              <a:rPr lang="fi-FI" dirty="0" smtClean="0"/>
              <a:t> </a:t>
            </a:r>
            <a:r>
              <a:rPr lang="fi-FI" dirty="0" err="1" smtClean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1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37909" y="1224437"/>
            <a:ext cx="8668182" cy="1556589"/>
          </a:xfrm>
        </p:spPr>
        <p:txBody>
          <a:bodyPr>
            <a:normAutofit/>
          </a:bodyPr>
          <a:lstStyle>
            <a:lvl1pPr algn="ctr">
              <a:defRPr sz="4400" spc="-120" baseline="0"/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using</a:t>
            </a:r>
            <a:r>
              <a:rPr lang="fi-FI" dirty="0" smtClean="0"/>
              <a:t> with </a:t>
            </a:r>
            <a:r>
              <a:rPr lang="fi-FI" dirty="0" err="1" smtClean="0"/>
              <a:t>two</a:t>
            </a:r>
            <a:r>
              <a:rPr lang="fi-FI" dirty="0" smtClean="0"/>
              <a:t> </a:t>
            </a:r>
            <a:r>
              <a:rPr lang="fi-FI" dirty="0" err="1" smtClean="0"/>
              <a:t>lines</a:t>
            </a:r>
            <a:endParaRPr lang="en-US" dirty="0"/>
          </a:p>
        </p:txBody>
      </p:sp>
      <p:sp>
        <p:nvSpPr>
          <p:cNvPr id="5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09" y="4689314"/>
            <a:ext cx="8667966" cy="282273"/>
          </a:xfrm>
        </p:spPr>
        <p:txBody>
          <a:bodyPr t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latin typeface="Open Sans"/>
                <a:cs typeface="Open San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r>
              <a:rPr lang="fi-FI" dirty="0" smtClean="0"/>
              <a:t> of the </a:t>
            </a:r>
            <a:r>
              <a:rPr lang="fi-FI" dirty="0" err="1" smtClean="0"/>
              <a:t>Presenters</a:t>
            </a:r>
            <a:endParaRPr lang="en-US" dirty="0"/>
          </a:p>
        </p:txBody>
      </p:sp>
      <p:sp>
        <p:nvSpPr>
          <p:cNvPr id="6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238125" y="4971589"/>
            <a:ext cx="8667966" cy="363963"/>
          </a:xfrm>
        </p:spPr>
        <p:txBody>
          <a:bodyPr t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latin typeface="Open Sans Light"/>
                <a:cs typeface="Open Sans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dirty="0" smtClean="0"/>
              <a:t>Job </a:t>
            </a:r>
            <a:r>
              <a:rPr lang="fi-FI" dirty="0" err="1" smtClean="0"/>
              <a:t>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8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37909" y="406289"/>
            <a:ext cx="6174014" cy="77853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3784985"/>
          </a:xfrm>
        </p:spPr>
        <p:txBody>
          <a:bodyPr lIns="0" tIns="0" rIns="0" bIns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38125" y="1370838"/>
            <a:ext cx="4220894" cy="3784985"/>
          </a:xfrm>
        </p:spPr>
        <p:txBody>
          <a:bodyPr lIns="0" tIns="0" rIns="0" bIns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743701" y="1370838"/>
            <a:ext cx="4220894" cy="3784985"/>
          </a:xfrm>
        </p:spPr>
        <p:txBody>
          <a:bodyPr lIns="0" tIns="0" rIns="0" bIns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3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38133" y="1370838"/>
            <a:ext cx="2719103" cy="3784985"/>
          </a:xfrm>
        </p:spPr>
        <p:txBody>
          <a:bodyPr lIns="0" tIns="0" rIns="0" bIns="0"/>
          <a:lstStyle>
            <a:lvl1pPr>
              <a:defRPr sz="1800">
                <a:latin typeface="Open Sans Light"/>
                <a:cs typeface="Open Sans Light"/>
              </a:defRPr>
            </a:lvl1pPr>
            <a:lvl2pPr>
              <a:defRPr sz="1600">
                <a:latin typeface="Open Sans Light"/>
                <a:cs typeface="Open Sans Light"/>
              </a:defRPr>
            </a:lvl2pPr>
            <a:lvl3pPr>
              <a:defRPr sz="1400">
                <a:latin typeface="Open Sans Light"/>
                <a:cs typeface="Open Sans Light"/>
              </a:defRPr>
            </a:lvl3pPr>
            <a:lvl4pPr>
              <a:defRPr sz="1200">
                <a:latin typeface="Open Sans Light"/>
                <a:cs typeface="Open Sans Light"/>
              </a:defRPr>
            </a:lvl4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245500" y="1370838"/>
            <a:ext cx="2719103" cy="3784985"/>
          </a:xfrm>
        </p:spPr>
        <p:txBody>
          <a:bodyPr lIns="0" tIns="0" rIns="0" bIns="0"/>
          <a:lstStyle>
            <a:lvl1pPr>
              <a:defRPr sz="1800">
                <a:latin typeface="Open Sans Light"/>
                <a:cs typeface="Open Sans Light"/>
              </a:defRPr>
            </a:lvl1pPr>
            <a:lvl2pPr>
              <a:defRPr sz="1600">
                <a:latin typeface="Open Sans Light"/>
                <a:cs typeface="Open Sans Light"/>
              </a:defRPr>
            </a:lvl2pPr>
            <a:lvl3pPr>
              <a:defRPr sz="1400">
                <a:latin typeface="Open Sans Light"/>
                <a:cs typeface="Open Sans Light"/>
              </a:defRPr>
            </a:lvl3pPr>
            <a:lvl4pPr>
              <a:defRPr sz="1200">
                <a:latin typeface="Open Sans Light"/>
                <a:cs typeface="Open Sans Light"/>
              </a:defRPr>
            </a:lvl4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241817" y="1370838"/>
            <a:ext cx="2719103" cy="3784985"/>
          </a:xfrm>
        </p:spPr>
        <p:txBody>
          <a:bodyPr lIns="0" tIns="0" rIns="0" bIns="0"/>
          <a:lstStyle>
            <a:lvl1pPr>
              <a:defRPr sz="1800">
                <a:latin typeface="Open Sans Light"/>
                <a:cs typeface="Open Sans Light"/>
              </a:defRPr>
            </a:lvl1pPr>
            <a:lvl2pPr>
              <a:defRPr sz="1600">
                <a:latin typeface="Open Sans Light"/>
                <a:cs typeface="Open Sans Light"/>
              </a:defRPr>
            </a:lvl2pPr>
            <a:lvl3pPr>
              <a:defRPr sz="1400">
                <a:latin typeface="Open Sans Light"/>
                <a:cs typeface="Open Sans Light"/>
              </a:defRPr>
            </a:lvl3pPr>
            <a:lvl4pPr>
              <a:defRPr sz="1200">
                <a:latin typeface="Open Sans Light"/>
                <a:cs typeface="Open Sans Light"/>
              </a:defRPr>
            </a:lvl4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844142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38125" y="1370838"/>
            <a:ext cx="4220894" cy="3784985"/>
          </a:xfrm>
        </p:spPr>
        <p:txBody>
          <a:bodyPr lIns="0" tIns="0" rIns="0" bIns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4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718587" y="1370838"/>
            <a:ext cx="4246008" cy="3784985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baseline="0"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47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5715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7909" y="2472970"/>
            <a:ext cx="8668182" cy="586058"/>
          </a:xfrm>
        </p:spPr>
        <p:txBody>
          <a:bodyPr lIns="180000" rIns="180000" anchor="ctr" anchorCtr="0">
            <a:spAutoFit/>
          </a:bodyPr>
          <a:lstStyle>
            <a:lvl1pPr algn="ctr">
              <a:lnSpc>
                <a:spcPts val="4620"/>
              </a:lnSpc>
              <a:defRPr sz="3600" spc="-80">
                <a:solidFill>
                  <a:schemeClr val="bg1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Separator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3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09" y="1371005"/>
            <a:ext cx="8726686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3040"/>
              </a:lnSpc>
              <a:spcBef>
                <a:spcPts val="0"/>
              </a:spcBef>
              <a:buFontTx/>
              <a:buNone/>
              <a:defRPr sz="2200" baseline="0">
                <a:latin typeface="Open Sans"/>
                <a:cs typeface="Open San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Title</a:t>
            </a:r>
            <a:r>
              <a:rPr lang="fi-FI" dirty="0" smtClean="0"/>
              <a:t> of the Picture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38125" y="2113085"/>
            <a:ext cx="8726470" cy="28318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5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17" y="1371005"/>
            <a:ext cx="4221109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3040"/>
              </a:lnSpc>
              <a:spcBef>
                <a:spcPts val="0"/>
              </a:spcBef>
              <a:buFontTx/>
              <a:buNone/>
              <a:defRPr sz="2200" baseline="0">
                <a:latin typeface="Open Sans"/>
                <a:cs typeface="Open San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Title</a:t>
            </a:r>
            <a:r>
              <a:rPr lang="fi-FI" dirty="0" smtClean="0"/>
              <a:t> of the Picture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38133" y="2113085"/>
            <a:ext cx="4220893" cy="28318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743710" y="2113085"/>
            <a:ext cx="4220893" cy="28318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743706" y="1371005"/>
            <a:ext cx="4221109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3040"/>
              </a:lnSpc>
              <a:spcBef>
                <a:spcPts val="0"/>
              </a:spcBef>
              <a:buFontTx/>
              <a:buNone/>
              <a:defRPr sz="2200" baseline="0">
                <a:latin typeface="Open Sans"/>
                <a:cs typeface="Open San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Title</a:t>
            </a:r>
            <a:r>
              <a:rPr lang="fi-FI" dirty="0" smtClean="0"/>
              <a:t> of the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37909" y="402378"/>
            <a:ext cx="6174014" cy="79018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37909" y="1373820"/>
            <a:ext cx="8608298" cy="36076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6" r:id="rId2"/>
    <p:sldLayoutId id="2147493457" r:id="rId3"/>
    <p:sldLayoutId id="2147493460" r:id="rId4"/>
    <p:sldLayoutId id="2147493461" r:id="rId5"/>
    <p:sldLayoutId id="2147493459" r:id="rId6"/>
    <p:sldLayoutId id="2147493465" r:id="rId7"/>
    <p:sldLayoutId id="2147493458" r:id="rId8"/>
    <p:sldLayoutId id="2147493462" r:id="rId9"/>
    <p:sldLayoutId id="2147493463" r:id="rId10"/>
    <p:sldLayoutId id="2147493464" r:id="rId11"/>
    <p:sldLayoutId id="2147493470" r:id="rId12"/>
    <p:sldLayoutId id="214749346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200" kern="1200" spc="-50">
          <a:solidFill>
            <a:srgbClr val="80C342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 spc="-3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w3.org/TR/scxml/" TargetMode="Externa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w3.org/2005/07/scxml" TargetMode="Externa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Qt Engine Edition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pc="0" dirty="0">
                <a:ea typeface="MS PGothic" charset="0"/>
              </a:rPr>
              <a:t>December 2016 </a:t>
            </a:r>
          </a:p>
          <a:p>
            <a:r>
              <a:rPr lang="en-US" spc="0" dirty="0">
                <a:ea typeface="MS PGothic" charset="0"/>
              </a:rPr>
              <a:t>Based on Qt 5.8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N.N.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N.N@company.com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8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Libraries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general, different platforms handle exporting symbols from a DLL in different ways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Some even require a special import declaration when clients of the DLL are compiled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Visibility of the symbols of a DLL might also depend on the compiler!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Once again, Qt hides all this behind a couple of macros: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Q_DECL_EXPORT</a:t>
            </a:r>
            <a:r>
              <a:rPr lang="en-US" dirty="0"/>
              <a:t> – used with symbols </a:t>
            </a:r>
            <a:r>
              <a:rPr lang="en-US" i="1" dirty="0"/>
              <a:t>when compiling a shared library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Q_DECL_IMPORT</a:t>
            </a:r>
            <a:r>
              <a:rPr lang="en-US" dirty="0"/>
              <a:t> – used with symbols </a:t>
            </a:r>
            <a:r>
              <a:rPr lang="en-US" i="1" dirty="0"/>
              <a:t>when compiling a client that uses the shared library</a:t>
            </a:r>
          </a:p>
          <a:p>
            <a:endParaRPr lang="en-US" dirty="0"/>
          </a:p>
          <a:p>
            <a:r>
              <a:rPr lang="en-US" dirty="0"/>
              <a:t>QtCreator project wizard creates this </a:t>
            </a:r>
            <a:r>
              <a:rPr lang="en-US" dirty="0" smtClean="0"/>
              <a:t>automatically</a:t>
            </a:r>
          </a:p>
          <a:p>
            <a:endParaRPr lang="en-US" dirty="0"/>
          </a:p>
          <a:p>
            <a:r>
              <a:rPr lang="en-US" dirty="0" smtClean="0"/>
              <a:t>Qt uses private-implementation pattern to guarantee binary compatibility in libraries </a:t>
            </a:r>
          </a:p>
          <a:p>
            <a:pPr lvl="1"/>
            <a:r>
              <a:rPr lang="en-US" dirty="0" smtClean="0"/>
              <a:t>Public class has a pointer to the private class</a:t>
            </a:r>
          </a:p>
          <a:p>
            <a:pPr lvl="1"/>
            <a:r>
              <a:rPr lang="en-US" dirty="0" smtClean="0"/>
              <a:t>Private class contains all other data members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2996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Speech module supports access to speech synthesizer engines</a:t>
            </a:r>
          </a:p>
          <a:p>
            <a:endParaRPr lang="en-US" dirty="0"/>
          </a:p>
          <a:p>
            <a:r>
              <a:rPr lang="en-US" dirty="0" err="1" smtClean="0">
                <a:latin typeface="Courier New"/>
                <a:cs typeface="Courier New"/>
              </a:rPr>
              <a:t>QTextToSpeech</a:t>
            </a:r>
            <a:r>
              <a:rPr lang="en-US" dirty="0" smtClean="0"/>
              <a:t> is a simple wrapper, which loads the engine and calls its members to synthetize speech </a:t>
            </a:r>
          </a:p>
          <a:p>
            <a:endParaRPr lang="en-US" dirty="0"/>
          </a:p>
          <a:p>
            <a:r>
              <a:rPr lang="en-US" dirty="0" err="1" smtClean="0">
                <a:latin typeface="Courier New"/>
                <a:cs typeface="Courier New"/>
              </a:rPr>
              <a:t>QTextToSpeech</a:t>
            </a:r>
            <a:r>
              <a:rPr lang="en-US" dirty="0" smtClean="0"/>
              <a:t> allows a user to choose a language and voice</a:t>
            </a:r>
          </a:p>
          <a:p>
            <a:pPr lvl="1"/>
            <a:r>
              <a:rPr lang="en-US" dirty="0" smtClean="0"/>
              <a:t>Volume, rate, and pitch can be controlled as well</a:t>
            </a:r>
          </a:p>
          <a:p>
            <a:pPr lvl="1"/>
            <a:endParaRPr lang="en-US" dirty="0"/>
          </a:p>
          <a:p>
            <a:r>
              <a:rPr lang="en-US" dirty="0" smtClean="0"/>
              <a:t>Voices are provided by the platform</a:t>
            </a:r>
          </a:p>
          <a:p>
            <a:pPr lvl="1"/>
            <a:r>
              <a:rPr lang="en-US" dirty="0" smtClean="0"/>
              <a:t>Voice parameters include gender and age </a:t>
            </a:r>
          </a:p>
          <a:p>
            <a:pPr lvl="1"/>
            <a:r>
              <a:rPr lang="en-US" dirty="0" smtClean="0"/>
              <a:t>Voices are identified by a string name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627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XML </a:t>
            </a:r>
            <a:r>
              <a:rPr lang="en-GB" dirty="0" smtClean="0"/>
              <a:t>and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0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XML APIs</a:t>
            </a:r>
          </a:p>
          <a:p>
            <a:r>
              <a:rPr lang="en-US" dirty="0" smtClean="0"/>
              <a:t>XML Parsing with Stream Reader</a:t>
            </a:r>
          </a:p>
          <a:p>
            <a:r>
              <a:rPr lang="en-US" dirty="0" smtClean="0"/>
              <a:t>Stream Writer</a:t>
            </a:r>
          </a:p>
          <a:p>
            <a:r>
              <a:rPr lang="en-US" dirty="0" smtClean="0"/>
              <a:t>XQuery and </a:t>
            </a:r>
            <a:r>
              <a:rPr lang="en-US" dirty="0" err="1" smtClean="0"/>
              <a:t>XPath</a:t>
            </a:r>
            <a:endParaRPr lang="en-US" dirty="0" smtClean="0"/>
          </a:p>
          <a:p>
            <a:r>
              <a:rPr lang="en-US" dirty="0" smtClean="0"/>
              <a:t>XML Schema</a:t>
            </a:r>
            <a:endParaRPr lang="en-US" dirty="0"/>
          </a:p>
          <a:p>
            <a:r>
              <a:rPr lang="en-US" dirty="0" smtClean="0"/>
              <a:t>JSON support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4681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…XML parsing options </a:t>
            </a:r>
            <a:endParaRPr lang="en-US" dirty="0"/>
          </a:p>
          <a:p>
            <a:r>
              <a:rPr lang="en-US" dirty="0" smtClean="0"/>
              <a:t>…XML parsing with XML stream reader</a:t>
            </a:r>
            <a:endParaRPr lang="en-US" dirty="0"/>
          </a:p>
          <a:p>
            <a:r>
              <a:rPr lang="en-US" dirty="0" smtClean="0"/>
              <a:t>…XQuery in Qt</a:t>
            </a:r>
          </a:p>
          <a:p>
            <a:r>
              <a:rPr lang="en-US" dirty="0" smtClean="0"/>
              <a:t>…JSON parsing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5440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APIs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Qt provides three different means of accessing XML data:</a:t>
            </a:r>
          </a:p>
          <a:p>
            <a:r>
              <a:rPr lang="en-US" dirty="0"/>
              <a:t>SAX (simple API for XML, version 2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Provides </a:t>
            </a:r>
            <a:r>
              <a:rPr lang="en-US" dirty="0"/>
              <a:t>a sequential view on the data using call backs</a:t>
            </a:r>
          </a:p>
          <a:p>
            <a:endParaRPr lang="en-US" dirty="0" smtClean="0"/>
          </a:p>
          <a:p>
            <a:r>
              <a:rPr lang="en-US" dirty="0" smtClean="0"/>
              <a:t>Stream </a:t>
            </a:r>
            <a:r>
              <a:rPr lang="en-US" dirty="0"/>
              <a:t>Reader/Writer</a:t>
            </a:r>
          </a:p>
          <a:p>
            <a:pPr lvl="1"/>
            <a:r>
              <a:rPr lang="en-US" dirty="0"/>
              <a:t>Also a sequential view, but control is in the </a:t>
            </a:r>
            <a:r>
              <a:rPr lang="en-US" dirty="0" smtClean="0"/>
              <a:t>application</a:t>
            </a:r>
            <a:endParaRPr lang="en-US" dirty="0"/>
          </a:p>
          <a:p>
            <a:pPr lvl="1"/>
            <a:r>
              <a:rPr lang="en-US" dirty="0"/>
              <a:t>Makes it easier to write recursive descent parsers</a:t>
            </a:r>
          </a:p>
          <a:p>
            <a:endParaRPr lang="en-US" dirty="0" smtClean="0"/>
          </a:p>
          <a:p>
            <a:r>
              <a:rPr lang="en-US" dirty="0" smtClean="0"/>
              <a:t>DOM </a:t>
            </a:r>
            <a:r>
              <a:rPr lang="en-US" dirty="0"/>
              <a:t>(document object model, level 1 and 2), which provides a tree view on the data</a:t>
            </a:r>
          </a:p>
          <a:p>
            <a:endParaRPr lang="en-US" dirty="0"/>
          </a:p>
          <a:p>
            <a:r>
              <a:rPr lang="en-US" dirty="0"/>
              <a:t>SAX and DOM APIs </a:t>
            </a:r>
            <a:r>
              <a:rPr lang="en-US" dirty="0" smtClean="0"/>
              <a:t>are deprecated and not covered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9831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Parsing with Stream Reader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QXmlStreamReader</a:t>
            </a:r>
            <a:r>
              <a:rPr lang="en-US" dirty="0"/>
              <a:t> </a:t>
            </a:r>
            <a:r>
              <a:rPr lang="en-US" dirty="0" smtClean="0"/>
              <a:t>provides fast and efficient way to parse XML</a:t>
            </a:r>
          </a:p>
          <a:p>
            <a:pPr lvl="1"/>
            <a:r>
              <a:rPr lang="en-US" dirty="0" smtClean="0"/>
              <a:t>Well-formed XML 1.0 parser </a:t>
            </a:r>
          </a:p>
          <a:p>
            <a:endParaRPr lang="en-US" dirty="0" smtClean="0"/>
          </a:p>
          <a:p>
            <a:r>
              <a:rPr lang="en-US" dirty="0" smtClean="0"/>
              <a:t>Small memory usage</a:t>
            </a:r>
          </a:p>
          <a:p>
            <a:pPr lvl="1"/>
            <a:r>
              <a:rPr lang="en-US" dirty="0" smtClean="0"/>
              <a:t>XML data is parsed by pulling tokens using </a:t>
            </a:r>
            <a:r>
              <a:rPr lang="en-US" dirty="0" err="1" smtClean="0">
                <a:latin typeface="Courier New"/>
                <a:cs typeface="Courier New"/>
              </a:rPr>
              <a:t>TokenType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readNexr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Only current token kept in memory</a:t>
            </a:r>
          </a:p>
          <a:p>
            <a:pPr lvl="1"/>
            <a:r>
              <a:rPr lang="en-US" dirty="0" smtClean="0"/>
              <a:t>String data reported with </a:t>
            </a:r>
            <a:r>
              <a:rPr lang="en-US" dirty="0" err="1" smtClean="0">
                <a:latin typeface="Courier New"/>
                <a:cs typeface="Courier New"/>
              </a:rPr>
              <a:t>QStringRef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/>
          </a:p>
          <a:p>
            <a:r>
              <a:rPr lang="en-US" dirty="0" smtClean="0"/>
              <a:t>Incremental parsing</a:t>
            </a:r>
          </a:p>
          <a:p>
            <a:pPr lvl="1"/>
            <a:r>
              <a:rPr lang="en-US" dirty="0" smtClean="0"/>
              <a:t>Data read in chunks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PrematureEndOdDocumentError</a:t>
            </a:r>
            <a:r>
              <a:rPr lang="en-US" dirty="0" smtClean="0"/>
              <a:t> reports the document was not fully parsed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ossible </a:t>
            </a:r>
            <a:r>
              <a:rPr lang="en-US" dirty="0"/>
              <a:t>to resume once data is available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9530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QXmlStreamReader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may be read from any </a:t>
            </a:r>
            <a:r>
              <a:rPr lang="en-US" dirty="0" err="1" smtClean="0">
                <a:latin typeface="Courier New"/>
                <a:cs typeface="Courier New"/>
              </a:rPr>
              <a:t>QIODevice</a:t>
            </a:r>
            <a:r>
              <a:rPr lang="en-US" dirty="0" smtClean="0"/>
              <a:t>, string, byte array or char pointer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QXmlReader</a:t>
            </a:r>
            <a:r>
              <a:rPr lang="en-US" dirty="0" smtClean="0">
                <a:latin typeface="Courier New"/>
                <a:cs typeface="Courier New"/>
              </a:rPr>
              <a:t> reader(</a:t>
            </a:r>
            <a:r>
              <a:rPr lang="en-US" dirty="0" err="1" smtClean="0">
                <a:latin typeface="Courier New"/>
                <a:cs typeface="Courier New"/>
              </a:rPr>
              <a:t>tcpSocket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endParaRPr lang="en-US" dirty="0"/>
          </a:p>
          <a:p>
            <a:pPr lvl="1"/>
            <a:r>
              <a:rPr lang="en-US" dirty="0" smtClean="0"/>
              <a:t>Function </a:t>
            </a:r>
            <a:r>
              <a:rPr lang="en-US" dirty="0" err="1" smtClean="0">
                <a:latin typeface="Courier New"/>
                <a:cs typeface="Courier New"/>
              </a:rPr>
              <a:t>addData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adds more data for the reader</a:t>
            </a:r>
          </a:p>
          <a:p>
            <a:endParaRPr lang="en-US" dirty="0" smtClean="0"/>
          </a:p>
          <a:p>
            <a:r>
              <a:rPr lang="en-US" dirty="0" smtClean="0"/>
              <a:t>Data is read in the loop using </a:t>
            </a:r>
            <a:r>
              <a:rPr lang="en-US" dirty="0" err="1" smtClean="0">
                <a:latin typeface="Courier New"/>
                <a:cs typeface="Courier New"/>
              </a:rPr>
              <a:t>readNext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or </a:t>
            </a:r>
            <a:r>
              <a:rPr lang="en-US" dirty="0" err="1" smtClean="0">
                <a:latin typeface="Courier New"/>
                <a:cs typeface="Courier New"/>
              </a:rPr>
              <a:t>readNextStartElement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while (!</a:t>
            </a:r>
            <a:r>
              <a:rPr lang="en-US" dirty="0" err="1" smtClean="0">
                <a:latin typeface="Courier New"/>
                <a:cs typeface="Courier New"/>
              </a:rPr>
              <a:t>reader.atEnd</a:t>
            </a:r>
            <a:r>
              <a:rPr lang="en-US" dirty="0" smtClean="0">
                <a:latin typeface="Courier New"/>
                <a:cs typeface="Courier New"/>
              </a:rPr>
              <a:t>()) {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	    while (</a:t>
            </a:r>
            <a:r>
              <a:rPr lang="en-US" dirty="0" err="1" smtClean="0">
                <a:latin typeface="Courier New"/>
                <a:cs typeface="Courier New"/>
              </a:rPr>
              <a:t>reader.readNextStartElement</a:t>
            </a:r>
            <a:r>
              <a:rPr lang="en-US" dirty="0" smtClean="0">
                <a:latin typeface="Courier New"/>
                <a:cs typeface="Courier New"/>
              </a:rPr>
              <a:t>())</a:t>
            </a:r>
          </a:p>
          <a:p>
            <a:pPr lvl="1"/>
            <a:r>
              <a:rPr lang="en-US" dirty="0" smtClean="0"/>
              <a:t>Irrelevant elements may be skipped with </a:t>
            </a:r>
            <a:r>
              <a:rPr lang="en-US" dirty="0" err="1" smtClean="0">
                <a:latin typeface="Courier New"/>
                <a:cs typeface="Courier New"/>
              </a:rPr>
              <a:t>skipCurrrentElement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Fetch element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name()</a:t>
            </a:r>
            <a:r>
              <a:rPr lang="en-US" dirty="0"/>
              <a:t> </a:t>
            </a:r>
            <a:r>
              <a:rPr lang="en-US" dirty="0" smtClean="0"/>
              <a:t>– element name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text()</a:t>
            </a:r>
            <a:r>
              <a:rPr lang="en-US" dirty="0"/>
              <a:t>, or </a:t>
            </a:r>
            <a:r>
              <a:rPr lang="en-US" dirty="0" err="1" smtClean="0">
                <a:latin typeface="Courier New" pitchFamily="49" charset="0"/>
              </a:rPr>
              <a:t>readElementText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– returns everything </a:t>
            </a:r>
            <a:r>
              <a:rPr lang="en-US" dirty="0"/>
              <a:t>till the matching end token as </a:t>
            </a:r>
            <a:r>
              <a:rPr lang="en-US" dirty="0" smtClean="0"/>
              <a:t>text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Courier New"/>
                <a:cs typeface="Courier New"/>
              </a:rPr>
              <a:t>attributes.value</a:t>
            </a:r>
            <a:r>
              <a:rPr lang="en-US" dirty="0" smtClean="0">
                <a:latin typeface="Courier New"/>
                <a:cs typeface="Courier New"/>
              </a:rPr>
              <a:t>(“</a:t>
            </a:r>
            <a:r>
              <a:rPr lang="en-US" dirty="0" err="1" smtClean="0">
                <a:latin typeface="Courier New"/>
                <a:cs typeface="Courier New"/>
              </a:rPr>
              <a:t>attributeName</a:t>
            </a:r>
            <a:r>
              <a:rPr lang="en-US" dirty="0" smtClean="0">
                <a:latin typeface="Courier New"/>
                <a:cs typeface="Courier New"/>
              </a:rPr>
              <a:t>”)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653855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QXmlStreamReader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1777141"/>
          </a:xfrm>
        </p:spPr>
        <p:txBody>
          <a:bodyPr>
            <a:normAutofit/>
          </a:bodyPr>
          <a:lstStyle/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latin typeface="Courier New"/>
                <a:cs typeface="Courier New"/>
              </a:rPr>
              <a:t>readNext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reports an error, it returns </a:t>
            </a:r>
            <a:r>
              <a:rPr lang="en-US" dirty="0" err="1" smtClean="0">
                <a:latin typeface="Courier New"/>
                <a:cs typeface="Courier New"/>
              </a:rPr>
              <a:t>EndDocument</a:t>
            </a:r>
            <a:r>
              <a:rPr lang="en-US" dirty="0" smtClean="0"/>
              <a:t>, which means </a:t>
            </a:r>
            <a:r>
              <a:rPr lang="en-US" dirty="0" err="1" smtClean="0">
                <a:latin typeface="Courier New"/>
                <a:cs typeface="Courier New"/>
              </a:rPr>
              <a:t>atEnd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returns true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if (</a:t>
            </a:r>
            <a:r>
              <a:rPr lang="en-US" dirty="0" err="1" smtClean="0">
                <a:latin typeface="Courier New"/>
                <a:cs typeface="Courier New"/>
              </a:rPr>
              <a:t>reader.hasError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Error error = </a:t>
            </a:r>
            <a:r>
              <a:rPr lang="en-US" dirty="0" err="1" smtClean="0">
                <a:latin typeface="Courier New"/>
                <a:cs typeface="Courier New"/>
              </a:rPr>
              <a:t>reader.error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 lvl="1"/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can also signal an error yourself using </a:t>
            </a:r>
            <a:r>
              <a:rPr lang="en-US" dirty="0" err="1">
                <a:latin typeface="Courier New" pitchFamily="49" charset="0"/>
              </a:rPr>
              <a:t>raiseError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QString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msg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402" y="3121568"/>
            <a:ext cx="8066509" cy="13504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>
                <a:solidFill>
                  <a:srgbClr val="808000"/>
                </a:solidFill>
              </a:rPr>
              <a:t>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(</a:t>
            </a:r>
            <a:r>
              <a:rPr lang="en-US" sz="1200" dirty="0" err="1" smtClean="0">
                <a:solidFill>
                  <a:srgbClr val="800000"/>
                </a:solidFill>
              </a:rPr>
              <a:t>reader</a:t>
            </a:r>
            <a:r>
              <a:rPr lang="en-US" sz="1200" dirty="0" err="1" smtClean="0"/>
              <a:t>.readNextStartElement</a:t>
            </a:r>
            <a:r>
              <a:rPr lang="en-US" sz="1200" dirty="0"/>
              <a:t>())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{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(</a:t>
            </a:r>
            <a:r>
              <a:rPr lang="en-US" sz="1200" dirty="0" err="1" smtClean="0">
                <a:solidFill>
                  <a:srgbClr val="800000"/>
                </a:solidFill>
              </a:rPr>
              <a:t>reader</a:t>
            </a:r>
            <a:r>
              <a:rPr lang="en-US" sz="1200" dirty="0" err="1" smtClean="0"/>
              <a:t>.name</a:t>
            </a:r>
            <a:r>
              <a:rPr lang="en-US" sz="1200" dirty="0"/>
              <a:t>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!=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”bookmarks”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||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00"/>
                </a:solidFill>
              </a:rPr>
              <a:t>xml</a:t>
            </a:r>
            <a:r>
              <a:rPr lang="en-US" sz="1200" dirty="0" err="1"/>
              <a:t>.attributes</a:t>
            </a:r>
            <a:r>
              <a:rPr lang="en-US" sz="1200" dirty="0"/>
              <a:t>().value("version")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!=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"</a:t>
            </a:r>
            <a:r>
              <a:rPr lang="en-US" sz="1200" dirty="0" smtClean="0"/>
              <a:t>4.2”)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</a:t>
            </a:r>
            <a:r>
              <a:rPr lang="en-US" sz="1200" dirty="0" smtClean="0">
                <a:solidFill>
                  <a:srgbClr val="800000"/>
                </a:solidFill>
              </a:rPr>
              <a:t>       </a:t>
            </a:r>
            <a:r>
              <a:rPr lang="en-US" sz="1200" dirty="0" err="1" smtClean="0">
                <a:solidFill>
                  <a:srgbClr val="800000"/>
                </a:solidFill>
              </a:rPr>
              <a:t>xml</a:t>
            </a:r>
            <a:r>
              <a:rPr lang="en-US" sz="1200" dirty="0" err="1" smtClean="0"/>
              <a:t>.raiseError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0080"/>
                </a:solidFill>
              </a:rPr>
              <a:t>QObject</a:t>
            </a:r>
            <a:r>
              <a:rPr lang="en-US" sz="1200" dirty="0"/>
              <a:t>::</a:t>
            </a:r>
            <a:r>
              <a:rPr lang="en-US" sz="1200" dirty="0" err="1"/>
              <a:t>tr</a:t>
            </a:r>
            <a:r>
              <a:rPr lang="en-US" sz="1200" dirty="0"/>
              <a:t>("The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file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is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not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a bookmarks version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4.2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file."));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808000"/>
                </a:solidFill>
              </a:rPr>
              <a:t>    else</a:t>
            </a:r>
            <a:endParaRPr lang="en-US" sz="1200" dirty="0" smtClean="0"/>
          </a:p>
          <a:p>
            <a:r>
              <a:rPr lang="en-US" sz="1200" dirty="0" smtClean="0"/>
              <a:t>        // Continue handling</a:t>
            </a:r>
            <a:endParaRPr lang="en-US" sz="1200" dirty="0"/>
          </a:p>
          <a:p>
            <a:r>
              <a:rPr lang="en-US" sz="1200" dirty="0" smtClean="0"/>
              <a:t>}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76291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QXmlStreamWriter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you to write XML in a streaming fashion, using high level functions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are written using methods like </a:t>
            </a:r>
            <a:r>
              <a:rPr lang="en-US" dirty="0" err="1">
                <a:latin typeface="Courier New" pitchFamily="49" charset="0"/>
              </a:rPr>
              <a:t>writeStartDocument</a:t>
            </a:r>
            <a:r>
              <a:rPr lang="en-US" dirty="0">
                <a:latin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</a:rPr>
              <a:t>writeStartElement</a:t>
            </a:r>
            <a:r>
              <a:rPr lang="en-US" dirty="0">
                <a:latin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</a:rPr>
              <a:t>writeEndElement</a:t>
            </a:r>
            <a:r>
              <a:rPr lang="en-US" dirty="0">
                <a:latin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</a:rPr>
              <a:t>writeAttribute</a:t>
            </a:r>
            <a:r>
              <a:rPr lang="en-US" dirty="0">
                <a:latin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</a:rPr>
              <a:t>writeCharacters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Specify </a:t>
            </a:r>
            <a:r>
              <a:rPr lang="en-US" dirty="0"/>
              <a:t>the device to write to using </a:t>
            </a:r>
            <a:r>
              <a:rPr lang="en-US" dirty="0" err="1">
                <a:latin typeface="Courier New" pitchFamily="49" charset="0"/>
              </a:rPr>
              <a:t>setDevice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QIODevice</a:t>
            </a:r>
            <a:r>
              <a:rPr lang="en-US" dirty="0">
                <a:latin typeface="Courier New" pitchFamily="49" charset="0"/>
              </a:rPr>
              <a:t>*)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get human readable XML generated (e.g. new lines in place), call </a:t>
            </a:r>
            <a:r>
              <a:rPr lang="en-US" dirty="0" err="1">
                <a:latin typeface="Courier New" pitchFamily="49" charset="0"/>
              </a:rPr>
              <a:t>setAutoFormatting</a:t>
            </a:r>
            <a:r>
              <a:rPr lang="en-US" dirty="0">
                <a:latin typeface="Courier New" pitchFamily="49" charset="0"/>
              </a:rPr>
              <a:t>(true)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ex-xml-stream-writer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4577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XQuery and </a:t>
            </a:r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improved way of working with XML where your level of abstraction is higher than regular </a:t>
            </a:r>
            <a:r>
              <a:rPr lang="en-US" dirty="0" smtClean="0"/>
              <a:t>XML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you both to parse complex XML, and to generate XML based on another XML file</a:t>
            </a:r>
          </a:p>
          <a:p>
            <a:r>
              <a:rPr lang="en-US" dirty="0"/>
              <a:t>You can:</a:t>
            </a:r>
          </a:p>
          <a:p>
            <a:pPr lvl="1"/>
            <a:r>
              <a:rPr lang="en-US" dirty="0"/>
              <a:t>read data from XML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ilter and </a:t>
            </a:r>
            <a:r>
              <a:rPr lang="en-US" dirty="0"/>
              <a:t>sort the </a:t>
            </a:r>
            <a:r>
              <a:rPr lang="en-US" dirty="0" smtClean="0"/>
              <a:t>data, make search and select tasks </a:t>
            </a:r>
            <a:endParaRPr lang="en-US" dirty="0"/>
          </a:p>
          <a:p>
            <a:pPr lvl="1"/>
            <a:r>
              <a:rPr lang="en-US" dirty="0"/>
              <a:t>write the result to a new XML document</a:t>
            </a:r>
          </a:p>
          <a:p>
            <a:pPr lvl="1"/>
            <a:r>
              <a:rPr lang="en-US" dirty="0"/>
              <a:t>create a completely new XML </a:t>
            </a:r>
            <a:r>
              <a:rPr lang="en-US" dirty="0" smtClean="0"/>
              <a:t>document</a:t>
            </a:r>
          </a:p>
          <a:p>
            <a:pPr lvl="1"/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The XQuery-related classes can be found in the Qt </a:t>
            </a:r>
            <a:r>
              <a:rPr lang="en-US" dirty="0" err="1" smtClean="0"/>
              <a:t>XmlPatterns</a:t>
            </a:r>
            <a:r>
              <a:rPr lang="en-US" dirty="0" smtClean="0"/>
              <a:t> module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Also used in </a:t>
            </a:r>
            <a:r>
              <a:rPr lang="en-US" dirty="0" err="1" smtClean="0">
                <a:latin typeface="Courier New"/>
                <a:cs typeface="Courier New"/>
              </a:rPr>
              <a:t>XMLListModel</a:t>
            </a:r>
            <a:r>
              <a:rPr lang="en-US" dirty="0" smtClean="0"/>
              <a:t> in QML 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Queries can be run from within your C++ code or using a separate command line utility application (called </a:t>
            </a:r>
            <a:r>
              <a:rPr lang="en-US" dirty="0" err="1" smtClean="0"/>
              <a:t>xmlpatterns</a:t>
            </a:r>
            <a:r>
              <a:rPr lang="en-US" dirty="0" smtClean="0"/>
              <a:t>)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DESTDIR .pro </a:t>
            </a:r>
            <a:r>
              <a:rPr lang="en-US" dirty="0"/>
              <a:t>file variable defines, where the target </a:t>
            </a:r>
            <a:r>
              <a:rPr lang="en-US" dirty="0" smtClean="0"/>
              <a:t>file (library) </a:t>
            </a:r>
            <a:r>
              <a:rPr lang="en-US" dirty="0"/>
              <a:t>is installed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Another </a:t>
            </a:r>
            <a:r>
              <a:rPr lang="en-US" dirty="0"/>
              <a:t>option is to use  </a:t>
            </a:r>
            <a:r>
              <a:rPr lang="en-US" dirty="0">
                <a:latin typeface="Courier New"/>
                <a:cs typeface="Courier New"/>
              </a:rPr>
              <a:t>make install </a:t>
            </a:r>
            <a:r>
              <a:rPr lang="en-US" dirty="0"/>
              <a:t>and define files to be installed in </a:t>
            </a:r>
            <a:r>
              <a:rPr lang="en-US" dirty="0">
                <a:latin typeface="Courier New"/>
                <a:cs typeface="Courier New"/>
              </a:rPr>
              <a:t>INSTALLS</a:t>
            </a:r>
            <a:r>
              <a:rPr lang="en-US" dirty="0"/>
              <a:t> variable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5565" y="2429109"/>
            <a:ext cx="7923502" cy="1025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117226" tIns="58613" rIns="117226" bIns="58613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lnSpc>
                <a:spcPct val="50000"/>
              </a:lnSpc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installFiles.files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$${</a:t>
            </a: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HEADERS</a:t>
            </a:r>
            <a:r>
              <a:rPr lang="en-US" sz="1200" dirty="0">
                <a:latin typeface="Courier New"/>
                <a:cs typeface="Courier New"/>
              </a:rPr>
              <a:t>} 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 err="1">
                <a:latin typeface="Courier New"/>
                <a:cs typeface="Courier New"/>
              </a:rPr>
              <a:t>installFiles.path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$$[QT_INSTALL_HEADERS] 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 err="1">
                <a:latin typeface="Courier New"/>
                <a:cs typeface="Courier New"/>
              </a:rPr>
              <a:t>target.path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$$[QT_INSTALL_LIBS] 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INSTALLS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target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installFiles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835814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XQuery and </a:t>
            </a:r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2101395"/>
          </a:xfrm>
        </p:spPr>
        <p:txBody>
          <a:bodyPr/>
          <a:lstStyle/>
          <a:p>
            <a:pPr marL="342900" lvl="1" indent="-342900"/>
            <a:r>
              <a:rPr lang="en-US" sz="1600" dirty="0" smtClean="0"/>
              <a:t>Write XQuery statements in your code or in a separate text file (e.g. </a:t>
            </a:r>
            <a:r>
              <a:rPr lang="en-US" sz="1600" dirty="0" err="1" smtClean="0">
                <a:latin typeface="Courier New" pitchFamily="49" charset="0"/>
              </a:rPr>
              <a:t>myqueries.xq</a:t>
            </a:r>
            <a:r>
              <a:rPr lang="en-US" sz="1600" dirty="0" smtClean="0"/>
              <a:t>)</a:t>
            </a:r>
          </a:p>
          <a:p>
            <a:pPr marL="342900" lvl="1" indent="-342900"/>
            <a:endParaRPr lang="en-US" sz="1600" dirty="0">
              <a:solidFill>
                <a:srgbClr val="333333"/>
              </a:solidFill>
            </a:endParaRPr>
          </a:p>
          <a:p>
            <a:pPr marL="342900" lvl="1" indent="-342900"/>
            <a:endParaRPr lang="en-US" sz="1600" dirty="0" smtClean="0">
              <a:solidFill>
                <a:srgbClr val="333333"/>
              </a:solidFill>
            </a:endParaRPr>
          </a:p>
          <a:p>
            <a:pPr marL="0" lvl="1" indent="0">
              <a:buNone/>
            </a:pPr>
            <a:endParaRPr lang="en-US" sz="1600" dirty="0" smtClean="0">
              <a:solidFill>
                <a:srgbClr val="333333"/>
              </a:solidFill>
            </a:endParaRPr>
          </a:p>
          <a:p>
            <a:pPr marL="342900" lvl="1" indent="-342900"/>
            <a:r>
              <a:rPr lang="en-US" sz="1600" dirty="0" smtClean="0">
                <a:solidFill>
                  <a:srgbClr val="333333"/>
                </a:solidFill>
              </a:rPr>
              <a:t>Starting from the document (root) node of </a:t>
            </a:r>
            <a:r>
              <a:rPr lang="en-US" sz="1600" dirty="0" err="1" smtClean="0">
                <a:solidFill>
                  <a:srgbClr val="333333"/>
                </a:solidFill>
              </a:rPr>
              <a:t>cars.xml</a:t>
            </a:r>
            <a:endParaRPr lang="en-US" sz="1600" dirty="0" smtClean="0">
              <a:solidFill>
                <a:srgbClr val="333333"/>
              </a:solidFill>
            </a:endParaRPr>
          </a:p>
          <a:p>
            <a:pPr marL="342900" lvl="1" indent="-342900"/>
            <a:r>
              <a:rPr lang="en-US" sz="1600" dirty="0" smtClean="0">
                <a:solidFill>
                  <a:srgbClr val="333333"/>
                </a:solidFill>
              </a:rPr>
              <a:t>Pick each </a:t>
            </a:r>
            <a:r>
              <a:rPr lang="en-US" sz="1600" dirty="0" smtClean="0">
                <a:solidFill>
                  <a:srgbClr val="333333"/>
                </a:solidFill>
                <a:latin typeface="Courier New"/>
                <a:cs typeface="Courier New"/>
              </a:rPr>
              <a:t>&lt;car&gt; </a:t>
            </a:r>
            <a:r>
              <a:rPr lang="en-US" sz="1600" dirty="0" smtClean="0">
                <a:solidFill>
                  <a:srgbClr val="333333"/>
                </a:solidFill>
              </a:rPr>
              <a:t>element anywhere in the document where the </a:t>
            </a:r>
            <a:r>
              <a:rPr lang="en-US" sz="1600" dirty="0" smtClean="0">
                <a:solidFill>
                  <a:srgbClr val="333333"/>
                </a:solidFill>
                <a:latin typeface="Courier New" pitchFamily="49" charset="0"/>
              </a:rPr>
              <a:t>&lt;engine&gt;</a:t>
            </a:r>
            <a:r>
              <a:rPr lang="en-US" sz="1600" dirty="0" smtClean="0">
                <a:solidFill>
                  <a:srgbClr val="333333"/>
                </a:solidFill>
              </a:rPr>
              <a:t> child element’s value is ”V8”</a:t>
            </a:r>
          </a:p>
          <a:p>
            <a:pPr marL="342900" lvl="1" indent="-342900"/>
            <a:endParaRPr lang="en-US" sz="1600" dirty="0" smtClean="0"/>
          </a:p>
          <a:p>
            <a:pPr marL="342900" lvl="1" indent="-342900"/>
            <a:endParaRPr lang="en-US" sz="1600" dirty="0" smtClean="0"/>
          </a:p>
          <a:p>
            <a:pPr marL="342900" lvl="1" indent="-342900"/>
            <a:endParaRPr lang="en-US" sz="1600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0402" y="1717681"/>
            <a:ext cx="8066509" cy="781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fi-FI" sz="1200" dirty="0"/>
              <a:t>&lt;</a:t>
            </a:r>
            <a:r>
              <a:rPr lang="fi-FI" sz="1200" dirty="0" err="1"/>
              <a:t>selectedcars</a:t>
            </a:r>
            <a:r>
              <a:rPr lang="fi-FI" sz="1200" dirty="0"/>
              <a:t>&gt;</a:t>
            </a:r>
            <a:endParaRPr lang="en-US" sz="1200" dirty="0"/>
          </a:p>
          <a:p>
            <a:r>
              <a:rPr lang="en-US" sz="1200" dirty="0"/>
              <a:t>   doc(“</a:t>
            </a:r>
            <a:r>
              <a:rPr lang="en-US" sz="1200" dirty="0" err="1"/>
              <a:t>cars.xml</a:t>
            </a:r>
            <a:r>
              <a:rPr lang="en-US" sz="1200" dirty="0"/>
              <a:t>")/car[engine = “V8"]</a:t>
            </a:r>
          </a:p>
          <a:p>
            <a:r>
              <a:rPr lang="fi-FI" sz="1200" dirty="0"/>
              <a:t>&lt;/</a:t>
            </a:r>
            <a:r>
              <a:rPr lang="fi-FI" sz="1200" dirty="0" err="1"/>
              <a:t>selectedcars</a:t>
            </a:r>
            <a:r>
              <a:rPr lang="fi-FI" sz="1200" dirty="0" smtClean="0"/>
              <a:t>&gt;</a:t>
            </a:r>
            <a:endParaRPr lang="fi-FI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40402" y="3472234"/>
            <a:ext cx="8066509" cy="145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&lt;?xml version="1.0"?&gt; </a:t>
            </a:r>
            <a:endParaRPr lang="fi-FI" sz="1200" dirty="0">
              <a:solidFill>
                <a:srgbClr val="000000"/>
              </a:solidFill>
            </a:endParaRPr>
          </a:p>
          <a:p>
            <a:pPr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fi-FI" sz="1200" dirty="0">
                <a:solidFill>
                  <a:srgbClr val="000000"/>
                </a:solidFill>
              </a:rPr>
              <a:t>&lt;</a:t>
            </a:r>
            <a:r>
              <a:rPr lang="fi-FI" sz="1200" dirty="0" err="1">
                <a:solidFill>
                  <a:srgbClr val="000000"/>
                </a:solidFill>
              </a:rPr>
              <a:t>cars</a:t>
            </a:r>
            <a:r>
              <a:rPr lang="fi-FI" sz="1200" dirty="0">
                <a:solidFill>
                  <a:srgbClr val="000000"/>
                </a:solidFill>
              </a:rPr>
              <a:t>&gt;</a:t>
            </a:r>
          </a:p>
          <a:p>
            <a:pPr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fi-FI" sz="1200" dirty="0">
                <a:solidFill>
                  <a:srgbClr val="000000"/>
                </a:solidFill>
              </a:rPr>
              <a:t>   &lt;</a:t>
            </a:r>
            <a:r>
              <a:rPr lang="fi-FI" sz="1200" dirty="0" err="1">
                <a:solidFill>
                  <a:srgbClr val="000000"/>
                </a:solidFill>
              </a:rPr>
              <a:t>car</a:t>
            </a:r>
            <a:r>
              <a:rPr lang="fi-FI" sz="1200" dirty="0">
                <a:solidFill>
                  <a:srgbClr val="000000"/>
                </a:solidFill>
              </a:rPr>
              <a:t>&gt;</a:t>
            </a:r>
          </a:p>
          <a:p>
            <a:pPr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fi-FI" sz="1200" dirty="0">
                <a:solidFill>
                  <a:srgbClr val="000000"/>
                </a:solidFill>
              </a:rPr>
              <a:t>      &lt;</a:t>
            </a:r>
            <a:r>
              <a:rPr lang="fi-FI" sz="1200" dirty="0" err="1">
                <a:solidFill>
                  <a:srgbClr val="000000"/>
                </a:solidFill>
              </a:rPr>
              <a:t>make</a:t>
            </a:r>
            <a:r>
              <a:rPr lang="fi-FI" sz="1200" dirty="0">
                <a:solidFill>
                  <a:srgbClr val="000000"/>
                </a:solidFill>
              </a:rPr>
              <a:t>&gt;Trabant&lt;/</a:t>
            </a:r>
            <a:r>
              <a:rPr lang="fi-FI" sz="1200" dirty="0" err="1">
                <a:solidFill>
                  <a:srgbClr val="000000"/>
                </a:solidFill>
              </a:rPr>
              <a:t>make</a:t>
            </a:r>
            <a:r>
              <a:rPr lang="fi-FI" sz="1200" dirty="0">
                <a:solidFill>
                  <a:srgbClr val="000000"/>
                </a:solidFill>
              </a:rPr>
              <a:t>&gt; </a:t>
            </a:r>
          </a:p>
          <a:p>
            <a:pPr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fi-FI" sz="1200" dirty="0">
                <a:solidFill>
                  <a:srgbClr val="000000"/>
                </a:solidFill>
              </a:rPr>
              <a:t>      &lt;</a:t>
            </a:r>
            <a:r>
              <a:rPr lang="fi-FI" sz="1200" dirty="0" err="1">
                <a:solidFill>
                  <a:srgbClr val="000000"/>
                </a:solidFill>
              </a:rPr>
              <a:t>model</a:t>
            </a:r>
            <a:r>
              <a:rPr lang="fi-FI" sz="1200" dirty="0">
                <a:solidFill>
                  <a:srgbClr val="000000"/>
                </a:solidFill>
              </a:rPr>
              <a:t>&gt;</a:t>
            </a:r>
            <a:r>
              <a:rPr lang="fi-FI" sz="1200" dirty="0" err="1">
                <a:solidFill>
                  <a:srgbClr val="000000"/>
                </a:solidFill>
              </a:rPr>
              <a:t>Convertible</a:t>
            </a:r>
            <a:r>
              <a:rPr lang="fi-FI" sz="1200" dirty="0">
                <a:solidFill>
                  <a:srgbClr val="000000"/>
                </a:solidFill>
              </a:rPr>
              <a:t>&lt;/</a:t>
            </a:r>
            <a:r>
              <a:rPr lang="fi-FI" sz="1200" dirty="0" err="1">
                <a:solidFill>
                  <a:srgbClr val="000000"/>
                </a:solidFill>
              </a:rPr>
              <a:t>model</a:t>
            </a:r>
            <a:r>
              <a:rPr lang="fi-FI" sz="1200" dirty="0">
                <a:solidFill>
                  <a:srgbClr val="000000"/>
                </a:solidFill>
              </a:rPr>
              <a:t>&gt;</a:t>
            </a:r>
          </a:p>
          <a:p>
            <a:pPr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fi-FI" sz="1200" dirty="0">
                <a:solidFill>
                  <a:srgbClr val="000000"/>
                </a:solidFill>
              </a:rPr>
              <a:t>      &lt;</a:t>
            </a:r>
            <a:r>
              <a:rPr lang="fi-FI" sz="1200" dirty="0" err="1">
                <a:solidFill>
                  <a:srgbClr val="000000"/>
                </a:solidFill>
              </a:rPr>
              <a:t>engine</a:t>
            </a:r>
            <a:r>
              <a:rPr lang="fi-FI" sz="1200" dirty="0">
                <a:solidFill>
                  <a:srgbClr val="000000"/>
                </a:solidFill>
              </a:rPr>
              <a:t>&gt;V8&lt;/</a:t>
            </a:r>
            <a:r>
              <a:rPr lang="fi-FI" sz="1200" dirty="0" err="1">
                <a:solidFill>
                  <a:srgbClr val="000000"/>
                </a:solidFill>
              </a:rPr>
              <a:t>engine</a:t>
            </a:r>
            <a:r>
              <a:rPr lang="fi-FI" sz="1200" dirty="0">
                <a:solidFill>
                  <a:srgbClr val="000000"/>
                </a:solidFill>
              </a:rPr>
              <a:t>&gt;</a:t>
            </a:r>
          </a:p>
          <a:p>
            <a:pPr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fi-FI" sz="1200" dirty="0">
                <a:solidFill>
                  <a:srgbClr val="000000"/>
                </a:solidFill>
              </a:rPr>
              <a:t>   &lt;/</a:t>
            </a:r>
            <a:r>
              <a:rPr lang="fi-FI" sz="1200" dirty="0" err="1">
                <a:solidFill>
                  <a:srgbClr val="000000"/>
                </a:solidFill>
              </a:rPr>
              <a:t>car</a:t>
            </a:r>
            <a:r>
              <a:rPr lang="fi-FI" sz="1200" dirty="0">
                <a:solidFill>
                  <a:srgbClr val="000000"/>
                </a:solidFill>
              </a:rPr>
              <a:t>&gt;</a:t>
            </a:r>
          </a:p>
          <a:p>
            <a:pPr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fi-FI" sz="1200" dirty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6117120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XQuery in Qt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QXmlQuery</a:t>
            </a:r>
            <a:r>
              <a:rPr lang="en-US" dirty="0"/>
              <a:t> executes queries in the XQuery language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query is added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QXmlQuery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and evaluated with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QXmlQuery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evaluateTo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methods</a:t>
            </a:r>
          </a:p>
          <a:p>
            <a:endParaRPr lang="en-US" dirty="0" smtClean="0"/>
          </a:p>
          <a:p>
            <a:r>
              <a:rPr lang="en-US" dirty="0" smtClean="0"/>
              <a:t>Queries </a:t>
            </a:r>
            <a:r>
              <a:rPr lang="en-US" dirty="0"/>
              <a:t>can be evaluated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QStringList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QXmlResultItems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QAbstractXmlReceiver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8811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to </a:t>
            </a:r>
            <a:r>
              <a:rPr lang="en-US" dirty="0" err="1"/>
              <a:t>QStringList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Evaluating to </a:t>
            </a:r>
            <a:r>
              <a:rPr lang="en-US" dirty="0" err="1"/>
              <a:t>QStringList</a:t>
            </a:r>
            <a:r>
              <a:rPr lang="en-US" dirty="0"/>
              <a:t> is possible only if the query evaluates to a sequence of string values</a:t>
            </a:r>
          </a:p>
          <a:p>
            <a:endParaRPr lang="en-US" dirty="0" smtClean="0"/>
          </a:p>
          <a:p>
            <a:r>
              <a:rPr lang="en-US" dirty="0" smtClean="0"/>
              <a:t>Example - read </a:t>
            </a:r>
            <a:r>
              <a:rPr lang="en-US" dirty="0"/>
              <a:t>the text element from the paragraphs of </a:t>
            </a:r>
            <a:r>
              <a:rPr lang="en-US" dirty="0" err="1"/>
              <a:t>index.html</a:t>
            </a:r>
            <a:r>
              <a:rPr lang="en-US" dirty="0"/>
              <a:t> and puts the result into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QStringList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402" y="2758000"/>
            <a:ext cx="8066509" cy="1011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fi-FI" sz="1200" dirty="0" err="1" smtClean="0">
                <a:solidFill>
                  <a:srgbClr val="800080"/>
                </a:solidFill>
              </a:rPr>
              <a:t>QXmlQuery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query</a:t>
            </a:r>
            <a:r>
              <a:rPr lang="fi-FI" sz="1200" dirty="0"/>
              <a:t>; </a:t>
            </a:r>
            <a:endParaRPr lang="fi-FI" sz="1200" dirty="0" smtClean="0"/>
          </a:p>
          <a:p>
            <a:r>
              <a:rPr lang="fi-FI" sz="1200" dirty="0" err="1" smtClean="0"/>
              <a:t>query.setQuery</a:t>
            </a:r>
            <a:r>
              <a:rPr lang="fi-FI" sz="1200" dirty="0" err="1"/>
              <a:t>("doc(’index.html’)/html/body/p/string</a:t>
            </a:r>
            <a:r>
              <a:rPr lang="fi-FI" sz="1200" dirty="0"/>
              <a:t>()");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0080"/>
                </a:solidFill>
              </a:rPr>
              <a:t>QStringList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result</a:t>
            </a:r>
            <a:r>
              <a:rPr lang="fi-FI" sz="1200" dirty="0"/>
              <a:t>; </a:t>
            </a:r>
            <a:endParaRPr lang="fi-FI" sz="1200" dirty="0" smtClean="0"/>
          </a:p>
          <a:p>
            <a:r>
              <a:rPr lang="fi-FI" sz="1200" dirty="0" err="1" smtClean="0"/>
              <a:t>query.evaluateTo</a:t>
            </a:r>
            <a:r>
              <a:rPr lang="fi-FI" sz="1200" dirty="0" err="1"/>
              <a:t>(&amp;result</a:t>
            </a:r>
            <a:r>
              <a:rPr lang="fi-FI" sz="1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904898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to </a:t>
            </a:r>
            <a:r>
              <a:rPr lang="en-US" dirty="0" err="1"/>
              <a:t>QXmlResultItems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QXmlResultItems</a:t>
            </a:r>
            <a:r>
              <a:rPr lang="en-US" dirty="0"/>
              <a:t> is a sequence of </a:t>
            </a:r>
            <a:r>
              <a:rPr lang="en-US" dirty="0" err="1">
                <a:latin typeface="Courier New"/>
                <a:cs typeface="Courier New"/>
              </a:rPr>
              <a:t>QXmlItems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A </a:t>
            </a:r>
            <a:r>
              <a:rPr lang="en-US" dirty="0" err="1">
                <a:latin typeface="Courier New"/>
                <a:cs typeface="Courier New"/>
              </a:rPr>
              <a:t>QXmlItem</a:t>
            </a:r>
            <a:r>
              <a:rPr lang="en-US" dirty="0"/>
              <a:t> represents either a node or an atomic value</a:t>
            </a:r>
          </a:p>
          <a:p>
            <a:r>
              <a:rPr lang="en-US" dirty="0"/>
              <a:t>A null item means it is invalid</a:t>
            </a:r>
          </a:p>
          <a:p>
            <a:r>
              <a:rPr lang="en-US" dirty="0"/>
              <a:t>The query below </a:t>
            </a:r>
            <a:r>
              <a:rPr lang="en-US" dirty="0" smtClean="0"/>
              <a:t>evaluates </a:t>
            </a:r>
            <a:r>
              <a:rPr lang="en-US" dirty="0"/>
              <a:t>to a node, an integer and a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402" y="2636402"/>
            <a:ext cx="8066509" cy="1916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fi-FI" sz="1200" dirty="0" err="1" smtClean="0">
                <a:solidFill>
                  <a:srgbClr val="800080"/>
                </a:solidFill>
              </a:rPr>
              <a:t>QXmlQuery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query</a:t>
            </a:r>
            <a:r>
              <a:rPr lang="fi-FI" sz="1200" dirty="0"/>
              <a:t>; </a:t>
            </a:r>
            <a:endParaRPr lang="fi-FI" sz="1200" dirty="0" smtClean="0"/>
          </a:p>
          <a:p>
            <a:r>
              <a:rPr lang="fi-FI" sz="1200" dirty="0" err="1" smtClean="0"/>
              <a:t>query.setQuery</a:t>
            </a:r>
            <a:r>
              <a:rPr lang="fi-FI" sz="1200" dirty="0"/>
              <a:t>("&lt;</a:t>
            </a:r>
            <a:r>
              <a:rPr lang="fi-FI" sz="1200" dirty="0" err="1"/>
              <a:t>myNode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/&gt;,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1,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’a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string</a:t>
            </a:r>
            <a:r>
              <a:rPr lang="fi-FI" sz="1200" dirty="0"/>
              <a:t>’");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0080"/>
                </a:solidFill>
              </a:rPr>
              <a:t>QXmlResultItems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result</a:t>
            </a:r>
            <a:r>
              <a:rPr lang="fi-FI" sz="1200" dirty="0"/>
              <a:t>; </a:t>
            </a:r>
            <a:endParaRPr lang="fi-FI" sz="1200" dirty="0" smtClean="0"/>
          </a:p>
          <a:p>
            <a:r>
              <a:rPr lang="fi-FI" sz="1200" dirty="0" err="1" smtClean="0"/>
              <a:t>query.evaluateTo</a:t>
            </a:r>
            <a:r>
              <a:rPr lang="fi-FI" sz="1200" dirty="0" err="1"/>
              <a:t>(&amp;result</a:t>
            </a:r>
            <a:r>
              <a:rPr lang="fi-FI" sz="1200" dirty="0"/>
              <a:t>);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0080"/>
                </a:solidFill>
              </a:rPr>
              <a:t>QXmlItem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item(result.next</a:t>
            </a:r>
            <a:r>
              <a:rPr lang="fi-FI" sz="1200" dirty="0"/>
              <a:t>());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8000"/>
                </a:solidFill>
              </a:rPr>
              <a:t>while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/>
              <a:t>(!</a:t>
            </a:r>
            <a:r>
              <a:rPr lang="fi-FI" sz="1200" dirty="0" err="1"/>
              <a:t>item.isNull</a:t>
            </a:r>
            <a:r>
              <a:rPr lang="fi-FI" sz="1200" dirty="0"/>
              <a:t>())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{ </a:t>
            </a:r>
            <a:endParaRPr lang="fi-FI" sz="1200" dirty="0" smtClean="0"/>
          </a:p>
          <a:p>
            <a:r>
              <a:rPr lang="fi-FI" sz="1200" dirty="0"/>
              <a:t> </a:t>
            </a:r>
            <a:r>
              <a:rPr lang="fi-FI" sz="1200" dirty="0" smtClean="0"/>
              <a:t>   /</a:t>
            </a:r>
            <a:r>
              <a:rPr lang="fi-FI" sz="1200" dirty="0"/>
              <a:t>/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use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item</a:t>
            </a:r>
            <a:r>
              <a:rPr lang="fi-FI" sz="1200" dirty="0"/>
              <a:t> </a:t>
            </a:r>
            <a:endParaRPr lang="fi-FI" sz="1200" dirty="0" smtClean="0"/>
          </a:p>
          <a:p>
            <a:r>
              <a:rPr lang="fi-FI" sz="1200" dirty="0"/>
              <a:t> </a:t>
            </a:r>
            <a:r>
              <a:rPr lang="fi-FI" sz="1200" dirty="0" smtClean="0"/>
              <a:t>   </a:t>
            </a:r>
            <a:r>
              <a:rPr lang="fi-FI" sz="1200" dirty="0" err="1" smtClean="0"/>
              <a:t>item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/>
              <a:t>=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result.next</a:t>
            </a:r>
            <a:r>
              <a:rPr lang="fi-FI" sz="1200" dirty="0"/>
              <a:t>(); </a:t>
            </a:r>
            <a:endParaRPr lang="fi-FI" sz="1200" dirty="0" smtClean="0"/>
          </a:p>
          <a:p>
            <a:r>
              <a:rPr lang="fi-FI" sz="1200" dirty="0" smtClean="0"/>
              <a:t>}</a:t>
            </a:r>
            <a:endParaRPr lang="fi-FI" sz="1200" dirty="0"/>
          </a:p>
        </p:txBody>
      </p:sp>
    </p:spTree>
    <p:extLst>
      <p:ext uri="{BB962C8B-B14F-4D97-AF65-F5344CB8AC3E}">
        <p14:creationId xmlns:p14="http://schemas.microsoft.com/office/powerpoint/2010/main" val="382822280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to </a:t>
            </a:r>
            <a:r>
              <a:rPr lang="en-US" dirty="0" err="1"/>
              <a:t>QAbstractXmlReceiver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QAbstractXmlReceiver</a:t>
            </a:r>
            <a:r>
              <a:rPr lang="en-US" dirty="0"/>
              <a:t> is an abstract class, acting as a callback interface for query </a:t>
            </a:r>
            <a:r>
              <a:rPr lang="en-US" dirty="0" smtClean="0"/>
              <a:t>evaluation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be used to transform the output of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QXmlQuery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methods are called when an </a:t>
            </a:r>
            <a:r>
              <a:rPr lang="en-US" dirty="0" smtClean="0"/>
              <a:t>attribute</a:t>
            </a:r>
            <a:r>
              <a:rPr lang="en-US" dirty="0"/>
              <a:t>, start/end element, comment, atomic value is found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QXmlSerializer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QXmlFormatter</a:t>
            </a:r>
            <a:r>
              <a:rPr lang="en-US" dirty="0"/>
              <a:t> are implementations of this interfaces and can be used to save the query result into an XML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58253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to </a:t>
            </a:r>
            <a:r>
              <a:rPr lang="en-US" dirty="0" err="1"/>
              <a:t>QXmlSerializer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QXmlSerializer</a:t>
            </a:r>
            <a:r>
              <a:rPr lang="en-US" dirty="0"/>
              <a:t>: translates an XQuery sequence to XML and writes the result into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QIODevice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, selecting the first paragraph from the html body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output is not formatted, for example: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&lt;p&gt;&lt;b&gt;First&lt;/b&gt; paragraph&lt;/p&gt;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402" y="2514806"/>
            <a:ext cx="8066509" cy="943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fi-FI" sz="1200" dirty="0" err="1" smtClean="0">
                <a:solidFill>
                  <a:srgbClr val="800080"/>
                </a:solidFill>
              </a:rPr>
              <a:t>QXmlQuery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query</a:t>
            </a:r>
            <a:r>
              <a:rPr lang="fi-FI" sz="1200" dirty="0"/>
              <a:t>; </a:t>
            </a:r>
            <a:endParaRPr lang="fi-FI" sz="1200" dirty="0" smtClean="0"/>
          </a:p>
          <a:p>
            <a:r>
              <a:rPr lang="fi-FI" sz="1200" dirty="0" smtClean="0"/>
              <a:t>query.setQuery</a:t>
            </a:r>
            <a:r>
              <a:rPr lang="fi-FI" sz="1200" dirty="0"/>
              <a:t>("doc(’index.html’)/html/body/p[1]");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0080"/>
                </a:solidFill>
              </a:rPr>
              <a:t>QXmlSerializer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serializer(query</a:t>
            </a:r>
            <a:r>
              <a:rPr lang="fi-FI" sz="1200" dirty="0"/>
              <a:t>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myOutputDevice</a:t>
            </a:r>
            <a:r>
              <a:rPr lang="fi-FI" sz="1200" dirty="0"/>
              <a:t>); </a:t>
            </a:r>
            <a:endParaRPr lang="fi-FI" sz="1200" dirty="0" smtClean="0"/>
          </a:p>
          <a:p>
            <a:r>
              <a:rPr lang="fi-FI" sz="1200" dirty="0" err="1" smtClean="0"/>
              <a:t>query.evaluateTo</a:t>
            </a:r>
            <a:r>
              <a:rPr lang="fi-FI" sz="1200" dirty="0" err="1"/>
              <a:t>(&amp;serializer</a:t>
            </a:r>
            <a:r>
              <a:rPr lang="fi-FI" sz="1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1852762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to </a:t>
            </a:r>
            <a:r>
              <a:rPr lang="en-US" dirty="0" err="1"/>
              <a:t>QXmlFormatter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QXmlFormatter</a:t>
            </a:r>
            <a:r>
              <a:rPr lang="en-US" dirty="0"/>
              <a:t> can be used to format the result of a query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 output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QXmlFormatter</a:t>
            </a:r>
            <a:r>
              <a:rPr lang="en-US" dirty="0" smtClean="0"/>
              <a:t>:</a:t>
            </a:r>
          </a:p>
          <a:p>
            <a:pPr marL="485775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p&gt;</a:t>
            </a:r>
          </a:p>
          <a:p>
            <a:pPr marL="485775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&lt;b&gt;First&lt;/b&gt; paragraph</a:t>
            </a:r>
          </a:p>
          <a:p>
            <a:pPr marL="485775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&lt;/p&gt;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402" y="1879806"/>
            <a:ext cx="8066509" cy="1092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fi-FI" sz="1200" dirty="0" err="1" smtClean="0">
                <a:solidFill>
                  <a:srgbClr val="800080"/>
                </a:solidFill>
              </a:rPr>
              <a:t>QXmlQuery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query</a:t>
            </a:r>
            <a:r>
              <a:rPr lang="fi-FI" sz="1200" dirty="0"/>
              <a:t>; </a:t>
            </a:r>
            <a:endParaRPr lang="fi-FI" sz="1200" dirty="0" smtClean="0"/>
          </a:p>
          <a:p>
            <a:r>
              <a:rPr lang="fi-FI" sz="1200" dirty="0" smtClean="0"/>
              <a:t>query.setQuery</a:t>
            </a:r>
            <a:r>
              <a:rPr lang="fi-FI" sz="1200" dirty="0"/>
              <a:t>("doc(’index.html’)/html/body/p[1]");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0080"/>
                </a:solidFill>
              </a:rPr>
              <a:t>QXmlFormatter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formatter(query</a:t>
            </a:r>
            <a:r>
              <a:rPr lang="fi-FI" sz="1200" dirty="0"/>
              <a:t>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myOutputDevice</a:t>
            </a:r>
            <a:r>
              <a:rPr lang="fi-FI" sz="1200" dirty="0"/>
              <a:t>); </a:t>
            </a:r>
            <a:endParaRPr lang="fi-FI" sz="1200" dirty="0" smtClean="0"/>
          </a:p>
          <a:p>
            <a:r>
              <a:rPr lang="fi-FI" sz="1200" dirty="0" smtClean="0"/>
              <a:t>formatter.setIndentationDepth</a:t>
            </a:r>
            <a:r>
              <a:rPr lang="fi-FI" sz="1200" dirty="0"/>
              <a:t>(</a:t>
            </a:r>
            <a:r>
              <a:rPr lang="fi-FI" sz="1200" dirty="0">
                <a:solidFill>
                  <a:srgbClr val="000080"/>
                </a:solidFill>
              </a:rPr>
              <a:t>4</a:t>
            </a:r>
            <a:r>
              <a:rPr lang="fi-FI" sz="1200" dirty="0"/>
              <a:t>); </a:t>
            </a:r>
            <a:endParaRPr lang="fi-FI" sz="1200" dirty="0" smtClean="0"/>
          </a:p>
          <a:p>
            <a:r>
              <a:rPr lang="fi-FI" sz="1200" dirty="0" err="1" smtClean="0"/>
              <a:t>query.evaluateTo</a:t>
            </a:r>
            <a:r>
              <a:rPr lang="fi-FI" sz="1200" dirty="0" err="1"/>
              <a:t>(&amp;formatter</a:t>
            </a:r>
            <a:r>
              <a:rPr lang="fi-FI" sz="1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9691298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QAbstractXmlNodeModel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non-XML data to look like XML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QXmlQuery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Rather </a:t>
            </a:r>
            <a:r>
              <a:rPr lang="en-US" dirty="0"/>
              <a:t>complex to sub-class,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QSimpleXmlNodeModel</a:t>
            </a:r>
            <a:r>
              <a:rPr lang="en-US" dirty="0"/>
              <a:t> often used</a:t>
            </a:r>
          </a:p>
          <a:p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/>
              <a:t>data from the file using a node model</a:t>
            </a:r>
          </a:p>
          <a:p>
            <a:pPr lvl="1"/>
            <a:r>
              <a:rPr lang="en-US" dirty="0"/>
              <a:t>The model will create the XML nodes</a:t>
            </a:r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an XML query to read queries from the nodes</a:t>
            </a:r>
          </a:p>
          <a:p>
            <a:endParaRPr lang="en-US" dirty="0" smtClean="0"/>
          </a:p>
          <a:p>
            <a:r>
              <a:rPr lang="en-US" dirty="0" smtClean="0"/>
              <a:t>Bind </a:t>
            </a:r>
            <a:r>
              <a:rPr lang="en-US" dirty="0"/>
              <a:t>the root query variable and the root node</a:t>
            </a:r>
          </a:p>
          <a:p>
            <a:endParaRPr lang="en-US" dirty="0" smtClean="0"/>
          </a:p>
          <a:p>
            <a:r>
              <a:rPr lang="en-US" dirty="0" smtClean="0"/>
              <a:t>Evaluate </a:t>
            </a:r>
            <a:r>
              <a:rPr lang="en-US" dirty="0"/>
              <a:t>the query </a:t>
            </a:r>
          </a:p>
        </p:txBody>
      </p:sp>
    </p:spTree>
    <p:extLst>
      <p:ext uri="{BB962C8B-B14F-4D97-AF65-F5344CB8AC3E}">
        <p14:creationId xmlns:p14="http://schemas.microsoft.com/office/powerpoint/2010/main" val="75258567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QAbstractXmlNodeModel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5820" y="1370839"/>
            <a:ext cx="8066509" cy="2439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fi-FI" sz="1200" dirty="0" err="1" smtClean="0">
                <a:solidFill>
                  <a:srgbClr val="800080"/>
                </a:solidFill>
              </a:rPr>
              <a:t>QFile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/>
              <a:t>queryFile(argv[</a:t>
            </a:r>
            <a:r>
              <a:rPr lang="fi-FI" sz="1200" dirty="0">
                <a:solidFill>
                  <a:srgbClr val="000080"/>
                </a:solidFill>
              </a:rPr>
              <a:t>1</a:t>
            </a:r>
            <a:r>
              <a:rPr lang="fi-FI" sz="1200" dirty="0"/>
              <a:t>]);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endParaRPr lang="fi-FI" sz="1200" dirty="0" smtClean="0">
              <a:solidFill>
                <a:srgbClr val="C0C0C0"/>
              </a:solidFill>
            </a:endParaRPr>
          </a:p>
          <a:p>
            <a:r>
              <a:rPr lang="fi-FI" sz="1200" dirty="0" err="1" smtClean="0">
                <a:solidFill>
                  <a:srgbClr val="800080"/>
                </a:solidFill>
              </a:rPr>
              <a:t>QFile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/>
              <a:t>chemistryData(argv[</a:t>
            </a:r>
            <a:r>
              <a:rPr lang="fi-FI" sz="1200" dirty="0">
                <a:solidFill>
                  <a:srgbClr val="000080"/>
                </a:solidFill>
              </a:rPr>
              <a:t>2</a:t>
            </a:r>
            <a:r>
              <a:rPr lang="fi-FI" sz="1200" dirty="0"/>
              <a:t>]);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endParaRPr lang="fi-FI" sz="1200" dirty="0" smtClean="0">
              <a:solidFill>
                <a:srgbClr val="C0C0C0"/>
              </a:solidFill>
            </a:endParaRPr>
          </a:p>
          <a:p>
            <a:r>
              <a:rPr lang="fi-FI" sz="1200" dirty="0" err="1" smtClean="0">
                <a:solidFill>
                  <a:srgbClr val="800080"/>
                </a:solidFill>
              </a:rPr>
              <a:t>QString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moleculeName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=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argv[</a:t>
            </a:r>
            <a:r>
              <a:rPr lang="fi-FI" sz="1200" dirty="0">
                <a:solidFill>
                  <a:srgbClr val="000080"/>
                </a:solidFill>
              </a:rPr>
              <a:t>3</a:t>
            </a:r>
            <a:r>
              <a:rPr lang="fi-FI" sz="1200" dirty="0"/>
              <a:t>];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br>
              <a:rPr lang="fi-FI" sz="1200" dirty="0">
                <a:solidFill>
                  <a:srgbClr val="C0C0C0"/>
                </a:solidFill>
              </a:rPr>
            </a:br>
            <a:r>
              <a:rPr lang="fi-FI" sz="1200" dirty="0" err="1" smtClean="0">
                <a:solidFill>
                  <a:srgbClr val="800080"/>
                </a:solidFill>
              </a:rPr>
              <a:t>QXmlQuery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query</a:t>
            </a:r>
            <a:r>
              <a:rPr lang="fi-FI" sz="1200" dirty="0"/>
              <a:t>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endParaRPr lang="fi-FI" sz="1200" dirty="0" smtClean="0">
              <a:solidFill>
                <a:srgbClr val="C0C0C0"/>
              </a:solidFill>
            </a:endParaRPr>
          </a:p>
          <a:p>
            <a:r>
              <a:rPr lang="fi-FI" sz="1200" dirty="0" err="1" smtClean="0"/>
              <a:t>query.setQuery</a:t>
            </a:r>
            <a:r>
              <a:rPr lang="fi-FI" sz="1200" dirty="0" err="1"/>
              <a:t>(&amp;queryFile</a:t>
            </a:r>
            <a:r>
              <a:rPr lang="fi-FI" sz="1200" dirty="0"/>
              <a:t>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>
                <a:solidFill>
                  <a:srgbClr val="800080"/>
                </a:solidFill>
              </a:rPr>
              <a:t>QUrl</a:t>
            </a:r>
            <a:r>
              <a:rPr lang="fi-FI" sz="1200" dirty="0" err="1"/>
              <a:t>::fromLocalFile(queryFile.fileName</a:t>
            </a:r>
            <a:r>
              <a:rPr lang="fi-FI" sz="1200" dirty="0"/>
              <a:t>()));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br>
              <a:rPr lang="fi-FI" sz="1200" dirty="0">
                <a:solidFill>
                  <a:srgbClr val="C0C0C0"/>
                </a:solidFill>
              </a:rPr>
            </a:br>
            <a:r>
              <a:rPr lang="fi-FI" sz="1200" dirty="0" err="1" smtClean="0">
                <a:solidFill>
                  <a:srgbClr val="800080"/>
                </a:solidFill>
              </a:rPr>
              <a:t>ChemistryNodeModel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myNodeModel(query.namePool</a:t>
            </a:r>
            <a:r>
              <a:rPr lang="fi-FI" sz="1200" dirty="0"/>
              <a:t>(),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chemistryData</a:t>
            </a:r>
            <a:r>
              <a:rPr lang="fi-FI" sz="1200" dirty="0"/>
              <a:t>);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endParaRPr lang="fi-FI" sz="1200" dirty="0" smtClean="0">
              <a:solidFill>
                <a:srgbClr val="C0C0C0"/>
              </a:solidFill>
            </a:endParaRPr>
          </a:p>
          <a:p>
            <a:r>
              <a:rPr lang="fi-FI" sz="1200" dirty="0" err="1" smtClean="0">
                <a:solidFill>
                  <a:srgbClr val="800080"/>
                </a:solidFill>
              </a:rPr>
              <a:t>QXmlNodeModelIndex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startNode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=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myNodeModel.nodeFor(moleculeName</a:t>
            </a:r>
            <a:r>
              <a:rPr lang="fi-FI" sz="1200" dirty="0"/>
              <a:t>);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endParaRPr lang="fi-FI" sz="1200" dirty="0" smtClean="0">
              <a:solidFill>
                <a:srgbClr val="C0C0C0"/>
              </a:solidFill>
            </a:endParaRPr>
          </a:p>
          <a:p>
            <a:r>
              <a:rPr lang="fi-FI" sz="1200" dirty="0" err="1" smtClean="0"/>
              <a:t>query.bindVariable</a:t>
            </a:r>
            <a:r>
              <a:rPr lang="fi-FI" sz="1200" dirty="0" err="1"/>
              <a:t>("queryRoot</a:t>
            </a:r>
            <a:r>
              <a:rPr lang="fi-FI" sz="1200" dirty="0"/>
              <a:t>",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startNode</a:t>
            </a:r>
            <a:r>
              <a:rPr lang="fi-FI" sz="1200" dirty="0"/>
              <a:t>);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br>
              <a:rPr lang="fi-FI" sz="1200" dirty="0">
                <a:solidFill>
                  <a:srgbClr val="C0C0C0"/>
                </a:solidFill>
              </a:rPr>
            </a:br>
            <a:r>
              <a:rPr lang="fi-FI" sz="1200" dirty="0" err="1" smtClean="0">
                <a:solidFill>
                  <a:srgbClr val="800080"/>
                </a:solidFill>
              </a:rPr>
              <a:t>QFile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/>
              <a:t>out;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endParaRPr lang="fi-FI" sz="1200" dirty="0" smtClean="0">
              <a:solidFill>
                <a:srgbClr val="C0C0C0"/>
              </a:solidFill>
            </a:endParaRPr>
          </a:p>
          <a:p>
            <a:r>
              <a:rPr lang="fi-FI" sz="1200" dirty="0" err="1" smtClean="0"/>
              <a:t>out.open</a:t>
            </a:r>
            <a:r>
              <a:rPr lang="fi-FI" sz="1200" dirty="0" err="1"/>
              <a:t>(</a:t>
            </a:r>
            <a:r>
              <a:rPr lang="fi-FI" sz="1200" dirty="0" err="1">
                <a:solidFill>
                  <a:srgbClr val="000080"/>
                </a:solidFill>
              </a:rPr>
              <a:t>stdout</a:t>
            </a:r>
            <a:r>
              <a:rPr lang="fi-FI" sz="1200" dirty="0"/>
              <a:t>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>
                <a:solidFill>
                  <a:srgbClr val="800080"/>
                </a:solidFill>
              </a:rPr>
              <a:t>QIODevice</a:t>
            </a:r>
            <a:r>
              <a:rPr lang="fi-FI" sz="1200" dirty="0" err="1"/>
              <a:t>::</a:t>
            </a:r>
            <a:r>
              <a:rPr lang="fi-FI" sz="1200" dirty="0" err="1">
                <a:solidFill>
                  <a:srgbClr val="800080"/>
                </a:solidFill>
              </a:rPr>
              <a:t>WriteOnly</a:t>
            </a:r>
            <a:r>
              <a:rPr lang="fi-FI" sz="1200" dirty="0"/>
              <a:t>);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br>
              <a:rPr lang="fi-FI" sz="1200" dirty="0">
                <a:solidFill>
                  <a:srgbClr val="C0C0C0"/>
                </a:solidFill>
              </a:rPr>
            </a:br>
            <a:r>
              <a:rPr lang="fi-FI" sz="1200" dirty="0" err="1" smtClean="0">
                <a:solidFill>
                  <a:srgbClr val="800080"/>
                </a:solidFill>
              </a:rPr>
              <a:t>QXmlSerializer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serializer(query</a:t>
            </a:r>
            <a:r>
              <a:rPr lang="fi-FI" sz="1200" dirty="0"/>
              <a:t>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&amp;out);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endParaRPr lang="fi-FI" sz="1200" dirty="0" smtClean="0">
              <a:solidFill>
                <a:srgbClr val="C0C0C0"/>
              </a:solidFill>
            </a:endParaRPr>
          </a:p>
          <a:p>
            <a:r>
              <a:rPr lang="fi-FI" sz="1200" dirty="0" err="1" smtClean="0"/>
              <a:t>query.evaluateTo</a:t>
            </a:r>
            <a:r>
              <a:rPr lang="fi-FI" sz="1200" dirty="0" err="1"/>
              <a:t>(&amp;serializer</a:t>
            </a:r>
            <a:r>
              <a:rPr lang="fi-FI" sz="1200" dirty="0"/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filetree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157201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XML Schema is a W3C standard</a:t>
            </a:r>
          </a:p>
          <a:p>
            <a:pPr lvl="1"/>
            <a:r>
              <a:rPr lang="en-US" dirty="0"/>
              <a:t>http://www.w3.org/XML/Schema</a:t>
            </a:r>
          </a:p>
          <a:p>
            <a:pPr lvl="1"/>
            <a:r>
              <a:rPr lang="en-US" dirty="0"/>
              <a:t>Qt supports XML Schema 1.0</a:t>
            </a:r>
          </a:p>
          <a:p>
            <a:endParaRPr lang="en-US" dirty="0" smtClean="0"/>
          </a:p>
          <a:p>
            <a:r>
              <a:rPr lang="en-US" dirty="0" smtClean="0"/>
              <a:t>Schemas </a:t>
            </a:r>
            <a:r>
              <a:rPr lang="en-US" dirty="0"/>
              <a:t>specify the structure and contents of XML documents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QXmlSchema</a:t>
            </a:r>
            <a:r>
              <a:rPr lang="en-US" dirty="0"/>
              <a:t> represents a schema</a:t>
            </a:r>
          </a:p>
          <a:p>
            <a:endParaRPr lang="en-US" dirty="0" smtClean="0"/>
          </a:p>
          <a:p>
            <a:r>
              <a:rPr lang="en-US" dirty="0" smtClean="0"/>
              <a:t>Documents </a:t>
            </a:r>
            <a:r>
              <a:rPr lang="en-US" dirty="0"/>
              <a:t>are validated against schemas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QXmlSchemaValidator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is used to validate documents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3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project, using the library, needs to know the location of </a:t>
            </a:r>
            <a:r>
              <a:rPr lang="en-US" dirty="0" smtClean="0"/>
              <a:t>library headers </a:t>
            </a:r>
            <a:r>
              <a:rPr lang="en-US" dirty="0"/>
              <a:t>and binaries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easiest way is to put all library-related definitions </a:t>
            </a:r>
            <a:r>
              <a:rPr lang="en-US" dirty="0" smtClean="0"/>
              <a:t>into either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project include file (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pri</a:t>
            </a:r>
            <a:r>
              <a:rPr lang="en-US" dirty="0"/>
              <a:t>) or </a:t>
            </a:r>
            <a:endParaRPr lang="en-US" dirty="0" smtClean="0"/>
          </a:p>
          <a:p>
            <a:pPr lvl="1"/>
            <a:r>
              <a:rPr lang="en-US" dirty="0" smtClean="0"/>
              <a:t>project </a:t>
            </a:r>
            <a:r>
              <a:rPr lang="en-US" dirty="0"/>
              <a:t>feature file (</a:t>
            </a:r>
            <a:r>
              <a:rPr lang="en-US" dirty="0" err="1">
                <a:latin typeface="Courier New"/>
                <a:cs typeface="Courier New"/>
              </a:rPr>
              <a:t>mkspecs</a:t>
            </a:r>
            <a:r>
              <a:rPr lang="en-US" dirty="0">
                <a:latin typeface="Courier New"/>
                <a:cs typeface="Courier New"/>
              </a:rPr>
              <a:t>/features/*.</a:t>
            </a:r>
            <a:r>
              <a:rPr lang="en-US" dirty="0" err="1">
                <a:latin typeface="Courier New"/>
                <a:cs typeface="Courier New"/>
              </a:rPr>
              <a:t>prf</a:t>
            </a:r>
            <a:r>
              <a:rPr lang="en-US" dirty="0"/>
              <a:t>)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>
                <a:latin typeface="Courier New"/>
                <a:cs typeface="Courier New"/>
              </a:rPr>
              <a:t>include(</a:t>
            </a:r>
            <a:r>
              <a:rPr lang="en-US" dirty="0" err="1">
                <a:latin typeface="Courier New"/>
                <a:cs typeface="Courier New"/>
              </a:rPr>
              <a:t>someLibrary.pri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/>
              <a:t>or </a:t>
            </a:r>
            <a:r>
              <a:rPr lang="en-US" dirty="0">
                <a:latin typeface="Courier New"/>
                <a:cs typeface="Courier New"/>
              </a:rPr>
              <a:t>CONFIG += </a:t>
            </a:r>
            <a:r>
              <a:rPr lang="en-US" dirty="0" err="1">
                <a:latin typeface="Courier New"/>
                <a:cs typeface="Courier New"/>
              </a:rPr>
              <a:t>someLibrary.prf</a:t>
            </a:r>
            <a:r>
              <a:rPr lang="en-US" dirty="0"/>
              <a:t> to add definitions to your project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5565" y="3620928"/>
            <a:ext cx="7923502" cy="970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117226" tIns="58613" rIns="117226" bIns="58613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.pro,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pri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or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prf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file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INCLUDEPATH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$$[QT_INSTALL_HEADERS]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LIBS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-L$$[QT_INSTALL_LIBS]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LIBS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-</a:t>
            </a:r>
            <a:r>
              <a:rPr lang="en-US" sz="1200" dirty="0" err="1">
                <a:latin typeface="Courier New"/>
                <a:cs typeface="Courier New"/>
              </a:rPr>
              <a:t>ldemoLibrary</a:t>
            </a:r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# No prefix or platform-specific suffix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pimpl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6645944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Schemas are represented by Uniform Resource Identifiers (URIs)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use the URI to locate the schema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QXmlSchema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::load(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(...))</a:t>
            </a:r>
          </a:p>
          <a:p>
            <a:pPr lvl="1"/>
            <a:r>
              <a:rPr lang="en-US" dirty="0"/>
              <a:t>Uses the URI as a URL</a:t>
            </a:r>
          </a:p>
          <a:p>
            <a:pPr lvl="1"/>
            <a:r>
              <a:rPr lang="en-US" dirty="0"/>
              <a:t>The schema will be fetched over the network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be loaded from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QIODevice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QByteArray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QXmlSchema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::load(device,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(...))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QXmlSchema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::load(bytes,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(...))</a:t>
            </a:r>
          </a:p>
          <a:p>
            <a:pPr lvl="1"/>
            <a:r>
              <a:rPr lang="en-US" dirty="0"/>
              <a:t>The URI passed as a </a:t>
            </a:r>
            <a:r>
              <a:rPr lang="en-US" dirty="0" err="1"/>
              <a:t>QUrl</a:t>
            </a:r>
            <a:r>
              <a:rPr lang="en-US" dirty="0"/>
              <a:t> is optional</a:t>
            </a:r>
          </a:p>
          <a:p>
            <a:endParaRPr lang="en-US" dirty="0" smtClean="0"/>
          </a:p>
          <a:p>
            <a:r>
              <a:rPr lang="en-US" dirty="0" smtClean="0"/>
              <a:t>Optional </a:t>
            </a:r>
            <a:r>
              <a:rPr lang="en-US" dirty="0"/>
              <a:t>URIs are used to resolve relative URIs in the schema</a:t>
            </a:r>
          </a:p>
        </p:txBody>
      </p:sp>
    </p:spTree>
    <p:extLst>
      <p:ext uri="{BB962C8B-B14F-4D97-AF65-F5344CB8AC3E}">
        <p14:creationId xmlns:p14="http://schemas.microsoft.com/office/powerpoint/2010/main" val="60866117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Schema from a URL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Loading a schema from a remote </a:t>
            </a:r>
            <a:r>
              <a:rPr lang="en-US" dirty="0" smtClean="0"/>
              <a:t>location: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must verify that the schema is valid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5820" y="1769895"/>
            <a:ext cx="8066509" cy="1324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fi-FI" sz="1200" dirty="0" err="1" smtClean="0">
                <a:solidFill>
                  <a:srgbClr val="800080"/>
                </a:solidFill>
              </a:rPr>
              <a:t>QUrl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url("http://www.schema-example.org/myschema.xsd</a:t>
            </a:r>
            <a:r>
              <a:rPr lang="fi-FI" sz="1200" dirty="0"/>
              <a:t>");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0080"/>
                </a:solidFill>
              </a:rPr>
              <a:t>QXmlSchema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schema</a:t>
            </a:r>
            <a:r>
              <a:rPr lang="fi-FI" sz="1200" dirty="0"/>
              <a:t>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8000"/>
                </a:solidFill>
              </a:rPr>
              <a:t>if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/>
              <a:t>(</a:t>
            </a:r>
            <a:r>
              <a:rPr lang="fi-FI" sz="1200" dirty="0" err="1"/>
              <a:t>schema.load(url</a:t>
            </a:r>
            <a:r>
              <a:rPr lang="fi-FI" sz="1200" dirty="0"/>
              <a:t>)) </a:t>
            </a:r>
            <a:endParaRPr lang="fi-FI" sz="1200" dirty="0" smtClean="0"/>
          </a:p>
          <a:p>
            <a:r>
              <a:rPr lang="fi-FI" sz="1200" dirty="0">
                <a:solidFill>
                  <a:srgbClr val="000080"/>
                </a:solidFill>
              </a:rPr>
              <a:t> </a:t>
            </a:r>
            <a:r>
              <a:rPr lang="fi-FI" sz="1200" dirty="0" smtClean="0">
                <a:solidFill>
                  <a:srgbClr val="000080"/>
                </a:solidFill>
              </a:rPr>
              <a:t>   </a:t>
            </a:r>
            <a:r>
              <a:rPr lang="fi-FI" sz="1200" dirty="0" err="1" smtClean="0">
                <a:solidFill>
                  <a:srgbClr val="000080"/>
                </a:solidFill>
              </a:rPr>
              <a:t>qDebug</a:t>
            </a:r>
            <a:r>
              <a:rPr lang="fi-FI" sz="1200" dirty="0"/>
              <a:t>()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&lt;&lt;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"</a:t>
            </a:r>
            <a:r>
              <a:rPr lang="fi-FI" sz="1200" dirty="0" err="1"/>
              <a:t>schema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is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valid</a:t>
            </a:r>
            <a:r>
              <a:rPr lang="fi-FI" sz="1200" dirty="0"/>
              <a:t>";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8000"/>
                </a:solidFill>
              </a:rPr>
              <a:t>else</a:t>
            </a:r>
            <a:r>
              <a:rPr lang="fi-FI" sz="1200" dirty="0" smtClean="0"/>
              <a:t> </a:t>
            </a:r>
          </a:p>
          <a:p>
            <a:r>
              <a:rPr lang="fi-FI" sz="1200" dirty="0">
                <a:solidFill>
                  <a:srgbClr val="000080"/>
                </a:solidFill>
              </a:rPr>
              <a:t> </a:t>
            </a:r>
            <a:r>
              <a:rPr lang="fi-FI" sz="1200" dirty="0" smtClean="0">
                <a:solidFill>
                  <a:srgbClr val="000080"/>
                </a:solidFill>
              </a:rPr>
              <a:t>   </a:t>
            </a:r>
            <a:r>
              <a:rPr lang="fi-FI" sz="1200" dirty="0" err="1" smtClean="0">
                <a:solidFill>
                  <a:srgbClr val="000080"/>
                </a:solidFill>
              </a:rPr>
              <a:t>qDebug</a:t>
            </a:r>
            <a:r>
              <a:rPr lang="fi-FI" sz="1200" dirty="0"/>
              <a:t>()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&lt;&lt;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"</a:t>
            </a:r>
            <a:r>
              <a:rPr lang="fi-FI" sz="1200" dirty="0" err="1"/>
              <a:t>schema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is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invalid</a:t>
            </a:r>
            <a:r>
              <a:rPr lang="fi-FI" sz="12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26773709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Schema from a File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Sometimes better to cache schemas </a:t>
            </a:r>
            <a:r>
              <a:rPr lang="en-US" dirty="0" smtClean="0"/>
              <a:t>locally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Passing a valid URI helps to resolve references in the schema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5820" y="1769895"/>
            <a:ext cx="8066509" cy="147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fi-FI" sz="1200" dirty="0" err="1" smtClean="0">
                <a:solidFill>
                  <a:srgbClr val="800080"/>
                </a:solidFill>
              </a:rPr>
              <a:t>QFile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file("test.xml</a:t>
            </a:r>
            <a:r>
              <a:rPr lang="fi-FI" sz="1200" dirty="0"/>
              <a:t>"); </a:t>
            </a:r>
            <a:endParaRPr lang="fi-FI" sz="1200" dirty="0" smtClean="0"/>
          </a:p>
          <a:p>
            <a:r>
              <a:rPr lang="fi-FI" sz="1200" dirty="0" err="1" smtClean="0"/>
              <a:t>file.open</a:t>
            </a:r>
            <a:r>
              <a:rPr lang="fi-FI" sz="1200" dirty="0" err="1"/>
              <a:t>(</a:t>
            </a:r>
            <a:r>
              <a:rPr lang="fi-FI" sz="1200" dirty="0" err="1">
                <a:solidFill>
                  <a:srgbClr val="800080"/>
                </a:solidFill>
              </a:rPr>
              <a:t>QIODevice</a:t>
            </a:r>
            <a:r>
              <a:rPr lang="fi-FI" sz="1200" dirty="0" err="1"/>
              <a:t>::</a:t>
            </a:r>
            <a:r>
              <a:rPr lang="fi-FI" sz="1200" dirty="0" err="1">
                <a:solidFill>
                  <a:srgbClr val="800080"/>
                </a:solidFill>
              </a:rPr>
              <a:t>ReadOnly</a:t>
            </a:r>
            <a:r>
              <a:rPr lang="fi-FI" sz="1200" dirty="0"/>
              <a:t>); </a:t>
            </a:r>
            <a:br>
              <a:rPr lang="fi-FI" sz="1200" dirty="0"/>
            </a:br>
            <a:r>
              <a:rPr lang="fi-FI" sz="1200" dirty="0" err="1" smtClean="0">
                <a:solidFill>
                  <a:srgbClr val="800080"/>
                </a:solidFill>
              </a:rPr>
              <a:t>QXmlSchemaValidator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validator(schema</a:t>
            </a:r>
            <a:r>
              <a:rPr lang="fi-FI" sz="1200" dirty="0"/>
              <a:t>);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8000"/>
                </a:solidFill>
              </a:rPr>
              <a:t>if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/>
              <a:t>(</a:t>
            </a:r>
            <a:r>
              <a:rPr lang="fi-FI" sz="1200" dirty="0" err="1"/>
              <a:t>validator.validate(&amp;file</a:t>
            </a:r>
            <a:r>
              <a:rPr lang="fi-FI" sz="1200" dirty="0"/>
              <a:t>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>
                <a:solidFill>
                  <a:srgbClr val="800080"/>
                </a:solidFill>
              </a:rPr>
              <a:t>QUrl</a:t>
            </a:r>
            <a:r>
              <a:rPr lang="fi-FI" sz="1200" dirty="0" err="1"/>
              <a:t>::fromLocalFile(file.fileName</a:t>
            </a:r>
            <a:r>
              <a:rPr lang="fi-FI" sz="1200" dirty="0"/>
              <a:t>()))) </a:t>
            </a:r>
            <a:endParaRPr lang="fi-FI" sz="1200" dirty="0" smtClean="0"/>
          </a:p>
          <a:p>
            <a:r>
              <a:rPr lang="fi-FI" sz="1200" dirty="0">
                <a:solidFill>
                  <a:srgbClr val="000080"/>
                </a:solidFill>
              </a:rPr>
              <a:t> </a:t>
            </a:r>
            <a:r>
              <a:rPr lang="fi-FI" sz="1200" dirty="0" smtClean="0">
                <a:solidFill>
                  <a:srgbClr val="000080"/>
                </a:solidFill>
              </a:rPr>
              <a:t>   </a:t>
            </a:r>
            <a:r>
              <a:rPr lang="fi-FI" sz="1200" dirty="0" err="1" smtClean="0">
                <a:solidFill>
                  <a:srgbClr val="000080"/>
                </a:solidFill>
              </a:rPr>
              <a:t>qDebug</a:t>
            </a:r>
            <a:r>
              <a:rPr lang="fi-FI" sz="1200" dirty="0"/>
              <a:t>()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&lt;&lt;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"</a:t>
            </a:r>
            <a:r>
              <a:rPr lang="fi-FI" sz="1200" dirty="0" err="1"/>
              <a:t>instance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document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is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valid</a:t>
            </a:r>
            <a:r>
              <a:rPr lang="fi-FI" sz="1200" dirty="0"/>
              <a:t>";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8000"/>
                </a:solidFill>
              </a:rPr>
              <a:t>else</a:t>
            </a:r>
            <a:r>
              <a:rPr lang="fi-FI" sz="1200" dirty="0" smtClean="0"/>
              <a:t> </a:t>
            </a:r>
          </a:p>
          <a:p>
            <a:r>
              <a:rPr lang="fi-FI" sz="1200" dirty="0">
                <a:solidFill>
                  <a:srgbClr val="000080"/>
                </a:solidFill>
              </a:rPr>
              <a:t> </a:t>
            </a:r>
            <a:r>
              <a:rPr lang="fi-FI" sz="1200" dirty="0" smtClean="0">
                <a:solidFill>
                  <a:srgbClr val="000080"/>
                </a:solidFill>
              </a:rPr>
              <a:t>   </a:t>
            </a:r>
            <a:r>
              <a:rPr lang="fi-FI" sz="1200" dirty="0" err="1" smtClean="0">
                <a:solidFill>
                  <a:srgbClr val="000080"/>
                </a:solidFill>
              </a:rPr>
              <a:t>qDebug</a:t>
            </a:r>
            <a:r>
              <a:rPr lang="fi-FI" sz="1200" dirty="0"/>
              <a:t>()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&lt;&lt;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"</a:t>
            </a:r>
            <a:r>
              <a:rPr lang="fi-FI" sz="1200" dirty="0" err="1"/>
              <a:t>instance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document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is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invalid</a:t>
            </a:r>
            <a:r>
              <a:rPr lang="fi-FI" sz="12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66416184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a Document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Documents are also represented using URIs: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use the URI to locate the document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QXmlSchemaValidator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::validate(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(...))</a:t>
            </a:r>
          </a:p>
          <a:p>
            <a:pPr lvl="1"/>
            <a:r>
              <a:rPr lang="en-US" dirty="0"/>
              <a:t>Uses the URI as a URL.</a:t>
            </a:r>
          </a:p>
          <a:p>
            <a:pPr lvl="1"/>
            <a:r>
              <a:rPr lang="en-US" dirty="0"/>
              <a:t>The document will be fetched over the network.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be read and validated from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QIODevice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QByteArray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QXmlSchemaValidator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::validate(device,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(...))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QXmlSchemaValidator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::validate(bytes,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(...))</a:t>
            </a:r>
          </a:p>
          <a:p>
            <a:pPr lvl="1"/>
            <a:r>
              <a:rPr lang="en-US" dirty="0"/>
              <a:t>The URI passed as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/>
              <a:t> is optional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x-xml-schema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241215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Format to encode object data in JS</a:t>
            </a:r>
          </a:p>
          <a:p>
            <a:r>
              <a:rPr lang="en-US" dirty="0"/>
              <a:t>Six basic types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string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array []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object {}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null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0465" y="2404183"/>
            <a:ext cx="7188274" cy="2266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solidFill>
                  <a:srgbClr val="800080"/>
                </a:solidFill>
              </a:rPr>
              <a:t>{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“key1”: “value1”,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“key2”: “value2”,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“</a:t>
            </a:r>
            <a:r>
              <a:rPr lang="en-US" dirty="0" err="1" smtClean="0">
                <a:solidFill>
                  <a:srgbClr val="800080"/>
                </a:solidFill>
              </a:rPr>
              <a:t>objectKey</a:t>
            </a:r>
            <a:r>
              <a:rPr lang="en-US" dirty="0" smtClean="0">
                <a:solidFill>
                  <a:srgbClr val="800080"/>
                </a:solidFill>
              </a:rPr>
              <a:t>”: {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    “key4”: “value4”,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    “key5”: “value5”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},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etc.</a:t>
            </a:r>
          </a:p>
        </p:txBody>
      </p:sp>
    </p:spTree>
    <p:extLst>
      <p:ext uri="{BB962C8B-B14F-4D97-AF65-F5344CB8AC3E}">
        <p14:creationId xmlns:p14="http://schemas.microsoft.com/office/powerpoint/2010/main" val="95262987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Parsing with </a:t>
            </a:r>
            <a:r>
              <a:rPr lang="en-US" dirty="0" err="1" smtClean="0"/>
              <a:t>QJsonDocument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Provides APIs to parse</a:t>
            </a:r>
            <a:r>
              <a:rPr lang="en-US" dirty="0"/>
              <a:t>, modify, and save JSON data</a:t>
            </a:r>
          </a:p>
          <a:p>
            <a:endParaRPr lang="en-US" dirty="0" smtClean="0"/>
          </a:p>
          <a:p>
            <a:r>
              <a:rPr lang="en-US" dirty="0" smtClean="0"/>
              <a:t>Speed </a:t>
            </a:r>
            <a:r>
              <a:rPr lang="en-US" dirty="0"/>
              <a:t>optimized binary format that is directly memory map-able and very fast to access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QJsonDocument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fromJson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toJson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Parses UTF-8 encoded JSON document to the binary format and back</a:t>
            </a:r>
          </a:p>
          <a:p>
            <a:pPr lvl="1"/>
            <a:endParaRPr lang="en-US" dirty="0"/>
          </a:p>
          <a:p>
            <a:r>
              <a:rPr lang="en-US" dirty="0"/>
              <a:t>The document contains an array or an object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QJsonArray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QJsonObject</a:t>
            </a:r>
            <a:r>
              <a:rPr lang="en-US" dirty="0"/>
              <a:t> classes provide API to parse and modify the content</a:t>
            </a:r>
          </a:p>
          <a:p>
            <a:pPr lvl="1"/>
            <a:r>
              <a:rPr lang="en-US" dirty="0"/>
              <a:t>An object contains key-value pairs, where a value can be an array, object or any of the basic types</a:t>
            </a:r>
          </a:p>
          <a:p>
            <a:pPr lvl="1"/>
            <a:r>
              <a:rPr lang="en-US" dirty="0"/>
              <a:t>The easiest way to parse arrays or objects is to use iterators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7778" y="4183507"/>
            <a:ext cx="8170204" cy="837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err="1">
                <a:solidFill>
                  <a:srgbClr val="800080"/>
                </a:solidFill>
              </a:rPr>
              <a:t>QJsonObject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jsonObject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document.object</a:t>
            </a:r>
            <a:r>
              <a:rPr lang="en-US" sz="1200" dirty="0">
                <a:solidFill>
                  <a:srgbClr val="000000"/>
                </a:solidFill>
              </a:rPr>
              <a:t>());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808000"/>
                </a:solidFill>
              </a:rPr>
              <a:t>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jsonObject.contains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>
                <a:solidFill>
                  <a:srgbClr val="008000"/>
                </a:solidFill>
              </a:rPr>
              <a:t>“key1"</a:t>
            </a:r>
            <a:r>
              <a:rPr lang="en-US" sz="1200" dirty="0" smtClean="0">
                <a:solidFill>
                  <a:srgbClr val="000000"/>
                </a:solidFill>
              </a:rPr>
              <a:t>))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QJsonValue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value(</a:t>
            </a:r>
            <a:r>
              <a:rPr lang="en-US" sz="1200" dirty="0" err="1">
                <a:solidFill>
                  <a:srgbClr val="000000"/>
                </a:solidFill>
              </a:rPr>
              <a:t>jsonObject.take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>
                <a:solidFill>
                  <a:srgbClr val="008000"/>
                </a:solidFill>
              </a:rPr>
              <a:t>“key1"</a:t>
            </a:r>
            <a:r>
              <a:rPr lang="en-US" sz="1200" dirty="0" smtClean="0">
                <a:solidFill>
                  <a:srgbClr val="000000"/>
                </a:solidFill>
              </a:rPr>
              <a:t>));</a:t>
            </a:r>
            <a:endParaRPr lang="en-US" sz="1200" dirty="0" smtClean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61201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3308" y="268761"/>
            <a:ext cx="8668181" cy="46955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808000"/>
                </a:solidFill>
              </a:rPr>
              <a:t>void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parseObject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QJsonObject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&amp;object,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QXmlStreamWriter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&amp;writer)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000000"/>
                </a:solidFill>
              </a:rPr>
              <a:t>{</a:t>
            </a:r>
            <a:r>
              <a:rPr lang="en-US" sz="1200" dirty="0" smtClean="0"/>
              <a:t> 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0080"/>
                </a:solidFill>
              </a:rPr>
              <a:t> </a:t>
            </a:r>
            <a:r>
              <a:rPr lang="en-US" sz="1200" dirty="0" smtClean="0">
                <a:solidFill>
                  <a:srgbClr val="80008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QStringList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keys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object.keys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0080"/>
                </a:solidFill>
              </a:rPr>
              <a:t> </a:t>
            </a:r>
            <a:r>
              <a:rPr lang="en-US" sz="1200" dirty="0" smtClean="0">
                <a:solidFill>
                  <a:srgbClr val="800080"/>
                </a:solidFill>
              </a:rPr>
              <a:t>   for 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</a:t>
            </a:r>
            <a:r>
              <a:rPr lang="en-US" sz="1200" dirty="0" smtClean="0">
                <a:solidFill>
                  <a:srgbClr val="000000"/>
                </a:solidFill>
              </a:rPr>
              <a:t>key :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keys)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</a:rPr>
              <a:t>writer.writeStartElement</a:t>
            </a:r>
            <a:r>
              <a:rPr lang="en-US" sz="1200" dirty="0">
                <a:solidFill>
                  <a:srgbClr val="000000"/>
                </a:solidFill>
              </a:rPr>
              <a:t>(key);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</a:rPr>
              <a:t>parseValue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object.value</a:t>
            </a:r>
            <a:r>
              <a:rPr lang="en-US" sz="1200" dirty="0">
                <a:solidFill>
                  <a:srgbClr val="000000"/>
                </a:solidFill>
              </a:rPr>
              <a:t>(key),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writer);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</a:rPr>
              <a:t>writer.writeEndElement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}</a:t>
            </a:r>
            <a:r>
              <a:rPr lang="en-US" sz="1200" dirty="0" smtClean="0"/>
              <a:t> 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000000"/>
                </a:solidFill>
              </a:rPr>
              <a:t>}</a:t>
            </a:r>
            <a:endParaRPr lang="en-US" sz="1200" dirty="0">
              <a:solidFill>
                <a:srgbClr val="808000"/>
              </a:solidFill>
            </a:endParaRP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808000"/>
                </a:solidFill>
              </a:rPr>
              <a:t>void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parseValue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QJsonValue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&amp;value,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QXmlStreamWriter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&amp;writer)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000000"/>
                </a:solidFill>
              </a:rPr>
              <a:t>{</a:t>
            </a:r>
            <a:r>
              <a:rPr lang="en-US" sz="1200" dirty="0" smtClean="0"/>
              <a:t> 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value.isArray</a:t>
            </a:r>
            <a:r>
              <a:rPr lang="en-US" sz="1200" dirty="0">
                <a:solidFill>
                  <a:srgbClr val="000000"/>
                </a:solidFill>
              </a:rPr>
              <a:t>())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</a:rPr>
              <a:t>parseArray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value.toArray</a:t>
            </a:r>
            <a:r>
              <a:rPr lang="en-US" sz="1200" dirty="0">
                <a:solidFill>
                  <a:srgbClr val="000000"/>
                </a:solidFill>
              </a:rPr>
              <a:t>(),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writer);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else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if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value.isObject</a:t>
            </a:r>
            <a:r>
              <a:rPr lang="en-US" sz="1200" dirty="0">
                <a:solidFill>
                  <a:srgbClr val="000000"/>
                </a:solidFill>
              </a:rPr>
              <a:t>())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</a:rPr>
              <a:t>parseObject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value.toObject</a:t>
            </a:r>
            <a:r>
              <a:rPr lang="en-US" sz="1200" dirty="0">
                <a:solidFill>
                  <a:srgbClr val="000000"/>
                </a:solidFill>
              </a:rPr>
              <a:t>(),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writer);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else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if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value.isBool</a:t>
            </a:r>
            <a:r>
              <a:rPr lang="en-US" sz="1200" dirty="0">
                <a:solidFill>
                  <a:srgbClr val="000000"/>
                </a:solidFill>
              </a:rPr>
              <a:t>())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    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value.toBool</a:t>
            </a:r>
            <a:r>
              <a:rPr lang="en-US" sz="1200" dirty="0">
                <a:solidFill>
                  <a:srgbClr val="000000"/>
                </a:solidFill>
              </a:rPr>
              <a:t>())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</a:rPr>
              <a:t>writer.writeCharacters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8000"/>
                </a:solidFill>
              </a:rPr>
              <a:t>"true"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    else</a:t>
            </a:r>
            <a:r>
              <a:rPr lang="en-US" sz="1200" dirty="0" smtClean="0"/>
              <a:t> 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</a:rPr>
              <a:t>writer.writeCharacters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8000"/>
                </a:solidFill>
              </a:rPr>
              <a:t>"false"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}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// and so on for double and undefined types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}</a:t>
            </a:r>
            <a:endParaRPr lang="en-US" sz="1200" dirty="0" smtClean="0">
              <a:solidFill>
                <a:srgbClr val="8000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json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-to-xml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4970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XML stream reader and writer provide typically always the best performance</a:t>
            </a:r>
          </a:p>
          <a:p>
            <a:pPr lvl="1"/>
            <a:r>
              <a:rPr lang="en-US" dirty="0"/>
              <a:t>However, the performance is benchmarked to be </a:t>
            </a:r>
            <a:r>
              <a:rPr lang="en-US" dirty="0" smtClean="0"/>
              <a:t>slower </a:t>
            </a:r>
            <a:r>
              <a:rPr lang="en-US" dirty="0"/>
              <a:t>compared to </a:t>
            </a:r>
            <a:r>
              <a:rPr lang="en-US" dirty="0" err="1"/>
              <a:t>xmllib</a:t>
            </a:r>
            <a:r>
              <a:rPr lang="en-US" dirty="0"/>
              <a:t>, for example (10-50%)</a:t>
            </a:r>
          </a:p>
          <a:p>
            <a:endParaRPr lang="en-US" dirty="0" smtClean="0"/>
          </a:p>
          <a:p>
            <a:r>
              <a:rPr lang="en-US" dirty="0" smtClean="0"/>
              <a:t>DOM </a:t>
            </a:r>
            <a:r>
              <a:rPr lang="en-US" dirty="0"/>
              <a:t>tree provides rather good performance, because all data access may be done in memory</a:t>
            </a:r>
          </a:p>
          <a:p>
            <a:pPr lvl="1"/>
            <a:r>
              <a:rPr lang="en-US" dirty="0"/>
              <a:t>However, slows done with large (&gt;10 MB) XML documents</a:t>
            </a:r>
          </a:p>
          <a:p>
            <a:endParaRPr lang="en-US" dirty="0" smtClean="0"/>
          </a:p>
          <a:p>
            <a:r>
              <a:rPr lang="en-US" dirty="0" smtClean="0"/>
              <a:t>SAX </a:t>
            </a:r>
            <a:r>
              <a:rPr lang="en-US" dirty="0"/>
              <a:t>performance is the worst and the idea is to make porting easier</a:t>
            </a:r>
          </a:p>
          <a:p>
            <a:pPr lvl="1"/>
            <a:r>
              <a:rPr lang="en-US" dirty="0"/>
              <a:t>Now you should port directly using stream reader and writer</a:t>
            </a:r>
          </a:p>
          <a:p>
            <a:pPr lvl="1"/>
            <a:endParaRPr lang="en-US" dirty="0"/>
          </a:p>
          <a:p>
            <a:r>
              <a:rPr lang="en-US" dirty="0"/>
              <a:t>JSON handling is better optimized than DOM tree as an internal binary data format is used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2394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alternatives are there to parse XML in Qt?</a:t>
            </a:r>
          </a:p>
          <a:p>
            <a:r>
              <a:rPr lang="en-US" dirty="0" smtClean="0"/>
              <a:t>When would you benefit using XQuery and </a:t>
            </a:r>
            <a:r>
              <a:rPr lang="en-US" dirty="0" err="1" smtClean="0"/>
              <a:t>XPath</a:t>
            </a:r>
            <a:r>
              <a:rPr lang="en-US" dirty="0" smtClean="0"/>
              <a:t> compared to XML stream reader and writer?</a:t>
            </a:r>
          </a:p>
          <a:p>
            <a:r>
              <a:rPr lang="en-US" dirty="0" smtClean="0"/>
              <a:t>What makes XML stream reader memory efficient?</a:t>
            </a:r>
          </a:p>
          <a:p>
            <a:r>
              <a:rPr lang="en-US" dirty="0" smtClean="0"/>
              <a:t>How JSON processing is optimized in Qt?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3019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provides four ways for parsing XML</a:t>
            </a:r>
          </a:p>
          <a:p>
            <a:pPr lvl="1"/>
            <a:r>
              <a:rPr lang="en-US" dirty="0" smtClean="0"/>
              <a:t>XML stream reader and writer </a:t>
            </a:r>
          </a:p>
          <a:p>
            <a:pPr lvl="1"/>
            <a:r>
              <a:rPr lang="en-US" dirty="0" smtClean="0"/>
              <a:t>SAX parser</a:t>
            </a:r>
          </a:p>
          <a:p>
            <a:pPr lvl="1"/>
            <a:r>
              <a:rPr lang="en-US" dirty="0" smtClean="0"/>
              <a:t>XML parsing using the DOM tree</a:t>
            </a:r>
          </a:p>
          <a:p>
            <a:pPr lvl="1"/>
            <a:r>
              <a:rPr lang="en-US" dirty="0" smtClean="0"/>
              <a:t>Parsing with XQuery and </a:t>
            </a:r>
            <a:r>
              <a:rPr lang="en-US" dirty="0" err="1" smtClean="0"/>
              <a:t>QPath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SAX parser and DOM tree are deprecated and they should be used in legacy code only </a:t>
            </a:r>
          </a:p>
          <a:p>
            <a:endParaRPr lang="en-US" dirty="0"/>
          </a:p>
          <a:p>
            <a:r>
              <a:rPr lang="en-US" dirty="0" smtClean="0"/>
              <a:t>Performance wise XML stream reader / writer provides typically the best performance </a:t>
            </a:r>
          </a:p>
          <a:p>
            <a:pPr lvl="1"/>
            <a:r>
              <a:rPr lang="en-US" dirty="0" smtClean="0"/>
              <a:t>Typical use case is recursive XML parsing </a:t>
            </a:r>
          </a:p>
          <a:p>
            <a:endParaRPr lang="en-US" dirty="0"/>
          </a:p>
          <a:p>
            <a:r>
              <a:rPr lang="en-US" dirty="0" smtClean="0"/>
              <a:t>XQuery provides more convenient way for parsing than XML stream reader, if only certain data is relevant from the XML document </a:t>
            </a:r>
          </a:p>
          <a:p>
            <a:pPr lvl="1"/>
            <a:r>
              <a:rPr lang="en-US" dirty="0" smtClean="0"/>
              <a:t>Fetch all elements, where data values satisfy a required condition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Loading and Unloading Libraries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2199273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QLibrary</a:t>
            </a:r>
            <a:r>
              <a:rPr lang="en-US" dirty="0"/>
              <a:t> allows dynamic </a:t>
            </a:r>
            <a:r>
              <a:rPr lang="en-US" dirty="0" smtClean="0"/>
              <a:t>explicit library </a:t>
            </a:r>
            <a:r>
              <a:rPr lang="en-US" dirty="0"/>
              <a:t>loading/unloading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QLibrary</a:t>
            </a:r>
            <a:r>
              <a:rPr lang="en-US" dirty="0">
                <a:latin typeface="Courier New"/>
                <a:cs typeface="Courier New"/>
              </a:rPr>
              <a:t> library("</a:t>
            </a:r>
            <a:r>
              <a:rPr lang="en-US" dirty="0" err="1">
                <a:latin typeface="Courier New"/>
                <a:cs typeface="Courier New"/>
              </a:rPr>
              <a:t>simpleLibrary</a:t>
            </a:r>
            <a:r>
              <a:rPr lang="en-US" dirty="0">
                <a:latin typeface="Courier New"/>
                <a:cs typeface="Courier New"/>
              </a:rPr>
              <a:t>"); // Or use absolute path</a:t>
            </a:r>
          </a:p>
          <a:p>
            <a:pPr lvl="1"/>
            <a:r>
              <a:rPr lang="en-US" dirty="0"/>
              <a:t>Overloaded constructor can be used to give the version number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fileName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returns the full library name, if the load was successful 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/>
                <a:cs typeface="Courier New"/>
              </a:rPr>
              <a:t>resolve() </a:t>
            </a:r>
            <a:r>
              <a:rPr lang="en-US" dirty="0"/>
              <a:t>resolves symbols, exported as C functions from the library</a:t>
            </a:r>
          </a:p>
          <a:p>
            <a:pPr lvl="1"/>
            <a:r>
              <a:rPr lang="en-US" dirty="0"/>
              <a:t>It also loads the library, if needed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extern "C” SHARED_EXPORT double </a:t>
            </a:r>
            <a:r>
              <a:rPr lang="en-US" dirty="0" err="1">
                <a:latin typeface="Courier New"/>
                <a:cs typeface="Courier New"/>
              </a:rPr>
              <a:t>pow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a,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b) { 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x-dynamic-loading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4164" y="3570111"/>
            <a:ext cx="8116503" cy="15804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117226" tIns="58613" rIns="117226" bIns="58613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QLibrary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library(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simpleLibrary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/>
                <a:cs typeface="Courier New"/>
              </a:rPr>
              <a:t>typedef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double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(*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PowerFunction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)(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PowerFunction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power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PowerFunction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library.resolve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pow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if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(power)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urier New"/>
                <a:cs typeface="Courier New"/>
              </a:rPr>
              <a:t>qDebug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power(</a:t>
            </a: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sz="12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else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urier New"/>
                <a:cs typeface="Courier New"/>
              </a:rPr>
              <a:t>qDebug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"Library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load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failed:"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library.errorString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br>
              <a:rPr lang="en-US" sz="1200" dirty="0">
                <a:latin typeface="Courier New"/>
                <a:cs typeface="Courier New"/>
              </a:rPr>
            </a:b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9164964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Reading and Writing Xml Keys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KeyEngine</a:t>
            </a:r>
            <a:r>
              <a:rPr lang="en-US" dirty="0"/>
              <a:t> class allows storing key-value pairs</a:t>
            </a:r>
          </a:p>
          <a:p>
            <a:r>
              <a:rPr lang="en-US" dirty="0"/>
              <a:t>Your task to write XML read/write </a:t>
            </a:r>
            <a:r>
              <a:rPr lang="en-US" dirty="0" err="1"/>
              <a:t>backends</a:t>
            </a:r>
            <a:endParaRPr lang="en-US" dirty="0"/>
          </a:p>
          <a:p>
            <a:endParaRPr lang="en-US" dirty="0"/>
          </a:p>
          <a:p>
            <a:r>
              <a:rPr lang="en-US" dirty="0"/>
              <a:t>XML Format shall be: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&lt;?xml version="1.0" encoding="UTF-8"?&gt;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&lt;keys version="1.0”&gt;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	&lt;item key="Key-0"&gt;Value-0&lt;/item&gt;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	&lt;item key="Key-1"&gt;Value-1&lt;/item&gt;	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	…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	&lt;item key="Key-9"&gt;Value-9&lt;/item&gt;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&lt;/keys&gt;    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 err="1">
                <a:latin typeface="Open Sans Light"/>
                <a:cs typeface="Open Sans Light"/>
              </a:rPr>
              <a:t>l</a:t>
            </a:r>
            <a:r>
              <a:rPr lang="fi-FI" sz="1400" dirty="0" err="1" smtClean="0">
                <a:latin typeface="Open Sans Light"/>
                <a:cs typeface="Open Sans Light"/>
              </a:rPr>
              <a:t>ab-xmlkeys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415280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SCXML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5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SCXML</a:t>
            </a:r>
          </a:p>
          <a:p>
            <a:r>
              <a:rPr lang="en-US" dirty="0" err="1" smtClean="0"/>
              <a:t>QScxmlStateMachine</a:t>
            </a:r>
            <a:endParaRPr lang="en-US" dirty="0" smtClean="0"/>
          </a:p>
          <a:p>
            <a:r>
              <a:rPr lang="en-US" dirty="0" smtClean="0"/>
              <a:t>Data Models</a:t>
            </a:r>
          </a:p>
          <a:p>
            <a:r>
              <a:rPr lang="en-US" dirty="0"/>
              <a:t>Invoking Services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1029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…Qt SCXML support </a:t>
            </a:r>
            <a:endParaRPr lang="en-US" dirty="0"/>
          </a:p>
          <a:p>
            <a:r>
              <a:rPr lang="en-US" dirty="0" smtClean="0"/>
              <a:t>…essential classes and QML types to access state machines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5618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SCXML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</a:t>
            </a:r>
            <a:r>
              <a:rPr lang="en-US" dirty="0" smtClean="0"/>
              <a:t> </a:t>
            </a:r>
            <a:r>
              <a:rPr lang="en-US" dirty="0" smtClean="0"/>
              <a:t>creating state machines </a:t>
            </a:r>
            <a:r>
              <a:rPr lang="en-US" dirty="0" smtClean="0"/>
              <a:t>statically (during build time) or dynamically (run-time) from </a:t>
            </a:r>
            <a:r>
              <a:rPr lang="en-US" dirty="0" smtClean="0"/>
              <a:t>SCXML </a:t>
            </a:r>
            <a:r>
              <a:rPr lang="en-US" dirty="0" smtClean="0"/>
              <a:t>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Both C++ and QML types provided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Allows clear separation of an application UI and application logic </a:t>
            </a:r>
          </a:p>
          <a:p>
            <a:endParaRPr lang="en-US" dirty="0"/>
          </a:p>
          <a:p>
            <a:r>
              <a:rPr lang="en-US" dirty="0"/>
              <a:t>Based on the meta-object system</a:t>
            </a:r>
          </a:p>
          <a:p>
            <a:pPr lvl="1"/>
            <a:r>
              <a:rPr lang="en-US" dirty="0"/>
              <a:t>State transition can be triggered by a signal</a:t>
            </a:r>
          </a:p>
          <a:p>
            <a:pPr lvl="1"/>
            <a:r>
              <a:rPr lang="en-US" dirty="0"/>
              <a:t>Property values may be set and methods may be invoked in </a:t>
            </a:r>
            <a:r>
              <a:rPr lang="en-US" dirty="0" smtClean="0"/>
              <a:t>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4732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SCXML Specification </a:t>
            </a:r>
            <a:r>
              <a:rPr lang="en-US" dirty="0" smtClean="0"/>
              <a:t>Briefly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http://www.w3.org/TR/scxml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Can be nested, can be parallel</a:t>
            </a:r>
          </a:p>
          <a:p>
            <a:pPr lvl="1"/>
            <a:r>
              <a:rPr lang="en-US" dirty="0" smtClean="0"/>
              <a:t>May be initial, final or history state</a:t>
            </a:r>
          </a:p>
          <a:p>
            <a:pPr lvl="1"/>
            <a:r>
              <a:rPr lang="en-US" dirty="0" smtClean="0"/>
              <a:t>May invoke external services, Qt supports only other another SCXML state machine  </a:t>
            </a:r>
          </a:p>
          <a:p>
            <a:pPr lvl="1"/>
            <a:r>
              <a:rPr lang="en-US" dirty="0" smtClean="0"/>
              <a:t>May contain transitions</a:t>
            </a:r>
          </a:p>
          <a:p>
            <a:pPr marL="457200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&lt;state id</a:t>
            </a:r>
            <a:r>
              <a:rPr lang="en-US" sz="1200" dirty="0" smtClean="0">
                <a:latin typeface="Courier New"/>
                <a:cs typeface="Courier New"/>
              </a:rPr>
              <a:t>=”state1" </a:t>
            </a:r>
            <a:r>
              <a:rPr lang="en-US" sz="1200" dirty="0">
                <a:latin typeface="Courier New"/>
                <a:cs typeface="Courier New"/>
              </a:rPr>
              <a:t>initial</a:t>
            </a:r>
            <a:r>
              <a:rPr lang="en-US" sz="1200" dirty="0" smtClean="0">
                <a:latin typeface="Courier New"/>
                <a:cs typeface="Courier New"/>
              </a:rPr>
              <a:t>=”state11"</a:t>
            </a:r>
            <a:r>
              <a:rPr lang="en-US" sz="1200" dirty="0">
                <a:latin typeface="Courier New"/>
                <a:cs typeface="Courier New"/>
              </a:rPr>
              <a:t>&gt;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&lt;</a:t>
            </a:r>
            <a:r>
              <a:rPr lang="en-US" sz="1200" dirty="0">
                <a:latin typeface="Courier New"/>
                <a:cs typeface="Courier New"/>
              </a:rPr>
              <a:t>state id</a:t>
            </a:r>
            <a:r>
              <a:rPr lang="en-US" sz="1200" dirty="0" smtClean="0">
                <a:latin typeface="Courier New"/>
                <a:cs typeface="Courier New"/>
              </a:rPr>
              <a:t>=”state11”&gt;</a:t>
            </a:r>
          </a:p>
          <a:p>
            <a:pPr lvl="1"/>
            <a:endParaRPr lang="en-US" dirty="0"/>
          </a:p>
          <a:p>
            <a:r>
              <a:rPr lang="en-US" dirty="0" smtClean="0"/>
              <a:t>Transitions</a:t>
            </a:r>
          </a:p>
          <a:p>
            <a:pPr lvl="1"/>
            <a:r>
              <a:rPr lang="en-US" dirty="0" smtClean="0"/>
              <a:t>Triggered by an event</a:t>
            </a:r>
          </a:p>
          <a:p>
            <a:pPr lvl="1"/>
            <a:r>
              <a:rPr lang="en-US" dirty="0" smtClean="0"/>
              <a:t>May have a condition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&lt;transition event=”</a:t>
            </a:r>
            <a:r>
              <a:rPr lang="en-US" sz="1200" dirty="0" err="1" smtClean="0">
                <a:latin typeface="Courier New"/>
                <a:cs typeface="Courier New"/>
              </a:rPr>
              <a:t>someEvent</a:t>
            </a:r>
            <a:r>
              <a:rPr lang="en-US" sz="1200" dirty="0" smtClean="0">
                <a:latin typeface="Courier New"/>
                <a:cs typeface="Courier New"/>
              </a:rPr>
              <a:t>" </a:t>
            </a:r>
            <a:r>
              <a:rPr lang="en-US" sz="1200" dirty="0" err="1" smtClean="0">
                <a:latin typeface="Courier New"/>
                <a:cs typeface="Courier New"/>
              </a:rPr>
              <a:t>cond</a:t>
            </a:r>
            <a:r>
              <a:rPr lang="en-US" sz="1200" dirty="0" smtClean="0">
                <a:latin typeface="Courier New"/>
                <a:cs typeface="Courier New"/>
              </a:rPr>
              <a:t>="In(’</a:t>
            </a:r>
            <a:r>
              <a:rPr lang="en-US" sz="1200" dirty="0" err="1" smtClean="0">
                <a:latin typeface="Courier New"/>
                <a:cs typeface="Courier New"/>
              </a:rPr>
              <a:t>someParallelState</a:t>
            </a:r>
            <a:r>
              <a:rPr lang="en-US" sz="1200" dirty="0" smtClean="0">
                <a:latin typeface="Courier New"/>
                <a:cs typeface="Courier New"/>
              </a:rPr>
              <a:t>')" target=”</a:t>
            </a:r>
            <a:r>
              <a:rPr lang="en-US" sz="1200" dirty="0" err="1" smtClean="0">
                <a:latin typeface="Courier New"/>
                <a:cs typeface="Courier New"/>
              </a:rPr>
              <a:t>stateX</a:t>
            </a:r>
            <a:r>
              <a:rPr lang="en-US" sz="1200" dirty="0" smtClean="0">
                <a:latin typeface="Courier New"/>
                <a:cs typeface="Courier New"/>
              </a:rPr>
              <a:t>"/&gt;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2545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SCXML Specification </a:t>
            </a:r>
            <a:r>
              <a:rPr lang="en-US" dirty="0" smtClean="0"/>
              <a:t>Briefly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States may have executable content inside </a:t>
            </a: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onentry</a:t>
            </a:r>
            <a:r>
              <a:rPr lang="en-US" dirty="0">
                <a:latin typeface="Courier New"/>
                <a:cs typeface="Courier New"/>
              </a:rPr>
              <a:t>&gt; </a:t>
            </a:r>
            <a:r>
              <a:rPr lang="en-US" dirty="0"/>
              <a:t>and 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onexit</a:t>
            </a:r>
            <a:r>
              <a:rPr lang="en-US" dirty="0">
                <a:latin typeface="Courier New"/>
                <a:cs typeface="Courier New"/>
              </a:rPr>
              <a:t>&gt; </a:t>
            </a:r>
            <a:r>
              <a:rPr lang="en-US" dirty="0"/>
              <a:t>elements </a:t>
            </a:r>
            <a:endParaRPr lang="en-US" dirty="0" smtClean="0"/>
          </a:p>
          <a:p>
            <a:pPr lvl="1"/>
            <a:r>
              <a:rPr lang="en-US" dirty="0" smtClean="0"/>
              <a:t>Raise events - </a:t>
            </a:r>
            <a:r>
              <a:rPr lang="en-US" dirty="0">
                <a:latin typeface="Courier New"/>
                <a:cs typeface="Courier New"/>
              </a:rPr>
              <a:t>&lt;raise event</a:t>
            </a:r>
            <a:r>
              <a:rPr lang="en-US" dirty="0" smtClean="0">
                <a:latin typeface="Courier New"/>
                <a:cs typeface="Courier New"/>
              </a:rPr>
              <a:t>=”</a:t>
            </a:r>
            <a:r>
              <a:rPr lang="en-US" dirty="0" err="1" smtClean="0">
                <a:latin typeface="Courier New"/>
                <a:cs typeface="Courier New"/>
              </a:rPr>
              <a:t>anEvent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smtClean="0">
                <a:latin typeface="Courier New"/>
                <a:cs typeface="Courier New"/>
              </a:rPr>
              <a:t>&gt; </a:t>
            </a:r>
          </a:p>
          <a:p>
            <a:pPr lvl="1"/>
            <a:r>
              <a:rPr lang="en-US" dirty="0" smtClean="0"/>
              <a:t>Send events to external systems - </a:t>
            </a:r>
            <a:r>
              <a:rPr lang="en-US" dirty="0">
                <a:latin typeface="Courier New"/>
                <a:cs typeface="Courier New"/>
              </a:rPr>
              <a:t>&lt;send event</a:t>
            </a:r>
            <a:r>
              <a:rPr lang="en-US" dirty="0" smtClean="0">
                <a:latin typeface="Courier New"/>
                <a:cs typeface="Courier New"/>
              </a:rPr>
              <a:t>=”</a:t>
            </a:r>
            <a:r>
              <a:rPr lang="en-US" dirty="0" err="1" smtClean="0">
                <a:latin typeface="Courier New"/>
                <a:cs typeface="Courier New"/>
              </a:rPr>
              <a:t>anEvent</a:t>
            </a:r>
            <a:r>
              <a:rPr lang="en-US" dirty="0" smtClean="0">
                <a:latin typeface="Courier New"/>
                <a:cs typeface="Courier New"/>
              </a:rPr>
              <a:t>" </a:t>
            </a:r>
            <a:r>
              <a:rPr lang="en-US" dirty="0">
                <a:latin typeface="Courier New"/>
                <a:cs typeface="Courier New"/>
              </a:rPr>
              <a:t>id</a:t>
            </a:r>
            <a:r>
              <a:rPr lang="en-US" dirty="0" smtClean="0">
                <a:latin typeface="Courier New"/>
                <a:cs typeface="Courier New"/>
              </a:rPr>
              <a:t>=”</a:t>
            </a:r>
            <a:r>
              <a:rPr lang="en-US" dirty="0" err="1" smtClean="0">
                <a:latin typeface="Courier New"/>
                <a:cs typeface="Courier New"/>
              </a:rPr>
              <a:t>evId</a:t>
            </a:r>
            <a:r>
              <a:rPr lang="en-US" dirty="0" smtClean="0">
                <a:latin typeface="Courier New"/>
                <a:cs typeface="Courier New"/>
              </a:rPr>
              <a:t>" </a:t>
            </a:r>
            <a:r>
              <a:rPr lang="en-US" dirty="0">
                <a:latin typeface="Courier New"/>
                <a:cs typeface="Courier New"/>
              </a:rPr>
              <a:t>delay</a:t>
            </a:r>
            <a:r>
              <a:rPr lang="en-US" dirty="0" smtClean="0">
                <a:latin typeface="Courier New"/>
                <a:cs typeface="Courier New"/>
              </a:rPr>
              <a:t>=“3s</a:t>
            </a:r>
            <a:r>
              <a:rPr lang="en-US" dirty="0">
                <a:latin typeface="Courier New"/>
                <a:cs typeface="Courier New"/>
              </a:rPr>
              <a:t>"/</a:t>
            </a:r>
            <a:r>
              <a:rPr lang="en-US" dirty="0" smtClean="0">
                <a:latin typeface="Courier New"/>
                <a:cs typeface="Courier New"/>
              </a:rPr>
              <a:t>&gt; </a:t>
            </a:r>
          </a:p>
          <a:p>
            <a:pPr lvl="2"/>
            <a:r>
              <a:rPr lang="en-US" dirty="0" smtClean="0"/>
              <a:t>Event parameter(s) are </a:t>
            </a:r>
            <a:r>
              <a:rPr lang="en-US" dirty="0" err="1" smtClean="0">
                <a:latin typeface="Courier New"/>
                <a:cs typeface="Courier New"/>
              </a:rPr>
              <a:t>QVariant</a:t>
            </a:r>
            <a:r>
              <a:rPr lang="en-US" dirty="0" smtClean="0">
                <a:latin typeface="Courier New"/>
                <a:cs typeface="Courier New"/>
              </a:rPr>
              <a:t>(Map)</a:t>
            </a:r>
          </a:p>
          <a:p>
            <a:pPr lvl="2"/>
            <a:r>
              <a:rPr lang="en-US" dirty="0" smtClean="0"/>
              <a:t>In case of error events, </a:t>
            </a:r>
            <a:r>
              <a:rPr lang="en-US" dirty="0" smtClean="0">
                <a:latin typeface="Courier New"/>
                <a:cs typeface="Courier New"/>
              </a:rPr>
              <a:t>_</a:t>
            </a:r>
            <a:r>
              <a:rPr lang="en-US" dirty="0" err="1" smtClean="0">
                <a:latin typeface="Courier New"/>
                <a:cs typeface="Courier New"/>
              </a:rPr>
              <a:t>event.errorMessage</a:t>
            </a:r>
            <a:r>
              <a:rPr lang="en-US" dirty="0" smtClean="0"/>
              <a:t> contains a more detailed description of an error </a:t>
            </a:r>
          </a:p>
          <a:p>
            <a:pPr lvl="1"/>
            <a:r>
              <a:rPr lang="en-US" dirty="0" smtClean="0"/>
              <a:t>Log messages - </a:t>
            </a:r>
            <a:r>
              <a:rPr lang="en-US" dirty="0">
                <a:latin typeface="Courier New"/>
                <a:cs typeface="Courier New"/>
              </a:rPr>
              <a:t>&lt;log label="'result'" </a:t>
            </a:r>
            <a:r>
              <a:rPr lang="en-US" dirty="0" err="1">
                <a:latin typeface="Courier New"/>
                <a:cs typeface="Courier New"/>
              </a:rPr>
              <a:t>expr</a:t>
            </a:r>
            <a:r>
              <a:rPr lang="en-US" dirty="0" smtClean="0">
                <a:latin typeface="Courier New"/>
                <a:cs typeface="Courier New"/>
              </a:rPr>
              <a:t>=”1 + 3" </a:t>
            </a:r>
            <a:r>
              <a:rPr lang="en-US" dirty="0">
                <a:latin typeface="Courier New"/>
                <a:cs typeface="Courier New"/>
              </a:rPr>
              <a:t>/&gt;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Execute scripts- </a:t>
            </a:r>
            <a:r>
              <a:rPr lang="en-US" dirty="0" smtClean="0">
                <a:latin typeface="Courier New"/>
                <a:cs typeface="Courier New"/>
              </a:rPr>
              <a:t>&lt;script </a:t>
            </a:r>
            <a:r>
              <a:rPr lang="en-US" dirty="0" err="1" smtClean="0">
                <a:latin typeface="Courier New"/>
                <a:cs typeface="Courier New"/>
              </a:rPr>
              <a:t>src</a:t>
            </a:r>
            <a:r>
              <a:rPr lang="en-US" dirty="0" smtClean="0">
                <a:latin typeface="Courier New"/>
                <a:cs typeface="Courier New"/>
              </a:rPr>
              <a:t>=“</a:t>
            </a:r>
            <a:r>
              <a:rPr lang="en-US" dirty="0" err="1" smtClean="0">
                <a:latin typeface="Courier New"/>
                <a:cs typeface="Courier New"/>
              </a:rPr>
              <a:t>scripts.js</a:t>
            </a:r>
            <a:r>
              <a:rPr lang="en-US" dirty="0" smtClean="0">
                <a:latin typeface="Courier New"/>
                <a:cs typeface="Courier New"/>
              </a:rPr>
              <a:t>”&gt; or &lt;script&gt;</a:t>
            </a:r>
            <a:r>
              <a:rPr lang="en-US" dirty="0" err="1" smtClean="0">
                <a:latin typeface="Courier New"/>
                <a:cs typeface="Courier New"/>
              </a:rPr>
              <a:t>someVar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cppModelFunction</a:t>
            </a:r>
            <a:r>
              <a:rPr lang="en-US" dirty="0" smtClean="0">
                <a:latin typeface="Courier New"/>
                <a:cs typeface="Courier New"/>
              </a:rPr>
              <a:t>()…&lt;/script&gt;</a:t>
            </a:r>
          </a:p>
          <a:p>
            <a:pPr lvl="1"/>
            <a:r>
              <a:rPr lang="en-US" dirty="0" smtClean="0"/>
              <a:t>Assign values to a data model - </a:t>
            </a:r>
            <a:r>
              <a:rPr lang="en-US" dirty="0">
                <a:latin typeface="Courier New"/>
                <a:cs typeface="Courier New"/>
              </a:rPr>
              <a:t>&lt;assign location</a:t>
            </a:r>
            <a:r>
              <a:rPr lang="en-US" dirty="0" smtClean="0">
                <a:latin typeface="Courier New"/>
                <a:cs typeface="Courier New"/>
              </a:rPr>
              <a:t>=”</a:t>
            </a:r>
            <a:r>
              <a:rPr lang="en-US" dirty="0" err="1" smtClean="0">
                <a:latin typeface="Courier New"/>
                <a:cs typeface="Courier New"/>
              </a:rPr>
              <a:t>dataModel_var</a:t>
            </a:r>
            <a:r>
              <a:rPr lang="en-US" dirty="0" smtClean="0">
                <a:latin typeface="Courier New"/>
                <a:cs typeface="Courier New"/>
              </a:rPr>
              <a:t>" </a:t>
            </a:r>
            <a:r>
              <a:rPr lang="en-US" dirty="0" err="1">
                <a:latin typeface="Courier New"/>
                <a:cs typeface="Courier New"/>
              </a:rPr>
              <a:t>expr</a:t>
            </a:r>
            <a:r>
              <a:rPr lang="en-US" dirty="0" smtClean="0">
                <a:latin typeface="Courier New"/>
                <a:cs typeface="Courier New"/>
              </a:rPr>
              <a:t>=“1 + 3” </a:t>
            </a:r>
            <a:r>
              <a:rPr lang="en-US" dirty="0">
                <a:latin typeface="Courier New"/>
                <a:cs typeface="Courier New"/>
              </a:rPr>
              <a:t>/&gt;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States and state machines may have 0 or more data models </a:t>
            </a:r>
          </a:p>
          <a:p>
            <a:pPr lvl="1"/>
            <a:r>
              <a:rPr lang="en-US" dirty="0" err="1" smtClean="0"/>
              <a:t>ECMAScript</a:t>
            </a:r>
            <a:r>
              <a:rPr lang="en-US" dirty="0" smtClean="0"/>
              <a:t> model - 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datamodel</a:t>
            </a:r>
            <a:r>
              <a:rPr lang="en-US" dirty="0" smtClean="0">
                <a:latin typeface="Courier New"/>
                <a:cs typeface="Courier New"/>
              </a:rPr>
              <a:t>&gt;&lt;</a:t>
            </a:r>
            <a:r>
              <a:rPr lang="en-US" dirty="0">
                <a:latin typeface="Courier New"/>
                <a:cs typeface="Courier New"/>
              </a:rPr>
              <a:t>data id</a:t>
            </a:r>
            <a:r>
              <a:rPr lang="en-US" dirty="0" smtClean="0">
                <a:latin typeface="Courier New"/>
                <a:cs typeface="Courier New"/>
              </a:rPr>
              <a:t>=”score" </a:t>
            </a:r>
            <a:r>
              <a:rPr lang="en-US" dirty="0" err="1">
                <a:latin typeface="Courier New"/>
                <a:cs typeface="Courier New"/>
              </a:rPr>
              <a:t>expr</a:t>
            </a:r>
            <a:r>
              <a:rPr lang="en-US" dirty="0">
                <a:latin typeface="Courier New"/>
                <a:cs typeface="Courier New"/>
              </a:rPr>
              <a:t>="0"/</a:t>
            </a:r>
            <a:r>
              <a:rPr lang="en-US" dirty="0" smtClean="0">
                <a:latin typeface="Courier New"/>
                <a:cs typeface="Courier New"/>
              </a:rPr>
              <a:t>&gt;&lt;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datamodel</a:t>
            </a:r>
            <a:r>
              <a:rPr lang="en-US" dirty="0">
                <a:latin typeface="Courier New"/>
                <a:cs typeface="Courier New"/>
              </a:rPr>
              <a:t>&gt;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C++ data model - </a:t>
            </a:r>
            <a:r>
              <a:rPr lang="en-US" dirty="0" err="1">
                <a:latin typeface="Courier New"/>
                <a:cs typeface="Courier New"/>
              </a:rPr>
              <a:t>datamodel</a:t>
            </a:r>
            <a:r>
              <a:rPr lang="en-US" dirty="0">
                <a:latin typeface="Courier New"/>
                <a:cs typeface="Courier New"/>
              </a:rPr>
              <a:t>="</a:t>
            </a:r>
            <a:r>
              <a:rPr lang="en-US" dirty="0" err="1" smtClean="0">
                <a:latin typeface="Courier New"/>
                <a:cs typeface="Courier New"/>
              </a:rPr>
              <a:t>cplusplus:DataModel:datamodel.h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pPr lvl="1"/>
            <a:r>
              <a:rPr lang="en-US" dirty="0" smtClean="0"/>
              <a:t>Null data model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3655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SCXML </a:t>
            </a:r>
            <a:r>
              <a:rPr lang="en-US" dirty="0" smtClean="0"/>
              <a:t>Specification Example 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2724" y="1236912"/>
            <a:ext cx="8425186" cy="3775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?xml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version="1.0"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?&gt;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&lt;</a:t>
            </a:r>
            <a:r>
              <a:rPr lang="en-US" sz="1200" dirty="0" err="1">
                <a:solidFill>
                  <a:srgbClr val="808000"/>
                </a:solidFill>
                <a:latin typeface="Courier New"/>
                <a:cs typeface="Courier New"/>
              </a:rPr>
              <a:t>scxml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xmlns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"http://www.w3.org/2005/07/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scxml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version=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"1.0"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initial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"wrapper"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datamodel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ecmascript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name=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CalculatorStateMachine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&lt;</a:t>
            </a:r>
            <a:r>
              <a:rPr lang="en-US" sz="1200" dirty="0" err="1">
                <a:solidFill>
                  <a:srgbClr val="808000"/>
                </a:solidFill>
                <a:latin typeface="Courier New"/>
                <a:cs typeface="Courier New"/>
              </a:rPr>
              <a:t>datamodel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data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id=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long_expr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/&gt;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data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id=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short_expr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/&gt;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data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id=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"res"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/&gt;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/</a:t>
            </a:r>
            <a:r>
              <a:rPr lang="en-US" sz="1200" dirty="0" err="1">
                <a:solidFill>
                  <a:srgbClr val="808000"/>
                </a:solidFill>
                <a:latin typeface="Courier New"/>
                <a:cs typeface="Courier New"/>
              </a:rPr>
              <a:t>datamodel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state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id=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"wrapper"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initial=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"on"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state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id=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"on"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initial=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"ready"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    &lt;</a:t>
            </a:r>
            <a:r>
              <a:rPr lang="en-US" sz="1200" dirty="0" err="1">
                <a:solidFill>
                  <a:srgbClr val="808000"/>
                </a:solidFill>
                <a:latin typeface="Courier New"/>
                <a:cs typeface="Courier New"/>
              </a:rPr>
              <a:t>onentry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     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send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event=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"DISPLAY.UPDATE"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/&gt;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 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/</a:t>
            </a:r>
            <a:r>
              <a:rPr lang="en-US" sz="1200" dirty="0" err="1">
                <a:solidFill>
                  <a:srgbClr val="808000"/>
                </a:solidFill>
                <a:latin typeface="Courier New"/>
                <a:cs typeface="Courier New"/>
              </a:rPr>
              <a:t>onentry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state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id=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"ready"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initial=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"begin"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 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state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id=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"begin"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     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transition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event=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"OPER.MINUS"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target=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"negated1"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/&gt;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        &lt;</a:t>
            </a:r>
            <a:r>
              <a:rPr lang="en-US" sz="1200" dirty="0" err="1">
                <a:solidFill>
                  <a:srgbClr val="808000"/>
                </a:solidFill>
                <a:latin typeface="Courier New"/>
                <a:cs typeface="Courier New"/>
              </a:rPr>
              <a:t>onentry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         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assign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location=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long_expr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expr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"''"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/&gt;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         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assign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location=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short_expr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expr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"0"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/&gt;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>
              <a:solidFill>
                <a:srgbClr val="808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          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send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event=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"DISPLAY.UPDATE"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/&gt;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1665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State Machine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creation </a:t>
            </a:r>
          </a:p>
          <a:p>
            <a:pPr lvl="1"/>
            <a:r>
              <a:rPr lang="en-US" sz="1200" dirty="0">
                <a:latin typeface="Courier New"/>
                <a:cs typeface="Courier New"/>
              </a:rPr>
              <a:t>auto </a:t>
            </a:r>
            <a:r>
              <a:rPr lang="en-US" sz="1200" dirty="0">
                <a:latin typeface="Courier New"/>
                <a:cs typeface="Courier New"/>
              </a:rPr>
              <a:t>*</a:t>
            </a:r>
            <a:r>
              <a:rPr lang="en-US" sz="1200" dirty="0" err="1">
                <a:latin typeface="Courier New"/>
                <a:cs typeface="Courier New"/>
              </a:rPr>
              <a:t>stateMachine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QScxmlStateMachine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fromFile</a:t>
            </a:r>
            <a:r>
              <a:rPr lang="en-US" sz="1200" dirty="0" smtClean="0">
                <a:latin typeface="Courier New"/>
                <a:cs typeface="Courier New"/>
              </a:rPr>
              <a:t>(”</a:t>
            </a:r>
            <a:r>
              <a:rPr lang="en-US" sz="1200" dirty="0" err="1" smtClean="0">
                <a:latin typeface="Courier New"/>
                <a:cs typeface="Courier New"/>
              </a:rPr>
              <a:t>voiceController.scxml</a:t>
            </a:r>
            <a:r>
              <a:rPr lang="en-US" sz="1200" dirty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dirty="0" smtClean="0"/>
              <a:t>Alternatively, </a:t>
            </a:r>
            <a:r>
              <a:rPr lang="en-US" dirty="0" err="1" smtClean="0">
                <a:latin typeface="Courier New"/>
                <a:cs typeface="Courier New"/>
              </a:rPr>
              <a:t>QScxmlCompiler</a:t>
            </a:r>
            <a:r>
              <a:rPr lang="en-US" dirty="0" smtClean="0"/>
              <a:t> can be used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QScxmlCompiler</a:t>
            </a:r>
            <a:r>
              <a:rPr lang="en-US" dirty="0" smtClean="0">
                <a:latin typeface="Courier New"/>
                <a:cs typeface="Courier New"/>
              </a:rPr>
              <a:t> compiler(</a:t>
            </a:r>
            <a:r>
              <a:rPr lang="en-US" dirty="0" err="1" smtClean="0">
                <a:latin typeface="Courier New"/>
                <a:cs typeface="Courier New"/>
              </a:rPr>
              <a:t>xmlStreamReader</a:t>
            </a:r>
            <a:r>
              <a:rPr lang="en-US" dirty="0" smtClean="0">
                <a:latin typeface="Courier New"/>
                <a:cs typeface="Courier New"/>
              </a:rPr>
              <a:t>); // Use stream reader to read the file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QScxmlStateMachine</a:t>
            </a:r>
            <a:r>
              <a:rPr lang="en-US" dirty="0" smtClean="0">
                <a:latin typeface="Courier New"/>
                <a:cs typeface="Courier New"/>
              </a:rPr>
              <a:t> *</a:t>
            </a:r>
            <a:r>
              <a:rPr lang="en-US" dirty="0" err="1" smtClean="0">
                <a:latin typeface="Courier New"/>
                <a:cs typeface="Courier New"/>
              </a:rPr>
              <a:t>stateMac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compiler.compile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dirty="0" smtClean="0"/>
              <a:t>In QML use </a:t>
            </a:r>
            <a:r>
              <a:rPr lang="en-US" dirty="0" err="1" smtClean="0">
                <a:latin typeface="Courier New"/>
                <a:cs typeface="Courier New"/>
              </a:rPr>
              <a:t>StateMachineLoader</a:t>
            </a:r>
            <a:endParaRPr lang="en-US" dirty="0" smtClean="0">
              <a:latin typeface="Courier New"/>
              <a:cs typeface="Courier New"/>
            </a:endParaRPr>
          </a:p>
          <a:p>
            <a:pPr marL="914400" lvl="2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StateMachineLoader</a:t>
            </a:r>
            <a:r>
              <a:rPr lang="en-US" dirty="0" smtClean="0">
                <a:latin typeface="Courier New"/>
                <a:cs typeface="Courier New"/>
              </a:rPr>
              <a:t> { /</a:t>
            </a:r>
            <a:r>
              <a:rPr lang="en-US" dirty="0">
                <a:latin typeface="Courier New"/>
                <a:cs typeface="Courier New"/>
              </a:rPr>
              <a:t>/ </a:t>
            </a:r>
            <a:r>
              <a:rPr lang="en-US" dirty="0" smtClean="0">
                <a:latin typeface="Courier New"/>
                <a:cs typeface="Courier New"/>
              </a:rPr>
              <a:t>State machine available as property </a:t>
            </a:r>
            <a:r>
              <a:rPr lang="en-US" dirty="0" err="1" smtClean="0">
                <a:latin typeface="Courier New"/>
                <a:cs typeface="Courier New"/>
              </a:rPr>
              <a:t>stateMachine</a:t>
            </a:r>
            <a:endParaRPr lang="en-US" dirty="0" smtClean="0">
              <a:latin typeface="Courier New"/>
              <a:cs typeface="Courier New"/>
            </a:endParaRPr>
          </a:p>
          <a:p>
            <a:pPr marL="914400" lvl="2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source: “</a:t>
            </a:r>
            <a:r>
              <a:rPr lang="en-US" dirty="0" err="1" smtClean="0">
                <a:latin typeface="Courier New"/>
                <a:cs typeface="Courier New"/>
              </a:rPr>
              <a:t>voiceController.scxml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pPr marL="914400" lvl="2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pPr lvl="2"/>
            <a:endParaRPr lang="en-US" dirty="0" smtClean="0"/>
          </a:p>
          <a:p>
            <a:r>
              <a:rPr lang="en-US" dirty="0" smtClean="0"/>
              <a:t>Static creation 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/>
                <a:cs typeface="Courier New"/>
              </a:rPr>
              <a:t>qscxmlc</a:t>
            </a:r>
            <a:r>
              <a:rPr lang="en-US" dirty="0" smtClean="0"/>
              <a:t> tool to compile the SCXML file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STATECHARTS 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voiceController.scxm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VoiceController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voiceController</a:t>
            </a:r>
            <a:r>
              <a:rPr lang="en-US" dirty="0" smtClean="0">
                <a:latin typeface="Courier New"/>
                <a:cs typeface="Courier New"/>
              </a:rPr>
              <a:t>; // Type may be registered as a QML type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2187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QScxmlStateMachine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Start and stop the state machine </a:t>
            </a:r>
          </a:p>
          <a:p>
            <a:endParaRPr lang="en-US" dirty="0" smtClean="0"/>
          </a:p>
          <a:p>
            <a:r>
              <a:rPr lang="en-US" dirty="0" smtClean="0"/>
              <a:t>Exposes all state machine states as </a:t>
            </a:r>
            <a:r>
              <a:rPr lang="en-US" dirty="0"/>
              <a:t>B</a:t>
            </a:r>
            <a:r>
              <a:rPr lang="en-US" dirty="0" smtClean="0"/>
              <a:t>oolean properties </a:t>
            </a:r>
          </a:p>
          <a:p>
            <a:endParaRPr lang="en-US" dirty="0"/>
          </a:p>
          <a:p>
            <a:r>
              <a:rPr lang="en-US" dirty="0" smtClean="0"/>
              <a:t>Access states</a:t>
            </a:r>
          </a:p>
          <a:p>
            <a:pPr lvl="1"/>
            <a:r>
              <a:rPr lang="en-US" sz="1200" dirty="0" err="1" smtClean="0">
                <a:latin typeface="Courier New"/>
                <a:cs typeface="Courier New"/>
              </a:rPr>
              <a:t>QStringList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stateNames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latin typeface="Courier New"/>
                <a:cs typeface="Courier New"/>
              </a:rPr>
              <a:t>bool</a:t>
            </a:r>
            <a:r>
              <a:rPr lang="en-US" sz="1200" dirty="0" smtClean="0">
                <a:latin typeface="Courier New"/>
                <a:cs typeface="Courier New"/>
              </a:rPr>
              <a:t> compress = true) </a:t>
            </a:r>
            <a:r>
              <a:rPr lang="en-US" sz="1200" dirty="0" err="1" smtClean="0">
                <a:latin typeface="Courier New"/>
                <a:cs typeface="Courier New"/>
              </a:rPr>
              <a:t>const</a:t>
            </a:r>
            <a:endParaRPr lang="en-US" sz="1200" dirty="0" smtClean="0">
              <a:latin typeface="Courier New"/>
              <a:cs typeface="Courier New"/>
            </a:endParaRPr>
          </a:p>
          <a:p>
            <a:pPr lvl="1"/>
            <a:r>
              <a:rPr lang="en-US" sz="1200" dirty="0" err="1">
                <a:latin typeface="Courier New"/>
                <a:cs typeface="Courier New"/>
              </a:rPr>
              <a:t>QStringList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activeStateNames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bool</a:t>
            </a:r>
            <a:r>
              <a:rPr lang="en-US" sz="1200" dirty="0">
                <a:latin typeface="Courier New"/>
                <a:cs typeface="Courier New"/>
              </a:rPr>
              <a:t> compress = true) 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endParaRPr lang="en-US" sz="1200" dirty="0">
              <a:latin typeface="Courier New"/>
              <a:cs typeface="Courier New"/>
            </a:endParaRPr>
          </a:p>
          <a:p>
            <a:pPr lvl="1"/>
            <a:endParaRPr lang="en-US" dirty="0"/>
          </a:p>
          <a:p>
            <a:r>
              <a:rPr lang="en-US" dirty="0" smtClean="0"/>
              <a:t>Observer state changes and events</a:t>
            </a:r>
          </a:p>
          <a:p>
            <a:pPr lvl="1"/>
            <a:r>
              <a:rPr lang="en-US" sz="1200" dirty="0" err="1" smtClean="0">
                <a:latin typeface="Courier New"/>
                <a:cs typeface="Courier New"/>
              </a:rPr>
              <a:t>QMetaObject</a:t>
            </a:r>
            <a:r>
              <a:rPr lang="en-US" sz="1200" dirty="0" smtClean="0">
                <a:latin typeface="Courier New"/>
                <a:cs typeface="Courier New"/>
              </a:rPr>
              <a:t>::Connection </a:t>
            </a:r>
            <a:r>
              <a:rPr lang="en-US" sz="1200" dirty="0" err="1" smtClean="0">
                <a:latin typeface="Courier New"/>
                <a:cs typeface="Courier New"/>
              </a:rPr>
              <a:t>connectToState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latin typeface="Courier New"/>
                <a:cs typeface="Courier New"/>
              </a:rPr>
              <a:t>const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QString</a:t>
            </a:r>
            <a:r>
              <a:rPr lang="en-US" sz="1200" dirty="0" smtClean="0">
                <a:latin typeface="Courier New"/>
                <a:cs typeface="Courier New"/>
              </a:rPr>
              <a:t> &amp;</a:t>
            </a:r>
            <a:r>
              <a:rPr lang="en-US" sz="1200" dirty="0" err="1" smtClean="0">
                <a:latin typeface="Courier New"/>
                <a:cs typeface="Courier New"/>
              </a:rPr>
              <a:t>stateName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</a:p>
          <a:p>
            <a:pPr marL="457200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latin typeface="Courier New"/>
                <a:cs typeface="Courier New"/>
              </a:rPr>
              <a:t>const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QObject</a:t>
            </a:r>
            <a:r>
              <a:rPr lang="en-US" sz="1200" dirty="0" smtClean="0">
                <a:latin typeface="Courier New"/>
                <a:cs typeface="Courier New"/>
              </a:rPr>
              <a:t> *receiver, </a:t>
            </a:r>
            <a:r>
              <a:rPr lang="en-US" sz="1200" dirty="0" err="1" smtClean="0">
                <a:latin typeface="Courier New"/>
                <a:cs typeface="Courier New"/>
              </a:rPr>
              <a:t>PointerToMemberFunctio</a:t>
            </a:r>
            <a:r>
              <a:rPr lang="en-US" sz="1200" dirty="0" smtClean="0">
                <a:latin typeface="Courier New"/>
                <a:cs typeface="Courier New"/>
              </a:rPr>
              <a:t> method) </a:t>
            </a:r>
            <a:endParaRPr lang="en-US" sz="1200" dirty="0" smtClean="0">
              <a:latin typeface="Courier New"/>
              <a:cs typeface="Courier New"/>
            </a:endParaRPr>
          </a:p>
          <a:p>
            <a:pPr lvl="1"/>
            <a:r>
              <a:rPr lang="en-US" sz="1200" dirty="0" err="1">
                <a:latin typeface="Courier New"/>
                <a:cs typeface="Courier New"/>
              </a:rPr>
              <a:t>QMetaObject</a:t>
            </a:r>
            <a:r>
              <a:rPr lang="en-US" sz="1200" dirty="0">
                <a:latin typeface="Courier New"/>
                <a:cs typeface="Courier New"/>
              </a:rPr>
              <a:t>::Connection </a:t>
            </a:r>
            <a:r>
              <a:rPr lang="en-US" sz="1200" dirty="0" err="1" smtClean="0">
                <a:latin typeface="Courier New"/>
                <a:cs typeface="Courier New"/>
              </a:rPr>
              <a:t>connectToEvent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QString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&amp;</a:t>
            </a:r>
            <a:r>
              <a:rPr lang="en-US" sz="1200" dirty="0" err="1" smtClean="0">
                <a:latin typeface="Courier New"/>
                <a:cs typeface="Courier New"/>
              </a:rPr>
              <a:t>eventSpec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</a:p>
          <a:p>
            <a:pPr marL="457200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latin typeface="Courier New"/>
                <a:cs typeface="Courier New"/>
              </a:rPr>
              <a:t>const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QObject</a:t>
            </a:r>
            <a:r>
              <a:rPr lang="en-US" sz="1200" dirty="0">
                <a:latin typeface="Courier New"/>
                <a:cs typeface="Courier New"/>
              </a:rPr>
              <a:t> *receiver, </a:t>
            </a:r>
            <a:r>
              <a:rPr lang="en-US" sz="1200" dirty="0" err="1">
                <a:latin typeface="Courier New"/>
                <a:cs typeface="Courier New"/>
              </a:rPr>
              <a:t>PointerToMemberFunctio</a:t>
            </a:r>
            <a:r>
              <a:rPr lang="en-US" sz="1200" dirty="0">
                <a:latin typeface="Courier New"/>
                <a:cs typeface="Courier New"/>
              </a:rPr>
              <a:t> method) 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386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Qt with Plugins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81000" indent="-381000">
              <a:buFontTx/>
              <a:buAutoNum type="arabicPeriod"/>
            </a:pPr>
            <a:r>
              <a:rPr lang="en-US" dirty="0"/>
              <a:t>Define one or more interfaces </a:t>
            </a:r>
          </a:p>
          <a:p>
            <a:pPr marL="0" indent="0">
              <a:buNone/>
            </a:pPr>
            <a:endParaRPr lang="en-US" dirty="0"/>
          </a:p>
          <a:p>
            <a:pPr marL="381000" indent="-381000">
              <a:buFontTx/>
              <a:buAutoNum type="arabicPeriod"/>
            </a:pPr>
            <a:r>
              <a:rPr lang="en-US" dirty="0"/>
              <a:t>Create a plugin project using QtCreator</a:t>
            </a:r>
          </a:p>
          <a:p>
            <a:pPr marL="381000" indent="-381000">
              <a:buFontTx/>
              <a:buAutoNum type="arabicPeriod"/>
            </a:pPr>
            <a:endParaRPr lang="en-US" dirty="0"/>
          </a:p>
          <a:p>
            <a:pPr marL="381000" indent="-381000">
              <a:buFontTx/>
              <a:buAutoNum type="arabicPeriod"/>
            </a:pPr>
            <a:r>
              <a:rPr lang="en-US" dirty="0"/>
              <a:t>Implement the interfaces – Export the plugin with a JSON file, containing plugin meta data</a:t>
            </a:r>
          </a:p>
          <a:p>
            <a:pPr marL="0" indent="0">
              <a:buNone/>
            </a:pPr>
            <a:endParaRPr lang="en-US" dirty="0"/>
          </a:p>
          <a:p>
            <a:pPr marL="381000" indent="-381000">
              <a:buFontTx/>
              <a:buAutoNum type="arabicPeriod"/>
            </a:pPr>
            <a:r>
              <a:rPr lang="en-US" dirty="0"/>
              <a:t>Build and deploy the plugin</a:t>
            </a:r>
          </a:p>
          <a:p>
            <a:pPr marL="0" indent="0">
              <a:buNone/>
            </a:pPr>
            <a:endParaRPr lang="en-US" dirty="0"/>
          </a:p>
          <a:p>
            <a:pPr marL="381000" indent="-381000">
              <a:buFontTx/>
              <a:buAutoNum type="arabicPeriod"/>
            </a:pPr>
            <a:r>
              <a:rPr lang="en-US" dirty="0"/>
              <a:t>Load and use the plugin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x-simple-plugin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475047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QScxmlStateMachine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Submit events</a:t>
            </a:r>
          </a:p>
          <a:p>
            <a:pPr lvl="1"/>
            <a:r>
              <a:rPr lang="en-US" sz="1200" dirty="0" err="1">
                <a:latin typeface="Courier New"/>
                <a:cs typeface="Courier New"/>
              </a:rPr>
              <a:t>submitEvent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QScxmlEvent</a:t>
            </a:r>
            <a:r>
              <a:rPr lang="en-US" sz="1200" dirty="0" smtClean="0">
                <a:latin typeface="Courier New"/>
                <a:cs typeface="Courier New"/>
              </a:rPr>
              <a:t> *event);</a:t>
            </a:r>
          </a:p>
          <a:p>
            <a:pPr lvl="1"/>
            <a:r>
              <a:rPr lang="en-US" sz="1200" dirty="0" err="1" smtClean="0">
                <a:latin typeface="Courier New"/>
                <a:cs typeface="Courier New"/>
              </a:rPr>
              <a:t>submitEvent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latin typeface="Courier New"/>
                <a:cs typeface="Courier New"/>
              </a:rPr>
              <a:t>const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QString</a:t>
            </a:r>
            <a:r>
              <a:rPr lang="en-US" sz="1200" dirty="0" smtClean="0">
                <a:latin typeface="Courier New"/>
                <a:cs typeface="Courier New"/>
              </a:rPr>
              <a:t> &amp;</a:t>
            </a:r>
            <a:r>
              <a:rPr lang="en-US" sz="1200" dirty="0" err="1" smtClean="0">
                <a:latin typeface="Courier New"/>
                <a:cs typeface="Courier New"/>
              </a:rPr>
              <a:t>eventName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const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QVariant</a:t>
            </a:r>
            <a:r>
              <a:rPr lang="en-US" sz="1200" dirty="0" smtClean="0">
                <a:latin typeface="Courier New"/>
                <a:cs typeface="Courier New"/>
              </a:rPr>
              <a:t> &amp;data);</a:t>
            </a:r>
          </a:p>
          <a:p>
            <a:pPr lvl="1"/>
            <a:r>
              <a:rPr lang="en-US" sz="1200" dirty="0" err="1" smtClean="0">
                <a:latin typeface="Courier New"/>
                <a:cs typeface="Courier New"/>
              </a:rPr>
              <a:t>cancelDelayedEvent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latin typeface="Courier New"/>
                <a:cs typeface="Courier New"/>
              </a:rPr>
              <a:t>const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QString</a:t>
            </a:r>
            <a:r>
              <a:rPr lang="en-US" sz="1200" dirty="0" smtClean="0">
                <a:latin typeface="Courier New"/>
                <a:cs typeface="Courier New"/>
              </a:rPr>
              <a:t> &amp;</a:t>
            </a:r>
            <a:r>
              <a:rPr lang="en-US" sz="1200" dirty="0" err="1" smtClean="0">
                <a:latin typeface="Courier New"/>
                <a:cs typeface="Courier New"/>
              </a:rPr>
              <a:t>sendId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Set the data model and initial values </a:t>
            </a:r>
          </a:p>
          <a:p>
            <a:pPr lvl="1"/>
            <a:r>
              <a:rPr lang="en-US" dirty="0" smtClean="0"/>
              <a:t>Can be set only once – </a:t>
            </a:r>
            <a:r>
              <a:rPr lang="en-US" sz="1200" dirty="0" err="1" smtClean="0">
                <a:latin typeface="Courier New"/>
                <a:cs typeface="Courier New"/>
              </a:rPr>
              <a:t>setDataModel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latin typeface="Courier New"/>
                <a:cs typeface="Courier New"/>
              </a:rPr>
              <a:t>QScxmlDataModel</a:t>
            </a:r>
            <a:r>
              <a:rPr lang="en-US" sz="1200" dirty="0" smtClean="0">
                <a:latin typeface="Courier New"/>
                <a:cs typeface="Courier New"/>
              </a:rPr>
              <a:t> *model)</a:t>
            </a:r>
          </a:p>
          <a:p>
            <a:pPr lvl="1"/>
            <a:r>
              <a:rPr lang="en-US" sz="1200" dirty="0" smtClean="0">
                <a:latin typeface="Courier New"/>
                <a:cs typeface="Courier New"/>
              </a:rPr>
              <a:t>void </a:t>
            </a:r>
            <a:r>
              <a:rPr lang="en-US" sz="1200" dirty="0" err="1" smtClean="0">
                <a:latin typeface="Courier New"/>
                <a:cs typeface="Courier New"/>
              </a:rPr>
              <a:t>setInitialValues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latin typeface="Courier New"/>
                <a:cs typeface="Courier New"/>
              </a:rPr>
              <a:t>const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QVariantMap</a:t>
            </a:r>
            <a:r>
              <a:rPr lang="en-US" sz="1200" dirty="0" smtClean="0">
                <a:latin typeface="Courier New"/>
                <a:cs typeface="Courier New"/>
              </a:rPr>
              <a:t> &amp;</a:t>
            </a:r>
            <a:r>
              <a:rPr lang="en-US" sz="1200" dirty="0" err="1" smtClean="0">
                <a:latin typeface="Courier New"/>
                <a:cs typeface="Courier New"/>
              </a:rPr>
              <a:t>initialValues</a:t>
            </a:r>
            <a:r>
              <a:rPr lang="en-US" sz="1200" dirty="0" smtClean="0">
                <a:latin typeface="Courier New"/>
                <a:cs typeface="Courier New"/>
              </a:rPr>
              <a:t>)  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2521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QScxmlStateMachine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2724" y="1594255"/>
            <a:ext cx="8425186" cy="3066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/>
              <a:t>m_machine</a:t>
            </a:r>
            <a:r>
              <a:rPr lang="en-US" sz="1200" dirty="0"/>
              <a:t>-&gt;start(); </a:t>
            </a:r>
            <a:endParaRPr lang="en-US" sz="1200" dirty="0" smtClean="0"/>
          </a:p>
          <a:p>
            <a:endParaRPr lang="en-US" sz="1200" dirty="0">
              <a:solidFill>
                <a:srgbClr val="008000"/>
              </a:solidFill>
            </a:endParaRPr>
          </a:p>
          <a:p>
            <a:r>
              <a:rPr lang="en-US" sz="1200" dirty="0" smtClean="0">
                <a:solidFill>
                  <a:srgbClr val="008000"/>
                </a:solidFill>
              </a:rPr>
              <a:t>/</a:t>
            </a:r>
            <a:r>
              <a:rPr lang="en-US" sz="1200" dirty="0">
                <a:solidFill>
                  <a:srgbClr val="008000"/>
                </a:solidFill>
              </a:rPr>
              <a:t>/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Observer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slot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may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have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a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Boolean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8000"/>
                </a:solidFill>
              </a:rPr>
              <a:t>arg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to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see,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if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the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state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is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entered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or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exited</a:t>
            </a:r>
            <a:r>
              <a:rPr lang="en-US" sz="1200" dirty="0"/>
              <a:t> </a:t>
            </a:r>
            <a:r>
              <a:rPr lang="en-US" sz="1200" dirty="0" err="1"/>
              <a:t>m_machine</a:t>
            </a:r>
            <a:r>
              <a:rPr lang="en-US" sz="1200" dirty="0"/>
              <a:t>-&gt;</a:t>
            </a:r>
            <a:r>
              <a:rPr lang="en-US" sz="1200" dirty="0" err="1"/>
              <a:t>connectToState</a:t>
            </a:r>
            <a:r>
              <a:rPr lang="en-US" sz="1200" dirty="0"/>
              <a:t>(state,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observer,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&amp;Observer::notify); </a:t>
            </a:r>
            <a:br>
              <a:rPr lang="en-US" sz="1200" dirty="0"/>
            </a:br>
            <a:endParaRPr lang="en-US" sz="1200" dirty="0" smtClean="0"/>
          </a:p>
          <a:p>
            <a:r>
              <a:rPr lang="en-US" sz="1200" dirty="0" smtClean="0">
                <a:solidFill>
                  <a:srgbClr val="008000"/>
                </a:solidFill>
              </a:rPr>
              <a:t>/</a:t>
            </a:r>
            <a:r>
              <a:rPr lang="en-US" sz="1200" dirty="0">
                <a:solidFill>
                  <a:srgbClr val="008000"/>
                </a:solidFill>
              </a:rPr>
              <a:t>/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8000"/>
                </a:solidFill>
              </a:rPr>
              <a:t>updateScore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has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two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parameters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8000"/>
                </a:solidFill>
              </a:rPr>
              <a:t>/</a:t>
            </a:r>
            <a:r>
              <a:rPr lang="en-US" sz="1200" dirty="0">
                <a:solidFill>
                  <a:srgbClr val="008000"/>
                </a:solidFill>
              </a:rPr>
              <a:t>/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&lt;send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event="</a:t>
            </a:r>
            <a:r>
              <a:rPr lang="en-US" sz="1200" dirty="0" err="1">
                <a:solidFill>
                  <a:srgbClr val="008000"/>
                </a:solidFill>
              </a:rPr>
              <a:t>updateScore</a:t>
            </a:r>
            <a:r>
              <a:rPr lang="en-US" sz="1200" dirty="0">
                <a:solidFill>
                  <a:srgbClr val="008000"/>
                </a:solidFill>
              </a:rPr>
              <a:t>"&gt;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8000"/>
                </a:solidFill>
              </a:rPr>
              <a:t>/</a:t>
            </a:r>
            <a:r>
              <a:rPr lang="en-US" sz="1200" dirty="0">
                <a:solidFill>
                  <a:srgbClr val="008000"/>
                </a:solidFill>
              </a:rPr>
              <a:t>/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&lt;</a:t>
            </a:r>
            <a:r>
              <a:rPr lang="en-US" sz="1200" dirty="0" err="1">
                <a:solidFill>
                  <a:srgbClr val="008000"/>
                </a:solidFill>
              </a:rPr>
              <a:t>param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name="</a:t>
            </a:r>
            <a:r>
              <a:rPr lang="en-US" sz="1200" dirty="0" err="1">
                <a:solidFill>
                  <a:srgbClr val="008000"/>
                </a:solidFill>
              </a:rPr>
              <a:t>highScore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8000"/>
                </a:solidFill>
              </a:rPr>
              <a:t>expr</a:t>
            </a:r>
            <a:r>
              <a:rPr lang="en-US" sz="1200" dirty="0">
                <a:solidFill>
                  <a:srgbClr val="008000"/>
                </a:solidFill>
              </a:rPr>
              <a:t>="</a:t>
            </a:r>
            <a:r>
              <a:rPr lang="en-US" sz="1200" dirty="0" err="1">
                <a:solidFill>
                  <a:srgbClr val="008000"/>
                </a:solidFill>
              </a:rPr>
              <a:t>highScore</a:t>
            </a:r>
            <a:r>
              <a:rPr lang="en-US" sz="1200" dirty="0">
                <a:solidFill>
                  <a:srgbClr val="008000"/>
                </a:solidFill>
              </a:rPr>
              <a:t>"/&gt;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8000"/>
                </a:solidFill>
              </a:rPr>
              <a:t>/</a:t>
            </a:r>
            <a:r>
              <a:rPr lang="en-US" sz="1200" dirty="0">
                <a:solidFill>
                  <a:srgbClr val="008000"/>
                </a:solidFill>
              </a:rPr>
              <a:t>/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&lt;</a:t>
            </a:r>
            <a:r>
              <a:rPr lang="en-US" sz="1200" dirty="0" err="1">
                <a:solidFill>
                  <a:srgbClr val="008000"/>
                </a:solidFill>
              </a:rPr>
              <a:t>param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name="score"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8000"/>
                </a:solidFill>
              </a:rPr>
              <a:t>expr</a:t>
            </a:r>
            <a:r>
              <a:rPr lang="en-US" sz="1200" dirty="0">
                <a:solidFill>
                  <a:srgbClr val="008000"/>
                </a:solidFill>
              </a:rPr>
              <a:t>="score"/&gt;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err="1" smtClean="0"/>
              <a:t>m_machine</a:t>
            </a:r>
            <a:r>
              <a:rPr lang="en-US" sz="1200" dirty="0"/>
              <a:t>-&gt;</a:t>
            </a:r>
            <a:r>
              <a:rPr lang="en-US" sz="1200" dirty="0" err="1"/>
              <a:t>connectToEvent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updateScore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[</a:t>
            </a:r>
            <a:r>
              <a:rPr lang="en-US" sz="1200" dirty="0">
                <a:solidFill>
                  <a:srgbClr val="808000"/>
                </a:solidFill>
              </a:rPr>
              <a:t>this</a:t>
            </a:r>
            <a:r>
              <a:rPr lang="en-US" sz="1200" dirty="0"/>
              <a:t>]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/>
              <a:t>QScxmlEvent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&amp;event)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{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</a:t>
            </a:r>
            <a:r>
              <a:rPr lang="en-US" sz="1200" dirty="0" err="1" smtClean="0">
                <a:solidFill>
                  <a:srgbClr val="808000"/>
                </a:solidFill>
              </a:rPr>
              <a:t>const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QVariant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data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/>
              <a:t>event.data</a:t>
            </a:r>
            <a:r>
              <a:rPr lang="en-US" sz="1200" dirty="0"/>
              <a:t>();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808000"/>
                </a:solidFill>
              </a:rPr>
              <a:t>    </a:t>
            </a:r>
            <a:r>
              <a:rPr lang="en-US" sz="1200" dirty="0" err="1" smtClean="0">
                <a:solidFill>
                  <a:srgbClr val="808000"/>
                </a:solidFill>
              </a:rPr>
              <a:t>const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/>
              <a:t>highScore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/>
              <a:t>data.toMap</a:t>
            </a:r>
            <a:r>
              <a:rPr lang="en-US" sz="1200" dirty="0"/>
              <a:t>().value(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highScore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).</a:t>
            </a:r>
            <a:r>
              <a:rPr lang="en-US" sz="1200" dirty="0" err="1"/>
              <a:t>toString</a:t>
            </a:r>
            <a:r>
              <a:rPr lang="en-US" sz="1200" dirty="0"/>
              <a:t>(); </a:t>
            </a:r>
            <a:endParaRPr lang="en-US" sz="1200" dirty="0" smtClean="0"/>
          </a:p>
          <a:p>
            <a:r>
              <a:rPr lang="en-US" sz="1200" dirty="0" smtClean="0"/>
              <a:t>}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m_machine</a:t>
            </a:r>
            <a:r>
              <a:rPr lang="en-US" sz="1200" dirty="0"/>
              <a:t>-&gt;</a:t>
            </a:r>
            <a:r>
              <a:rPr lang="en-US" sz="1200" dirty="0" err="1"/>
              <a:t>submitEvent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randomEvent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)</a:t>
            </a:r>
            <a:r>
              <a:rPr lang="en-US" sz="1200" dirty="0" smtClean="0"/>
              <a:t>;</a:t>
            </a:r>
            <a:endParaRPr lang="en-US" sz="12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2836889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in QML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2724" y="1594255"/>
            <a:ext cx="8425186" cy="3364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>
                <a:solidFill>
                  <a:srgbClr val="808000"/>
                </a:solidFill>
              </a:rPr>
              <a:t>property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StateMachine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00"/>
                </a:solidFill>
              </a:rPr>
              <a:t>stateMachine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scxmlLoader</a:t>
            </a:r>
            <a:r>
              <a:rPr lang="en-US" sz="1200" dirty="0" err="1"/>
              <a:t>.stateMachine</a:t>
            </a:r>
            <a:r>
              <a:rPr lang="en-US" sz="1200" dirty="0"/>
              <a:t> </a:t>
            </a:r>
            <a:endParaRPr lang="en-US" sz="1200" dirty="0" smtClean="0"/>
          </a:p>
          <a:p>
            <a:endParaRPr lang="en-US" sz="1200" dirty="0">
              <a:solidFill>
                <a:srgbClr val="800000"/>
              </a:solidFill>
            </a:endParaRPr>
          </a:p>
          <a:p>
            <a:r>
              <a:rPr lang="en-US" sz="1200" dirty="0" err="1" smtClean="0">
                <a:solidFill>
                  <a:srgbClr val="800080"/>
                </a:solidFill>
              </a:rPr>
              <a:t>StateMachineLoader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{ </a:t>
            </a:r>
            <a:r>
              <a:rPr lang="en-US" sz="1200" dirty="0">
                <a:solidFill>
                  <a:srgbClr val="800000"/>
                </a:solidFill>
              </a:rPr>
              <a:t>id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scxmlLoader</a:t>
            </a:r>
            <a:r>
              <a:rPr lang="en-US" sz="1200" dirty="0"/>
              <a:t> } </a:t>
            </a:r>
            <a:br>
              <a:rPr lang="en-US" sz="1200" dirty="0"/>
            </a:br>
            <a:endParaRPr lang="en-US" sz="1200" dirty="0" smtClean="0"/>
          </a:p>
          <a:p>
            <a:r>
              <a:rPr lang="en-US" sz="1200" dirty="0" err="1" smtClean="0">
                <a:solidFill>
                  <a:srgbClr val="800080"/>
                </a:solidFill>
              </a:rPr>
              <a:t>EventConnection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{ </a:t>
            </a:r>
            <a:endParaRPr lang="en-US" sz="1200" dirty="0" smtClean="0"/>
          </a:p>
          <a:p>
            <a:r>
              <a:rPr lang="en-US" sz="1200" dirty="0">
                <a:solidFill>
                  <a:srgbClr val="800000"/>
                </a:solidFill>
              </a:rPr>
              <a:t> </a:t>
            </a:r>
            <a:r>
              <a:rPr lang="en-US" sz="1200" dirty="0" smtClean="0">
                <a:solidFill>
                  <a:srgbClr val="800000"/>
                </a:solidFill>
              </a:rPr>
              <a:t>   </a:t>
            </a:r>
            <a:r>
              <a:rPr lang="en-US" sz="1200" dirty="0" err="1" smtClean="0">
                <a:solidFill>
                  <a:srgbClr val="800000"/>
                </a:solidFill>
              </a:rPr>
              <a:t>stateMachine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root</a:t>
            </a:r>
            <a:r>
              <a:rPr lang="en-US" sz="1200" dirty="0" err="1"/>
              <a:t>.stateMachine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>
                <a:solidFill>
                  <a:srgbClr val="800000"/>
                </a:solidFill>
              </a:rPr>
              <a:t> </a:t>
            </a:r>
            <a:r>
              <a:rPr lang="en-US" sz="1200" dirty="0" smtClean="0">
                <a:solidFill>
                  <a:srgbClr val="800000"/>
                </a:solidFill>
              </a:rPr>
              <a:t>   events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[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playbackStarted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playbackStopped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] </a:t>
            </a:r>
            <a:endParaRPr lang="en-US" sz="1200" dirty="0" smtClean="0"/>
          </a:p>
          <a:p>
            <a:r>
              <a:rPr lang="en-US" sz="1200" dirty="0">
                <a:solidFill>
                  <a:srgbClr val="800000"/>
                </a:solidFill>
              </a:rPr>
              <a:t> </a:t>
            </a:r>
            <a:r>
              <a:rPr lang="en-US" sz="1200" dirty="0" smtClean="0">
                <a:solidFill>
                  <a:srgbClr val="800000"/>
                </a:solidFill>
              </a:rPr>
              <a:t>   </a:t>
            </a:r>
            <a:r>
              <a:rPr lang="en-US" sz="1200" dirty="0" err="1" smtClean="0">
                <a:solidFill>
                  <a:srgbClr val="800000"/>
                </a:solidFill>
              </a:rPr>
              <a:t>onOccurred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{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    </a:t>
            </a:r>
            <a:r>
              <a:rPr lang="en-US" sz="1200" dirty="0" err="1" smtClean="0">
                <a:solidFill>
                  <a:srgbClr val="808000"/>
                </a:solidFill>
              </a:rPr>
              <a:t>var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i="1" dirty="0">
                <a:solidFill>
                  <a:srgbClr val="2985C7"/>
                </a:solidFill>
              </a:rPr>
              <a:t>media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2985C7"/>
                </a:solidFill>
              </a:rPr>
              <a:t>event</a:t>
            </a:r>
            <a:r>
              <a:rPr lang="en-US" sz="1200" dirty="0" err="1"/>
              <a:t>.data.media</a:t>
            </a:r>
            <a:r>
              <a:rPr lang="en-US" sz="1200" dirty="0"/>
              <a:t> </a:t>
            </a:r>
          </a:p>
          <a:p>
            <a:r>
              <a:rPr lang="en-US" sz="1200" i="1" dirty="0" smtClean="0">
                <a:solidFill>
                  <a:srgbClr val="000000"/>
                </a:solidFill>
              </a:rPr>
              <a:t>        </a:t>
            </a:r>
            <a:r>
              <a:rPr lang="en-US" sz="1200" i="1" dirty="0" err="1" smtClean="0">
                <a:solidFill>
                  <a:srgbClr val="000000"/>
                </a:solidFill>
              </a:rPr>
              <a:t>theLog</a:t>
            </a:r>
            <a:r>
              <a:rPr lang="en-US" sz="1200" dirty="0" err="1" smtClean="0"/>
              <a:t>.text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008000"/>
                </a:solidFill>
              </a:rPr>
              <a:t>"</a:t>
            </a:r>
            <a:r>
              <a:rPr lang="en-US" sz="1200" dirty="0">
                <a:solidFill>
                  <a:srgbClr val="008000"/>
                </a:solidFill>
              </a:rPr>
              <a:t>\</a:t>
            </a:r>
            <a:r>
              <a:rPr lang="en-US" sz="1200" dirty="0" err="1">
                <a:solidFill>
                  <a:srgbClr val="008000"/>
                </a:solidFill>
              </a:rPr>
              <a:t>nplaybackStarted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with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data: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 +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55AF"/>
                </a:solidFill>
              </a:rPr>
              <a:t>JSON</a:t>
            </a:r>
            <a:r>
              <a:rPr lang="en-US" sz="1200" dirty="0" err="1"/>
              <a:t>.stringify</a:t>
            </a:r>
            <a:r>
              <a:rPr lang="en-US" sz="1200" dirty="0"/>
              <a:t>(</a:t>
            </a:r>
            <a:r>
              <a:rPr lang="en-US" sz="1200" i="1" dirty="0" err="1">
                <a:solidFill>
                  <a:srgbClr val="2985C7"/>
                </a:solidFill>
              </a:rPr>
              <a:t>event</a:t>
            </a:r>
            <a:r>
              <a:rPr lang="en-US" sz="1200" dirty="0" err="1"/>
              <a:t>.data</a:t>
            </a:r>
            <a:r>
              <a:rPr lang="en-US" sz="1200" dirty="0"/>
              <a:t>)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}</a:t>
            </a:r>
          </a:p>
          <a:p>
            <a:r>
              <a:rPr lang="en-US" sz="1200" dirty="0" smtClean="0"/>
              <a:t>}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808000"/>
                </a:solidFill>
              </a:rPr>
              <a:t>function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>
                <a:solidFill>
                  <a:srgbClr val="000000"/>
                </a:solidFill>
              </a:rPr>
              <a:t>tap</a:t>
            </a:r>
            <a:r>
              <a:rPr lang="en-US" sz="1200" dirty="0"/>
              <a:t>(</a:t>
            </a:r>
            <a:r>
              <a:rPr lang="en-US" sz="1200" dirty="0" err="1"/>
              <a:t>idx</a:t>
            </a:r>
            <a:r>
              <a:rPr lang="en-US" sz="1200" dirty="0"/>
              <a:t>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{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</a:t>
            </a:r>
            <a:r>
              <a:rPr lang="en-US" sz="1200" dirty="0" err="1" smtClean="0">
                <a:solidFill>
                  <a:srgbClr val="808000"/>
                </a:solidFill>
              </a:rPr>
              <a:t>var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i="1" dirty="0">
                <a:solidFill>
                  <a:srgbClr val="2985C7"/>
                </a:solidFill>
              </a:rPr>
              <a:t>media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theModel</a:t>
            </a:r>
            <a:r>
              <a:rPr lang="en-US" sz="1200" dirty="0" err="1"/>
              <a:t>.get</a:t>
            </a:r>
            <a:r>
              <a:rPr lang="en-US" sz="1200" dirty="0"/>
              <a:t>(</a:t>
            </a:r>
            <a:r>
              <a:rPr lang="en-US" sz="1200" i="1" dirty="0" err="1">
                <a:solidFill>
                  <a:srgbClr val="2985C7"/>
                </a:solidFill>
              </a:rPr>
              <a:t>idx</a:t>
            </a:r>
            <a:r>
              <a:rPr lang="en-US" sz="1200" dirty="0"/>
              <a:t>).media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</a:t>
            </a:r>
            <a:r>
              <a:rPr lang="en-US" sz="1200" dirty="0" err="1" smtClean="0">
                <a:solidFill>
                  <a:srgbClr val="808000"/>
                </a:solidFill>
              </a:rPr>
              <a:t>var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i="1" dirty="0">
                <a:solidFill>
                  <a:srgbClr val="2985C7"/>
                </a:solidFill>
              </a:rPr>
              <a:t>data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{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"media"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>
                <a:solidFill>
                  <a:srgbClr val="2985C7"/>
                </a:solidFill>
              </a:rPr>
              <a:t>media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} </a:t>
            </a:r>
            <a:endParaRPr lang="en-US" sz="1200" dirty="0" smtClean="0"/>
          </a:p>
          <a:p>
            <a:r>
              <a:rPr lang="en-US" sz="1200" i="1" dirty="0">
                <a:solidFill>
                  <a:srgbClr val="000000"/>
                </a:solidFill>
              </a:rPr>
              <a:t> </a:t>
            </a:r>
            <a:r>
              <a:rPr lang="en-US" sz="1200" i="1" dirty="0" smtClean="0">
                <a:solidFill>
                  <a:srgbClr val="000000"/>
                </a:solidFill>
              </a:rPr>
              <a:t>   </a:t>
            </a:r>
            <a:r>
              <a:rPr lang="en-US" sz="1200" i="1" dirty="0" err="1" smtClean="0">
                <a:solidFill>
                  <a:srgbClr val="000000"/>
                </a:solidFill>
              </a:rPr>
              <a:t>stateMachine</a:t>
            </a:r>
            <a:r>
              <a:rPr lang="en-US" sz="1200" dirty="0" err="1" smtClean="0"/>
              <a:t>.submitEvent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8000"/>
                </a:solidFill>
              </a:rPr>
              <a:t>"tap"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>
                <a:solidFill>
                  <a:srgbClr val="2985C7"/>
                </a:solidFill>
              </a:rPr>
              <a:t>data</a:t>
            </a:r>
            <a:r>
              <a:rPr lang="en-US" sz="1200" dirty="0"/>
              <a:t>) </a:t>
            </a:r>
            <a:endParaRPr lang="en-US" sz="1200" dirty="0" smtClean="0"/>
          </a:p>
          <a:p>
            <a:r>
              <a:rPr lang="en-US" sz="1200" dirty="0" smtClean="0"/>
              <a:t>} </a:t>
            </a:r>
            <a:endParaRPr lang="en-US" sz="12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4505958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 class</a:t>
            </a:r>
            <a:r>
              <a:rPr lang="en-US" dirty="0" smtClean="0"/>
              <a:t> </a:t>
            </a:r>
            <a:r>
              <a:rPr lang="en-US" dirty="0" err="1" smtClean="0"/>
              <a:t>QScxmlDataModel</a:t>
            </a:r>
            <a:endParaRPr lang="en-US" dirty="0" smtClean="0"/>
          </a:p>
          <a:p>
            <a:pPr lvl="1"/>
            <a:r>
              <a:rPr lang="en-US" dirty="0" smtClean="0"/>
              <a:t>Model property access methods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b</a:t>
            </a:r>
            <a:r>
              <a:rPr lang="en-US" dirty="0" err="1" smtClean="0">
                <a:latin typeface="Courier New"/>
                <a:cs typeface="Courier New"/>
              </a:rPr>
              <a:t>ool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hasScxmlProperty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QString</a:t>
            </a:r>
            <a:r>
              <a:rPr lang="en-US" dirty="0" smtClean="0">
                <a:latin typeface="Courier New"/>
                <a:cs typeface="Courier New"/>
              </a:rPr>
              <a:t> &amp;name) 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err="1">
                <a:latin typeface="Courier New"/>
                <a:cs typeface="Courier New"/>
              </a:rPr>
              <a:t>b</a:t>
            </a:r>
            <a:r>
              <a:rPr lang="en-US" dirty="0" err="1" smtClean="0">
                <a:latin typeface="Courier New"/>
                <a:cs typeface="Courier New"/>
              </a:rPr>
              <a:t>ool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setScxmlProperty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 &amp;</a:t>
            </a:r>
            <a:r>
              <a:rPr lang="en-US" dirty="0" smtClean="0">
                <a:latin typeface="Courier New"/>
                <a:cs typeface="Courier New"/>
              </a:rPr>
              <a:t>name, 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QVariant</a:t>
            </a:r>
            <a:r>
              <a:rPr lang="en-US" dirty="0" smtClean="0">
                <a:latin typeface="Courier New"/>
                <a:cs typeface="Courier New"/>
              </a:rPr>
              <a:t> &amp;value, </a:t>
            </a:r>
          </a:p>
          <a:p>
            <a:pPr marL="914400" lvl="2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QString</a:t>
            </a:r>
            <a:r>
              <a:rPr lang="en-US" dirty="0" smtClean="0">
                <a:latin typeface="Courier New"/>
                <a:cs typeface="Courier New"/>
              </a:rPr>
              <a:t> &amp;context)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QVariant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</a:t>
            </a:r>
            <a:r>
              <a:rPr lang="en-US" dirty="0" err="1" smtClean="0">
                <a:latin typeface="Courier New"/>
                <a:cs typeface="Courier New"/>
              </a:rPr>
              <a:t>cxmlProperty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 &amp;</a:t>
            </a:r>
            <a:r>
              <a:rPr lang="en-US" dirty="0" smtClean="0">
                <a:latin typeface="Courier New"/>
                <a:cs typeface="Courier New"/>
              </a:rPr>
              <a:t>name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smtClean="0"/>
              <a:t>Pure virtual functions for evaluating executable content 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v</a:t>
            </a:r>
            <a:r>
              <a:rPr lang="en-US" dirty="0" smtClean="0">
                <a:latin typeface="Courier New"/>
                <a:cs typeface="Courier New"/>
              </a:rPr>
              <a:t>irtual </a:t>
            </a:r>
            <a:r>
              <a:rPr lang="en-US" dirty="0" err="1" smtClean="0">
                <a:latin typeface="Courier New"/>
                <a:cs typeface="Courier New"/>
              </a:rPr>
              <a:t>QVariant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evaluateToVariant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QScxmlExecutableContent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EvaluatorId</a:t>
            </a:r>
            <a:r>
              <a:rPr lang="en-US" dirty="0" smtClean="0">
                <a:latin typeface="Courier New"/>
                <a:cs typeface="Courier New"/>
              </a:rPr>
              <a:t> id, </a:t>
            </a:r>
          </a:p>
          <a:p>
            <a:pPr marL="914400" lvl="2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</a:t>
            </a:r>
            <a:r>
              <a:rPr lang="en-US" dirty="0" err="1" smtClean="0">
                <a:latin typeface="Courier New"/>
                <a:cs typeface="Courier New"/>
              </a:rPr>
              <a:t>bool</a:t>
            </a:r>
            <a:r>
              <a:rPr lang="en-US" dirty="0" smtClean="0">
                <a:latin typeface="Courier New"/>
                <a:cs typeface="Courier New"/>
              </a:rPr>
              <a:t> *ok) = 0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/>
          </a:p>
          <a:p>
            <a:r>
              <a:rPr lang="en-US" dirty="0" smtClean="0"/>
              <a:t>Three subclasses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QScxmlCppDataModel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QScxmlNullDataModel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QScxmlEcmaScriptDataModel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9893340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QScxmlCppDataModel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709800"/>
          </a:xfrm>
        </p:spPr>
        <p:txBody>
          <a:bodyPr/>
          <a:lstStyle/>
          <a:p>
            <a:r>
              <a:rPr lang="en-US" dirty="0" smtClean="0"/>
              <a:t>Macro </a:t>
            </a:r>
            <a:r>
              <a:rPr lang="en-US" dirty="0" smtClean="0">
                <a:latin typeface="Courier New"/>
                <a:cs typeface="Courier New"/>
              </a:rPr>
              <a:t>Q_SCXML_DATAMODEL</a:t>
            </a:r>
            <a:r>
              <a:rPr lang="en-US" dirty="0" smtClean="0"/>
              <a:t> results </a:t>
            </a:r>
            <a:r>
              <a:rPr lang="en-US" dirty="0" err="1" smtClean="0">
                <a:latin typeface="Courier New"/>
                <a:cs typeface="Courier New"/>
              </a:rPr>
              <a:t>qscxmlc</a:t>
            </a:r>
            <a:r>
              <a:rPr lang="en-US" dirty="0" smtClean="0"/>
              <a:t> to generate required evaluation functions </a:t>
            </a:r>
          </a:p>
          <a:p>
            <a:pPr lvl="1"/>
            <a:r>
              <a:rPr lang="en-US" dirty="0" smtClean="0"/>
              <a:t>Makes members accessible in SCXML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905" y="2074848"/>
            <a:ext cx="8425186" cy="23025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>
                <a:solidFill>
                  <a:srgbClr val="000080"/>
                </a:solidFill>
              </a:rPr>
              <a:t>#</a:t>
            </a:r>
            <a:r>
              <a:rPr lang="en-US" sz="1200" dirty="0">
                <a:solidFill>
                  <a:srgbClr val="000080"/>
                </a:solidFill>
              </a:rPr>
              <a:t>include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qscxmlcppdatamodel.h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 </a:t>
            </a:r>
            <a:br>
              <a:rPr lang="en-US" sz="1200" dirty="0"/>
            </a:br>
            <a:endParaRPr lang="en-US" sz="1200" dirty="0" smtClean="0"/>
          </a:p>
          <a:p>
            <a:r>
              <a:rPr lang="en-US" sz="1200" dirty="0" smtClean="0">
                <a:solidFill>
                  <a:srgbClr val="808000"/>
                </a:solidFill>
              </a:rPr>
              <a:t>class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TheDataModel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public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QScxmlCppDataModel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{ </a:t>
            </a:r>
          </a:p>
          <a:p>
            <a:r>
              <a:rPr lang="en-US" sz="1200" dirty="0">
                <a:solidFill>
                  <a:srgbClr val="000080"/>
                </a:solidFill>
              </a:rPr>
              <a:t> </a:t>
            </a:r>
            <a:r>
              <a:rPr lang="en-US" sz="1200" dirty="0" smtClean="0">
                <a:solidFill>
                  <a:srgbClr val="000080"/>
                </a:solidFill>
              </a:rPr>
              <a:t>   Q_OBJECT</a:t>
            </a:r>
            <a:r>
              <a:rPr lang="en-US" sz="1200" dirty="0" smtClean="0"/>
              <a:t> </a:t>
            </a:r>
          </a:p>
          <a:p>
            <a:r>
              <a:rPr lang="en-US" sz="1200" dirty="0">
                <a:solidFill>
                  <a:srgbClr val="800080"/>
                </a:solidFill>
              </a:rPr>
              <a:t> </a:t>
            </a:r>
            <a:r>
              <a:rPr lang="en-US" sz="1200" dirty="0" smtClean="0">
                <a:solidFill>
                  <a:srgbClr val="800080"/>
                </a:solidFill>
              </a:rPr>
              <a:t>   Q_SCXML_DATAMODEL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//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Results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8000"/>
                </a:solidFill>
              </a:rPr>
              <a:t>qscxmlc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to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generate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evaluate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functions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808000"/>
                </a:solidFill>
              </a:rPr>
              <a:t>private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//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Note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private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members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</a:t>
            </a:r>
            <a:r>
              <a:rPr lang="en-US" sz="1200" dirty="0" err="1" smtClean="0">
                <a:solidFill>
                  <a:srgbClr val="808000"/>
                </a:solidFill>
              </a:rPr>
              <a:t>bool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/>
              <a:t>isValidMedia</a:t>
            </a:r>
            <a:r>
              <a:rPr lang="en-US" sz="1200" dirty="0"/>
              <a:t>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/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//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8000"/>
                </a:solidFill>
              </a:rPr>
              <a:t>evaluateToBool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>
                <a:solidFill>
                  <a:srgbClr val="800080"/>
                </a:solidFill>
              </a:rPr>
              <a:t> </a:t>
            </a:r>
            <a:r>
              <a:rPr lang="en-US" sz="1200" dirty="0" smtClean="0">
                <a:solidFill>
                  <a:srgbClr val="80008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QVariantMap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/>
              <a:t>eventData</a:t>
            </a:r>
            <a:r>
              <a:rPr lang="en-US" sz="1200" dirty="0"/>
              <a:t>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/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//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8000"/>
                </a:solidFill>
              </a:rPr>
              <a:t>evaluateToVariant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 smtClean="0"/>
              <a:t>    </a:t>
            </a:r>
            <a:r>
              <a:rPr lang="en-US" sz="1200" dirty="0" err="1" smtClean="0">
                <a:solidFill>
                  <a:srgbClr val="800080"/>
                </a:solidFill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0000"/>
                </a:solidFill>
              </a:rPr>
              <a:t>media</a:t>
            </a:r>
            <a:r>
              <a:rPr lang="en-US" sz="1200" dirty="0"/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//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8000"/>
                </a:solidFill>
              </a:rPr>
              <a:t>evaluateToVariant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};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endParaRPr lang="en-US" sz="12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7983896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QScxmlCppDataModel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709800"/>
          </a:xfrm>
        </p:spPr>
        <p:txBody>
          <a:bodyPr/>
          <a:lstStyle/>
          <a:p>
            <a:r>
              <a:rPr lang="en-US" dirty="0" smtClean="0"/>
              <a:t>Allows adding C++ statements in </a:t>
            </a:r>
            <a:r>
              <a:rPr lang="en-US" dirty="0" smtClean="0">
                <a:latin typeface="Courier New"/>
                <a:cs typeface="Courier New"/>
              </a:rPr>
              <a:t>&lt;script&gt;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Allows using C++ expressions in </a:t>
            </a:r>
            <a:r>
              <a:rPr lang="en-US" dirty="0" err="1" smtClean="0">
                <a:latin typeface="Courier New"/>
                <a:cs typeface="Courier New"/>
              </a:rPr>
              <a:t>cond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expr</a:t>
            </a:r>
            <a:r>
              <a:rPr lang="en-US" dirty="0" smtClean="0"/>
              <a:t> attributes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905" y="2074848"/>
            <a:ext cx="8425186" cy="23025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&lt;</a:t>
            </a:r>
            <a:r>
              <a:rPr lang="en-US" sz="1200" dirty="0" err="1">
                <a:solidFill>
                  <a:srgbClr val="808000"/>
                </a:solidFill>
                <a:latin typeface="Courier New"/>
                <a:cs typeface="Courier New"/>
              </a:rPr>
              <a:t>scxml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latin typeface="Courier New"/>
                <a:cs typeface="Courier New"/>
              </a:rPr>
              <a:t>xmlns</a:t>
            </a:r>
            <a:r>
              <a:rPr lang="en-US" sz="1200" dirty="0" smtClean="0">
                <a:latin typeface="Courier New"/>
                <a:cs typeface="Courier New"/>
              </a:rPr>
              <a:t>=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  <a:hlinkClick r:id="rId2"/>
              </a:rPr>
              <a:t>http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  <a:hlinkClick r:id="rId2"/>
              </a:rPr>
              <a:t>://www.w3.org/2005/07/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  <a:hlinkClick r:id="rId2"/>
              </a:rPr>
              <a:t>scxml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latin typeface="Courier New"/>
                <a:cs typeface="Courier New"/>
              </a:rPr>
              <a:t>datamodel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cplusplus:TheDataModel:thedatamodel.h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&gt;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state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id=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"stopped"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transition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event=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"tap"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cond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isValidMedia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()"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target=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"playing"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/&gt;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/state&gt;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state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id=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"playing"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&lt;</a:t>
            </a:r>
            <a:r>
              <a:rPr lang="en-US" sz="1200" dirty="0" err="1">
                <a:solidFill>
                  <a:srgbClr val="808000"/>
                </a:solidFill>
                <a:latin typeface="Courier New"/>
                <a:cs typeface="Courier New"/>
              </a:rPr>
              <a:t>onentry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    </a:t>
            </a:r>
            <a:r>
              <a:rPr lang="en-US" sz="1200" b="1" dirty="0" smtClean="0">
                <a:solidFill>
                  <a:srgbClr val="808000"/>
                </a:solidFill>
                <a:latin typeface="Courier New"/>
                <a:cs typeface="Courier New"/>
              </a:rPr>
              <a:t>&lt;</a:t>
            </a:r>
            <a:r>
              <a:rPr lang="en-US" sz="1200" b="1" dirty="0">
                <a:solidFill>
                  <a:srgbClr val="808000"/>
                </a:solidFill>
                <a:latin typeface="Courier New"/>
                <a:cs typeface="Courier New"/>
              </a:rPr>
              <a:t>script&gt;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media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eventData</a:t>
            </a:r>
            <a:r>
              <a:rPr lang="en-US" sz="1200" dirty="0">
                <a:latin typeface="Courier New"/>
                <a:cs typeface="Courier New"/>
              </a:rPr>
              <a:t>().value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QStringLiteral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&amp;</a:t>
            </a:r>
            <a:r>
              <a:rPr lang="en-US" sz="1200" dirty="0" err="1">
                <a:solidFill>
                  <a:srgbClr val="000080"/>
                </a:solidFill>
                <a:latin typeface="Courier New"/>
                <a:cs typeface="Courier New"/>
              </a:rPr>
              <a:t>quot;</a:t>
            </a:r>
            <a:r>
              <a:rPr lang="en-US" sz="1200" dirty="0" err="1">
                <a:latin typeface="Courier New"/>
                <a:cs typeface="Courier New"/>
              </a:rPr>
              <a:t>media</a:t>
            </a:r>
            <a:r>
              <a:rPr lang="en-US" sz="1200" dirty="0" err="1">
                <a:solidFill>
                  <a:srgbClr val="000080"/>
                </a:solidFill>
                <a:latin typeface="Courier New"/>
                <a:cs typeface="Courier New"/>
              </a:rPr>
              <a:t>&amp;quot</a:t>
            </a: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r>
              <a:rPr lang="en-US" sz="1200" dirty="0">
                <a:latin typeface="Courier New"/>
                <a:cs typeface="Courier New"/>
              </a:rPr>
              <a:t>)).</a:t>
            </a:r>
            <a:r>
              <a:rPr lang="en-US" sz="1200" dirty="0" err="1">
                <a:latin typeface="Courier New"/>
                <a:cs typeface="Courier New"/>
              </a:rPr>
              <a:t>toString</a:t>
            </a:r>
            <a:r>
              <a:rPr lang="en-US" sz="1200" dirty="0">
                <a:latin typeface="Courier New"/>
                <a:cs typeface="Courier New"/>
              </a:rPr>
              <a:t>();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    </a:t>
            </a:r>
            <a:r>
              <a:rPr lang="en-US" sz="1200" b="1" dirty="0" smtClean="0">
                <a:solidFill>
                  <a:srgbClr val="808000"/>
                </a:solidFill>
                <a:latin typeface="Courier New"/>
                <a:cs typeface="Courier New"/>
              </a:rPr>
              <a:t>&lt;</a:t>
            </a:r>
            <a:r>
              <a:rPr lang="en-US" sz="1200" b="1" dirty="0">
                <a:solidFill>
                  <a:srgbClr val="808000"/>
                </a:solidFill>
                <a:latin typeface="Courier New"/>
                <a:cs typeface="Courier New"/>
              </a:rPr>
              <a:t>/script&gt;</a:t>
            </a:r>
            <a:endParaRPr lang="en-US" sz="1200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0155813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Services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Only other SCXML state machines can be invoked as services </a:t>
            </a:r>
          </a:p>
          <a:p>
            <a:pPr lvl="1"/>
            <a:r>
              <a:rPr lang="en-US" dirty="0" smtClean="0"/>
              <a:t>Allows having a state machine inside a state machine </a:t>
            </a:r>
          </a:p>
          <a:p>
            <a:endParaRPr lang="en-US" dirty="0"/>
          </a:p>
          <a:p>
            <a:r>
              <a:rPr lang="en-US" dirty="0" smtClean="0"/>
              <a:t>Accessible with 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QVector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QScxmlInvokableService</a:t>
            </a:r>
            <a:r>
              <a:rPr lang="en-US" dirty="0">
                <a:latin typeface="Courier New"/>
                <a:cs typeface="Courier New"/>
              </a:rPr>
              <a:t> *&gt; </a:t>
            </a:r>
            <a:r>
              <a:rPr lang="en-US" dirty="0" err="1" smtClean="0">
                <a:latin typeface="Courier New"/>
                <a:cs typeface="Courier New"/>
              </a:rPr>
              <a:t>QScxmlStateMachine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invokedServices</a:t>
            </a:r>
            <a:r>
              <a:rPr lang="en-US" dirty="0">
                <a:latin typeface="Courier New"/>
                <a:cs typeface="Courier New"/>
              </a:rPr>
              <a:t>() 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or 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InvokedServices</a:t>
            </a:r>
            <a:r>
              <a:rPr lang="en-US" dirty="0" smtClean="0"/>
              <a:t> in QML</a:t>
            </a:r>
          </a:p>
          <a:p>
            <a:pPr lvl="1"/>
            <a:endParaRPr lang="en-US" dirty="0"/>
          </a:p>
          <a:p>
            <a:r>
              <a:rPr lang="en-US" dirty="0" smtClean="0"/>
              <a:t>Same features as the outer state machine 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4788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SCXML allows creating state machines from XCXML files</a:t>
            </a:r>
          </a:p>
          <a:p>
            <a:endParaRPr lang="en-US" dirty="0"/>
          </a:p>
          <a:p>
            <a:r>
              <a:rPr lang="en-US" dirty="0" err="1" smtClean="0">
                <a:latin typeface="Courier New"/>
                <a:cs typeface="Courier New"/>
              </a:rPr>
              <a:t>QScxmlStateMachine</a:t>
            </a:r>
            <a:r>
              <a:rPr lang="en-US" dirty="0" smtClean="0"/>
              <a:t> provides functions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access states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observe state changes and events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send events</a:t>
            </a:r>
          </a:p>
          <a:p>
            <a:pPr lvl="1"/>
            <a:r>
              <a:rPr lang="en-US" dirty="0" smtClean="0"/>
              <a:t>to access invoked services to access data models </a:t>
            </a:r>
          </a:p>
          <a:p>
            <a:pPr lvl="1"/>
            <a:endParaRPr lang="en-US" dirty="0"/>
          </a:p>
          <a:p>
            <a:r>
              <a:rPr lang="en-US" dirty="0" err="1" smtClean="0">
                <a:latin typeface="Courier New"/>
                <a:cs typeface="Courier New"/>
              </a:rPr>
              <a:t>QScxmlDataModel</a:t>
            </a:r>
            <a:r>
              <a:rPr lang="en-US" dirty="0" smtClean="0"/>
              <a:t> sub-classes allow accessing data model locations and expressions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8806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Inter-Process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51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smtClean="0"/>
              <a:t>Processes</a:t>
            </a:r>
          </a:p>
          <a:p>
            <a:r>
              <a:rPr lang="en-US" dirty="0" smtClean="0"/>
              <a:t>Inter-Process Communication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Shared Memory </a:t>
            </a:r>
            <a:endParaRPr lang="en-US" dirty="0" smtClean="0"/>
          </a:p>
          <a:p>
            <a:r>
              <a:rPr lang="en-US" dirty="0" err="1" smtClean="0"/>
              <a:t>QtDBus</a:t>
            </a:r>
            <a:r>
              <a:rPr lang="en-US" dirty="0" smtClean="0"/>
              <a:t> </a:t>
            </a:r>
            <a:r>
              <a:rPr lang="en-US" dirty="0"/>
              <a:t>– Qt Bindings to D-Bus</a:t>
            </a:r>
          </a:p>
          <a:p>
            <a:r>
              <a:rPr lang="en-US" dirty="0"/>
              <a:t>File Watcher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18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and High-Level Plugin APIs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Low-level API</a:t>
            </a:r>
          </a:p>
          <a:p>
            <a:pPr lvl="1"/>
            <a:r>
              <a:rPr lang="en-US" dirty="0"/>
              <a:t>Allows implementing plugins to extend Qt applications </a:t>
            </a:r>
          </a:p>
          <a:p>
            <a:pPr lvl="1"/>
            <a:endParaRPr lang="en-US" dirty="0"/>
          </a:p>
          <a:p>
            <a:r>
              <a:rPr lang="en-US" dirty="0"/>
              <a:t>High-level API</a:t>
            </a:r>
          </a:p>
          <a:p>
            <a:pPr lvl="1"/>
            <a:r>
              <a:rPr lang="en-US" dirty="0"/>
              <a:t>Used to extend Qt itself with plugins </a:t>
            </a:r>
          </a:p>
          <a:p>
            <a:pPr lvl="1"/>
            <a:r>
              <a:rPr lang="en-US" dirty="0"/>
              <a:t>Developers need to implement Steps 2-4 only </a:t>
            </a:r>
          </a:p>
          <a:p>
            <a:pPr lvl="1"/>
            <a:r>
              <a:rPr lang="en-US" dirty="0"/>
              <a:t>Typically, Step 5 is implemented in plugin factory classes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2369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…how to launch and terminate processes</a:t>
            </a:r>
            <a:endParaRPr lang="en-US" dirty="0"/>
          </a:p>
          <a:p>
            <a:r>
              <a:rPr lang="en-US" dirty="0" smtClean="0"/>
              <a:t>…how to communicate between processes with standard input and output</a:t>
            </a:r>
            <a:endParaRPr lang="en-US" dirty="0"/>
          </a:p>
          <a:p>
            <a:r>
              <a:rPr lang="en-US" dirty="0" smtClean="0"/>
              <a:t>…IPC options in Qt</a:t>
            </a:r>
            <a:endParaRPr lang="en-US" dirty="0"/>
          </a:p>
          <a:p>
            <a:r>
              <a:rPr lang="en-US" dirty="0" smtClean="0"/>
              <a:t>…how to use shared memory</a:t>
            </a:r>
          </a:p>
          <a:p>
            <a:r>
              <a:rPr lang="en-US" dirty="0" smtClean="0"/>
              <a:t>…how to use Desktop-Bus </a:t>
            </a:r>
          </a:p>
          <a:p>
            <a:r>
              <a:rPr lang="en-US" dirty="0" smtClean="0"/>
              <a:t>…how to observe changes in the file system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387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195277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QProcess</a:t>
            </a:r>
            <a:r>
              <a:rPr lang="en-US" dirty="0"/>
              <a:t> allows launching external programs and communicating with them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Both synchronously and asynchronously 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After </a:t>
            </a:r>
            <a:r>
              <a:rPr lang="en-US" dirty="0"/>
              <a:t>the process has been created, it enters the </a:t>
            </a:r>
            <a:r>
              <a:rPr lang="en-US" dirty="0">
                <a:latin typeface="Courier New"/>
                <a:cs typeface="Courier New"/>
              </a:rPr>
              <a:t>Starting</a:t>
            </a:r>
            <a:r>
              <a:rPr lang="en-US" dirty="0"/>
              <a:t> state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After the process is started, it enters Running state and emits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started() </a:t>
            </a:r>
            <a:r>
              <a:rPr lang="en-US" dirty="0"/>
              <a:t>signal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Process </a:t>
            </a:r>
            <a:r>
              <a:rPr lang="en-US" dirty="0"/>
              <a:t>may be started several times (platform dependent behavior)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4940" y="3356151"/>
            <a:ext cx="8085484" cy="1642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342900" indent="-2333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86BC25"/>
              </a:buClr>
              <a:buSzPct val="60000"/>
              <a:buFontTx/>
              <a:buChar char="•"/>
              <a:defRPr lang="en-US" sz="18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7191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6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079500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439863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7986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kern="1200" dirty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"./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QStringList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"-style"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"motif"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QProcess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QProcess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parentObject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setProgram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setArguments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93390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Process </a:t>
            </a:r>
            <a:r>
              <a:rPr lang="en-US" dirty="0"/>
              <a:t>Invocation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>
                <a:latin typeface="Courier New"/>
                <a:cs typeface="Courier New"/>
              </a:rPr>
              <a:t>QProcess</a:t>
            </a:r>
            <a:r>
              <a:rPr lang="en-US" dirty="0" smtClean="0">
                <a:latin typeface="Courier New"/>
                <a:cs typeface="Courier New"/>
              </a:rPr>
              <a:t>::start() </a:t>
            </a:r>
            <a:r>
              <a:rPr lang="en-US" dirty="0" smtClean="0"/>
              <a:t>starts the process asynchronously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Function returns possibly before the child process is running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Signals </a:t>
            </a:r>
            <a:r>
              <a:rPr lang="en-US" dirty="0" smtClean="0">
                <a:latin typeface="Courier New"/>
                <a:cs typeface="Courier New"/>
              </a:rPr>
              <a:t>started()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errorOccurred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tell whether the process was started successfully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 dirty="0" smtClean="0">
                <a:latin typeface="Courier New"/>
                <a:cs typeface="Courier New"/>
              </a:rPr>
              <a:t>tart()</a:t>
            </a:r>
            <a:r>
              <a:rPr lang="en-US" dirty="0" smtClean="0"/>
              <a:t> may be called several times – no effect on the running process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r>
              <a:rPr lang="en-US" dirty="0" smtClean="0"/>
              <a:t>Static </a:t>
            </a:r>
            <a:r>
              <a:rPr lang="en-US" dirty="0" err="1">
                <a:latin typeface="Courier New" pitchFamily="49" charset="0"/>
              </a:rPr>
              <a:t>QProcess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startDetached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starts a child process and detaches it </a:t>
            </a:r>
            <a:r>
              <a:rPr lang="en-US" dirty="0"/>
              <a:t>from the current one</a:t>
            </a:r>
          </a:p>
          <a:p>
            <a:pPr lvl="1"/>
            <a:r>
              <a:rPr lang="en-US" dirty="0"/>
              <a:t>This method will not wait for termination, and the child process will not be terminated when the current process terminates (“fire and forget”)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4157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Process </a:t>
            </a:r>
            <a:r>
              <a:rPr lang="en-US" dirty="0"/>
              <a:t>Invocation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</a:t>
            </a:r>
            <a:r>
              <a:rPr lang="en-US" dirty="0" smtClean="0"/>
              <a:t>ait </a:t>
            </a:r>
            <a:r>
              <a:rPr lang="en-US" dirty="0"/>
              <a:t>until the child process has started (or finished)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waitForStarted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returns when the </a:t>
            </a:r>
            <a:r>
              <a:rPr lang="en-US" dirty="0">
                <a:latin typeface="Courier New"/>
                <a:cs typeface="Courier New"/>
              </a:rPr>
              <a:t>started()</a:t>
            </a:r>
            <a:r>
              <a:rPr lang="en-US" dirty="0"/>
              <a:t> signal has been emitted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waitForFinished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returns when the </a:t>
            </a:r>
            <a:r>
              <a:rPr lang="en-US" dirty="0">
                <a:latin typeface="Courier New"/>
                <a:cs typeface="Courier New"/>
              </a:rPr>
              <a:t>finished()</a:t>
            </a:r>
            <a:r>
              <a:rPr lang="en-US" dirty="0"/>
              <a:t> signal has been emitted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execute()</a:t>
            </a:r>
            <a:r>
              <a:rPr lang="en-US" dirty="0" smtClean="0"/>
              <a:t>Is another way to start a process synchronously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Starts a process and waits for its termination </a:t>
            </a:r>
            <a:endParaRPr lang="en-US" dirty="0"/>
          </a:p>
          <a:p>
            <a:pPr lvl="1"/>
            <a:r>
              <a:rPr lang="en-US" dirty="0" smtClean="0"/>
              <a:t>Does </a:t>
            </a:r>
            <a:r>
              <a:rPr lang="en-US" dirty="0"/>
              <a:t>not allow processing the child input or sending output to the </a:t>
            </a:r>
            <a:r>
              <a:rPr lang="en-US" dirty="0" smtClean="0"/>
              <a:t>child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/>
              <a:t>these methods in the main (GUI) thread will freeze your user interface</a:t>
            </a:r>
          </a:p>
          <a:p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72694" y="3220558"/>
            <a:ext cx="7812868" cy="951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342900" indent="-2333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86BC25"/>
              </a:buClr>
              <a:buSzPct val="60000"/>
              <a:buFontTx/>
              <a:buChar char="•"/>
              <a:defRPr lang="en-US" sz="18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7191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6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079500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439863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7986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kern="1200" dirty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QStringList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"Argument1"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"Argument2"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QProcess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execute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do_it_now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won’t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here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until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do_it_now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terminates</a:t>
            </a:r>
            <a:endParaRPr lang="en-US" sz="1200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764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Inter-Process Communication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As straightforward as accessing the files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Thanks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QIODevice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Write </a:t>
            </a:r>
            <a:r>
              <a:rPr lang="en-US" dirty="0"/>
              <a:t>process’s standard input using </a:t>
            </a:r>
            <a:r>
              <a:rPr lang="en-US" dirty="0">
                <a:latin typeface="Courier New"/>
                <a:cs typeface="Courier New"/>
              </a:rPr>
              <a:t>write()</a:t>
            </a:r>
            <a:r>
              <a:rPr lang="en-US" dirty="0"/>
              <a:t> and read from the standard output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read(),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2742322"/>
            <a:ext cx="7812868" cy="188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342900" indent="-2333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86BC25"/>
              </a:buClr>
              <a:buSzPct val="60000"/>
              <a:buFontTx/>
              <a:buChar char="•"/>
              <a:defRPr lang="en-US" sz="18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7191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6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079500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439863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7986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kern="1200" dirty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QProcess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QStringList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"-c"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waitForStarted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closeWriteChannel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waitForFinished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QByteArray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readAll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200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 err="1">
                <a:latin typeface="Open Sans Light"/>
                <a:cs typeface="Open Sans Light"/>
              </a:rPr>
              <a:t>e</a:t>
            </a:r>
            <a:r>
              <a:rPr lang="fi-FI" sz="1400" dirty="0" err="1" smtClean="0">
                <a:latin typeface="Open Sans Light"/>
                <a:cs typeface="Open Sans Light"/>
              </a:rPr>
              <a:t>x-simple-ipc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3376818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Inter-Process </a:t>
            </a:r>
            <a:r>
              <a:rPr lang="en-US" dirty="0" smtClean="0"/>
              <a:t>Communication Options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QSharedMemory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Reference count object, can be opened by any process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Simple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used to read/write to the process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Servers </a:t>
            </a:r>
            <a:r>
              <a:rPr lang="en-US" dirty="0"/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QCoreApplication</a:t>
            </a:r>
            <a:r>
              <a:rPr lang="en-US" dirty="0"/>
              <a:t> instances)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QLocalSocket</a:t>
            </a:r>
            <a:r>
              <a:rPr lang="en-US" dirty="0"/>
              <a:t> used (local loop TCP socket)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err="1" smtClean="0"/>
              <a:t>DBus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Extends signal/slot mechanism between processes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DBus</a:t>
            </a:r>
            <a:r>
              <a:rPr lang="en-US" dirty="0"/>
              <a:t> protocol must be supported by the </a:t>
            </a:r>
            <a:r>
              <a:rPr lang="en-US" dirty="0" smtClean="0"/>
              <a:t>platform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err="1"/>
              <a:t>QCop</a:t>
            </a:r>
            <a:r>
              <a:rPr lang="en-US" dirty="0"/>
              <a:t> (Qt Communication protocol)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Available only in Qt for embedded Linux prior Qt </a:t>
            </a:r>
            <a:r>
              <a:rPr lang="en-US" dirty="0" smtClean="0"/>
              <a:t>5</a:t>
            </a: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Platform</a:t>
            </a:r>
            <a:r>
              <a:rPr lang="en-US" dirty="0"/>
              <a:t>-dependent functionality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Message queues, pipes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8593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QSharedMemory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class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Works </a:t>
            </a:r>
            <a:r>
              <a:rPr lang="en-US" dirty="0"/>
              <a:t>between processes and threads</a:t>
            </a:r>
          </a:p>
          <a:p>
            <a:pPr lvl="1"/>
            <a:r>
              <a:rPr lang="en-US" dirty="0"/>
              <a:t>Processes recognize the piece of shared memory using a key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Process attach and detach to shared memory using the key</a:t>
            </a:r>
          </a:p>
          <a:p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not de-allocate shared memory buffer</a:t>
            </a:r>
          </a:p>
          <a:p>
            <a:pPr lvl="1"/>
            <a:r>
              <a:rPr lang="en-US" dirty="0"/>
              <a:t>Reference count – will be freed, when 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QSharedMemory</a:t>
            </a:r>
            <a:r>
              <a:rPr lang="en-US" dirty="0"/>
              <a:t> objects referencing it have been deleted</a:t>
            </a:r>
          </a:p>
          <a:p>
            <a:endParaRPr lang="en-US" dirty="0" smtClean="0"/>
          </a:p>
          <a:p>
            <a:r>
              <a:rPr lang="en-US" dirty="0" smtClean="0"/>
              <a:t>Mutual </a:t>
            </a:r>
            <a:r>
              <a:rPr lang="en-US" dirty="0"/>
              <a:t>exclusion is taken care by the developer 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lock() </a:t>
            </a:r>
            <a:r>
              <a:rPr lang="en-US" dirty="0"/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unlock()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3058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Example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1560" y="1410781"/>
            <a:ext cx="7791400" cy="17877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QSharedMemory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thekey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”),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new/old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shared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memory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uses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QSystemSemaphore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internally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buffer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qMin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unlock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200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 err="1">
                <a:latin typeface="Open Sans Light"/>
                <a:cs typeface="Open Sans Light"/>
              </a:rPr>
              <a:t>e</a:t>
            </a:r>
            <a:r>
              <a:rPr lang="fi-FI" sz="1400" dirty="0" err="1" smtClean="0">
                <a:latin typeface="Open Sans Light"/>
                <a:cs typeface="Open Sans Light"/>
              </a:rPr>
              <a:t>x-ipc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8892628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D-Bus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D-Bus itself is a </a:t>
            </a:r>
            <a:r>
              <a:rPr lang="en-US" dirty="0" smtClean="0"/>
              <a:t>server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Message </a:t>
            </a:r>
            <a:r>
              <a:rPr lang="en-US" dirty="0"/>
              <a:t>(remote procedure call) –based communication between processes 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Applications </a:t>
            </a:r>
            <a:r>
              <a:rPr lang="en-US" dirty="0"/>
              <a:t>(service providers) send messages to D-Bus, which routes the messages to one or more receiver 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Abstract 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D-Bus does not define, which mechanism (e.g. sockets) actually transfers the messages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Two </a:t>
            </a:r>
            <a:r>
              <a:rPr lang="en-US" dirty="0"/>
              <a:t>kinds of daemons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System-wide singleton (for system messages, such as signal strength, battery level)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User session –specific (between applications)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4279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D-Bus Concepts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Object </a:t>
            </a:r>
            <a:r>
              <a:rPr lang="en-US" b="1" dirty="0"/>
              <a:t>paths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mechanism to locate, which native object (</a:t>
            </a:r>
            <a:r>
              <a:rPr lang="en-US" dirty="0" err="1"/>
              <a:t>GObject</a:t>
            </a:r>
            <a:r>
              <a:rPr lang="en-US" dirty="0"/>
              <a:t>, Java Object, Qt </a:t>
            </a:r>
            <a:r>
              <a:rPr lang="en-US" dirty="0" err="1"/>
              <a:t>QObject</a:t>
            </a:r>
            <a:r>
              <a:rPr lang="en-US" dirty="0"/>
              <a:t>) provides a service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 </a:t>
            </a:r>
            <a:r>
              <a:rPr lang="en-US" dirty="0">
                <a:latin typeface="Courier New" pitchFamily="49" charset="0"/>
              </a:rPr>
              <a:t>company/services/</a:t>
            </a:r>
            <a:r>
              <a:rPr lang="en-US" dirty="0" err="1">
                <a:latin typeface="Courier New" pitchFamily="49" charset="0"/>
              </a:rPr>
              <a:t>serviceX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Each </a:t>
            </a:r>
            <a:r>
              <a:rPr lang="en-US" dirty="0"/>
              <a:t>object may have method and signal </a:t>
            </a:r>
            <a:r>
              <a:rPr lang="en-US" b="1" dirty="0"/>
              <a:t>members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Methods are (remote procedures) operations which can be invoked on an object with optional input and (possibly several) output values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Signals are broadcast from an object to all its observers (may contain data)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 </a:t>
            </a:r>
            <a:r>
              <a:rPr lang="en-US" dirty="0" err="1">
                <a:latin typeface="Courier New" pitchFamily="49" charset="0"/>
              </a:rPr>
              <a:t>doSomething</a:t>
            </a:r>
            <a:r>
              <a:rPr lang="en-US" dirty="0">
                <a:latin typeface="Courier New" pitchFamily="49" charset="0"/>
              </a:rPr>
              <a:t>, notify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Member </a:t>
            </a:r>
            <a:r>
              <a:rPr lang="en-US" dirty="0"/>
              <a:t>group is mapped to an </a:t>
            </a:r>
            <a:r>
              <a:rPr lang="en-US" b="1" dirty="0"/>
              <a:t>interface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Mapped to Java interface or C++ pure virtual class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Identified as </a:t>
            </a:r>
            <a:r>
              <a:rPr lang="en-US" dirty="0" err="1">
                <a:latin typeface="Courier New" pitchFamily="49" charset="0"/>
              </a:rPr>
              <a:t>com.company.InterfaceName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47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Define One or More Interfaces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2227495"/>
          </a:xfrm>
        </p:spPr>
        <p:txBody>
          <a:bodyPr/>
          <a:lstStyle/>
          <a:p>
            <a:r>
              <a:rPr lang="en-US" dirty="0"/>
              <a:t>Interface may be a class, containing pure virtual functions only, or it may be an abstract class</a:t>
            </a:r>
          </a:p>
          <a:p>
            <a:pPr lvl="1"/>
            <a:r>
              <a:rPr lang="en-US" dirty="0"/>
              <a:t>Classes should not have data members, though </a:t>
            </a:r>
          </a:p>
          <a:p>
            <a:pPr lvl="1"/>
            <a:r>
              <a:rPr lang="en-US" dirty="0"/>
              <a:t>Interfaces should derive from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Interface implementation must derive from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/>
              <a:t> any way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Q_DECLARE_INTERFACE() </a:t>
            </a:r>
            <a:r>
              <a:rPr lang="en-US" dirty="0"/>
              <a:t>macro tells Qt (meta-object system) about the interface(s)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Q_DECLARE_INTERFACE(</a:t>
            </a:r>
            <a:r>
              <a:rPr lang="en-US" dirty="0" err="1">
                <a:latin typeface="Courier New"/>
                <a:cs typeface="Courier New"/>
              </a:rPr>
              <a:t>CoolInterface</a:t>
            </a:r>
            <a:r>
              <a:rPr lang="en-US" dirty="0">
                <a:latin typeface="Courier New"/>
                <a:cs typeface="Courier New"/>
              </a:rPr>
              <a:t>, “</a:t>
            </a:r>
            <a:r>
              <a:rPr lang="en-US" dirty="0" err="1">
                <a:latin typeface="Courier New"/>
                <a:cs typeface="Courier New"/>
              </a:rPr>
              <a:t>io.qt.CoolInterface</a:t>
            </a:r>
            <a:r>
              <a:rPr lang="en-US" dirty="0">
                <a:latin typeface="Courier New"/>
                <a:cs typeface="Courier New"/>
              </a:rPr>
              <a:t>”)</a:t>
            </a:r>
          </a:p>
          <a:p>
            <a:pPr lvl="1"/>
            <a:r>
              <a:rPr lang="en-US" dirty="0"/>
              <a:t>The second parameter is an identifier, which is used to register the class, implementing the interface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77" y="3593350"/>
            <a:ext cx="8033567" cy="1514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117226" tIns="58613" rIns="117226" bIns="58613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Class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CoolInterface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   virtual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QStringList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Courier New"/>
                <a:cs typeface="Courier New"/>
              </a:rPr>
              <a:t>method1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   virtual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QImage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Courier New"/>
                <a:cs typeface="Courier New"/>
              </a:rPr>
              <a:t>method2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&amp;</a:t>
            </a:r>
            <a:r>
              <a:rPr lang="en-US" sz="1200" dirty="0">
                <a:latin typeface="Courier New"/>
                <a:cs typeface="Courier New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Q_DECLARE_INTERFACE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CoolInterface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“</a:t>
            </a:r>
            <a:r>
              <a:rPr lang="en-US" sz="1200" dirty="0" err="1" smtClean="0">
                <a:latin typeface="Courier New"/>
                <a:cs typeface="Courier New"/>
              </a:rPr>
              <a:t>io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 smtClean="0">
                <a:latin typeface="Courier New"/>
                <a:cs typeface="Courier New"/>
              </a:rPr>
              <a:t>qt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 smtClean="0">
                <a:latin typeface="Courier New"/>
                <a:cs typeface="Courier New"/>
              </a:rPr>
              <a:t>CoolInterface</a:t>
            </a:r>
            <a:r>
              <a:rPr lang="en-US" sz="1200" dirty="0" smtClean="0">
                <a:latin typeface="Courier New"/>
                <a:cs typeface="Courier New"/>
              </a:rPr>
              <a:t>”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kern="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1209622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D-Bus Concepts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Bus names</a:t>
            </a:r>
          </a:p>
          <a:p>
            <a:pPr lvl="1"/>
            <a:r>
              <a:rPr lang="en-US" dirty="0"/>
              <a:t>D-Bus daemon assigns a unique connection name for each connection from applications</a:t>
            </a:r>
          </a:p>
          <a:p>
            <a:pPr lvl="1"/>
            <a:r>
              <a:rPr lang="en-US" dirty="0"/>
              <a:t>After a name is mapped to an application, the application owns that name</a:t>
            </a:r>
          </a:p>
          <a:p>
            <a:pPr lvl="1"/>
            <a:r>
              <a:rPr lang="en-US" dirty="0"/>
              <a:t>Applications may ask to own well-known names, e.g. </a:t>
            </a:r>
            <a:r>
              <a:rPr lang="en-US" dirty="0" err="1">
                <a:latin typeface="Courier New" pitchFamily="49" charset="0"/>
              </a:rPr>
              <a:t>com.theqtcompany.MessageEditor</a:t>
            </a:r>
            <a:endParaRPr lang="en-US" dirty="0">
              <a:latin typeface="Courier New" pitchFamily="49" charset="0"/>
            </a:endParaRPr>
          </a:p>
          <a:p>
            <a:endParaRPr lang="en-US" b="1" dirty="0" smtClean="0"/>
          </a:p>
          <a:p>
            <a:r>
              <a:rPr lang="en-US" b="1" dirty="0" smtClean="0"/>
              <a:t>Addresses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Specify where a server will listen and where a client will connect</a:t>
            </a:r>
          </a:p>
          <a:p>
            <a:pPr lvl="1"/>
            <a:r>
              <a:rPr lang="en-US" dirty="0"/>
              <a:t>Possibly, your service is a server daemon to which applications send messages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405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Qt </a:t>
            </a:r>
            <a:r>
              <a:rPr lang="fi-FI" dirty="0" err="1" smtClean="0"/>
              <a:t>DBus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llows </a:t>
            </a:r>
            <a:r>
              <a:rPr lang="en-GB" dirty="0"/>
              <a:t>to call methods of D-Bus objects</a:t>
            </a:r>
          </a:p>
          <a:p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llows </a:t>
            </a:r>
            <a:r>
              <a:rPr lang="en-GB" dirty="0"/>
              <a:t>to connect signals and slots between D-Bus objects</a:t>
            </a:r>
          </a:p>
          <a:p>
            <a:endParaRPr lang="en-GB" dirty="0" smtClean="0"/>
          </a:p>
          <a:p>
            <a:r>
              <a:rPr lang="en-GB" dirty="0" smtClean="0"/>
              <a:t>Since </a:t>
            </a:r>
            <a:r>
              <a:rPr lang="en-GB" dirty="0"/>
              <a:t>it uses the meta object information, it is not necessary to know the interface of the remote object</a:t>
            </a:r>
          </a:p>
          <a:p>
            <a:endParaRPr lang="en-GB" dirty="0" smtClean="0"/>
          </a:p>
          <a:p>
            <a:r>
              <a:rPr lang="en-GB" dirty="0" smtClean="0"/>
              <a:t>Takes </a:t>
            </a:r>
            <a:r>
              <a:rPr lang="en-GB" dirty="0"/>
              <a:t>care of mapping Qt data types to the defined D-Bus data types</a:t>
            </a:r>
          </a:p>
          <a:p>
            <a:endParaRPr lang="en-GB" dirty="0" smtClean="0"/>
          </a:p>
          <a:p>
            <a:r>
              <a:rPr lang="en-GB" dirty="0" smtClean="0"/>
              <a:t>Resolves </a:t>
            </a:r>
            <a:r>
              <a:rPr lang="en-GB" dirty="0"/>
              <a:t>object names to interfaces with the correct signals and slots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7769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Methods on D-Bus Objects </a:t>
            </a:r>
            <a:br>
              <a:rPr lang="en-GB" dirty="0"/>
            </a:br>
            <a:r>
              <a:rPr lang="en-GB" dirty="0" smtClean="0"/>
              <a:t>Client </a:t>
            </a:r>
            <a:r>
              <a:rPr lang="en-GB" dirty="0"/>
              <a:t>Side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In </a:t>
            </a:r>
            <a:r>
              <a:rPr lang="en-GB" dirty="0" smtClean="0"/>
              <a:t>Qt </a:t>
            </a:r>
            <a:r>
              <a:rPr lang="en-GB" dirty="0" err="1" smtClean="0"/>
              <a:t>DBus</a:t>
            </a:r>
            <a:r>
              <a:rPr lang="en-GB" dirty="0"/>
              <a:t>, the slots on the remote object can be called as if the object was local</a:t>
            </a:r>
          </a:p>
          <a:p>
            <a:endParaRPr lang="en-GB" dirty="0" smtClean="0"/>
          </a:p>
          <a:p>
            <a:r>
              <a:rPr lang="en-GB" dirty="0" smtClean="0"/>
              <a:t>To </a:t>
            </a:r>
            <a:r>
              <a:rPr lang="en-GB" dirty="0"/>
              <a:t>call a method on the remote object, </a:t>
            </a:r>
            <a:r>
              <a:rPr lang="en-GB" dirty="0" err="1">
                <a:latin typeface="Courier New"/>
                <a:cs typeface="Courier New"/>
              </a:rPr>
              <a:t>QDBusInterface</a:t>
            </a:r>
            <a:r>
              <a:rPr lang="en-GB" dirty="0"/>
              <a:t> has to be retrieved for it first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method can then be called using </a:t>
            </a:r>
            <a:r>
              <a:rPr lang="en-GB" dirty="0" err="1">
                <a:latin typeface="Courier New"/>
                <a:cs typeface="Courier New"/>
              </a:rPr>
              <a:t>QDBusInterface</a:t>
            </a:r>
            <a:r>
              <a:rPr lang="en-GB" dirty="0">
                <a:latin typeface="Courier New"/>
                <a:cs typeface="Courier New"/>
              </a:rPr>
              <a:t>::call </a:t>
            </a:r>
            <a:r>
              <a:rPr lang="en-GB" dirty="0">
                <a:cs typeface="Courier New"/>
              </a:rPr>
              <a:t>or </a:t>
            </a:r>
            <a:r>
              <a:rPr lang="en-GB" dirty="0" err="1">
                <a:latin typeface="Courier New"/>
                <a:cs typeface="Courier New"/>
              </a:rPr>
              <a:t>QDBusInterface</a:t>
            </a:r>
            <a:r>
              <a:rPr lang="en-GB" dirty="0">
                <a:latin typeface="Courier New"/>
                <a:cs typeface="Courier New"/>
              </a:rPr>
              <a:t>::</a:t>
            </a:r>
            <a:r>
              <a:rPr lang="en-GB" dirty="0" err="1">
                <a:latin typeface="Courier New"/>
                <a:cs typeface="Courier New"/>
              </a:rPr>
              <a:t>asyncCall</a:t>
            </a:r>
            <a:r>
              <a:rPr lang="en-GB" dirty="0">
                <a:latin typeface="Courier New"/>
                <a:cs typeface="Courier New"/>
              </a:rPr>
              <a:t>(</a:t>
            </a:r>
            <a:r>
              <a:rPr lang="en-GB" dirty="0" smtClean="0">
                <a:latin typeface="Courier New"/>
                <a:cs typeface="Courier New"/>
              </a:rPr>
              <a:t>)</a:t>
            </a:r>
          </a:p>
          <a:p>
            <a:pPr indent="0">
              <a:buNone/>
            </a:pPr>
            <a:r>
              <a:rPr lang="en-GB" sz="1200" dirty="0">
                <a:latin typeface="Courier New"/>
                <a:cs typeface="Courier New"/>
              </a:rPr>
              <a:t>	</a:t>
            </a:r>
            <a:r>
              <a:rPr lang="en-GB" sz="1200" dirty="0" err="1">
                <a:latin typeface="Courier New"/>
                <a:cs typeface="Courier New"/>
              </a:rPr>
              <a:t>QDBusReply</a:t>
            </a:r>
            <a:r>
              <a:rPr lang="en-GB" sz="1200" dirty="0">
                <a:latin typeface="Courier New"/>
                <a:cs typeface="Courier New"/>
              </a:rPr>
              <a:t>&lt;</a:t>
            </a:r>
            <a:r>
              <a:rPr lang="en-GB" sz="1200" dirty="0" err="1">
                <a:latin typeface="Courier New"/>
                <a:cs typeface="Courier New"/>
              </a:rPr>
              <a:t>QString</a:t>
            </a:r>
            <a:r>
              <a:rPr lang="en-GB" sz="1200" dirty="0">
                <a:latin typeface="Courier New"/>
                <a:cs typeface="Courier New"/>
              </a:rPr>
              <a:t>&gt; reply = </a:t>
            </a:r>
            <a:r>
              <a:rPr lang="en-GB" sz="1200" dirty="0" err="1">
                <a:latin typeface="Courier New"/>
                <a:cs typeface="Courier New"/>
              </a:rPr>
              <a:t>iface.call</a:t>
            </a:r>
            <a:r>
              <a:rPr lang="en-GB" sz="1200" dirty="0">
                <a:latin typeface="Courier New"/>
                <a:cs typeface="Courier New"/>
              </a:rPr>
              <a:t>("echo", "hi”)</a:t>
            </a:r>
            <a:r>
              <a:rPr lang="en-GB" sz="1200" dirty="0" smtClean="0">
                <a:latin typeface="Courier New"/>
                <a:cs typeface="Courier New"/>
              </a:rPr>
              <a:t>;</a:t>
            </a:r>
          </a:p>
          <a:p>
            <a:pPr lvl="1"/>
            <a:r>
              <a:rPr lang="en-GB" dirty="0"/>
              <a:t>calls the slot named echo on the remote object with argument “hi”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interface object may be created from D-Bus XML interface using </a:t>
            </a:r>
            <a:r>
              <a:rPr lang="en-GB" b="1" dirty="0"/>
              <a:t>qdbusxml2cpp –p </a:t>
            </a:r>
            <a:r>
              <a:rPr lang="en-GB" dirty="0"/>
              <a:t> tool</a:t>
            </a:r>
          </a:p>
          <a:p>
            <a:pPr lvl="1"/>
            <a:r>
              <a:rPr lang="en-GB" dirty="0"/>
              <a:t>Generates public slots and signals in the interface class </a:t>
            </a:r>
          </a:p>
          <a:p>
            <a:pPr lvl="1"/>
            <a:r>
              <a:rPr lang="en-GB" dirty="0"/>
              <a:t>May be directly accessed from the client </a:t>
            </a:r>
            <a:endParaRPr lang="en-GB" dirty="0" smtClean="0"/>
          </a:p>
          <a:p>
            <a:pPr lvl="1"/>
            <a:r>
              <a:rPr lang="en-GB" dirty="0" smtClean="0"/>
              <a:t>Called, if the variable </a:t>
            </a:r>
            <a:r>
              <a:rPr lang="en-GB" dirty="0" smtClean="0">
                <a:latin typeface="Courier New"/>
                <a:cs typeface="Courier New"/>
              </a:rPr>
              <a:t>DBUS_INTERFACES </a:t>
            </a:r>
            <a:r>
              <a:rPr lang="en-GB" dirty="0">
                <a:latin typeface="Courier New"/>
                <a:cs typeface="Courier New"/>
              </a:rPr>
              <a:t>+= </a:t>
            </a:r>
            <a:r>
              <a:rPr lang="en-GB" dirty="0" err="1">
                <a:latin typeface="Courier New"/>
                <a:cs typeface="Courier New"/>
              </a:rPr>
              <a:t>i</a:t>
            </a:r>
            <a:r>
              <a:rPr lang="en-GB" dirty="0" err="1" smtClean="0">
                <a:latin typeface="Courier New"/>
                <a:cs typeface="Courier New"/>
              </a:rPr>
              <a:t>nterface.xml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/>
              <a:t>defined</a:t>
            </a:r>
            <a:endParaRPr lang="en-GB" dirty="0"/>
          </a:p>
          <a:p>
            <a:pPr indent="0">
              <a:buNone/>
            </a:pP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3520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Mapping between </a:t>
            </a:r>
            <a:r>
              <a:rPr lang="en-GB" sz="2000" dirty="0" err="1"/>
              <a:t>QtDBus</a:t>
            </a:r>
            <a:r>
              <a:rPr lang="en-GB" sz="2000" dirty="0"/>
              <a:t> and D-Bus Data Types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Qt </a:t>
            </a:r>
            <a:r>
              <a:rPr lang="en-GB" dirty="0" err="1" smtClean="0"/>
              <a:t>DBus</a:t>
            </a:r>
            <a:r>
              <a:rPr lang="en-GB" dirty="0" smtClean="0"/>
              <a:t> </a:t>
            </a:r>
            <a:r>
              <a:rPr lang="en-GB" dirty="0"/>
              <a:t>needs to map Qt data types to types known by D-Bus</a:t>
            </a:r>
          </a:p>
          <a:p>
            <a:endParaRPr lang="en-GB" dirty="0" smtClean="0"/>
          </a:p>
          <a:p>
            <a:r>
              <a:rPr lang="en-GB" dirty="0" smtClean="0"/>
              <a:t>All </a:t>
            </a:r>
            <a:r>
              <a:rPr lang="en-GB" dirty="0"/>
              <a:t>arguments marshalling is taken care of by Qt</a:t>
            </a:r>
          </a:p>
          <a:p>
            <a:endParaRPr lang="en-GB" dirty="0" smtClean="0"/>
          </a:p>
          <a:p>
            <a:r>
              <a:rPr lang="en-GB" dirty="0" smtClean="0"/>
              <a:t>Supported </a:t>
            </a:r>
            <a:r>
              <a:rPr lang="en-GB" dirty="0"/>
              <a:t>data types: </a:t>
            </a:r>
            <a:r>
              <a:rPr lang="en-GB" dirty="0" err="1">
                <a:latin typeface="Courier New"/>
                <a:cs typeface="Courier New"/>
              </a:rPr>
              <a:t>uchar</a:t>
            </a:r>
            <a:r>
              <a:rPr lang="en-GB" dirty="0">
                <a:latin typeface="Courier New"/>
                <a:cs typeface="Courier New"/>
              </a:rPr>
              <a:t>, bool, short, </a:t>
            </a:r>
            <a:r>
              <a:rPr lang="en-GB" dirty="0" err="1">
                <a:latin typeface="Courier New"/>
                <a:cs typeface="Courier New"/>
              </a:rPr>
              <a:t>ushort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int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uint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qlonglong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qulonglong</a:t>
            </a:r>
            <a:r>
              <a:rPr lang="en-GB" dirty="0">
                <a:latin typeface="Courier New"/>
                <a:cs typeface="Courier New"/>
              </a:rPr>
              <a:t>, double, </a:t>
            </a:r>
            <a:r>
              <a:rPr lang="en-GB" dirty="0" err="1">
                <a:latin typeface="Courier New"/>
                <a:cs typeface="Courier New"/>
              </a:rPr>
              <a:t>QString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QStringList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QByteArray</a:t>
            </a:r>
            <a:r>
              <a:rPr lang="en-GB" dirty="0"/>
              <a:t>, and special D-Bus types</a:t>
            </a:r>
          </a:p>
          <a:p>
            <a:endParaRPr lang="en-GB" dirty="0" smtClean="0"/>
          </a:p>
          <a:p>
            <a:r>
              <a:rPr lang="en-GB" dirty="0" smtClean="0"/>
              <a:t>Compound </a:t>
            </a:r>
            <a:r>
              <a:rPr lang="en-GB" dirty="0"/>
              <a:t>types can be formed as arrays, </a:t>
            </a:r>
            <a:r>
              <a:rPr lang="en-GB" dirty="0" err="1"/>
              <a:t>structs</a:t>
            </a:r>
            <a:r>
              <a:rPr lang="en-GB" dirty="0"/>
              <a:t>, and maps</a:t>
            </a:r>
          </a:p>
          <a:p>
            <a:endParaRPr lang="en-GB" dirty="0" smtClean="0"/>
          </a:p>
          <a:p>
            <a:r>
              <a:rPr lang="en-GB" dirty="0" smtClean="0"/>
              <a:t>To </a:t>
            </a:r>
            <a:r>
              <a:rPr lang="en-GB" dirty="0"/>
              <a:t>use custom data types,</a:t>
            </a:r>
          </a:p>
          <a:p>
            <a:pPr lvl="1"/>
            <a:r>
              <a:rPr lang="en-GB" dirty="0"/>
              <a:t>declare the type using </a:t>
            </a:r>
            <a:r>
              <a:rPr lang="en-GB" dirty="0">
                <a:latin typeface="Courier New"/>
                <a:cs typeface="Courier New"/>
              </a:rPr>
              <a:t>Q_DECLARE_METATYPE()</a:t>
            </a:r>
            <a:r>
              <a:rPr lang="en-GB" dirty="0"/>
              <a:t>,</a:t>
            </a:r>
          </a:p>
          <a:p>
            <a:pPr lvl="1"/>
            <a:r>
              <a:rPr lang="en-GB" dirty="0"/>
              <a:t>and register it using </a:t>
            </a:r>
            <a:r>
              <a:rPr lang="en-GB" dirty="0" err="1">
                <a:latin typeface="Courier New"/>
                <a:cs typeface="Courier New"/>
              </a:rPr>
              <a:t>qDBusRegisterMetaType</a:t>
            </a:r>
            <a:r>
              <a:rPr lang="en-GB" dirty="0">
                <a:latin typeface="Courier New"/>
                <a:cs typeface="Courier New"/>
              </a:rPr>
              <a:t>()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0157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Providing </a:t>
            </a:r>
            <a:r>
              <a:rPr lang="en-GB" dirty="0"/>
              <a:t>Methods on D-Bus Objects </a:t>
            </a:r>
            <a:br>
              <a:rPr lang="en-GB" dirty="0"/>
            </a:br>
            <a:r>
              <a:rPr lang="en-GB" dirty="0" smtClean="0"/>
              <a:t>Server </a:t>
            </a:r>
            <a:r>
              <a:rPr lang="en-GB" dirty="0"/>
              <a:t>Side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>
                <a:latin typeface="Courier New"/>
                <a:cs typeface="Courier New"/>
              </a:rPr>
              <a:t>QDBusConnection</a:t>
            </a:r>
            <a:r>
              <a:rPr lang="en-GB" dirty="0">
                <a:latin typeface="Courier New"/>
                <a:cs typeface="Courier New"/>
              </a:rPr>
              <a:t>::</a:t>
            </a:r>
            <a:r>
              <a:rPr lang="en-GB" dirty="0" err="1">
                <a:latin typeface="Courier New"/>
                <a:cs typeface="Courier New"/>
              </a:rPr>
              <a:t>sessionBus</a:t>
            </a:r>
            <a:r>
              <a:rPr lang="en-GB" dirty="0">
                <a:latin typeface="Courier New"/>
                <a:cs typeface="Courier New"/>
              </a:rPr>
              <a:t>()/</a:t>
            </a:r>
            <a:r>
              <a:rPr lang="en-GB" dirty="0" err="1">
                <a:latin typeface="Courier New"/>
                <a:cs typeface="Courier New"/>
              </a:rPr>
              <a:t>systemBus</a:t>
            </a:r>
            <a:r>
              <a:rPr lang="en-GB" dirty="0">
                <a:latin typeface="Courier New"/>
                <a:cs typeface="Courier New"/>
              </a:rPr>
              <a:t>()</a:t>
            </a:r>
            <a:r>
              <a:rPr lang="en-GB" dirty="0"/>
              <a:t>: access to the bus objects</a:t>
            </a:r>
          </a:p>
          <a:p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err="1" smtClean="0">
                <a:latin typeface="Courier New"/>
                <a:cs typeface="Courier New"/>
              </a:rPr>
              <a:t>QDBusConnection</a:t>
            </a:r>
            <a:r>
              <a:rPr lang="en-GB" dirty="0">
                <a:latin typeface="Courier New"/>
                <a:cs typeface="Courier New"/>
              </a:rPr>
              <a:t>::</a:t>
            </a:r>
            <a:r>
              <a:rPr lang="en-GB" dirty="0" err="1">
                <a:latin typeface="Courier New"/>
                <a:cs typeface="Courier New"/>
              </a:rPr>
              <a:t>registerService</a:t>
            </a:r>
            <a:r>
              <a:rPr lang="en-GB" dirty="0">
                <a:latin typeface="Courier New"/>
                <a:cs typeface="Courier New"/>
              </a:rPr>
              <a:t>()</a:t>
            </a:r>
            <a:r>
              <a:rPr lang="en-GB" dirty="0"/>
              <a:t>: register a service (“host part”)</a:t>
            </a:r>
          </a:p>
          <a:p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err="1" smtClean="0">
                <a:latin typeface="Courier New"/>
                <a:cs typeface="Courier New"/>
              </a:rPr>
              <a:t>QDBusConnection</a:t>
            </a:r>
            <a:r>
              <a:rPr lang="en-GB" dirty="0">
                <a:latin typeface="Courier New"/>
                <a:cs typeface="Courier New"/>
              </a:rPr>
              <a:t>::</a:t>
            </a:r>
            <a:r>
              <a:rPr lang="en-GB" dirty="0" err="1">
                <a:latin typeface="Courier New"/>
                <a:cs typeface="Courier New"/>
              </a:rPr>
              <a:t>registerObject</a:t>
            </a:r>
            <a:r>
              <a:rPr lang="en-GB" dirty="0">
                <a:latin typeface="Courier New"/>
                <a:cs typeface="Courier New"/>
              </a:rPr>
              <a:t>()</a:t>
            </a:r>
            <a:r>
              <a:rPr lang="en-GB" dirty="0"/>
              <a:t>: register an object (“file part”)</a:t>
            </a:r>
          </a:p>
          <a:p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err="1" smtClean="0">
                <a:latin typeface="Courier New"/>
                <a:cs typeface="Courier New"/>
              </a:rPr>
              <a:t>QDBusInterface</a:t>
            </a:r>
            <a:r>
              <a:rPr lang="en-GB" dirty="0" smtClean="0"/>
              <a:t> </a:t>
            </a:r>
            <a:r>
              <a:rPr lang="en-GB" dirty="0"/>
              <a:t>constructor constructs a </a:t>
            </a:r>
            <a:r>
              <a:rPr lang="en-GB" dirty="0" err="1">
                <a:latin typeface="Courier New"/>
                <a:cs typeface="Courier New"/>
              </a:rPr>
              <a:t>QObject</a:t>
            </a:r>
            <a:r>
              <a:rPr lang="en-GB" dirty="0"/>
              <a:t> that represents the signals and slots of the remote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2245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D-Bus Server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Create a service object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Often created with </a:t>
            </a:r>
            <a:r>
              <a:rPr lang="en-GB" b="1" dirty="0"/>
              <a:t>qdbusxml2cpp –a </a:t>
            </a:r>
            <a:r>
              <a:rPr lang="en-GB" dirty="0"/>
              <a:t> tool </a:t>
            </a:r>
          </a:p>
          <a:p>
            <a:pPr lvl="2">
              <a:lnSpc>
                <a:spcPct val="80000"/>
              </a:lnSpc>
            </a:pPr>
            <a:r>
              <a:rPr lang="en-GB" sz="1400" dirty="0">
                <a:latin typeface="Courier New"/>
                <a:cs typeface="Courier New"/>
              </a:rPr>
              <a:t>qdbusxml2cpp –a </a:t>
            </a:r>
            <a:r>
              <a:rPr lang="en-GB" sz="1400" dirty="0" err="1">
                <a:latin typeface="Courier New"/>
                <a:cs typeface="Courier New"/>
              </a:rPr>
              <a:t>myAdaptor.h</a:t>
            </a:r>
            <a:r>
              <a:rPr lang="en-GB" sz="1400" dirty="0">
                <a:latin typeface="Courier New"/>
                <a:cs typeface="Courier New"/>
              </a:rPr>
              <a:t>: </a:t>
            </a:r>
            <a:r>
              <a:rPr lang="en-GB" sz="1400" dirty="0" err="1">
                <a:latin typeface="Courier New"/>
                <a:cs typeface="Courier New"/>
              </a:rPr>
              <a:t>myInterace.xml</a:t>
            </a:r>
            <a:endParaRPr lang="en-GB" sz="1400" dirty="0">
              <a:latin typeface="Courier New"/>
              <a:cs typeface="Courier New"/>
            </a:endParaRPr>
          </a:p>
          <a:p>
            <a:pPr lvl="2">
              <a:lnSpc>
                <a:spcPct val="80000"/>
              </a:lnSpc>
            </a:pPr>
            <a:r>
              <a:rPr lang="en-GB" sz="1400" dirty="0">
                <a:latin typeface="Courier New"/>
                <a:cs typeface="Courier New"/>
              </a:rPr>
              <a:t>qdbusxml2cpp –</a:t>
            </a:r>
            <a:r>
              <a:rPr lang="en-GB" sz="1400" dirty="0" err="1">
                <a:latin typeface="Courier New"/>
                <a:cs typeface="Courier New"/>
              </a:rPr>
              <a:t>i</a:t>
            </a:r>
            <a:r>
              <a:rPr lang="en-GB" sz="1400" dirty="0">
                <a:latin typeface="Courier New"/>
                <a:cs typeface="Courier New"/>
              </a:rPr>
              <a:t> </a:t>
            </a:r>
            <a:r>
              <a:rPr lang="en-GB" sz="1400" dirty="0" err="1">
                <a:latin typeface="Courier New"/>
                <a:cs typeface="Courier New"/>
              </a:rPr>
              <a:t>myAdaptor.h</a:t>
            </a:r>
            <a:r>
              <a:rPr lang="en-GB" sz="1400" dirty="0">
                <a:latin typeface="Courier New"/>
                <a:cs typeface="Courier New"/>
              </a:rPr>
              <a:t> –a :</a:t>
            </a:r>
            <a:r>
              <a:rPr lang="en-GB" sz="1400" dirty="0" err="1">
                <a:latin typeface="Courier New"/>
                <a:cs typeface="Courier New"/>
              </a:rPr>
              <a:t>myAdaptor.cpp</a:t>
            </a:r>
            <a:r>
              <a:rPr lang="en-GB" sz="1400" dirty="0">
                <a:latin typeface="Courier New"/>
                <a:cs typeface="Courier New"/>
              </a:rPr>
              <a:t> </a:t>
            </a:r>
            <a:r>
              <a:rPr lang="en-GB" sz="1400" dirty="0" err="1">
                <a:latin typeface="Courier New"/>
                <a:cs typeface="Courier New"/>
              </a:rPr>
              <a:t>myInterace.xml</a:t>
            </a:r>
            <a:endParaRPr lang="en-GB" sz="1400" dirty="0">
              <a:latin typeface="Courier New"/>
              <a:cs typeface="Courier New"/>
            </a:endParaRPr>
          </a:p>
          <a:p>
            <a:pPr lvl="1">
              <a:lnSpc>
                <a:spcPct val="80000"/>
              </a:lnSpc>
            </a:pPr>
            <a:r>
              <a:rPr lang="en-GB" dirty="0"/>
              <a:t>Maps D-Bus messages to signals and slots</a:t>
            </a:r>
          </a:p>
          <a:p>
            <a:pPr lvl="2">
              <a:lnSpc>
                <a:spcPct val="80000"/>
              </a:lnSpc>
            </a:pPr>
            <a:r>
              <a:rPr lang="en-GB" sz="1400" dirty="0">
                <a:latin typeface="Courier New"/>
                <a:cs typeface="Courier New"/>
              </a:rPr>
              <a:t>new </a:t>
            </a:r>
            <a:r>
              <a:rPr lang="en-GB" sz="1400" dirty="0" err="1">
                <a:latin typeface="Courier New"/>
                <a:cs typeface="Courier New"/>
              </a:rPr>
              <a:t>serviceAdaptor</a:t>
            </a:r>
            <a:r>
              <a:rPr lang="en-GB" sz="1400" dirty="0">
                <a:latin typeface="Courier New"/>
                <a:cs typeface="Courier New"/>
              </a:rPr>
              <a:t>(</a:t>
            </a:r>
            <a:r>
              <a:rPr lang="en-GB" sz="1400" dirty="0" err="1">
                <a:latin typeface="Courier New"/>
                <a:cs typeface="Courier New"/>
              </a:rPr>
              <a:t>myServerObject</a:t>
            </a:r>
            <a:r>
              <a:rPr lang="en-GB" sz="1400" dirty="0">
                <a:latin typeface="Courier New"/>
                <a:cs typeface="Courier New"/>
              </a:rPr>
              <a:t>); </a:t>
            </a:r>
            <a:endParaRPr lang="en-US" sz="1400" dirty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Create </a:t>
            </a:r>
            <a:r>
              <a:rPr lang="en-US" dirty="0"/>
              <a:t>a D-Bus session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if (!</a:t>
            </a:r>
            <a:r>
              <a:rPr lang="en-US" dirty="0" err="1">
                <a:latin typeface="Courier New" pitchFamily="49" charset="0"/>
              </a:rPr>
              <a:t>QDBusConnection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sessionBus</a:t>
            </a:r>
            <a:r>
              <a:rPr lang="en-US" dirty="0">
                <a:latin typeface="Courier New" pitchFamily="49" charset="0"/>
              </a:rPr>
              <a:t>().</a:t>
            </a:r>
            <a:r>
              <a:rPr lang="en-US" dirty="0" err="1">
                <a:latin typeface="Courier New" pitchFamily="49" charset="0"/>
              </a:rPr>
              <a:t>isConnected</a:t>
            </a:r>
            <a:r>
              <a:rPr lang="en-US" dirty="0">
                <a:latin typeface="Courier New" pitchFamily="49" charset="0"/>
              </a:rPr>
              <a:t>()) { /* Handle error */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if (!</a:t>
            </a:r>
            <a:r>
              <a:rPr lang="en-US" dirty="0" err="1">
                <a:latin typeface="Courier New" pitchFamily="49" charset="0"/>
              </a:rPr>
              <a:t>QDBusConnection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sessionBus</a:t>
            </a:r>
            <a:r>
              <a:rPr lang="en-US" dirty="0">
                <a:latin typeface="Courier New" pitchFamily="49" charset="0"/>
              </a:rPr>
              <a:t>().</a:t>
            </a:r>
            <a:r>
              <a:rPr lang="en-US" dirty="0" err="1">
                <a:latin typeface="Courier New" pitchFamily="49" charset="0"/>
              </a:rPr>
              <a:t>registerService</a:t>
            </a:r>
            <a:r>
              <a:rPr lang="en-US" dirty="0">
                <a:latin typeface="Courier New" pitchFamily="49" charset="0"/>
              </a:rPr>
              <a:t>(SERVICE_NAME)) { }</a:t>
            </a: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8114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D-Bus Server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Register </a:t>
            </a:r>
            <a:r>
              <a:rPr lang="en-US" dirty="0"/>
              <a:t>the service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latin typeface="Courier New" pitchFamily="49" charset="0"/>
              </a:rPr>
              <a:t>QDBusConnection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sessionBus</a:t>
            </a:r>
            <a:r>
              <a:rPr lang="en-US" dirty="0">
                <a:latin typeface="Courier New" pitchFamily="49" charset="0"/>
              </a:rPr>
              <a:t>().</a:t>
            </a:r>
            <a:r>
              <a:rPr lang="en-US" dirty="0" err="1">
                <a:latin typeface="Courier New" pitchFamily="49" charset="0"/>
              </a:rPr>
              <a:t>registerObject</a:t>
            </a:r>
            <a:r>
              <a:rPr lang="en-US" dirty="0">
                <a:latin typeface="Courier New" pitchFamily="49" charset="0"/>
              </a:rPr>
              <a:t>("/", &amp;</a:t>
            </a:r>
            <a:r>
              <a:rPr lang="en-US" dirty="0" err="1">
                <a:latin typeface="Courier New" pitchFamily="49" charset="0"/>
              </a:rPr>
              <a:t>myServerObject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QDBusConnection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ExportAllSlots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>
              <a:lnSpc>
                <a:spcPct val="80000"/>
              </a:lnSpc>
            </a:pPr>
            <a:endParaRPr lang="en-GB" dirty="0"/>
          </a:p>
          <a:p>
            <a:pPr>
              <a:lnSpc>
                <a:spcPct val="80000"/>
              </a:lnSpc>
            </a:pPr>
            <a:r>
              <a:rPr lang="en-GB" dirty="0"/>
              <a:t>The exposed signals and slots can be restricted by the remote object (</a:t>
            </a:r>
            <a:r>
              <a:rPr lang="en-GB" dirty="0" err="1">
                <a:latin typeface="Courier New" pitchFamily="49" charset="0"/>
              </a:rPr>
              <a:t>QDBusConnection</a:t>
            </a:r>
            <a:r>
              <a:rPr lang="en-GB" dirty="0">
                <a:latin typeface="Courier New" pitchFamily="49" charset="0"/>
              </a:rPr>
              <a:t>::</a:t>
            </a:r>
            <a:r>
              <a:rPr lang="en-GB" dirty="0" err="1">
                <a:latin typeface="Courier New" pitchFamily="49" charset="0"/>
              </a:rPr>
              <a:t>RegisterOptions</a:t>
            </a:r>
            <a:r>
              <a:rPr lang="en-GB" dirty="0">
                <a:latin typeface="Courier New" pitchFamily="49" charset="0"/>
              </a:rPr>
              <a:t>())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 err="1">
                <a:latin typeface="Open Sans Light"/>
                <a:cs typeface="Open Sans Light"/>
              </a:rPr>
              <a:t>e</a:t>
            </a:r>
            <a:r>
              <a:rPr lang="fi-FI" sz="1400" dirty="0" err="1" smtClean="0">
                <a:latin typeface="Open Sans Light"/>
                <a:cs typeface="Open Sans Light"/>
              </a:rPr>
              <a:t>x-ipc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082300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Watcher - </a:t>
            </a:r>
            <a:r>
              <a:rPr lang="en-US" dirty="0" err="1" smtClean="0"/>
              <a:t>QFileSystemWatcher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2020766"/>
          </a:xfrm>
        </p:spPr>
        <p:txBody>
          <a:bodyPr/>
          <a:lstStyle/>
          <a:p>
            <a:r>
              <a:rPr lang="en-US" dirty="0" smtClean="0"/>
              <a:t>Monitors file and directory changes</a:t>
            </a:r>
          </a:p>
          <a:p>
            <a:endParaRPr lang="en-US" dirty="0"/>
          </a:p>
          <a:p>
            <a:r>
              <a:rPr lang="en-US" dirty="0" smtClean="0"/>
              <a:t>Several files and directories can be monitored at the same time</a:t>
            </a:r>
          </a:p>
          <a:p>
            <a:pPr lvl="1"/>
            <a:r>
              <a:rPr lang="en-US" dirty="0" smtClean="0"/>
              <a:t>Platform may set limitations on the number of monitored files </a:t>
            </a:r>
          </a:p>
          <a:p>
            <a:endParaRPr lang="en-US" dirty="0"/>
          </a:p>
          <a:p>
            <a:r>
              <a:rPr lang="en-US" dirty="0" smtClean="0"/>
              <a:t>Provides signals </a:t>
            </a:r>
            <a:r>
              <a:rPr lang="en-US" dirty="0" err="1" smtClean="0">
                <a:latin typeface="Courier New"/>
                <a:cs typeface="Courier New"/>
              </a:rPr>
              <a:t>fileChanged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directoryChanged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to notify, which file or directory path changed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 err="1">
                <a:latin typeface="Open Sans Light"/>
                <a:cs typeface="Open Sans Light"/>
              </a:rPr>
              <a:t>e</a:t>
            </a:r>
            <a:r>
              <a:rPr lang="fi-FI" sz="1400" dirty="0" err="1" smtClean="0">
                <a:latin typeface="Open Sans Light"/>
                <a:cs typeface="Open Sans Light"/>
              </a:rPr>
              <a:t>x-ipc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70474" y="3391605"/>
            <a:ext cx="7791400" cy="93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m_watcher</a:t>
            </a:r>
            <a:r>
              <a:rPr lang="en-US" sz="1200" dirty="0">
                <a:latin typeface="Courier New"/>
                <a:cs typeface="Courier New"/>
              </a:rPr>
              <a:t>-&gt;</a:t>
            </a:r>
            <a:r>
              <a:rPr lang="en-US" sz="1200" dirty="0" err="1">
                <a:latin typeface="Courier New"/>
                <a:cs typeface="Courier New"/>
              </a:rPr>
              <a:t>addPath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QDir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tempPath</a:t>
            </a:r>
            <a:r>
              <a:rPr lang="en-US" sz="1200" dirty="0">
                <a:latin typeface="Courier New"/>
                <a:cs typeface="Courier New"/>
              </a:rPr>
              <a:t>());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connect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m_watcher</a:t>
            </a:r>
            <a:r>
              <a:rPr lang="en-US" sz="1200" dirty="0"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&amp;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QFileSystemWatcher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directoryChanged</a:t>
            </a:r>
            <a:r>
              <a:rPr lang="en-US" sz="1200" dirty="0"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     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this</a:t>
            </a:r>
            <a:r>
              <a:rPr lang="en-US" sz="1200" dirty="0"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&amp;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FileLoader</a:t>
            </a:r>
            <a:r>
              <a:rPr lang="en-US" sz="1200" dirty="0">
                <a:latin typeface="Courier New"/>
                <a:cs typeface="Courier New"/>
              </a:rPr>
              <a:t>: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  <a:r>
              <a:rPr lang="en-US" sz="1200" dirty="0" err="1" smtClean="0">
                <a:latin typeface="Courier New"/>
                <a:cs typeface="Courier New"/>
              </a:rPr>
              <a:t>doSomethingWithNewOrChangedFiles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  <a:endParaRPr lang="en-US" sz="1200" dirty="0">
              <a:solidFill>
                <a:srgbClr val="80008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4873982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How processes can be started in Qt?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When would you wait for a process to be started or finished? When should you not synchronously wait for the start?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How Qt uses process standard input and output?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What inter-process communication options exists in Qt?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r>
              <a:rPr lang="en-US" dirty="0" smtClean="0"/>
              <a:t>What are good use cases for using shared memory? When would you use D-Bus, provided it is available in your platform?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27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err="1" smtClean="0">
                <a:latin typeface="Courier New"/>
                <a:cs typeface="Courier New"/>
              </a:rPr>
              <a:t>QProcess</a:t>
            </a:r>
            <a:r>
              <a:rPr lang="en-US" dirty="0" smtClean="0"/>
              <a:t> supports starting and terminating processes as well as communicating between processes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It is useful to start processes synchronously, if your thread needs the data from the other process before proceeding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err="1" smtClean="0">
                <a:latin typeface="Courier New"/>
                <a:cs typeface="Courier New"/>
              </a:rPr>
              <a:t>QProcess</a:t>
            </a:r>
            <a:r>
              <a:rPr lang="en-US" dirty="0" smtClean="0"/>
              <a:t> derives from </a:t>
            </a:r>
            <a:r>
              <a:rPr lang="en-US" dirty="0" err="1" smtClean="0">
                <a:latin typeface="Courier New"/>
                <a:cs typeface="Courier New"/>
              </a:rPr>
              <a:t>QIODevice</a:t>
            </a:r>
            <a:r>
              <a:rPr lang="en-US" dirty="0" smtClean="0"/>
              <a:t>, which provides an API for inter-process communication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Shared memory, files, Desktop-Bus, and platform-specific pipes and message queues are other options for inter-process communication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Shared memory is useful for server solutions, where the server creates and manages the shared memory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Clients read/write to the shared memory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D-Bus provides a signal/slot-based inter-process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3521364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Create a Plugin Project Using QtCreator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1493718"/>
          </a:xfrm>
        </p:spPr>
        <p:txBody>
          <a:bodyPr/>
          <a:lstStyle/>
          <a:p>
            <a:r>
              <a:rPr lang="en-US" dirty="0"/>
              <a:t>The default plugin base class (</a:t>
            </a:r>
            <a:r>
              <a:rPr lang="en-US" dirty="0" err="1">
                <a:latin typeface="Courier New"/>
                <a:cs typeface="Courier New"/>
              </a:rPr>
              <a:t>QGenericPlugin</a:t>
            </a:r>
            <a:r>
              <a:rPr lang="en-US" dirty="0"/>
              <a:t>) is replaced with the plugin-specific base class</a:t>
            </a:r>
          </a:p>
          <a:p>
            <a:pPr lvl="1"/>
            <a:r>
              <a:rPr lang="en-US" dirty="0"/>
              <a:t>Add the plugin-specific function, which creates/registers the plugin object</a:t>
            </a:r>
          </a:p>
          <a:p>
            <a:endParaRPr lang="en-US" dirty="0"/>
          </a:p>
          <a:p>
            <a:r>
              <a:rPr lang="en-US" dirty="0"/>
              <a:t>If the low-level API is used, subclass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/>
              <a:t> and your interface </a:t>
            </a:r>
          </a:p>
          <a:p>
            <a:pPr lvl="1"/>
            <a:r>
              <a:rPr lang="en-US" dirty="0"/>
              <a:t>Provide any function, e.g. just a constructor, which creates the </a:t>
            </a:r>
            <a:r>
              <a:rPr lang="en-US" dirty="0" smtClean="0"/>
              <a:t>plugin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891427"/>
              </p:ext>
            </p:extLst>
          </p:nvPr>
        </p:nvGraphicFramePr>
        <p:xfrm>
          <a:off x="238132" y="2864557"/>
          <a:ext cx="8595424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352"/>
                <a:gridCol w="2370666"/>
                <a:gridCol w="36084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Plugin entry point</a:t>
                      </a:r>
                      <a:endParaRPr lang="en-US" sz="1400" b="0" i="0" dirty="0">
                        <a:latin typeface="+mn-lt"/>
                        <a:cs typeface="Open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Created</a:t>
                      </a:r>
                      <a:r>
                        <a:rPr lang="en-US" sz="1400" b="0" i="0" baseline="0" dirty="0" smtClean="0">
                          <a:latin typeface="+mn-lt"/>
                          <a:cs typeface="Open Sans Light"/>
                        </a:rPr>
                        <a:t> type</a:t>
                      </a:r>
                      <a:endParaRPr lang="en-US" sz="1400" b="0" i="0" dirty="0">
                        <a:latin typeface="+mn-lt"/>
                        <a:cs typeface="Open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Create function</a:t>
                      </a:r>
                      <a:endParaRPr lang="en-US" sz="1400" b="0" i="0" dirty="0">
                        <a:latin typeface="+mn-lt"/>
                        <a:cs typeface="Open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QPlatformIntegrationPlugin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QPlatformIntegration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create(</a:t>
                      </a:r>
                      <a:r>
                        <a:rPr lang="en-US" sz="1200" baseline="0" dirty="0" err="1" smtClean="0">
                          <a:latin typeface="Courier New"/>
                          <a:cs typeface="Courier New"/>
                        </a:rPr>
                        <a:t>const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200" baseline="0" dirty="0" err="1" smtClean="0">
                          <a:latin typeface="Courier New"/>
                          <a:cs typeface="Courier New"/>
                        </a:rPr>
                        <a:t>Qstring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&amp; key)</a:t>
                      </a:r>
                      <a:endParaRPr lang="en-US" sz="120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QStylePlugin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QStyle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create(</a:t>
                      </a:r>
                      <a:r>
                        <a:rPr lang="en-US" sz="1200" baseline="0" dirty="0" err="1" smtClean="0">
                          <a:latin typeface="Courier New"/>
                          <a:cs typeface="Courier New"/>
                        </a:rPr>
                        <a:t>const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200" baseline="0" dirty="0" err="1" smtClean="0">
                          <a:latin typeface="Courier New"/>
                          <a:cs typeface="Courier New"/>
                        </a:rPr>
                        <a:t>Qstring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&amp; key)</a:t>
                      </a:r>
                      <a:endParaRPr lang="en-US" sz="120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QQmlExtensionPlugin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QQuickItem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void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registerTypes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(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const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 char *</a:t>
                      </a:r>
                      <a:r>
                        <a:rPr lang="en-US" sz="1200" i="0" dirty="0" err="1" smtClean="0">
                          <a:latin typeface="Courier New"/>
                          <a:cs typeface="Courier New"/>
                        </a:rPr>
                        <a:t>uri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)</a:t>
                      </a:r>
                      <a:endParaRPr lang="en-US" sz="120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QGenericPlugin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QObject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create(</a:t>
                      </a:r>
                      <a:r>
                        <a:rPr lang="en-US" sz="1200" baseline="0" dirty="0" err="1" smtClean="0">
                          <a:latin typeface="Courier New"/>
                          <a:cs typeface="Courier New"/>
                        </a:rPr>
                        <a:t>const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200" baseline="0" dirty="0" err="1" smtClean="0">
                          <a:latin typeface="Courier New"/>
                          <a:cs typeface="Courier New"/>
                        </a:rPr>
                        <a:t>Qstring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&amp; key)</a:t>
                      </a:r>
                      <a:endParaRPr lang="en-US" sz="120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Custom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Derived from </a:t>
                      </a:r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QObject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and custom</a:t>
                      </a:r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 interface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NA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660120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Multithreading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5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Qt Threading Model</a:t>
            </a:r>
          </a:p>
          <a:p>
            <a:r>
              <a:rPr lang="en-US" dirty="0" smtClean="0"/>
              <a:t>Reentrant </a:t>
            </a:r>
            <a:r>
              <a:rPr lang="en-US" dirty="0"/>
              <a:t>and </a:t>
            </a:r>
            <a:r>
              <a:rPr lang="en-US" dirty="0" smtClean="0"/>
              <a:t>Thread-Safe </a:t>
            </a:r>
            <a:r>
              <a:rPr lang="en-US" dirty="0"/>
              <a:t>Classes</a:t>
            </a:r>
          </a:p>
          <a:p>
            <a:r>
              <a:rPr lang="en-US" dirty="0"/>
              <a:t>Thread Affinity</a:t>
            </a:r>
          </a:p>
          <a:p>
            <a:r>
              <a:rPr lang="en-US" dirty="0" smtClean="0"/>
              <a:t>Mutual </a:t>
            </a:r>
            <a:r>
              <a:rPr lang="en-US" dirty="0"/>
              <a:t>Exclusion</a:t>
            </a:r>
          </a:p>
          <a:p>
            <a:r>
              <a:rPr lang="en-US" dirty="0" err="1" smtClean="0"/>
              <a:t>QRunnable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7525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…Qt threading options</a:t>
            </a:r>
            <a:endParaRPr lang="en-US" dirty="0"/>
          </a:p>
          <a:p>
            <a:r>
              <a:rPr lang="en-US" dirty="0" smtClean="0"/>
              <a:t>…how to use </a:t>
            </a:r>
            <a:r>
              <a:rPr lang="en-US" dirty="0" err="1" smtClean="0"/>
              <a:t>QThread</a:t>
            </a:r>
            <a:r>
              <a:rPr lang="en-US" dirty="0" smtClean="0"/>
              <a:t> correctly</a:t>
            </a:r>
            <a:endParaRPr lang="en-US" dirty="0"/>
          </a:p>
          <a:p>
            <a:r>
              <a:rPr lang="en-US" dirty="0" smtClean="0"/>
              <a:t>…how to properly communicate between Qt objects in different threads </a:t>
            </a:r>
          </a:p>
          <a:p>
            <a:r>
              <a:rPr lang="en-US" dirty="0" smtClean="0"/>
              <a:t>…how to manage the thread life time </a:t>
            </a:r>
            <a:endParaRPr lang="en-US" dirty="0"/>
          </a:p>
          <a:p>
            <a:r>
              <a:rPr lang="en-US" dirty="0" smtClean="0"/>
              <a:t>…how to use </a:t>
            </a:r>
            <a:r>
              <a:rPr lang="en-US" dirty="0" err="1" smtClean="0"/>
              <a:t>QRunnable</a:t>
            </a:r>
            <a:r>
              <a:rPr lang="en-US" dirty="0" smtClean="0"/>
              <a:t> and thread pool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9225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Threading Model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5004383" cy="3784985"/>
          </a:xfrm>
        </p:spPr>
        <p:txBody>
          <a:bodyPr/>
          <a:lstStyle/>
          <a:p>
            <a:r>
              <a:rPr lang="en-US" dirty="0" smtClean="0"/>
              <a:t>Qt uses platform threads, managed via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/>
              <a:t>N</a:t>
            </a:r>
            <a:r>
              <a:rPr lang="en-US" dirty="0" smtClean="0"/>
              <a:t>o Qt-specific threads or scheduler</a:t>
            </a:r>
          </a:p>
          <a:p>
            <a:pPr lvl="1"/>
            <a:endParaRPr lang="en-US" dirty="0"/>
          </a:p>
          <a:p>
            <a:r>
              <a:rPr lang="en-US" dirty="0" smtClean="0"/>
              <a:t>By default one process has one thread</a:t>
            </a:r>
          </a:p>
          <a:p>
            <a:pPr lvl="1"/>
            <a:r>
              <a:rPr lang="en-US" dirty="0" smtClean="0"/>
              <a:t>Main thread or GUI thread in GUI apps</a:t>
            </a:r>
          </a:p>
          <a:p>
            <a:pPr lvl="1"/>
            <a:endParaRPr lang="en-US" dirty="0"/>
          </a:p>
          <a:p>
            <a:r>
              <a:rPr lang="en-US" dirty="0" smtClean="0"/>
              <a:t>Each thread share a common heap, but has its own stack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/>
              <a:t> has a thread-specific event loop</a:t>
            </a:r>
          </a:p>
          <a:p>
            <a:pPr lvl="1"/>
            <a:r>
              <a:rPr lang="en-US" dirty="0" smtClean="0"/>
              <a:t>It is not necessarily running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5560677" y="1356311"/>
            <a:ext cx="3094750" cy="3366116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0282" y="1553592"/>
            <a:ext cx="1122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+mn-lt"/>
              </a:rPr>
              <a:t>Process</a:t>
            </a:r>
            <a:endParaRPr lang="en-US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68920" y="2022136"/>
            <a:ext cx="801428" cy="25276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2682" y="2051234"/>
            <a:ext cx="821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Heap</a:t>
            </a:r>
            <a:endParaRPr lang="en-US" sz="14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946043" y="2026576"/>
            <a:ext cx="1450459" cy="8093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5147" y="2080333"/>
            <a:ext cx="821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Thread</a:t>
            </a:r>
            <a:endParaRPr lang="en-US" sz="14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739586" y="2117327"/>
            <a:ext cx="607598" cy="6569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44032" y="2097102"/>
            <a:ext cx="66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Stack</a:t>
            </a:r>
            <a:endParaRPr lang="en-US" sz="14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42602" y="2442344"/>
            <a:ext cx="82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n-lt"/>
              </a:rPr>
              <a:t>Event</a:t>
            </a:r>
          </a:p>
          <a:p>
            <a:r>
              <a:rPr lang="en-US" sz="1000" dirty="0" smtClean="0">
                <a:latin typeface="+mn-lt"/>
              </a:rPr>
              <a:t>loop</a:t>
            </a:r>
            <a:endParaRPr lang="en-US" sz="10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50486" y="2881792"/>
            <a:ext cx="1450459" cy="8093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79590" y="2935549"/>
            <a:ext cx="821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Thread</a:t>
            </a:r>
            <a:endParaRPr lang="en-US" sz="1400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744029" y="2972543"/>
            <a:ext cx="607598" cy="6569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48475" y="2952318"/>
            <a:ext cx="66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Stack</a:t>
            </a:r>
            <a:endParaRPr lang="en-US" sz="1400" dirty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962816" y="3744899"/>
            <a:ext cx="1450459" cy="8093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91920" y="3798656"/>
            <a:ext cx="821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Thread</a:t>
            </a:r>
            <a:endParaRPr lang="en-US" sz="1400" dirty="0"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756359" y="3835650"/>
            <a:ext cx="607598" cy="6569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60805" y="3815425"/>
            <a:ext cx="66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Stack</a:t>
            </a:r>
            <a:endParaRPr lang="en-US" sz="14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59375" y="4160667"/>
            <a:ext cx="82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n-lt"/>
              </a:rPr>
              <a:t>Event</a:t>
            </a:r>
          </a:p>
          <a:p>
            <a:r>
              <a:rPr lang="en-US" sz="1000" dirty="0" smtClean="0">
                <a:latin typeface="+mn-lt"/>
              </a:rPr>
              <a:t>loop</a:t>
            </a:r>
            <a:endParaRPr lang="en-US" sz="1000" dirty="0"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6658019" y="2466019"/>
            <a:ext cx="295912" cy="12332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6662463" y="3370555"/>
            <a:ext cx="295912" cy="12332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6666907" y="4213440"/>
            <a:ext cx="295912" cy="12332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4290608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 Options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24746"/>
              </p:ext>
            </p:extLst>
          </p:nvPr>
        </p:nvGraphicFramePr>
        <p:xfrm>
          <a:off x="393404" y="1184822"/>
          <a:ext cx="8402671" cy="3620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942"/>
                <a:gridCol w="7117729"/>
              </a:tblGrid>
              <a:tr h="5726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Cases</a:t>
                      </a:r>
                      <a:endParaRPr lang="en-US" dirty="0"/>
                    </a:p>
                  </a:txBody>
                  <a:tcPr/>
                </a:tc>
              </a:tr>
              <a:tr h="5465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QThread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Developer wants to manage the thread</a:t>
                      </a:r>
                      <a:r>
                        <a:rPr lang="en-US" sz="1400" baseline="0" dirty="0" smtClean="0">
                          <a:latin typeface="Open Sans Light"/>
                          <a:cs typeface="Open Sans Light"/>
                        </a:rPr>
                        <a:t> life time (create, start, finish) </a:t>
                      </a: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There</a:t>
                      </a:r>
                      <a:r>
                        <a:rPr lang="en-US" sz="1400" baseline="0" dirty="0" smtClean="0">
                          <a:latin typeface="Open Sans Light"/>
                          <a:cs typeface="Open Sans Light"/>
                        </a:rPr>
                        <a:t> is only a single task or several different tasks, needed to be executed concurrently </a:t>
                      </a:r>
                      <a:endParaRPr lang="en-US" sz="1400" dirty="0" smtClean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</a:tr>
              <a:tr h="1107872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QtConcurrent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High-level multithreading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Threads are re-cycled by the thread pool</a:t>
                      </a:r>
                      <a:endParaRPr lang="en-US" sz="1400" baseline="0" dirty="0" smtClean="0">
                        <a:latin typeface="Open Sans Light"/>
                        <a:cs typeface="Open Sans Light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>
                          <a:latin typeface="Open Sans Light"/>
                          <a:cs typeface="Open Sans Light"/>
                        </a:rPr>
                        <a:t>Item container manipulation concurrently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>
                          <a:latin typeface="Open Sans Light"/>
                          <a:cs typeface="Open Sans Light"/>
                        </a:rPr>
                        <a:t>There are several similar tasks, which needs to be executed concurrently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>
                          <a:latin typeface="Open Sans Light"/>
                          <a:cs typeface="Open Sans Light"/>
                        </a:rPr>
                        <a:t>Tasks may return a value</a:t>
                      </a:r>
                    </a:p>
                  </a:txBody>
                  <a:tcPr/>
                </a:tc>
              </a:tr>
              <a:tr h="87497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QRunnable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Low-level multithreading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Threads are re-cycled by the thread pool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>
                          <a:latin typeface="Open Sans Light"/>
                          <a:cs typeface="Open Sans Light"/>
                        </a:rPr>
                        <a:t>Several threads with similar functionality needed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>
                          <a:latin typeface="Open Sans Light"/>
                          <a:cs typeface="Open Sans Light"/>
                        </a:rPr>
                        <a:t>Tasks return void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baseline="0" dirty="0" smtClean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777273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Reentrant Classes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All member functions are re-entrant</a:t>
            </a:r>
          </a:p>
          <a:p>
            <a:endParaRPr lang="en-US" dirty="0"/>
          </a:p>
          <a:p>
            <a:r>
              <a:rPr lang="en-US" dirty="0" smtClean="0"/>
              <a:t>A class </a:t>
            </a:r>
            <a:r>
              <a:rPr lang="en-US" dirty="0"/>
              <a:t>may be used in multiple threads, but each thread has its own instance of the class 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Many </a:t>
            </a:r>
            <a:r>
              <a:rPr lang="en-US" dirty="0"/>
              <a:t>classes are re-entrant </a:t>
            </a:r>
            <a:r>
              <a:rPr lang="en-US" dirty="0" smtClean="0"/>
              <a:t>among 1,500 </a:t>
            </a:r>
            <a:r>
              <a:rPr lang="en-US" dirty="0"/>
              <a:t>classes in Qt </a:t>
            </a:r>
            <a:r>
              <a:rPr lang="en-US" dirty="0" smtClean="0"/>
              <a:t>libraries</a:t>
            </a:r>
            <a:endParaRPr lang="en-US" dirty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Most implicitly shared value types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Not </a:t>
            </a:r>
            <a:r>
              <a:rPr lang="en-US" dirty="0" err="1" smtClean="0">
                <a:latin typeface="Courier New"/>
                <a:cs typeface="Courier New"/>
              </a:rPr>
              <a:t>QPixmap</a:t>
            </a: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Many </a:t>
            </a:r>
            <a:r>
              <a:rPr lang="en-US" dirty="0" err="1">
                <a:latin typeface="Courier New"/>
                <a:cs typeface="Courier New"/>
              </a:rPr>
              <a:t>QObjects</a:t>
            </a:r>
            <a:r>
              <a:rPr lang="en-US" dirty="0"/>
              <a:t>, no widgets though</a:t>
            </a:r>
          </a:p>
          <a:p>
            <a:pPr lvl="1">
              <a:lnSpc>
                <a:spcPct val="80000"/>
              </a:lnSpc>
            </a:pPr>
            <a:r>
              <a:rPr lang="en-US" dirty="0" err="1" smtClean="0">
                <a:latin typeface="Courier New"/>
                <a:cs typeface="Courier New"/>
              </a:rPr>
              <a:t>QSvgGenerator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>
                <a:latin typeface="Courier New"/>
                <a:cs typeface="Courier New"/>
              </a:rPr>
              <a:t>QSvgRenderer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Rich text processing </a:t>
            </a:r>
            <a:r>
              <a:rPr lang="en-US" dirty="0" smtClean="0"/>
              <a:t>classes, like </a:t>
            </a:r>
            <a:r>
              <a:rPr lang="en-US" dirty="0" err="1" smtClean="0">
                <a:latin typeface="Courier New"/>
                <a:cs typeface="Courier New"/>
              </a:rPr>
              <a:t>QTextDocument</a:t>
            </a:r>
            <a:r>
              <a:rPr lang="en-US" dirty="0" smtClean="0"/>
              <a:t> with even </a:t>
            </a:r>
            <a:r>
              <a:rPr lang="en-US" dirty="0">
                <a:latin typeface="Courier New"/>
                <a:cs typeface="Courier New"/>
              </a:rPr>
              <a:t>clone() </a:t>
            </a:r>
            <a:r>
              <a:rPr lang="en-US" dirty="0" smtClean="0"/>
              <a:t>function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You </a:t>
            </a:r>
            <a:r>
              <a:rPr lang="en-US" dirty="0"/>
              <a:t>may need to explicitly create a copy of a re-entrant object for another </a:t>
            </a:r>
            <a:r>
              <a:rPr lang="en-US" dirty="0" smtClean="0"/>
              <a:t>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5608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Thread-Safe Classes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All member functions are thread-safe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class instance may be shared by multiple threads – mutual exclusion needed</a:t>
            </a:r>
          </a:p>
          <a:p>
            <a:endParaRPr lang="en-US" dirty="0" smtClean="0"/>
          </a:p>
          <a:p>
            <a:r>
              <a:rPr lang="en-US" dirty="0" smtClean="0"/>
              <a:t>Very </a:t>
            </a:r>
            <a:r>
              <a:rPr lang="en-US" dirty="0"/>
              <a:t>few Qt classes are thread-</a:t>
            </a:r>
            <a:r>
              <a:rPr lang="en-US" dirty="0" smtClean="0"/>
              <a:t>safe – why? </a:t>
            </a:r>
          </a:p>
          <a:p>
            <a:pPr lvl="1"/>
            <a:r>
              <a:rPr lang="en-US" dirty="0" err="1"/>
              <a:t>Mutex</a:t>
            </a:r>
            <a:r>
              <a:rPr lang="en-US" dirty="0"/>
              <a:t>, </a:t>
            </a:r>
            <a:r>
              <a:rPr lang="en-US" dirty="0" err="1"/>
              <a:t>semapahore</a:t>
            </a:r>
            <a:r>
              <a:rPr lang="en-US" dirty="0"/>
              <a:t>, wait condition</a:t>
            </a:r>
            <a:endParaRPr lang="en-US" dirty="0">
              <a:cs typeface="Courier New"/>
            </a:endParaRPr>
          </a:p>
          <a:p>
            <a:pPr marL="457200" lvl="1" indent="0"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Some functions </a:t>
            </a:r>
            <a:r>
              <a:rPr lang="en-US" dirty="0" smtClean="0"/>
              <a:t>are thread-safe</a:t>
            </a:r>
          </a:p>
          <a:p>
            <a:pPr lvl="1">
              <a:lnSpc>
                <a:spcPct val="80000"/>
              </a:lnSpc>
            </a:pPr>
            <a:r>
              <a:rPr lang="en-US" dirty="0" err="1" smtClean="0">
                <a:latin typeface="Courier New"/>
                <a:cs typeface="Courier New"/>
              </a:rPr>
              <a:t>QObject</a:t>
            </a:r>
            <a:r>
              <a:rPr lang="en-US" dirty="0" smtClean="0">
                <a:latin typeface="Courier New"/>
                <a:cs typeface="Courier New"/>
              </a:rPr>
              <a:t>::connect()</a:t>
            </a:r>
          </a:p>
          <a:p>
            <a:pPr lvl="1">
              <a:lnSpc>
                <a:spcPct val="80000"/>
              </a:lnSpc>
            </a:pPr>
            <a:r>
              <a:rPr lang="en-US" dirty="0" err="1" smtClean="0">
                <a:latin typeface="Courier New"/>
                <a:cs typeface="Courier New"/>
              </a:rPr>
              <a:t>QCoreApplication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postEvent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Signal emission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23934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Affinity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Each Qt object belongs to zero or one thread</a:t>
            </a:r>
          </a:p>
          <a:p>
            <a:pPr lvl="1"/>
            <a:r>
              <a:rPr lang="en-US" dirty="0" smtClean="0"/>
              <a:t>By default the thread, in which the object is created</a:t>
            </a:r>
          </a:p>
          <a:p>
            <a:pPr lvl="1"/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Creating </a:t>
            </a:r>
            <a:r>
              <a:rPr lang="en-US" dirty="0" smtClean="0"/>
              <a:t>a Qt object </a:t>
            </a:r>
            <a:r>
              <a:rPr lang="en-US" dirty="0"/>
              <a:t>in one thread and calling its functions from another thread is not guaranteed to work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You must not interrupt object in the middle of event handling by calling its functions from another thread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You must not delete an object from another thread, if the object is still handling events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You must not access widgets from other than the GUI thread 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Event-based </a:t>
            </a:r>
            <a:r>
              <a:rPr lang="en-US" dirty="0" smtClean="0"/>
              <a:t>classes must be used in one thread 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You cannot </a:t>
            </a:r>
            <a:r>
              <a:rPr lang="en-US" dirty="0" smtClean="0"/>
              <a:t>create and start a </a:t>
            </a:r>
            <a:r>
              <a:rPr lang="en-US" dirty="0" err="1" smtClean="0">
                <a:latin typeface="Courier New"/>
                <a:cs typeface="Courier New"/>
              </a:rPr>
              <a:t>QTimer</a:t>
            </a:r>
            <a:r>
              <a:rPr lang="en-US" dirty="0" smtClean="0"/>
              <a:t> in </a:t>
            </a:r>
            <a:r>
              <a:rPr lang="en-US" dirty="0"/>
              <a:t>two separate threads 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/>
              <a:t>You cannot create and </a:t>
            </a:r>
            <a:r>
              <a:rPr lang="en-US" dirty="0" smtClean="0"/>
              <a:t>use a </a:t>
            </a:r>
            <a:r>
              <a:rPr lang="en-US" dirty="0" err="1" smtClean="0">
                <a:latin typeface="Courier New"/>
                <a:cs typeface="Courier New"/>
              </a:rPr>
              <a:t>QTcpSocket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in </a:t>
            </a:r>
            <a:r>
              <a:rPr lang="en-US" dirty="0"/>
              <a:t>two separate threads 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63489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</a:t>
            </a:r>
            <a:r>
              <a:rPr lang="en-US" dirty="0" smtClean="0"/>
              <a:t>Affinity Solutions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Thread affinity may be changed </a:t>
            </a:r>
          </a:p>
          <a:p>
            <a:pPr lvl="1"/>
            <a:r>
              <a:rPr lang="en-US" dirty="0" smtClean="0"/>
              <a:t>Qt object must be reentrant</a:t>
            </a:r>
          </a:p>
          <a:p>
            <a:pPr lvl="1"/>
            <a:r>
              <a:rPr lang="en-US" dirty="0" smtClean="0"/>
              <a:t>Qt object cannot have a parent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/>
                <a:cs typeface="Courier New"/>
              </a:rPr>
              <a:t>QObject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moveToThread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>
                <a:latin typeface="Courier New"/>
                <a:cs typeface="Courier New"/>
              </a:rPr>
              <a:t> *target)</a:t>
            </a:r>
          </a:p>
          <a:p>
            <a:pPr lvl="1"/>
            <a:r>
              <a:rPr lang="en-US" dirty="0" smtClean="0"/>
              <a:t>Pushes an object to another thread – no way to pull an object from the thread</a:t>
            </a:r>
          </a:p>
          <a:p>
            <a:pPr lvl="1"/>
            <a:r>
              <a:rPr lang="en-US" dirty="0" smtClean="0"/>
              <a:t>Qt object member pointers move only, if their parent is moved as well</a:t>
            </a:r>
          </a:p>
          <a:p>
            <a:pPr lvl="1"/>
            <a:endParaRPr lang="en-US" dirty="0"/>
          </a:p>
          <a:p>
            <a:r>
              <a:rPr lang="en-US" dirty="0" smtClean="0"/>
              <a:t>For inter-thread communication</a:t>
            </a:r>
          </a:p>
          <a:p>
            <a:pPr lvl="1"/>
            <a:r>
              <a:rPr lang="en-US" dirty="0" smtClean="0"/>
              <a:t>Use signals with auto connection type, if the thread affinity can be changed</a:t>
            </a:r>
          </a:p>
          <a:p>
            <a:pPr lvl="1"/>
            <a:r>
              <a:rPr lang="en-US" dirty="0" smtClean="0"/>
              <a:t>Use posted events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44337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QThread</a:t>
            </a:r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/>
              <a:t> as a manager object</a:t>
            </a:r>
          </a:p>
          <a:p>
            <a:pPr lvl="1"/>
            <a:r>
              <a:rPr lang="en-US" dirty="0"/>
              <a:t>Priority, thread execution, stack size </a:t>
            </a:r>
          </a:p>
          <a:p>
            <a:pPr lvl="1"/>
            <a:endParaRPr lang="en-US" dirty="0"/>
          </a:p>
          <a:p>
            <a:r>
              <a:rPr lang="en-US" dirty="0"/>
              <a:t>Constructor is executed in the caller thread</a:t>
            </a:r>
          </a:p>
          <a:p>
            <a:pPr lvl="1"/>
            <a:r>
              <a:rPr lang="en-US" dirty="0"/>
              <a:t>Each Qt object created in the constructor belong to the creator thread</a:t>
            </a:r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0474" y="2864254"/>
            <a:ext cx="7791400" cy="2094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Thread</a:t>
            </a:r>
            <a:r>
              <a:rPr lang="en-US" sz="1200" dirty="0">
                <a:latin typeface="Courier New"/>
                <a:cs typeface="Courier New"/>
              </a:rPr>
              <a:t>::Thread(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QObject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*parent) :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QThread</a:t>
            </a:r>
            <a:r>
              <a:rPr lang="en-US" sz="1200" dirty="0">
                <a:latin typeface="Courier New"/>
                <a:cs typeface="Courier New"/>
              </a:rPr>
              <a:t>(parent),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latin typeface="Courier New"/>
                <a:cs typeface="Courier New"/>
              </a:rPr>
              <a:t>m_memberPointerToQObject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this</a:t>
            </a:r>
            <a:r>
              <a:rPr lang="en-US" sz="1200" dirty="0"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To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change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thread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affinity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{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latin typeface="Courier New"/>
                <a:cs typeface="Courier New"/>
              </a:rPr>
              <a:t>setObjectName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"Child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thread"</a:t>
            </a:r>
            <a:r>
              <a:rPr lang="en-US" sz="1200" dirty="0">
                <a:latin typeface="Courier New"/>
                <a:cs typeface="Courier New"/>
              </a:rPr>
              <a:t>);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8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solidFill>
                  <a:srgbClr val="000080"/>
                </a:solidFill>
                <a:latin typeface="Courier New"/>
                <a:cs typeface="Courier New"/>
              </a:rPr>
              <a:t>qDebug</a:t>
            </a:r>
            <a:r>
              <a:rPr lang="en-US" sz="1200" dirty="0">
                <a:latin typeface="Courier New"/>
                <a:cs typeface="Courier New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"Current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thread"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QThread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currentThread</a:t>
            </a:r>
            <a:r>
              <a:rPr lang="en-US" sz="1200" dirty="0">
                <a:latin typeface="Courier New"/>
                <a:cs typeface="Courier New"/>
              </a:rPr>
              <a:t>();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    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Timer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thread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is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changed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to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this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thread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0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solidFill>
                  <a:srgbClr val="800000"/>
                </a:solidFill>
                <a:latin typeface="Courier New"/>
                <a:cs typeface="Courier New"/>
              </a:rPr>
              <a:t>m_timer</a:t>
            </a:r>
            <a:r>
              <a:rPr lang="en-US" sz="1200" dirty="0" err="1" smtClean="0">
                <a:latin typeface="Courier New"/>
                <a:cs typeface="Courier New"/>
              </a:rPr>
              <a:t>.moveToThread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this</a:t>
            </a:r>
            <a:r>
              <a:rPr lang="en-US" sz="1200" dirty="0">
                <a:latin typeface="Courier New"/>
                <a:cs typeface="Courier New"/>
              </a:rPr>
              <a:t>);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} </a:t>
            </a:r>
            <a:endParaRPr lang="en-US" sz="1200" dirty="0">
              <a:solidFill>
                <a:srgbClr val="800080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x-thread-affinity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36412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Implement the Interfaces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1959384"/>
          </a:xfrm>
        </p:spPr>
        <p:txBody>
          <a:bodyPr/>
          <a:lstStyle/>
          <a:p>
            <a:r>
              <a:rPr lang="en-US" dirty="0"/>
              <a:t>The plugin class must register the interface it implements</a:t>
            </a:r>
          </a:p>
          <a:p>
            <a:pPr lvl="1"/>
            <a:r>
              <a:rPr lang="en-US" dirty="0"/>
              <a:t>Only one interface can be registered in one class</a:t>
            </a:r>
          </a:p>
          <a:p>
            <a:pPr lvl="1"/>
            <a:r>
              <a:rPr lang="en-US" dirty="0"/>
              <a:t>Interface identifier (</a:t>
            </a:r>
            <a:r>
              <a:rPr lang="en-US" dirty="0">
                <a:latin typeface="Courier New"/>
                <a:cs typeface="Courier New"/>
              </a:rPr>
              <a:t>IID</a:t>
            </a:r>
            <a:r>
              <a:rPr lang="en-US" dirty="0"/>
              <a:t>) must match the  identifier, defined in the interface declaration (Step 1)</a:t>
            </a:r>
          </a:p>
          <a:p>
            <a:pPr lvl="1"/>
            <a:r>
              <a:rPr lang="en-US" dirty="0"/>
              <a:t>Some plugins require a JSON file, containing meta data about the plugin implementation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 low-level API is used, the plugin class must report all interfaces it implements using </a:t>
            </a:r>
            <a:r>
              <a:rPr lang="en-US" dirty="0">
                <a:latin typeface="Courier New"/>
                <a:cs typeface="Courier New"/>
              </a:rPr>
              <a:t>Q_INTERFACES</a:t>
            </a:r>
            <a:r>
              <a:rPr lang="en-US" dirty="0"/>
              <a:t> macro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77" y="3443111"/>
            <a:ext cx="8033567" cy="1665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117226" tIns="58613" rIns="117226" bIns="58613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Class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CoolPlugin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public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QObject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public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CoolInterface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    Q_OBJECT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   Q_PLUGIN_METADATA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IID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io.qt.CoolInterface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FILE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coolInterface.json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   // </a:t>
            </a:r>
            <a:r>
              <a:rPr lang="en-US" sz="1200" dirty="0" err="1">
                <a:solidFill>
                  <a:srgbClr val="40631F"/>
                </a:solidFill>
                <a:latin typeface="Courier New"/>
                <a:cs typeface="Courier New"/>
              </a:rPr>
              <a:t>org.qt-project.Qt.QStyleFactoryInterface</a:t>
            </a: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IID for </a:t>
            </a:r>
            <a:r>
              <a:rPr lang="en-US" sz="1200" dirty="0" err="1">
                <a:solidFill>
                  <a:srgbClr val="40631F"/>
                </a:solidFill>
                <a:latin typeface="Courier New"/>
                <a:cs typeface="Courier New"/>
              </a:rPr>
              <a:t>QStylePlugin</a:t>
            </a:r>
            <a:endParaRPr lang="en-US" sz="1200" dirty="0">
              <a:solidFill>
                <a:srgbClr val="40631F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   // </a:t>
            </a:r>
            <a:r>
              <a:rPr lang="en-US" sz="1200" dirty="0" err="1">
                <a:solidFill>
                  <a:srgbClr val="40631F"/>
                </a:solidFill>
                <a:latin typeface="Courier New"/>
                <a:cs typeface="Courier New"/>
              </a:rPr>
              <a:t>org.qt-project.Qt.QQmlExtensionInterface</a:t>
            </a: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IID for </a:t>
            </a:r>
            <a:r>
              <a:rPr lang="en-US" sz="1200" dirty="0" err="1">
                <a:solidFill>
                  <a:srgbClr val="40631F"/>
                </a:solidFill>
                <a:latin typeface="Courier New"/>
                <a:cs typeface="Courier New"/>
              </a:rPr>
              <a:t>QQmlExtensionPlugin</a:t>
            </a: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</a:t>
            </a:r>
            <a:endParaRPr lang="en-US" sz="1200" kern="0" dirty="0">
              <a:solidFill>
                <a:srgbClr val="40631F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   // </a:t>
            </a:r>
            <a:r>
              <a:rPr lang="en-US" sz="1200" dirty="0" err="1">
                <a:solidFill>
                  <a:srgbClr val="40631F"/>
                </a:solidFill>
                <a:latin typeface="Courier New"/>
                <a:cs typeface="Courier New"/>
              </a:rPr>
              <a:t>org.qt-project.Qt.QGenericPluginFactoryInterface</a:t>
            </a: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IID for </a:t>
            </a:r>
            <a:r>
              <a:rPr lang="en-US" sz="1200" dirty="0" err="1">
                <a:solidFill>
                  <a:srgbClr val="40631F"/>
                </a:solidFill>
                <a:latin typeface="Courier New"/>
                <a:cs typeface="Courier New"/>
              </a:rPr>
              <a:t>QGenericPlugin</a:t>
            </a:r>
            <a:endParaRPr lang="en-US" sz="12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   Q_INTERFACES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CoolInterface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Only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needed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in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low-level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API</a:t>
            </a:r>
            <a:endParaRPr lang="en-US" sz="1200" kern="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kern="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46759176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Programming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To </a:t>
            </a:r>
            <a:r>
              <a:rPr lang="en-US" dirty="0"/>
              <a:t>create a new thread, instantiate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QThread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Sub-classing is is possible, but not recommended 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Create </a:t>
            </a:r>
            <a:r>
              <a:rPr lang="en-US" dirty="0"/>
              <a:t>a worker </a:t>
            </a:r>
            <a:r>
              <a:rPr lang="en-US" dirty="0" smtClean="0"/>
              <a:t>object or objects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Derive from </a:t>
            </a:r>
            <a:r>
              <a:rPr lang="en-US" dirty="0" err="1" smtClean="0">
                <a:latin typeface="Courier New"/>
                <a:cs typeface="Courier New"/>
              </a:rPr>
              <a:t>QObject</a:t>
            </a:r>
            <a:endParaRPr lang="en-US" dirty="0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Define signals/slots needed to communicate safely with the object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Move </a:t>
            </a:r>
            <a:r>
              <a:rPr lang="en-US" dirty="0"/>
              <a:t>the worker’s affinity to the </a:t>
            </a:r>
            <a:r>
              <a:rPr lang="en-US" dirty="0" smtClean="0"/>
              <a:t>new thread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Possibly your thread does not have any worker objects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Then just sub-class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/>
              <a:t> and re-implement the </a:t>
            </a:r>
            <a:r>
              <a:rPr lang="en-US" dirty="0" smtClean="0">
                <a:latin typeface="Courier New"/>
                <a:cs typeface="Courier New"/>
              </a:rPr>
              <a:t>run()</a:t>
            </a:r>
            <a:r>
              <a:rPr lang="en-US" dirty="0" smtClean="0"/>
              <a:t> method 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Set the priority, stack size, if needed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IdlePriority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…,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TimeCriticalPriority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Priority may be “inherited” from the parent </a:t>
            </a:r>
            <a:r>
              <a:rPr lang="en-US" dirty="0" smtClean="0"/>
              <a:t>thread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Start the thread by calling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4498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Thread with a Worker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4770" y="1457518"/>
            <a:ext cx="8239165" cy="287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*thread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Worker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*worker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Worker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(worker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&amp;Worker::error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errorHandler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ErrorHander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errorString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(thread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::started,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&amp;Worker::process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worker-&gt;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moveToThread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(thread);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 algn="r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1E1B18"/>
                </a:solidFill>
                <a:latin typeface="Courier New" pitchFamily="49" charset="0"/>
                <a:cs typeface="Courier New" pitchFamily="49" charset="0"/>
              </a:rPr>
              <a:t>// Worker knows when it is finished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(worker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&amp;Worker::finished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thread,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hread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::quit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(worker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&amp;Worker::finished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worker,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&amp;Worker::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deleteLater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(thread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::finished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thread,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deleteLater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thread-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ex-queued-connections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569087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Thread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sz="1600" dirty="0"/>
              <a:t>Default implementation of </a:t>
            </a:r>
            <a:r>
              <a:rPr lang="en-US" sz="1600" dirty="0" err="1">
                <a:latin typeface="Courier New"/>
                <a:cs typeface="Courier New"/>
              </a:rPr>
              <a:t>QThread</a:t>
            </a:r>
            <a:r>
              <a:rPr lang="en-US" sz="1600" dirty="0">
                <a:latin typeface="Courier New"/>
                <a:cs typeface="Courier New"/>
              </a:rPr>
              <a:t>::run() </a:t>
            </a:r>
            <a:r>
              <a:rPr lang="en-US" sz="1600" dirty="0"/>
              <a:t>does nothing else but calls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exec()</a:t>
            </a:r>
            <a:r>
              <a:rPr lang="en-US" sz="1600" dirty="0">
                <a:cs typeface="Courier New" pitchFamily="49" charset="0"/>
              </a:rPr>
              <a:t>to start the event </a:t>
            </a:r>
            <a:r>
              <a:rPr lang="en-US" sz="1600" dirty="0" smtClean="0">
                <a:cs typeface="Courier New" pitchFamily="49" charset="0"/>
              </a:rPr>
              <a:t>loop</a:t>
            </a:r>
          </a:p>
          <a:p>
            <a:pPr marL="742950" lvl="2" indent="-342900"/>
            <a:r>
              <a:rPr lang="en-US" sz="1400" dirty="0" smtClean="0">
                <a:cs typeface="Courier New" pitchFamily="49" charset="0"/>
              </a:rPr>
              <a:t>Re-implement, if no event loop needed</a:t>
            </a:r>
            <a:endParaRPr lang="en-US" sz="1400" dirty="0"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Event loop is needed for handling events</a:t>
            </a:r>
          </a:p>
          <a:p>
            <a:pPr lvl="1"/>
            <a:r>
              <a:rPr lang="en-US" dirty="0" smtClean="0"/>
              <a:t>Queued connections are based on events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Functions to check thread state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isFinished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isRunning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Functions to temporarily stop thread execution 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::sleep(),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msleep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usleep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QTimer</a:t>
            </a:r>
            <a:r>
              <a:rPr lang="en-US" dirty="0" smtClean="0"/>
              <a:t> </a:t>
            </a:r>
            <a:r>
              <a:rPr lang="en-US" dirty="0"/>
              <a:t>should be </a:t>
            </a:r>
            <a:r>
              <a:rPr lang="en-US" dirty="0" smtClean="0"/>
              <a:t>preferred to enable event handling in the thread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2344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Queued </a:t>
            </a:r>
            <a:r>
              <a:rPr lang="en-US" dirty="0" smtClean="0"/>
              <a:t>Connections and Signal Arguments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Serialize </a:t>
            </a:r>
            <a:r>
              <a:rPr lang="en-US" dirty="0"/>
              <a:t>signal arguments into an event object, posts the event, handles the event, re-creates the argument objects in the receiver thread using object introspection, and calls the slot</a:t>
            </a:r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Pass a value-type as copy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300" dirty="0">
                <a:latin typeface="Courier New"/>
                <a:cs typeface="Courier New"/>
              </a:rPr>
              <a:t>SIGNAL(</a:t>
            </a:r>
            <a:r>
              <a:rPr lang="en-GB" sz="1300" dirty="0" err="1">
                <a:latin typeface="Courier New"/>
                <a:cs typeface="Courier New"/>
              </a:rPr>
              <a:t>someSignal</a:t>
            </a:r>
            <a:r>
              <a:rPr lang="en-GB" sz="1300" dirty="0">
                <a:latin typeface="Courier New"/>
                <a:cs typeface="Courier New"/>
              </a:rPr>
              <a:t>(</a:t>
            </a:r>
            <a:r>
              <a:rPr lang="en-GB" sz="1300" dirty="0" err="1">
                <a:latin typeface="Courier New"/>
                <a:cs typeface="Courier New"/>
              </a:rPr>
              <a:t>CustomType</a:t>
            </a:r>
            <a:r>
              <a:rPr lang="en-GB" sz="1300" dirty="0">
                <a:latin typeface="Courier New"/>
                <a:cs typeface="Courier New"/>
              </a:rPr>
              <a:t>)) // Copies the </a:t>
            </a:r>
            <a:r>
              <a:rPr lang="en-GB" sz="1300" dirty="0" err="1" smtClean="0">
                <a:latin typeface="Courier New"/>
                <a:cs typeface="Courier New"/>
              </a:rPr>
              <a:t>arg</a:t>
            </a:r>
            <a:r>
              <a:rPr lang="en-GB" sz="1300" dirty="0" smtClean="0">
                <a:latin typeface="Courier New"/>
                <a:cs typeface="Courier New"/>
              </a:rPr>
              <a:t>, </a:t>
            </a:r>
            <a:r>
              <a:rPr lang="en-GB" sz="1300" dirty="0">
                <a:latin typeface="Courier New"/>
                <a:cs typeface="Courier New"/>
              </a:rPr>
              <a:t>before </a:t>
            </a:r>
            <a:r>
              <a:rPr lang="en-GB" sz="1300" dirty="0" smtClean="0">
                <a:latin typeface="Courier New"/>
                <a:cs typeface="Courier New"/>
              </a:rPr>
              <a:t>sending an event</a:t>
            </a:r>
            <a:endParaRPr lang="en-GB" sz="1300" dirty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Pass a value type as reference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300" dirty="0">
                <a:latin typeface="Courier New"/>
                <a:cs typeface="Courier New"/>
              </a:rPr>
              <a:t>SIGNAL(</a:t>
            </a:r>
            <a:r>
              <a:rPr lang="en-GB" sz="1300" dirty="0" err="1">
                <a:latin typeface="Courier New"/>
                <a:cs typeface="Courier New"/>
              </a:rPr>
              <a:t>someSignal</a:t>
            </a:r>
            <a:r>
              <a:rPr lang="en-GB" sz="1300" dirty="0">
                <a:latin typeface="Courier New"/>
                <a:cs typeface="Courier New"/>
              </a:rPr>
              <a:t>(</a:t>
            </a:r>
            <a:r>
              <a:rPr lang="en-GB" sz="1300" dirty="0" err="1">
                <a:latin typeface="Courier New"/>
                <a:cs typeface="Courier New"/>
              </a:rPr>
              <a:t>const</a:t>
            </a:r>
            <a:r>
              <a:rPr lang="en-GB" sz="1300" dirty="0">
                <a:latin typeface="Courier New"/>
                <a:cs typeface="Courier New"/>
              </a:rPr>
              <a:t> </a:t>
            </a:r>
            <a:r>
              <a:rPr lang="en-GB" sz="1300" dirty="0" err="1">
                <a:latin typeface="Courier New"/>
                <a:cs typeface="Courier New"/>
              </a:rPr>
              <a:t>CustomType</a:t>
            </a:r>
            <a:r>
              <a:rPr lang="en-GB" sz="1300" dirty="0">
                <a:latin typeface="Courier New"/>
                <a:cs typeface="Courier New"/>
              </a:rPr>
              <a:t> &amp;)) // </a:t>
            </a:r>
            <a:r>
              <a:rPr lang="en-GB" sz="1300" dirty="0" smtClean="0">
                <a:latin typeface="Courier New"/>
                <a:cs typeface="Courier New"/>
              </a:rPr>
              <a:t>Argument is copied</a:t>
            </a:r>
            <a:endParaRPr lang="en-GB" sz="1300" dirty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Pass a Qt object type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300" dirty="0">
                <a:latin typeface="Courier New"/>
                <a:cs typeface="Courier New"/>
              </a:rPr>
              <a:t>SIGNAL(</a:t>
            </a:r>
            <a:r>
              <a:rPr lang="en-GB" sz="1300" dirty="0" err="1">
                <a:latin typeface="Courier New"/>
                <a:cs typeface="Courier New"/>
              </a:rPr>
              <a:t>someSignal</a:t>
            </a:r>
            <a:r>
              <a:rPr lang="en-GB" sz="1300" dirty="0">
                <a:latin typeface="Courier New"/>
                <a:cs typeface="Courier New"/>
              </a:rPr>
              <a:t>(</a:t>
            </a:r>
            <a:r>
              <a:rPr lang="en-GB" sz="1300" dirty="0" err="1" smtClean="0">
                <a:latin typeface="Courier New"/>
                <a:cs typeface="Courier New"/>
              </a:rPr>
              <a:t>CustomType</a:t>
            </a:r>
            <a:r>
              <a:rPr lang="en-GB" sz="1300" dirty="0" smtClean="0">
                <a:latin typeface="Courier New"/>
                <a:cs typeface="Courier New"/>
              </a:rPr>
              <a:t> </a:t>
            </a:r>
            <a:r>
              <a:rPr lang="en-GB" sz="1300" dirty="0">
                <a:latin typeface="Courier New"/>
                <a:cs typeface="Courier New"/>
              </a:rPr>
              <a:t>*)) </a:t>
            </a:r>
            <a:r>
              <a:rPr lang="en-GB" sz="1300" dirty="0" smtClean="0">
                <a:latin typeface="Courier New"/>
                <a:cs typeface="Courier New"/>
              </a:rPr>
              <a:t>// Pointer is copied, mutual exclusion may be needed</a:t>
            </a:r>
            <a:endParaRPr lang="en-GB" sz="1300" dirty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Pass a shared object, which may be deleted by any thread at any time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300" dirty="0" smtClean="0">
                <a:latin typeface="Courier New"/>
                <a:cs typeface="Courier New"/>
              </a:rPr>
              <a:t>SIGNAL</a:t>
            </a:r>
            <a:r>
              <a:rPr lang="en-US" sz="1300" dirty="0">
                <a:latin typeface="Courier New"/>
                <a:cs typeface="Courier New"/>
              </a:rPr>
              <a:t>(</a:t>
            </a:r>
            <a:r>
              <a:rPr lang="en-US" sz="1300" dirty="0" err="1">
                <a:latin typeface="Courier New"/>
                <a:cs typeface="Courier New"/>
              </a:rPr>
              <a:t>someSignal</a:t>
            </a:r>
            <a:r>
              <a:rPr lang="en-US" sz="1300" dirty="0">
                <a:latin typeface="Courier New"/>
                <a:cs typeface="Courier New"/>
              </a:rPr>
              <a:t>(</a:t>
            </a:r>
            <a:r>
              <a:rPr lang="en-US" sz="1300" dirty="0" err="1">
                <a:latin typeface="Courier New"/>
                <a:cs typeface="Courier New"/>
              </a:rPr>
              <a:t>QSharedPointer</a:t>
            </a:r>
            <a:r>
              <a:rPr lang="en-US" sz="1300" dirty="0">
                <a:latin typeface="Courier New"/>
                <a:cs typeface="Courier New"/>
              </a:rPr>
              <a:t>&lt;</a:t>
            </a:r>
            <a:r>
              <a:rPr lang="en-US" sz="1300" dirty="0" err="1">
                <a:latin typeface="Courier New"/>
                <a:cs typeface="Courier New"/>
              </a:rPr>
              <a:t>CustomType</a:t>
            </a:r>
            <a:r>
              <a:rPr lang="en-US" sz="1300" dirty="0">
                <a:latin typeface="Courier New"/>
                <a:cs typeface="Courier New"/>
              </a:rPr>
              <a:t>&gt;)) // </a:t>
            </a:r>
            <a:r>
              <a:rPr lang="en-US" sz="1300" dirty="0" smtClean="0">
                <a:latin typeface="Courier New"/>
                <a:cs typeface="Courier New"/>
              </a:rPr>
              <a:t>Mutual exclusion may be needed</a:t>
            </a:r>
            <a:endParaRPr lang="en-US" sz="1300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ex-queued-connections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1327450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Graceful Thread Cleanup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Avoid terminating a thread</a:t>
            </a:r>
          </a:p>
          <a:p>
            <a:pPr lvl="1"/>
            <a:r>
              <a:rPr lang="en-US" dirty="0" smtClean="0"/>
              <a:t>Risk that allocated resources in a shared heap are not cleaned up</a:t>
            </a:r>
          </a:p>
          <a:p>
            <a:pPr lvl="1"/>
            <a:endParaRPr lang="en-US" dirty="0"/>
          </a:p>
          <a:p>
            <a:r>
              <a:rPr lang="en-US" dirty="0" smtClean="0"/>
              <a:t>If a thread has an event loop</a:t>
            </a:r>
          </a:p>
          <a:p>
            <a:pPr lvl="1"/>
            <a:r>
              <a:rPr lang="en-US" dirty="0" smtClean="0"/>
              <a:t>Quit the event loop –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>
                <a:latin typeface="Courier New"/>
                <a:cs typeface="Courier New"/>
              </a:rPr>
              <a:t>::quit()</a:t>
            </a:r>
          </a:p>
          <a:p>
            <a:pPr lvl="1"/>
            <a:endParaRPr lang="en-US" dirty="0"/>
          </a:p>
          <a:p>
            <a:r>
              <a:rPr lang="en-US" dirty="0" smtClean="0"/>
              <a:t>Thread may be stopped from another thread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requestInterruption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Check periodically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inInterruptionRequested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No event loop needed</a:t>
            </a:r>
          </a:p>
          <a:p>
            <a:pPr lvl="1"/>
            <a:endParaRPr lang="en-US" dirty="0"/>
          </a:p>
          <a:p>
            <a:r>
              <a:rPr lang="en-US" dirty="0" smtClean="0"/>
              <a:t>If your threads runs a busy loop </a:t>
            </a:r>
            <a:endParaRPr lang="en-US" dirty="0"/>
          </a:p>
          <a:p>
            <a:pPr lvl="1"/>
            <a:r>
              <a:rPr lang="en-US" dirty="0" smtClean="0"/>
              <a:t>No event handled – no timer events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eventDispatcher</a:t>
            </a:r>
            <a:r>
              <a:rPr lang="en-US" dirty="0" smtClean="0">
                <a:latin typeface="Courier New"/>
                <a:cs typeface="Courier New"/>
              </a:rPr>
              <a:t>()-&gt;</a:t>
            </a:r>
            <a:r>
              <a:rPr lang="en-US" dirty="0" err="1" smtClean="0">
                <a:latin typeface="Courier New"/>
                <a:cs typeface="Courier New"/>
              </a:rPr>
              <a:t>processEvents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periodically </a:t>
            </a:r>
          </a:p>
        </p:txBody>
      </p:sp>
    </p:spTree>
    <p:extLst>
      <p:ext uri="{BB962C8B-B14F-4D97-AF65-F5344CB8AC3E}">
        <p14:creationId xmlns:p14="http://schemas.microsoft.com/office/powerpoint/2010/main" val="1116273316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Graceful Thread Cleanup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right before thread finishes its execution, it emits </a:t>
            </a:r>
            <a:r>
              <a:rPr lang="en-US" dirty="0" smtClean="0">
                <a:latin typeface="Courier New"/>
                <a:cs typeface="Courier New"/>
              </a:rPr>
              <a:t>finished()</a:t>
            </a:r>
            <a:r>
              <a:rPr lang="en-US" dirty="0" smtClean="0"/>
              <a:t> signal</a:t>
            </a:r>
          </a:p>
          <a:p>
            <a:pPr lvl="1"/>
            <a:r>
              <a:rPr lang="en-US" dirty="0" smtClean="0"/>
              <a:t>Thread has quite the event loop</a:t>
            </a:r>
          </a:p>
          <a:p>
            <a:pPr lvl="1"/>
            <a:r>
              <a:rPr lang="en-US" dirty="0" smtClean="0"/>
              <a:t>No more events can be handled </a:t>
            </a:r>
          </a:p>
          <a:p>
            <a:pPr lvl="1"/>
            <a:r>
              <a:rPr lang="en-US" dirty="0" smtClean="0"/>
              <a:t>Deferred deletions are still executed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Useful to delete allocated thread resources 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/>
                <a:cs typeface="Courier New"/>
              </a:rPr>
              <a:t>deleteLater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to delete the worker and thread objects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92748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Mutexes</a:t>
            </a:r>
            <a:r>
              <a:rPr lang="en-US" dirty="0"/>
              <a:t> are implemented by the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QMutex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two important methods are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lock() </a:t>
            </a:r>
            <a:r>
              <a:rPr lang="en-US" dirty="0"/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unlock()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try locking a </a:t>
            </a:r>
            <a:r>
              <a:rPr lang="en-US" dirty="0" err="1"/>
              <a:t>mutex</a:t>
            </a:r>
            <a:r>
              <a:rPr lang="en-US" dirty="0"/>
              <a:t>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tryLock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/>
              <a:t>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try_lock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-compatible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If the lock was obtained it will return true, otherwise it will return false right away, rather than waiting for the </a:t>
            </a:r>
            <a:r>
              <a:rPr lang="en-US" dirty="0" err="1"/>
              <a:t>mutex</a:t>
            </a:r>
            <a:endParaRPr lang="en-US" dirty="0"/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tryLock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timeout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try_loc_for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will </a:t>
            </a:r>
            <a:r>
              <a:rPr lang="en-US" dirty="0"/>
              <a:t>wait timeout milliseconds before giving up on getting the lock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8575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Synchronization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QMutex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Protects access to a shared resource</a:t>
            </a:r>
          </a:p>
          <a:p>
            <a:pPr lvl="1"/>
            <a:r>
              <a:rPr lang="en-US" dirty="0" smtClean="0"/>
              <a:t>Recursive locking supported </a:t>
            </a:r>
            <a:endParaRPr lang="en-US" dirty="0"/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QReadWriteLock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Increases concurrency compared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QMutex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Multiple reads allowed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QSemaphore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QSystemSemaphore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Protects a certain number of identical resources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QWaitCondition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Several threads may wait for a condition</a:t>
            </a:r>
          </a:p>
          <a:p>
            <a:pPr lvl="1"/>
            <a:r>
              <a:rPr lang="en-US" dirty="0"/>
              <a:t>It is possible to wake up one thread randomly or all the threads</a:t>
            </a:r>
          </a:p>
          <a:p>
            <a:pPr lvl="1"/>
            <a:r>
              <a:rPr lang="en-US" dirty="0"/>
              <a:t>One thread waits, another thread wakes it up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425440" y="3045524"/>
            <a:ext cx="3207922" cy="1033628"/>
            <a:chOff x="5560868" y="1223344"/>
            <a:chExt cx="2431226" cy="1033628"/>
          </a:xfrm>
        </p:grpSpPr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5560868" y="1223344"/>
              <a:ext cx="2431226" cy="1020817"/>
            </a:xfrm>
            <a:prstGeom prst="roundRect">
              <a:avLst>
                <a:gd name="adj" fmla="val 2792"/>
              </a:avLst>
            </a:prstGeom>
            <a:solidFill>
              <a:schemeClr val="bg1"/>
            </a:solidFill>
            <a:ln w="19050" cap="rnd">
              <a:solidFill>
                <a:srgbClr val="86BC25"/>
              </a:solidFill>
              <a:round/>
              <a:headEnd/>
              <a:tailEnd/>
            </a:ln>
            <a:effectLst>
              <a:outerShdw blurRad="76200" dist="38100" dir="5400000" rotWithShape="0">
                <a:srgbClr val="808080">
                  <a:alpha val="81000"/>
                </a:srgbClr>
              </a:outerShdw>
            </a:effectLst>
          </p:spPr>
          <p:txBody>
            <a:bodyPr lIns="90488" tIns="44450" rIns="90488" bIns="44450" anchor="ctr"/>
            <a:lstStyle/>
            <a:p>
              <a:pPr defTabSz="762000">
                <a:spcBef>
                  <a:spcPct val="50000"/>
                </a:spcBef>
                <a:defRPr/>
              </a:pPr>
              <a:endParaRPr lang="en-US" sz="1300" b="1">
                <a:solidFill>
                  <a:srgbClr val="FFFFFF"/>
                </a:solidFill>
                <a:ea typeface="ヒラギノ角ゴ Pro W3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60868" y="1318253"/>
              <a:ext cx="2431226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i="1" dirty="0" smtClean="0">
                  <a:latin typeface="Open Sans Light"/>
                  <a:cs typeface="Open Sans Light"/>
                </a:rPr>
                <a:t>Hint! The system semaphore is a kernel object, but other locks are simple counters protected with atomic operations. So use a system semaphore only, if you need to synchronize threads running in separate processes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7985653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QMutexLocker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When you lock a </a:t>
            </a:r>
            <a:r>
              <a:rPr lang="en-US" dirty="0" err="1"/>
              <a:t>mutex</a:t>
            </a:r>
            <a:r>
              <a:rPr lang="en-US" dirty="0"/>
              <a:t> you must, of course, unlock it again!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This </a:t>
            </a:r>
            <a:r>
              <a:rPr lang="en-US" dirty="0"/>
              <a:t>can be troublesome if you want to lock a </a:t>
            </a:r>
            <a:r>
              <a:rPr lang="en-US" dirty="0" err="1"/>
              <a:t>mutex</a:t>
            </a:r>
            <a:r>
              <a:rPr lang="en-US" dirty="0"/>
              <a:t> at the entrance of a function, and unlock it at exit—your function can possibly return from many places (code like “if (...) return false;”)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dirty="0"/>
              <a:t>you are using exceptions (or libraries that do), every statement can be an exit point from your function!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QMutexLocker</a:t>
            </a:r>
            <a:r>
              <a:rPr lang="en-US" dirty="0" smtClean="0"/>
              <a:t> </a:t>
            </a:r>
            <a:r>
              <a:rPr lang="en-US" dirty="0"/>
              <a:t>will help you here, simply put the following code right before you need the lock, and it will lock the </a:t>
            </a:r>
            <a:r>
              <a:rPr lang="en-US" dirty="0" err="1"/>
              <a:t>mutex</a:t>
            </a:r>
            <a:r>
              <a:rPr lang="en-US" dirty="0"/>
              <a:t> for the duration of the block: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QMutexLocker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lock(&amp;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myMutex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9812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QMutexLocker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7564" y="1253108"/>
            <a:ext cx="7863408" cy="2796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QMutex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sharedMutex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Simple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Simple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increment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QMutexLocker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locker(&amp;</a:t>
            </a:r>
            <a:r>
              <a:rPr lang="en-US" sz="1200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sharedMutex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decrement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QMutexLocker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locker(&amp;</a:t>
            </a:r>
            <a:r>
              <a:rPr lang="en-US" sz="1200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sharedMutex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-=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QMutexLocker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locker(&amp;</a:t>
            </a:r>
            <a:r>
              <a:rPr lang="en-US" sz="1200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sharedMutex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07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</a:t>
            </a:r>
            <a:r>
              <a:rPr lang="en-US" dirty="0" smtClean="0"/>
              <a:t>Meta-Data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1296162"/>
          </a:xfrm>
        </p:spPr>
        <p:txBody>
          <a:bodyPr/>
          <a:lstStyle/>
          <a:p>
            <a:r>
              <a:rPr lang="en-US" dirty="0"/>
              <a:t>Plugin dependent</a:t>
            </a:r>
          </a:p>
          <a:p>
            <a:endParaRPr lang="en-US" dirty="0"/>
          </a:p>
          <a:p>
            <a:r>
              <a:rPr lang="en-US" dirty="0"/>
              <a:t>Provides information about the plugin</a:t>
            </a:r>
          </a:p>
          <a:p>
            <a:pPr lvl="1"/>
            <a:r>
              <a:rPr lang="en-US" dirty="0"/>
              <a:t>No need to load the plugin library to access this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95064"/>
              </p:ext>
            </p:extLst>
          </p:nvPr>
        </p:nvGraphicFramePr>
        <p:xfrm>
          <a:off x="619132" y="2610557"/>
          <a:ext cx="7892457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312"/>
                <a:gridCol w="54071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Plugin entry point</a:t>
                      </a:r>
                      <a:endParaRPr lang="en-US" sz="1400" b="0" i="0" dirty="0">
                        <a:latin typeface="+mn-lt"/>
                        <a:cs typeface="Open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JSON data</a:t>
                      </a:r>
                      <a:endParaRPr lang="en-US" sz="1400" b="0" i="0" dirty="0">
                        <a:latin typeface="+mn-lt"/>
                        <a:cs typeface="Open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QImageIOPlugin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 Light"/>
                          <a:cs typeface="Open Sans Light"/>
                        </a:rPr>
                        <a:t>Required, contains supported image formats and MIME types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{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 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"Keys": [ "jpg", "jpeg" ],</a:t>
                      </a:r>
                      <a:r>
                        <a:rPr lang="en-US" sz="1200" b="0" dirty="0" smtClean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   "</a:t>
                      </a:r>
                      <a:r>
                        <a:rPr lang="en-US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MimeTypes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": [ "image/jpeg", "image/jpeg" ]</a:t>
                      </a:r>
                      <a:r>
                        <a:rPr lang="en-US" sz="1200" b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}</a:t>
                      </a:r>
                      <a:endParaRPr lang="en-US" sz="1200" b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QStylePlugin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 Light"/>
                          <a:cs typeface="Open Sans Light"/>
                        </a:rPr>
                        <a:t>Required, contains supported style names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{ "Keys": [ "</a:t>
                      </a:r>
                      <a:r>
                        <a:rPr lang="en-US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mystyleplugin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" ] }</a:t>
                      </a:r>
                      <a:endParaRPr lang="en-US" sz="1200" b="0" dirty="0" smtClean="0">
                        <a:effectLst/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QQmlExtensionPlugin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 Light"/>
                          <a:cs typeface="Open Sans Light"/>
                        </a:rPr>
                        <a:t>Not required, plugin info is read from the </a:t>
                      </a:r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qmldir</a:t>
                      </a:r>
                      <a:r>
                        <a:rPr lang="en-US" sz="1200" dirty="0" smtClean="0">
                          <a:latin typeface="Open Sans Light"/>
                          <a:cs typeface="Open Sans Light"/>
                        </a:rPr>
                        <a:t> file</a:t>
                      </a:r>
                      <a:endParaRPr lang="en-US" sz="1200" dirty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QGenericPlugin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 Light"/>
                          <a:cs typeface="Open Sans Light"/>
                        </a:rPr>
                        <a:t>Optional, may</a:t>
                      </a:r>
                      <a:r>
                        <a:rPr lang="en-US" sz="1200" baseline="0" dirty="0" smtClean="0">
                          <a:latin typeface="Open Sans Light"/>
                          <a:cs typeface="Open Sans Light"/>
                        </a:rPr>
                        <a:t> contain any custom data</a:t>
                      </a:r>
                      <a:endParaRPr lang="en-US" sz="1200" dirty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Custom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 Light"/>
                          <a:cs typeface="Open Sans Light"/>
                        </a:rPr>
                        <a:t>Optional, may</a:t>
                      </a:r>
                      <a:r>
                        <a:rPr lang="en-US" sz="1200" baseline="0" dirty="0" smtClean="0">
                          <a:latin typeface="Open Sans Light"/>
                          <a:cs typeface="Open Sans Light"/>
                        </a:rPr>
                        <a:t> contain any custom data</a:t>
                      </a:r>
                      <a:endParaRPr lang="en-US" sz="1200" dirty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532234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Condition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3" y="1370838"/>
            <a:ext cx="5342174" cy="378498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QWaitCondition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::wait()</a:t>
            </a:r>
            <a:r>
              <a:rPr lang="en-US" dirty="0"/>
              <a:t> lets a thread wait for a certain </a:t>
            </a:r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specify a maximum waiting time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must pass a locked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QMutex</a:t>
            </a:r>
            <a:r>
              <a:rPr lang="en-US" dirty="0"/>
              <a:t> (no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QReadWriteLock</a:t>
            </a:r>
            <a:r>
              <a:rPr lang="en-US" dirty="0"/>
              <a:t>, though), to atomically go from locked state to wait </a:t>
            </a:r>
            <a:r>
              <a:rPr lang="en-US" dirty="0" smtClean="0"/>
              <a:t>state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mutex</a:t>
            </a:r>
            <a:r>
              <a:rPr lang="en-US" dirty="0"/>
              <a:t> will be automatically locked before the thread is woken</a:t>
            </a:r>
          </a:p>
          <a:p>
            <a:endParaRPr lang="en-US" dirty="0" smtClean="0"/>
          </a:p>
          <a:p>
            <a:r>
              <a:rPr lang="en-US" dirty="0" smtClean="0"/>
              <a:t>Wake </a:t>
            </a:r>
            <a:r>
              <a:rPr lang="en-US" dirty="0"/>
              <a:t>one (random) thread waiting on a wait condition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QWaitCondition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wakeOne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and all waiting threads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QWaitCondition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wakeAll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736949" y="1499126"/>
            <a:ext cx="3169142" cy="119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4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/>
              <a:t>Q_FOREVER</a:t>
            </a:r>
            <a:r>
              <a:rPr lang="en-US" sz="1200" dirty="0" smtClean="0">
                <a:solidFill>
                  <a:srgbClr val="000000"/>
                </a:solidFill>
              </a:rPr>
              <a:t>{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</a:t>
            </a:r>
            <a:r>
              <a:rPr lang="en-US" sz="1200" dirty="0" err="1" smtClean="0"/>
              <a:t>mutex</a:t>
            </a:r>
            <a:r>
              <a:rPr lang="en-US" sz="1200" dirty="0" err="1" smtClean="0">
                <a:solidFill>
                  <a:srgbClr val="000000"/>
                </a:solidFill>
              </a:rPr>
              <a:t>.</a:t>
            </a:r>
            <a:r>
              <a:rPr lang="en-US" sz="1200" dirty="0" err="1" smtClean="0"/>
              <a:t>lock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</a:t>
            </a:r>
            <a:r>
              <a:rPr lang="en-US" sz="1200" dirty="0" err="1" smtClean="0"/>
              <a:t>keyPressed</a:t>
            </a:r>
            <a:r>
              <a:rPr lang="en-US" sz="1200" dirty="0" err="1" smtClean="0">
                <a:solidFill>
                  <a:srgbClr val="000000"/>
                </a:solidFill>
              </a:rPr>
              <a:t>.</a:t>
            </a:r>
            <a:r>
              <a:rPr lang="en-US" sz="1200" dirty="0" err="1" smtClean="0"/>
              <a:t>wait</a:t>
            </a:r>
            <a:r>
              <a:rPr lang="en-US" sz="1200" dirty="0">
                <a:solidFill>
                  <a:srgbClr val="000000"/>
                </a:solidFill>
              </a:rPr>
              <a:t>(&amp;</a:t>
            </a:r>
            <a:r>
              <a:rPr lang="en-US" sz="1200" dirty="0" err="1"/>
              <a:t>mutex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</a:t>
            </a:r>
            <a:r>
              <a:rPr lang="en-US" sz="1200" dirty="0" err="1" smtClean="0"/>
              <a:t>do_something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</a:t>
            </a:r>
            <a:r>
              <a:rPr lang="en-US" sz="1200" dirty="0" err="1" smtClean="0"/>
              <a:t>mutex</a:t>
            </a:r>
            <a:r>
              <a:rPr lang="en-US" sz="1200" dirty="0" err="1" smtClean="0">
                <a:solidFill>
                  <a:srgbClr val="000000"/>
                </a:solidFill>
              </a:rPr>
              <a:t>.</a:t>
            </a:r>
            <a:r>
              <a:rPr lang="en-US" sz="1200" dirty="0" err="1" smtClean="0"/>
              <a:t>unlock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</a:rPr>
              <a:t>}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ex-wait-conditions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4832761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QRunnable</a:t>
            </a:r>
            <a:r>
              <a:rPr lang="fi-FI" dirty="0"/>
              <a:t> </a:t>
            </a:r>
            <a:r>
              <a:rPr lang="fi-FI" dirty="0" err="1"/>
              <a:t>Interface</a:t>
            </a:r>
            <a:r>
              <a:rPr lang="fi-FI" dirty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QRunnable</a:t>
            </a:r>
            <a:r>
              <a:rPr lang="en-US" dirty="0"/>
              <a:t> can be used instead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Light</a:t>
            </a:r>
            <a:r>
              <a:rPr lang="en-US" dirty="0"/>
              <a:t>-weight way of implementing multithreading</a:t>
            </a:r>
          </a:p>
          <a:p>
            <a:pPr lvl="1"/>
            <a:r>
              <a:rPr lang="en-US" dirty="0"/>
              <a:t>No need to manually create/delete a new thread object – threads are re-cycled</a:t>
            </a:r>
          </a:p>
          <a:p>
            <a:pPr lvl="1"/>
            <a:r>
              <a:rPr lang="en-US" dirty="0"/>
              <a:t>A free thread is picked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QThreadPool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If no free thread exists, the task is queued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93204" y="3042171"/>
            <a:ext cx="8219256" cy="2037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/>
              <a:t>class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HelloWorldTask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public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QRunnable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</a:rPr>
              <a:t>{</a:t>
            </a:r>
            <a:r>
              <a:rPr lang="en-US" sz="1200" dirty="0" smtClean="0"/>
              <a:t> </a:t>
            </a:r>
          </a:p>
          <a:p>
            <a:r>
              <a:rPr lang="en-US" sz="1200" dirty="0" smtClean="0">
                <a:solidFill>
                  <a:srgbClr val="008000"/>
                </a:solidFill>
              </a:rPr>
              <a:t>//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Note: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8000"/>
                </a:solidFill>
              </a:rPr>
              <a:t>QRunnable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does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not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have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a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base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class!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void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run</a:t>
            </a:r>
            <a:r>
              <a:rPr lang="en-US" sz="1200" dirty="0">
                <a:solidFill>
                  <a:srgbClr val="000000"/>
                </a:solidFill>
              </a:rPr>
              <a:t>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-US" sz="1200" dirty="0" err="1" smtClean="0"/>
              <a:t>qDebug</a:t>
            </a:r>
            <a:r>
              <a:rPr lang="en-US" sz="1200" dirty="0">
                <a:solidFill>
                  <a:srgbClr val="000000"/>
                </a:solidFill>
              </a:rPr>
              <a:t>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&lt;&lt;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"Hello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world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from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thread"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&lt;&lt;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QThread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currentThread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}</a:t>
            </a:r>
            <a:r>
              <a:rPr lang="en-US" sz="1200" dirty="0" smtClean="0"/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}</a:t>
            </a:r>
            <a:r>
              <a:rPr lang="en-US" sz="1200" dirty="0" smtClean="0"/>
              <a:t> </a:t>
            </a:r>
          </a:p>
          <a:p>
            <a:r>
              <a:rPr lang="en-US" sz="1200" dirty="0" err="1" smtClean="0">
                <a:solidFill>
                  <a:srgbClr val="800080"/>
                </a:solidFill>
              </a:rPr>
              <a:t>HelloWorldTask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*</a:t>
            </a:r>
            <a:r>
              <a:rPr lang="en-US" sz="1200" dirty="0"/>
              <a:t>hello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new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HelloWorldTask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8000"/>
                </a:solidFill>
              </a:rPr>
              <a:t>//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8000"/>
                </a:solidFill>
              </a:rPr>
              <a:t>QThreadPool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takes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ownership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and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deletes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'hello'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automatically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err="1" smtClean="0"/>
              <a:t>QThreadPool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globalInstance</a:t>
            </a:r>
            <a:r>
              <a:rPr lang="en-US" sz="1200" dirty="0">
                <a:solidFill>
                  <a:srgbClr val="000000"/>
                </a:solidFill>
              </a:rPr>
              <a:t>()-&gt;</a:t>
            </a:r>
            <a:r>
              <a:rPr lang="en-US" sz="1200" dirty="0"/>
              <a:t>start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hello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9169127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QThread</a:t>
            </a:r>
            <a:r>
              <a:rPr lang="en-US" dirty="0"/>
              <a:t> versus </a:t>
            </a:r>
            <a:r>
              <a:rPr lang="en-US" dirty="0" err="1"/>
              <a:t>QRunnable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/>
              <a:t> derives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QObject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Signals and slots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QObject</a:t>
            </a:r>
            <a:r>
              <a:rPr lang="en-US" dirty="0"/>
              <a:t> is “heavy”</a:t>
            </a:r>
          </a:p>
          <a:p>
            <a:pPr lvl="1"/>
            <a:r>
              <a:rPr lang="en-US" dirty="0"/>
              <a:t>Cost of creating a thread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QRunnable</a:t>
            </a:r>
            <a:r>
              <a:rPr lang="en-US" dirty="0"/>
              <a:t> has no base class</a:t>
            </a:r>
          </a:p>
          <a:p>
            <a:pPr lvl="1"/>
            <a:r>
              <a:rPr lang="en-US" dirty="0"/>
              <a:t>Light-weight</a:t>
            </a:r>
          </a:p>
          <a:p>
            <a:pPr lvl="1"/>
            <a:r>
              <a:rPr lang="en-US" dirty="0"/>
              <a:t>Runs on any free thread</a:t>
            </a:r>
          </a:p>
          <a:p>
            <a:pPr lvl="1"/>
            <a:r>
              <a:rPr lang="en-US" dirty="0"/>
              <a:t>Designed to be used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QThreadPool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By default deleted by the thread pool</a:t>
            </a: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718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Pool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1858205"/>
          </a:xfrm>
        </p:spPr>
        <p:txBody>
          <a:bodyPr>
            <a:normAutofit/>
          </a:bodyPr>
          <a:lstStyle/>
          <a:p>
            <a:r>
              <a:rPr lang="en-US" dirty="0"/>
              <a:t>Manages </a:t>
            </a:r>
            <a:r>
              <a:rPr lang="en-US" dirty="0" smtClean="0"/>
              <a:t>threads in the </a:t>
            </a:r>
            <a:r>
              <a:rPr lang="en-US" dirty="0"/>
              <a:t>global thread pool in the application</a:t>
            </a:r>
          </a:p>
          <a:p>
            <a:endParaRPr lang="en-US" dirty="0" smtClean="0"/>
          </a:p>
          <a:p>
            <a:r>
              <a:rPr lang="en-US" dirty="0" smtClean="0"/>
              <a:t>Possible </a:t>
            </a:r>
            <a:r>
              <a:rPr lang="en-US" dirty="0"/>
              <a:t>to set max thread </a:t>
            </a:r>
            <a:r>
              <a:rPr lang="en-US" dirty="0" smtClean="0"/>
              <a:t>number – by default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idealThreadCount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Releases </a:t>
            </a:r>
            <a:r>
              <a:rPr lang="en-US" dirty="0"/>
              <a:t>threads, if threads are idle for a defined time </a:t>
            </a:r>
            <a:r>
              <a:rPr lang="en-US" dirty="0" smtClean="0"/>
              <a:t>period – by default 30s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Possible </a:t>
            </a:r>
            <a:r>
              <a:rPr lang="en-US" dirty="0"/>
              <a:t>to </a:t>
            </a:r>
            <a:r>
              <a:rPr lang="en-US" dirty="0">
                <a:latin typeface="Courier New"/>
                <a:cs typeface="Courier New"/>
              </a:rPr>
              <a:t>clear()</a:t>
            </a:r>
            <a:r>
              <a:rPr lang="en-US" dirty="0"/>
              <a:t> the queue or </a:t>
            </a:r>
            <a:r>
              <a:rPr lang="en-US" dirty="0">
                <a:latin typeface="Courier New"/>
                <a:cs typeface="Courier New"/>
              </a:rPr>
              <a:t>cancel()</a:t>
            </a:r>
            <a:r>
              <a:rPr lang="en-US" dirty="0"/>
              <a:t> one or more tasks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2136" y="3229043"/>
            <a:ext cx="7647384" cy="1620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QThreadPool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threadPool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QThreadPool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threadPool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waitForDone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somewhereElse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MyTask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*task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MyTask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threadPool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(task);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// also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tryStart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 function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ex-concurrent-tasks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600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Reservation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 thread </a:t>
            </a:r>
            <a:r>
              <a:rPr lang="en-US" dirty="0" smtClean="0"/>
              <a:t>may be reserved for handling blocking functionality </a:t>
            </a:r>
          </a:p>
          <a:p>
            <a:pPr lvl="1"/>
            <a:r>
              <a:rPr lang="en-US" dirty="0" smtClean="0"/>
              <a:t>There is always at least one thread in the pool, even tough max thread count &lt; 0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active thread count equals to max thread count and the thread blocks, waiting a new child thread to complete, there is a deadlock</a:t>
            </a:r>
          </a:p>
          <a:p>
            <a:pPr lvl="1"/>
            <a:r>
              <a:rPr lang="en-US" dirty="0" smtClean="0"/>
              <a:t>Solution is to temporarily increase the thread count beyond maximum by calling </a:t>
            </a:r>
            <a:r>
              <a:rPr lang="en-US" dirty="0" err="1">
                <a:latin typeface="Courier New"/>
                <a:cs typeface="Courier New"/>
              </a:rPr>
              <a:t>QThreadPool</a:t>
            </a:r>
            <a:r>
              <a:rPr lang="en-US" dirty="0">
                <a:latin typeface="Courier New"/>
                <a:cs typeface="Courier New"/>
              </a:rPr>
              <a:t>::</a:t>
            </a:r>
            <a:r>
              <a:rPr lang="en-US" dirty="0" err="1">
                <a:latin typeface="Courier New"/>
                <a:cs typeface="Courier New"/>
              </a:rPr>
              <a:t>reserveThread</a:t>
            </a:r>
            <a:r>
              <a:rPr lang="en-US" dirty="0">
                <a:latin typeface="Courier New"/>
                <a:cs typeface="Courier New"/>
              </a:rPr>
              <a:t>() </a:t>
            </a:r>
            <a:endParaRPr lang="en-US" dirty="0"/>
          </a:p>
          <a:p>
            <a:pPr lvl="1"/>
            <a:r>
              <a:rPr lang="en-US" dirty="0" smtClean="0"/>
              <a:t>After blocking functionality a thread is released with </a:t>
            </a:r>
            <a:r>
              <a:rPr lang="en-US" dirty="0" err="1" smtClean="0">
                <a:latin typeface="Courier New"/>
                <a:cs typeface="Courier New"/>
              </a:rPr>
              <a:t>releaseThread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It is also possible to yield execution of a thread to other threads by releasing a thread before reserving it</a:t>
            </a:r>
          </a:p>
          <a:p>
            <a:pPr lvl="1"/>
            <a:r>
              <a:rPr lang="en-US" dirty="0"/>
              <a:t>The thread will wait </a:t>
            </a:r>
            <a:r>
              <a:rPr lang="en-US" dirty="0" err="1">
                <a:latin typeface="Courier New"/>
                <a:cs typeface="Courier New"/>
              </a:rPr>
              <a:t>reserveThread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to be called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/>
                <a:cs typeface="Courier New"/>
              </a:rPr>
              <a:t>QThread</a:t>
            </a:r>
            <a:r>
              <a:rPr lang="en-US" dirty="0"/>
              <a:t> has also a static </a:t>
            </a:r>
            <a:r>
              <a:rPr lang="en-US" dirty="0" err="1">
                <a:latin typeface="Courier New"/>
                <a:cs typeface="Courier New"/>
              </a:rPr>
              <a:t>yieldCurrentThread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function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57671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multithread options are there in Qt?</a:t>
            </a:r>
          </a:p>
          <a:p>
            <a:r>
              <a:rPr lang="en-US" dirty="0" smtClean="0"/>
              <a:t>When would you use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/>
              <a:t> and when either low-level or high-level multithreading API?</a:t>
            </a:r>
          </a:p>
          <a:p>
            <a:r>
              <a:rPr lang="en-US" dirty="0" smtClean="0"/>
              <a:t>When do you need an event loop in a thread?</a:t>
            </a:r>
          </a:p>
          <a:p>
            <a:r>
              <a:rPr lang="en-US" dirty="0" smtClean="0"/>
              <a:t>Do threads, created by the </a:t>
            </a:r>
            <a:r>
              <a:rPr lang="en-US" dirty="0" err="1" smtClean="0">
                <a:latin typeface="Courier New"/>
                <a:cs typeface="Courier New"/>
              </a:rPr>
              <a:t>QThreadPool</a:t>
            </a:r>
            <a:r>
              <a:rPr lang="en-US" dirty="0" smtClean="0"/>
              <a:t>, have an event loop?</a:t>
            </a:r>
          </a:p>
          <a:p>
            <a:r>
              <a:rPr lang="en-US" dirty="0" smtClean="0"/>
              <a:t>Why is it often recommended not to subclass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is it important to make sure Qt object has the right affinity?</a:t>
            </a:r>
          </a:p>
          <a:p>
            <a:r>
              <a:rPr lang="en-US" dirty="0" smtClean="0"/>
              <a:t>How can you notify from </a:t>
            </a:r>
            <a:r>
              <a:rPr lang="en-US" dirty="0" err="1" smtClean="0">
                <a:latin typeface="Courier New"/>
                <a:cs typeface="Courier New"/>
              </a:rPr>
              <a:t>QRunnable</a:t>
            </a:r>
            <a:r>
              <a:rPr lang="en-US" dirty="0" smtClean="0"/>
              <a:t> that the task has finished?</a:t>
            </a:r>
          </a:p>
          <a:p>
            <a:r>
              <a:rPr lang="en-US" dirty="0" smtClean="0"/>
              <a:t>How many threads are available in </a:t>
            </a:r>
            <a:r>
              <a:rPr lang="en-US" dirty="0" err="1" smtClean="0">
                <a:latin typeface="Courier New"/>
                <a:cs typeface="Courier New"/>
              </a:rPr>
              <a:t>QThreadPool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many threads can be running in a Qt program?</a:t>
            </a:r>
          </a:p>
          <a:p>
            <a:r>
              <a:rPr lang="en-US" dirty="0" smtClean="0"/>
              <a:t>Why should not you kill or terminate a thread?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8170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 smtClean="0"/>
              <a:t> </a:t>
            </a:r>
            <a:r>
              <a:rPr lang="en-US" dirty="0"/>
              <a:t>is a Java-like API to </a:t>
            </a:r>
            <a:r>
              <a:rPr lang="en-US" dirty="0" smtClean="0"/>
              <a:t>multithreading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>
                <a:latin typeface="Courier New"/>
                <a:cs typeface="Courier New"/>
              </a:rPr>
              <a:t>::start() </a:t>
            </a:r>
            <a:r>
              <a:rPr lang="en-US" dirty="0" smtClean="0"/>
              <a:t>will result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>
                <a:latin typeface="Courier New"/>
                <a:cs typeface="Courier New"/>
              </a:rPr>
              <a:t>::run() </a:t>
            </a:r>
            <a:r>
              <a:rPr lang="en-US" dirty="0" smtClean="0"/>
              <a:t>to be called in a child thread </a:t>
            </a:r>
          </a:p>
          <a:p>
            <a:pPr lvl="1"/>
            <a:endParaRPr lang="en-US" dirty="0"/>
          </a:p>
          <a:p>
            <a:r>
              <a:rPr lang="en-US" dirty="0" smtClean="0"/>
              <a:t>Thread affinity defines to which thread a Qt object belongs to</a:t>
            </a:r>
          </a:p>
          <a:p>
            <a:pPr lvl="1"/>
            <a:r>
              <a:rPr lang="en-US" dirty="0" smtClean="0"/>
              <a:t>Can be NULL, in which case signal/slot, event handling, event filters do not work</a:t>
            </a:r>
          </a:p>
          <a:p>
            <a:pPr lvl="1"/>
            <a:r>
              <a:rPr lang="en-US" dirty="0" smtClean="0"/>
              <a:t>In many cases, developer should take care the QT object members are not called outside the thread affinity</a:t>
            </a:r>
          </a:p>
          <a:p>
            <a:pPr lvl="1"/>
            <a:r>
              <a:rPr lang="en-US" dirty="0" smtClean="0"/>
              <a:t>Qt objects may be moved to other threads to guarantee the correct thread affinity </a:t>
            </a:r>
          </a:p>
          <a:p>
            <a:pPr lvl="1"/>
            <a:r>
              <a:rPr lang="en-US" dirty="0" smtClean="0"/>
              <a:t>Posted events allow calling Qt object members from another tread safely 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QRunnable</a:t>
            </a:r>
            <a:r>
              <a:rPr lang="en-US" dirty="0" smtClean="0"/>
              <a:t> </a:t>
            </a:r>
            <a:r>
              <a:rPr lang="en-US" dirty="0"/>
              <a:t>interface is similar to Java Runnable </a:t>
            </a:r>
          </a:p>
          <a:p>
            <a:pPr lvl="1"/>
            <a:r>
              <a:rPr lang="en-US" dirty="0"/>
              <a:t>Qt runnable objects re-use threads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QThreadPool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dirty="0"/>
              <a:t>No performance penalty of creating and deleting threads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6875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Pi Calculator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4666592" cy="3784985"/>
          </a:xfrm>
        </p:spPr>
        <p:txBody>
          <a:bodyPr/>
          <a:lstStyle/>
          <a:p>
            <a:r>
              <a:rPr lang="en-US" dirty="0" smtClean="0"/>
              <a:t>You are provided with a worker object, which calculates pi digits</a:t>
            </a:r>
          </a:p>
          <a:p>
            <a:endParaRPr lang="en-US" dirty="0"/>
          </a:p>
          <a:p>
            <a:r>
              <a:rPr lang="en-US" dirty="0" smtClean="0"/>
              <a:t>Your task is to run the worker in its own thread</a:t>
            </a:r>
          </a:p>
          <a:p>
            <a:endParaRPr lang="en-US" dirty="0"/>
          </a:p>
          <a:p>
            <a:r>
              <a:rPr lang="en-US" dirty="0" smtClean="0"/>
              <a:t>Pay attention to</a:t>
            </a:r>
          </a:p>
          <a:p>
            <a:pPr lvl="1"/>
            <a:r>
              <a:rPr lang="en-US" dirty="0" smtClean="0"/>
              <a:t>Proper memory management</a:t>
            </a:r>
          </a:p>
          <a:p>
            <a:pPr lvl="1"/>
            <a:r>
              <a:rPr lang="en-US" dirty="0" smtClean="0"/>
              <a:t>Proper thread termination and cleanup</a:t>
            </a:r>
          </a:p>
          <a:p>
            <a:pPr lvl="1"/>
            <a:r>
              <a:rPr lang="en-US" dirty="0" smtClean="0"/>
              <a:t>Communication between the worker and UI widgets </a:t>
            </a:r>
          </a:p>
          <a:p>
            <a:pPr lvl="1"/>
            <a:endParaRPr lang="en-US" dirty="0"/>
          </a:p>
          <a:p>
            <a:r>
              <a:rPr lang="en-US" dirty="0" smtClean="0"/>
              <a:t>Read the implementation details in </a:t>
            </a:r>
            <a:r>
              <a:rPr lang="en-US" dirty="0" err="1" smtClean="0"/>
              <a:t>readme.txt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184" y="999787"/>
            <a:ext cx="4677816" cy="37964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l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ab-multithreading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775052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QtConcurrent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3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Concurrent Tasks</a:t>
            </a:r>
          </a:p>
          <a:p>
            <a:r>
              <a:rPr lang="en-US" dirty="0"/>
              <a:t>Mapping and Filtering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6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40113"/>
              </p:ext>
            </p:extLst>
          </p:nvPr>
        </p:nvGraphicFramePr>
        <p:xfrm>
          <a:off x="643466" y="1265489"/>
          <a:ext cx="8043333" cy="30478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1"/>
                <a:gridCol w="5757332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b="0" dirty="0" smtClean="0">
                          <a:latin typeface="Open Sans Light"/>
                          <a:cs typeface="Open Sans Light"/>
                        </a:rPr>
                        <a:t>Qt Libraries and Plugins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Custom Libraries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Extending Qt with Plugins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Plugin Development and Deployment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Open Sans Light"/>
                          <a:cs typeface="Open Sans Light"/>
                        </a:rPr>
                        <a:t>Qt Test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Creating a Unit Test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Running Tests 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GUI Simulation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Asynchronous Tests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Benchmarking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Open Sans Light"/>
                          <a:cs typeface="Open Sans Light"/>
                        </a:rPr>
                        <a:t>Databases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Database Connection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Driver Plugins 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SQL Queries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Database Item Models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Transactions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382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Build and Deploy the Plugin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plugin project file should contain at least the following lines: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TEMPLATE = lib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CONFIG += plugin</a:t>
            </a:r>
          </a:p>
          <a:p>
            <a:endParaRPr lang="en-US" dirty="0"/>
          </a:p>
          <a:p>
            <a:r>
              <a:rPr lang="en-US" dirty="0"/>
              <a:t>The project file should define, where to place the plugin</a:t>
            </a:r>
          </a:p>
          <a:p>
            <a:pPr lvl="1"/>
            <a:r>
              <a:rPr lang="en-US" dirty="0"/>
              <a:t>Do so using one of </a:t>
            </a:r>
            <a:r>
              <a:rPr lang="en-US" dirty="0" err="1">
                <a:latin typeface="Courier New"/>
                <a:cs typeface="Courier New"/>
              </a:rPr>
              <a:t>qmake</a:t>
            </a:r>
            <a:r>
              <a:rPr lang="en-US" dirty="0" err="1"/>
              <a:t>’s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DESTDIR</a:t>
            </a:r>
            <a:r>
              <a:rPr lang="en-US" dirty="0"/>
              <a:t>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INSTALL</a:t>
            </a:r>
            <a:r>
              <a:rPr lang="en-US" dirty="0"/>
              <a:t> variables</a:t>
            </a:r>
          </a:p>
          <a:p>
            <a:pPr marL="457200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  # Installs target</a:t>
            </a:r>
          </a:p>
          <a:p>
            <a:pPr marL="457200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  DESTDIR = $$[QT_INSTALL_PLUGINS]/generic </a:t>
            </a:r>
          </a:p>
          <a:p>
            <a:pPr marL="457200" lvl="1" indent="0"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  # Installs any resources when make install executed </a:t>
            </a:r>
          </a:p>
          <a:p>
            <a:pPr marL="457200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 err="1">
                <a:latin typeface="Courier New"/>
                <a:cs typeface="Courier New"/>
              </a:rPr>
              <a:t>target.files</a:t>
            </a:r>
            <a:r>
              <a:rPr lang="en-US" sz="1200" dirty="0">
                <a:latin typeface="Courier New"/>
                <a:cs typeface="Courier New"/>
              </a:rPr>
              <a:t> += </a:t>
            </a:r>
            <a:r>
              <a:rPr lang="en-US" sz="1200" dirty="0" err="1">
                <a:latin typeface="Courier New"/>
                <a:cs typeface="Courier New"/>
              </a:rPr>
              <a:t>anyFileToBeInstalled</a:t>
            </a:r>
            <a:endParaRPr lang="en-US" sz="1200" dirty="0">
              <a:latin typeface="Courier New"/>
              <a:cs typeface="Courier New"/>
            </a:endParaRPr>
          </a:p>
          <a:p>
            <a:pPr marL="369216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target.path</a:t>
            </a:r>
            <a:r>
              <a:rPr lang="en-US" sz="1200" dirty="0">
                <a:latin typeface="Courier New"/>
                <a:cs typeface="Courier New"/>
              </a:rPr>
              <a:t> = $$[QT_INSTALL_PLUGINS]/generic</a:t>
            </a:r>
          </a:p>
          <a:p>
            <a:pPr marL="369216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   INSTALLS += target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25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…how to use </a:t>
            </a:r>
            <a:r>
              <a:rPr lang="en-US" dirty="0" err="1" smtClean="0"/>
              <a:t>QtConcurrent</a:t>
            </a:r>
            <a:r>
              <a:rPr lang="en-US" dirty="0" smtClean="0"/>
              <a:t> name space to run concurrent tasks</a:t>
            </a:r>
          </a:p>
          <a:p>
            <a:r>
              <a:rPr lang="en-US" dirty="0" smtClean="0"/>
              <a:t>…how to synchronize tasks</a:t>
            </a:r>
          </a:p>
          <a:p>
            <a:r>
              <a:rPr lang="en-US" dirty="0" smtClean="0"/>
              <a:t>…how to manipulate item containers concurrently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09192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Concurrent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dirty="0"/>
              <a:t>-level framework for parallel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Actually a namespace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Work </a:t>
            </a:r>
            <a:r>
              <a:rPr lang="en-US" dirty="0"/>
              <a:t>is automatically distributed over an optimal number of threads, determined at </a:t>
            </a:r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Based on the thread pool like </a:t>
            </a:r>
            <a:r>
              <a:rPr lang="en-US" dirty="0" err="1" smtClean="0">
                <a:latin typeface="Courier New"/>
                <a:cs typeface="Courier New"/>
              </a:rPr>
              <a:t>QRunnable</a:t>
            </a:r>
            <a:r>
              <a:rPr lang="en-US" dirty="0" smtClean="0"/>
              <a:t> interface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Supports executing concurrent </a:t>
            </a:r>
            <a:r>
              <a:rPr lang="en-US" dirty="0"/>
              <a:t>tasks </a:t>
            </a:r>
            <a:r>
              <a:rPr lang="en-US" dirty="0" err="1">
                <a:latin typeface="Courier New"/>
                <a:cs typeface="Courier New"/>
              </a:rPr>
              <a:t>QtConcurrent</a:t>
            </a:r>
            <a:r>
              <a:rPr lang="en-US" dirty="0">
                <a:latin typeface="Courier New"/>
                <a:cs typeface="Courier New"/>
              </a:rPr>
              <a:t>::run()</a:t>
            </a:r>
          </a:p>
          <a:p>
            <a:endParaRPr lang="en-US" dirty="0" smtClean="0"/>
          </a:p>
          <a:p>
            <a:r>
              <a:rPr lang="en-US" dirty="0" smtClean="0"/>
              <a:t>Supports manipulating item containers concurrently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3406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Tasks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QFuture</a:t>
            </a:r>
            <a:r>
              <a:rPr lang="en-US" dirty="0">
                <a:latin typeface="Courier New"/>
                <a:cs typeface="Courier New"/>
              </a:rPr>
              <a:t>&lt;T&gt; </a:t>
            </a:r>
            <a:r>
              <a:rPr lang="en-US" dirty="0" err="1">
                <a:latin typeface="Courier New"/>
                <a:cs typeface="Courier New"/>
              </a:rPr>
              <a:t>QtConcurrent</a:t>
            </a:r>
            <a:r>
              <a:rPr lang="en-US" dirty="0">
                <a:latin typeface="Courier New"/>
                <a:cs typeface="Courier New"/>
              </a:rPr>
              <a:t>::run(Function function,…)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QFuture</a:t>
            </a:r>
            <a:r>
              <a:rPr lang="en-US" dirty="0" smtClean="0"/>
              <a:t> </a:t>
            </a:r>
            <a:r>
              <a:rPr lang="en-US" dirty="0"/>
              <a:t>is a result of an asynchronous computation</a:t>
            </a:r>
          </a:p>
          <a:p>
            <a:pPr lvl="1"/>
            <a:r>
              <a:rPr lang="en-US" dirty="0"/>
              <a:t>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QObject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Provides pause and resume functionality</a:t>
            </a:r>
          </a:p>
          <a:p>
            <a:pPr lvl="1"/>
            <a:r>
              <a:rPr lang="en-US" dirty="0"/>
              <a:t>Provides progress information</a:t>
            </a:r>
          </a:p>
          <a:p>
            <a:pPr lvl="1"/>
            <a:r>
              <a:rPr lang="en-US" dirty="0"/>
              <a:t>Allows functionality to iterate through the results</a:t>
            </a:r>
          </a:p>
          <a:p>
            <a:pPr lvl="1"/>
            <a:r>
              <a:rPr lang="en-US" dirty="0"/>
              <a:t>Other useful functions: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isFinished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isRunning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isStarted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waitForFinished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/>
              <a:t>a free thread from a thread pool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37381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QFuture</a:t>
            </a:r>
            <a:r>
              <a:rPr lang="en-US" dirty="0"/>
              <a:t> Example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32373" y="1370838"/>
            <a:ext cx="8350192" cy="3438949"/>
          </a:xfr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>
            <a:normAutofit/>
          </a:bodyPr>
          <a:lstStyle/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result(0);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Q_FOREVER {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 Calculate result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if (thread()-&gt;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isInterruptionRequested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())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somewhereElse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some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other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work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waitForFinished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9104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QFuture</a:t>
            </a:r>
            <a:r>
              <a:rPr lang="en-US" dirty="0"/>
              <a:t>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QFuture</a:t>
            </a:r>
            <a:r>
              <a:rPr lang="en-US" dirty="0"/>
              <a:t> can be combined in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QFutureSynchronizer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non-blocking synchronization, there is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QFutureWatcher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Uses signals and slots</a:t>
            </a:r>
          </a:p>
          <a:p>
            <a:pPr lvl="1"/>
            <a:r>
              <a:rPr lang="en-US" dirty="0"/>
              <a:t>Enables the event driven functionality with threads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20547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32373" y="1370838"/>
            <a:ext cx="8350192" cy="2493205"/>
          </a:xfr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>
            <a:normAutofit/>
          </a:bodyPr>
          <a:lstStyle/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QFuture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f1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::run(…)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f2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QFutureSynchronizer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sync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sync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addFuture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f1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sync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addFuture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f2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sync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waitForFinished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blocks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future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QFutureWatcher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watcher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watcher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setFuture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future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watcher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QFutureWatcher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finished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 this, &amp;Observer::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slotFinished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Examples</a:t>
            </a:r>
          </a:p>
        </p:txBody>
      </p:sp>
    </p:spTree>
    <p:extLst>
      <p:ext uri="{BB962C8B-B14F-4D97-AF65-F5344CB8AC3E}">
        <p14:creationId xmlns:p14="http://schemas.microsoft.com/office/powerpoint/2010/main" val="4293915947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Container Manipulation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in a container may be </a:t>
            </a:r>
            <a:r>
              <a:rPr lang="en-US" dirty="0" smtClean="0"/>
              <a:t>transformed or </a:t>
            </a:r>
            <a:r>
              <a:rPr lang="en-US" dirty="0"/>
              <a:t>filtered</a:t>
            </a:r>
          </a:p>
          <a:p>
            <a:endParaRPr lang="en-US" dirty="0" smtClean="0"/>
          </a:p>
          <a:p>
            <a:r>
              <a:rPr lang="en-US" dirty="0" smtClean="0"/>
              <a:t>Manipulate </a:t>
            </a:r>
            <a:r>
              <a:rPr lang="en-US" dirty="0"/>
              <a:t>data in-place </a:t>
            </a:r>
            <a:r>
              <a:rPr lang="en-US" dirty="0" smtClean="0"/>
              <a:t>-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Copy data into a new container </a:t>
            </a:r>
            <a:r>
              <a:rPr lang="en-US" dirty="0" smtClean="0"/>
              <a:t>-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mapped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filtered()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Optionally, use reduction </a:t>
            </a:r>
            <a:r>
              <a:rPr lang="en-US" dirty="0" smtClean="0"/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mappedReduced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filteredReduced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Blocking mapping and filtering functions exist as well </a:t>
            </a:r>
            <a:r>
              <a:rPr lang="en-US" dirty="0" smtClean="0"/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blockingMapped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returns the </a:t>
            </a:r>
            <a:r>
              <a:rPr lang="en-US" dirty="0" smtClean="0"/>
              <a:t>result </a:t>
            </a:r>
            <a:r>
              <a:rPr lang="en-US" dirty="0"/>
              <a:t>or asynchronous 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mapped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returns a </a:t>
            </a:r>
            <a:r>
              <a:rPr lang="en-US" dirty="0" smtClean="0"/>
              <a:t>future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algorithms are defined in namespace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44442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QtConcurrent</a:t>
            </a:r>
            <a:r>
              <a:rPr lang="en-US" dirty="0"/>
              <a:t> — Mapping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/>
              <a:t> can transform (map) sequences based on a user-defined mapping function</a:t>
            </a:r>
          </a:p>
          <a:p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/>
              <a:t>random access sequences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QVector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QList</a:t>
            </a:r>
            <a:r>
              <a:rPr lang="en-US" dirty="0"/>
              <a:t>) should be used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/>
              <a:t>, forward sequences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QLinkedList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QMap</a:t>
            </a:r>
            <a:r>
              <a:rPr lang="en-US" dirty="0"/>
              <a:t>,. . . ) can be used, but incur a performance penalty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mapping function either takes one element of the sequence as an argument and returns the modified element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mapped()</a:t>
            </a:r>
            <a:r>
              <a:rPr lang="en-US" dirty="0"/>
              <a:t>), or modifies the argument directly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order in which elements are processed is undefined, though the sequence is never reordered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93789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QtConcurrent</a:t>
            </a:r>
            <a:r>
              <a:rPr lang="en-US" dirty="0"/>
              <a:t> — Filtering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can filter (</a:t>
            </a:r>
            <a:r>
              <a:rPr lang="en-US" dirty="0" err="1"/>
              <a:t>grep</a:t>
            </a:r>
            <a:r>
              <a:rPr lang="en-US" dirty="0"/>
              <a:t>) sequences based on a user-defined filter function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filter function takes one element of the sequence as an argument and returns true (keep element) or false (drop element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Filter </a:t>
            </a:r>
            <a:r>
              <a:rPr lang="en-US" dirty="0"/>
              <a:t>functions are “unary predicates”</a:t>
            </a:r>
          </a:p>
          <a:p>
            <a:endParaRPr lang="en-US" dirty="0" smtClean="0"/>
          </a:p>
          <a:p>
            <a:r>
              <a:rPr lang="en-US" dirty="0" smtClean="0"/>
              <a:t>Filter </a:t>
            </a:r>
            <a:r>
              <a:rPr lang="en-US" dirty="0"/>
              <a:t>and mapping functions may also be member functions of the elements in the </a:t>
            </a:r>
            <a:r>
              <a:rPr lang="en-US" dirty="0" smtClean="0"/>
              <a:t>sequence</a:t>
            </a:r>
            <a:endParaRPr lang="en-US" dirty="0"/>
          </a:p>
          <a:p>
            <a:pPr marL="485775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QStringList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input = ...;</a:t>
            </a:r>
          </a:p>
          <a:p>
            <a:pPr marL="485775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QStringList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lower =</a:t>
            </a:r>
          </a:p>
          <a:p>
            <a:pPr marL="485775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blockingMapped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(input, 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toLower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 smtClean="0"/>
          </a:p>
          <a:p>
            <a:r>
              <a:rPr lang="en-US" dirty="0" smtClean="0"/>
              <a:t>Filtering </a:t>
            </a:r>
            <a:r>
              <a:rPr lang="en-US" dirty="0"/>
              <a:t>and mapping are very similar, so in the following, we talk about mapping, and point out where filtering differs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27210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QtConcurrent</a:t>
            </a:r>
            <a:r>
              <a:rPr lang="en-US" dirty="0"/>
              <a:t> — Reduce Operation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addition to mapping/filtering,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/>
              <a:t> can optionally reduce the sequence with a user-defined reduce function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reduce function takes the partial result by reference, and the next element of the sequence as arguments and modifies the partial result to </a:t>
            </a:r>
            <a:r>
              <a:rPr lang="en-US" dirty="0" smtClean="0"/>
              <a:t>incorporate </a:t>
            </a:r>
            <a:r>
              <a:rPr lang="en-US" dirty="0"/>
              <a:t>the new </a:t>
            </a:r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return value is </a:t>
            </a:r>
            <a:r>
              <a:rPr lang="en-US" dirty="0" smtClean="0"/>
              <a:t>ignored</a:t>
            </a:r>
            <a:endParaRPr lang="en-US" dirty="0"/>
          </a:p>
          <a:p>
            <a:pPr marL="485775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void join(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&amp;result,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&amp;next) {</a:t>
            </a:r>
          </a:p>
          <a:p>
            <a:pPr marL="485775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result += next;</a:t>
            </a:r>
          </a:p>
          <a:p>
            <a:pPr marL="485775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ReduceOptions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specify how exactly the reduction is applied</a:t>
            </a:r>
          </a:p>
          <a:p>
            <a:endParaRPr lang="en-US" dirty="0" smtClean="0"/>
          </a:p>
          <a:p>
            <a:r>
              <a:rPr lang="en-US" dirty="0" smtClean="0"/>
              <a:t>Currently</a:t>
            </a:r>
            <a:r>
              <a:rPr lang="en-US" dirty="0"/>
              <a:t>, reduction is never </a:t>
            </a:r>
            <a:r>
              <a:rPr lang="en-US" dirty="0" smtClean="0"/>
              <a:t>parallelized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mapping part is </a:t>
            </a:r>
            <a:r>
              <a:rPr lang="en-US" dirty="0" smtClean="0"/>
              <a:t>parallelized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ex-futures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34491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Load and Use the Plugin </a:t>
            </a:r>
            <a:br>
              <a:rPr lang="en-US" dirty="0"/>
            </a:br>
            <a:r>
              <a:rPr lang="en-US" dirty="0"/>
              <a:t>High-Level API Plugins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Plugins exist in </a:t>
            </a:r>
            <a:r>
              <a:rPr lang="en-US" dirty="0"/>
              <a:t>plugin-specific subfolder in </a:t>
            </a:r>
            <a:r>
              <a:rPr lang="en-US" dirty="0">
                <a:latin typeface="Courier New"/>
                <a:cs typeface="Courier New"/>
              </a:rPr>
              <a:t>$$[QT_INSTALL_PLUGINS]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Courier New"/>
                <a:cs typeface="Courier New"/>
              </a:rPr>
              <a:t>plugins/styles </a:t>
            </a:r>
            <a:endParaRPr lang="en-US" dirty="0"/>
          </a:p>
          <a:p>
            <a:r>
              <a:rPr lang="en-US" dirty="0"/>
              <a:t>Additional search paths can be added with </a:t>
            </a:r>
            <a:endParaRPr lang="en-US" dirty="0" smtClean="0"/>
          </a:p>
          <a:p>
            <a:pPr lvl="1"/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QCoreApplication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addLibraryPath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/>
              <a:t> </a:t>
            </a:r>
            <a:r>
              <a:rPr lang="en-US" dirty="0"/>
              <a:t>or set by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QCoreApplication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setLibraryPaths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and queried with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QLibraryInfo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::location(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QLibraryInfo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PluginsPath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Plugins are loaded by factory classes</a:t>
            </a:r>
          </a:p>
          <a:p>
            <a:pPr lvl="1"/>
            <a:r>
              <a:rPr lang="en-US" sz="1200" dirty="0">
                <a:latin typeface="Courier New"/>
                <a:cs typeface="Courier New"/>
              </a:rPr>
              <a:t>static </a:t>
            </a:r>
            <a:r>
              <a:rPr lang="en-US" sz="1200" dirty="0" err="1">
                <a:latin typeface="Courier New"/>
                <a:cs typeface="Courier New"/>
              </a:rPr>
              <a:t>QStyle</a:t>
            </a:r>
            <a:r>
              <a:rPr lang="en-US" sz="1200" dirty="0">
                <a:latin typeface="Courier New"/>
                <a:cs typeface="Courier New"/>
              </a:rPr>
              <a:t> *</a:t>
            </a:r>
            <a:r>
              <a:rPr lang="en-US" sz="1200" dirty="0" err="1">
                <a:latin typeface="Courier New"/>
                <a:cs typeface="Courier New"/>
              </a:rPr>
              <a:t>QStyleFactory</a:t>
            </a:r>
            <a:r>
              <a:rPr lang="en-US" sz="1200" dirty="0">
                <a:latin typeface="Courier New"/>
                <a:cs typeface="Courier New"/>
              </a:rPr>
              <a:t>::create(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QString</a:t>
            </a:r>
            <a:r>
              <a:rPr lang="en-US" sz="1200" dirty="0">
                <a:latin typeface="Courier New"/>
                <a:cs typeface="Courier New"/>
              </a:rPr>
              <a:t> &amp;key);</a:t>
            </a:r>
          </a:p>
          <a:p>
            <a:pPr lvl="1"/>
            <a:r>
              <a:rPr lang="en-US" sz="1200" dirty="0">
                <a:latin typeface="Courier New"/>
                <a:cs typeface="Courier New"/>
              </a:rPr>
              <a:t>static </a:t>
            </a:r>
            <a:r>
              <a:rPr lang="en-US" sz="1200" dirty="0" err="1">
                <a:latin typeface="Courier New"/>
                <a:cs typeface="Courier New"/>
              </a:rPr>
              <a:t>QObject</a:t>
            </a:r>
            <a:r>
              <a:rPr lang="en-US" sz="1200" dirty="0">
                <a:latin typeface="Courier New"/>
                <a:cs typeface="Courier New"/>
              </a:rPr>
              <a:t> *</a:t>
            </a:r>
            <a:r>
              <a:rPr lang="en-US" sz="1200" dirty="0" err="1">
                <a:latin typeface="Courier New"/>
                <a:cs typeface="Courier New"/>
              </a:rPr>
              <a:t>QGenericPluginFactory</a:t>
            </a:r>
            <a:r>
              <a:rPr lang="en-US" sz="1200" dirty="0">
                <a:latin typeface="Courier New"/>
                <a:cs typeface="Courier New"/>
              </a:rPr>
              <a:t>::create(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QString</a:t>
            </a:r>
            <a:r>
              <a:rPr lang="en-US" sz="1200" dirty="0">
                <a:latin typeface="Courier New"/>
                <a:cs typeface="Courier New"/>
              </a:rPr>
              <a:t> &amp;key, 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QString</a:t>
            </a:r>
            <a:r>
              <a:rPr lang="en-US" sz="1200" dirty="0">
                <a:latin typeface="Courier New"/>
                <a:cs typeface="Courier New"/>
              </a:rPr>
              <a:t> &amp;specification);</a:t>
            </a:r>
          </a:p>
          <a:p>
            <a:r>
              <a:rPr lang="en-US" dirty="0"/>
              <a:t>Often plugin loading hidden from the developer </a:t>
            </a:r>
          </a:p>
          <a:p>
            <a:pPr lvl="1"/>
            <a:r>
              <a:rPr lang="en-US" dirty="0"/>
              <a:t>QML extension plugin loaded by the QML engine </a:t>
            </a:r>
          </a:p>
          <a:p>
            <a:pPr lvl="1"/>
            <a:r>
              <a:rPr lang="en-US" sz="1200" dirty="0" err="1">
                <a:latin typeface="Courier New"/>
                <a:cs typeface="Courier New"/>
              </a:rPr>
              <a:t>QIOImagePlugin</a:t>
            </a:r>
            <a:r>
              <a:rPr lang="en-US" dirty="0"/>
              <a:t> loaded by </a:t>
            </a:r>
            <a:r>
              <a:rPr lang="en-US" sz="1200" dirty="0" err="1">
                <a:latin typeface="Courier New"/>
                <a:cs typeface="Courier New"/>
              </a:rPr>
              <a:t>QImageReader</a:t>
            </a:r>
            <a:r>
              <a:rPr lang="en-US" dirty="0"/>
              <a:t>, when </a:t>
            </a:r>
            <a:r>
              <a:rPr lang="en-US" sz="1200" dirty="0" err="1">
                <a:latin typeface="Courier New"/>
                <a:cs typeface="Courier New"/>
              </a:rPr>
              <a:t>QImage</a:t>
            </a:r>
            <a:r>
              <a:rPr lang="en-US" sz="1200" dirty="0">
                <a:latin typeface="Courier New"/>
                <a:cs typeface="Courier New"/>
              </a:rPr>
              <a:t>::load(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QString</a:t>
            </a:r>
            <a:r>
              <a:rPr lang="en-US" sz="1200" dirty="0">
                <a:latin typeface="Courier New"/>
                <a:cs typeface="Courier New"/>
              </a:rPr>
              <a:t> &amp;file) </a:t>
            </a:r>
            <a:r>
              <a:rPr lang="en-US" dirty="0"/>
              <a:t>called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7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Qt Concurrent?</a:t>
            </a:r>
          </a:p>
          <a:p>
            <a:endParaRPr lang="en-US" dirty="0"/>
          </a:p>
          <a:p>
            <a:r>
              <a:rPr lang="en-US" dirty="0" smtClean="0"/>
              <a:t>What are the differences between </a:t>
            </a:r>
            <a:r>
              <a:rPr lang="en-US" dirty="0" err="1" smtClean="0">
                <a:latin typeface="Courier New"/>
                <a:cs typeface="Courier New"/>
              </a:rPr>
              <a:t>QtConcurrent</a:t>
            </a:r>
            <a:r>
              <a:rPr lang="en-US" dirty="0" smtClean="0">
                <a:latin typeface="Courier New"/>
                <a:cs typeface="Courier New"/>
              </a:rPr>
              <a:t>::run()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/>
                <a:cs typeface="Courier New"/>
              </a:rPr>
              <a:t>QRunnable</a:t>
            </a:r>
            <a:r>
              <a:rPr lang="en-US" dirty="0" smtClean="0">
                <a:latin typeface="Courier New"/>
                <a:cs typeface="Courier New"/>
              </a:rPr>
              <a:t>::run()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How container data can be manipulated?</a:t>
            </a:r>
          </a:p>
          <a:p>
            <a:endParaRPr lang="en-US" dirty="0"/>
          </a:p>
          <a:p>
            <a:r>
              <a:rPr lang="en-US" dirty="0" smtClean="0"/>
              <a:t>Is it possible to use Qt Concurrent in single core CPUs?</a:t>
            </a:r>
          </a:p>
          <a:p>
            <a:endParaRPr lang="en-US" dirty="0"/>
          </a:p>
          <a:p>
            <a:r>
              <a:rPr lang="en-US" dirty="0" smtClean="0"/>
              <a:t>What should be taken into account in terms of containers, when using Qt Concurrent?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6499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Concurrent provides a high-level API for multitasking</a:t>
            </a:r>
          </a:p>
          <a:p>
            <a:endParaRPr lang="en-US" dirty="0"/>
          </a:p>
          <a:p>
            <a:r>
              <a:rPr lang="en-US" dirty="0" smtClean="0"/>
              <a:t>Compared to low-level API, there is no for sub-classing</a:t>
            </a:r>
          </a:p>
          <a:p>
            <a:endParaRPr lang="en-US" dirty="0"/>
          </a:p>
          <a:p>
            <a:r>
              <a:rPr lang="en-US" dirty="0" smtClean="0"/>
              <a:t>Tasks may also return values, wrapped into </a:t>
            </a:r>
            <a:r>
              <a:rPr lang="en-US" dirty="0" err="1" smtClean="0">
                <a:latin typeface="Courier New"/>
                <a:cs typeface="Courier New"/>
              </a:rPr>
              <a:t>QFuture</a:t>
            </a:r>
            <a:r>
              <a:rPr lang="en-US" dirty="0" smtClean="0"/>
              <a:t> objects</a:t>
            </a:r>
          </a:p>
          <a:p>
            <a:endParaRPr lang="en-US" dirty="0"/>
          </a:p>
          <a:p>
            <a:r>
              <a:rPr lang="en-US" dirty="0" smtClean="0"/>
              <a:t>Item containers may be transformed and filtered concurrently</a:t>
            </a:r>
          </a:p>
          <a:p>
            <a:pPr lvl="1"/>
            <a:r>
              <a:rPr lang="en-US" dirty="0" smtClean="0"/>
              <a:t>Useful for random access sequences as the processing order is undefined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58934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Network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40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TCP/UDP Sockets</a:t>
            </a:r>
          </a:p>
          <a:p>
            <a:r>
              <a:rPr lang="en-US" dirty="0" err="1"/>
              <a:t>WebSockets</a:t>
            </a:r>
            <a:endParaRPr lang="en-US" dirty="0"/>
          </a:p>
          <a:p>
            <a:r>
              <a:rPr lang="en-US" dirty="0"/>
              <a:t>SSL Sockets</a:t>
            </a:r>
          </a:p>
          <a:p>
            <a:r>
              <a:rPr lang="en-US" dirty="0" err="1"/>
              <a:t>QNetworkAccessManager</a:t>
            </a:r>
            <a:endParaRPr lang="en-US" dirty="0"/>
          </a:p>
          <a:p>
            <a:r>
              <a:rPr lang="en-US" dirty="0"/>
              <a:t>Requests and Replies</a:t>
            </a:r>
          </a:p>
          <a:p>
            <a:r>
              <a:rPr lang="en-US" dirty="0"/>
              <a:t>DNS and Proxies</a:t>
            </a:r>
          </a:p>
          <a:p>
            <a:r>
              <a:rPr lang="en-US" dirty="0"/>
              <a:t>Cookies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88383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…how to use TCP sockets, SSL sockets, and web sockets</a:t>
            </a:r>
            <a:endParaRPr lang="en-US" dirty="0"/>
          </a:p>
          <a:p>
            <a:r>
              <a:rPr lang="en-US" dirty="0" smtClean="0"/>
              <a:t>…how to make network requests and handle network replies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84466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Network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Easy to use with high-level classes</a:t>
            </a:r>
          </a:p>
          <a:p>
            <a:pPr lvl="1"/>
            <a:r>
              <a:rPr lang="en-US" dirty="0"/>
              <a:t>Instead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QHttp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QFtp</a:t>
            </a:r>
            <a:r>
              <a:rPr lang="en-US" dirty="0"/>
              <a:t>, 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QNetworkRequest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QTcpServer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QUdpSocket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QHostInfo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QNetworkInterface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/>
              <a:t>network module to your project file</a:t>
            </a:r>
          </a:p>
          <a:p>
            <a:pPr lvl="1"/>
            <a:r>
              <a:rPr lang="en-US" dirty="0"/>
              <a:t>QT += network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16663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UDP sockets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Write is automatically flushed and a signal is emitted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event is handled by the event loop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readyRead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signal is emitted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Check the availability of data </a:t>
            </a:r>
            <a:r>
              <a:rPr lang="en-US" dirty="0" smtClean="0"/>
              <a:t>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bytesAvailable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Read the </a:t>
            </a:r>
            <a:r>
              <a:rPr lang="en-US" dirty="0" smtClean="0"/>
              <a:t>data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TCP connections handled in the same way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Set up the server by calling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listen()	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Connect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newConnection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signal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the slot,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nextPendingConnection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which returns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object to communicate with the </a:t>
            </a:r>
            <a:r>
              <a:rPr lang="en-US" dirty="0" smtClean="0"/>
              <a:t>client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Socket returned by </a:t>
            </a:r>
            <a:r>
              <a:rPr lang="en-US" dirty="0" err="1" smtClean="0">
                <a:latin typeface="Courier New"/>
                <a:cs typeface="Courier New"/>
              </a:rPr>
              <a:t>nextPendingCnnection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cannot be used in another thread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Sub-class </a:t>
            </a:r>
            <a:r>
              <a:rPr lang="en-US" dirty="0" err="1" smtClean="0">
                <a:latin typeface="Courier New"/>
                <a:cs typeface="Courier New"/>
              </a:rPr>
              <a:t>QTcpServer</a:t>
            </a:r>
            <a:r>
              <a:rPr lang="en-US" dirty="0" smtClean="0"/>
              <a:t> and re-implement </a:t>
            </a:r>
            <a:r>
              <a:rPr lang="en-US" dirty="0" err="1" smtClean="0">
                <a:latin typeface="Courier New"/>
                <a:cs typeface="Courier New"/>
              </a:rPr>
              <a:t>incomingConnection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to get a socket descriptor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the descriptor in another thread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93595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Socket Sequence Diagram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55655" y="1297784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QTcpSocket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19480" y="1297784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QTcpServer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95964" y="1297784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QTcpSocket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763713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427538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877050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763718" y="1778000"/>
            <a:ext cx="2663825" cy="3598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1331913" y="1957919"/>
            <a:ext cx="431800" cy="298979"/>
            <a:chOff x="839" y="1480"/>
            <a:chExt cx="272" cy="226"/>
          </a:xfrm>
        </p:grpSpPr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268538" y="2076979"/>
            <a:ext cx="1871662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1. connectToHost()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07950" y="1897064"/>
            <a:ext cx="12969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4. signal connected()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763718" y="2977886"/>
            <a:ext cx="5113337" cy="840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979613" y="3217333"/>
            <a:ext cx="1871662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5. write()</a:t>
            </a:r>
          </a:p>
        </p:txBody>
      </p: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1331913" y="3037419"/>
            <a:ext cx="431800" cy="298979"/>
            <a:chOff x="839" y="1480"/>
            <a:chExt cx="272" cy="226"/>
          </a:xfrm>
        </p:grpSpPr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0" y="2917032"/>
            <a:ext cx="14033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6. signal bytesWritten()</a:t>
            </a:r>
          </a:p>
        </p:txBody>
      </p:sp>
      <p:grpSp>
        <p:nvGrpSpPr>
          <p:cNvPr id="26" name="Group 23"/>
          <p:cNvGrpSpPr>
            <a:grpSpLocks/>
          </p:cNvGrpSpPr>
          <p:nvPr/>
        </p:nvGrpSpPr>
        <p:grpSpPr bwMode="auto">
          <a:xfrm rot="10800000">
            <a:off x="4427538" y="1717148"/>
            <a:ext cx="431800" cy="298979"/>
            <a:chOff x="839" y="1480"/>
            <a:chExt cx="272" cy="226"/>
          </a:xfrm>
        </p:grpSpPr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4932368" y="1717146"/>
            <a:ext cx="129698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0. listen()</a:t>
            </a:r>
          </a:p>
        </p:txBody>
      </p:sp>
      <p:grpSp>
        <p:nvGrpSpPr>
          <p:cNvPr id="31" name="Group 28"/>
          <p:cNvGrpSpPr>
            <a:grpSpLocks/>
          </p:cNvGrpSpPr>
          <p:nvPr/>
        </p:nvGrpSpPr>
        <p:grpSpPr bwMode="auto">
          <a:xfrm rot="10800000">
            <a:off x="4427538" y="2377284"/>
            <a:ext cx="431800" cy="298979"/>
            <a:chOff x="839" y="1480"/>
            <a:chExt cx="272" cy="226"/>
          </a:xfrm>
        </p:grpSpPr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4932363" y="2377284"/>
            <a:ext cx="15113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2. signal newConnection()</a:t>
            </a:r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4427538" y="2917032"/>
            <a:ext cx="2449512" cy="3611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4427543" y="3217333"/>
            <a:ext cx="2447925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3. nextPendingConnection()</a:t>
            </a:r>
          </a:p>
        </p:txBody>
      </p:sp>
      <p:grpSp>
        <p:nvGrpSpPr>
          <p:cNvPr id="38" name="Group 35"/>
          <p:cNvGrpSpPr>
            <a:grpSpLocks/>
          </p:cNvGrpSpPr>
          <p:nvPr/>
        </p:nvGrpSpPr>
        <p:grpSpPr bwMode="auto">
          <a:xfrm rot="10800000">
            <a:off x="6877050" y="3877472"/>
            <a:ext cx="431800" cy="298979"/>
            <a:chOff x="839" y="1480"/>
            <a:chExt cx="272" cy="226"/>
          </a:xfrm>
        </p:grpSpPr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7380288" y="3757083"/>
            <a:ext cx="15113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7. signal readyRead()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3419480" y="1093304"/>
            <a:ext cx="5267320" cy="3924519"/>
          </a:xfrm>
          <a:prstGeom prst="roundRect">
            <a:avLst/>
          </a:prstGeom>
          <a:solidFill>
            <a:srgbClr val="92D050">
              <a:alpha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701675" y="4720948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4932363" y="4720948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53001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instance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QAbstractSocket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connectToHost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Data can be read and written using </a:t>
            </a:r>
            <a:r>
              <a:rPr lang="en-US" dirty="0" err="1" smtClean="0">
                <a:latin typeface="Courier New"/>
                <a:cs typeface="Courier New"/>
              </a:rPr>
              <a:t>QIODevice</a:t>
            </a:r>
            <a:r>
              <a:rPr lang="en-US" dirty="0" smtClean="0">
                <a:latin typeface="Courier New"/>
                <a:cs typeface="Courier New"/>
              </a:rPr>
              <a:t> read() </a:t>
            </a:r>
            <a:r>
              <a:rPr lang="en-US" dirty="0" smtClean="0"/>
              <a:t>and </a:t>
            </a:r>
            <a:r>
              <a:rPr lang="en-US" dirty="0" smtClean="0">
                <a:latin typeface="Courier New"/>
                <a:cs typeface="Courier New"/>
              </a:rPr>
              <a:t>write() </a:t>
            </a:r>
            <a:r>
              <a:rPr lang="en-US" dirty="0" smtClean="0"/>
              <a:t>functions</a:t>
            </a:r>
          </a:p>
          <a:p>
            <a:endParaRPr lang="en-US" dirty="0" smtClean="0"/>
          </a:p>
          <a:p>
            <a:r>
              <a:rPr lang="en-US" dirty="0"/>
              <a:t>Data may be serialized </a:t>
            </a:r>
            <a:r>
              <a:rPr lang="en-US" dirty="0" smtClean="0"/>
              <a:t>to the socket using </a:t>
            </a:r>
            <a:r>
              <a:rPr lang="en-US" dirty="0" err="1">
                <a:latin typeface="Courier New"/>
                <a:cs typeface="Courier New"/>
              </a:rPr>
              <a:t>QDataStream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45720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QDataStream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out(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tcpSocket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out &lt;&lt;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serializedObject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dirty="0"/>
              <a:t>Note that Qt has several versions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QDataStream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setVersion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if necessary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1043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signal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readyRead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is emitted whenever data is </a:t>
            </a:r>
            <a:r>
              <a:rPr lang="en-US" dirty="0" err="1" smtClean="0"/>
              <a:t>avalable</a:t>
            </a:r>
            <a:r>
              <a:rPr lang="en-US" dirty="0" smtClean="0"/>
              <a:t> </a:t>
            </a:r>
            <a:r>
              <a:rPr lang="en-US" dirty="0"/>
              <a:t>to be read on the socket</a:t>
            </a:r>
          </a:p>
          <a:p>
            <a:pPr lvl="1"/>
            <a:r>
              <a:rPr lang="en-US" dirty="0" err="1" smtClean="0">
                <a:latin typeface="Courier New" pitchFamily="49" charset="0"/>
              </a:rPr>
              <a:t>QDataStream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in(</a:t>
            </a:r>
            <a:r>
              <a:rPr lang="en-US" dirty="0" err="1">
                <a:latin typeface="Courier New" pitchFamily="49" charset="0"/>
              </a:rPr>
              <a:t>tcpSocket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/>
            <a:r>
              <a:rPr lang="en-US" dirty="0">
                <a:latin typeface="Courier New" pitchFamily="49" charset="0"/>
              </a:rPr>
              <a:t>in &gt;&gt; size;</a:t>
            </a:r>
          </a:p>
          <a:p>
            <a:pPr lvl="1"/>
            <a:r>
              <a:rPr lang="en-US" dirty="0">
                <a:latin typeface="Courier New" pitchFamily="49" charset="0"/>
              </a:rPr>
              <a:t>in &gt;&gt; string;</a:t>
            </a:r>
          </a:p>
          <a:p>
            <a:endParaRPr lang="en-US" dirty="0" smtClean="0"/>
          </a:p>
          <a:p>
            <a:r>
              <a:rPr lang="en-US" dirty="0" smtClean="0"/>
              <a:t>Data may be sent in fragments </a:t>
            </a:r>
          </a:p>
          <a:p>
            <a:pPr lvl="1"/>
            <a:r>
              <a:rPr lang="en-US" dirty="0" smtClean="0"/>
              <a:t>Not possible to de-serialize a large image directly from the stream, for example  </a:t>
            </a:r>
          </a:p>
          <a:p>
            <a:pPr lvl="1"/>
            <a:r>
              <a:rPr lang="en-US" dirty="0" smtClean="0"/>
              <a:t>The result would be incomplete image objects  </a:t>
            </a:r>
          </a:p>
          <a:p>
            <a:pPr lvl="1"/>
            <a:r>
              <a:rPr lang="en-US" dirty="0" smtClean="0"/>
              <a:t>Both </a:t>
            </a:r>
            <a:r>
              <a:rPr lang="en-US" dirty="0" err="1" smtClean="0">
                <a:latin typeface="Courier New"/>
                <a:cs typeface="Courier New"/>
              </a:rPr>
              <a:t>QDataStream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QIODevice</a:t>
            </a:r>
            <a:r>
              <a:rPr lang="en-US" dirty="0" smtClean="0"/>
              <a:t> support transactions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18861" y="3826402"/>
            <a:ext cx="8350192" cy="1388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 spc="-3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spcBef>
                <a:spcPts val="0"/>
              </a:spcBef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QDataStream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in(</a:t>
            </a: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m_socket</a:t>
            </a:r>
            <a:r>
              <a:rPr lang="en-US" sz="1200" dirty="0">
                <a:latin typeface="Courier New"/>
                <a:cs typeface="Courier New"/>
              </a:rPr>
              <a:t>);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in.startTransaction</a:t>
            </a:r>
            <a:r>
              <a:rPr lang="en-US" sz="1200" dirty="0">
                <a:latin typeface="Courier New"/>
                <a:cs typeface="Courier New"/>
              </a:rPr>
              <a:t>();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QByteArray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possiblyLargeDataArray</a:t>
            </a:r>
            <a:r>
              <a:rPr lang="en-US" sz="1200" dirty="0">
                <a:latin typeface="Courier New"/>
                <a:cs typeface="Courier New"/>
              </a:rPr>
              <a:t>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qint32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someValue</a:t>
            </a:r>
            <a:r>
              <a:rPr lang="en-US" sz="1200" dirty="0">
                <a:latin typeface="Courier New"/>
                <a:cs typeface="Courier New"/>
              </a:rPr>
              <a:t>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/>
                <a:cs typeface="Courier New"/>
              </a:rPr>
              <a:t>in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&gt;&gt;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possiblyLargeDataArray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&gt;&gt;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someValue</a:t>
            </a:r>
            <a:r>
              <a:rPr lang="en-US" sz="1200" dirty="0">
                <a:latin typeface="Courier New"/>
                <a:cs typeface="Courier New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if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(!</a:t>
            </a:r>
            <a:r>
              <a:rPr lang="en-US" sz="1200" dirty="0" err="1">
                <a:latin typeface="Courier New"/>
                <a:cs typeface="Courier New"/>
              </a:rPr>
              <a:t>in.commitTransaction</a:t>
            </a:r>
            <a:r>
              <a:rPr lang="en-US" sz="1200" dirty="0">
                <a:latin typeface="Courier New"/>
                <a:cs typeface="Courier New"/>
              </a:rPr>
              <a:t>())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return</a:t>
            </a:r>
            <a:r>
              <a:rPr lang="en-US" sz="1200" dirty="0">
                <a:latin typeface="Courier New"/>
                <a:cs typeface="Courier New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createImage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possiblyLargeDataArray</a:t>
            </a:r>
            <a:r>
              <a:rPr lang="en-US" sz="1200" dirty="0">
                <a:latin typeface="Courier New"/>
                <a:cs typeface="Courier New"/>
              </a:rPr>
              <a:t>)</a:t>
            </a:r>
            <a:r>
              <a:rPr lang="en-US" sz="1200" dirty="0" smtClean="0">
                <a:latin typeface="Courier New"/>
                <a:cs typeface="Courier New"/>
              </a:rPr>
              <a:t>;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Now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all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data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has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been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completely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written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marL="109537" indent="0">
              <a:spcBef>
                <a:spcPts val="0"/>
              </a:spcBef>
              <a:buNone/>
            </a:pPr>
            <a:endParaRPr lang="en-US" sz="1200" dirty="0">
              <a:solidFill>
                <a:srgbClr val="8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1479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Load and Use the Plugin </a:t>
            </a:r>
            <a:br>
              <a:rPr lang="en-US" dirty="0"/>
            </a:br>
            <a:r>
              <a:rPr lang="en-US" dirty="0"/>
              <a:t>Low-Level API Plugins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1465495"/>
          </a:xfrm>
        </p:spPr>
        <p:txBody>
          <a:bodyPr/>
          <a:lstStyle/>
          <a:p>
            <a:r>
              <a:rPr lang="en-US" dirty="0"/>
              <a:t>Plugins must be loaded by the developer with </a:t>
            </a:r>
            <a:r>
              <a:rPr lang="en-US" dirty="0" err="1">
                <a:latin typeface="Courier New"/>
                <a:cs typeface="Courier New"/>
              </a:rPr>
              <a:t>QPluginLoader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Check, if the plugin is linked against the same Qt version as the loading application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Similar behavior to </a:t>
            </a:r>
            <a:r>
              <a:rPr lang="en-US" dirty="0" err="1">
                <a:latin typeface="Courier New"/>
                <a:cs typeface="Courier New"/>
              </a:rPr>
              <a:t>QLibrary</a:t>
            </a:r>
            <a:r>
              <a:rPr lang="en-US" dirty="0"/>
              <a:t> except the plugin object is created with </a:t>
            </a:r>
            <a:r>
              <a:rPr lang="en-US" dirty="0">
                <a:latin typeface="Courier New"/>
                <a:cs typeface="Courier New"/>
              </a:rPr>
              <a:t>instance()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No resolving needed 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77" y="2935111"/>
            <a:ext cx="8033567" cy="2173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117226" tIns="58613" rIns="117226" bIns="58613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Q_FOREACH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&amp;</a:t>
            </a:r>
            <a:r>
              <a:rPr lang="en-US" sz="1200" dirty="0" err="1">
                <a:latin typeface="Courier New"/>
                <a:cs typeface="Courier New"/>
              </a:rPr>
              <a:t>fileName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pluginsDir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>
                <a:latin typeface="Courier New"/>
                <a:cs typeface="Courier New"/>
              </a:rPr>
              <a:t>entryList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QDir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dirty="0">
                <a:latin typeface="Courier New"/>
                <a:cs typeface="Courier New"/>
              </a:rPr>
              <a:t>Files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QPluginLoader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loader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pluginsDir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>
                <a:latin typeface="Courier New"/>
                <a:cs typeface="Courier New"/>
              </a:rPr>
              <a:t>absoluteFilePath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fileName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QObject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plugin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loader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>
                <a:latin typeface="Courier New"/>
                <a:cs typeface="Courier New"/>
              </a:rPr>
              <a:t>instance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   if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plugin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FilterInterface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filter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qobject_cast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FilterInterface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*&gt;(</a:t>
            </a:r>
            <a:r>
              <a:rPr lang="en-US" sz="1200" dirty="0">
                <a:latin typeface="Courier New"/>
                <a:cs typeface="Courier New"/>
              </a:rPr>
              <a:t>plugin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       if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filter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latin typeface="Courier New"/>
                <a:cs typeface="Courier New"/>
              </a:rPr>
              <a:t>…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    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Plugin unloaded from memory after all 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QPluginLoader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 objects of the same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    // library destructed </a:t>
            </a:r>
            <a:endParaRPr lang="en-US" sz="12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br>
              <a:rPr lang="en-US" sz="1200" dirty="0">
                <a:latin typeface="Courier New"/>
                <a:cs typeface="Courier New"/>
              </a:rPr>
            </a:br>
            <a:endParaRPr lang="en-US" sz="12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kern="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1479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Server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Create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QTcpServer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Call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listen() </a:t>
            </a:r>
            <a:r>
              <a:rPr lang="en-US" dirty="0"/>
              <a:t>on that object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either specify the port to listen to or let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QTcpServer</a:t>
            </a:r>
            <a:r>
              <a:rPr lang="en-US" dirty="0"/>
              <a:t> pick a free one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serverPort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will tell you the one it is using</a:t>
            </a:r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connection is made,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newConnection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signal is emitted</a:t>
            </a:r>
          </a:p>
          <a:p>
            <a:endParaRPr lang="en-US" dirty="0" smtClean="0"/>
          </a:p>
          <a:p>
            <a:r>
              <a:rPr lang="en-US" dirty="0" smtClean="0"/>
              <a:t>Upon </a:t>
            </a:r>
            <a:r>
              <a:rPr lang="en-US" dirty="0"/>
              <a:t>this,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nextPendingConnection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to get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that is already connected to the client, and that you can then use for communication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17105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TCP connection, where the communication takes place using Web Socket protocol (</a:t>
            </a:r>
            <a:r>
              <a:rPr lang="en-US" dirty="0" err="1">
                <a:latin typeface="Courier New"/>
                <a:cs typeface="Courier New"/>
              </a:rPr>
              <a:t>ws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host:port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Like </a:t>
            </a:r>
            <a:r>
              <a:rPr lang="en-US" dirty="0"/>
              <a:t>in </a:t>
            </a:r>
            <a:r>
              <a:rPr lang="en-US" dirty="0" err="1">
                <a:latin typeface="Courier New"/>
                <a:cs typeface="Courier New"/>
              </a:rPr>
              <a:t>QNetworkAccessManager</a:t>
            </a:r>
            <a:r>
              <a:rPr lang="en-US" dirty="0"/>
              <a:t>, it is possible to set an SSL configuration and a proxy</a:t>
            </a:r>
          </a:p>
          <a:p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/>
              <a:t>very similar to TCP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QWebSocketServer</a:t>
            </a:r>
            <a:r>
              <a:rPr lang="en-US" dirty="0"/>
              <a:t> – </a:t>
            </a:r>
            <a:r>
              <a:rPr lang="en-US" dirty="0" err="1">
                <a:latin typeface="Courier New"/>
                <a:cs typeface="Courier New"/>
              </a:rPr>
              <a:t>QTcpServer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Listens for connections, establishes connection</a:t>
            </a:r>
          </a:p>
          <a:p>
            <a:pPr lvl="1"/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QWebSocket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>
                <a:latin typeface="Courier New"/>
                <a:cs typeface="Courier New"/>
              </a:rPr>
              <a:t>QTcpSocket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Requests for a connection</a:t>
            </a:r>
          </a:p>
          <a:p>
            <a:pPr lvl="1"/>
            <a:r>
              <a:rPr lang="en-US" dirty="0"/>
              <a:t>Transfers data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00061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Sequence Diagram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419480" y="1093304"/>
            <a:ext cx="5267320" cy="3924519"/>
          </a:xfrm>
          <a:prstGeom prst="roundRect">
            <a:avLst/>
          </a:prstGeom>
          <a:solidFill>
            <a:srgbClr val="92D050">
              <a:alpha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55655" y="1297784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QWebSocket</a:t>
            </a:r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19480" y="1297784"/>
            <a:ext cx="236589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QWebSocketServer</a:t>
            </a:r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795964" y="1297784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QWebSocket</a:t>
            </a:r>
            <a:endParaRPr lang="en-US" dirty="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763713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4427538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6877050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763718" y="1778000"/>
            <a:ext cx="2663825" cy="3598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1331913" y="1957919"/>
            <a:ext cx="431800" cy="298979"/>
            <a:chOff x="839" y="1480"/>
            <a:chExt cx="272" cy="226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904012" y="1959387"/>
            <a:ext cx="1871662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1. </a:t>
            </a:r>
            <a:r>
              <a:rPr lang="en-US" sz="1200" dirty="0" smtClean="0"/>
              <a:t>open(</a:t>
            </a:r>
            <a:r>
              <a:rPr lang="en-US" sz="1200" dirty="0"/>
              <a:t>)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107950" y="1897064"/>
            <a:ext cx="12969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4. signal connected()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763718" y="2977886"/>
            <a:ext cx="5113337" cy="840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1697396" y="3217333"/>
            <a:ext cx="1871662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5. </a:t>
            </a:r>
            <a:r>
              <a:rPr lang="en-US" sz="1200" dirty="0" err="1" smtClean="0"/>
              <a:t>sendTextMessage</a:t>
            </a:r>
            <a:r>
              <a:rPr lang="en-US" sz="1200" dirty="0" smtClean="0"/>
              <a:t>(</a:t>
            </a:r>
            <a:r>
              <a:rPr lang="en-US" sz="1200" dirty="0"/>
              <a:t>)</a:t>
            </a:r>
          </a:p>
        </p:txBody>
      </p:sp>
      <p:grpSp>
        <p:nvGrpSpPr>
          <p:cNvPr id="22" name="Group 23"/>
          <p:cNvGrpSpPr>
            <a:grpSpLocks/>
          </p:cNvGrpSpPr>
          <p:nvPr/>
        </p:nvGrpSpPr>
        <p:grpSpPr bwMode="auto">
          <a:xfrm rot="10800000">
            <a:off x="4427538" y="1717148"/>
            <a:ext cx="431800" cy="298979"/>
            <a:chOff x="839" y="1480"/>
            <a:chExt cx="272" cy="226"/>
          </a:xfrm>
        </p:grpSpPr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4932368" y="1717146"/>
            <a:ext cx="129698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0. listen()</a:t>
            </a:r>
          </a:p>
        </p:txBody>
      </p:sp>
      <p:grpSp>
        <p:nvGrpSpPr>
          <p:cNvPr id="27" name="Group 28"/>
          <p:cNvGrpSpPr>
            <a:grpSpLocks/>
          </p:cNvGrpSpPr>
          <p:nvPr/>
        </p:nvGrpSpPr>
        <p:grpSpPr bwMode="auto">
          <a:xfrm rot="10800000">
            <a:off x="4427538" y="2377284"/>
            <a:ext cx="431800" cy="298979"/>
            <a:chOff x="839" y="1480"/>
            <a:chExt cx="272" cy="226"/>
          </a:xfrm>
        </p:grpSpPr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4932363" y="2377284"/>
            <a:ext cx="15113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2. signal newConnection()</a:t>
            </a: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4427538" y="2917032"/>
            <a:ext cx="2449512" cy="3611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4427543" y="3217333"/>
            <a:ext cx="2447925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3. nextPendingConnection()</a:t>
            </a:r>
          </a:p>
        </p:txBody>
      </p:sp>
      <p:grpSp>
        <p:nvGrpSpPr>
          <p:cNvPr id="34" name="Group 35"/>
          <p:cNvGrpSpPr>
            <a:grpSpLocks/>
          </p:cNvGrpSpPr>
          <p:nvPr/>
        </p:nvGrpSpPr>
        <p:grpSpPr bwMode="auto">
          <a:xfrm rot="10800000">
            <a:off x="6877050" y="3877472"/>
            <a:ext cx="431800" cy="298979"/>
            <a:chOff x="839" y="1480"/>
            <a:chExt cx="272" cy="226"/>
          </a:xfrm>
        </p:grpSpPr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7008290" y="4039299"/>
            <a:ext cx="169327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6</a:t>
            </a:r>
            <a:r>
              <a:rPr lang="en-US" sz="1200" dirty="0" smtClean="0"/>
              <a:t>. Signal </a:t>
            </a:r>
            <a:r>
              <a:rPr lang="en-US" sz="1200" dirty="0" err="1" smtClean="0"/>
              <a:t>textMessageRead</a:t>
            </a:r>
            <a:r>
              <a:rPr lang="en-US" sz="1200" dirty="0" smtClean="0"/>
              <a:t>(</a:t>
            </a:r>
            <a:r>
              <a:rPr lang="en-US" sz="1200" dirty="0"/>
              <a:t>)</a:t>
            </a: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372426" y="4709189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4932363" y="4720948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36565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QSslSocket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dirty="0"/>
              <a:t> supports secure network access using either the SSLv3 protocol or the TLSv1 (default) protocol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dirty="0" smtClean="0"/>
              <a:t> </a:t>
            </a:r>
            <a:r>
              <a:rPr lang="en-US" dirty="0"/>
              <a:t>inherits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r>
              <a:rPr lang="en-US" dirty="0"/>
              <a:t>, and, after setup, the communication is just like with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Only </a:t>
            </a:r>
            <a:r>
              <a:rPr lang="en-US" dirty="0">
                <a:cs typeface="Courier New" pitchFamily="49" charset="0"/>
              </a:rPr>
              <a:t>supported backend for SSL is </a:t>
            </a:r>
            <a:r>
              <a:rPr lang="en-US" dirty="0" err="1">
                <a:cs typeface="Courier New" pitchFamily="49" charset="0"/>
              </a:rPr>
              <a:t>OpenSSL</a:t>
            </a:r>
            <a:r>
              <a:rPr lang="en-US" dirty="0">
                <a:cs typeface="Courier New" pitchFamily="49" charset="0"/>
              </a:rPr>
              <a:t>, which needs to be installed separately</a:t>
            </a:r>
          </a:p>
          <a:p>
            <a:pPr lvl="1"/>
            <a:r>
              <a:rPr lang="en-US" dirty="0">
                <a:cs typeface="Courier New" pitchFamily="49" charset="0"/>
              </a:rPr>
              <a:t>Can be installed after the configuration 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indent="0">
              <a:buNone/>
            </a:pPr>
            <a:endParaRPr lang="en-US" dirty="0"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72275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Ssl</a:t>
            </a:r>
            <a:r>
              <a:rPr lang="en-US" dirty="0"/>
              <a:t> Socket Clients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common way for clients is to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connectToHostEncrypted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which is similar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connectToHost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except that it will set up a secure connection</a:t>
            </a:r>
          </a:p>
          <a:p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the connection request, clients should either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waitForEncrypted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or connect to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encrypted()</a:t>
            </a:r>
            <a:r>
              <a:rPr lang="en-US" dirty="0"/>
              <a:t> signal</a:t>
            </a:r>
          </a:p>
          <a:p>
            <a:pPr lvl="1"/>
            <a:r>
              <a:rPr lang="en-US" dirty="0"/>
              <a:t>The signal is emitted after the secure connection has been established </a:t>
            </a:r>
          </a:p>
          <a:p>
            <a:pPr lvl="1"/>
            <a:r>
              <a:rPr lang="en-US" dirty="0"/>
              <a:t>Data may be written to the socket immediately after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connectToHostEncrypted</a:t>
            </a:r>
            <a:r>
              <a:rPr lang="en-US" dirty="0"/>
              <a:t> call (data will be queued)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52303" y="3715424"/>
            <a:ext cx="7778958" cy="78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*socket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connect(socket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(encrypted()),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(ready()));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socket-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connectToHostEncrypted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"address.com"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993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481326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Ssl</a:t>
            </a:r>
            <a:r>
              <a:rPr lang="en-US" dirty="0"/>
              <a:t> Socket Servers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easiest way to implement a SSL server is to 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QTcpServer</a:t>
            </a:r>
            <a:r>
              <a:rPr lang="en-US" dirty="0"/>
              <a:t>, and override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incomingConnection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socketDescriptor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dirty="0"/>
              <a:t> is then constructed based on the socket descriptor</a:t>
            </a:r>
          </a:p>
          <a:p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this is set up, handshaking is started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startServerEncryption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6798" y="3191974"/>
            <a:ext cx="7827404" cy="1842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SslServer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incomingConnection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socketDescriptor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if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setSocketDescriptor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socketDescriptor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encrypted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()),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ready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startServerEncryption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11184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Access Manager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14393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Instead of direct HTTP protocol interface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QHttp</a:t>
            </a:r>
            <a:r>
              <a:rPr lang="en-US" dirty="0"/>
              <a:t>) it is recommended to 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/>
              <a:t> interface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Create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/>
              <a:t> object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Call a desired function (get(), post(), head(), post()) with one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QNetworkRequest</a:t>
            </a:r>
            <a:r>
              <a:rPr lang="en-US" dirty="0"/>
              <a:t> holding the URL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Receive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/>
              <a:t> object as the response</a:t>
            </a:r>
          </a:p>
          <a:p>
            <a:pPr lvl="1"/>
            <a:r>
              <a:rPr lang="en-US" dirty="0"/>
              <a:t>In addition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setCookieJar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configure proxies and cookie handling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2844347"/>
            <a:ext cx="8147248" cy="1479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800" dirty="0" smtClean="0">
                <a:solidFill>
                  <a:srgbClr val="808000"/>
                </a:solidFill>
                <a:latin typeface="Arial" charset="0"/>
                <a:cs typeface="Arial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accessManager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accessManager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QNetworkRequest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"http://lively.cs.tut.fi/images/add.ico"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accessManager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finished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*)),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                           </a:t>
            </a:r>
          </a:p>
          <a:p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doStuffWithResult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*)));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867557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Request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argument to the methods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are instances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QNetworkRequest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Requests are queued by the network access manager</a:t>
            </a:r>
          </a:p>
          <a:p>
            <a:pPr lvl="1"/>
            <a:r>
              <a:rPr lang="en-US" dirty="0"/>
              <a:t>Requests are handled in parallel (6 on the desktop platforms)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simplest setup,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QNetworkRequest</a:t>
            </a:r>
            <a:r>
              <a:rPr lang="en-US" dirty="0"/>
              <a:t> is created with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/>
              <a:t> as argument</a:t>
            </a:r>
          </a:p>
          <a:p>
            <a:endParaRPr lang="en-US" dirty="0" smtClean="0"/>
          </a:p>
          <a:p>
            <a:r>
              <a:rPr lang="en-US" dirty="0" smtClean="0"/>
              <a:t>SSL </a:t>
            </a:r>
            <a:r>
              <a:rPr lang="en-US" dirty="0"/>
              <a:t>is configured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setSSLConfiguration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No default configuration – selected by the backend</a:t>
            </a:r>
          </a:p>
          <a:p>
            <a:pPr lvl="1"/>
            <a:endParaRPr lang="en-US" dirty="0"/>
          </a:p>
          <a:p>
            <a:r>
              <a:rPr lang="en-US" dirty="0"/>
              <a:t>Raw headers may be configured using: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setHeader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KnownHeaders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headerName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headerValue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setRawHeader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QByteArray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headerName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QByteArray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headerValue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41124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methods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/>
              <a:t> are all asynchronous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result of the calls are instances of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signals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::finished() </a:t>
            </a:r>
            <a:r>
              <a:rPr lang="en-US" dirty="0"/>
              <a:t>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::finished(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*) </a:t>
            </a:r>
            <a:r>
              <a:rPr lang="en-US" dirty="0"/>
              <a:t>tells you when the operation is done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signal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downloadProgress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(qint64, qint64)</a:t>
            </a:r>
            <a:r>
              <a:rPr lang="en-US" dirty="0"/>
              <a:t> respectively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uploadProgress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informs you about progress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86945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Errors </a:t>
            </a:r>
            <a:r>
              <a:rPr lang="en-US" dirty="0"/>
              <a:t>are signaled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error(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NetworkError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- a printable string may be obtained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errorString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 smtClean="0"/>
              <a:t> </a:t>
            </a:r>
            <a:r>
              <a:rPr lang="en-US" dirty="0"/>
              <a:t>is a subclass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QIODevice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cs typeface="Courier New" pitchFamily="49" charset="0"/>
              </a:rPr>
              <a:t>Uses sequential (rather than random) access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</a:t>
            </a:r>
            <a:r>
              <a:rPr lang="en-US" dirty="0"/>
              <a:t>: : It is your responsibility to delete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Do not delete in the slot (use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deleteLater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1948" y="5365598"/>
            <a:ext cx="447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ex-multi-download</a:t>
            </a:r>
            <a:endParaRPr lang="fi-FI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9128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are the differences between a shared library and plugin? </a:t>
            </a:r>
          </a:p>
          <a:p>
            <a:endParaRPr lang="en-US" dirty="0"/>
          </a:p>
          <a:p>
            <a:r>
              <a:rPr lang="en-US" dirty="0" smtClean="0"/>
              <a:t>Is it possible to load shared libraries without linking them using </a:t>
            </a:r>
            <a:r>
              <a:rPr lang="en-US" dirty="0" smtClean="0">
                <a:latin typeface="Courier New"/>
                <a:cs typeface="Courier New"/>
              </a:rPr>
              <a:t>LIBS</a:t>
            </a:r>
            <a:r>
              <a:rPr lang="en-US" dirty="0" smtClean="0"/>
              <a:t> variable in the .pro file?</a:t>
            </a:r>
          </a:p>
          <a:p>
            <a:endParaRPr lang="en-US" dirty="0" smtClean="0"/>
          </a:p>
          <a:p>
            <a:r>
              <a:rPr lang="en-US" dirty="0" smtClean="0"/>
              <a:t>How plugins can be used in a statically linked program?</a:t>
            </a:r>
          </a:p>
          <a:p>
            <a:endParaRPr lang="en-US" dirty="0"/>
          </a:p>
          <a:p>
            <a:r>
              <a:rPr lang="en-US" dirty="0" smtClean="0"/>
              <a:t>What are plugin low-level and high-level APIs?</a:t>
            </a:r>
          </a:p>
          <a:p>
            <a:endParaRPr lang="en-US" dirty="0"/>
          </a:p>
          <a:p>
            <a:r>
              <a:rPr lang="en-US" dirty="0" smtClean="0"/>
              <a:t>How, when, and from which location does an application load plugins?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50645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Network configurations (</a:t>
            </a:r>
            <a:r>
              <a:rPr lang="en-US" dirty="0" err="1">
                <a:latin typeface="Courier New"/>
                <a:cs typeface="Courier New"/>
              </a:rPr>
              <a:t>QNetworkConfiguration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May be set explicitly by the developer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WiFi</a:t>
            </a:r>
            <a:r>
              <a:rPr lang="en-US" dirty="0"/>
              <a:t>, CDMA, 4G, Ethernet, … </a:t>
            </a:r>
          </a:p>
          <a:p>
            <a:endParaRPr lang="en-US" dirty="0" smtClean="0"/>
          </a:p>
          <a:p>
            <a:r>
              <a:rPr lang="en-US" dirty="0" smtClean="0"/>
              <a:t>Cache </a:t>
            </a:r>
            <a:r>
              <a:rPr lang="en-US" dirty="0"/>
              <a:t>(</a:t>
            </a:r>
            <a:r>
              <a:rPr lang="en-US" dirty="0" err="1">
                <a:latin typeface="Courier New"/>
                <a:cs typeface="Courier New"/>
              </a:rPr>
              <a:t>QAbstractNetworkCache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QNetworkDiskCache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Allows storing data into any </a:t>
            </a:r>
            <a:r>
              <a:rPr lang="en-US" dirty="0" err="1">
                <a:latin typeface="Courier New"/>
                <a:cs typeface="Courier New"/>
              </a:rPr>
              <a:t>QIODevice</a:t>
            </a:r>
            <a:r>
              <a:rPr lang="en-US" dirty="0"/>
              <a:t> using streaming operators </a:t>
            </a:r>
          </a:p>
          <a:p>
            <a:pPr lvl="1"/>
            <a:r>
              <a:rPr lang="en-US" dirty="0"/>
              <a:t>Maximum size and cache load control may be set</a:t>
            </a:r>
          </a:p>
          <a:p>
            <a:endParaRPr lang="en-US" dirty="0" smtClean="0"/>
          </a:p>
          <a:p>
            <a:r>
              <a:rPr lang="en-US" dirty="0" smtClean="0"/>
              <a:t>Cookies </a:t>
            </a:r>
            <a:r>
              <a:rPr lang="en-US" dirty="0"/>
              <a:t>(</a:t>
            </a:r>
            <a:r>
              <a:rPr lang="en-US" dirty="0" err="1">
                <a:latin typeface="Courier New"/>
                <a:cs typeface="Courier New"/>
              </a:rPr>
              <a:t>QNetworkCookieJar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QNetworkCookie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Name, value, secure, domain (</a:t>
            </a:r>
            <a:r>
              <a:rPr lang="en-US" b="1" dirty="0"/>
              <a:t>./foo/bar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Proxy </a:t>
            </a:r>
            <a:r>
              <a:rPr lang="en-US" dirty="0"/>
              <a:t>(</a:t>
            </a:r>
            <a:r>
              <a:rPr lang="en-US" dirty="0" err="1">
                <a:latin typeface="Courier New"/>
                <a:cs typeface="Courier New"/>
              </a:rPr>
              <a:t>QNetworkProxy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Type, host name, port, user, password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26430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Whenever authentication is required, a signal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authenticationRequired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QAuthenticator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/>
              <a:t>emitted</a:t>
            </a:r>
          </a:p>
          <a:p>
            <a:pPr lvl="1"/>
            <a:r>
              <a:rPr lang="en-US" dirty="0"/>
              <a:t>Direct connection must be used (authentication credentials must be provided when the signal returns)</a:t>
            </a:r>
          </a:p>
          <a:p>
            <a:pPr lvl="1"/>
            <a:r>
              <a:rPr lang="en-US" dirty="0"/>
              <a:t>Credentials cached by the network access manager</a:t>
            </a:r>
          </a:p>
          <a:p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/>
              <a:t>the header information from the reply</a:t>
            </a:r>
          </a:p>
          <a:p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/>
              <a:t>user name and password in the authenticator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66869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Proxies can be set up with the class </a:t>
            </a:r>
            <a:r>
              <a:rPr lang="en-US" dirty="0" err="1">
                <a:latin typeface="Courier New"/>
                <a:cs typeface="Courier New"/>
              </a:rPr>
              <a:t>QNetworkProxy</a:t>
            </a:r>
            <a:endParaRPr lang="en-US" dirty="0">
              <a:latin typeface="Courier New"/>
              <a:cs typeface="Courier New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QNetworkProxy</a:t>
            </a:r>
            <a:r>
              <a:rPr lang="en-US" dirty="0" smtClean="0"/>
              <a:t> </a:t>
            </a:r>
            <a:r>
              <a:rPr lang="en-US" dirty="0"/>
              <a:t>is used to identify HTTP, FTP and SOCKS5 proxies</a:t>
            </a:r>
          </a:p>
          <a:p>
            <a:endParaRPr lang="en-US" dirty="0" smtClean="0"/>
          </a:p>
          <a:p>
            <a:r>
              <a:rPr lang="en-US" dirty="0" smtClean="0"/>
              <a:t>HTTP </a:t>
            </a:r>
            <a:r>
              <a:rPr lang="en-US" dirty="0"/>
              <a:t>and FTP proxies can perform caching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use a proxy:</a:t>
            </a:r>
          </a:p>
          <a:p>
            <a:pPr lvl="1"/>
            <a:r>
              <a:rPr lang="en-US" dirty="0"/>
              <a:t>Create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</a:t>
            </a:r>
            <a:r>
              <a:rPr lang="en-US" dirty="0"/>
              <a:t> object and populate it with hostname, port, etc.</a:t>
            </a:r>
          </a:p>
          <a:p>
            <a:endParaRPr lang="en-US" dirty="0" smtClean="0"/>
          </a:p>
          <a:p>
            <a:r>
              <a:rPr lang="en-US" dirty="0" smtClean="0"/>
              <a:t>Assign </a:t>
            </a:r>
            <a:r>
              <a:rPr lang="en-US" dirty="0"/>
              <a:t>the proxy globally with the static method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setApplicationProxy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/>
              <a:t>or just </a:t>
            </a:r>
            <a:r>
              <a:rPr lang="en-US" dirty="0"/>
              <a:t>on one socket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05388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Proxies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Proxy factories are used to create policies for proxy </a:t>
            </a:r>
            <a:r>
              <a:rPr lang="en-US" dirty="0" smtClean="0"/>
              <a:t>use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QNetworkProxyFactory</a:t>
            </a:r>
            <a:r>
              <a:rPr lang="en-US" dirty="0" smtClean="0"/>
              <a:t> </a:t>
            </a:r>
            <a:r>
              <a:rPr lang="en-US" dirty="0"/>
              <a:t>supplies proxies based on queries for specific proxy types</a:t>
            </a:r>
          </a:p>
          <a:p>
            <a:endParaRPr lang="en-US" dirty="0" smtClean="0"/>
          </a:p>
          <a:p>
            <a:r>
              <a:rPr lang="en-US" dirty="0" smtClean="0"/>
              <a:t>Queries </a:t>
            </a:r>
            <a:r>
              <a:rPr lang="en-US" dirty="0"/>
              <a:t>are encoded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QNetworkProxyQuery</a:t>
            </a:r>
            <a:r>
              <a:rPr lang="en-US" dirty="0"/>
              <a:t> objects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proxyForQuery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is used to query the factory directly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change the behavior, </a:t>
            </a:r>
            <a:r>
              <a:rPr lang="en-US" dirty="0" err="1"/>
              <a:t>reimplement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queryProxy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implement an application-wide policy with the factory,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setApplicationProxyFactory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pPr lvl="1"/>
            <a:r>
              <a:rPr lang="en-US" dirty="0"/>
              <a:t>This overrides any proxy set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setApplicationProxy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pPr lvl="1"/>
            <a:r>
              <a:rPr lang="en-US" dirty="0"/>
              <a:t>Querying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applicationProxy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causes the factory to be queried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97542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Queries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Queries enable proxies to be selected based on key criteria:</a:t>
            </a:r>
          </a:p>
          <a:p>
            <a:r>
              <a:rPr lang="en-US" dirty="0"/>
              <a:t>The purpose of the proxy: TCP, UDP, TCP server, URL request</a:t>
            </a:r>
          </a:p>
          <a:p>
            <a:endParaRPr lang="en-US" dirty="0" smtClean="0"/>
          </a:p>
          <a:p>
            <a:r>
              <a:rPr lang="en-US" dirty="0" smtClean="0"/>
              <a:t>Local </a:t>
            </a:r>
            <a:r>
              <a:rPr lang="en-US" dirty="0"/>
              <a:t>port, remote host and port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protocol in use: such as HTTP or FTP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URL being requested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85045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web sockets API differs from TCP socket API?</a:t>
            </a:r>
          </a:p>
          <a:p>
            <a:r>
              <a:rPr lang="en-US" dirty="0" smtClean="0"/>
              <a:t>What options exist for reading/writing data using sockets?</a:t>
            </a:r>
          </a:p>
          <a:p>
            <a:r>
              <a:rPr lang="en-US" dirty="0" smtClean="0"/>
              <a:t>What should be taken when using sockets in a multi-threaded program?</a:t>
            </a:r>
          </a:p>
          <a:p>
            <a:r>
              <a:rPr lang="en-US" dirty="0" smtClean="0"/>
              <a:t>How can you make REST API requests?</a:t>
            </a:r>
          </a:p>
          <a:p>
            <a:r>
              <a:rPr lang="en-US" dirty="0" smtClean="0"/>
              <a:t>Would it make sense to handle network access manager requests in separate threads to keep the GUI thread responsive?</a:t>
            </a:r>
          </a:p>
          <a:p>
            <a:r>
              <a:rPr lang="en-US" dirty="0" smtClean="0"/>
              <a:t>Is there anything in common between a TCP socket and network reply?</a:t>
            </a:r>
          </a:p>
          <a:p>
            <a:r>
              <a:rPr lang="en-US" dirty="0" smtClean="0"/>
              <a:t>How cookies are managed in Qt?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00349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Qt network module provides several classes for networking</a:t>
            </a:r>
          </a:p>
          <a:p>
            <a:pPr lvl="1"/>
            <a:r>
              <a:rPr lang="en-US" dirty="0"/>
              <a:t>UDP socket classes</a:t>
            </a:r>
          </a:p>
          <a:p>
            <a:pPr lvl="1"/>
            <a:r>
              <a:rPr lang="en-US" dirty="0"/>
              <a:t>TCP sockets</a:t>
            </a:r>
          </a:p>
          <a:p>
            <a:pPr lvl="1"/>
            <a:r>
              <a:rPr lang="en-US" dirty="0"/>
              <a:t>SSL sockets</a:t>
            </a:r>
          </a:p>
          <a:p>
            <a:pPr lvl="1"/>
            <a:r>
              <a:rPr lang="en-US" dirty="0"/>
              <a:t>Host name resolving services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HTTP and FTP networking, 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QHttp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QFtp</a:t>
            </a:r>
            <a:r>
              <a:rPr lang="en-US" dirty="0"/>
              <a:t> still work in Qt5 as an add-on module, so your old programs do not need re-implementation</a:t>
            </a:r>
          </a:p>
          <a:p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access manager provides classes for making any kind of a network request and handling any kind of a network reply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2835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WebEngine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58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</a:t>
            </a:r>
            <a:r>
              <a:rPr lang="en-US" dirty="0" err="1" smtClean="0"/>
              <a:t>WebEngine</a:t>
            </a:r>
            <a:r>
              <a:rPr lang="en-US" dirty="0" smtClean="0"/>
              <a:t> Widgets</a:t>
            </a:r>
          </a:p>
          <a:p>
            <a:r>
              <a:rPr lang="en-US" dirty="0" smtClean="0"/>
              <a:t>Handling Asynchronous Functions </a:t>
            </a:r>
          </a:p>
          <a:p>
            <a:r>
              <a:rPr lang="en-US" dirty="0"/>
              <a:t>Exposing </a:t>
            </a:r>
            <a:r>
              <a:rPr lang="en-US" dirty="0" smtClean="0"/>
              <a:t>Qt objects to JavaScript </a:t>
            </a:r>
            <a:r>
              <a:rPr lang="en-US" dirty="0"/>
              <a:t>Engine	</a:t>
            </a:r>
          </a:p>
        </p:txBody>
      </p:sp>
    </p:spTree>
    <p:extLst>
      <p:ext uri="{BB962C8B-B14F-4D97-AF65-F5344CB8AC3E}">
        <p14:creationId xmlns:p14="http://schemas.microsoft.com/office/powerpoint/2010/main" val="1087095039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…the overall class hierarchy of Qt </a:t>
            </a:r>
            <a:r>
              <a:rPr lang="en-US" dirty="0" err="1" smtClean="0"/>
              <a:t>WebEngine</a:t>
            </a:r>
            <a:r>
              <a:rPr lang="en-US" dirty="0" smtClean="0"/>
              <a:t> classes</a:t>
            </a:r>
          </a:p>
          <a:p>
            <a:r>
              <a:rPr lang="en-US" dirty="0" smtClean="0"/>
              <a:t>…asynchronous nature of some </a:t>
            </a:r>
            <a:r>
              <a:rPr lang="en-US" dirty="0" err="1" smtClean="0"/>
              <a:t>WebEngine</a:t>
            </a:r>
            <a:r>
              <a:rPr lang="en-US" dirty="0" smtClean="0"/>
              <a:t> APIs</a:t>
            </a:r>
            <a:endParaRPr lang="en-US" dirty="0"/>
          </a:p>
          <a:p>
            <a:r>
              <a:rPr lang="en-US" dirty="0" smtClean="0"/>
              <a:t>…how to use Qt objects APIs in </a:t>
            </a:r>
            <a:r>
              <a:rPr lang="en-US" dirty="0" err="1" smtClean="0"/>
              <a:t>WebEngine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94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engines can be isolated from the GUI by implementing shared libraries or plugins </a:t>
            </a:r>
          </a:p>
          <a:p>
            <a:pPr lvl="1"/>
            <a:r>
              <a:rPr lang="en-US" dirty="0" smtClean="0"/>
              <a:t>Shared libraries share data and functionality</a:t>
            </a:r>
          </a:p>
          <a:p>
            <a:pPr lvl="1"/>
            <a:r>
              <a:rPr lang="en-US" dirty="0" smtClean="0"/>
              <a:t>Plugins provide interface implementations</a:t>
            </a:r>
          </a:p>
          <a:p>
            <a:endParaRPr lang="en-US" dirty="0"/>
          </a:p>
          <a:p>
            <a:r>
              <a:rPr lang="en-US" dirty="0" smtClean="0"/>
              <a:t>Shared libraries are typically loaded, when an application starts </a:t>
            </a:r>
          </a:p>
          <a:p>
            <a:pPr lvl="1"/>
            <a:r>
              <a:rPr lang="en-US" dirty="0" smtClean="0"/>
              <a:t>Possible to load and unload libraries and resolve symbols dynamically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lugins are loaded when requested </a:t>
            </a:r>
          </a:p>
          <a:p>
            <a:pPr lvl="1"/>
            <a:r>
              <a:rPr lang="en-US" dirty="0" smtClean="0"/>
              <a:t>Exported symbols are defined by the interface </a:t>
            </a:r>
          </a:p>
          <a:p>
            <a:pPr lvl="1"/>
            <a:endParaRPr lang="en-US" dirty="0"/>
          </a:p>
          <a:p>
            <a:r>
              <a:rPr lang="en-US" dirty="0" smtClean="0"/>
              <a:t>Programs search for plugins in pre-defined locations </a:t>
            </a:r>
          </a:p>
          <a:p>
            <a:pPr lvl="1"/>
            <a:r>
              <a:rPr lang="en-US" dirty="0" smtClean="0"/>
              <a:t>If high-level API is used, a Qt class typically takes care of loading plugins</a:t>
            </a:r>
          </a:p>
          <a:p>
            <a:pPr lvl="1"/>
            <a:r>
              <a:rPr lang="en-US" dirty="0" smtClean="0"/>
              <a:t>If low-level API is used, plugins are loaded by the developer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27130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</a:t>
            </a:r>
            <a:r>
              <a:rPr lang="en-US" dirty="0" err="1" smtClean="0"/>
              <a:t>WebEngine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Provides a browser engine and web content interactions both in C++ and </a:t>
            </a:r>
            <a:r>
              <a:rPr lang="en-US" dirty="0" smtClean="0"/>
              <a:t>QML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Based on Google’s Chromium project 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Qt also has Qt </a:t>
            </a:r>
            <a:r>
              <a:rPr lang="en-US" dirty="0" err="1" smtClean="0"/>
              <a:t>WebView</a:t>
            </a:r>
            <a:r>
              <a:rPr lang="en-US" dirty="0" smtClean="0"/>
              <a:t> module, which provides browser functionality in QML without a full web browser stack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Used in mobile platforms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Chromium project 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as </a:t>
            </a:r>
            <a:r>
              <a:rPr lang="en-US" dirty="0"/>
              <a:t>c</a:t>
            </a:r>
            <a:r>
              <a:rPr lang="en-US" dirty="0" smtClean="0"/>
              <a:t>ross</a:t>
            </a:r>
            <a:r>
              <a:rPr lang="en-US" dirty="0"/>
              <a:t>-platform focus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browser on </a:t>
            </a:r>
            <a:r>
              <a:rPr lang="en-US" dirty="0"/>
              <a:t>all major desktop platforms and Android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Many </a:t>
            </a:r>
            <a:r>
              <a:rPr lang="en-US" dirty="0"/>
              <a:t>features </a:t>
            </a:r>
            <a:r>
              <a:rPr lang="en-US" dirty="0" smtClean="0"/>
              <a:t>in Chromium work </a:t>
            </a:r>
            <a:r>
              <a:rPr lang="en-US" dirty="0"/>
              <a:t>out-of-the-box without requiring Qt code</a:t>
            </a:r>
          </a:p>
          <a:p>
            <a:pPr lvl="1"/>
            <a:r>
              <a:rPr lang="en-US" dirty="0"/>
              <a:t>Platform/OS adaptation</a:t>
            </a:r>
          </a:p>
          <a:p>
            <a:pPr lvl="1"/>
            <a:r>
              <a:rPr lang="en-US" dirty="0"/>
              <a:t>Multimedia</a:t>
            </a:r>
          </a:p>
          <a:p>
            <a:pPr lvl="1"/>
            <a:r>
              <a:rPr lang="en-US" dirty="0"/>
              <a:t>HTML5 features such as </a:t>
            </a:r>
            <a:r>
              <a:rPr lang="en-US" dirty="0" err="1"/>
              <a:t>WebRTC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32200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</a:t>
            </a:r>
            <a:r>
              <a:rPr lang="en-US" dirty="0" err="1"/>
              <a:t>WebEngine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Essential features in addition to web rendering</a:t>
            </a:r>
          </a:p>
          <a:p>
            <a:pPr lvl="1"/>
            <a:r>
              <a:rPr lang="en-US" dirty="0"/>
              <a:t>JS execution</a:t>
            </a:r>
          </a:p>
          <a:p>
            <a:pPr lvl="1"/>
            <a:r>
              <a:rPr lang="en-US" dirty="0"/>
              <a:t>Page conversion to HTML or to the plain text</a:t>
            </a:r>
          </a:p>
          <a:p>
            <a:pPr lvl="1"/>
            <a:r>
              <a:rPr lang="en-US" dirty="0"/>
              <a:t>Storage and cache management</a:t>
            </a:r>
          </a:p>
          <a:p>
            <a:pPr lvl="1"/>
            <a:r>
              <a:rPr lang="en-US" dirty="0"/>
              <a:t>Navigation history</a:t>
            </a:r>
          </a:p>
          <a:p>
            <a:pPr lvl="1"/>
            <a:r>
              <a:rPr lang="en-US" dirty="0"/>
              <a:t>Exposing Qt objects to JavaScript engine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GUI process separated from the </a:t>
            </a:r>
            <a:r>
              <a:rPr lang="en-US" dirty="0" err="1" smtClean="0"/>
              <a:t>WebEngine</a:t>
            </a:r>
            <a:r>
              <a:rPr lang="en-US" dirty="0" smtClean="0"/>
              <a:t> process, taking care of page rendering and JS execution</a:t>
            </a:r>
          </a:p>
          <a:p>
            <a:pPr lvl="1"/>
            <a:r>
              <a:rPr lang="en-US" dirty="0" smtClean="0"/>
              <a:t>Functions, resulting in inter-process communication, are asynchronous by nature</a:t>
            </a:r>
          </a:p>
          <a:p>
            <a:pPr lvl="1"/>
            <a:endParaRPr lang="en-US" dirty="0"/>
          </a:p>
          <a:p>
            <a:r>
              <a:rPr lang="en-US" dirty="0" smtClean="0"/>
              <a:t>Note that </a:t>
            </a:r>
            <a:r>
              <a:rPr lang="en-US" dirty="0" err="1" smtClean="0"/>
              <a:t>WebEngine</a:t>
            </a:r>
            <a:r>
              <a:rPr lang="en-US" dirty="0" smtClean="0"/>
              <a:t> Widgets use Qt Quick scene graph for composing page elements</a:t>
            </a:r>
          </a:p>
          <a:p>
            <a:pPr lvl="1"/>
            <a:r>
              <a:rPr lang="en-US" dirty="0" smtClean="0"/>
              <a:t>Widgets rendering requires the scene graph rendering backend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65606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242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46" y="325440"/>
            <a:ext cx="8034245" cy="504431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7909" y="406289"/>
            <a:ext cx="2153651" cy="778533"/>
          </a:xfrm>
        </p:spPr>
        <p:txBody>
          <a:bodyPr/>
          <a:lstStyle/>
          <a:p>
            <a:r>
              <a:rPr lang="en-US" dirty="0" smtClean="0"/>
              <a:t>Qt </a:t>
            </a:r>
            <a:r>
              <a:rPr lang="en-US" dirty="0" err="1" smtClean="0"/>
              <a:t>WebEngine</a:t>
            </a:r>
            <a:r>
              <a:rPr lang="en-US" dirty="0" smtClean="0"/>
              <a:t> Widgets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58854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QWebEngineView</a:t>
            </a:r>
            <a:r>
              <a:rPr lang="en-US" dirty="0"/>
              <a:t> and </a:t>
            </a:r>
            <a:r>
              <a:rPr lang="en-US" dirty="0" err="1"/>
              <a:t>QWebEnginePage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QWebEngineView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editing and viewing web content </a:t>
            </a:r>
          </a:p>
          <a:p>
            <a:pPr lvl="1"/>
            <a:r>
              <a:rPr lang="en-US" dirty="0"/>
              <a:t>Functions: </a:t>
            </a:r>
            <a:r>
              <a:rPr lang="en-US" dirty="0">
                <a:latin typeface="Courier New"/>
                <a:cs typeface="Courier New"/>
              </a:rPr>
              <a:t>load(), </a:t>
            </a:r>
            <a:r>
              <a:rPr lang="en-US" dirty="0" err="1">
                <a:latin typeface="Courier New"/>
                <a:cs typeface="Courier New"/>
              </a:rPr>
              <a:t>setUrl</a:t>
            </a:r>
            <a:r>
              <a:rPr lang="en-US" dirty="0">
                <a:latin typeface="Courier New"/>
                <a:cs typeface="Courier New"/>
              </a:rPr>
              <a:t>(), </a:t>
            </a:r>
            <a:r>
              <a:rPr lang="en-US" dirty="0" err="1">
                <a:latin typeface="Courier New"/>
                <a:cs typeface="Courier New"/>
              </a:rPr>
              <a:t>setHtml</a:t>
            </a:r>
            <a:r>
              <a:rPr lang="en-US" dirty="0">
                <a:latin typeface="Courier New"/>
                <a:cs typeface="Courier New"/>
              </a:rPr>
              <a:t>(), </a:t>
            </a:r>
            <a:r>
              <a:rPr lang="en-US" dirty="0" err="1">
                <a:latin typeface="Courier New"/>
                <a:cs typeface="Courier New"/>
              </a:rPr>
              <a:t>setContent</a:t>
            </a:r>
            <a:r>
              <a:rPr lang="en-US" dirty="0">
                <a:latin typeface="Courier New"/>
                <a:cs typeface="Courier New"/>
              </a:rPr>
              <a:t>(), </a:t>
            </a:r>
            <a:r>
              <a:rPr lang="en-US" dirty="0" err="1">
                <a:latin typeface="Courier New"/>
                <a:cs typeface="Courier New"/>
              </a:rPr>
              <a:t>setPage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/>
              <a:t>Window </a:t>
            </a:r>
            <a:r>
              <a:rPr lang="en-US" dirty="0" smtClean="0"/>
              <a:t>management: </a:t>
            </a:r>
            <a:r>
              <a:rPr lang="en-US" dirty="0" err="1" smtClean="0">
                <a:latin typeface="Courier New"/>
                <a:cs typeface="Courier New"/>
              </a:rPr>
              <a:t>createWindow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– called, when a new window requested in </a:t>
            </a:r>
            <a:r>
              <a:rPr lang="en-US" dirty="0" smtClean="0"/>
              <a:t>JavaScript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QWebEnginePage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Run JavaScript: </a:t>
            </a:r>
            <a:r>
              <a:rPr lang="en-US" dirty="0" err="1">
                <a:latin typeface="Courier New"/>
                <a:cs typeface="Courier New"/>
              </a:rPr>
              <a:t>runJavaScript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/>
              <a:t>Manage permissions: </a:t>
            </a:r>
            <a:r>
              <a:rPr lang="en-US" dirty="0" err="1">
                <a:latin typeface="Courier New"/>
                <a:cs typeface="Courier New"/>
              </a:rPr>
              <a:t>setFeaturePermission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/>
              <a:t>Trigger action: cut, paste, reload and bypass cache, redo, undo </a:t>
            </a:r>
          </a:p>
          <a:p>
            <a:pPr lvl="1"/>
            <a:r>
              <a:rPr lang="en-US" dirty="0"/>
              <a:t>Authentication: </a:t>
            </a:r>
            <a:r>
              <a:rPr lang="en-US" dirty="0" err="1">
                <a:latin typeface="Courier New"/>
                <a:cs typeface="Courier New"/>
              </a:rPr>
              <a:t>authenticationRequired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smtClean="0"/>
              <a:t>Each page belongs to a profile with shared settings </a:t>
            </a:r>
          </a:p>
          <a:p>
            <a:pPr lvl="1"/>
            <a:r>
              <a:rPr lang="en-US" dirty="0" smtClean="0"/>
              <a:t>Profile may be page-dedicated to allow private browsing 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2425510"/>
            <a:ext cx="8147248" cy="6684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800" dirty="0" smtClean="0">
                <a:solidFill>
                  <a:srgbClr val="808000"/>
                </a:solidFill>
                <a:latin typeface="Arial" charset="0"/>
                <a:cs typeface="Arial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QWebEngineView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*view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QWebEngineView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parentObject</a:t>
            </a:r>
            <a:r>
              <a:rPr lang="en-US" sz="1200" dirty="0">
                <a:latin typeface="Courier New"/>
                <a:cs typeface="Courier New"/>
              </a:rPr>
              <a:t>);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view</a:t>
            </a:r>
            <a:r>
              <a:rPr lang="en-US" sz="1200" dirty="0">
                <a:latin typeface="Courier New"/>
                <a:cs typeface="Courier New"/>
              </a:rPr>
              <a:t>-&gt;load(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QUrl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"http://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www.qt.io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/"</a:t>
            </a:r>
            <a:r>
              <a:rPr lang="en-US" sz="1200" dirty="0">
                <a:latin typeface="Courier New"/>
                <a:cs typeface="Courier New"/>
              </a:rPr>
              <a:t>));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view</a:t>
            </a:r>
            <a:r>
              <a:rPr lang="en-US" sz="1200" dirty="0">
                <a:latin typeface="Courier New"/>
                <a:cs typeface="Courier New"/>
              </a:rPr>
              <a:t>-&gt;show(); </a:t>
            </a:r>
            <a:br>
              <a:rPr lang="en-US" sz="1200" dirty="0">
                <a:latin typeface="Courier New"/>
                <a:cs typeface="Courier New"/>
              </a:rPr>
            </a:b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5740008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Essential Classes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QWebEngineSettings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Font settings</a:t>
            </a:r>
          </a:p>
          <a:p>
            <a:pPr lvl="1"/>
            <a:r>
              <a:rPr lang="en-US" dirty="0"/>
              <a:t>Web attributes: auto load images, JS enabled, local storage enabled, JS can open windows</a:t>
            </a:r>
          </a:p>
          <a:p>
            <a:r>
              <a:rPr lang="en-US" dirty="0" err="1">
                <a:latin typeface="Courier New"/>
                <a:cs typeface="Courier New"/>
              </a:rPr>
              <a:t>QWebEngineHistory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Stores the navigation history in history items</a:t>
            </a:r>
          </a:p>
          <a:p>
            <a:pPr lvl="1"/>
            <a:r>
              <a:rPr lang="en-US" dirty="0"/>
              <a:t>Items may be accessed using </a:t>
            </a:r>
            <a:r>
              <a:rPr lang="en-US" dirty="0" err="1"/>
              <a:t>currentItem</a:t>
            </a:r>
            <a:r>
              <a:rPr lang="en-US" dirty="0"/>
              <a:t>(), </a:t>
            </a:r>
            <a:r>
              <a:rPr lang="en-US" dirty="0" err="1"/>
              <a:t>backItems</a:t>
            </a:r>
            <a:r>
              <a:rPr lang="en-US" dirty="0"/>
              <a:t>(), </a:t>
            </a:r>
            <a:r>
              <a:rPr lang="en-US" dirty="0" err="1"/>
              <a:t>forwardItems</a:t>
            </a:r>
            <a:r>
              <a:rPr lang="en-US" dirty="0"/>
              <a:t>()</a:t>
            </a:r>
          </a:p>
          <a:p>
            <a:r>
              <a:rPr lang="en-US" dirty="0" err="1">
                <a:latin typeface="Courier New"/>
                <a:cs typeface="Courier New"/>
              </a:rPr>
              <a:t>QWebEngineProfile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Profile shared by multiple pages</a:t>
            </a:r>
          </a:p>
          <a:p>
            <a:pPr lvl="1"/>
            <a:r>
              <a:rPr lang="en-US" dirty="0"/>
              <a:t>Access to settings</a:t>
            </a:r>
          </a:p>
          <a:p>
            <a:pPr lvl="1"/>
            <a:r>
              <a:rPr lang="en-US" dirty="0"/>
              <a:t>Storage path, cache path management</a:t>
            </a:r>
          </a:p>
          <a:p>
            <a:pPr lvl="1"/>
            <a:r>
              <a:rPr lang="en-US" dirty="0"/>
              <a:t>Cache types: memory or disk</a:t>
            </a:r>
          </a:p>
          <a:p>
            <a:r>
              <a:rPr lang="en-US" dirty="0" err="1">
                <a:latin typeface="Courier New"/>
                <a:cs typeface="Courier New"/>
              </a:rPr>
              <a:t>QWebChannel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Used to expose </a:t>
            </a:r>
            <a:r>
              <a:rPr lang="en-US" dirty="0" err="1">
                <a:latin typeface="Courier New"/>
                <a:cs typeface="Courier New"/>
              </a:rPr>
              <a:t>QObjects</a:t>
            </a:r>
            <a:r>
              <a:rPr lang="en-US" dirty="0"/>
              <a:t> to HTML </a:t>
            </a:r>
            <a:r>
              <a:rPr lang="en-US" dirty="0" smtClean="0"/>
              <a:t>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09216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Asynchronous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Because of </a:t>
            </a:r>
            <a:r>
              <a:rPr lang="en-US" dirty="0" smtClean="0"/>
              <a:t>multi-process </a:t>
            </a:r>
            <a:r>
              <a:rPr lang="en-US" dirty="0"/>
              <a:t>architecture, some of the web engine functions are asynchronous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Asynchronous </a:t>
            </a:r>
            <a:r>
              <a:rPr lang="en-US" dirty="0"/>
              <a:t>functions take a </a:t>
            </a:r>
            <a:r>
              <a:rPr lang="en-US" dirty="0" err="1"/>
              <a:t>functor</a:t>
            </a:r>
            <a:r>
              <a:rPr lang="en-US" dirty="0"/>
              <a:t> or lambda argument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err="1">
                <a:latin typeface="Courier New"/>
                <a:cs typeface="Courier New"/>
              </a:rPr>
              <a:t>QWebEnginePage</a:t>
            </a:r>
            <a:r>
              <a:rPr lang="en-US" dirty="0"/>
              <a:t> allows to convert the web page to HTML or plaint text</a:t>
            </a:r>
          </a:p>
          <a:p>
            <a:pPr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3047006"/>
            <a:ext cx="8147248" cy="1616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800" dirty="0" smtClean="0">
                <a:solidFill>
                  <a:srgbClr val="808000"/>
                </a:solidFill>
                <a:latin typeface="Arial" charset="0"/>
                <a:cs typeface="Arial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MainWindow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on_pushButton_clicked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QTextBrowser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textBrowser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ui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textBrowser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solidFill>
                  <a:srgbClr val="800000"/>
                </a:solidFill>
                <a:latin typeface="Courier New"/>
                <a:cs typeface="Courier New"/>
              </a:rPr>
              <a:t>m_view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-&gt;page()-&gt;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toPlainText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([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textBrowser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](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&amp;result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textBrowser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setText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(result);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00691549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Qt Object to JavaScript Engine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1" indent="-288000"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>
                <a:latin typeface="Courier New"/>
                <a:cs typeface="Courier New"/>
              </a:rPr>
              <a:t>QWebChannel</a:t>
            </a:r>
            <a:r>
              <a:rPr lang="en-US" sz="1600" dirty="0"/>
              <a:t> allows exposing </a:t>
            </a:r>
            <a:r>
              <a:rPr lang="en-US" sz="1600" dirty="0" err="1">
                <a:latin typeface="Courier New"/>
                <a:cs typeface="Courier New"/>
              </a:rPr>
              <a:t>QObject</a:t>
            </a:r>
            <a:r>
              <a:rPr lang="en-US" sz="1600" dirty="0"/>
              <a:t> properties, public slots and methods to HTML 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Also property updates and signal emissions on the C++ side automatically transmitted to HTML clients</a:t>
            </a:r>
          </a:p>
          <a:p>
            <a:pPr marL="288000" lvl="2" indent="-288000">
              <a:spcBef>
                <a:spcPts val="600"/>
              </a:spcBef>
              <a:spcAft>
                <a:spcPts val="600"/>
              </a:spcAft>
            </a:pPr>
            <a:endParaRPr lang="en-US" sz="1600" dirty="0" smtClean="0"/>
          </a:p>
          <a:p>
            <a:pPr marL="288000" lvl="2" indent="-288000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Web </a:t>
            </a:r>
            <a:r>
              <a:rPr lang="en-US" sz="1600" dirty="0"/>
              <a:t>channel requires a transport object for the communication between a C++ app and (possibly remote) HTML client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The transport object must implement an interface </a:t>
            </a:r>
            <a:r>
              <a:rPr lang="en-US" sz="1400" dirty="0" err="1">
                <a:latin typeface="Courier New"/>
                <a:cs typeface="Courier New"/>
              </a:rPr>
              <a:t>QWebChannelAbstractTransport</a:t>
            </a:r>
            <a:r>
              <a:rPr lang="en-US" sz="1400" dirty="0">
                <a:latin typeface="Courier New"/>
                <a:cs typeface="Courier New"/>
              </a:rPr>
              <a:t>::</a:t>
            </a:r>
            <a:r>
              <a:rPr lang="en-US" sz="1400" dirty="0" err="1">
                <a:latin typeface="Courier New"/>
                <a:cs typeface="Courier New"/>
              </a:rPr>
              <a:t>sendMessage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const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err="1">
                <a:latin typeface="Courier New"/>
                <a:cs typeface="Courier New"/>
              </a:rPr>
              <a:t>QJsonObject</a:t>
            </a:r>
            <a:r>
              <a:rPr lang="en-US" sz="1400" dirty="0">
                <a:latin typeface="Courier New"/>
                <a:cs typeface="Courier New"/>
              </a:rPr>
              <a:t> &amp;</a:t>
            </a:r>
            <a:r>
              <a:rPr lang="en-US" sz="1400" dirty="0" err="1">
                <a:latin typeface="Courier New"/>
                <a:cs typeface="Courier New"/>
              </a:rPr>
              <a:t>msg</a:t>
            </a:r>
            <a:r>
              <a:rPr lang="en-US" sz="1400" dirty="0">
                <a:latin typeface="Courier New"/>
                <a:cs typeface="Courier New"/>
              </a:rPr>
              <a:t>)</a:t>
            </a:r>
            <a:r>
              <a:rPr lang="en-US" sz="1400" dirty="0"/>
              <a:t> 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The implementation serializes the message and sends it to the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47470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Socket as Web Channel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118800" lvl="2" indent="-288000"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 smtClean="0">
                <a:latin typeface="Courier New"/>
                <a:cs typeface="Courier New"/>
              </a:rPr>
              <a:t>QWebSocket</a:t>
            </a:r>
            <a:r>
              <a:rPr lang="en-US" sz="1600" dirty="0"/>
              <a:t> </a:t>
            </a:r>
            <a:r>
              <a:rPr lang="en-US" sz="1600" dirty="0" smtClean="0"/>
              <a:t>can be used as a transport channel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I</a:t>
            </a:r>
            <a:r>
              <a:rPr lang="en-US" sz="1400" dirty="0" smtClean="0"/>
              <a:t>mplement </a:t>
            </a:r>
            <a:r>
              <a:rPr lang="en-US" sz="1400" dirty="0" err="1">
                <a:latin typeface="Courier New"/>
                <a:cs typeface="Courier New"/>
              </a:rPr>
              <a:t>sendMessage</a:t>
            </a:r>
            <a:r>
              <a:rPr lang="en-US" sz="1400" dirty="0">
                <a:latin typeface="Courier New"/>
                <a:cs typeface="Courier New"/>
              </a:rPr>
              <a:t>()</a:t>
            </a:r>
            <a:r>
              <a:rPr lang="en-US" sz="1400" dirty="0"/>
              <a:t> using </a:t>
            </a:r>
            <a:r>
              <a:rPr lang="en-US" sz="1400" dirty="0" err="1">
                <a:latin typeface="Courier New"/>
                <a:cs typeface="Courier New"/>
              </a:rPr>
              <a:t>QWebSocket</a:t>
            </a:r>
            <a:r>
              <a:rPr lang="en-US" sz="1400" dirty="0">
                <a:latin typeface="Courier New"/>
                <a:cs typeface="Courier New"/>
              </a:rPr>
              <a:t>::</a:t>
            </a:r>
            <a:r>
              <a:rPr lang="en-US" sz="1400" dirty="0" err="1">
                <a:latin typeface="Courier New"/>
                <a:cs typeface="Courier New"/>
              </a:rPr>
              <a:t>sendTextMessage</a:t>
            </a:r>
            <a:r>
              <a:rPr lang="en-US" sz="1400" dirty="0">
                <a:latin typeface="Courier New"/>
                <a:cs typeface="Courier New"/>
              </a:rPr>
              <a:t>()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Emit </a:t>
            </a:r>
            <a:r>
              <a:rPr lang="en-US" sz="1400" dirty="0"/>
              <a:t>the transport object </a:t>
            </a:r>
            <a:r>
              <a:rPr lang="en-US" sz="1400" dirty="0" err="1">
                <a:latin typeface="Courier New"/>
                <a:cs typeface="Courier New"/>
              </a:rPr>
              <a:t>messageReceived</a:t>
            </a:r>
            <a:r>
              <a:rPr lang="en-US" sz="1400" dirty="0">
                <a:latin typeface="Courier New"/>
                <a:cs typeface="Courier New"/>
              </a:rPr>
              <a:t>()</a:t>
            </a:r>
            <a:r>
              <a:rPr lang="en-US" sz="1400" dirty="0"/>
              <a:t> signal in the slot, connected to </a:t>
            </a:r>
            <a:r>
              <a:rPr lang="en-US" sz="1400" dirty="0" err="1">
                <a:latin typeface="Courier New"/>
                <a:cs typeface="Courier New"/>
              </a:rPr>
              <a:t>QWebSocket</a:t>
            </a:r>
            <a:r>
              <a:rPr lang="en-US" sz="1400" dirty="0">
                <a:latin typeface="Courier New"/>
                <a:cs typeface="Courier New"/>
              </a:rPr>
              <a:t>::</a:t>
            </a:r>
            <a:r>
              <a:rPr lang="en-US" sz="1400" dirty="0" err="1">
                <a:latin typeface="Courier New"/>
                <a:cs typeface="Courier New"/>
              </a:rPr>
              <a:t>textMessageReceived</a:t>
            </a:r>
            <a:r>
              <a:rPr lang="en-US" sz="1400" dirty="0">
                <a:latin typeface="Courier New"/>
                <a:cs typeface="Courier New"/>
              </a:rPr>
              <a:t>()</a:t>
            </a:r>
            <a:r>
              <a:rPr lang="en-US" sz="1400" dirty="0"/>
              <a:t> signal</a:t>
            </a:r>
          </a:p>
          <a:p>
            <a:pPr marL="118800" lvl="2" indent="-288000">
              <a:spcBef>
                <a:spcPts val="600"/>
              </a:spcBef>
              <a:spcAft>
                <a:spcPts val="600"/>
              </a:spcAft>
            </a:pPr>
            <a:endParaRPr lang="en-US" sz="1400" dirty="0" smtClean="0"/>
          </a:p>
          <a:p>
            <a:pPr marL="118800" lvl="2" indent="-288000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Web </a:t>
            </a:r>
            <a:r>
              <a:rPr lang="en-US" sz="1600" dirty="0"/>
              <a:t>channel must be connected to the transport object	</a:t>
            </a:r>
            <a:endParaRPr lang="en-US" sz="1600" dirty="0" smtClean="0"/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Connect </a:t>
            </a:r>
            <a:r>
              <a:rPr lang="en-US" sz="1400" dirty="0"/>
              <a:t>a signal with the transport object argument to </a:t>
            </a:r>
            <a:r>
              <a:rPr lang="en-US" sz="1400" dirty="0" err="1">
                <a:latin typeface="Courier New"/>
                <a:cs typeface="Courier New"/>
              </a:rPr>
              <a:t>QWebChannel</a:t>
            </a:r>
            <a:r>
              <a:rPr lang="en-US" sz="1400" dirty="0">
                <a:latin typeface="Courier New"/>
                <a:cs typeface="Courier New"/>
              </a:rPr>
              <a:t>::</a:t>
            </a:r>
            <a:r>
              <a:rPr lang="en-US" sz="1400" dirty="0" err="1">
                <a:latin typeface="Courier New"/>
                <a:cs typeface="Courier New"/>
              </a:rPr>
              <a:t>connectTo</a:t>
            </a:r>
            <a:r>
              <a:rPr lang="en-US" sz="1400" dirty="0">
                <a:latin typeface="Courier New"/>
                <a:cs typeface="Courier New"/>
              </a:rPr>
              <a:t>() </a:t>
            </a:r>
            <a:r>
              <a:rPr lang="en-US" sz="1400" dirty="0"/>
              <a:t>slot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97657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Qt Object to JavaScript Engine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1040319"/>
            <a:ext cx="8147248" cy="418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800" dirty="0" smtClean="0">
                <a:solidFill>
                  <a:srgbClr val="808000"/>
                </a:solidFill>
                <a:latin typeface="Arial" charset="0"/>
                <a:cs typeface="Arial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// Derives </a:t>
            </a:r>
            <a:r>
              <a:rPr lang="en-US" sz="1200" dirty="0" err="1" smtClean="0">
                <a:latin typeface="Courier New"/>
                <a:cs typeface="Courier New"/>
              </a:rPr>
              <a:t>QWebChannelAbstractTransport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WebSocketTransport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sendMessage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QJsonObject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&amp;message)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QJsonDocument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doc(message);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00"/>
                </a:solidFill>
                <a:latin typeface="Courier New"/>
                <a:cs typeface="Courier New"/>
              </a:rPr>
              <a:t>m_socket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sendTextMessage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::fromUtf8(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doc.toJson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QJsonDocument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Compact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)));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2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// </a:t>
            </a:r>
            <a:r>
              <a:rPr lang="en-US" sz="1200" dirty="0" smtClean="0">
                <a:latin typeface="Courier New"/>
                <a:cs typeface="Courier New"/>
              </a:rPr>
              <a:t>A slot, connected to </a:t>
            </a:r>
            <a:r>
              <a:rPr lang="en-US" sz="1200" dirty="0" err="1" smtClean="0">
                <a:latin typeface="Courier New"/>
                <a:cs typeface="Courier New"/>
              </a:rPr>
              <a:t>QWebSocket</a:t>
            </a:r>
            <a:r>
              <a:rPr lang="en-US" sz="1200" dirty="0" smtClean="0">
                <a:latin typeface="Courier New"/>
                <a:cs typeface="Courier New"/>
              </a:rPr>
              <a:t>::</a:t>
            </a:r>
            <a:r>
              <a:rPr lang="en-US" sz="1200" dirty="0" err="1" smtClean="0">
                <a:latin typeface="Courier New"/>
                <a:cs typeface="Courier New"/>
              </a:rPr>
              <a:t>textMessageReceived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latin typeface="Courier New"/>
                <a:cs typeface="Courier New"/>
              </a:rPr>
              <a:t>const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QString</a:t>
            </a:r>
            <a:r>
              <a:rPr lang="en-US" sz="1200" dirty="0" smtClean="0">
                <a:latin typeface="Courier New"/>
                <a:cs typeface="Courier New"/>
              </a:rPr>
              <a:t> &amp;</a:t>
            </a:r>
            <a:r>
              <a:rPr lang="en-US" sz="1200" dirty="0" err="1" smtClean="0">
                <a:latin typeface="Courier New"/>
                <a:cs typeface="Courier New"/>
              </a:rPr>
              <a:t>msg</a:t>
            </a:r>
            <a:r>
              <a:rPr lang="en-US" sz="1200" dirty="0" smtClean="0">
                <a:latin typeface="Courier New"/>
                <a:cs typeface="Courier New"/>
              </a:rPr>
              <a:t>) signal</a:t>
            </a:r>
          </a:p>
          <a:p>
            <a:r>
              <a:rPr lang="en-US" sz="1200" dirty="0">
                <a:latin typeface="Courier New"/>
                <a:cs typeface="Courier New"/>
              </a:rPr>
              <a:t>void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WebSocketTransport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textMessageReceived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&amp;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messageData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QJsonParseError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error;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QJsonDocument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message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QJsonDocument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fromJson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(messageData.toUtf8(),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&amp;error);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if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error.</a:t>
            </a: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error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rgbClr val="000080"/>
                </a:solidFill>
                <a:latin typeface="Courier New"/>
                <a:cs typeface="Courier New"/>
              </a:rPr>
              <a:t>qWarning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”Parse error: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messageData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error.errorString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return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}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  </a:t>
            </a:r>
            <a:r>
              <a:rPr lang="en-US" sz="1200" dirty="0" smtClean="0">
                <a:latin typeface="Courier New"/>
                <a:cs typeface="Courier New"/>
              </a:rPr>
              <a:t>else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(!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message.isObject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rgbClr val="000080"/>
                </a:solidFill>
                <a:latin typeface="Courier New"/>
                <a:cs typeface="Courier New"/>
              </a:rPr>
              <a:t>qWarning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"Received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JSON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message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that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is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not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object: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messageData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return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}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emit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messageReceived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message.object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3895939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Qt Object to JavaScript Engine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1" indent="-288000"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>
                <a:latin typeface="Courier New"/>
                <a:cs typeface="Courier New"/>
              </a:rPr>
              <a:t>QWebChannel</a:t>
            </a:r>
            <a:r>
              <a:rPr lang="en-US" sz="1600" dirty="0"/>
              <a:t> provides an API to register one or more </a:t>
            </a:r>
            <a:r>
              <a:rPr lang="en-US" sz="1600" dirty="0" err="1">
                <a:latin typeface="Courier New"/>
                <a:cs typeface="Courier New"/>
              </a:rPr>
              <a:t>QObjects</a:t>
            </a:r>
            <a:endParaRPr lang="en-US" sz="1600" dirty="0">
              <a:latin typeface="Courier New"/>
              <a:cs typeface="Courier New"/>
            </a:endParaRP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latin typeface="Courier New"/>
                <a:cs typeface="Courier New"/>
              </a:rPr>
              <a:t>channel.registerObject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QStringLiteral</a:t>
            </a:r>
            <a:r>
              <a:rPr lang="en-US" dirty="0">
                <a:latin typeface="Courier New"/>
                <a:cs typeface="Courier New"/>
              </a:rPr>
              <a:t>(”</a:t>
            </a:r>
            <a:r>
              <a:rPr lang="en-US" dirty="0" err="1">
                <a:latin typeface="Courier New"/>
                <a:cs typeface="Courier New"/>
              </a:rPr>
              <a:t>myObject</a:t>
            </a:r>
            <a:r>
              <a:rPr lang="en-US" dirty="0">
                <a:latin typeface="Courier New"/>
                <a:cs typeface="Courier New"/>
              </a:rPr>
              <a:t>”), &amp;object);</a:t>
            </a:r>
            <a:endParaRPr lang="en-US" sz="1400" dirty="0"/>
          </a:p>
          <a:p>
            <a:pPr marL="0" lvl="1" indent="-288000"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marL="0" lvl="1" indent="-288000"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In the client side,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Create a web socket and provide callback functions </a:t>
            </a:r>
            <a:r>
              <a:rPr lang="en-US" sz="1400" dirty="0" err="1">
                <a:latin typeface="Courier New"/>
                <a:cs typeface="Courier New"/>
              </a:rPr>
              <a:t>onError</a:t>
            </a:r>
            <a:r>
              <a:rPr lang="en-US" sz="1400" dirty="0">
                <a:latin typeface="Courier New"/>
                <a:cs typeface="Courier New"/>
              </a:rPr>
              <a:t>(), </a:t>
            </a:r>
            <a:r>
              <a:rPr lang="en-US" sz="1400" dirty="0" err="1">
                <a:latin typeface="Courier New"/>
                <a:cs typeface="Courier New"/>
              </a:rPr>
              <a:t>onClose</a:t>
            </a:r>
            <a:r>
              <a:rPr lang="en-US" sz="1400" dirty="0">
                <a:latin typeface="Courier New"/>
                <a:cs typeface="Courier New"/>
              </a:rPr>
              <a:t>(), </a:t>
            </a:r>
            <a:r>
              <a:rPr lang="en-US" sz="1400" dirty="0" err="1">
                <a:latin typeface="Courier New"/>
                <a:cs typeface="Courier New"/>
              </a:rPr>
              <a:t>onOpen</a:t>
            </a:r>
            <a:r>
              <a:rPr lang="en-US" sz="1400" dirty="0">
                <a:latin typeface="Courier New"/>
                <a:cs typeface="Courier New"/>
              </a:rPr>
              <a:t>()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In </a:t>
            </a:r>
            <a:r>
              <a:rPr lang="en-US" sz="1400" dirty="0" err="1">
                <a:latin typeface="Courier New"/>
                <a:cs typeface="Courier New"/>
              </a:rPr>
              <a:t>onOpen</a:t>
            </a:r>
            <a:r>
              <a:rPr lang="en-US" sz="1400" dirty="0">
                <a:latin typeface="Courier New"/>
                <a:cs typeface="Courier New"/>
              </a:rPr>
              <a:t>()</a:t>
            </a:r>
            <a:r>
              <a:rPr lang="en-US" sz="1400" dirty="0"/>
              <a:t>, create a web channel with a web socket and callback arguments</a:t>
            </a:r>
          </a:p>
          <a:p>
            <a:pPr marL="864000" lvl="4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latin typeface="Courier New"/>
                <a:cs typeface="Courier New"/>
              </a:rPr>
              <a:t>new </a:t>
            </a:r>
            <a:r>
              <a:rPr lang="en-US" sz="1400" dirty="0" err="1">
                <a:latin typeface="Courier New"/>
                <a:cs typeface="Courier New"/>
              </a:rPr>
              <a:t>QWebChannel</a:t>
            </a:r>
            <a:r>
              <a:rPr lang="en-US" sz="1400" dirty="0">
                <a:latin typeface="Courier New"/>
                <a:cs typeface="Courier New"/>
              </a:rPr>
              <a:t>(socket, function(channel) { } )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Registered objects are available through </a:t>
            </a:r>
            <a:r>
              <a:rPr lang="en-US" sz="1400" dirty="0" err="1">
                <a:latin typeface="Courier New"/>
                <a:cs typeface="Courier New"/>
              </a:rPr>
              <a:t>channel.objects</a:t>
            </a:r>
            <a:endParaRPr lang="en-US" sz="1400" dirty="0">
              <a:latin typeface="Courier New"/>
              <a:cs typeface="Courier New"/>
            </a:endParaRP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Essential functionality is provided by </a:t>
            </a:r>
            <a:r>
              <a:rPr lang="en-US" sz="1400" b="1" dirty="0" err="1"/>
              <a:t>qwebchannel.js</a:t>
            </a:r>
            <a:endParaRPr lang="en-US" sz="1400" b="1" dirty="0"/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The transport object is accessible through </a:t>
            </a:r>
            <a:r>
              <a:rPr lang="en-US" sz="1400" dirty="0" err="1">
                <a:latin typeface="Courier New"/>
                <a:cs typeface="Courier New"/>
              </a:rPr>
              <a:t>navigator.qtWebChannelTransport</a:t>
            </a:r>
            <a:r>
              <a:rPr lang="en-US" sz="1400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05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Custom Plugin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4" y="1370838"/>
            <a:ext cx="4076000" cy="3784985"/>
          </a:xfrm>
        </p:spPr>
        <p:txBody>
          <a:bodyPr/>
          <a:lstStyle/>
          <a:p>
            <a:r>
              <a:rPr lang="en-US" dirty="0" smtClean="0"/>
              <a:t>Define a custom interface</a:t>
            </a:r>
          </a:p>
          <a:p>
            <a:endParaRPr lang="en-US" dirty="0"/>
          </a:p>
          <a:p>
            <a:r>
              <a:rPr lang="en-US" dirty="0" smtClean="0"/>
              <a:t>Implement one or more plugins, implementing the interface</a:t>
            </a:r>
          </a:p>
          <a:p>
            <a:endParaRPr lang="en-US" dirty="0"/>
          </a:p>
          <a:p>
            <a:r>
              <a:rPr lang="en-US" dirty="0" smtClean="0"/>
              <a:t>Complete the skeleton program, loading the plugin</a:t>
            </a:r>
          </a:p>
          <a:p>
            <a:endParaRPr lang="en-US" dirty="0"/>
          </a:p>
          <a:p>
            <a:r>
              <a:rPr lang="en-US" dirty="0" smtClean="0"/>
              <a:t>Further implementation details in </a:t>
            </a:r>
            <a:r>
              <a:rPr lang="en-US" dirty="0" err="1" smtClean="0"/>
              <a:t>readme.txt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l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ab-plugins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133" y="878192"/>
            <a:ext cx="4700051" cy="362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72597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250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Qt Object to JavaScript Engine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1145446"/>
            <a:ext cx="8147248" cy="40828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800" dirty="0" smtClean="0">
                <a:solidFill>
                  <a:srgbClr val="808000"/>
                </a:solidFill>
                <a:latin typeface="Arial" charset="0"/>
                <a:cs typeface="Arial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&lt;script type="text/javascript" src="./qwebchannel.js"&gt;&lt;/script&gt; </a:t>
            </a:r>
            <a:b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</a:br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/>
                <a:cs typeface="Courier New"/>
              </a:rPr>
              <a:t>window.onload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= function() {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var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socket = new </a:t>
            </a:r>
            <a:r>
              <a:rPr lang="en-US" sz="1200" dirty="0" err="1">
                <a:solidFill>
                  <a:schemeClr val="tx1"/>
                </a:solidFill>
                <a:latin typeface="Courier New"/>
                <a:cs typeface="Courier New"/>
              </a:rPr>
              <a:t>WebSocket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(“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ws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://127.0.0.1: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4321”);</a:t>
            </a:r>
          </a:p>
          <a:p>
            <a:endParaRPr lang="en-US" sz="12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socket.onclose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= function() { </a:t>
            </a:r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console.error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(”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hannel 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closed"); </a:t>
            </a:r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}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; </a:t>
            </a:r>
          </a:p>
          <a:p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socket.onopen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= function() { </a:t>
            </a:r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new </a:t>
            </a:r>
            <a:r>
              <a:rPr lang="en-US" sz="1200" dirty="0" err="1">
                <a:solidFill>
                  <a:schemeClr val="tx1"/>
                </a:solidFill>
                <a:latin typeface="Courier New"/>
                <a:cs typeface="Courier New"/>
              </a:rPr>
              <a:t>QWebChannel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(socket, function(channel) { </a:t>
            </a:r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en-US" sz="12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 /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/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Access a property 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var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propertyValue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channel.objects.myObject.propertyX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// Access a method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channel.objects.myObject.somePublicMethod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propertyValue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// Access a signal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channel.objects.myObject.someSignal.connect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( function() {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} );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};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1948" y="5365598"/>
            <a:ext cx="447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fi-FI" sz="1400" smtClean="0">
                <a:solidFill>
                  <a:srgbClr val="000000"/>
                </a:solidFill>
                <a:latin typeface="Open Sans Light"/>
                <a:cs typeface="Open Sans Light"/>
              </a:rPr>
              <a:t>x-exposing-objects</a:t>
            </a:r>
            <a:endParaRPr lang="fi-FI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05450090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251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>
                <a:latin typeface="Courier New"/>
                <a:cs typeface="Courier New"/>
              </a:rPr>
              <a:t>QWebEngineView</a:t>
            </a:r>
            <a:r>
              <a:rPr lang="en-US" dirty="0" smtClean="0"/>
              <a:t> is different from other widgets in terms of rendering?</a:t>
            </a:r>
          </a:p>
          <a:p>
            <a:r>
              <a:rPr lang="en-US" dirty="0" smtClean="0"/>
              <a:t>How do you access sub-frames?</a:t>
            </a:r>
          </a:p>
          <a:p>
            <a:r>
              <a:rPr lang="en-US" dirty="0" smtClean="0"/>
              <a:t>What is </a:t>
            </a:r>
            <a:r>
              <a:rPr lang="en-US" dirty="0" err="1" smtClean="0">
                <a:latin typeface="Courier New"/>
                <a:cs typeface="Courier New"/>
              </a:rPr>
              <a:t>QWenEngineProfile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cookies can be managed in Qt </a:t>
            </a:r>
            <a:r>
              <a:rPr lang="en-US" dirty="0" err="1" smtClean="0"/>
              <a:t>WebEngine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How can you use browser functionality in Qt applications in mobile platforms?</a:t>
            </a:r>
          </a:p>
          <a:p>
            <a:r>
              <a:rPr lang="en-US" dirty="0" smtClean="0"/>
              <a:t>How to expose Qt object to JS engine?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15903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lvl="1" indent="-342900"/>
            <a:r>
              <a:rPr lang="en-US" sz="1600" dirty="0" smtClean="0"/>
              <a:t>Qt </a:t>
            </a:r>
            <a:r>
              <a:rPr lang="en-US" sz="1600" dirty="0" err="1" smtClean="0"/>
              <a:t>WebEngine</a:t>
            </a:r>
            <a:r>
              <a:rPr lang="en-US" sz="1600" dirty="0" smtClean="0"/>
              <a:t> allows having web browser functionality in applications</a:t>
            </a:r>
          </a:p>
          <a:p>
            <a:pPr marL="742950" lvl="2" indent="-342900"/>
            <a:r>
              <a:rPr lang="en-US" sz="1400" dirty="0" smtClean="0"/>
              <a:t>Both C++ widgets and QML types can be used</a:t>
            </a:r>
          </a:p>
          <a:p>
            <a:pPr marL="742950" lvl="2" indent="-342900"/>
            <a:endParaRPr lang="en-US" dirty="0"/>
          </a:p>
          <a:p>
            <a:pPr marL="342900" lvl="1" indent="-342900"/>
            <a:r>
              <a:rPr lang="en-US" sz="1600" dirty="0" smtClean="0"/>
              <a:t>In addition to page browsing, pages can be edited and converted to HTML or plain text</a:t>
            </a:r>
          </a:p>
          <a:p>
            <a:pPr marL="342900" lvl="1" indent="-342900"/>
            <a:endParaRPr lang="en-US" sz="1600" dirty="0"/>
          </a:p>
          <a:p>
            <a:pPr marL="342900" lvl="1" indent="-342900"/>
            <a:r>
              <a:rPr lang="en-US" sz="1600" dirty="0" smtClean="0"/>
              <a:t>Pages allow execution of JavaScript methods</a:t>
            </a:r>
          </a:p>
          <a:p>
            <a:pPr marL="342900" lvl="1" indent="-342900"/>
            <a:endParaRPr lang="en-US" sz="1600" dirty="0"/>
          </a:p>
          <a:p>
            <a:pPr marL="342900" lvl="1" indent="-342900"/>
            <a:r>
              <a:rPr lang="en-US" sz="1600" dirty="0" smtClean="0"/>
              <a:t>Qt objects may be exposed to JavaScript engine</a:t>
            </a:r>
          </a:p>
          <a:p>
            <a:pPr marL="742950" lvl="2" indent="-342900"/>
            <a:r>
              <a:rPr lang="en-US" sz="1400" dirty="0" smtClean="0"/>
              <a:t>Qt object features exposed in meta-object becomes accessible in the script engine </a:t>
            </a:r>
          </a:p>
          <a:p>
            <a:pPr marL="742950" lvl="2" indent="-342900"/>
            <a:endParaRPr lang="en-US" dirty="0"/>
          </a:p>
          <a:p>
            <a:pPr marL="742950" lvl="2" indent="-342900"/>
            <a:endParaRPr lang="en-US" dirty="0" smtClean="0"/>
          </a:p>
          <a:p>
            <a:pPr marL="342900" lvl="1" indent="-342900"/>
            <a:endParaRPr lang="en-US" dirty="0"/>
          </a:p>
          <a:p>
            <a:pPr marL="342900" lvl="1" indent="-3429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44673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www.qt.io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Qt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82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Creating a Unit </a:t>
            </a:r>
            <a:r>
              <a:rPr lang="en-US" dirty="0" smtClean="0"/>
              <a:t>Test</a:t>
            </a:r>
          </a:p>
          <a:p>
            <a:r>
              <a:rPr lang="en-US" dirty="0" smtClean="0"/>
              <a:t>Running Tests </a:t>
            </a:r>
            <a:endParaRPr lang="en-US" dirty="0"/>
          </a:p>
          <a:p>
            <a:r>
              <a:rPr lang="en-US" dirty="0" smtClean="0"/>
              <a:t>GUI </a:t>
            </a:r>
            <a:r>
              <a:rPr lang="en-US" dirty="0"/>
              <a:t>Simulation</a:t>
            </a:r>
          </a:p>
          <a:p>
            <a:r>
              <a:rPr lang="en-US" dirty="0"/>
              <a:t>Asynchronous Tests</a:t>
            </a:r>
          </a:p>
          <a:p>
            <a:r>
              <a:rPr lang="en-US" dirty="0"/>
              <a:t>Benchmarking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15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…writing and executing unit tests with Qt Test </a:t>
            </a:r>
            <a:endParaRPr lang="en-US" dirty="0"/>
          </a:p>
          <a:p>
            <a:r>
              <a:rPr lang="en-US" dirty="0" smtClean="0"/>
              <a:t>…testing signals and slots</a:t>
            </a:r>
            <a:endParaRPr lang="en-US" dirty="0"/>
          </a:p>
          <a:p>
            <a:r>
              <a:rPr lang="en-US" dirty="0" smtClean="0"/>
              <a:t>…benchmarking code blocks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27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Test Module Features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145484"/>
              </p:ext>
            </p:extLst>
          </p:nvPr>
        </p:nvGraphicFramePr>
        <p:xfrm>
          <a:off x="582891" y="1180106"/>
          <a:ext cx="7892457" cy="37391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9442"/>
                <a:gridCol w="589301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Lightweight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Consists of about 6000 lines of code and 60 exported symbols</a:t>
                      </a: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Self-contained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Requires only a few symbols from the Qt Core library for non-GUI testing</a:t>
                      </a: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Rapid testing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Needs no special test-runners; no special registration for tests</a:t>
                      </a: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Data-driven testing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A test can be executed multiple times with different test data</a:t>
                      </a: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Basic GUI testing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Offers functionality for mouse, touch, and keyboard simulation</a:t>
                      </a: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IDE friendly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Outputs messages that can be interpreted by Visual Studio and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KDevelop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Thread-safety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The error reporting is thread safe and atomic</a:t>
                      </a: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Type-safety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Extensive use of templates prevent errors introduced by implicit type casting</a:t>
                      </a: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Easily extendable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Custom types can easily be added to the test data and test output</a:t>
                      </a:r>
                    </a:p>
                  </a:txBody>
                  <a:tcPr marL="90000" marR="90000" marT="39000" marB="3900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6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54334"/>
              </p:ext>
            </p:extLst>
          </p:nvPr>
        </p:nvGraphicFramePr>
        <p:xfrm>
          <a:off x="589419" y="1184822"/>
          <a:ext cx="8043333" cy="32612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1"/>
                <a:gridCol w="5757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Open Sans Light"/>
                          <a:cs typeface="Open Sans Light"/>
                        </a:rPr>
                        <a:t>Multimedia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Open Sans Light"/>
                          <a:cs typeface="Open Sans Light"/>
                        </a:rPr>
                        <a:t>Qt Multimedia Features</a:t>
                      </a:r>
                    </a:p>
                    <a:p>
                      <a:r>
                        <a:rPr lang="en-US" sz="1400" b="0" dirty="0" smtClean="0">
                          <a:latin typeface="Open Sans Light"/>
                          <a:cs typeface="Open Sans Light"/>
                        </a:rPr>
                        <a:t>Architecture</a:t>
                      </a:r>
                    </a:p>
                    <a:p>
                      <a:r>
                        <a:rPr lang="en-US" sz="1400" b="0" dirty="0" smtClean="0">
                          <a:latin typeface="Open Sans Light"/>
                          <a:cs typeface="Open Sans Light"/>
                        </a:rPr>
                        <a:t>Audio and Video Playback</a:t>
                      </a:r>
                    </a:p>
                    <a:p>
                      <a:r>
                        <a:rPr lang="en-US" sz="1400" b="0" dirty="0" smtClean="0">
                          <a:latin typeface="Open Sans Light"/>
                          <a:cs typeface="Open Sans Light"/>
                        </a:rPr>
                        <a:t>Audio and Video Recording</a:t>
                      </a:r>
                    </a:p>
                    <a:p>
                      <a:r>
                        <a:rPr lang="en-US" sz="1400" b="0" dirty="0" smtClean="0">
                          <a:latin typeface="Open Sans Light"/>
                          <a:cs typeface="Open Sans Light"/>
                        </a:rPr>
                        <a:t>Custom Video Surface</a:t>
                      </a:r>
                    </a:p>
                    <a:p>
                      <a:r>
                        <a:rPr lang="en-US" sz="1400" b="0" dirty="0" smtClean="0">
                          <a:latin typeface="Open Sans Light"/>
                          <a:cs typeface="Open Sans Light"/>
                        </a:rPr>
                        <a:t>FM Radio</a:t>
                      </a:r>
                      <a:endParaRPr lang="en-US" sz="1400" b="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Speech 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Open Sans Light"/>
                          <a:cs typeface="Open Sans Light"/>
                        </a:rPr>
                        <a:t>Qt Speech </a:t>
                      </a:r>
                    </a:p>
                    <a:p>
                      <a:r>
                        <a:rPr lang="en-US" sz="1400" b="0" dirty="0" smtClean="0">
                          <a:latin typeface="Open Sans Light"/>
                          <a:cs typeface="Open Sans Light"/>
                        </a:rPr>
                        <a:t>Text to Speech</a:t>
                      </a:r>
                      <a:endParaRPr lang="en-US" sz="1400" b="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XML and JSON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XML APIs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XML Parsing with Stream Reader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Stream Writer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XQuery and </a:t>
                      </a:r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XPath</a:t>
                      </a:r>
                      <a:endParaRPr lang="en-US" sz="1400" dirty="0" smtClean="0">
                        <a:latin typeface="Open Sans Light"/>
                        <a:cs typeface="Open Sans Light"/>
                      </a:endParaRP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XML Schema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JSON support 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571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Unit Test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test project wizard provided in Qt Creator </a:t>
            </a:r>
          </a:p>
          <a:p>
            <a:endParaRPr lang="en-US" dirty="0"/>
          </a:p>
          <a:p>
            <a:r>
              <a:rPr lang="en-US" dirty="0" smtClean="0"/>
              <a:t>Create two subprojects using </a:t>
            </a:r>
            <a:r>
              <a:rPr lang="en-US" dirty="0" smtClean="0">
                <a:latin typeface="Courier New"/>
                <a:cs typeface="Courier New"/>
              </a:rPr>
              <a:t>SUBDIRS</a:t>
            </a:r>
          </a:p>
          <a:p>
            <a:pPr lvl="1"/>
            <a:r>
              <a:rPr lang="en-US" dirty="0" smtClean="0"/>
              <a:t>The actual project</a:t>
            </a:r>
          </a:p>
          <a:p>
            <a:pPr lvl="1"/>
            <a:r>
              <a:rPr lang="en-US" dirty="0" smtClean="0"/>
              <a:t>An adjacent test project </a:t>
            </a:r>
          </a:p>
          <a:p>
            <a:pPr lvl="1"/>
            <a:r>
              <a:rPr lang="en-US" dirty="0" smtClean="0"/>
              <a:t>Example project .pro file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SUBDIRS = \ </a:t>
            </a:r>
          </a:p>
          <a:p>
            <a:pPr marL="457200" lvl="1" indent="0">
              <a:buNone/>
            </a:pPr>
            <a:r>
              <a:rPr lang="en-US" sz="1200" dirty="0" err="1">
                <a:latin typeface="Courier New"/>
                <a:cs typeface="Courier New"/>
              </a:rPr>
              <a:t>i</a:t>
            </a:r>
            <a:r>
              <a:rPr lang="en-US" sz="1200" dirty="0" err="1" smtClean="0">
                <a:latin typeface="Courier New"/>
                <a:cs typeface="Courier New"/>
              </a:rPr>
              <a:t>nterestingProject.pro</a:t>
            </a:r>
            <a:r>
              <a:rPr lang="en-US" sz="1200" dirty="0" smtClean="0">
                <a:latin typeface="Courier New"/>
                <a:cs typeface="Courier New"/>
              </a:rPr>
              <a:t> \</a:t>
            </a:r>
          </a:p>
          <a:p>
            <a:pPr marL="457200" lvl="1" indent="0"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interestingProject_tst.pro</a:t>
            </a:r>
            <a:endParaRPr lang="en-US" sz="1200" dirty="0" smtClean="0">
              <a:latin typeface="Courier New"/>
              <a:cs typeface="Courier New"/>
            </a:endParaRPr>
          </a:p>
          <a:p>
            <a:pPr lvl="1"/>
            <a:endParaRPr lang="en-US" dirty="0"/>
          </a:p>
          <a:p>
            <a:r>
              <a:rPr lang="en-US" dirty="0" smtClean="0"/>
              <a:t>Write test cases, while you develop the code </a:t>
            </a:r>
          </a:p>
          <a:p>
            <a:pPr lvl="1"/>
            <a:r>
              <a:rPr lang="en-US" dirty="0" smtClean="0"/>
              <a:t>Test-driven development </a:t>
            </a:r>
          </a:p>
          <a:p>
            <a:pPr lvl="1"/>
            <a:r>
              <a:rPr lang="en-US" dirty="0" smtClean="0"/>
              <a:t>Do not mix test code and project code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7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5036" y="1217104"/>
            <a:ext cx="7755396" cy="3919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class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ExTestTest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: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public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QObject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{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80"/>
                </a:solidFill>
                <a:latin typeface="Courier New"/>
                <a:cs typeface="Courier New"/>
              </a:rPr>
              <a:t>    Q_OBJECT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: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ExTestTest</a:t>
            </a:r>
            <a:r>
              <a:rPr lang="en-US" sz="1200" dirty="0">
                <a:latin typeface="Courier New"/>
                <a:cs typeface="Courier New"/>
              </a:rPr>
              <a:t>(); 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private</a:t>
            </a:r>
            <a:r>
              <a:rPr lang="en-US" sz="1200" dirty="0">
                <a:latin typeface="Courier New"/>
                <a:cs typeface="Courier New"/>
              </a:rPr>
              <a:t>: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The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two optional functions below may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private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slots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well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void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initTestCase</a:t>
            </a:r>
            <a:r>
              <a:rPr lang="en-US" sz="1200" dirty="0">
                <a:latin typeface="Courier New"/>
                <a:cs typeface="Courier New"/>
              </a:rPr>
              <a:t>();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Called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before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any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test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has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been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executed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cleanupTestCase</a:t>
            </a:r>
            <a:r>
              <a:rPr lang="en-US" sz="1200" dirty="0">
                <a:latin typeface="Courier New"/>
                <a:cs typeface="Courier New"/>
              </a:rPr>
              <a:t>();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Called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after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all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test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have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been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executed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80800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    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Test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case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functions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must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private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slots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   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They are executed in the declaration order </a:t>
            </a:r>
            <a:endParaRPr lang="en-US" sz="1200" dirty="0" smtClean="0">
              <a:solidFill>
                <a:srgbClr val="80800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private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Q_SLOTS</a:t>
            </a:r>
            <a:r>
              <a:rPr lang="en-US" sz="1200" dirty="0">
                <a:latin typeface="Courier New"/>
                <a:cs typeface="Courier New"/>
              </a:rPr>
              <a:t>: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void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testCase1();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void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testCase2();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    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Two optional test case functions executed differently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latin typeface="Courier New"/>
                <a:cs typeface="Courier New"/>
              </a:rPr>
              <a:t>init</a:t>
            </a:r>
            <a:r>
              <a:rPr lang="en-US" sz="1200" dirty="0">
                <a:latin typeface="Courier New"/>
                <a:cs typeface="Courier New"/>
              </a:rPr>
              <a:t>();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Called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before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each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test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case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   void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cleanup();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Called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after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each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test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case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  <a:r>
              <a:rPr lang="en-US" sz="1200" dirty="0"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808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x-trivial-unit-test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5361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Project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Macros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QTEST_MAIN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QTEST_APPLESS_MAIN</a:t>
            </a:r>
            <a:r>
              <a:rPr lang="en-US" dirty="0" smtClean="0"/>
              <a:t> define the </a:t>
            </a:r>
            <a:r>
              <a:rPr lang="en-US" dirty="0" smtClean="0">
                <a:latin typeface="Courier New"/>
                <a:cs typeface="Courier New"/>
              </a:rPr>
              <a:t>main() </a:t>
            </a:r>
            <a:r>
              <a:rPr lang="en-US" dirty="0" smtClean="0"/>
              <a:t>function</a:t>
            </a:r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nstantiate </a:t>
            </a:r>
            <a:r>
              <a:rPr lang="en-US" dirty="0"/>
              <a:t>the test class and </a:t>
            </a:r>
            <a:r>
              <a:rPr lang="en-US" dirty="0" smtClean="0"/>
              <a:t>execute </a:t>
            </a:r>
            <a:r>
              <a:rPr lang="en-US" dirty="0"/>
              <a:t>all the test cases</a:t>
            </a:r>
          </a:p>
          <a:p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the test case functions are run on that same instance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Macros suggest </a:t>
            </a:r>
            <a:r>
              <a:rPr lang="en-US" dirty="0"/>
              <a:t>that each test class is compiled and linked to one executable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56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smtClean="0"/>
              <a:t>Tests</a:t>
            </a:r>
            <a:br>
              <a:rPr lang="en-US" dirty="0" smtClean="0"/>
            </a:br>
            <a:r>
              <a:rPr lang="en-US" dirty="0" smtClean="0"/>
              <a:t>Command Line Options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Output format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xt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c</a:t>
            </a:r>
            <a:r>
              <a:rPr lang="en-US" dirty="0" err="1" smtClean="0">
                <a:latin typeface="Courier New"/>
                <a:cs typeface="Courier New"/>
              </a:rPr>
              <a:t>sv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ml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x</a:t>
            </a:r>
            <a:r>
              <a:rPr lang="en-US" dirty="0" err="1" smtClean="0">
                <a:latin typeface="Courier New"/>
                <a:cs typeface="Courier New"/>
              </a:rPr>
              <a:t>unitxml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/>
          </a:p>
          <a:p>
            <a:r>
              <a:rPr lang="en-US" dirty="0" smtClean="0"/>
              <a:t>Verbosity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 dirty="0" smtClean="0">
                <a:latin typeface="Courier New"/>
                <a:cs typeface="Courier New"/>
              </a:rPr>
              <a:t>ilent</a:t>
            </a:r>
            <a:r>
              <a:rPr lang="en-US" dirty="0" smtClean="0"/>
              <a:t> – failure and fatal errors only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v1</a:t>
            </a:r>
            <a:r>
              <a:rPr lang="en-US" dirty="0" smtClean="0"/>
              <a:t>- start of each test function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v</a:t>
            </a:r>
            <a:r>
              <a:rPr lang="en-US" dirty="0" smtClean="0">
                <a:latin typeface="Courier New"/>
                <a:cs typeface="Courier New"/>
              </a:rPr>
              <a:t>2</a:t>
            </a:r>
            <a:r>
              <a:rPr lang="en-US" dirty="0" smtClean="0"/>
              <a:t> – each </a:t>
            </a:r>
            <a:r>
              <a:rPr lang="en-US" dirty="0" smtClean="0">
                <a:latin typeface="Courier New"/>
                <a:cs typeface="Courier New"/>
              </a:rPr>
              <a:t>QVERIFY/QCOMPARE/QTEST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Testing options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functions</a:t>
            </a:r>
            <a:r>
              <a:rPr lang="en-US" dirty="0" smtClean="0"/>
              <a:t> – list test functions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d</a:t>
            </a:r>
            <a:r>
              <a:rPr lang="en-US" dirty="0" err="1" smtClean="0">
                <a:latin typeface="Courier New"/>
                <a:cs typeface="Courier New"/>
              </a:rPr>
              <a:t>atatags</a:t>
            </a:r>
            <a:r>
              <a:rPr lang="en-US" dirty="0" smtClean="0"/>
              <a:t> – list data tags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e</a:t>
            </a:r>
            <a:r>
              <a:rPr lang="en-US" dirty="0" err="1" smtClean="0">
                <a:latin typeface="Courier New"/>
                <a:cs typeface="Courier New"/>
              </a:rPr>
              <a:t>ventdelay</a:t>
            </a:r>
            <a:r>
              <a:rPr lang="en-US" dirty="0" smtClean="0"/>
              <a:t> – default delay in mouse and keyboard simulation in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n</a:t>
            </a:r>
            <a:r>
              <a:rPr lang="en-US" dirty="0" err="1" smtClean="0">
                <a:latin typeface="Courier New"/>
                <a:cs typeface="Courier New"/>
              </a:rPr>
              <a:t>ocrashhandler</a:t>
            </a:r>
            <a:r>
              <a:rPr lang="en-US" dirty="0" smtClean="0"/>
              <a:t> – useful for debugging </a:t>
            </a:r>
            <a:r>
              <a:rPr lang="en-US" dirty="0" err="1" smtClean="0"/>
              <a:t>crahses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sz="1400" dirty="0" smtClean="0">
                <a:latin typeface="Courier New"/>
                <a:cs typeface="Courier New"/>
              </a:rPr>
              <a:t>./test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./test testCase1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./test testCase1:testData1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17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2033843"/>
          </a:xfrm>
        </p:spPr>
        <p:txBody>
          <a:bodyPr/>
          <a:lstStyle/>
          <a:p>
            <a:r>
              <a:rPr lang="en-US" dirty="0" smtClean="0"/>
              <a:t>Test cases may be </a:t>
            </a:r>
          </a:p>
          <a:p>
            <a:pPr lvl="1"/>
            <a:r>
              <a:rPr lang="en-US" dirty="0" smtClean="0"/>
              <a:t>Skipped, if a tested feature is not present in the current configuration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QSKIP(“This test requires feature X”)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 blacklisted, if test cases are skipped in some platform,  OS, toolchain, distribution or architecture 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 smtClean="0">
                <a:latin typeface="Courier New"/>
                <a:cs typeface="Courier New"/>
              </a:rPr>
              <a:t>ndroid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 err="1" smtClean="0">
                <a:latin typeface="Courier New"/>
                <a:cs typeface="Courier New"/>
              </a:rPr>
              <a:t>os</a:t>
            </a:r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 err="1">
                <a:latin typeface="Courier New"/>
                <a:cs typeface="Courier New"/>
              </a:rPr>
              <a:t>w</a:t>
            </a:r>
            <a:r>
              <a:rPr lang="en-US" dirty="0" err="1" smtClean="0">
                <a:latin typeface="Courier New"/>
                <a:cs typeface="Courier New"/>
              </a:rPr>
              <a:t>inrt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testSomethingNotPresentOnMobilePlatforms</a:t>
            </a:r>
            <a:r>
              <a:rPr lang="en-US" dirty="0" smtClean="0">
                <a:latin typeface="Courier New"/>
                <a:cs typeface="Courier New"/>
              </a:rPr>
              <a:t>]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5826" y="3490544"/>
            <a:ext cx="8043428" cy="1265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PASS : </a:t>
            </a:r>
            <a:r>
              <a:rPr lang="en-US" sz="1200" dirty="0" err="1">
                <a:latin typeface="Courier New"/>
                <a:cs typeface="Courier New"/>
              </a:rPr>
              <a:t>MyDataTest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initTestCase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  <a:endParaRPr lang="en-US" sz="1200" dirty="0">
              <a:latin typeface="Courier New"/>
              <a:cs typeface="Courier New"/>
            </a:endParaRP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PASS : </a:t>
            </a:r>
            <a:r>
              <a:rPr lang="en-US" sz="1200" dirty="0" err="1">
                <a:latin typeface="Courier New"/>
                <a:cs typeface="Courier New"/>
              </a:rPr>
              <a:t>MyDataTest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 smtClean="0">
                <a:latin typeface="Courier New"/>
                <a:cs typeface="Courier New"/>
              </a:rPr>
              <a:t>myTestCase</a:t>
            </a:r>
            <a:endParaRPr lang="en-US" sz="1200" dirty="0">
              <a:latin typeface="Courier New"/>
              <a:cs typeface="Courier New"/>
            </a:endParaRPr>
          </a:p>
          <a:p>
            <a:pPr indent="0">
              <a:lnSpc>
                <a:spcPct val="50000"/>
              </a:lnSpc>
              <a:buNone/>
            </a:pPr>
            <a:r>
              <a:rPr lang="en-US" sz="1200" dirty="0" smtClean="0">
                <a:latin typeface="Courier New"/>
                <a:cs typeface="Courier New"/>
              </a:rPr>
              <a:t>PASS </a:t>
            </a:r>
            <a:r>
              <a:rPr lang="en-US" sz="1200" dirty="0">
                <a:latin typeface="Courier New"/>
                <a:cs typeface="Courier New"/>
              </a:rPr>
              <a:t>: </a:t>
            </a:r>
            <a:r>
              <a:rPr lang="en-US" sz="1200" dirty="0" err="1">
                <a:latin typeface="Courier New"/>
                <a:cs typeface="Courier New"/>
              </a:rPr>
              <a:t>MyDataTest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cleanupTestCase</a:t>
            </a:r>
            <a:r>
              <a:rPr lang="en-US" sz="1200" dirty="0">
                <a:latin typeface="Courier New"/>
                <a:cs typeface="Courier New"/>
              </a:rPr>
              <a:t>()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Totals: </a:t>
            </a:r>
            <a:r>
              <a:rPr lang="en-US" sz="1200" dirty="0" smtClean="0">
                <a:latin typeface="Courier New"/>
                <a:cs typeface="Courier New"/>
              </a:rPr>
              <a:t>4 </a:t>
            </a:r>
            <a:r>
              <a:rPr lang="en-US" sz="1200" dirty="0">
                <a:latin typeface="Courier New"/>
                <a:cs typeface="Courier New"/>
              </a:rPr>
              <a:t>passed, 0 failed, 0 skipped, 0 blacklisted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********* Finished testing of </a:t>
            </a:r>
            <a:r>
              <a:rPr lang="en-US" sz="1200" dirty="0" err="1">
                <a:latin typeface="Courier New"/>
                <a:cs typeface="Courier New"/>
              </a:rPr>
              <a:t>MyDataTest</a:t>
            </a:r>
            <a:r>
              <a:rPr lang="en-US" sz="1200" dirty="0">
                <a:latin typeface="Courier New"/>
                <a:cs typeface="Courier New"/>
              </a:rPr>
              <a:t> *********</a:t>
            </a:r>
            <a:endParaRPr lang="en-US" sz="1200" dirty="0">
              <a:effectLst/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1313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If an exception is thrown, rest of the test functions are not executed</a:t>
            </a:r>
          </a:p>
          <a:p>
            <a:pPr lvl="1"/>
            <a:r>
              <a:rPr lang="en-US" dirty="0"/>
              <a:t>May produce misleading results </a:t>
            </a:r>
          </a:p>
          <a:p>
            <a:pPr lvl="1"/>
            <a:r>
              <a:rPr lang="en-US" dirty="0"/>
              <a:t>There may be more test functions skipped than reported</a:t>
            </a:r>
          </a:p>
          <a:p>
            <a:endParaRPr lang="en-US" dirty="0"/>
          </a:p>
          <a:p>
            <a:r>
              <a:rPr lang="en-US" dirty="0"/>
              <a:t>You can combine more than just one test class together </a:t>
            </a:r>
          </a:p>
          <a:p>
            <a:pPr lvl="1"/>
            <a:r>
              <a:rPr lang="en-US" dirty="0"/>
              <a:t>Do not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QTEST_MAIN</a:t>
            </a:r>
            <a:r>
              <a:rPr lang="en-US" dirty="0"/>
              <a:t> or </a:t>
            </a:r>
            <a:r>
              <a:rPr lang="en-US" dirty="0">
                <a:latin typeface="Courier New"/>
                <a:cs typeface="Courier New"/>
              </a:rPr>
              <a:t>QTEST_APPLESS_MAIN</a:t>
            </a:r>
          </a:p>
          <a:p>
            <a:endParaRPr lang="en-US" dirty="0"/>
          </a:p>
          <a:p>
            <a:r>
              <a:rPr lang="en-US" dirty="0"/>
              <a:t>There is no new instance for each invocation of a test function </a:t>
            </a:r>
          </a:p>
          <a:p>
            <a:pPr lvl="1"/>
            <a:r>
              <a:rPr lang="en-US" dirty="0"/>
              <a:t>As you may have used to have in other test frameworks</a:t>
            </a:r>
          </a:p>
          <a:p>
            <a:endParaRPr lang="en-US" dirty="0"/>
          </a:p>
          <a:p>
            <a:r>
              <a:rPr lang="en-US" dirty="0"/>
              <a:t>Executable returns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QTEST_MAIN/QTEST_APPLESS_MAIN</a:t>
            </a:r>
            <a:r>
              <a:rPr lang="en-US" dirty="0"/>
              <a:t>) a fail count by default, which is useful for scripts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71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Macros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682779"/>
          </a:xfrm>
        </p:spPr>
        <p:txBody>
          <a:bodyPr/>
          <a:lstStyle/>
          <a:p>
            <a:r>
              <a:rPr lang="en-US" dirty="0" smtClean="0"/>
              <a:t>Several useful macros available to write test cases </a:t>
            </a:r>
            <a:endParaRPr lang="en-US" dirty="0"/>
          </a:p>
          <a:p>
            <a:pPr lvl="1"/>
            <a:r>
              <a:rPr lang="en-US" dirty="0" smtClean="0"/>
              <a:t>Defined in </a:t>
            </a:r>
            <a:r>
              <a:rPr lang="en-US" dirty="0" err="1" smtClean="0">
                <a:latin typeface="Courier New"/>
                <a:cs typeface="Courier New"/>
              </a:rPr>
              <a:t>QTest</a:t>
            </a:r>
            <a:r>
              <a:rPr lang="en-US" dirty="0" smtClean="0"/>
              <a:t> name space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7727" y="2053617"/>
            <a:ext cx="8043428" cy="3147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 lnSpcReduction="10000"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VERIFY(condition)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QTRY_VERIFY(condition)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QTRY_VERIFY_WITH_TIMEOUT(condition, timeout)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VERIFY2(condition, message)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Open Sans Light"/>
                <a:cs typeface="Open Sans Light"/>
              </a:rPr>
              <a:t>An additional message is recorded into the test log if the condition is not true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QTRY_VERIFY2_WITH_TIMEOUT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(condition,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message, timeout)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QCOMPARE(actual, expected)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Open Sans Light"/>
                <a:cs typeface="Open Sans Light"/>
              </a:rPr>
              <a:t>Records the actual and expected values into the test log if they do not match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 New"/>
                <a:cs typeface="Courier New"/>
              </a:rPr>
              <a:t>QTRY_COMPARE(actual, expected)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QFAIL(message)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Open Sans Light"/>
                <a:cs typeface="Open Sans Light"/>
              </a:rPr>
              <a:t>Fails the test </a:t>
            </a:r>
            <a:r>
              <a:rPr lang="en-US" dirty="0" smtClean="0">
                <a:latin typeface="Open Sans Light"/>
                <a:cs typeface="Open Sans Light"/>
              </a:rPr>
              <a:t>case, supposed </a:t>
            </a:r>
            <a:r>
              <a:rPr lang="en-US" dirty="0">
                <a:latin typeface="Open Sans Light"/>
                <a:cs typeface="Open Sans Light"/>
              </a:rPr>
              <a:t>to be used within the logic of a test function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QWARN(message)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Open Sans Light"/>
                <a:cs typeface="Open Sans Light"/>
              </a:rPr>
              <a:t>Can be used to record a message to the test log</a:t>
            </a:r>
          </a:p>
          <a:p>
            <a:pPr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 smtClean="0"/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18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Verbose Output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104756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QCOMPARE</a:t>
            </a:r>
            <a:r>
              <a:rPr lang="en-US" dirty="0" smtClean="0"/>
              <a:t> macro uses </a:t>
            </a:r>
            <a:r>
              <a:rPr lang="en-US" dirty="0" err="1" smtClean="0">
                <a:latin typeface="Courier New"/>
                <a:cs typeface="Courier New"/>
              </a:rPr>
              <a:t>QTest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toString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functions to output verbose data of different argument types in case the comparison fails </a:t>
            </a:r>
          </a:p>
          <a:p>
            <a:pPr lvl="1"/>
            <a:r>
              <a:rPr lang="en-US" dirty="0" smtClean="0"/>
              <a:t>Useful to add support for relevant custom types by adding specializations of overloads</a:t>
            </a:r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7727" y="2364357"/>
            <a:ext cx="8043428" cy="267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namespace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MyNamespace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{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char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*</a:t>
            </a:r>
            <a:r>
              <a:rPr lang="en-US" sz="1200" dirty="0" err="1">
                <a:latin typeface="Courier New"/>
                <a:cs typeface="Courier New"/>
              </a:rPr>
              <a:t>toString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8000"/>
                </a:solidFill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MyPoint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&amp;point)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{ 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       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QTest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::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toString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overloads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into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scope: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using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QTest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toString</a:t>
            </a:r>
            <a:r>
              <a:rPr lang="en-US" sz="1200" dirty="0">
                <a:latin typeface="Courier New"/>
                <a:cs typeface="Courier New"/>
              </a:rPr>
              <a:t>;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       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delegate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char*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handling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to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QTest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::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toString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QByteArray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):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return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toString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MyPoint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("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     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QByteArray</a:t>
            </a:r>
            <a:r>
              <a:rPr lang="en-US" sz="1200" dirty="0">
                <a:latin typeface="Courier New"/>
                <a:cs typeface="Courier New"/>
              </a:rPr>
              <a:t>::number(</a:t>
            </a:r>
            <a:r>
              <a:rPr lang="en-US" sz="1200" dirty="0" err="1">
                <a:latin typeface="Courier New"/>
                <a:cs typeface="Courier New"/>
              </a:rPr>
              <a:t>point.x</a:t>
            </a:r>
            <a:r>
              <a:rPr lang="en-US" sz="1200" dirty="0">
                <a:latin typeface="Courier New"/>
                <a:cs typeface="Courier New"/>
              </a:rPr>
              <a:t>())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     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QByteArray</a:t>
            </a:r>
            <a:r>
              <a:rPr lang="en-US" sz="1200" dirty="0">
                <a:latin typeface="Courier New"/>
                <a:cs typeface="Courier New"/>
              </a:rPr>
              <a:t>::number(</a:t>
            </a:r>
            <a:r>
              <a:rPr lang="en-US" sz="1200" dirty="0" err="1">
                <a:latin typeface="Courier New"/>
                <a:cs typeface="Courier New"/>
              </a:rPr>
              <a:t>point.y</a:t>
            </a:r>
            <a:r>
              <a:rPr lang="en-US" sz="1200" dirty="0">
                <a:latin typeface="Courier New"/>
                <a:cs typeface="Courier New"/>
              </a:rPr>
              <a:t>())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')'</a:t>
            </a:r>
            <a:r>
              <a:rPr lang="en-US" sz="1200" dirty="0">
                <a:latin typeface="Courier New"/>
                <a:cs typeface="Courier New"/>
              </a:rPr>
              <a:t>);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} 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42600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Data-Centric </a:t>
            </a:r>
            <a:r>
              <a:rPr lang="en-US" dirty="0"/>
              <a:t>Test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777353"/>
          </a:xfrm>
        </p:spPr>
        <p:txBody>
          <a:bodyPr/>
          <a:lstStyle/>
          <a:p>
            <a:r>
              <a:rPr lang="en-US" dirty="0" smtClean="0"/>
              <a:t>Possible to define data sets (tables) for tests</a:t>
            </a:r>
          </a:p>
          <a:p>
            <a:pPr lvl="1"/>
            <a:r>
              <a:rPr lang="en-US" dirty="0" smtClean="0"/>
              <a:t>Data defined in </a:t>
            </a:r>
            <a:r>
              <a:rPr lang="en-US" dirty="0" err="1" smtClean="0">
                <a:latin typeface="Courier New"/>
                <a:cs typeface="Courier New"/>
              </a:rPr>
              <a:t>testCase_data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functions 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9376" y="2182685"/>
            <a:ext cx="7817060" cy="2168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QtTest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MyDataTest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QObject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Q_OBJECT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slots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myTestCase_data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myTestCase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ex-data-test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2365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Test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1504338"/>
          </a:xfrm>
        </p:spPr>
        <p:txBody>
          <a:bodyPr/>
          <a:lstStyle/>
          <a:p>
            <a:r>
              <a:rPr lang="en-US" dirty="0" smtClean="0"/>
              <a:t>Add columns with arguments and expected results</a:t>
            </a:r>
          </a:p>
          <a:p>
            <a:r>
              <a:rPr lang="en-US" dirty="0" smtClean="0"/>
              <a:t>Add rows of data</a:t>
            </a:r>
          </a:p>
          <a:p>
            <a:pPr lvl="1"/>
            <a:r>
              <a:rPr lang="en-US" dirty="0" smtClean="0"/>
              <a:t>The argument of the </a:t>
            </a:r>
            <a:r>
              <a:rPr lang="en-US" dirty="0" err="1" smtClean="0">
                <a:latin typeface="Courier New"/>
                <a:cs typeface="Courier New"/>
              </a:rPr>
              <a:t>newRow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function defines a tag, which can be used to include a row in the test</a:t>
            </a:r>
          </a:p>
          <a:p>
            <a:pPr lvl="1"/>
            <a:r>
              <a:rPr lang="en-US" dirty="0" smtClean="0"/>
              <a:t>By default all rows will be included </a:t>
            </a:r>
          </a:p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1560" y="2875176"/>
            <a:ext cx="7848872" cy="2180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MyDataTest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myTestCase_data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table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two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columns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addColumn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integer_input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addColumn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"result"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newRow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"1st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row"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yahoo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”;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newRow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"2nd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row"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”;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newRow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"3rd"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yeah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”;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00008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01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359398"/>
              </p:ext>
            </p:extLst>
          </p:nvPr>
        </p:nvGraphicFramePr>
        <p:xfrm>
          <a:off x="643466" y="1238467"/>
          <a:ext cx="8043333" cy="37793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1"/>
                <a:gridCol w="575733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SCXML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SCXML</a:t>
                      </a:r>
                    </a:p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QScxmlStateMachine</a:t>
                      </a:r>
                      <a:endParaRPr lang="en-US" sz="1400" dirty="0" smtClean="0">
                        <a:latin typeface="Open Sans Light"/>
                        <a:cs typeface="Open Sans Light"/>
                      </a:endParaRP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Data </a:t>
                      </a: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Models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Invoking Services </a:t>
                      </a: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Inter-Process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 Communication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Open Sans Light"/>
                        <a:ea typeface="+mn-ea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Running Processes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Inter-Process Communication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Shared Memory </a:t>
                      </a:r>
                    </a:p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QtDBus</a:t>
                      </a: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 – Qt Bindings to D-Bus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File Watcher 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Multithreading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Qt Threading Model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Reentrant and Thread-Safe Classes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Thread Affinity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Mutual Exclusion</a:t>
                      </a:r>
                    </a:p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QRunnable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Qt Concurrent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Concurrent Tasks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Mapping and Filtering</a:t>
                      </a:r>
                    </a:p>
                  </a:txBody>
                  <a:tcPr marL="91428" marR="91428" marT="45703" marB="4570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571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Feeding Test Data for Test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777353"/>
          </a:xfrm>
        </p:spPr>
        <p:txBody>
          <a:bodyPr/>
          <a:lstStyle/>
          <a:p>
            <a:r>
              <a:rPr lang="en-US" dirty="0"/>
              <a:t>Test function is called multiple times (number of rows)</a:t>
            </a:r>
          </a:p>
          <a:p>
            <a:r>
              <a:rPr lang="en-US" dirty="0"/>
              <a:t>Test function produces a single pass/fail result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728" y="2226922"/>
            <a:ext cx="7791400" cy="1450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MyDataTest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myTestCase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QFETCH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integer_input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QFETCH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QCOMPARE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myTestedFunction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integer_input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676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QTest</a:t>
            </a:r>
            <a:r>
              <a:rPr lang="en-US" dirty="0"/>
              <a:t> GUI Testing Support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81000" indent="-381000"/>
            <a:r>
              <a:rPr lang="en-US" dirty="0" err="1">
                <a:latin typeface="Courier New"/>
                <a:cs typeface="Courier New"/>
              </a:rPr>
              <a:t>QTest</a:t>
            </a:r>
            <a:r>
              <a:rPr lang="en-US" dirty="0"/>
              <a:t> class can be used to:</a:t>
            </a:r>
          </a:p>
          <a:p>
            <a:pPr marL="0" indent="0">
              <a:buNone/>
            </a:pPr>
            <a:endParaRPr lang="en-US" dirty="0"/>
          </a:p>
          <a:p>
            <a:pPr marL="400050">
              <a:buFontTx/>
              <a:buAutoNum type="arabicPeriod"/>
            </a:pPr>
            <a:r>
              <a:rPr lang="en-US" dirty="0"/>
              <a:t>Simulate key events</a:t>
            </a:r>
          </a:p>
          <a:p>
            <a:pPr marL="400050">
              <a:buFontTx/>
              <a:buAutoNum type="arabicPeriod"/>
            </a:pPr>
            <a:r>
              <a:rPr lang="en-US" dirty="0"/>
              <a:t>Simulate key presses: Up and Down</a:t>
            </a:r>
          </a:p>
          <a:p>
            <a:pPr marL="400050">
              <a:buFontTx/>
              <a:buAutoNum type="arabicPeriod"/>
            </a:pPr>
            <a:r>
              <a:rPr lang="en-US" dirty="0"/>
              <a:t>Simulate mouse events: Click and Move</a:t>
            </a:r>
          </a:p>
          <a:p>
            <a:pPr marL="400050">
              <a:buFontTx/>
              <a:buAutoNum type="arabicPeriod"/>
            </a:pPr>
            <a:r>
              <a:rPr lang="en-US" dirty="0"/>
              <a:t>Simulate mouse presses: Up and </a:t>
            </a:r>
            <a:r>
              <a:rPr lang="en-US" dirty="0" smtClean="0"/>
              <a:t>Down</a:t>
            </a:r>
          </a:p>
          <a:p>
            <a:pPr marL="400050">
              <a:buFontTx/>
              <a:buAutoNum type="arabicPeriod"/>
            </a:pPr>
            <a:r>
              <a:rPr lang="en-US" dirty="0" smtClean="0"/>
              <a:t>Simulate sequences of touch events </a:t>
            </a:r>
          </a:p>
          <a:p>
            <a:pPr marL="400050">
              <a:buFontTx/>
              <a:buAutoNum type="arabicPeriod"/>
            </a:pPr>
            <a:r>
              <a:rPr lang="en-US" dirty="0" smtClean="0"/>
              <a:t>Check the current test function or data to initialize or cleanup something </a:t>
            </a:r>
            <a:endParaRPr lang="en-US" dirty="0"/>
          </a:p>
          <a:p>
            <a:pPr marL="400050">
              <a:buFontTx/>
              <a:buAutoNum type="arabicPeriod"/>
            </a:pPr>
            <a:r>
              <a:rPr lang="en-US" dirty="0"/>
              <a:t>Convert values of various types into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40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Key/</a:t>
            </a:r>
            <a:r>
              <a:rPr lang="en-US" dirty="0" smtClean="0"/>
              <a:t>Mouse/Touch </a:t>
            </a:r>
            <a:r>
              <a:rPr lang="en-US" dirty="0"/>
              <a:t>Events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5036" y="1325116"/>
            <a:ext cx="7791400" cy="3044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_tested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QLineEdit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"default"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defaultValue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"default"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input(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keyClicks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_tested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input);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mouseClick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mouseDClick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mouseMove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touchEvent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result(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_tested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expected(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defaultValue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input);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QCOMPARE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(result,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expected);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keyinput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0452062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Asynchronous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 mock objects exist in </a:t>
            </a:r>
            <a:r>
              <a:rPr lang="en-US" dirty="0" err="1"/>
              <a:t>QTestLib</a:t>
            </a:r>
            <a:endParaRPr lang="en-US" dirty="0"/>
          </a:p>
          <a:p>
            <a:pPr lvl="1"/>
            <a:r>
              <a:rPr lang="en-US" dirty="0"/>
              <a:t>Order and quantity of calls of slots/functions need to be recorded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QSignalSpy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challenge is not to fall out the test slot function before verifying signals emitted by the tested class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qWait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How long </a:t>
            </a:r>
            <a:r>
              <a:rPr lang="en-US" dirty="0" smtClean="0"/>
              <a:t>to wait?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urier New"/>
                <a:cs typeface="Courier New"/>
              </a:rPr>
              <a:t>QSignalSpy</a:t>
            </a:r>
            <a:r>
              <a:rPr lang="en-US" dirty="0">
                <a:latin typeface="Courier New"/>
                <a:cs typeface="Courier New"/>
              </a:rPr>
              <a:t>::wait(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smtClean="0"/>
              <a:t>Starts an event loop </a:t>
            </a:r>
          </a:p>
          <a:p>
            <a:pPr lvl="1"/>
            <a:r>
              <a:rPr lang="en-US" dirty="0" smtClean="0"/>
              <a:t>Waits until a signal or timeout occurs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610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Signals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3" y="1370838"/>
            <a:ext cx="3950474" cy="3784985"/>
          </a:xfrm>
        </p:spPr>
        <p:txBody>
          <a:bodyPr/>
          <a:lstStyle/>
          <a:p>
            <a:r>
              <a:rPr lang="en-US" dirty="0"/>
              <a:t>A signal can be emitted asynchronously after a tested slot is called</a:t>
            </a:r>
          </a:p>
          <a:p>
            <a:endParaRPr lang="en-US" dirty="0"/>
          </a:p>
          <a:p>
            <a:r>
              <a:rPr lang="en-US" dirty="0"/>
              <a:t>Test code needs to connect to that signal to receive it</a:t>
            </a:r>
          </a:p>
          <a:p>
            <a:endParaRPr lang="en-US" dirty="0"/>
          </a:p>
          <a:p>
            <a:r>
              <a:rPr lang="en-US" dirty="0"/>
              <a:t>The connected slot needs to verify the signal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338" y="1076737"/>
            <a:ext cx="4826662" cy="337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2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QSignalSpy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952992"/>
          </a:xfrm>
        </p:spPr>
        <p:txBody>
          <a:bodyPr/>
          <a:lstStyle/>
          <a:p>
            <a:r>
              <a:rPr lang="en-US" dirty="0" smtClean="0"/>
              <a:t>Can be </a:t>
            </a:r>
            <a:r>
              <a:rPr lang="en-US" dirty="0"/>
              <a:t>used to record calls of a single </a:t>
            </a:r>
            <a:r>
              <a:rPr lang="en-US" dirty="0" smtClean="0"/>
              <a:t>signal</a:t>
            </a:r>
          </a:p>
          <a:p>
            <a:endParaRPr lang="en-US" dirty="0"/>
          </a:p>
          <a:p>
            <a:r>
              <a:rPr lang="en-US" dirty="0" smtClean="0"/>
              <a:t>Records </a:t>
            </a:r>
            <a:r>
              <a:rPr lang="en-US" dirty="0"/>
              <a:t>the values of the call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010" y="1605873"/>
            <a:ext cx="4389825" cy="317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578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Test with </a:t>
            </a:r>
            <a:r>
              <a:rPr lang="en-US" dirty="0" err="1" smtClean="0"/>
              <a:t>QSignalSpy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signalspy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5556" y="1184822"/>
            <a:ext cx="7899412" cy="3132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 lnSpcReduction="10000"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testStart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MyTimer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timer;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QSignalSpy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spy(&amp;timer,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MyTimer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ownTimerTimeout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QVERIFY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spy.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valid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QVERIFY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spy.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no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calls,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precondition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Period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timer.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ownStartTimer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(Period);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QVERIFY(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spy.wait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Period *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spy.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QCOMPARE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(result,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one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expected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QList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QVariant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theCall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spy.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takeFirst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QVERIFY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theCall.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no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parameters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898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Recorded Calls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QSignalSpy</a:t>
            </a:r>
            <a:r>
              <a:rPr lang="en-US" dirty="0"/>
              <a:t> is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 parameters of calls can be accessed and verified through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QList</a:t>
            </a:r>
            <a:endParaRPr lang="en-US" dirty="0"/>
          </a:p>
          <a:p>
            <a:endParaRPr lang="en-US" dirty="0"/>
          </a:p>
          <a:p>
            <a:r>
              <a:rPr lang="en-US" dirty="0"/>
              <a:t>Values are stored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QVariants</a:t>
            </a:r>
            <a:endParaRPr lang="en-US" dirty="0"/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QVariant</a:t>
            </a:r>
            <a:r>
              <a:rPr lang="en-US" dirty="0"/>
              <a:t> provides converter functions</a:t>
            </a:r>
          </a:p>
          <a:p>
            <a:pPr lvl="1"/>
            <a:r>
              <a:rPr lang="en-US" dirty="0"/>
              <a:t>For example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907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QBENCHMARK Macro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 to use </a:t>
            </a:r>
          </a:p>
          <a:p>
            <a:endParaRPr lang="en-US" dirty="0"/>
          </a:p>
          <a:p>
            <a:r>
              <a:rPr lang="en-US" dirty="0"/>
              <a:t>Code block may be iterated</a:t>
            </a:r>
          </a:p>
          <a:p>
            <a:pPr lvl="1"/>
            <a:r>
              <a:rPr lang="en-US" dirty="0"/>
              <a:t>Affects to the test design and implementation</a:t>
            </a:r>
          </a:p>
          <a:p>
            <a:endParaRPr lang="en-US" dirty="0"/>
          </a:p>
          <a:p>
            <a:r>
              <a:rPr lang="en-US" dirty="0"/>
              <a:t>Several measurement back-ends possible</a:t>
            </a:r>
          </a:p>
          <a:p>
            <a:pPr lvl="1"/>
            <a:r>
              <a:rPr lang="en-US" dirty="0"/>
              <a:t>Wall time, CPU tick count, </a:t>
            </a:r>
            <a:r>
              <a:rPr lang="en-US" dirty="0" err="1"/>
              <a:t>valgrind</a:t>
            </a:r>
            <a:r>
              <a:rPr lang="en-US" dirty="0"/>
              <a:t>/</a:t>
            </a:r>
            <a:r>
              <a:rPr lang="en-US" dirty="0" err="1"/>
              <a:t>callgrind</a:t>
            </a:r>
            <a:r>
              <a:rPr lang="en-US" dirty="0"/>
              <a:t>, event count</a:t>
            </a:r>
          </a:p>
          <a:p>
            <a:pPr lvl="1"/>
            <a:r>
              <a:rPr lang="en-US" dirty="0"/>
              <a:t>Availability depends on the platform</a:t>
            </a:r>
          </a:p>
          <a:p>
            <a:pPr lvl="1"/>
            <a:endParaRPr lang="en-US" dirty="0"/>
          </a:p>
          <a:p>
            <a:r>
              <a:rPr lang="en-US" dirty="0"/>
              <a:t>Sometimes more straightforward to use </a:t>
            </a:r>
            <a:r>
              <a:rPr lang="en-US" dirty="0" err="1">
                <a:latin typeface="Courier New"/>
                <a:cs typeface="Courier New"/>
              </a:rPr>
              <a:t>QTime</a:t>
            </a:r>
            <a:r>
              <a:rPr lang="en-US" dirty="0">
                <a:latin typeface="Courier New"/>
                <a:cs typeface="Courier New"/>
              </a:rPr>
              <a:t>::elapsed() </a:t>
            </a:r>
            <a:r>
              <a:rPr lang="en-US" dirty="0"/>
              <a:t>function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92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6033" y="2496139"/>
            <a:ext cx="8043428" cy="1796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lnSpc>
                <a:spcPct val="50000"/>
              </a:lnSpc>
              <a:buNone/>
            </a:pPr>
            <a:r>
              <a:rPr lang="en-US" sz="1200" dirty="0" smtClean="0">
                <a:latin typeface="Courier New"/>
                <a:cs typeface="Courier New"/>
              </a:rPr>
              <a:t>PASS </a:t>
            </a:r>
            <a:r>
              <a:rPr lang="en-US" sz="1200" dirty="0">
                <a:latin typeface="Courier New"/>
                <a:cs typeface="Courier New"/>
              </a:rPr>
              <a:t>: </a:t>
            </a:r>
            <a:r>
              <a:rPr lang="en-US" sz="1200" dirty="0" err="1">
                <a:latin typeface="Courier New"/>
                <a:cs typeface="Courier New"/>
              </a:rPr>
              <a:t>Container_perfTest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initTestCase</a:t>
            </a:r>
            <a:r>
              <a:rPr lang="en-US" sz="1200" dirty="0">
                <a:latin typeface="Courier New"/>
                <a:cs typeface="Courier New"/>
              </a:rPr>
              <a:t>()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PASS : </a:t>
            </a:r>
            <a:r>
              <a:rPr lang="en-US" sz="1200" dirty="0" err="1">
                <a:latin typeface="Courier New"/>
                <a:cs typeface="Courier New"/>
              </a:rPr>
              <a:t>Container_perfTest</a:t>
            </a:r>
            <a:r>
              <a:rPr lang="en-US" sz="1200" dirty="0">
                <a:latin typeface="Courier New"/>
                <a:cs typeface="Courier New"/>
              </a:rPr>
              <a:t>::testCase1()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RESULT : </a:t>
            </a:r>
            <a:r>
              <a:rPr lang="en-US" sz="1200" dirty="0" err="1">
                <a:latin typeface="Courier New"/>
                <a:cs typeface="Courier New"/>
              </a:rPr>
              <a:t>Container_perfTest</a:t>
            </a:r>
            <a:r>
              <a:rPr lang="en-US" sz="1200" dirty="0">
                <a:latin typeface="Courier New"/>
                <a:cs typeface="Courier New"/>
              </a:rPr>
              <a:t>::testCase1():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0.50 </a:t>
            </a:r>
            <a:r>
              <a:rPr lang="en-US" sz="1200" dirty="0" err="1">
                <a:latin typeface="Courier New"/>
                <a:cs typeface="Courier New"/>
              </a:rPr>
              <a:t>msecs</a:t>
            </a:r>
            <a:r>
              <a:rPr lang="en-US" sz="1200" dirty="0">
                <a:latin typeface="Courier New"/>
                <a:cs typeface="Courier New"/>
              </a:rPr>
              <a:t> per iteration (total: 64, iterations: 128)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PASS : </a:t>
            </a:r>
            <a:r>
              <a:rPr lang="en-US" sz="1200" dirty="0" err="1">
                <a:latin typeface="Courier New"/>
                <a:cs typeface="Courier New"/>
              </a:rPr>
              <a:t>Container_perfTest</a:t>
            </a:r>
            <a:r>
              <a:rPr lang="en-US" sz="1200" dirty="0">
                <a:latin typeface="Courier New"/>
                <a:cs typeface="Courier New"/>
              </a:rPr>
              <a:t>::testCase2()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RESULT : </a:t>
            </a:r>
            <a:r>
              <a:rPr lang="en-US" sz="1200" dirty="0" err="1">
                <a:latin typeface="Courier New"/>
                <a:cs typeface="Courier New"/>
              </a:rPr>
              <a:t>Container_perfTest</a:t>
            </a:r>
            <a:r>
              <a:rPr lang="en-US" sz="1200" dirty="0">
                <a:latin typeface="Courier New"/>
                <a:cs typeface="Courier New"/>
              </a:rPr>
              <a:t>::testCase2():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0.54 </a:t>
            </a:r>
            <a:r>
              <a:rPr lang="en-US" sz="1200" dirty="0" err="1">
                <a:latin typeface="Courier New"/>
                <a:cs typeface="Courier New"/>
              </a:rPr>
              <a:t>msecs</a:t>
            </a:r>
            <a:r>
              <a:rPr lang="en-US" sz="1200" dirty="0">
                <a:latin typeface="Courier New"/>
                <a:cs typeface="Courier New"/>
              </a:rPr>
              <a:t> per iteration (total: 70, iterations: 128)</a:t>
            </a:r>
            <a:endParaRPr lang="en-US" sz="1200" dirty="0">
              <a:effectLst/>
              <a:latin typeface="Courier New"/>
              <a:cs typeface="Courier New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1020" y="1181100"/>
            <a:ext cx="7971420" cy="1136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/>
                <a:cs typeface="Courier New"/>
              </a:rPr>
              <a:t>QBENCHMARK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 smtClean="0">
                <a:latin typeface="Courier New"/>
                <a:cs typeface="Courier New"/>
              </a:rPr>
              <a:t> // or QBENCHMARK_ONCE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…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code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to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be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measured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200" dirty="0">
              <a:solidFill>
                <a:srgbClr val="808000"/>
              </a:solidFill>
              <a:latin typeface="Courier New"/>
              <a:cs typeface="Courier New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107462" y="2917239"/>
            <a:ext cx="392057" cy="6933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62936" y="2912201"/>
            <a:ext cx="392057" cy="6933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9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465383"/>
              </p:ext>
            </p:extLst>
          </p:nvPr>
        </p:nvGraphicFramePr>
        <p:xfrm>
          <a:off x="643466" y="1238467"/>
          <a:ext cx="8043333" cy="231641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1"/>
                <a:gridCol w="575733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Networking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TCP/UDP Sockets</a:t>
                      </a:r>
                    </a:p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WebSockets</a:t>
                      </a:r>
                      <a:endParaRPr lang="en-US" sz="1400" dirty="0" smtClean="0">
                        <a:latin typeface="Open Sans Light"/>
                        <a:cs typeface="Open Sans Light"/>
                      </a:endParaRP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SSL Sockets</a:t>
                      </a:r>
                    </a:p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QNetworkAccessManager</a:t>
                      </a:r>
                      <a:endParaRPr lang="en-US" sz="1400" dirty="0" smtClean="0">
                        <a:latin typeface="Open Sans Light"/>
                        <a:cs typeface="Open Sans Light"/>
                      </a:endParaRP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Requests and Replies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DNS and Proxies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Cookies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WebEngine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Open Sans Light"/>
                        <a:ea typeface="+mn-ea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Qt </a:t>
                      </a:r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WebEngine</a:t>
                      </a: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 Widgets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Handling Asynchronous Functions 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Exposing Qt objects to JavaScript Engine</a:t>
                      </a:r>
                    </a:p>
                  </a:txBody>
                  <a:tcPr marL="91428" marR="91428" marT="45703" marB="4570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694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kind of tests can be written with Qt Test?</a:t>
            </a:r>
          </a:p>
          <a:p>
            <a:endParaRPr lang="en-US" dirty="0"/>
          </a:p>
          <a:p>
            <a:r>
              <a:rPr lang="en-US" dirty="0" smtClean="0"/>
              <a:t>How tests are executed?</a:t>
            </a:r>
          </a:p>
          <a:p>
            <a:endParaRPr lang="en-US" dirty="0"/>
          </a:p>
          <a:p>
            <a:r>
              <a:rPr lang="en-US" dirty="0" smtClean="0"/>
              <a:t>Name at least five macros, which can be used in writing tests. How do these macros work?</a:t>
            </a:r>
          </a:p>
          <a:p>
            <a:endParaRPr lang="en-US" dirty="0"/>
          </a:p>
          <a:p>
            <a:r>
              <a:rPr lang="en-US" dirty="0" smtClean="0"/>
              <a:t>Explain differences between </a:t>
            </a:r>
            <a:r>
              <a:rPr lang="en-US" dirty="0" err="1" smtClean="0">
                <a:latin typeface="Courier New"/>
                <a:cs typeface="Courier New"/>
              </a:rPr>
              <a:t>QTest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qWait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/>
                <a:cs typeface="Courier New"/>
              </a:rPr>
              <a:t>QSignalSpy</a:t>
            </a:r>
            <a:r>
              <a:rPr lang="en-US" dirty="0" smtClean="0">
                <a:latin typeface="Courier New"/>
                <a:cs typeface="Courier New"/>
              </a:rPr>
              <a:t>::wait()</a:t>
            </a:r>
            <a:r>
              <a:rPr lang="en-US" dirty="0" smtClean="0"/>
              <a:t>. Which one would you prefer in testing signals?</a:t>
            </a:r>
          </a:p>
          <a:p>
            <a:endParaRPr lang="en-US" dirty="0"/>
          </a:p>
          <a:p>
            <a:r>
              <a:rPr lang="en-US" dirty="0" smtClean="0"/>
              <a:t>What should you take into account, when benchmarking code with </a:t>
            </a:r>
            <a:r>
              <a:rPr lang="en-US" dirty="0" smtClean="0">
                <a:latin typeface="Courier New"/>
                <a:cs typeface="Courier New"/>
              </a:rPr>
              <a:t>QBENCHMARK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931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Test allows </a:t>
            </a:r>
            <a:r>
              <a:rPr lang="en-US" dirty="0"/>
              <a:t>you to write unit tests for your classes</a:t>
            </a:r>
          </a:p>
          <a:p>
            <a:endParaRPr lang="en-US" dirty="0" smtClean="0"/>
          </a:p>
          <a:p>
            <a:r>
              <a:rPr lang="en-US" dirty="0" smtClean="0"/>
              <a:t>Qt Test provides a framework to implement and execute test functions</a:t>
            </a:r>
          </a:p>
          <a:p>
            <a:endParaRPr lang="en-US" dirty="0"/>
          </a:p>
          <a:p>
            <a:r>
              <a:rPr lang="en-US" dirty="0" smtClean="0"/>
              <a:t>Several macros, such as </a:t>
            </a:r>
            <a:r>
              <a:rPr lang="en-US" dirty="0" smtClean="0">
                <a:latin typeface="Courier New"/>
                <a:cs typeface="Courier New"/>
              </a:rPr>
              <a:t>QVERIFY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QCOMPARE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QSKIP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QFETCH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QBENCHMARK</a:t>
            </a:r>
            <a:r>
              <a:rPr lang="en-US" dirty="0" smtClean="0"/>
              <a:t>, are available to implement test cases</a:t>
            </a:r>
          </a:p>
          <a:p>
            <a:endParaRPr lang="en-US" dirty="0" smtClean="0"/>
          </a:p>
          <a:p>
            <a:r>
              <a:rPr lang="en-US" dirty="0" smtClean="0"/>
              <a:t>Test data can be provided in a table format </a:t>
            </a:r>
          </a:p>
          <a:p>
            <a:pPr lvl="1"/>
            <a:r>
              <a:rPr lang="en-US" dirty="0" smtClean="0"/>
              <a:t>Data rows can be selected using the command line options </a:t>
            </a:r>
          </a:p>
          <a:p>
            <a:pPr lvl="1"/>
            <a:endParaRPr lang="en-US" dirty="0"/>
          </a:p>
          <a:p>
            <a:r>
              <a:rPr lang="en-US" dirty="0" smtClean="0"/>
              <a:t>GUI events can be simulated in tests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Emitted </a:t>
            </a:r>
            <a:r>
              <a:rPr lang="en-US" dirty="0" smtClean="0"/>
              <a:t>signals and their parameters can </a:t>
            </a:r>
            <a:r>
              <a:rPr lang="en-US" dirty="0"/>
              <a:t>be </a:t>
            </a:r>
            <a:r>
              <a:rPr lang="en-US" dirty="0" smtClean="0"/>
              <a:t>tested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QSignalSpy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121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Benchmarking Iterators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You are provided with a console program, using Java-style and STL-style iterators on an associative container</a:t>
            </a:r>
          </a:p>
          <a:p>
            <a:endParaRPr lang="en-US" dirty="0"/>
          </a:p>
          <a:p>
            <a:r>
              <a:rPr lang="en-US" dirty="0" smtClean="0"/>
              <a:t>Create a test project with test functions, which benchmark the iterators</a:t>
            </a:r>
          </a:p>
          <a:p>
            <a:pPr lvl="1"/>
            <a:r>
              <a:rPr lang="en-US" dirty="0" smtClean="0"/>
              <a:t>Java-style iterator</a:t>
            </a:r>
          </a:p>
          <a:p>
            <a:pPr lvl="1"/>
            <a:r>
              <a:rPr lang="en-US" dirty="0" smtClean="0"/>
              <a:t>STL-style </a:t>
            </a:r>
            <a:r>
              <a:rPr lang="en-US" dirty="0" err="1" smtClean="0"/>
              <a:t>const</a:t>
            </a:r>
            <a:r>
              <a:rPr lang="en-US" dirty="0" smtClean="0"/>
              <a:t> iterator</a:t>
            </a:r>
          </a:p>
          <a:p>
            <a:pPr lvl="1"/>
            <a:r>
              <a:rPr lang="en-US" dirty="0" smtClean="0"/>
              <a:t>Java-style mutable iterator</a:t>
            </a:r>
          </a:p>
          <a:p>
            <a:pPr lvl="1"/>
            <a:r>
              <a:rPr lang="en-US" dirty="0" err="1" smtClean="0"/>
              <a:t>STLstyle</a:t>
            </a:r>
            <a:r>
              <a:rPr lang="en-US" dirty="0" smtClean="0"/>
              <a:t> non-</a:t>
            </a:r>
            <a:r>
              <a:rPr lang="en-US" dirty="0" err="1" smtClean="0"/>
              <a:t>const</a:t>
            </a:r>
            <a:r>
              <a:rPr lang="en-US" dirty="0" smtClean="0"/>
              <a:t> iterator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Q_FOREACH</a:t>
            </a:r>
            <a:r>
              <a:rPr lang="en-US" dirty="0" smtClean="0"/>
              <a:t> vs. range-based loop</a:t>
            </a:r>
          </a:p>
          <a:p>
            <a:endParaRPr lang="en-US" dirty="0"/>
          </a:p>
          <a:p>
            <a:r>
              <a:rPr lang="en-US" dirty="0" smtClean="0"/>
              <a:t>You need to reset the iterator, if the benchmarked code is executed more than once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l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ab-benchmarking-iterators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8150919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2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Database Connection</a:t>
            </a:r>
          </a:p>
          <a:p>
            <a:r>
              <a:rPr lang="en-US" dirty="0" smtClean="0"/>
              <a:t>Driver Plugins </a:t>
            </a:r>
            <a:endParaRPr lang="en-US" dirty="0"/>
          </a:p>
          <a:p>
            <a:r>
              <a:rPr lang="en-US" dirty="0"/>
              <a:t>SQL Queries</a:t>
            </a:r>
          </a:p>
          <a:p>
            <a:r>
              <a:rPr lang="en-US" dirty="0" smtClean="0"/>
              <a:t>Database Item Models</a:t>
            </a:r>
            <a:endParaRPr lang="en-US" dirty="0"/>
          </a:p>
          <a:p>
            <a:r>
              <a:rPr lang="en-US" dirty="0" smtClean="0"/>
              <a:t>Transactions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564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…how to manage database</a:t>
            </a:r>
            <a:endParaRPr lang="en-US" dirty="0"/>
          </a:p>
          <a:p>
            <a:r>
              <a:rPr lang="en-US" dirty="0" smtClean="0"/>
              <a:t>…how to create and execute SQL queries </a:t>
            </a:r>
            <a:endParaRPr lang="en-US" dirty="0"/>
          </a:p>
          <a:p>
            <a:r>
              <a:rPr lang="en-US" dirty="0" smtClean="0"/>
              <a:t>…mapping query results into item models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64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Database Module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contains cross-platform and database-independent SQL APIs</a:t>
            </a:r>
          </a:p>
          <a:p>
            <a:endParaRPr lang="en-US" dirty="0" smtClean="0"/>
          </a:p>
          <a:p>
            <a:r>
              <a:rPr lang="en-US" dirty="0" smtClean="0"/>
              <a:t>All database-specific code for accessing the database is hidden behind a special driver plug-in</a:t>
            </a:r>
          </a:p>
          <a:p>
            <a:endParaRPr lang="en-US" dirty="0" smtClean="0"/>
          </a:p>
          <a:p>
            <a:r>
              <a:rPr lang="en-US" dirty="0" smtClean="0"/>
              <a:t>In order to use the SQL support, add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QT +=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to your </a:t>
            </a:r>
            <a:r>
              <a:rPr lang="en-US" b="1" dirty="0" smtClean="0"/>
              <a:t>.pro </a:t>
            </a:r>
            <a:r>
              <a:rPr lang="en-US" dirty="0" smtClean="0"/>
              <a:t>file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959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an interface to a database using database-specific drivers </a:t>
            </a:r>
          </a:p>
          <a:p>
            <a:pPr lvl="1"/>
            <a:r>
              <a:rPr lang="en-US" dirty="0" smtClean="0"/>
              <a:t>Any number of connections to one or more databases supported 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addDatabase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const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QString</a:t>
            </a:r>
            <a:r>
              <a:rPr lang="en-US" dirty="0" smtClean="0">
                <a:latin typeface="Courier New" pitchFamily="49" charset="0"/>
              </a:rPr>
              <a:t> &amp;type, </a:t>
            </a:r>
            <a:r>
              <a:rPr lang="en-US" dirty="0" err="1" smtClean="0">
                <a:latin typeface="Courier New" pitchFamily="49" charset="0"/>
              </a:rPr>
              <a:t>const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QString</a:t>
            </a:r>
            <a:r>
              <a:rPr lang="en-US" dirty="0" smtClean="0">
                <a:latin typeface="Courier New" pitchFamily="49" charset="0"/>
              </a:rPr>
              <a:t> &amp;name)</a:t>
            </a:r>
            <a:r>
              <a:rPr lang="en-US" dirty="0" smtClean="0"/>
              <a:t> </a:t>
            </a:r>
            <a:r>
              <a:rPr lang="en-US" dirty="0"/>
              <a:t>returns an object for the database connection</a:t>
            </a:r>
          </a:p>
          <a:p>
            <a:pPr lvl="1"/>
            <a:r>
              <a:rPr lang="en-US" dirty="0" smtClean="0"/>
              <a:t>Type defines the driver to be used </a:t>
            </a:r>
            <a:endParaRPr lang="en-US" dirty="0"/>
          </a:p>
          <a:p>
            <a:pPr lvl="1"/>
            <a:r>
              <a:rPr lang="en-US" dirty="0" smtClean="0"/>
              <a:t>Connection is identified by a name – using an existing connection name replaces the old one</a:t>
            </a:r>
          </a:p>
          <a:p>
            <a:pPr lvl="1"/>
            <a:r>
              <a:rPr lang="en-US" dirty="0" smtClean="0"/>
              <a:t>Connection may only be used in the thread, where it was created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</a:t>
            </a:r>
            <a:r>
              <a:rPr lang="en-US" dirty="0" smtClean="0"/>
              <a:t>no connection name is given, the </a:t>
            </a:r>
            <a:r>
              <a:rPr lang="en-US" dirty="0"/>
              <a:t>default </a:t>
            </a:r>
            <a:r>
              <a:rPr lang="en-US" dirty="0" smtClean="0"/>
              <a:t>connection is </a:t>
            </a: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in SQL queries later </a:t>
            </a:r>
            <a:r>
              <a:rPr lang="en-US" dirty="0" smtClean="0"/>
              <a:t>on</a:t>
            </a:r>
          </a:p>
          <a:p>
            <a:endParaRPr lang="en-US" dirty="0"/>
          </a:p>
          <a:p>
            <a:r>
              <a:rPr lang="en-US" dirty="0" err="1" smtClean="0">
                <a:latin typeface="Courier New"/>
                <a:cs typeface="Courier New"/>
              </a:rPr>
              <a:t>QSqlDatabase</a:t>
            </a:r>
            <a:r>
              <a:rPr lang="en-US" dirty="0" smtClean="0">
                <a:latin typeface="Courier New"/>
                <a:cs typeface="Courier New"/>
              </a:rPr>
              <a:t>::connection(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QString</a:t>
            </a:r>
            <a:r>
              <a:rPr lang="en-US" dirty="0" smtClean="0">
                <a:latin typeface="Courier New"/>
                <a:cs typeface="Courier New"/>
              </a:rPr>
              <a:t> &amp;name)</a:t>
            </a:r>
            <a:r>
              <a:rPr lang="en-US" dirty="0" smtClean="0"/>
              <a:t> returns a connection object, provided the connection has been previously added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410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Connection Types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615226"/>
          </a:xfrm>
        </p:spPr>
        <p:txBody>
          <a:bodyPr/>
          <a:lstStyle/>
          <a:p>
            <a:r>
              <a:rPr lang="en-US" dirty="0"/>
              <a:t>Due to license incompatibilities with the GPL, not all of the plugins are provided with </a:t>
            </a:r>
            <a:r>
              <a:rPr lang="en-US" dirty="0" smtClean="0"/>
              <a:t>open source versions </a:t>
            </a:r>
            <a:r>
              <a:rPr lang="en-US" dirty="0"/>
              <a:t>of </a:t>
            </a:r>
            <a:r>
              <a:rPr lang="en-US" dirty="0" smtClean="0"/>
              <a:t>Qt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26899"/>
              </p:ext>
            </p:extLst>
          </p:nvPr>
        </p:nvGraphicFramePr>
        <p:xfrm>
          <a:off x="605207" y="1922558"/>
          <a:ext cx="7907124" cy="3295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3772"/>
                <a:gridCol w="5053352"/>
              </a:tblGrid>
              <a:tr h="44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Driver type</a:t>
                      </a:r>
                    </a:p>
                  </a:txBody>
                  <a:tcPr marL="104108" marR="104108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Description</a:t>
                      </a:r>
                    </a:p>
                  </a:txBody>
                  <a:tcPr marL="104108" marR="104108" marT="39000" marB="39000" horzOverflow="overflow"/>
                </a:tc>
              </a:tr>
              <a:tr h="949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QDB2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QIBASE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QMYSQL</a:t>
                      </a:r>
                    </a:p>
                  </a:txBody>
                  <a:tcPr marL="104108" marR="104108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IBM DB2, v7.1 and higher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Borland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Interbase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 Driver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MySQL Driver</a:t>
                      </a:r>
                    </a:p>
                  </a:txBody>
                  <a:tcPr marL="104108" marR="104108" marT="39000" marB="39000" horzOverflow="overflow"/>
                </a:tc>
              </a:tr>
              <a:tr h="949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QOCI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QODBC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QPSQL</a:t>
                      </a:r>
                    </a:p>
                  </a:txBody>
                  <a:tcPr marL="104108" marR="104108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Oracle Call Interface Driver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ODBC Driver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PostgreSQL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 v7.3 and higher </a:t>
                      </a:r>
                    </a:p>
                  </a:txBody>
                  <a:tcPr marL="104108" marR="104108" marT="39000" marB="39000" horzOverflow="overflow"/>
                </a:tc>
              </a:tr>
              <a:tr h="949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QSQLITE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QSQLITE2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QTDS</a:t>
                      </a:r>
                    </a:p>
                  </a:txBody>
                  <a:tcPr marL="104108" marR="104108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SQLite version 3 or above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SQLite version 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Obsolete, superseded by ODBC</a:t>
                      </a:r>
                    </a:p>
                  </a:txBody>
                  <a:tcPr marL="104108" marR="104108" marT="39000" marB="3900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5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Database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Connecting options can be provided with connection member functions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setDatabaseName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</a:rPr>
              <a:t>)</a:t>
            </a:r>
            <a:r>
              <a:rPr lang="en-US" dirty="0" smtClean="0"/>
              <a:t>  // </a:t>
            </a:r>
            <a:r>
              <a:rPr lang="en-US" dirty="0"/>
              <a:t>May be a name, Oracle TNS name, MS Access .</a:t>
            </a:r>
            <a:r>
              <a:rPr lang="en-US" dirty="0" err="1"/>
              <a:t>mdb</a:t>
            </a:r>
            <a:r>
              <a:rPr lang="en-US" dirty="0"/>
              <a:t> file </a:t>
            </a:r>
            <a:r>
              <a:rPr lang="en-US" dirty="0" smtClean="0"/>
              <a:t>name</a:t>
            </a:r>
            <a:endParaRPr lang="en-US" dirty="0"/>
          </a:p>
          <a:p>
            <a:pPr lvl="1"/>
            <a:r>
              <a:rPr lang="en-US" dirty="0" err="1">
                <a:latin typeface="Courier New" pitchFamily="49" charset="0"/>
              </a:rPr>
              <a:t>setHostName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 err="1">
                <a:latin typeface="Courier New" pitchFamily="49" charset="0"/>
              </a:rPr>
              <a:t>setUserName</a:t>
            </a:r>
            <a:r>
              <a:rPr lang="en-US" dirty="0">
                <a:latin typeface="Courier New" pitchFamily="49" charset="0"/>
              </a:rPr>
              <a:t>()</a:t>
            </a:r>
            <a:endParaRPr lang="en-US" dirty="0"/>
          </a:p>
          <a:p>
            <a:pPr lvl="1"/>
            <a:r>
              <a:rPr lang="en-US" dirty="0" err="1">
                <a:latin typeface="Courier New" pitchFamily="49" charset="0"/>
              </a:rPr>
              <a:t>setConnectOptions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</a:rPr>
              <a:t>setPassword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Before any queries can be done, the </a:t>
            </a:r>
            <a:r>
              <a:rPr lang="en-US" dirty="0"/>
              <a:t>database </a:t>
            </a:r>
            <a:r>
              <a:rPr lang="en-US" dirty="0" smtClean="0"/>
              <a:t>connection is opened </a:t>
            </a:r>
            <a:r>
              <a:rPr lang="en-US" dirty="0"/>
              <a:t>using </a:t>
            </a:r>
            <a:r>
              <a:rPr lang="en-US" dirty="0">
                <a:latin typeface="Courier New" pitchFamily="49" charset="0"/>
              </a:rPr>
              <a:t>open()</a:t>
            </a:r>
          </a:p>
          <a:p>
            <a:pPr lvl="1"/>
            <a:r>
              <a:rPr lang="en-US" dirty="0"/>
              <a:t>Returns </a:t>
            </a:r>
            <a:r>
              <a:rPr lang="en-US" dirty="0">
                <a:latin typeface="Courier New" pitchFamily="49" charset="0"/>
              </a:rPr>
              <a:t>true</a:t>
            </a:r>
            <a:r>
              <a:rPr lang="en-US" dirty="0"/>
              <a:t> if a connection could be </a:t>
            </a:r>
            <a:r>
              <a:rPr lang="en-US" dirty="0" smtClean="0"/>
              <a:t>established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smtClean="0">
                <a:latin typeface="Courier New" pitchFamily="49" charset="0"/>
              </a:rPr>
              <a:t>false</a:t>
            </a:r>
            <a:r>
              <a:rPr lang="en-US" dirty="0" smtClean="0"/>
              <a:t>, if </a:t>
            </a:r>
            <a:r>
              <a:rPr lang="en-US" dirty="0"/>
              <a:t>something went wrong</a:t>
            </a:r>
          </a:p>
        </p:txBody>
      </p:sp>
    </p:spTree>
    <p:extLst>
      <p:ext uri="{BB962C8B-B14F-4D97-AF65-F5344CB8AC3E}">
        <p14:creationId xmlns:p14="http://schemas.microsoft.com/office/powerpoint/2010/main" val="165757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Qt Libraries and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0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1" y="1273323"/>
            <a:ext cx="8053849" cy="2131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>
                <a:solidFill>
                  <a:srgbClr val="800080"/>
                </a:solidFill>
              </a:rPr>
              <a:t>QSqlDatabase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db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QSqlDatabase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>
                <a:solidFill>
                  <a:srgbClr val="000000"/>
                </a:solidFill>
              </a:rPr>
              <a:t>addDatabase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"QMYSQL"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>
                <a:solidFill>
                  <a:srgbClr val="000000"/>
                </a:solidFill>
              </a:rPr>
              <a:t>db.s</a:t>
            </a:r>
            <a:r>
              <a:rPr lang="en-US" sz="1200" dirty="0" err="1" smtClean="0">
                <a:solidFill>
                  <a:srgbClr val="000000"/>
                </a:solidFill>
              </a:rPr>
              <a:t>etHostName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</a:t>
            </a:r>
            <a:r>
              <a:rPr lang="en-US" sz="1200" dirty="0" err="1"/>
              <a:t>bigblue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>
                <a:solidFill>
                  <a:srgbClr val="000000"/>
                </a:solidFill>
              </a:rPr>
              <a:t>db.set</a:t>
            </a:r>
            <a:r>
              <a:rPr lang="en-US" sz="1200" dirty="0" err="1" smtClean="0">
                <a:solidFill>
                  <a:srgbClr val="000000"/>
                </a:solidFill>
              </a:rPr>
              <a:t>DatabaseName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</a:t>
            </a:r>
            <a:r>
              <a:rPr lang="en-US" sz="1200" dirty="0" err="1"/>
              <a:t>flightdb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>
                <a:solidFill>
                  <a:srgbClr val="000000"/>
                </a:solidFill>
              </a:rPr>
              <a:t>db.set</a:t>
            </a:r>
            <a:r>
              <a:rPr lang="en-US" sz="1200" dirty="0" err="1" smtClean="0">
                <a:solidFill>
                  <a:srgbClr val="000000"/>
                </a:solidFill>
              </a:rPr>
              <a:t>UserName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</a:t>
            </a:r>
            <a:r>
              <a:rPr lang="en-US" sz="1200" dirty="0" err="1"/>
              <a:t>acarlson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>
                <a:solidFill>
                  <a:srgbClr val="000000"/>
                </a:solidFill>
              </a:rPr>
              <a:t>db.set</a:t>
            </a:r>
            <a:r>
              <a:rPr lang="en-US" sz="1200" dirty="0" err="1" smtClean="0">
                <a:solidFill>
                  <a:srgbClr val="000000"/>
                </a:solidFill>
              </a:rPr>
              <a:t>Password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"1uTbSbAs</a:t>
            </a:r>
            <a:r>
              <a:rPr lang="en-US" sz="1200" dirty="0" smtClean="0"/>
              <a:t>"</a:t>
            </a:r>
            <a:r>
              <a:rPr lang="en-US" sz="1200" dirty="0" smtClean="0">
                <a:solidFill>
                  <a:srgbClr val="000000"/>
                </a:solidFill>
              </a:rPr>
              <a:t>);</a:t>
            </a:r>
          </a:p>
          <a:p>
            <a:endParaRPr lang="en-US" sz="1200" dirty="0" smtClean="0">
              <a:solidFill>
                <a:srgbClr val="808000"/>
              </a:solidFill>
            </a:endParaRPr>
          </a:p>
          <a:p>
            <a:r>
              <a:rPr lang="en-US" sz="1200" dirty="0" err="1" smtClean="0">
                <a:solidFill>
                  <a:srgbClr val="808000"/>
                </a:solidFill>
              </a:rPr>
              <a:t>bool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ok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db.open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endParaRPr lang="en-US" sz="1200" dirty="0" smtClean="0">
              <a:solidFill>
                <a:srgbClr val="808000"/>
              </a:solidFill>
            </a:endParaRPr>
          </a:p>
          <a:p>
            <a:r>
              <a:rPr lang="en-US" sz="1200" dirty="0" smtClean="0">
                <a:solidFill>
                  <a:srgbClr val="808000"/>
                </a:solidFill>
              </a:rPr>
              <a:t>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(!ok)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err="1" smtClean="0">
                <a:solidFill>
                  <a:srgbClr val="000080"/>
                </a:solidFill>
              </a:rPr>
              <a:t>qFatal</a:t>
            </a:r>
            <a:r>
              <a:rPr lang="en-US" sz="1200" dirty="0">
                <a:solidFill>
                  <a:srgbClr val="000000"/>
                </a:solidFill>
              </a:rPr>
              <a:t>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&lt;&lt;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"Error opening database: “ &lt;&lt; </a:t>
            </a:r>
            <a:r>
              <a:rPr lang="en-US" sz="1200" dirty="0" err="1"/>
              <a:t>db.lastError</a:t>
            </a:r>
            <a:r>
              <a:rPr lang="en-US" sz="12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584486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Options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Database-specific options</a:t>
            </a:r>
          </a:p>
          <a:p>
            <a:pPr lvl="1"/>
            <a:r>
              <a:rPr lang="en-US" dirty="0"/>
              <a:t>Read only access</a:t>
            </a:r>
          </a:p>
          <a:p>
            <a:pPr lvl="1"/>
            <a:r>
              <a:rPr lang="en-US" dirty="0"/>
              <a:t>SSL connection required</a:t>
            </a:r>
          </a:p>
          <a:p>
            <a:pPr lvl="1"/>
            <a:r>
              <a:rPr lang="en-US" dirty="0"/>
              <a:t>Login timeout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/>
              <a:t>with semicolon-separated key=value pairs</a:t>
            </a:r>
          </a:p>
          <a:p>
            <a:endParaRPr lang="en-US" dirty="0" smtClean="0"/>
          </a:p>
          <a:p>
            <a:r>
              <a:rPr lang="en-US" dirty="0" smtClean="0"/>
              <a:t>MySQL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db.setConnectOptions</a:t>
            </a:r>
            <a:r>
              <a:rPr lang="en-US" dirty="0">
                <a:latin typeface="Courier New"/>
                <a:cs typeface="Courier New"/>
              </a:rPr>
              <a:t>("CLIENT_SSL=1;CLIENT_IGNORE_SPACE=1");</a:t>
            </a:r>
          </a:p>
          <a:p>
            <a:endParaRPr lang="en-US" dirty="0" smtClean="0"/>
          </a:p>
          <a:p>
            <a:r>
              <a:rPr lang="en-US" dirty="0" smtClean="0"/>
              <a:t>ODBC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db.setConnectOptions</a:t>
            </a:r>
            <a:r>
              <a:rPr lang="en-US" dirty="0">
                <a:latin typeface="Courier New"/>
                <a:cs typeface="Courier New"/>
              </a:rPr>
              <a:t>("SQL_ATTR_ACCESS_MODE=SQL_MODE_READ_ONLY)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69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case </a:t>
            </a:r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::open()</a:t>
            </a:r>
            <a:r>
              <a:rPr lang="en-US" dirty="0"/>
              <a:t> fails, error messages and error codes can be obtained from the object returned by the method </a:t>
            </a:r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lastError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error object contains, among others, the following methods: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driverText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,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databaseText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, </a:t>
            </a:r>
          </a:p>
          <a:p>
            <a:pPr lvl="1"/>
            <a:r>
              <a:rPr lang="en-US" dirty="0">
                <a:latin typeface="Courier New" pitchFamily="49" charset="0"/>
              </a:rPr>
              <a:t>text()</a:t>
            </a:r>
            <a:r>
              <a:rPr lang="en-US" dirty="0"/>
              <a:t>(a concatenation of the previous two functions), </a:t>
            </a:r>
          </a:p>
          <a:p>
            <a:pPr lvl="1"/>
            <a:r>
              <a:rPr lang="en-US" dirty="0">
                <a:latin typeface="Courier New" pitchFamily="49" charset="0"/>
              </a:rPr>
              <a:t>type()</a:t>
            </a:r>
            <a:r>
              <a:rPr lang="en-US" dirty="0"/>
              <a:t>(driver error number), and </a:t>
            </a:r>
          </a:p>
          <a:p>
            <a:pPr lvl="1"/>
            <a:r>
              <a:rPr lang="en-US" dirty="0">
                <a:latin typeface="Courier New" pitchFamily="49" charset="0"/>
              </a:rPr>
              <a:t>number()</a:t>
            </a:r>
            <a:r>
              <a:rPr lang="en-US" dirty="0"/>
              <a:t>(database error number)</a:t>
            </a:r>
          </a:p>
          <a:p>
            <a:endParaRPr lang="en-US" dirty="0" smtClean="0"/>
          </a:p>
          <a:p>
            <a:r>
              <a:rPr lang="en-US" dirty="0" smtClean="0"/>
              <a:t>Note </a:t>
            </a:r>
            <a:r>
              <a:rPr lang="en-US" dirty="0"/>
              <a:t>that the text returned from </a:t>
            </a:r>
            <a:r>
              <a:rPr lang="en-US" dirty="0" err="1">
                <a:latin typeface="Courier New" pitchFamily="49" charset="0"/>
              </a:rPr>
              <a:t>databaseText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is most likely not localized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900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smtClean="0"/>
              <a:t>Tables, Records, and Features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>
                <a:latin typeface="Courier New"/>
                <a:cs typeface="Courier New"/>
              </a:rPr>
              <a:t>tables() </a:t>
            </a:r>
            <a:r>
              <a:rPr lang="en-US" dirty="0"/>
              <a:t>returns  the list of </a:t>
            </a:r>
            <a:r>
              <a:rPr lang="en-US" dirty="0" smtClean="0"/>
              <a:t>tables and views</a:t>
            </a:r>
            <a:endParaRPr lang="en-US" dirty="0"/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>
                <a:latin typeface="Courier New"/>
                <a:cs typeface="Courier New"/>
              </a:rPr>
              <a:t>primaryIndex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returns a table’s primary index</a:t>
            </a:r>
          </a:p>
          <a:p>
            <a:endParaRPr lang="en-US" dirty="0"/>
          </a:p>
          <a:p>
            <a:r>
              <a:rPr lang="en-US" dirty="0"/>
              <a:t>To get meta-information about table’s fields, call </a:t>
            </a:r>
            <a:r>
              <a:rPr lang="en-US" dirty="0">
                <a:latin typeface="Courier New"/>
                <a:cs typeface="Courier New"/>
              </a:rPr>
              <a:t>record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QString</a:t>
            </a:r>
            <a:r>
              <a:rPr lang="en-US" dirty="0" smtClean="0">
                <a:latin typeface="Courier New"/>
                <a:cs typeface="Courier New"/>
              </a:rPr>
              <a:t> &amp;</a:t>
            </a:r>
            <a:r>
              <a:rPr lang="en-US" dirty="0" err="1" smtClean="0">
                <a:latin typeface="Courier New"/>
                <a:cs typeface="Courier New"/>
              </a:rPr>
              <a:t>tableName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Returns  </a:t>
            </a:r>
            <a:r>
              <a:rPr lang="en-US" dirty="0" err="1" smtClean="0">
                <a:latin typeface="Courier New"/>
                <a:cs typeface="Courier New"/>
              </a:rPr>
              <a:t>QSqlRecord</a:t>
            </a:r>
            <a:r>
              <a:rPr lang="en-US" dirty="0" smtClean="0"/>
              <a:t>, containing table fields in undefined order </a:t>
            </a:r>
          </a:p>
          <a:p>
            <a:pPr lvl="1"/>
            <a:endParaRPr lang="en-US" dirty="0"/>
          </a:p>
          <a:p>
            <a:r>
              <a:rPr lang="en-US" dirty="0"/>
              <a:t>To check, whether the database driver supports some feature, use </a:t>
            </a:r>
            <a:r>
              <a:rPr lang="en-US" dirty="0" err="1">
                <a:latin typeface="Courier New"/>
                <a:cs typeface="Courier New"/>
              </a:rPr>
              <a:t>hasFeature</a:t>
            </a:r>
            <a:r>
              <a:rPr lang="en-US" dirty="0">
                <a:latin typeface="Courier New"/>
                <a:cs typeface="Courier New"/>
              </a:rPr>
              <a:t>()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hasFeature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QSqlDriver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QuerySize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Available drivers can be queried using </a:t>
            </a:r>
            <a:r>
              <a:rPr lang="en-US" dirty="0">
                <a:latin typeface="Courier New"/>
                <a:cs typeface="Courier New"/>
              </a:rPr>
              <a:t>drivers()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634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Plug-ins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For non-supported database types custom driver plugins  can be implemented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Not necessary to implement the plugin at all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200" dirty="0" err="1">
                <a:latin typeface="Courier New"/>
                <a:cs typeface="Courier New"/>
              </a:rPr>
              <a:t>QSqlDatabase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registerSqlDriver</a:t>
            </a:r>
            <a:r>
              <a:rPr lang="en-US" sz="1200" dirty="0" smtClean="0">
                <a:latin typeface="Courier New"/>
                <a:cs typeface="Courier New"/>
              </a:rPr>
              <a:t>(“CUSTOMDRIVER”,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                         new </a:t>
            </a:r>
            <a:r>
              <a:rPr lang="en-US" sz="1200" dirty="0" err="1" smtClean="0">
                <a:latin typeface="Courier New"/>
                <a:cs typeface="Courier New"/>
              </a:rPr>
              <a:t>QSqlDriverCreator</a:t>
            </a:r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 err="1" smtClean="0">
                <a:latin typeface="Courier New"/>
                <a:cs typeface="Courier New"/>
              </a:rPr>
              <a:t>CustomDriver</a:t>
            </a:r>
            <a:r>
              <a:rPr lang="en-US" sz="1200" dirty="0" smtClean="0">
                <a:latin typeface="Courier New"/>
                <a:cs typeface="Courier New"/>
              </a:rPr>
              <a:t>&gt;);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Derive a class from </a:t>
            </a:r>
            <a:r>
              <a:rPr lang="en-US" dirty="0" err="1" smtClean="0">
                <a:latin typeface="Courier New" pitchFamily="49" charset="0"/>
              </a:rPr>
              <a:t>QSqlDriver</a:t>
            </a:r>
            <a:r>
              <a:rPr lang="en-US" dirty="0" smtClean="0"/>
              <a:t> and implement the pure virtual functions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Provides concrete implementation of </a:t>
            </a:r>
            <a:r>
              <a:rPr lang="en-US" dirty="0" err="1" smtClean="0">
                <a:latin typeface="Courier New"/>
                <a:cs typeface="Courier New"/>
              </a:rPr>
              <a:t>QSqlDatabase</a:t>
            </a:r>
            <a:r>
              <a:rPr lang="en-US" dirty="0" smtClean="0"/>
              <a:t> functions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Derive a class from </a:t>
            </a:r>
            <a:r>
              <a:rPr lang="en-US" dirty="0" err="1" smtClean="0">
                <a:latin typeface="Courier New" pitchFamily="49" charset="0"/>
              </a:rPr>
              <a:t>QSqlResult</a:t>
            </a:r>
            <a:r>
              <a:rPr lang="en-US" dirty="0" smtClean="0"/>
              <a:t> and implement the pure virtual functions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Provides concrete implementation of </a:t>
            </a:r>
            <a:r>
              <a:rPr lang="en-US" dirty="0" err="1" smtClean="0">
                <a:latin typeface="Courier New"/>
                <a:cs typeface="Courier New"/>
              </a:rPr>
              <a:t>QSqlQuery</a:t>
            </a:r>
            <a:r>
              <a:rPr lang="en-US" dirty="0" smtClean="0"/>
              <a:t> functions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Notice that the source code for existing drivers is provided in any Qt release – use those as examples!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Plenty of more information available in Qt Assistant, as well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223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Plug-ins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1" y="1273323"/>
            <a:ext cx="8053849" cy="3874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>
                <a:solidFill>
                  <a:srgbClr val="808000"/>
                </a:solidFill>
              </a:rPr>
              <a:t>class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QSQLiteDriverPlugin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public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QSqlDriverPlugin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{ </a:t>
            </a:r>
          </a:p>
          <a:p>
            <a:r>
              <a:rPr lang="en-US" sz="1200" dirty="0">
                <a:solidFill>
                  <a:srgbClr val="000080"/>
                </a:solidFill>
              </a:rPr>
              <a:t> </a:t>
            </a:r>
            <a:r>
              <a:rPr lang="en-US" sz="1200" dirty="0" smtClean="0">
                <a:solidFill>
                  <a:srgbClr val="000080"/>
                </a:solidFill>
              </a:rPr>
              <a:t>   Q_OBJECT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000080"/>
                </a:solidFill>
              </a:rPr>
              <a:t>Q_PLUGIN_METADATA</a:t>
            </a:r>
            <a:r>
              <a:rPr lang="en-US" sz="1200" dirty="0"/>
              <a:t>(IID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"</a:t>
            </a:r>
            <a:r>
              <a:rPr lang="en-US" sz="1200" dirty="0" err="1"/>
              <a:t>org.qt-project.Qt.QSqlDriverFactoryInterface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                           </a:t>
            </a:r>
            <a:r>
              <a:rPr lang="en-US" sz="1200" dirty="0" smtClean="0"/>
              <a:t>FILE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"</a:t>
            </a:r>
            <a:r>
              <a:rPr lang="en-US" sz="1200" dirty="0" err="1"/>
              <a:t>sqlite.json</a:t>
            </a:r>
            <a:r>
              <a:rPr lang="en-US" sz="1200" dirty="0"/>
              <a:t>") </a:t>
            </a:r>
            <a:br>
              <a:rPr lang="en-US" sz="1200" dirty="0"/>
            </a:br>
            <a:r>
              <a:rPr lang="en-US" sz="1200" dirty="0">
                <a:solidFill>
                  <a:srgbClr val="808000"/>
                </a:solidFill>
              </a:rPr>
              <a:t>public</a:t>
            </a:r>
            <a:r>
              <a:rPr lang="en-US" sz="1200" dirty="0"/>
              <a:t>: </a:t>
            </a:r>
            <a:endParaRPr lang="en-US" sz="1200" dirty="0" smtClean="0"/>
          </a:p>
          <a:p>
            <a:r>
              <a:rPr lang="en-US" sz="1200" dirty="0">
                <a:solidFill>
                  <a:srgbClr val="800080"/>
                </a:solidFill>
              </a:rPr>
              <a:t> </a:t>
            </a:r>
            <a:r>
              <a:rPr lang="en-US" sz="1200" dirty="0" smtClean="0">
                <a:solidFill>
                  <a:srgbClr val="80008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QSQLiteDriverPlugin</a:t>
            </a:r>
            <a:r>
              <a:rPr lang="en-US" sz="1200" dirty="0"/>
              <a:t>(); </a:t>
            </a:r>
            <a:br>
              <a:rPr lang="en-US" sz="1200" dirty="0"/>
            </a:br>
            <a:r>
              <a:rPr lang="en-US" sz="1200" dirty="0" smtClean="0"/>
              <a:t>    </a:t>
            </a:r>
            <a:r>
              <a:rPr lang="en-US" sz="1200" dirty="0" err="1" smtClean="0">
                <a:solidFill>
                  <a:srgbClr val="800080"/>
                </a:solidFill>
              </a:rPr>
              <a:t>QSqlDriver</a:t>
            </a:r>
            <a:r>
              <a:rPr lang="en-US" sz="1200" dirty="0"/>
              <a:t>*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>
                <a:solidFill>
                  <a:srgbClr val="000000"/>
                </a:solidFill>
              </a:rPr>
              <a:t>create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&amp;)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Q_DECL_OVERRIDE</a:t>
            </a:r>
            <a:r>
              <a:rPr lang="en-US" sz="1200" dirty="0"/>
              <a:t>; </a:t>
            </a:r>
            <a:endParaRPr lang="en-US" sz="1200" dirty="0" smtClean="0"/>
          </a:p>
          <a:p>
            <a:r>
              <a:rPr lang="en-US" sz="1200" dirty="0" smtClean="0"/>
              <a:t>}</a:t>
            </a:r>
            <a:r>
              <a:rPr lang="en-US" sz="1200" dirty="0"/>
              <a:t>; </a:t>
            </a:r>
            <a:br>
              <a:rPr lang="en-US" sz="1200" dirty="0"/>
            </a:br>
            <a:r>
              <a:rPr lang="en-US" sz="1200" dirty="0">
                <a:solidFill>
                  <a:srgbClr val="808000"/>
                </a:solidFill>
              </a:rPr>
              <a:t>class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</a:rPr>
              <a:t>QSQLiteDriver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public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QSqlDriver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{ </a:t>
            </a:r>
            <a:endParaRPr lang="en-US" sz="1200" dirty="0">
              <a:solidFill>
                <a:srgbClr val="000080"/>
              </a:solidFill>
            </a:endParaRPr>
          </a:p>
          <a:p>
            <a:r>
              <a:rPr lang="en-US" sz="1200" dirty="0" smtClean="0">
                <a:solidFill>
                  <a:srgbClr val="000080"/>
                </a:solidFill>
              </a:rPr>
              <a:t>    Q_OBJECT</a:t>
            </a:r>
            <a:r>
              <a:rPr lang="en-US" sz="1200" dirty="0" smtClean="0"/>
              <a:t> </a:t>
            </a:r>
            <a:endParaRPr lang="en-US" sz="1200" dirty="0">
              <a:solidFill>
                <a:srgbClr val="808000"/>
              </a:solidFill>
            </a:endParaRPr>
          </a:p>
          <a:p>
            <a:r>
              <a:rPr lang="en-US" sz="1200" dirty="0" smtClean="0">
                <a:solidFill>
                  <a:srgbClr val="808000"/>
                </a:solidFill>
              </a:rPr>
              <a:t>public</a:t>
            </a:r>
            <a:r>
              <a:rPr lang="en-US" sz="1200" dirty="0"/>
              <a:t>: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explicit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QSQLiteDriver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0080"/>
                </a:solidFill>
              </a:rPr>
              <a:t>QObject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*parent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0</a:t>
            </a:r>
            <a:r>
              <a:rPr lang="en-US" sz="1200" dirty="0"/>
              <a:t>); </a:t>
            </a:r>
            <a:endParaRPr lang="en-US" sz="1200" dirty="0">
              <a:solidFill>
                <a:srgbClr val="808000"/>
              </a:solidFill>
            </a:endParaRPr>
          </a:p>
          <a:p>
            <a:r>
              <a:rPr lang="en-US" sz="1200" dirty="0" smtClean="0">
                <a:solidFill>
                  <a:srgbClr val="808000"/>
                </a:solidFill>
              </a:rPr>
              <a:t>    </a:t>
            </a:r>
            <a:r>
              <a:rPr lang="en-US" sz="1200" dirty="0" err="1" smtClean="0">
                <a:solidFill>
                  <a:srgbClr val="808000"/>
                </a:solidFill>
              </a:rPr>
              <a:t>bool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hasFeature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0080"/>
                </a:solidFill>
              </a:rPr>
              <a:t>DriverFeature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f)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Q_DECL_OVERRIDE</a:t>
            </a:r>
            <a:r>
              <a:rPr lang="en-US" sz="1200" dirty="0"/>
              <a:t>;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</a:t>
            </a:r>
            <a:r>
              <a:rPr lang="en-US" sz="1200" dirty="0" err="1" smtClean="0">
                <a:solidFill>
                  <a:srgbClr val="808000"/>
                </a:solidFill>
              </a:rPr>
              <a:t>bool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i="1" dirty="0">
                <a:solidFill>
                  <a:srgbClr val="000000"/>
                </a:solidFill>
              </a:rPr>
              <a:t>open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&amp;</a:t>
            </a:r>
            <a:r>
              <a:rPr lang="en-US" sz="1200" dirty="0" err="1" smtClean="0"/>
              <a:t>db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&amp;user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&amp;password</a:t>
            </a:r>
            <a:r>
              <a:rPr lang="en-US" sz="1200" dirty="0"/>
              <a:t>,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          </a:t>
            </a:r>
            <a:r>
              <a:rPr lang="en-US" sz="1200" dirty="0" err="1" smtClean="0">
                <a:solidFill>
                  <a:srgbClr val="808000"/>
                </a:solidFill>
              </a:rPr>
              <a:t>const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&amp;host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808000"/>
                </a:solidFill>
              </a:rPr>
              <a:t>int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port,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&amp;</a:t>
            </a:r>
            <a:r>
              <a:rPr lang="en-US" sz="1200" dirty="0" err="1" smtClean="0"/>
              <a:t>connOpts</a:t>
            </a:r>
            <a:r>
              <a:rPr lang="en-US" sz="1200" dirty="0"/>
              <a:t>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     </a:t>
            </a:r>
            <a:r>
              <a:rPr lang="en-US" sz="1200" dirty="0" smtClean="0"/>
              <a:t>// sqlite3_open_v2(file, sqlite3Struct, </a:t>
            </a:r>
            <a:r>
              <a:rPr lang="en-US" sz="1200" dirty="0" err="1" smtClean="0"/>
              <a:t>openMode</a:t>
            </a:r>
            <a:r>
              <a:rPr lang="en-US" sz="1200" dirty="0" smtClean="0"/>
              <a:t>); </a:t>
            </a:r>
            <a:endParaRPr lang="en-US" sz="1200" dirty="0">
              <a:solidFill>
                <a:srgbClr val="C0C0C0"/>
              </a:solidFill>
            </a:endParaRPr>
          </a:p>
          <a:p>
            <a:r>
              <a:rPr lang="en-US" sz="1200" dirty="0" smtClean="0">
                <a:solidFill>
                  <a:srgbClr val="C0C0C0"/>
                </a:solidFill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</a:rPr>
              <a:t>QSqlResult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*</a:t>
            </a:r>
            <a:r>
              <a:rPr lang="en-US" sz="1200" i="1" dirty="0" err="1">
                <a:solidFill>
                  <a:srgbClr val="000000"/>
                </a:solidFill>
              </a:rPr>
              <a:t>createResult</a:t>
            </a:r>
            <a:r>
              <a:rPr lang="en-US" sz="1200" dirty="0"/>
              <a:t>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QStringList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i="1" dirty="0">
                <a:solidFill>
                  <a:srgbClr val="000000"/>
                </a:solidFill>
              </a:rPr>
              <a:t>tables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0080"/>
                </a:solidFill>
              </a:rPr>
              <a:t>QSql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800080"/>
                </a:solidFill>
              </a:rPr>
              <a:t>TableType</a:t>
            </a:r>
            <a:r>
              <a:rPr lang="en-US" sz="1200" dirty="0"/>
              <a:t>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Q_DECL_OVERRIDE</a:t>
            </a:r>
            <a:r>
              <a:rPr lang="en-US" sz="1200" dirty="0"/>
              <a:t>; </a:t>
            </a:r>
            <a:br>
              <a:rPr lang="en-US" sz="1200" dirty="0"/>
            </a:br>
            <a:r>
              <a:rPr lang="en-US" sz="1200" dirty="0">
                <a:solidFill>
                  <a:srgbClr val="800080"/>
                </a:solidFill>
              </a:rPr>
              <a:t> </a:t>
            </a:r>
            <a:r>
              <a:rPr lang="en-US" sz="1200" dirty="0" smtClean="0">
                <a:solidFill>
                  <a:srgbClr val="80008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QSqlIndex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primaryIndex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&amp;table)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Q_DECL_OVERRIDE</a:t>
            </a:r>
            <a:r>
              <a:rPr lang="en-US" sz="1200" dirty="0" smtClean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qtbase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src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/plugins/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sqldrivers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sqlite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00511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QSqlQuery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2425651"/>
          </a:xfrm>
        </p:spPr>
        <p:txBody>
          <a:bodyPr>
            <a:normAutofit/>
          </a:bodyPr>
          <a:lstStyle/>
          <a:p>
            <a:r>
              <a:rPr lang="en-US" dirty="0" smtClean="0"/>
              <a:t>Wrapper to </a:t>
            </a:r>
            <a:r>
              <a:rPr lang="en-US" dirty="0" err="1" smtClean="0">
                <a:latin typeface="Courier New"/>
                <a:cs typeface="Courier New"/>
              </a:rPr>
              <a:t>QSqlResult</a:t>
            </a:r>
            <a:r>
              <a:rPr lang="en-US" dirty="0" smtClean="0"/>
              <a:t> in the driver </a:t>
            </a:r>
            <a:endParaRPr lang="en-US" dirty="0"/>
          </a:p>
          <a:p>
            <a:pPr lvl="1"/>
            <a:r>
              <a:rPr lang="en-US" dirty="0" smtClean="0"/>
              <a:t>Supports any query, supported by the driver </a:t>
            </a:r>
          </a:p>
          <a:p>
            <a:pPr lvl="1"/>
            <a:r>
              <a:rPr lang="en-US" dirty="0"/>
              <a:t>An optional argument can be given to the </a:t>
            </a:r>
            <a:r>
              <a:rPr lang="en-US" dirty="0" smtClean="0"/>
              <a:t>constructor, </a:t>
            </a:r>
            <a:r>
              <a:rPr lang="en-US" dirty="0"/>
              <a:t>specifying which database to </a:t>
            </a:r>
            <a:r>
              <a:rPr lang="en-US" dirty="0" smtClean="0"/>
              <a:t>use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Run a query by calling </a:t>
            </a:r>
            <a:r>
              <a:rPr lang="en-US" dirty="0" smtClean="0">
                <a:latin typeface="Courier New" pitchFamily="49" charset="0"/>
              </a:rPr>
              <a:t>exec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size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reports how many rows were matched by a select query</a:t>
            </a:r>
          </a:p>
          <a:p>
            <a:pPr lvl="1"/>
            <a:r>
              <a:rPr lang="en-US" dirty="0" smtClean="0"/>
              <a:t>I	-</a:t>
            </a:r>
            <a:r>
              <a:rPr lang="en-US" dirty="0"/>
              <a:t>1 if the number of rows can not be </a:t>
            </a:r>
            <a:r>
              <a:rPr lang="en-US" dirty="0" smtClean="0"/>
              <a:t>determined</a:t>
            </a:r>
          </a:p>
          <a:p>
            <a:pPr lvl="1"/>
            <a:r>
              <a:rPr lang="en-US" dirty="0" err="1" smtClean="0">
                <a:latin typeface="Courier New" pitchFamily="49" charset="0"/>
              </a:rPr>
              <a:t>numRowsAffected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tells how many rows were affected by a non-select query, say, an update query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9551" y="3985636"/>
            <a:ext cx="8053849" cy="837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>
                <a:solidFill>
                  <a:srgbClr val="800080"/>
                </a:solidFill>
              </a:rPr>
              <a:t>QSqlQuery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query;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>
                <a:solidFill>
                  <a:srgbClr val="808000"/>
                </a:solidFill>
              </a:rPr>
              <a:t>if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(!</a:t>
            </a:r>
            <a:r>
              <a:rPr lang="en-US" sz="1200" dirty="0" err="1">
                <a:solidFill>
                  <a:srgbClr val="000000"/>
                </a:solidFill>
              </a:rPr>
              <a:t>query.exec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"SELECT name FROM author"</a:t>
            </a:r>
            <a:r>
              <a:rPr lang="en-US" sz="1200" dirty="0">
                <a:solidFill>
                  <a:srgbClr val="000000"/>
                </a:solidFill>
              </a:rPr>
              <a:t>))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</a:rPr>
              <a:t>    </a:t>
            </a:r>
            <a:r>
              <a:rPr lang="en-US" sz="1200" dirty="0"/>
              <a:t>// ...</a:t>
            </a:r>
          </a:p>
        </p:txBody>
      </p:sp>
    </p:spTree>
    <p:extLst>
      <p:ext uri="{BB962C8B-B14F-4D97-AF65-F5344CB8AC3E}">
        <p14:creationId xmlns:p14="http://schemas.microsoft.com/office/powerpoint/2010/main" val="6387376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 </a:t>
            </a:r>
            <a:r>
              <a:rPr lang="en-US" dirty="0"/>
              <a:t>case of a select statement, the result can be iterated over using </a:t>
            </a: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::next(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This method returns </a:t>
            </a:r>
            <a:r>
              <a:rPr lang="en-US" dirty="0">
                <a:latin typeface="Courier New" pitchFamily="49" charset="0"/>
              </a:rPr>
              <a:t>true</a:t>
            </a:r>
            <a:r>
              <a:rPr lang="en-US" dirty="0"/>
              <a:t> as long as there are more records available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value of the records </a:t>
            </a:r>
            <a:r>
              <a:rPr lang="en-US" dirty="0" smtClean="0"/>
              <a:t>is </a:t>
            </a:r>
            <a:r>
              <a:rPr lang="en-US" dirty="0"/>
              <a:t>fetched using </a:t>
            </a: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::value(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, which returns a </a:t>
            </a:r>
            <a:r>
              <a:rPr lang="en-US" dirty="0" err="1">
                <a:latin typeface="Courier New" pitchFamily="49" charset="0"/>
              </a:rPr>
              <a:t>QVariant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fi-FI" dirty="0" smtClean="0"/>
          </a:p>
          <a:p>
            <a:pPr>
              <a:lnSpc>
                <a:spcPct val="90000"/>
              </a:lnSpc>
            </a:pPr>
            <a:r>
              <a:rPr lang="fi-FI" dirty="0" smtClean="0"/>
              <a:t>For </a:t>
            </a:r>
            <a:r>
              <a:rPr lang="fi-FI" dirty="0" err="1"/>
              <a:t>navigation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::first()</a:t>
            </a:r>
            <a:r>
              <a:rPr lang="en-US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::last()</a:t>
            </a:r>
            <a:r>
              <a:rPr lang="en-US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prev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::seek(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lastError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can be used to query for error messages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ex-query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9215" y="2870561"/>
            <a:ext cx="5374736" cy="1182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 smtClean="0">
                <a:solidFill>
                  <a:srgbClr val="800080"/>
                </a:solidFill>
              </a:rPr>
              <a:t>QSqlQuery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query(</a:t>
            </a:r>
            <a:r>
              <a:rPr lang="en-US" sz="1200" dirty="0"/>
              <a:t>"SELECT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country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FROM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artist"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808000"/>
                </a:solidFill>
              </a:rPr>
              <a:t>while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query.</a:t>
            </a:r>
            <a:r>
              <a:rPr lang="en-US" sz="1200" dirty="0" err="1"/>
              <a:t>next</a:t>
            </a:r>
            <a:r>
              <a:rPr lang="en-US" sz="1200" dirty="0">
                <a:solidFill>
                  <a:srgbClr val="000000"/>
                </a:solidFill>
              </a:rPr>
              <a:t>())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800080"/>
                </a:solidFill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country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query.</a:t>
            </a:r>
            <a:r>
              <a:rPr lang="en-US" sz="1200" dirty="0" err="1"/>
              <a:t>value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80"/>
                </a:solidFill>
              </a:rPr>
              <a:t>0</a:t>
            </a:r>
            <a:r>
              <a:rPr lang="en-US" sz="1200" dirty="0">
                <a:solidFill>
                  <a:srgbClr val="000000"/>
                </a:solidFill>
              </a:rPr>
              <a:t>).</a:t>
            </a:r>
            <a:r>
              <a:rPr lang="en-US" sz="1200" dirty="0" err="1"/>
              <a:t>toString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  <a:r>
              <a:rPr lang="en-US" sz="1200" dirty="0" smtClean="0"/>
              <a:t>  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en-US" sz="1200" dirty="0" err="1" smtClean="0"/>
              <a:t>doSomething</a:t>
            </a:r>
            <a:r>
              <a:rPr lang="en-US" sz="1200" dirty="0">
                <a:solidFill>
                  <a:srgbClr val="000000"/>
                </a:solidFill>
              </a:rPr>
              <a:t>(country);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0000"/>
                </a:solidFill>
              </a:rPr>
              <a:t>}</a:t>
            </a:r>
            <a:endParaRPr lang="en-US" sz="1200" dirty="0" smtClean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272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Queries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May speed up inserting a large number of records 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the database does not support prepared queries Qt will translate the query into an ordinary query</a:t>
            </a:r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kinds of prepared </a:t>
            </a:r>
            <a:r>
              <a:rPr lang="en-US" dirty="0" smtClean="0"/>
              <a:t>queries: </a:t>
            </a:r>
            <a:endParaRPr lang="en-US" dirty="0"/>
          </a:p>
          <a:p>
            <a:pPr lvl="1"/>
            <a:r>
              <a:rPr lang="en-US" dirty="0"/>
              <a:t>named </a:t>
            </a:r>
            <a:r>
              <a:rPr lang="en-US" dirty="0" smtClean="0"/>
              <a:t>bindings</a:t>
            </a:r>
            <a:endParaRPr lang="en-US" dirty="0"/>
          </a:p>
          <a:p>
            <a:pPr lvl="1"/>
            <a:r>
              <a:rPr lang="en-US" dirty="0"/>
              <a:t>positional bindings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225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489348"/>
            <a:ext cx="8291264" cy="1604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/>
              <a:t>// Named bindings </a:t>
            </a:r>
            <a:endParaRPr lang="en-US" sz="1200" dirty="0" smtClean="0">
              <a:solidFill>
                <a:srgbClr val="800080"/>
              </a:solidFill>
            </a:endParaRPr>
          </a:p>
          <a:p>
            <a:r>
              <a:rPr lang="en-US" sz="1200" dirty="0" err="1" smtClean="0">
                <a:solidFill>
                  <a:srgbClr val="800080"/>
                </a:solidFill>
              </a:rPr>
              <a:t>QSqlQuery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query;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query.prepare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"INSERT INTO employee (id, name, salary) VALUES (:id, :name, :salary)"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query.bindValue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":id"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1001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query.bindValue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":name"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”Employee 1"</a:t>
            </a:r>
            <a:r>
              <a:rPr lang="en-US" sz="1200" dirty="0" smtClean="0">
                <a:solidFill>
                  <a:srgbClr val="000000"/>
                </a:solidFill>
              </a:rPr>
              <a:t>); 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query.bindValue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":salary"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10000000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query.exec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06400" y="3218709"/>
            <a:ext cx="8280400" cy="1645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/>
              <a:t>// </a:t>
            </a:r>
            <a:r>
              <a:rPr lang="en-US" sz="1200" dirty="0" smtClean="0"/>
              <a:t>Positional </a:t>
            </a:r>
            <a:r>
              <a:rPr lang="en-US" sz="1200" dirty="0"/>
              <a:t>bindings </a:t>
            </a:r>
            <a:endParaRPr lang="en-US" sz="1200" dirty="0" smtClean="0">
              <a:solidFill>
                <a:srgbClr val="800080"/>
              </a:solidFill>
            </a:endParaRPr>
          </a:p>
          <a:p>
            <a:r>
              <a:rPr lang="en-US" sz="1200" dirty="0" err="1" smtClean="0">
                <a:solidFill>
                  <a:srgbClr val="800080"/>
                </a:solidFill>
              </a:rPr>
              <a:t>QSqlQuery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query;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query.prepare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"INSERT INTO employee (id, name, salary) VALUES (?, ?, ?)"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query.addBindValue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>
                <a:solidFill>
                  <a:srgbClr val="000080"/>
                </a:solidFill>
              </a:rPr>
              <a:t>1002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query.addBindValue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/>
              <a:t>”Employee 2"</a:t>
            </a:r>
            <a:r>
              <a:rPr lang="en-US" sz="1200" dirty="0" smtClean="0">
                <a:solidFill>
                  <a:srgbClr val="000000"/>
                </a:solidFill>
              </a:rPr>
              <a:t>);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query.addBindValue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>
                <a:solidFill>
                  <a:srgbClr val="000080"/>
                </a:solidFill>
              </a:rPr>
              <a:t>10000001</a:t>
            </a:r>
            <a:r>
              <a:rPr lang="en-US" sz="1200" dirty="0" smtClean="0">
                <a:solidFill>
                  <a:srgbClr val="000000"/>
                </a:solidFill>
              </a:rPr>
              <a:t>)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query.exec</a:t>
            </a:r>
            <a:r>
              <a:rPr lang="en-US" sz="1200" dirty="0" smtClean="0">
                <a:solidFill>
                  <a:srgbClr val="00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193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Custom </a:t>
            </a:r>
            <a:r>
              <a:rPr lang="en-US" dirty="0" smtClean="0"/>
              <a:t>Libraries</a:t>
            </a:r>
          </a:p>
          <a:p>
            <a:r>
              <a:rPr lang="en-US" dirty="0" smtClean="0"/>
              <a:t>Extending Qt with Plugins</a:t>
            </a:r>
            <a:endParaRPr lang="en-US" dirty="0"/>
          </a:p>
          <a:p>
            <a:r>
              <a:rPr lang="en-US" dirty="0" smtClean="0"/>
              <a:t>Plugin </a:t>
            </a:r>
            <a:r>
              <a:rPr lang="en-US" dirty="0"/>
              <a:t>Development and </a:t>
            </a:r>
            <a:r>
              <a:rPr lang="en-US" dirty="0" smtClean="0"/>
              <a:t>Deployment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324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Item Models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QSqlQueryModel</a:t>
            </a:r>
            <a:r>
              <a:rPr lang="en-US" dirty="0" smtClean="0"/>
              <a:t> </a:t>
            </a:r>
            <a:r>
              <a:rPr lang="en-US" dirty="0"/>
              <a:t>wraps a </a:t>
            </a: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/>
              <a:t> in a </a:t>
            </a:r>
            <a:r>
              <a:rPr lang="en-US" dirty="0" err="1" smtClean="0">
                <a:latin typeface="Courier New" pitchFamily="49" charset="0"/>
              </a:rPr>
              <a:t>QAbstractItemModel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result set of the query can be used with the model/view framework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titles displayed in views are the column names from the </a:t>
            </a:r>
            <a:r>
              <a:rPr lang="en-US" dirty="0" smtClean="0"/>
              <a:t>database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Can </a:t>
            </a:r>
            <a:r>
              <a:rPr lang="en-US" dirty="0"/>
              <a:t>be changed using </a:t>
            </a:r>
            <a:r>
              <a:rPr lang="en-US" dirty="0" err="1">
                <a:latin typeface="Courier New" pitchFamily="49" charset="0"/>
              </a:rPr>
              <a:t>QSqlQueryModel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setHeaderData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QSqlTableModel</a:t>
            </a:r>
            <a:r>
              <a:rPr lang="en-US" dirty="0" smtClean="0"/>
              <a:t> </a:t>
            </a:r>
            <a:r>
              <a:rPr lang="en-US" dirty="0"/>
              <a:t>wraps </a:t>
            </a:r>
            <a:r>
              <a:rPr lang="en-US" i="1" dirty="0"/>
              <a:t>a single table</a:t>
            </a:r>
            <a:r>
              <a:rPr lang="en-US" dirty="0"/>
              <a:t> in a model, and does therefore allow editing the items</a:t>
            </a: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dirty="0"/>
              <a:t>Create an instance of </a:t>
            </a:r>
            <a:r>
              <a:rPr lang="en-US" dirty="0" err="1">
                <a:latin typeface="Courier New" pitchFamily="49" charset="0"/>
              </a:rPr>
              <a:t>QSqlTableModel</a:t>
            </a:r>
            <a:r>
              <a:rPr lang="en-US" dirty="0"/>
              <a:t>, and call </a:t>
            </a:r>
            <a:r>
              <a:rPr lang="en-US" dirty="0" err="1">
                <a:latin typeface="Courier New" pitchFamily="49" charset="0"/>
              </a:rPr>
              <a:t>setTable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specifying the table to use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Optionally call </a:t>
            </a:r>
            <a:r>
              <a:rPr lang="en-US" dirty="0" err="1">
                <a:latin typeface="Courier New" pitchFamily="49" charset="0"/>
              </a:rPr>
              <a:t>setFilter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specifying a WHERE part of a SQL query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Optionally call </a:t>
            </a:r>
            <a:r>
              <a:rPr lang="en-US" dirty="0" err="1">
                <a:latin typeface="Courier New" pitchFamily="49" charset="0"/>
              </a:rPr>
              <a:t>setSort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specifying column number and sort direction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Call </a:t>
            </a:r>
            <a:r>
              <a:rPr lang="en-US" dirty="0">
                <a:latin typeface="Courier New" pitchFamily="49" charset="0"/>
              </a:rPr>
              <a:t>select()</a:t>
            </a:r>
            <a:r>
              <a:rPr lang="en-US" dirty="0"/>
              <a:t> to execute the query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/>
                <a:cs typeface="Courier New"/>
              </a:rPr>
              <a:t>QSqlRelationalTableModel</a:t>
            </a:r>
            <a:r>
              <a:rPr lang="en-US" dirty="0" smtClean="0"/>
              <a:t> is </a:t>
            </a:r>
            <a:r>
              <a:rPr lang="en-US" dirty="0" err="1" smtClean="0">
                <a:latin typeface="Courier New"/>
                <a:cs typeface="Courier New"/>
              </a:rPr>
              <a:t>QSqlTableModel</a:t>
            </a:r>
            <a:r>
              <a:rPr lang="en-US" dirty="0" smtClean="0"/>
              <a:t> subclass with a foreign key support 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ex-query-model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84717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QSqlTableModel</a:t>
            </a:r>
            <a:r>
              <a:rPr lang="en-US" dirty="0"/>
              <a:t> vs. </a:t>
            </a:r>
            <a:r>
              <a:rPr lang="en-US" dirty="0" err="1"/>
              <a:t>QAbstractItemModel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ossible </a:t>
            </a:r>
            <a:r>
              <a:rPr lang="en-US" dirty="0"/>
              <a:t>to access the table programmatically using the methods of </a:t>
            </a:r>
            <a:r>
              <a:rPr lang="en-US" dirty="0" err="1" smtClean="0">
                <a:latin typeface="Courier New" pitchFamily="49" charset="0"/>
              </a:rPr>
              <a:t>QAbstractItemModel</a:t>
            </a:r>
            <a:endParaRPr lang="en-US" dirty="0"/>
          </a:p>
          <a:p>
            <a:endParaRPr lang="en-US" dirty="0" smtClean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QSqlTableModel</a:t>
            </a:r>
            <a:r>
              <a:rPr lang="en-US" dirty="0" smtClean="0"/>
              <a:t> </a:t>
            </a:r>
            <a:r>
              <a:rPr lang="en-US" dirty="0"/>
              <a:t>adds a few methods for convenience</a:t>
            </a:r>
          </a:p>
          <a:p>
            <a:pPr lvl="1"/>
            <a:r>
              <a:rPr lang="en-US" dirty="0">
                <a:latin typeface="Courier New" pitchFamily="49" charset="0"/>
              </a:rPr>
              <a:t>record()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</a:rPr>
              <a:t>setRecord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</a:rPr>
              <a:t>insertRecord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all work with instances of </a:t>
            </a:r>
            <a:r>
              <a:rPr lang="en-US" dirty="0" err="1" smtClean="0">
                <a:latin typeface="Courier New" pitchFamily="49" charset="0"/>
              </a:rPr>
              <a:t>QSqlRecord</a:t>
            </a:r>
            <a:endParaRPr lang="en-US" dirty="0"/>
          </a:p>
          <a:p>
            <a:pPr lvl="1"/>
            <a:r>
              <a:rPr lang="en-US" dirty="0" smtClean="0"/>
              <a:t>All refer </a:t>
            </a:r>
            <a:r>
              <a:rPr lang="en-US" dirty="0"/>
              <a:t>to rows in the table rather than </a:t>
            </a:r>
            <a:r>
              <a:rPr lang="en-US" dirty="0" err="1">
                <a:latin typeface="Courier New" pitchFamily="49" charset="0"/>
              </a:rPr>
              <a:t>QModelIndexes</a:t>
            </a:r>
            <a:endParaRPr lang="en-US" dirty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QSqlRecord</a:t>
            </a:r>
            <a:r>
              <a:rPr lang="en-US" dirty="0" smtClean="0"/>
              <a:t> </a:t>
            </a:r>
            <a:r>
              <a:rPr lang="en-US" dirty="0"/>
              <a:t>is a simple container for records containing methods like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setValue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index, </a:t>
            </a:r>
            <a:r>
              <a:rPr lang="en-US" dirty="0" err="1">
                <a:latin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</a:rPr>
              <a:t> value)</a:t>
            </a:r>
            <a:r>
              <a:rPr lang="en-US" dirty="0"/>
              <a:t>,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setValue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QString</a:t>
            </a:r>
            <a:r>
              <a:rPr lang="en-US" dirty="0">
                <a:latin typeface="Courier New" pitchFamily="49" charset="0"/>
              </a:rPr>
              <a:t> name, </a:t>
            </a:r>
            <a:r>
              <a:rPr lang="en-US" dirty="0" err="1">
                <a:latin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</a:rPr>
              <a:t> value)</a:t>
            </a:r>
            <a:r>
              <a:rPr lang="en-US" dirty="0"/>
              <a:t>, and similar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</a:rPr>
              <a:t> value(...)</a:t>
            </a:r>
            <a:r>
              <a:rPr lang="en-US" dirty="0"/>
              <a:t> methods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792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QSqlTableModel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1489348"/>
            <a:ext cx="7668852" cy="2066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>
                <a:solidFill>
                  <a:srgbClr val="808000"/>
                </a:solidFill>
              </a:rPr>
              <a:t>for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 smtClean="0">
                <a:solidFill>
                  <a:srgbClr val="808000"/>
                </a:solidFill>
              </a:rPr>
              <a:t>int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row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0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row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&lt; model-&gt;</a:t>
            </a:r>
            <a:r>
              <a:rPr lang="en-US" sz="1200" dirty="0" err="1">
                <a:solidFill>
                  <a:srgbClr val="000000"/>
                </a:solidFill>
              </a:rPr>
              <a:t>rowCount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++</a:t>
            </a:r>
            <a:r>
              <a:rPr lang="en-US" sz="1200" dirty="0" smtClean="0">
                <a:solidFill>
                  <a:srgbClr val="000000"/>
                </a:solidFill>
              </a:rPr>
              <a:t>row)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QSqlRecord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record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 model-&gt;record(row</a:t>
            </a:r>
            <a:r>
              <a:rPr lang="en-US" sz="1200" dirty="0" smtClean="0">
                <a:solidFill>
                  <a:srgbClr val="000000"/>
                </a:solidFill>
              </a:rPr>
              <a:t>);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smtClean="0">
                <a:solidFill>
                  <a:srgbClr val="808000"/>
                </a:solidFill>
              </a:rPr>
              <a:t>double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price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record.value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/>
              <a:t>"</a:t>
            </a:r>
            <a:r>
              <a:rPr lang="en-US" sz="1200" dirty="0"/>
              <a:t>price</a:t>
            </a:r>
            <a:r>
              <a:rPr lang="en-US" sz="1200" dirty="0" smtClean="0"/>
              <a:t>"</a:t>
            </a:r>
            <a:r>
              <a:rPr lang="en-US" sz="1200" dirty="0" smtClean="0">
                <a:solidFill>
                  <a:srgbClr val="000000"/>
                </a:solidFill>
              </a:rPr>
              <a:t>).</a:t>
            </a:r>
            <a:r>
              <a:rPr lang="en-US" sz="1200" dirty="0" err="1">
                <a:solidFill>
                  <a:srgbClr val="000000"/>
                </a:solidFill>
              </a:rPr>
              <a:t>toDouble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smtClean="0">
                <a:solidFill>
                  <a:srgbClr val="000000"/>
                </a:solidFill>
              </a:rPr>
              <a:t>price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*=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1.1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</a:rPr>
              <a:t>record.setValue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/>
              <a:t>"</a:t>
            </a:r>
            <a:r>
              <a:rPr lang="en-US" sz="1200" dirty="0"/>
              <a:t>price"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price);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>
                <a:solidFill>
                  <a:srgbClr val="000000"/>
                </a:solidFill>
              </a:rPr>
              <a:t>model-&gt;</a:t>
            </a:r>
            <a:r>
              <a:rPr lang="en-US" sz="1200" dirty="0" err="1" smtClean="0">
                <a:solidFill>
                  <a:srgbClr val="000000"/>
                </a:solidFill>
              </a:rPr>
              <a:t>setRecord</a:t>
            </a:r>
            <a:r>
              <a:rPr lang="en-US" sz="1200" dirty="0" smtClean="0">
                <a:solidFill>
                  <a:srgbClr val="000000"/>
                </a:solidFill>
              </a:rPr>
              <a:t>(row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 smtClean="0">
                <a:solidFill>
                  <a:srgbClr val="000000"/>
                </a:solidFill>
              </a:rPr>
              <a:t>record);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}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</a:rPr>
              <a:t>model</a:t>
            </a:r>
            <a:r>
              <a:rPr lang="en-US" sz="1200" dirty="0">
                <a:solidFill>
                  <a:srgbClr val="000000"/>
                </a:solidFill>
              </a:rPr>
              <a:t>-&gt;</a:t>
            </a:r>
            <a:r>
              <a:rPr lang="en-US" sz="1200" dirty="0" err="1">
                <a:solidFill>
                  <a:srgbClr val="000000"/>
                </a:solidFill>
              </a:rPr>
              <a:t>submitAll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454596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urier New" pitchFamily="49" charset="0"/>
              </a:rPr>
              <a:t>setEditStrategy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it is possible to </a:t>
            </a:r>
            <a:r>
              <a:rPr lang="en-US" dirty="0"/>
              <a:t>specify when changes made in the GUI should be committed to the </a:t>
            </a:r>
            <a:r>
              <a:rPr lang="en-US" dirty="0" smtClean="0"/>
              <a:t>database</a:t>
            </a:r>
          </a:p>
          <a:p>
            <a:endParaRPr lang="en-US" dirty="0"/>
          </a:p>
          <a:p>
            <a:r>
              <a:rPr lang="en-US" dirty="0" smtClean="0"/>
              <a:t>Edit strategies</a:t>
            </a:r>
            <a:endParaRPr lang="en-US" dirty="0"/>
          </a:p>
          <a:p>
            <a:pPr lvl="1"/>
            <a:r>
              <a:rPr lang="en-US" dirty="0" err="1">
                <a:latin typeface="Courier New" pitchFamily="49" charset="0"/>
              </a:rPr>
              <a:t>OnFieldChange</a:t>
            </a:r>
            <a:r>
              <a:rPr lang="en-US" dirty="0"/>
              <a:t> – Data will be saved as soon as you start editing a new cell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OnRowChange</a:t>
            </a:r>
            <a:r>
              <a:rPr lang="en-US" dirty="0"/>
              <a:t> – Data will be saved when you start editing a new record (changes can be discarded by calling </a:t>
            </a:r>
            <a:r>
              <a:rPr lang="en-US" dirty="0">
                <a:latin typeface="Courier New" pitchFamily="49" charset="0"/>
              </a:rPr>
              <a:t>revert()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OnManualSubmit</a:t>
            </a:r>
            <a:r>
              <a:rPr lang="en-US" dirty="0"/>
              <a:t> – Data will only be saved when you call </a:t>
            </a:r>
            <a:r>
              <a:rPr lang="en-US" dirty="0" err="1">
                <a:latin typeface="Courier New" pitchFamily="49" charset="0"/>
              </a:rPr>
              <a:t>submitAll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(changes can be discarded with </a:t>
            </a:r>
            <a:r>
              <a:rPr lang="en-US" dirty="0" err="1">
                <a:latin typeface="Courier New" pitchFamily="49" charset="0"/>
              </a:rPr>
              <a:t>revertAll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/>
              <a:t>careful with </a:t>
            </a:r>
            <a:r>
              <a:rPr lang="en-US" dirty="0" err="1">
                <a:latin typeface="Courier New" pitchFamily="49" charset="0"/>
              </a:rPr>
              <a:t>OnFieldChange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Performance can drop significantly compared to using the other editing strategies</a:t>
            </a:r>
          </a:p>
          <a:p>
            <a:pPr lvl="1"/>
            <a:r>
              <a:rPr lang="en-US" dirty="0"/>
              <a:t>If you modify a primary key, the record might slip through your fingers while you are trying to fill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409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Editable Queries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Without modifications </a:t>
            </a:r>
            <a:r>
              <a:rPr lang="en-US" dirty="0" err="1">
                <a:latin typeface="Courier New" pitchFamily="49" charset="0"/>
              </a:rPr>
              <a:t>QSqlQueryModel</a:t>
            </a:r>
            <a:r>
              <a:rPr lang="en-US" dirty="0"/>
              <a:t> is read only, while </a:t>
            </a:r>
            <a:r>
              <a:rPr lang="en-US" dirty="0" err="1">
                <a:latin typeface="Courier New" pitchFamily="49" charset="0"/>
              </a:rPr>
              <a:t>QSqlTableModel</a:t>
            </a:r>
            <a:r>
              <a:rPr lang="en-US" dirty="0"/>
              <a:t> only works on a single </a:t>
            </a:r>
            <a:r>
              <a:rPr lang="en-US" dirty="0" smtClean="0"/>
              <a:t>table</a:t>
            </a:r>
          </a:p>
          <a:p>
            <a:endParaRPr lang="en-US" dirty="0"/>
          </a:p>
          <a:p>
            <a:r>
              <a:rPr lang="en-US" dirty="0"/>
              <a:t>To be able to edit the result of an arbitrary query, override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QAbstractItemModel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setData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to update the data yourself, and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QAbstractItemModel</a:t>
            </a:r>
            <a:r>
              <a:rPr lang="en-US" dirty="0">
                <a:latin typeface="Courier New" pitchFamily="49" charset="0"/>
              </a:rPr>
              <a:t>::flags()</a:t>
            </a:r>
            <a:r>
              <a:rPr lang="en-US" dirty="0"/>
              <a:t> to specify that the table is editable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ex-editable-query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88253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 start a transaction using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::transaction()</a:t>
            </a:r>
            <a:r>
              <a:rPr lang="en-US" dirty="0"/>
              <a:t>, and end it using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::commit()</a:t>
            </a:r>
            <a:r>
              <a:rPr lang="en-US" dirty="0"/>
              <a:t> or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::rollback()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above methods return </a:t>
            </a:r>
            <a:r>
              <a:rPr lang="en-US" dirty="0">
                <a:latin typeface="Courier New" pitchFamily="49" charset="0"/>
              </a:rPr>
              <a:t>true</a:t>
            </a:r>
            <a:r>
              <a:rPr lang="en-US" dirty="0"/>
              <a:t> if the action succeeded</a:t>
            </a:r>
          </a:p>
          <a:p>
            <a:endParaRPr lang="en-US" dirty="0" smtClean="0"/>
          </a:p>
          <a:p>
            <a:r>
              <a:rPr lang="en-US" dirty="0" smtClean="0"/>
              <a:t>Transaction </a:t>
            </a:r>
            <a:r>
              <a:rPr lang="en-US" dirty="0"/>
              <a:t>requires support from the database – check for this using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QSqlDriver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hasFeature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QSqlDriver</a:t>
            </a:r>
            <a:r>
              <a:rPr lang="en-US" dirty="0">
                <a:latin typeface="Courier New" pitchFamily="49" charset="0"/>
              </a:rPr>
              <a:t>::Transactions)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327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</a:t>
            </a:r>
            <a:r>
              <a:rPr lang="en-US" dirty="0"/>
              <a:t>A</a:t>
            </a:r>
            <a:r>
              <a:rPr lang="en-US" dirty="0" smtClean="0"/>
              <a:t>nswers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the role of </a:t>
            </a:r>
            <a:r>
              <a:rPr lang="en-US" dirty="0" err="1" smtClean="0">
                <a:latin typeface="Courier New"/>
                <a:cs typeface="Courier New"/>
              </a:rPr>
              <a:t>QSqlDatabase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Can you share database connection between threads? Justify.</a:t>
            </a:r>
          </a:p>
          <a:p>
            <a:r>
              <a:rPr lang="en-US" dirty="0" smtClean="0"/>
              <a:t>How can you check, whether a required feature can be used with an existing database driver?</a:t>
            </a:r>
          </a:p>
          <a:p>
            <a:r>
              <a:rPr lang="en-US" dirty="0" smtClean="0"/>
              <a:t>What kind of SQL queries are supported by </a:t>
            </a:r>
            <a:r>
              <a:rPr lang="en-US" dirty="0" err="1" smtClean="0">
                <a:latin typeface="Courier New"/>
                <a:cs typeface="Courier New"/>
              </a:rPr>
              <a:t>QSqlQuery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and named and positional value bindings? Is it beneficial to use them?</a:t>
            </a:r>
          </a:p>
          <a:p>
            <a:r>
              <a:rPr lang="en-US" dirty="0" smtClean="0"/>
              <a:t>What kind of item models can be used with databases?</a:t>
            </a:r>
          </a:p>
          <a:p>
            <a:r>
              <a:rPr lang="en-US" dirty="0" smtClean="0"/>
              <a:t>What should be taken into account performance wise when using </a:t>
            </a:r>
            <a:r>
              <a:rPr lang="en-US" dirty="0" err="1" smtClean="0">
                <a:latin typeface="Courier New"/>
                <a:cs typeface="Courier New"/>
              </a:rPr>
              <a:t>QSqlTableModel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Does Qt support transactions?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932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has support to make SQL queries to the database</a:t>
            </a:r>
          </a:p>
          <a:p>
            <a:pPr lvl="1"/>
            <a:r>
              <a:rPr lang="en-US" dirty="0" smtClean="0"/>
              <a:t>Intuitive Qt-style APIs provided for composing the queries</a:t>
            </a:r>
          </a:p>
          <a:p>
            <a:pPr lvl="1"/>
            <a:endParaRPr lang="en-US" dirty="0"/>
          </a:p>
          <a:p>
            <a:r>
              <a:rPr lang="en-US" dirty="0" smtClean="0"/>
              <a:t>Queries are made using an open database connection</a:t>
            </a:r>
          </a:p>
          <a:p>
            <a:pPr lvl="1"/>
            <a:r>
              <a:rPr lang="en-US" dirty="0" smtClean="0"/>
              <a:t>Several connections may be opened to the same database</a:t>
            </a:r>
          </a:p>
          <a:p>
            <a:pPr lvl="1"/>
            <a:r>
              <a:rPr lang="en-US" dirty="0" smtClean="0"/>
              <a:t>Connections are value types, which cannot be shared between threads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Qt database system is based on the model/view framework with three layers</a:t>
            </a:r>
          </a:p>
          <a:p>
            <a:pPr lvl="1"/>
            <a:r>
              <a:rPr lang="en-US" dirty="0" smtClean="0"/>
              <a:t>Database technology -based drivers – connection and query objects are wrappers to the driver object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odel classes – mapping query result or a single table </a:t>
            </a:r>
          </a:p>
          <a:p>
            <a:pPr lvl="1"/>
            <a:r>
              <a:rPr lang="en-US" dirty="0" smtClean="0"/>
              <a:t>View classes – Widgets or QML types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232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Bookstore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4774685" cy="3784985"/>
          </a:xfrm>
        </p:spPr>
        <p:txBody>
          <a:bodyPr>
            <a:normAutofit/>
          </a:bodyPr>
          <a:lstStyle/>
          <a:p>
            <a:r>
              <a:rPr lang="en-US" dirty="0"/>
              <a:t>Author </a:t>
            </a:r>
            <a:r>
              <a:rPr lang="en-US" dirty="0" smtClean="0"/>
              <a:t>table in </a:t>
            </a:r>
            <a:r>
              <a:rPr lang="en-US" dirty="0"/>
              <a:t>upper view</a:t>
            </a:r>
          </a:p>
          <a:p>
            <a:endParaRPr lang="en-US" dirty="0" smtClean="0"/>
          </a:p>
          <a:p>
            <a:r>
              <a:rPr lang="en-US" dirty="0" smtClean="0"/>
              <a:t>Book </a:t>
            </a:r>
            <a:r>
              <a:rPr lang="en-US" dirty="0"/>
              <a:t>table in lower view</a:t>
            </a:r>
          </a:p>
          <a:p>
            <a:pPr lvl="1"/>
            <a:r>
              <a:rPr lang="en-US" dirty="0"/>
              <a:t>Only books from current author shown</a:t>
            </a:r>
          </a:p>
          <a:p>
            <a:endParaRPr lang="en-US" dirty="0" smtClean="0"/>
          </a:p>
          <a:p>
            <a:r>
              <a:rPr lang="en-US" dirty="0" smtClean="0"/>
              <a:t>Follow </a:t>
            </a:r>
            <a:r>
              <a:rPr lang="en-US" dirty="0"/>
              <a:t>these </a:t>
            </a:r>
            <a:r>
              <a:rPr lang="en-US" dirty="0" smtClean="0"/>
              <a:t>steps (more details in </a:t>
            </a:r>
            <a:r>
              <a:rPr lang="en-US" dirty="0" err="1" smtClean="0"/>
              <a:t>readme.txt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Setup the author </a:t>
            </a:r>
            <a:r>
              <a:rPr lang="en-US" dirty="0" smtClean="0"/>
              <a:t>table (</a:t>
            </a:r>
            <a:r>
              <a:rPr lang="en-US" dirty="0" err="1" smtClean="0">
                <a:latin typeface="Courier New"/>
                <a:cs typeface="Courier New"/>
              </a:rPr>
              <a:t>QSqlTableModel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Setup the proxy tables to map columns </a:t>
            </a:r>
            <a:endParaRPr lang="en-US" dirty="0"/>
          </a:p>
          <a:p>
            <a:pPr lvl="1"/>
            <a:r>
              <a:rPr lang="en-US" dirty="0" smtClean="0"/>
              <a:t>Setup </a:t>
            </a:r>
            <a:r>
              <a:rPr lang="en-US" dirty="0"/>
              <a:t>book table with </a:t>
            </a:r>
            <a:r>
              <a:rPr lang="en-US" dirty="0" err="1">
                <a:latin typeface="Courier New"/>
                <a:cs typeface="Courier New"/>
              </a:rPr>
              <a:t>QSqlQueryModel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Provide </a:t>
            </a:r>
            <a:r>
              <a:rPr lang="en-US" dirty="0"/>
              <a:t>edit support for both tables</a:t>
            </a:r>
          </a:p>
          <a:p>
            <a:endParaRPr lang="en-US" dirty="0" smtClean="0"/>
          </a:p>
          <a:p>
            <a:r>
              <a:rPr lang="en-US" dirty="0" smtClean="0"/>
              <a:t>Optional</a:t>
            </a:r>
            <a:endParaRPr lang="en-US" dirty="0"/>
          </a:p>
          <a:p>
            <a:pPr lvl="1"/>
            <a:r>
              <a:rPr lang="en-US" dirty="0"/>
              <a:t>Support add/delete rows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lab-bookstore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769" y="40527"/>
            <a:ext cx="464046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237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Multimedia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0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</a:t>
            </a:r>
            <a:r>
              <a:rPr lang="en-US" dirty="0" smtClean="0"/>
              <a:t>… </a:t>
            </a:r>
            <a:endParaRPr lang="en-US" dirty="0"/>
          </a:p>
          <a:p>
            <a:r>
              <a:rPr lang="en-US" dirty="0" smtClean="0"/>
              <a:t>…creating and deploying libraries </a:t>
            </a:r>
            <a:endParaRPr lang="en-US" dirty="0"/>
          </a:p>
          <a:p>
            <a:r>
              <a:rPr lang="en-US" dirty="0" smtClean="0"/>
              <a:t>…loading libraries and resolving symbols in libraries </a:t>
            </a:r>
            <a:endParaRPr lang="en-US" dirty="0"/>
          </a:p>
          <a:p>
            <a:r>
              <a:rPr lang="en-US" dirty="0" smtClean="0"/>
              <a:t>…creating Qt plugins using both high and low-level APIs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7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Multimedia Features</a:t>
            </a:r>
          </a:p>
          <a:p>
            <a:r>
              <a:rPr lang="en-US" dirty="0" smtClean="0"/>
              <a:t>Architecture</a:t>
            </a:r>
            <a:endParaRPr lang="en-US" dirty="0"/>
          </a:p>
          <a:p>
            <a:r>
              <a:rPr lang="en-US" dirty="0" smtClean="0"/>
              <a:t>Audio and Video Playback</a:t>
            </a:r>
          </a:p>
          <a:p>
            <a:r>
              <a:rPr lang="en-US" dirty="0" smtClean="0"/>
              <a:t>Audio and Video Recording</a:t>
            </a:r>
            <a:endParaRPr lang="en-US" dirty="0"/>
          </a:p>
          <a:p>
            <a:r>
              <a:rPr lang="en-US" dirty="0" smtClean="0"/>
              <a:t>Custom Video Surface</a:t>
            </a:r>
          </a:p>
          <a:p>
            <a:r>
              <a:rPr lang="en-US" dirty="0" smtClean="0"/>
              <a:t>FM </a:t>
            </a:r>
            <a:r>
              <a:rPr lang="en-US" dirty="0"/>
              <a:t>Radio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467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…what services Qt Multimedia module provides</a:t>
            </a:r>
            <a:endParaRPr lang="en-US" dirty="0"/>
          </a:p>
          <a:p>
            <a:r>
              <a:rPr lang="en-US" dirty="0" smtClean="0"/>
              <a:t>…audio and video playback and recording </a:t>
            </a:r>
            <a:endParaRPr lang="en-US" dirty="0"/>
          </a:p>
          <a:p>
            <a:r>
              <a:rPr lang="en-US" dirty="0" smtClean="0"/>
              <a:t>…accessing video pixel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411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Multimedia Features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Media file playback</a:t>
            </a:r>
          </a:p>
          <a:p>
            <a:pPr lvl="1"/>
            <a:r>
              <a:rPr lang="en-GB" dirty="0" err="1" smtClean="0">
                <a:latin typeface="Courier New"/>
                <a:cs typeface="Courier New"/>
              </a:rPr>
              <a:t>QMediaPlayer</a:t>
            </a:r>
            <a:endParaRPr lang="en-GB" dirty="0" smtClean="0">
              <a:latin typeface="Courier New"/>
              <a:cs typeface="Courier New"/>
            </a:endParaRPr>
          </a:p>
          <a:p>
            <a:pPr lvl="1"/>
            <a:r>
              <a:rPr lang="en-GB" dirty="0" err="1" smtClean="0">
                <a:latin typeface="Courier New"/>
                <a:cs typeface="Courier New"/>
              </a:rPr>
              <a:t>QMediaPlaylist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/>
                <a:cs typeface="Courier New"/>
              </a:rPr>
              <a:t>QMediaContent</a:t>
            </a:r>
            <a:endParaRPr lang="en-GB" dirty="0" smtClean="0">
              <a:latin typeface="Courier New"/>
              <a:cs typeface="Courier New"/>
            </a:endParaRPr>
          </a:p>
          <a:p>
            <a:pPr lvl="1"/>
            <a:r>
              <a:rPr lang="en-GB" dirty="0" err="1" smtClean="0">
                <a:latin typeface="Courier New"/>
                <a:cs typeface="Courier New"/>
              </a:rPr>
              <a:t>QVideoWidet</a:t>
            </a:r>
            <a:r>
              <a:rPr lang="en-GB" dirty="0" smtClean="0">
                <a:latin typeface="Courier New"/>
                <a:cs typeface="Courier New"/>
              </a:rPr>
              <a:t> </a:t>
            </a:r>
          </a:p>
          <a:p>
            <a:endParaRPr lang="en-GB" dirty="0" smtClean="0"/>
          </a:p>
          <a:p>
            <a:r>
              <a:rPr lang="en-GB" dirty="0" smtClean="0"/>
              <a:t>Audio </a:t>
            </a:r>
            <a:r>
              <a:rPr lang="en-GB" dirty="0"/>
              <a:t>device access</a:t>
            </a:r>
          </a:p>
          <a:p>
            <a:pPr lvl="1"/>
            <a:r>
              <a:rPr lang="en-GB" dirty="0" err="1">
                <a:latin typeface="Courier New" pitchFamily="49" charset="0"/>
                <a:cs typeface="Courier New" pitchFamily="49" charset="0"/>
              </a:rPr>
              <a:t>QAudioDeviceInfo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QAudioInput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QAudioOutput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GB" dirty="0" smtClean="0"/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QAudioFormat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QAudioBuffer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– </a:t>
            </a:r>
            <a:r>
              <a:rPr lang="en-GB" dirty="0" smtClean="0"/>
              <a:t>audio media stored in memory for processing 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Low </a:t>
            </a:r>
            <a:r>
              <a:rPr lang="en-GB" dirty="0"/>
              <a:t>latency sound effects</a:t>
            </a:r>
          </a:p>
          <a:p>
            <a:pPr lvl="1"/>
            <a:r>
              <a:rPr lang="en-GB" dirty="0" err="1">
                <a:latin typeface="Courier New" pitchFamily="49" charset="0"/>
                <a:cs typeface="Courier New" pitchFamily="49" charset="0"/>
              </a:rPr>
              <a:t>QSound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– plays .wav files</a:t>
            </a: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QSoundEffect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Camera and view finder</a:t>
            </a:r>
          </a:p>
          <a:p>
            <a:pPr lvl="1"/>
            <a:r>
              <a:rPr lang="en-GB" dirty="0" err="1">
                <a:latin typeface="Courier New"/>
                <a:cs typeface="Courier New"/>
              </a:rPr>
              <a:t>QCamera</a:t>
            </a:r>
            <a:endParaRPr lang="en-GB" dirty="0">
              <a:latin typeface="Courier New"/>
              <a:cs typeface="Courier New"/>
            </a:endParaRPr>
          </a:p>
          <a:p>
            <a:pPr lvl="1"/>
            <a:r>
              <a:rPr lang="en-GB" dirty="0" err="1">
                <a:latin typeface="Courier New"/>
                <a:cs typeface="Courier New"/>
              </a:rPr>
              <a:t>QAbstractVideoSurface</a:t>
            </a:r>
            <a:endParaRPr lang="en-GB" dirty="0">
              <a:latin typeface="Courier New"/>
              <a:cs typeface="Courier New"/>
            </a:endParaRPr>
          </a:p>
          <a:p>
            <a:pPr lvl="1"/>
            <a:r>
              <a:rPr lang="en-GB" dirty="0" err="1">
                <a:latin typeface="Courier New"/>
                <a:cs typeface="Courier New"/>
              </a:rPr>
              <a:t>QAbstractVideoFilter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/>
              <a:t>– for QML </a:t>
            </a:r>
          </a:p>
          <a:p>
            <a:pPr lvl="1"/>
            <a:r>
              <a:rPr lang="en-GB" dirty="0" err="1" smtClean="0">
                <a:latin typeface="Courier New"/>
                <a:cs typeface="Courier New"/>
              </a:rPr>
              <a:t>QVideoFrame</a:t>
            </a:r>
            <a:endParaRPr lang="en-GB" dirty="0" smtClean="0">
              <a:latin typeface="Courier New"/>
              <a:cs typeface="Courier New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Audio buffer and video frame monitoring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QAudioProbe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QVideoProbe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FM radio 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QRadioTuner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QRadioData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3D positional audio – Qt Audio Engine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888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 Architecture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High-level multimedia classes derive from </a:t>
            </a:r>
            <a:r>
              <a:rPr lang="en-US" dirty="0" err="1" smtClean="0">
                <a:latin typeface="Courier New"/>
                <a:cs typeface="Courier New"/>
              </a:rPr>
              <a:t>QMediaObject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QMediaPlayer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QAudioRecorder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QCamera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QRadioTuner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/>
          </a:p>
          <a:p>
            <a:r>
              <a:rPr lang="en-US" dirty="0" smtClean="0"/>
              <a:t>Media object </a:t>
            </a:r>
          </a:p>
          <a:p>
            <a:pPr lvl="1"/>
            <a:r>
              <a:rPr lang="en-US" dirty="0" smtClean="0"/>
              <a:t>Provides access to meta-data: title, language, copyright, publisher</a:t>
            </a:r>
          </a:p>
          <a:p>
            <a:pPr lvl="1"/>
            <a:r>
              <a:rPr lang="en-US" dirty="0" smtClean="0"/>
              <a:t>Provides internally a media service object, which actually implements the multimedia service</a:t>
            </a:r>
          </a:p>
          <a:p>
            <a:pPr lvl="1"/>
            <a:r>
              <a:rPr lang="en-US" dirty="0" smtClean="0"/>
              <a:t>Allows binding helper objects, implementing </a:t>
            </a:r>
            <a:r>
              <a:rPr lang="en-US" dirty="0" err="1" smtClean="0">
                <a:latin typeface="Courier New"/>
                <a:cs typeface="Courier New"/>
              </a:rPr>
              <a:t>Q</a:t>
            </a:r>
            <a:r>
              <a:rPr lang="en-US" dirty="0" err="1">
                <a:latin typeface="Courier New"/>
                <a:cs typeface="Courier New"/>
              </a:rPr>
              <a:t>Media</a:t>
            </a:r>
            <a:r>
              <a:rPr lang="en-US" dirty="0" err="1" smtClean="0">
                <a:latin typeface="Courier New"/>
                <a:cs typeface="Courier New"/>
              </a:rPr>
              <a:t>BindableInterface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</a:p>
          <a:p>
            <a:pPr lvl="1"/>
            <a:endParaRPr lang="en-US" dirty="0"/>
          </a:p>
          <a:p>
            <a:r>
              <a:rPr lang="en-US" dirty="0" err="1" smtClean="0">
                <a:latin typeface="Courier New"/>
                <a:cs typeface="Courier New"/>
              </a:rPr>
              <a:t>QMediaService</a:t>
            </a:r>
            <a:r>
              <a:rPr lang="en-US" dirty="0" smtClean="0"/>
              <a:t> implements one or more media control interfaces 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>
                <a:latin typeface="Courier New"/>
                <a:cs typeface="Courier New"/>
              </a:rPr>
              <a:t>QAudioRecorderComtrol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QCameraZoomControl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QRadioDataControl</a:t>
            </a:r>
            <a:r>
              <a:rPr lang="en-US" dirty="0" smtClean="0">
                <a:latin typeface="Courier New"/>
                <a:cs typeface="Courier New"/>
              </a:rPr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Helper objects extend media object functionality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QMediaPlaylist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QRadioData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QVideoWidget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782823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and Video Playback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7098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QMediaPlayer</a:t>
            </a:r>
            <a:r>
              <a:rPr lang="en-US" dirty="0" smtClean="0"/>
              <a:t> is a media object using internally a certain media service</a:t>
            </a:r>
          </a:p>
          <a:p>
            <a:pPr lvl="1"/>
            <a:r>
              <a:rPr lang="en-US" dirty="0" smtClean="0"/>
              <a:t>Extended with </a:t>
            </a:r>
            <a:r>
              <a:rPr lang="en-US" dirty="0" err="1" smtClean="0">
                <a:latin typeface="Courier New"/>
                <a:cs typeface="Courier New"/>
              </a:rPr>
              <a:t>QMediaPlaylist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QVideoWidget</a:t>
            </a:r>
            <a:r>
              <a:rPr lang="en-US" dirty="0" smtClean="0"/>
              <a:t> helper classes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38" y="2080639"/>
            <a:ext cx="7153632" cy="298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122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and Video Playback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avplayer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-widgets and 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avplayer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qml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0589" y="1370838"/>
            <a:ext cx="8341975" cy="1425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 smtClean="0">
                <a:solidFill>
                  <a:srgbClr val="800000"/>
                </a:solidFill>
              </a:rPr>
              <a:t>m_player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new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QMediaPlayer</a:t>
            </a:r>
            <a:r>
              <a:rPr lang="en-US" sz="1200" dirty="0"/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800000"/>
                </a:solidFill>
              </a:rPr>
              <a:t>m_playlist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new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QMediaPlaylist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0000"/>
                </a:solidFill>
              </a:rPr>
              <a:t>m_player</a:t>
            </a:r>
            <a:r>
              <a:rPr lang="en-US" sz="1200" dirty="0"/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800000"/>
                </a:solidFill>
              </a:rPr>
              <a:t>m_playlist</a:t>
            </a:r>
            <a:r>
              <a:rPr lang="en-US" sz="1200" dirty="0"/>
              <a:t>-&gt;</a:t>
            </a:r>
            <a:r>
              <a:rPr lang="en-US" sz="1200" dirty="0" err="1"/>
              <a:t>addMedia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0080"/>
                </a:solidFill>
              </a:rPr>
              <a:t>QUrl</a:t>
            </a:r>
            <a:r>
              <a:rPr lang="en-US" sz="1200" dirty="0"/>
              <a:t>("video.mp4"))</a:t>
            </a:r>
            <a:r>
              <a:rPr lang="en-US" sz="1200" dirty="0" smtClean="0"/>
              <a:t>;</a:t>
            </a:r>
          </a:p>
          <a:p>
            <a:r>
              <a:rPr lang="en-US" sz="1200" dirty="0" err="1" smtClean="0"/>
              <a:t>m_widget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new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QVideoWidget</a:t>
            </a:r>
            <a:r>
              <a:rPr lang="en-US" sz="1200" dirty="0"/>
              <a:t>(); </a:t>
            </a:r>
            <a:endParaRPr lang="en-US" sz="1200" dirty="0" smtClean="0"/>
          </a:p>
          <a:p>
            <a:r>
              <a:rPr lang="en-US" sz="1200" dirty="0" err="1" smtClean="0">
                <a:solidFill>
                  <a:srgbClr val="800000"/>
                </a:solidFill>
              </a:rPr>
              <a:t>m_player</a:t>
            </a:r>
            <a:r>
              <a:rPr lang="en-US" sz="1200" dirty="0"/>
              <a:t>-&gt;</a:t>
            </a:r>
            <a:r>
              <a:rPr lang="en-US" sz="1200" dirty="0" err="1"/>
              <a:t>setVideoOutput</a:t>
            </a:r>
            <a:r>
              <a:rPr lang="en-US" sz="1200" dirty="0"/>
              <a:t>(</a:t>
            </a:r>
            <a:r>
              <a:rPr lang="en-US" sz="1200" dirty="0" err="1"/>
              <a:t>m_widget</a:t>
            </a:r>
            <a:r>
              <a:rPr lang="en-US" sz="1200" dirty="0"/>
              <a:t>); </a:t>
            </a:r>
            <a:endParaRPr lang="en-US" sz="1200" dirty="0" smtClean="0"/>
          </a:p>
          <a:p>
            <a:r>
              <a:rPr lang="en-US" sz="1200" dirty="0" err="1" smtClean="0">
                <a:solidFill>
                  <a:srgbClr val="800000"/>
                </a:solidFill>
              </a:rPr>
              <a:t>m_playlist</a:t>
            </a:r>
            <a:r>
              <a:rPr lang="en-US" sz="1200" dirty="0"/>
              <a:t>-&gt;</a:t>
            </a:r>
            <a:r>
              <a:rPr lang="en-US" sz="1200" dirty="0" err="1"/>
              <a:t>setCurrentIndex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0080"/>
                </a:solidFill>
              </a:rPr>
              <a:t>1</a:t>
            </a:r>
            <a:r>
              <a:rPr lang="en-US" sz="1200" dirty="0"/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800000"/>
                </a:solidFill>
              </a:rPr>
              <a:t>m_player</a:t>
            </a:r>
            <a:r>
              <a:rPr lang="en-US" sz="1200" dirty="0"/>
              <a:t>-&gt;play();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589" y="2945319"/>
            <a:ext cx="8341975" cy="2161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 smtClean="0">
                <a:solidFill>
                  <a:srgbClr val="800080"/>
                </a:solidFill>
              </a:rPr>
              <a:t>FileDialog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{ </a:t>
            </a:r>
            <a:r>
              <a:rPr lang="en-US" sz="1200" dirty="0">
                <a:solidFill>
                  <a:srgbClr val="800000"/>
                </a:solidFill>
              </a:rPr>
              <a:t>id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filedialog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>
                <a:solidFill>
                  <a:srgbClr val="800000"/>
                </a:solidFill>
              </a:rPr>
              <a:t> </a:t>
            </a:r>
            <a:r>
              <a:rPr lang="en-US" sz="1200" dirty="0" smtClean="0">
                <a:solidFill>
                  <a:srgbClr val="800000"/>
                </a:solidFill>
              </a:rPr>
              <a:t>   title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55AF"/>
                </a:solidFill>
              </a:rPr>
              <a:t>qsTr</a:t>
            </a:r>
            <a:r>
              <a:rPr lang="en-US" sz="1200" dirty="0"/>
              <a:t>("Please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choose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a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media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file") </a:t>
            </a:r>
            <a:endParaRPr lang="en-US" sz="1200" dirty="0" smtClean="0"/>
          </a:p>
          <a:p>
            <a:r>
              <a:rPr lang="en-US" sz="1200" dirty="0">
                <a:solidFill>
                  <a:srgbClr val="800000"/>
                </a:solidFill>
              </a:rPr>
              <a:t> </a:t>
            </a:r>
            <a:r>
              <a:rPr lang="en-US" sz="1200" dirty="0" smtClean="0">
                <a:solidFill>
                  <a:srgbClr val="800000"/>
                </a:solidFill>
              </a:rPr>
              <a:t>   folder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shortcuts</a:t>
            </a:r>
            <a:r>
              <a:rPr lang="en-US" sz="1200" dirty="0" err="1"/>
              <a:t>.home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>
                <a:solidFill>
                  <a:srgbClr val="800000"/>
                </a:solidFill>
              </a:rPr>
              <a:t> </a:t>
            </a:r>
            <a:r>
              <a:rPr lang="en-US" sz="1200" dirty="0" smtClean="0">
                <a:solidFill>
                  <a:srgbClr val="800000"/>
                </a:solidFill>
              </a:rPr>
              <a:t>   </a:t>
            </a:r>
            <a:r>
              <a:rPr lang="en-US" sz="1200" dirty="0" err="1" smtClean="0">
                <a:solidFill>
                  <a:srgbClr val="800000"/>
                </a:solidFill>
              </a:rPr>
              <a:t>onAccepted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 smtClean="0">
                <a:solidFill>
                  <a:srgbClr val="000000"/>
                </a:solidFill>
              </a:rPr>
              <a:t>mediaplayer</a:t>
            </a:r>
            <a:r>
              <a:rPr lang="en-US" sz="1200" dirty="0" err="1" smtClean="0"/>
              <a:t>.source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filedialog</a:t>
            </a:r>
            <a:r>
              <a:rPr lang="en-US" sz="1200" dirty="0" err="1"/>
              <a:t>.fileUrls</a:t>
            </a:r>
            <a:r>
              <a:rPr lang="en-US" sz="1200" dirty="0"/>
              <a:t>[0]</a:t>
            </a:r>
            <a:r>
              <a:rPr lang="en-US" sz="1200" dirty="0" smtClean="0"/>
              <a:t>; </a:t>
            </a:r>
          </a:p>
          <a:p>
            <a:r>
              <a:rPr lang="en-US" sz="1200" dirty="0" smtClean="0"/>
              <a:t>} </a:t>
            </a:r>
          </a:p>
          <a:p>
            <a:r>
              <a:rPr lang="en-US" sz="1200" dirty="0" err="1" smtClean="0">
                <a:solidFill>
                  <a:srgbClr val="800080"/>
                </a:solidFill>
              </a:rPr>
              <a:t>VideoOutput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{ </a:t>
            </a:r>
            <a:r>
              <a:rPr lang="en-US" sz="1200" dirty="0">
                <a:solidFill>
                  <a:srgbClr val="800000"/>
                </a:solidFill>
              </a:rPr>
              <a:t>id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videooutputvideo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>
                <a:solidFill>
                  <a:srgbClr val="800000"/>
                </a:solidFill>
              </a:rPr>
              <a:t> </a:t>
            </a:r>
            <a:r>
              <a:rPr lang="en-US" sz="1200" dirty="0" smtClean="0">
                <a:solidFill>
                  <a:srgbClr val="800000"/>
                </a:solidFill>
              </a:rPr>
              <a:t>   anchors { top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 smtClean="0">
                <a:solidFill>
                  <a:srgbClr val="000000"/>
                </a:solidFill>
              </a:rPr>
              <a:t>parent</a:t>
            </a:r>
            <a:r>
              <a:rPr lang="en-US" sz="1200" dirty="0" err="1" smtClean="0"/>
              <a:t>.top</a:t>
            </a:r>
            <a:r>
              <a:rPr lang="en-US" sz="1200" dirty="0" smtClean="0"/>
              <a:t>; </a:t>
            </a:r>
            <a:r>
              <a:rPr lang="en-US" sz="1200" dirty="0" smtClean="0">
                <a:solidFill>
                  <a:srgbClr val="800000"/>
                </a:solidFill>
              </a:rPr>
              <a:t>bottom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 smtClean="0">
                <a:solidFill>
                  <a:srgbClr val="000000"/>
                </a:solidFill>
              </a:rPr>
              <a:t>toolbar</a:t>
            </a:r>
            <a:r>
              <a:rPr lang="en-US" sz="1200" dirty="0" err="1" smtClean="0"/>
              <a:t>.top</a:t>
            </a:r>
            <a:r>
              <a:rPr lang="en-US" sz="1200" dirty="0" smtClean="0"/>
              <a:t> } 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</a:t>
            </a:r>
            <a:r>
              <a:rPr lang="en-US" sz="1200" dirty="0" smtClean="0">
                <a:solidFill>
                  <a:srgbClr val="800000"/>
                </a:solidFill>
              </a:rPr>
              <a:t>   width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parent</a:t>
            </a:r>
            <a:r>
              <a:rPr lang="en-US" sz="1200" dirty="0" err="1"/>
              <a:t>.width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 smtClean="0"/>
              <a:t>    </a:t>
            </a:r>
            <a:r>
              <a:rPr lang="en-US" sz="1200" dirty="0" smtClean="0">
                <a:solidFill>
                  <a:srgbClr val="800000"/>
                </a:solidFill>
              </a:rPr>
              <a:t>source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mediaplayer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} 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>
                <a:solidFill>
                  <a:srgbClr val="800080"/>
                </a:solidFill>
              </a:rPr>
              <a:t>MediaPlayer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{ </a:t>
            </a:r>
            <a:r>
              <a:rPr lang="en-US" sz="1200" dirty="0">
                <a:solidFill>
                  <a:srgbClr val="800000"/>
                </a:solidFill>
              </a:rPr>
              <a:t>id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mediaplayer</a:t>
            </a:r>
            <a:r>
              <a:rPr lang="en-US" sz="1200" dirty="0"/>
              <a:t> }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7753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and Video Recording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89" y="1346949"/>
            <a:ext cx="6323690" cy="372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391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and Video Recording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QAudioRecorder</a:t>
            </a:r>
            <a:r>
              <a:rPr lang="en-US" dirty="0"/>
              <a:t> allows recording and compressing audio data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QMediaRecorder</a:t>
            </a:r>
            <a:r>
              <a:rPr lang="en-US" dirty="0"/>
              <a:t> allows recording video </a:t>
            </a:r>
          </a:p>
          <a:p>
            <a:pPr lvl="1"/>
            <a:r>
              <a:rPr lang="en-US" dirty="0"/>
              <a:t>Set the source in the constructor (a camera or a radio tuner)</a:t>
            </a:r>
          </a:p>
          <a:p>
            <a:pPr lvl="1"/>
            <a:r>
              <a:rPr lang="en-US" dirty="0"/>
              <a:t>Set audio settings as above</a:t>
            </a:r>
          </a:p>
          <a:p>
            <a:pPr lvl="1"/>
            <a:r>
              <a:rPr lang="en-US" dirty="0"/>
              <a:t>Start recording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0812" y="1789658"/>
            <a:ext cx="8328240" cy="1420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>
                <a:solidFill>
                  <a:srgbClr val="000000"/>
                </a:solidFill>
              </a:rPr>
              <a:t>audioRecorder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new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QAudioRecorder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800080"/>
                </a:solidFill>
              </a:rPr>
              <a:t>QAudioEncoderSettings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audioSettings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audioSettings.setCodec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"audio/</a:t>
            </a:r>
            <a:r>
              <a:rPr lang="en-US" sz="1200" dirty="0" err="1"/>
              <a:t>amr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audioSettings.setQuality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QMultimedia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>
                <a:solidFill>
                  <a:srgbClr val="000000"/>
                </a:solidFill>
              </a:rPr>
              <a:t>HighQuality</a:t>
            </a:r>
            <a:r>
              <a:rPr lang="en-US" sz="1200" dirty="0">
                <a:solidFill>
                  <a:srgbClr val="000000"/>
                </a:solidFill>
              </a:rPr>
              <a:t>); </a:t>
            </a:r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audioRecorder</a:t>
            </a:r>
            <a:r>
              <a:rPr lang="en-US" sz="1200" dirty="0" smtClean="0">
                <a:solidFill>
                  <a:srgbClr val="000000"/>
                </a:solidFill>
              </a:rPr>
              <a:t>-</a:t>
            </a:r>
            <a:r>
              <a:rPr lang="en-US" sz="1200" dirty="0">
                <a:solidFill>
                  <a:srgbClr val="000000"/>
                </a:solidFill>
              </a:rPr>
              <a:t>&gt;</a:t>
            </a:r>
            <a:r>
              <a:rPr lang="en-US" sz="1200" dirty="0" err="1">
                <a:solidFill>
                  <a:srgbClr val="000000"/>
                </a:solidFill>
              </a:rPr>
              <a:t>setEncodingSettings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audioSettings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audioRecorder</a:t>
            </a:r>
            <a:r>
              <a:rPr lang="en-US" sz="1200" dirty="0" smtClean="0">
                <a:solidFill>
                  <a:srgbClr val="000000"/>
                </a:solidFill>
              </a:rPr>
              <a:t>-</a:t>
            </a:r>
            <a:r>
              <a:rPr lang="en-US" sz="1200" dirty="0">
                <a:solidFill>
                  <a:srgbClr val="000000"/>
                </a:solidFill>
              </a:rPr>
              <a:t>&gt;</a:t>
            </a:r>
            <a:r>
              <a:rPr lang="en-US" sz="1200" dirty="0" err="1">
                <a:solidFill>
                  <a:srgbClr val="000000"/>
                </a:solidFill>
              </a:rPr>
              <a:t>setOutputLocation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0080"/>
                </a:solidFill>
              </a:rPr>
              <a:t>QUrl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>
                <a:solidFill>
                  <a:srgbClr val="000000"/>
                </a:solidFill>
              </a:rPr>
              <a:t>fromLocalFile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</a:t>
            </a:r>
            <a:r>
              <a:rPr lang="en-US" sz="1200" dirty="0" err="1"/>
              <a:t>test.amr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000000"/>
                </a:solidFill>
              </a:rPr>
              <a:t>));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audioRecorder</a:t>
            </a:r>
            <a:r>
              <a:rPr lang="en-US" sz="1200" dirty="0" smtClean="0">
                <a:solidFill>
                  <a:srgbClr val="000000"/>
                </a:solidFill>
              </a:rPr>
              <a:t>-</a:t>
            </a:r>
            <a:r>
              <a:rPr lang="en-US" sz="1200" dirty="0">
                <a:solidFill>
                  <a:srgbClr val="000000"/>
                </a:solidFill>
              </a:rPr>
              <a:t>&gt;record();</a:t>
            </a:r>
          </a:p>
        </p:txBody>
      </p:sp>
    </p:spTree>
    <p:extLst>
      <p:ext uri="{BB962C8B-B14F-4D97-AF65-F5344CB8AC3E}">
        <p14:creationId xmlns:p14="http://schemas.microsoft.com/office/powerpoint/2010/main" val="20219908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Audio Classes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QSoundEffect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Low latency WAV format sound effects</a:t>
            </a:r>
          </a:p>
          <a:p>
            <a:pPr lvl="1"/>
            <a:r>
              <a:rPr lang="en-US" dirty="0"/>
              <a:t>Volume, mute, and number of loops may be controlled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QAudioProbe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Monitor played or recorded audio data</a:t>
            </a:r>
          </a:p>
          <a:p>
            <a:pPr lvl="1"/>
            <a:r>
              <a:rPr lang="en-US" dirty="0"/>
              <a:t>Any media object may be used as a source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QAudioOutput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QAudioInput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Raw audio data output and input</a:t>
            </a:r>
          </a:p>
          <a:p>
            <a:pPr lvl="1"/>
            <a:r>
              <a:rPr lang="en-US" dirty="0"/>
              <a:t>Available HW determines what audio input and outputs are available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Qt Audio Engine</a:t>
            </a:r>
          </a:p>
          <a:p>
            <a:pPr lvl="1"/>
            <a:r>
              <a:rPr lang="en-US" dirty="0"/>
              <a:t>QML module for providing 3D positional audio playback and content management </a:t>
            </a:r>
          </a:p>
          <a:p>
            <a:pPr lvl="1"/>
            <a:r>
              <a:rPr lang="en-US" dirty="0"/>
              <a:t>Wave files are organized into discrete Sound instances, which are grouped and  controlled using categories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520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Low Level Video Frames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696290"/>
          </a:xfrm>
        </p:spPr>
        <p:txBody>
          <a:bodyPr/>
          <a:lstStyle/>
          <a:p>
            <a:r>
              <a:rPr lang="en-US" dirty="0"/>
              <a:t>Useful when accessing barcodes or applying fancy effects to the frames</a:t>
            </a:r>
          </a:p>
          <a:p>
            <a:r>
              <a:rPr lang="en-US" dirty="0"/>
              <a:t>Set the video output of the media player to your custom surface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615" y="2065412"/>
            <a:ext cx="8196391" cy="2902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>
                <a:solidFill>
                  <a:srgbClr val="808000"/>
                </a:solidFill>
              </a:rPr>
              <a:t>class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MyVideoSurface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public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QAbstractVideoSurface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0000"/>
                </a:solidFill>
              </a:rPr>
              <a:t>{</a:t>
            </a:r>
            <a:r>
              <a:rPr lang="en-US" sz="1200" dirty="0" smtClean="0"/>
              <a:t> </a:t>
            </a:r>
          </a:p>
          <a:p>
            <a:r>
              <a:rPr lang="en-US" sz="1200" dirty="0">
                <a:solidFill>
                  <a:srgbClr val="800080"/>
                </a:solidFill>
              </a:rPr>
              <a:t> </a:t>
            </a:r>
            <a:r>
              <a:rPr lang="en-US" sz="1200" dirty="0" smtClean="0">
                <a:solidFill>
                  <a:srgbClr val="80008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QList</a:t>
            </a:r>
            <a:r>
              <a:rPr lang="en-US" sz="1200" dirty="0" smtClean="0">
                <a:solidFill>
                  <a:srgbClr val="000000"/>
                </a:solidFill>
              </a:rPr>
              <a:t>&lt;</a:t>
            </a:r>
            <a:r>
              <a:rPr lang="en-US" sz="1200" dirty="0" err="1" smtClean="0"/>
              <a:t>QVideoFrame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PixelFormat</a:t>
            </a:r>
            <a:r>
              <a:rPr lang="en-US" sz="1200" dirty="0">
                <a:solidFill>
                  <a:srgbClr val="000000"/>
                </a:solidFill>
              </a:rPr>
              <a:t>&gt;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/>
              <a:t>supportedPixelFormats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QAbstractVideoBuffer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HandleType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handleType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     </a:t>
            </a:r>
            <a:r>
              <a:rPr lang="en-US" sz="1200" dirty="0" err="1" smtClean="0"/>
              <a:t>QAbstractVideoBuffer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NoHandle</a:t>
            </a:r>
            <a:r>
              <a:rPr lang="en-US" sz="1200" dirty="0">
                <a:solidFill>
                  <a:srgbClr val="000000"/>
                </a:solidFill>
              </a:rPr>
              <a:t>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>
                <a:solidFill>
                  <a:srgbClr val="000080"/>
                </a:solidFill>
              </a:rPr>
              <a:t> </a:t>
            </a:r>
            <a:r>
              <a:rPr lang="en-US" sz="1200" dirty="0" smtClean="0">
                <a:solidFill>
                  <a:srgbClr val="000080"/>
                </a:solidFill>
              </a:rPr>
              <a:t>           Q_UNUSED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</a:rPr>
              <a:t>handleType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    // </a:t>
            </a:r>
            <a:r>
              <a:rPr lang="en-US" sz="1200" dirty="0"/>
              <a:t>Return the formats you will support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        return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</a:rPr>
              <a:t>QList</a:t>
            </a:r>
            <a:r>
              <a:rPr lang="en-US" sz="1200" dirty="0" smtClean="0">
                <a:solidFill>
                  <a:srgbClr val="000000"/>
                </a:solidFill>
              </a:rPr>
              <a:t>&lt;</a:t>
            </a:r>
            <a:r>
              <a:rPr lang="en-US" sz="1200" dirty="0" err="1" smtClean="0"/>
              <a:t>QVideoFrame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PixelFormat</a:t>
            </a:r>
            <a:r>
              <a:rPr lang="en-US" sz="1200" dirty="0">
                <a:solidFill>
                  <a:srgbClr val="000000"/>
                </a:solidFill>
              </a:rPr>
              <a:t>&gt;()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&lt;&lt;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/>
              <a:t>QVideoFrame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/>
              <a:t>Format_RGB565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/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    }</a:t>
            </a:r>
            <a:r>
              <a:rPr lang="en-US" sz="1200" dirty="0" smtClean="0"/>
              <a:t> </a:t>
            </a:r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</a:t>
            </a:r>
            <a:r>
              <a:rPr lang="en-US" sz="1200" dirty="0" err="1" smtClean="0">
                <a:solidFill>
                  <a:srgbClr val="808000"/>
                </a:solidFill>
              </a:rPr>
              <a:t>bool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present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QVideoFrame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&amp;frame</a:t>
            </a:r>
            <a:r>
              <a:rPr lang="en-US" sz="1200" dirty="0" smtClean="0">
                <a:solidFill>
                  <a:srgbClr val="000000"/>
                </a:solidFill>
              </a:rPr>
              <a:t>)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0000"/>
                </a:solidFill>
              </a:rPr>
              <a:t>    {</a:t>
            </a:r>
            <a:r>
              <a:rPr lang="en-US" sz="1200" dirty="0" smtClean="0"/>
              <a:t> </a:t>
            </a:r>
          </a:p>
          <a:p>
            <a:r>
              <a:rPr lang="en-US" sz="1200" dirty="0">
                <a:solidFill>
                  <a:srgbClr val="000080"/>
                </a:solidFill>
              </a:rPr>
              <a:t> </a:t>
            </a:r>
            <a:r>
              <a:rPr lang="en-US" sz="1200" dirty="0" smtClean="0">
                <a:solidFill>
                  <a:srgbClr val="000080"/>
                </a:solidFill>
              </a:rPr>
              <a:t>       Q_UNUSED</a:t>
            </a:r>
            <a:r>
              <a:rPr lang="en-US" sz="1200" dirty="0" smtClean="0">
                <a:solidFill>
                  <a:srgbClr val="000000"/>
                </a:solidFill>
              </a:rPr>
              <a:t>(frame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// </a:t>
            </a:r>
            <a:r>
              <a:rPr lang="en-US" sz="1200" dirty="0"/>
              <a:t>Handle the frame and do your processing </a:t>
            </a:r>
            <a:r>
              <a:rPr lang="en-US" sz="1200" dirty="0">
                <a:solidFill>
                  <a:srgbClr val="808000"/>
                </a:solidFill>
              </a:rPr>
              <a:t>return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true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0000"/>
                </a:solidFill>
              </a:rPr>
              <a:t>    }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x-custom-video-widget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46786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and Plugins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business logic, i.e. an engine can be implemented in a shareable library</a:t>
            </a:r>
          </a:p>
          <a:p>
            <a:endParaRPr lang="en-US" dirty="0" smtClean="0"/>
          </a:p>
          <a:p>
            <a:r>
              <a:rPr lang="en-US" dirty="0" smtClean="0"/>
              <a:t>Library </a:t>
            </a:r>
            <a:endParaRPr lang="en-US" dirty="0"/>
          </a:p>
          <a:p>
            <a:pPr lvl="1"/>
            <a:r>
              <a:rPr lang="en-US" dirty="0"/>
              <a:t>A file sharing data and code</a:t>
            </a:r>
          </a:p>
          <a:p>
            <a:pPr lvl="1"/>
            <a:r>
              <a:rPr lang="en-US" dirty="0"/>
              <a:t>Can be statically </a:t>
            </a:r>
            <a:r>
              <a:rPr lang="en-US" dirty="0" smtClean="0"/>
              <a:t>or </a:t>
            </a:r>
            <a:r>
              <a:rPr lang="en-US" dirty="0"/>
              <a:t>dynamically linked</a:t>
            </a:r>
          </a:p>
          <a:p>
            <a:pPr lvl="2"/>
            <a:r>
              <a:rPr lang="en-US" dirty="0"/>
              <a:t>For static linking, Qt must be configured with </a:t>
            </a:r>
            <a:r>
              <a:rPr lang="en-US" dirty="0">
                <a:latin typeface="Courier New"/>
                <a:cs typeface="Courier New"/>
              </a:rPr>
              <a:t>–static </a:t>
            </a:r>
            <a:r>
              <a:rPr lang="en-US" dirty="0"/>
              <a:t>option</a:t>
            </a:r>
          </a:p>
          <a:p>
            <a:pPr lvl="1"/>
            <a:r>
              <a:rPr lang="en-US" dirty="0"/>
              <a:t>Loaded at application startup-time </a:t>
            </a:r>
          </a:p>
          <a:p>
            <a:pPr lvl="1"/>
            <a:r>
              <a:rPr lang="en-US" dirty="0"/>
              <a:t>Can be loaded and unloaded dynamically</a:t>
            </a:r>
          </a:p>
          <a:p>
            <a:pPr lvl="1"/>
            <a:endParaRPr lang="en-US" dirty="0"/>
          </a:p>
          <a:p>
            <a:r>
              <a:rPr lang="en-US" dirty="0"/>
              <a:t>Plugin</a:t>
            </a:r>
          </a:p>
          <a:p>
            <a:pPr lvl="1"/>
            <a:r>
              <a:rPr lang="en-US" dirty="0"/>
              <a:t>A library, implementing an interface</a:t>
            </a:r>
          </a:p>
          <a:p>
            <a:pPr lvl="1"/>
            <a:r>
              <a:rPr lang="en-US" dirty="0"/>
              <a:t>Typically several different implementations of the same interface</a:t>
            </a:r>
          </a:p>
          <a:p>
            <a:pPr lvl="1"/>
            <a:r>
              <a:rPr lang="en-US" dirty="0"/>
              <a:t>Loaded dynamically, when needed</a:t>
            </a:r>
          </a:p>
          <a:p>
            <a:pPr lvl="1"/>
            <a:r>
              <a:rPr lang="en-US" dirty="0"/>
              <a:t>In static builds, plugins may be linked statically, but not loaded in run-time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954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 Radio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3126265" cy="3784985"/>
          </a:xfrm>
        </p:spPr>
        <p:txBody>
          <a:bodyPr/>
          <a:lstStyle/>
          <a:p>
            <a:r>
              <a:rPr lang="en-US" dirty="0"/>
              <a:t>Radio tuner + access to RDS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QRadioTuner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Media object</a:t>
            </a:r>
          </a:p>
          <a:p>
            <a:pPr lvl="1"/>
            <a:r>
              <a:rPr lang="en-US" dirty="0"/>
              <a:t>Frequency control</a:t>
            </a:r>
          </a:p>
          <a:p>
            <a:pPr lvl="1"/>
            <a:r>
              <a:rPr lang="en-US" dirty="0"/>
              <a:t>Stereo mode control</a:t>
            </a:r>
          </a:p>
          <a:p>
            <a:pPr lvl="1"/>
            <a:r>
              <a:rPr lang="en-US" dirty="0"/>
              <a:t>Provides access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QRadioData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QRadioData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Station name</a:t>
            </a:r>
          </a:p>
          <a:p>
            <a:pPr lvl="1"/>
            <a:r>
              <a:rPr lang="en-US" dirty="0"/>
              <a:t>Station id</a:t>
            </a:r>
          </a:p>
          <a:p>
            <a:pPr lvl="1"/>
            <a:r>
              <a:rPr lang="en-US" dirty="0"/>
              <a:t>Radio text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67010" y="1370838"/>
            <a:ext cx="5215554" cy="1750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</a:rPr>
              <a:t>radio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new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QRadioTuner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connect(radio,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SIGNAL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frequencyChanged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8000"/>
                </a:solidFill>
              </a:rPr>
              <a:t>int</a:t>
            </a:r>
            <a:r>
              <a:rPr lang="en-US" sz="1200" dirty="0">
                <a:solidFill>
                  <a:srgbClr val="000000"/>
                </a:solidFill>
              </a:rPr>
              <a:t>)),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this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           </a:t>
            </a:r>
            <a:r>
              <a:rPr lang="en-US" sz="1200" dirty="0" smtClean="0">
                <a:solidFill>
                  <a:srgbClr val="808000"/>
                </a:solidFill>
              </a:rPr>
              <a:t>SLOT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freqChanged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 smtClean="0">
                <a:solidFill>
                  <a:srgbClr val="808000"/>
                </a:solidFill>
              </a:rPr>
              <a:t>int</a:t>
            </a:r>
            <a:r>
              <a:rPr lang="en-US" sz="1200" dirty="0">
                <a:solidFill>
                  <a:srgbClr val="000000"/>
                </a:solidFill>
              </a:rPr>
              <a:t>)));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smtClean="0">
                <a:solidFill>
                  <a:srgbClr val="808000"/>
                </a:solidFill>
              </a:rPr>
              <a:t>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(radio-&gt;</a:t>
            </a:r>
            <a:r>
              <a:rPr lang="en-US" sz="1200" dirty="0" err="1">
                <a:solidFill>
                  <a:srgbClr val="000000"/>
                </a:solidFill>
              </a:rPr>
              <a:t>isBandSupported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QRadioTuner</a:t>
            </a:r>
            <a:r>
              <a:rPr lang="en-US" sz="1200" dirty="0">
                <a:solidFill>
                  <a:srgbClr val="000000"/>
                </a:solidFill>
              </a:rPr>
              <a:t>::FM)) {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radio-&gt;</a:t>
            </a:r>
            <a:r>
              <a:rPr lang="en-US" sz="1200" dirty="0" err="1">
                <a:solidFill>
                  <a:srgbClr val="000000"/>
                </a:solidFill>
              </a:rPr>
              <a:t>setBand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QRadioTuner</a:t>
            </a:r>
            <a:r>
              <a:rPr lang="en-US" sz="1200" dirty="0">
                <a:solidFill>
                  <a:srgbClr val="000000"/>
                </a:solidFill>
              </a:rPr>
              <a:t>::FM);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radio-&gt;</a:t>
            </a:r>
            <a:r>
              <a:rPr lang="en-US" sz="1200" dirty="0" err="1">
                <a:solidFill>
                  <a:srgbClr val="000000"/>
                </a:solidFill>
              </a:rPr>
              <a:t>setFrequency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yourRadioStationFrequency</a:t>
            </a:r>
            <a:r>
              <a:rPr lang="en-US" sz="1200" dirty="0">
                <a:solidFill>
                  <a:srgbClr val="000000"/>
                </a:solidFill>
              </a:rPr>
              <a:t>);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radio-&gt;</a:t>
            </a:r>
            <a:r>
              <a:rPr lang="en-US" sz="1200" dirty="0" err="1">
                <a:solidFill>
                  <a:srgbClr val="000000"/>
                </a:solidFill>
              </a:rPr>
              <a:t>setVolume</a:t>
            </a:r>
            <a:r>
              <a:rPr lang="en-US" sz="1200" dirty="0">
                <a:solidFill>
                  <a:srgbClr val="000000"/>
                </a:solidFill>
              </a:rPr>
              <a:t>(100); </a:t>
            </a: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>
                <a:solidFill>
                  <a:srgbClr val="000000"/>
                </a:solidFill>
              </a:rPr>
              <a:t>radio-&gt;start();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}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3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are media objects, media services, and media controls and how are they related to each other?</a:t>
            </a:r>
          </a:p>
          <a:p>
            <a:r>
              <a:rPr lang="en-US" dirty="0" smtClean="0"/>
              <a:t>In which ways is it possible to play back audio using Qt multimedia?</a:t>
            </a:r>
          </a:p>
          <a:p>
            <a:r>
              <a:rPr lang="en-US" dirty="0" smtClean="0"/>
              <a:t>Which media codecs are supported by Qt?</a:t>
            </a:r>
          </a:p>
          <a:p>
            <a:r>
              <a:rPr lang="en-US" dirty="0" smtClean="0"/>
              <a:t>How video frames can be manipulated?</a:t>
            </a:r>
          </a:p>
          <a:p>
            <a:r>
              <a:rPr lang="en-US" dirty="0" smtClean="0"/>
              <a:t>How would you provide data to computer vision libraries, such as </a:t>
            </a:r>
            <a:r>
              <a:rPr lang="en-US" dirty="0" err="1" smtClean="0"/>
              <a:t>OpenCV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1662494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Multimedia provides a rich set of multimedia features</a:t>
            </a:r>
          </a:p>
          <a:p>
            <a:pPr lvl="1"/>
            <a:r>
              <a:rPr lang="en-US" dirty="0" smtClean="0"/>
              <a:t>Audio and video playback and recording</a:t>
            </a:r>
          </a:p>
          <a:p>
            <a:pPr lvl="1"/>
            <a:r>
              <a:rPr lang="en-US" dirty="0" smtClean="0"/>
              <a:t>Low-latency sound effects </a:t>
            </a:r>
          </a:p>
          <a:p>
            <a:pPr lvl="1"/>
            <a:r>
              <a:rPr lang="en-US" dirty="0" smtClean="0"/>
              <a:t>Manipulation of raw audio data and video frames</a:t>
            </a:r>
          </a:p>
          <a:p>
            <a:pPr lvl="1"/>
            <a:r>
              <a:rPr lang="en-US" dirty="0" smtClean="0"/>
              <a:t>FM radio</a:t>
            </a:r>
          </a:p>
          <a:p>
            <a:pPr lvl="1"/>
            <a:r>
              <a:rPr lang="en-US" dirty="0" smtClean="0"/>
              <a:t>3D audio </a:t>
            </a:r>
          </a:p>
          <a:p>
            <a:pPr lvl="1"/>
            <a:endParaRPr lang="en-US" dirty="0"/>
          </a:p>
          <a:p>
            <a:r>
              <a:rPr lang="en-US" dirty="0" smtClean="0"/>
              <a:t>Features are used with media objects</a:t>
            </a:r>
          </a:p>
          <a:p>
            <a:pPr lvl="1"/>
            <a:r>
              <a:rPr lang="en-US" dirty="0" smtClean="0"/>
              <a:t>Media objects use media services, which actually implement the requested services – possibly using the underlying platform libraries </a:t>
            </a:r>
          </a:p>
          <a:p>
            <a:pPr lvl="1"/>
            <a:r>
              <a:rPr lang="en-US" dirty="0" smtClean="0"/>
              <a:t>Media objects may be extended with helper objects, like media player can be extended with a play list and video widget</a:t>
            </a:r>
          </a:p>
          <a:p>
            <a:pPr lvl="1"/>
            <a:endParaRPr lang="en-US" dirty="0"/>
          </a:p>
          <a:p>
            <a:r>
              <a:rPr lang="en-US" dirty="0" smtClean="0"/>
              <a:t>Qt allows monitoring and changes audio buffers and video frames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8225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Speech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19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Speech </a:t>
            </a:r>
            <a:endParaRPr lang="en-US" dirty="0" smtClean="0"/>
          </a:p>
          <a:p>
            <a:r>
              <a:rPr lang="en-US" dirty="0"/>
              <a:t>Text to </a:t>
            </a:r>
            <a:r>
              <a:rPr lang="en-US" dirty="0" smtClean="0"/>
              <a:t>Speech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9378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…Qt APIs to text to speech engines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513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Speech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Currently supports Text </a:t>
            </a:r>
            <a:r>
              <a:rPr lang="en-US" dirty="0"/>
              <a:t>to </a:t>
            </a:r>
            <a:r>
              <a:rPr lang="en-US" dirty="0" smtClean="0"/>
              <a:t>Speech</a:t>
            </a:r>
            <a:r>
              <a:rPr lang="en-US" dirty="0"/>
              <a:t> </a:t>
            </a:r>
            <a:r>
              <a:rPr lang="en-US" dirty="0" smtClean="0"/>
              <a:t>(TTS) only 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>
                <a:latin typeface="Courier New"/>
                <a:cs typeface="Courier New"/>
              </a:rPr>
              <a:t>QT += </a:t>
            </a:r>
            <a:r>
              <a:rPr lang="en-US" dirty="0" err="1">
                <a:latin typeface="Courier New"/>
                <a:cs typeface="Courier New"/>
              </a:rPr>
              <a:t>texttospeech</a:t>
            </a:r>
            <a:endParaRPr lang="en-US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Uses platform APIs to access text to speech engines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In Linux,  Speech Dispatcher library needed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Speech </a:t>
            </a:r>
            <a:r>
              <a:rPr lang="en-US" dirty="0"/>
              <a:t>recognition </a:t>
            </a:r>
            <a:r>
              <a:rPr lang="en-US" dirty="0" smtClean="0"/>
              <a:t>module </a:t>
            </a:r>
            <a:r>
              <a:rPr lang="en-US" dirty="0"/>
              <a:t>under development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148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662" y="1505944"/>
            <a:ext cx="4668744" cy="238511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to Speech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5774546" cy="3784985"/>
          </a:xfrm>
        </p:spPr>
        <p:txBody>
          <a:bodyPr>
            <a:normAutofit/>
          </a:bodyPr>
          <a:lstStyle/>
          <a:p>
            <a:r>
              <a:rPr lang="en-US" dirty="0" smtClean="0"/>
              <a:t>All functionality implemented in the backend engine</a:t>
            </a:r>
          </a:p>
          <a:p>
            <a:endParaRPr lang="en-US" dirty="0"/>
          </a:p>
          <a:p>
            <a:r>
              <a:rPr lang="en-US" dirty="0" err="1" smtClean="0"/>
              <a:t>QTextToSpeech</a:t>
            </a:r>
            <a:r>
              <a:rPr lang="en-US" dirty="0" smtClean="0"/>
              <a:t> is a wrapper to the engine</a:t>
            </a:r>
          </a:p>
          <a:p>
            <a:endParaRPr lang="en-US" dirty="0" smtClean="0"/>
          </a:p>
          <a:p>
            <a:r>
              <a:rPr lang="en-US" dirty="0" smtClean="0"/>
              <a:t>Query the engines with </a:t>
            </a:r>
            <a:r>
              <a:rPr lang="en-US" dirty="0" err="1">
                <a:latin typeface="Courier New"/>
                <a:cs typeface="Courier New"/>
              </a:rPr>
              <a:t>availableEngines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Select the engine in the constructor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Query and set the 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anguage: </a:t>
            </a:r>
            <a:r>
              <a:rPr lang="en-US" dirty="0" err="1" smtClean="0">
                <a:latin typeface="Courier New"/>
                <a:cs typeface="Courier New"/>
              </a:rPr>
              <a:t>QVector</a:t>
            </a: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err="1" smtClean="0">
                <a:latin typeface="Courier New"/>
                <a:cs typeface="Courier New"/>
              </a:rPr>
              <a:t>Qlocale</a:t>
            </a:r>
            <a:r>
              <a:rPr lang="en-US" dirty="0" smtClean="0">
                <a:latin typeface="Courier New"/>
                <a:cs typeface="Courier New"/>
              </a:rPr>
              <a:t>&gt; </a:t>
            </a:r>
            <a:r>
              <a:rPr lang="en-US" dirty="0" err="1" smtClean="0">
                <a:latin typeface="Courier New"/>
                <a:cs typeface="Courier New"/>
              </a:rPr>
              <a:t>availableLocales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oice: </a:t>
            </a:r>
            <a:r>
              <a:rPr lang="en-US" dirty="0" err="1" smtClean="0">
                <a:latin typeface="Courier New"/>
                <a:cs typeface="Courier New"/>
              </a:rPr>
              <a:t>QVector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err="1" smtClean="0">
                <a:latin typeface="Courier New"/>
                <a:cs typeface="Courier New"/>
              </a:rPr>
              <a:t>QVoice</a:t>
            </a:r>
            <a:r>
              <a:rPr lang="en-US" dirty="0">
                <a:latin typeface="Courier New"/>
                <a:cs typeface="Courier New"/>
              </a:rPr>
              <a:t>&gt; </a:t>
            </a:r>
            <a:r>
              <a:rPr lang="en-US" dirty="0" err="1">
                <a:latin typeface="Courier New"/>
                <a:cs typeface="Courier New"/>
              </a:rPr>
              <a:t>availableVoices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2322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Control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 smtClean="0">
                <a:latin typeface="Courier New"/>
                <a:cs typeface="Courier New"/>
              </a:rPr>
              <a:t>QVoice</a:t>
            </a:r>
            <a:r>
              <a:rPr lang="en-US" dirty="0" smtClean="0"/>
              <a:t> controls </a:t>
            </a:r>
            <a:r>
              <a:rPr lang="en-US" dirty="0"/>
              <a:t>the voice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Age (Child, Teenager, Adult, Senior, </a:t>
            </a:r>
            <a:r>
              <a:rPr lang="en-US" dirty="0" smtClean="0"/>
              <a:t>Other)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Gender (Male, Female, </a:t>
            </a:r>
            <a:r>
              <a:rPr lang="en-US" dirty="0" smtClean="0"/>
              <a:t>Unknown)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Name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err="1" smtClean="0"/>
              <a:t>QTextToSpeech</a:t>
            </a:r>
            <a:r>
              <a:rPr lang="en-US" dirty="0" smtClean="0"/>
              <a:t> allows controlling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rate and pitch in the range [-1.0, 1.0]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</a:t>
            </a:r>
            <a:r>
              <a:rPr lang="en-US" dirty="0" smtClean="0"/>
              <a:t>he volume in the range range [0, 100]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Text </a:t>
            </a:r>
            <a:r>
              <a:rPr lang="en-US" dirty="0"/>
              <a:t>is </a:t>
            </a:r>
            <a:r>
              <a:rPr lang="en-US" dirty="0" smtClean="0"/>
              <a:t>synthesized </a:t>
            </a:r>
            <a:r>
              <a:rPr lang="en-US" dirty="0"/>
              <a:t>asynchronously </a:t>
            </a:r>
            <a:r>
              <a:rPr lang="en-US" dirty="0" smtClean="0"/>
              <a:t>using function </a:t>
            </a:r>
            <a:r>
              <a:rPr lang="en-US" dirty="0">
                <a:latin typeface="Courier New"/>
                <a:cs typeface="Courier New"/>
              </a:rPr>
              <a:t>say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QString</a:t>
            </a:r>
            <a:r>
              <a:rPr lang="en-US" dirty="0" smtClean="0">
                <a:latin typeface="Courier New"/>
                <a:cs typeface="Courier New"/>
              </a:rPr>
              <a:t> &amp;)</a:t>
            </a:r>
            <a:endParaRPr lang="en-US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endParaRPr lang="en-US" dirty="0">
              <a:latin typeface="Courier New"/>
              <a:cs typeface="Courier New"/>
            </a:endParaRPr>
          </a:p>
          <a:p>
            <a:pPr lvl="1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90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To Speech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5053" y="1163767"/>
            <a:ext cx="8425186" cy="3213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200" dirty="0" err="1" smtClean="0">
                <a:solidFill>
                  <a:srgbClr val="800080"/>
                </a:solidFill>
              </a:rPr>
              <a:t>QStringList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engines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 smtClean="0">
                <a:solidFill>
                  <a:srgbClr val="800000"/>
                </a:solidFill>
              </a:rPr>
              <a:t>QTextToSpeech</a:t>
            </a:r>
            <a:r>
              <a:rPr lang="en-US" sz="1200" dirty="0" smtClean="0">
                <a:solidFill>
                  <a:srgbClr val="800000"/>
                </a:solidFill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</a:rPr>
              <a:t>availableLocales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</a:p>
          <a:p>
            <a:pPr mar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200" dirty="0" smtClean="0">
                <a:solidFill>
                  <a:srgbClr val="008000"/>
                </a:solidFill>
              </a:rPr>
              <a:t>/</a:t>
            </a:r>
            <a:r>
              <a:rPr lang="en-US" sz="1200" dirty="0">
                <a:solidFill>
                  <a:srgbClr val="008000"/>
                </a:solidFill>
              </a:rPr>
              <a:t>/ </a:t>
            </a:r>
            <a:r>
              <a:rPr lang="en-US" sz="1200" dirty="0" smtClean="0">
                <a:solidFill>
                  <a:srgbClr val="008000"/>
                </a:solidFill>
              </a:rPr>
              <a:t>Let the user to select the engine</a:t>
            </a:r>
            <a:endParaRPr lang="en-US" sz="1200" dirty="0" smtClean="0"/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endParaRPr lang="en-US" sz="1200" dirty="0" smtClean="0">
              <a:solidFill>
                <a:srgbClr val="800080"/>
              </a:solidFill>
            </a:endParaRP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200" dirty="0" err="1" smtClean="0">
                <a:solidFill>
                  <a:srgbClr val="800000"/>
                </a:solidFill>
              </a:rPr>
              <a:t>m_speech</a:t>
            </a:r>
            <a:r>
              <a:rPr lang="en-US" sz="1200" dirty="0" smtClean="0">
                <a:solidFill>
                  <a:srgbClr val="800000"/>
                </a:solidFill>
              </a:rPr>
              <a:t> = new </a:t>
            </a:r>
            <a:r>
              <a:rPr lang="en-US" sz="1200" dirty="0" err="1" smtClean="0">
                <a:solidFill>
                  <a:srgbClr val="800000"/>
                </a:solidFill>
              </a:rPr>
              <a:t>QTextToSpeech</a:t>
            </a:r>
            <a:r>
              <a:rPr lang="en-US" sz="1200" dirty="0" smtClean="0">
                <a:solidFill>
                  <a:srgbClr val="800000"/>
                </a:solidFill>
              </a:rPr>
              <a:t>(engine, this); </a:t>
            </a:r>
            <a:endParaRPr lang="en-US" sz="1200" dirty="0" smtClean="0">
              <a:solidFill>
                <a:srgbClr val="800080"/>
              </a:solidFill>
            </a:endParaRP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200" dirty="0" err="1" smtClean="0">
                <a:solidFill>
                  <a:srgbClr val="800080"/>
                </a:solidFill>
              </a:rPr>
              <a:t>QVector</a:t>
            </a:r>
            <a:r>
              <a:rPr lang="en-US" sz="1200" dirty="0">
                <a:solidFill>
                  <a:srgbClr val="000000"/>
                </a:solidFill>
              </a:rPr>
              <a:t>&lt;</a:t>
            </a:r>
            <a:r>
              <a:rPr lang="en-US" sz="1200" dirty="0" err="1">
                <a:solidFill>
                  <a:srgbClr val="800080"/>
                </a:solidFill>
              </a:rPr>
              <a:t>QLocale</a:t>
            </a:r>
            <a:r>
              <a:rPr lang="en-US" sz="1200" dirty="0">
                <a:solidFill>
                  <a:srgbClr val="000000"/>
                </a:solidFill>
              </a:rPr>
              <a:t>&gt;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locales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00"/>
                </a:solidFill>
              </a:rPr>
              <a:t>m_speech</a:t>
            </a:r>
            <a:r>
              <a:rPr lang="en-US" sz="1200" dirty="0" err="1">
                <a:solidFill>
                  <a:srgbClr val="000000"/>
                </a:solidFill>
              </a:rPr>
              <a:t>.availableLocales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200" dirty="0" smtClean="0">
                <a:solidFill>
                  <a:srgbClr val="008000"/>
                </a:solidFill>
              </a:rPr>
              <a:t>// </a:t>
            </a:r>
            <a:r>
              <a:rPr lang="en-US" sz="1200" dirty="0" smtClean="0">
                <a:solidFill>
                  <a:srgbClr val="008000"/>
                </a:solidFill>
              </a:rPr>
              <a:t>Let the user select the language</a:t>
            </a:r>
          </a:p>
          <a:p>
            <a:pPr mar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endParaRPr lang="en-US" sz="1200" dirty="0"/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200" dirty="0" err="1" smtClean="0">
                <a:solidFill>
                  <a:srgbClr val="800000"/>
                </a:solidFill>
              </a:rPr>
              <a:t>m_speech</a:t>
            </a:r>
            <a:r>
              <a:rPr lang="en-US" sz="1200" dirty="0" err="1" smtClean="0">
                <a:solidFill>
                  <a:srgbClr val="000000"/>
                </a:solidFill>
              </a:rPr>
              <a:t>.setLocale</a:t>
            </a:r>
            <a:r>
              <a:rPr lang="en-US" sz="1200" dirty="0" smtClean="0">
                <a:solidFill>
                  <a:srgbClr val="000000"/>
                </a:solidFill>
              </a:rPr>
              <a:t>(locale);</a:t>
            </a:r>
            <a:r>
              <a:rPr lang="en-US" sz="1200" dirty="0" smtClean="0"/>
              <a:t> </a:t>
            </a:r>
            <a:endParaRPr lang="en-US" sz="1200" dirty="0" smtClean="0">
              <a:solidFill>
                <a:srgbClr val="800000"/>
              </a:solidFill>
            </a:endParaRP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200" dirty="0" err="1" smtClean="0">
                <a:solidFill>
                  <a:srgbClr val="800000"/>
                </a:solidFill>
              </a:rPr>
              <a:t>m_speech</a:t>
            </a:r>
            <a:r>
              <a:rPr lang="en-US" sz="1200" dirty="0" err="1" smtClean="0">
                <a:solidFill>
                  <a:srgbClr val="000000"/>
                </a:solidFill>
              </a:rPr>
              <a:t>.setRate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smtClean="0">
                <a:solidFill>
                  <a:srgbClr val="000000"/>
                </a:solidFill>
              </a:rPr>
              <a:t>rate)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 err="1" smtClean="0">
                <a:solidFill>
                  <a:srgbClr val="800000"/>
                </a:solidFill>
              </a:rPr>
              <a:t>m_speech</a:t>
            </a:r>
            <a:r>
              <a:rPr lang="en-US" sz="1200" dirty="0" err="1" smtClean="0">
                <a:solidFill>
                  <a:srgbClr val="000000"/>
                </a:solidFill>
              </a:rPr>
              <a:t>.setPitch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smtClean="0">
                <a:solidFill>
                  <a:srgbClr val="000000"/>
                </a:solidFill>
              </a:rPr>
              <a:t>pitch);</a:t>
            </a:r>
          </a:p>
          <a:p>
            <a:pPr mar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endParaRPr lang="en-US" sz="1200" dirty="0" smtClean="0">
              <a:solidFill>
                <a:srgbClr val="800080"/>
              </a:solidFill>
            </a:endParaRPr>
          </a:p>
          <a:p>
            <a:pPr mar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200" dirty="0" err="1" smtClean="0">
                <a:solidFill>
                  <a:srgbClr val="800080"/>
                </a:solidFill>
              </a:rPr>
              <a:t>QVector</a:t>
            </a:r>
            <a:r>
              <a:rPr lang="en-US" sz="1200" dirty="0">
                <a:solidFill>
                  <a:srgbClr val="000000"/>
                </a:solidFill>
              </a:rPr>
              <a:t>&lt;</a:t>
            </a:r>
            <a:r>
              <a:rPr lang="en-US" sz="1200" dirty="0" err="1" smtClean="0">
                <a:solidFill>
                  <a:srgbClr val="800080"/>
                </a:solidFill>
              </a:rPr>
              <a:t>QVoice</a:t>
            </a:r>
            <a:r>
              <a:rPr lang="en-US" sz="1200" dirty="0" smtClean="0">
                <a:solidFill>
                  <a:srgbClr val="000000"/>
                </a:solidFill>
              </a:rPr>
              <a:t>&gt;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voices =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 smtClean="0">
                <a:solidFill>
                  <a:srgbClr val="800000"/>
                </a:solidFill>
              </a:rPr>
              <a:t>m_speech</a:t>
            </a:r>
            <a:r>
              <a:rPr lang="en-US" sz="1200" dirty="0" err="1" smtClean="0">
                <a:solidFill>
                  <a:srgbClr val="000000"/>
                </a:solidFill>
              </a:rPr>
              <a:t>.availableVoices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/>
              <a:t> </a:t>
            </a:r>
          </a:p>
          <a:p>
            <a:pPr mar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200" dirty="0">
                <a:solidFill>
                  <a:srgbClr val="008000"/>
                </a:solidFill>
              </a:rPr>
              <a:t>// </a:t>
            </a:r>
            <a:r>
              <a:rPr lang="en-US" sz="1200" dirty="0" smtClean="0">
                <a:solidFill>
                  <a:srgbClr val="008000"/>
                </a:solidFill>
              </a:rPr>
              <a:t>Let the user select the voice</a:t>
            </a:r>
            <a:endParaRPr lang="en-US" sz="1200" dirty="0" smtClean="0">
              <a:solidFill>
                <a:srgbClr val="000000"/>
              </a:solidFill>
            </a:endParaRP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200" dirty="0" err="1" smtClean="0">
                <a:solidFill>
                  <a:srgbClr val="800000"/>
                </a:solidFill>
              </a:rPr>
              <a:t>m_speech</a:t>
            </a:r>
            <a:r>
              <a:rPr lang="en-US" sz="1200" dirty="0" err="1" smtClean="0">
                <a:solidFill>
                  <a:srgbClr val="000000"/>
                </a:solidFill>
              </a:rPr>
              <a:t>.setVoice</a:t>
            </a:r>
            <a:r>
              <a:rPr lang="en-US" sz="1200" dirty="0" smtClean="0">
                <a:solidFill>
                  <a:srgbClr val="000000"/>
                </a:solidFill>
              </a:rPr>
              <a:t>(voice);</a:t>
            </a:r>
            <a:endParaRPr lang="en-US" sz="1200" dirty="0">
              <a:solidFill>
                <a:srgbClr val="000000"/>
              </a:solidFill>
            </a:endParaRP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 smtClean="0">
                <a:solidFill>
                  <a:srgbClr val="800000"/>
                </a:solidFill>
              </a:rPr>
              <a:t>m_speech</a:t>
            </a:r>
            <a:r>
              <a:rPr lang="en-US" sz="1200" dirty="0" err="1" smtClean="0">
                <a:solidFill>
                  <a:srgbClr val="000000"/>
                </a:solidFill>
              </a:rPr>
              <a:t>.say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>
                <a:solidFill>
                  <a:srgbClr val="800000"/>
                </a:solidFill>
              </a:rPr>
              <a:t>“Hello World”</a:t>
            </a:r>
            <a:r>
              <a:rPr lang="en-US" sz="1200" dirty="0" smtClean="0">
                <a:solidFill>
                  <a:srgbClr val="000000"/>
                </a:solidFill>
              </a:rPr>
              <a:t>)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/>
              <a:t> </a:t>
            </a:r>
            <a:br>
              <a:rPr lang="en-US" sz="1200" dirty="0"/>
            </a:b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738876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80C342"/>
      </a:accent1>
      <a:accent2>
        <a:srgbClr val="408500"/>
      </a:accent2>
      <a:accent3>
        <a:srgbClr val="46A2DA"/>
      </a:accent3>
      <a:accent4>
        <a:srgbClr val="26282A"/>
      </a:accent4>
      <a:accent5>
        <a:srgbClr val="585A5C"/>
      </a:accent5>
      <a:accent6>
        <a:srgbClr val="BDBEBF"/>
      </a:accent6>
      <a:hlink>
        <a:srgbClr val="46A2DA"/>
      </a:hlink>
      <a:folHlink>
        <a:srgbClr val="46A2D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/>
            <a:cs typeface="Arial"/>
          </a:defRPr>
        </a:defPPr>
      </a:lstStyle>
    </a:spDef>
    <a:lnDef>
      <a:spPr>
        <a:ln w="12700" cmpd="sng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ts val="2460"/>
          </a:lnSpc>
          <a:defRPr spc="-30" dirty="0" smtClean="0">
            <a:latin typeface="Open Sans Light"/>
            <a:cs typeface="Open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68756</TotalTime>
  <Words>19057</Words>
  <Application>Microsoft Macintosh PowerPoint</Application>
  <PresentationFormat>On-screen Show (16:10)</PresentationFormat>
  <Paragraphs>3434</Paragraphs>
  <Slides>253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253</vt:i4>
      </vt:variant>
    </vt:vector>
  </HeadingPairs>
  <TitlesOfParts>
    <vt:vector size="254" baseType="lpstr">
      <vt:lpstr>Default Theme</vt:lpstr>
      <vt:lpstr>Qt Engine Edition</vt:lpstr>
      <vt:lpstr>Contents</vt:lpstr>
      <vt:lpstr>Contents</vt:lpstr>
      <vt:lpstr>Contents</vt:lpstr>
      <vt:lpstr>Contents</vt:lpstr>
      <vt:lpstr>Qt Libraries and Plugins</vt:lpstr>
      <vt:lpstr>Contents</vt:lpstr>
      <vt:lpstr>Objectives</vt:lpstr>
      <vt:lpstr>Libraries and Plugins </vt:lpstr>
      <vt:lpstr>Custom Libraries</vt:lpstr>
      <vt:lpstr>Library Deployment</vt:lpstr>
      <vt:lpstr>Library Usage</vt:lpstr>
      <vt:lpstr>Dynamic Loading and Unloading Libraries </vt:lpstr>
      <vt:lpstr>Extending Qt with Plugins</vt:lpstr>
      <vt:lpstr>Low and High-Level Plugin APIs </vt:lpstr>
      <vt:lpstr>Step 1: Define One or More Interfaces </vt:lpstr>
      <vt:lpstr>Step 2: Create a Plugin Project Using QtCreator</vt:lpstr>
      <vt:lpstr>Step 3: Implement the Interfaces </vt:lpstr>
      <vt:lpstr>Plugin Meta-Data</vt:lpstr>
      <vt:lpstr>Step 4: Build and Deploy the Plugin</vt:lpstr>
      <vt:lpstr>Step 5: Load and Use the Plugin  High-Level API Plugins </vt:lpstr>
      <vt:lpstr>Step 5: Load and Use the Plugin  Low-Level API Plugins </vt:lpstr>
      <vt:lpstr>Questions and Answers </vt:lpstr>
      <vt:lpstr>Summary</vt:lpstr>
      <vt:lpstr>Lab – Custom Plugin </vt:lpstr>
      <vt:lpstr>Qt Test</vt:lpstr>
      <vt:lpstr>Contents</vt:lpstr>
      <vt:lpstr>Objectives</vt:lpstr>
      <vt:lpstr>Qt Test Module Features</vt:lpstr>
      <vt:lpstr>Creating a Unit Test</vt:lpstr>
      <vt:lpstr>Test Cases </vt:lpstr>
      <vt:lpstr>Test Project </vt:lpstr>
      <vt:lpstr>Running Tests Command Line Options</vt:lpstr>
      <vt:lpstr>Test Results</vt:lpstr>
      <vt:lpstr>Notes</vt:lpstr>
      <vt:lpstr>Test Macros </vt:lpstr>
      <vt:lpstr>Enabling Verbose Output</vt:lpstr>
      <vt:lpstr>Data-Centric Test Case</vt:lpstr>
      <vt:lpstr>Providing Test Data</vt:lpstr>
      <vt:lpstr>Feeding Test Data for Test Case</vt:lpstr>
      <vt:lpstr>QTest GUI Testing Support</vt:lpstr>
      <vt:lpstr>Simulate Key/Mouse/Touch Events</vt:lpstr>
      <vt:lpstr>Testing Asynchronous Functions</vt:lpstr>
      <vt:lpstr>Asynchronous Signals</vt:lpstr>
      <vt:lpstr>QSignalSpy</vt:lpstr>
      <vt:lpstr>Example Test with QSignalSpy</vt:lpstr>
      <vt:lpstr>Recorded Calls</vt:lpstr>
      <vt:lpstr>QBENCHMARK Macro </vt:lpstr>
      <vt:lpstr>Benchmarking </vt:lpstr>
      <vt:lpstr>Questions and Answers</vt:lpstr>
      <vt:lpstr>Summary</vt:lpstr>
      <vt:lpstr>Lab – Benchmarking Iterators  </vt:lpstr>
      <vt:lpstr>Databases</vt:lpstr>
      <vt:lpstr>Contents</vt:lpstr>
      <vt:lpstr>Objectives</vt:lpstr>
      <vt:lpstr>Qt Database Module</vt:lpstr>
      <vt:lpstr>Database Connection</vt:lpstr>
      <vt:lpstr>Supported Connection Types </vt:lpstr>
      <vt:lpstr>Connecting to a Database </vt:lpstr>
      <vt:lpstr>Connection Example</vt:lpstr>
      <vt:lpstr>Connection Options</vt:lpstr>
      <vt:lpstr>Error Handling</vt:lpstr>
      <vt:lpstr>Database Tables, Records, and Features </vt:lpstr>
      <vt:lpstr>Driver Plug-ins </vt:lpstr>
      <vt:lpstr>Driver Plug-ins </vt:lpstr>
      <vt:lpstr>QSqlQuery</vt:lpstr>
      <vt:lpstr>SQL Queries </vt:lpstr>
      <vt:lpstr>Prepared Queries</vt:lpstr>
      <vt:lpstr>Bindings</vt:lpstr>
      <vt:lpstr>Database Item Models</vt:lpstr>
      <vt:lpstr>QSqlTableModel vs. QAbstractItemModel</vt:lpstr>
      <vt:lpstr>QSqlTableModel</vt:lpstr>
      <vt:lpstr>Commit</vt:lpstr>
      <vt:lpstr>Editable Queries</vt:lpstr>
      <vt:lpstr>Transactions</vt:lpstr>
      <vt:lpstr>Questions and Answers </vt:lpstr>
      <vt:lpstr>Summary</vt:lpstr>
      <vt:lpstr>Lab – Bookstore </vt:lpstr>
      <vt:lpstr>Multimedia</vt:lpstr>
      <vt:lpstr>Contents</vt:lpstr>
      <vt:lpstr>Objectives</vt:lpstr>
      <vt:lpstr>Qt Multimedia Features  </vt:lpstr>
      <vt:lpstr>Multimedia Architecture </vt:lpstr>
      <vt:lpstr>Audio and Video Playback</vt:lpstr>
      <vt:lpstr>Audio and Video Playback</vt:lpstr>
      <vt:lpstr>Audio and Video Recording </vt:lpstr>
      <vt:lpstr>Audio and Video Recording</vt:lpstr>
      <vt:lpstr>Other Audio Classes</vt:lpstr>
      <vt:lpstr>Accessing Low Level Video Frames</vt:lpstr>
      <vt:lpstr>FM Radio</vt:lpstr>
      <vt:lpstr>Questions and Answers</vt:lpstr>
      <vt:lpstr>Summary</vt:lpstr>
      <vt:lpstr>Speech</vt:lpstr>
      <vt:lpstr>Contents</vt:lpstr>
      <vt:lpstr>Objectives</vt:lpstr>
      <vt:lpstr>Qt Speech </vt:lpstr>
      <vt:lpstr>Text to Speech </vt:lpstr>
      <vt:lpstr>Voice Control</vt:lpstr>
      <vt:lpstr>Text To Speech </vt:lpstr>
      <vt:lpstr>Summary</vt:lpstr>
      <vt:lpstr>XML and JSON</vt:lpstr>
      <vt:lpstr>Contents</vt:lpstr>
      <vt:lpstr>Objectives</vt:lpstr>
      <vt:lpstr>XML APIs</vt:lpstr>
      <vt:lpstr>XML Parsing with Stream Reader</vt:lpstr>
      <vt:lpstr>QXmlStreamReader</vt:lpstr>
      <vt:lpstr>QXmlStreamReader</vt:lpstr>
      <vt:lpstr>QXmlStreamWriter</vt:lpstr>
      <vt:lpstr>XQuery and XPath</vt:lpstr>
      <vt:lpstr>XQuery and XPath</vt:lpstr>
      <vt:lpstr>XQuery in Qt</vt:lpstr>
      <vt:lpstr>Evaluating to QStringList</vt:lpstr>
      <vt:lpstr>Evaluating to QXmlResultItems</vt:lpstr>
      <vt:lpstr>Evaluating to QAbstractXmlReceiver</vt:lpstr>
      <vt:lpstr>Evaluating to QXmlSerializer</vt:lpstr>
      <vt:lpstr>Evaluating to QXmlFormatter</vt:lpstr>
      <vt:lpstr>QAbstractXmlNodeModel</vt:lpstr>
      <vt:lpstr>QAbstractXmlNodeModel</vt:lpstr>
      <vt:lpstr>XML Schema</vt:lpstr>
      <vt:lpstr>Loading a Schema</vt:lpstr>
      <vt:lpstr>Loading a Schema from a URL</vt:lpstr>
      <vt:lpstr>Loading a Schema from a File</vt:lpstr>
      <vt:lpstr>Validating a Document</vt:lpstr>
      <vt:lpstr>JSON</vt:lpstr>
      <vt:lpstr>JSON Parsing with QJsonDocument</vt:lpstr>
      <vt:lpstr>PowerPoint Presentation</vt:lpstr>
      <vt:lpstr>Performance</vt:lpstr>
      <vt:lpstr>Questions and Answers</vt:lpstr>
      <vt:lpstr>Summary</vt:lpstr>
      <vt:lpstr>Lab – Reading and Writing Xml Keys </vt:lpstr>
      <vt:lpstr>SCXML</vt:lpstr>
      <vt:lpstr>Contents</vt:lpstr>
      <vt:lpstr>Objectives</vt:lpstr>
      <vt:lpstr>SCXML</vt:lpstr>
      <vt:lpstr>SCXML Specification Briefly </vt:lpstr>
      <vt:lpstr>SCXML Specification Briefly </vt:lpstr>
      <vt:lpstr>SCXML Specification Example  </vt:lpstr>
      <vt:lpstr>Creating a State Machine </vt:lpstr>
      <vt:lpstr>QScxmlStateMachine </vt:lpstr>
      <vt:lpstr>QScxmlStateMachine </vt:lpstr>
      <vt:lpstr>QScxmlStateMachine Example</vt:lpstr>
      <vt:lpstr>State Machine in QML</vt:lpstr>
      <vt:lpstr>Data Models</vt:lpstr>
      <vt:lpstr>QScxmlCppDataModel</vt:lpstr>
      <vt:lpstr>QScxmlCppDataModel</vt:lpstr>
      <vt:lpstr>Invoking Services </vt:lpstr>
      <vt:lpstr>Summary</vt:lpstr>
      <vt:lpstr>Inter-Process Communication</vt:lpstr>
      <vt:lpstr>Contents</vt:lpstr>
      <vt:lpstr>Objectives </vt:lpstr>
      <vt:lpstr>Processes</vt:lpstr>
      <vt:lpstr>Asynchronous Process Invocation </vt:lpstr>
      <vt:lpstr>Synchronous Process Invocation </vt:lpstr>
      <vt:lpstr>Inter-Process Communication</vt:lpstr>
      <vt:lpstr>Inter-Process Communication Options</vt:lpstr>
      <vt:lpstr>Shared Memory</vt:lpstr>
      <vt:lpstr>Shared Memory Example</vt:lpstr>
      <vt:lpstr>D-Bus</vt:lpstr>
      <vt:lpstr>D-Bus Concepts </vt:lpstr>
      <vt:lpstr>D-Bus Concepts </vt:lpstr>
      <vt:lpstr>Qt DBus</vt:lpstr>
      <vt:lpstr>Calling Methods on D-Bus Objects  Client Side</vt:lpstr>
      <vt:lpstr>Mapping between QtDBus and D-Bus Data Types</vt:lpstr>
      <vt:lpstr>Providing Methods on D-Bus Objects  Server Side</vt:lpstr>
      <vt:lpstr>Qt D-Bus Server Implementation</vt:lpstr>
      <vt:lpstr>Qt D-Bus Server Implementation</vt:lpstr>
      <vt:lpstr>File Watcher - QFileSystemWatcher</vt:lpstr>
      <vt:lpstr>Questions and Answers</vt:lpstr>
      <vt:lpstr>Summary</vt:lpstr>
      <vt:lpstr>Multithreading</vt:lpstr>
      <vt:lpstr>Contents</vt:lpstr>
      <vt:lpstr>Objectives</vt:lpstr>
      <vt:lpstr>Qt Threading Model</vt:lpstr>
      <vt:lpstr>Threading Options</vt:lpstr>
      <vt:lpstr>Reentrant Classes</vt:lpstr>
      <vt:lpstr>Thread-Safe Classes</vt:lpstr>
      <vt:lpstr>Thread Affinity</vt:lpstr>
      <vt:lpstr>Thread Affinity Solutions </vt:lpstr>
      <vt:lpstr>QThread </vt:lpstr>
      <vt:lpstr>Thread Programming </vt:lpstr>
      <vt:lpstr>Creating a Thread with a Worker </vt:lpstr>
      <vt:lpstr>Running a Thread</vt:lpstr>
      <vt:lpstr>Queued Connections and Signal Arguments </vt:lpstr>
      <vt:lpstr>Graceful Thread Cleanup </vt:lpstr>
      <vt:lpstr>Graceful Thread Cleanup </vt:lpstr>
      <vt:lpstr>Mutual Exclusion </vt:lpstr>
      <vt:lpstr>Thread Synchronization </vt:lpstr>
      <vt:lpstr>QMutexLocker</vt:lpstr>
      <vt:lpstr>QMutexLocker</vt:lpstr>
      <vt:lpstr>Wait Condition</vt:lpstr>
      <vt:lpstr>QRunnable Interface </vt:lpstr>
      <vt:lpstr>QThread versus QRunnable</vt:lpstr>
      <vt:lpstr>Thread Pool</vt:lpstr>
      <vt:lpstr>Thread Reservation</vt:lpstr>
      <vt:lpstr>Questions and Answers</vt:lpstr>
      <vt:lpstr>Summary </vt:lpstr>
      <vt:lpstr>Lab – Pi Calculator </vt:lpstr>
      <vt:lpstr>QtConcurrent</vt:lpstr>
      <vt:lpstr>Contents</vt:lpstr>
      <vt:lpstr>Objectives</vt:lpstr>
      <vt:lpstr>Qt Concurrent</vt:lpstr>
      <vt:lpstr>Concurrent Tasks</vt:lpstr>
      <vt:lpstr>QFuture Example</vt:lpstr>
      <vt:lpstr>Other QFuture Functions</vt:lpstr>
      <vt:lpstr>Future Examples</vt:lpstr>
      <vt:lpstr>Concurrent Container Manipulation </vt:lpstr>
      <vt:lpstr>QtConcurrent — Mapping </vt:lpstr>
      <vt:lpstr>QtConcurrent — Filtering </vt:lpstr>
      <vt:lpstr>QtConcurrent — Reduce Operation</vt:lpstr>
      <vt:lpstr>Questions and Answers</vt:lpstr>
      <vt:lpstr>Summary</vt:lpstr>
      <vt:lpstr>Network Programming</vt:lpstr>
      <vt:lpstr>Contents</vt:lpstr>
      <vt:lpstr>Objectives </vt:lpstr>
      <vt:lpstr>Qt Network </vt:lpstr>
      <vt:lpstr>Sockets</vt:lpstr>
      <vt:lpstr>Socket Sequence Diagram</vt:lpstr>
      <vt:lpstr>TCP Client Implementation</vt:lpstr>
      <vt:lpstr>TCP Client Implementation</vt:lpstr>
      <vt:lpstr>TCP Server Implementation</vt:lpstr>
      <vt:lpstr>WebSockets</vt:lpstr>
      <vt:lpstr>WebSocket Sequence Diagram</vt:lpstr>
      <vt:lpstr>QSslSocket</vt:lpstr>
      <vt:lpstr>Ssl Socket Clients</vt:lpstr>
      <vt:lpstr>Ssl Socket Servers</vt:lpstr>
      <vt:lpstr>Network Access Manager</vt:lpstr>
      <vt:lpstr>Network Request</vt:lpstr>
      <vt:lpstr>Network Reply</vt:lpstr>
      <vt:lpstr>Network Reply</vt:lpstr>
      <vt:lpstr>Additional Features </vt:lpstr>
      <vt:lpstr>Authentication</vt:lpstr>
      <vt:lpstr>Proxies</vt:lpstr>
      <vt:lpstr>Customizing Proxies</vt:lpstr>
      <vt:lpstr>Proxy Queries</vt:lpstr>
      <vt:lpstr>Questions and Answers</vt:lpstr>
      <vt:lpstr>Summary</vt:lpstr>
      <vt:lpstr>WebEngine</vt:lpstr>
      <vt:lpstr>Contents</vt:lpstr>
      <vt:lpstr>Objectives</vt:lpstr>
      <vt:lpstr>Qt WebEngine</vt:lpstr>
      <vt:lpstr>Qt WebEngine</vt:lpstr>
      <vt:lpstr>Qt WebEngine Widgets</vt:lpstr>
      <vt:lpstr>QWebEngineView and QWebEnginePage</vt:lpstr>
      <vt:lpstr>Other Essential Classes</vt:lpstr>
      <vt:lpstr>Handling Asynchronous Functions</vt:lpstr>
      <vt:lpstr>Exposing Qt Object to JavaScript Engine</vt:lpstr>
      <vt:lpstr>Web Socket as Web Channel</vt:lpstr>
      <vt:lpstr>Exposing Qt Object to JavaScript Engine</vt:lpstr>
      <vt:lpstr>Exposing Qt Object to JavaScript Engine</vt:lpstr>
      <vt:lpstr>Exposing Qt Object to JavaScript Engine</vt:lpstr>
      <vt:lpstr>Questions and Answers </vt:lpstr>
      <vt:lpstr>Summary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Tino Pyssysalo</cp:lastModifiedBy>
  <cp:revision>636</cp:revision>
  <dcterms:created xsi:type="dcterms:W3CDTF">2014-12-12T08:34:31Z</dcterms:created>
  <dcterms:modified xsi:type="dcterms:W3CDTF">2017-02-21T10:52:52Z</dcterms:modified>
</cp:coreProperties>
</file>