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1"/>
  </p:sldMasterIdLst>
  <p:notesMasterIdLst>
    <p:notesMasterId r:id="rId229"/>
  </p:notesMasterIdLst>
  <p:sldIdLst>
    <p:sldId id="256" r:id="rId2"/>
    <p:sldId id="801" r:id="rId3"/>
    <p:sldId id="802" r:id="rId4"/>
    <p:sldId id="803" r:id="rId5"/>
    <p:sldId id="610" r:id="rId6"/>
    <p:sldId id="805" r:id="rId7"/>
    <p:sldId id="806" r:id="rId8"/>
    <p:sldId id="807" r:id="rId9"/>
    <p:sldId id="809" r:id="rId10"/>
    <p:sldId id="810" r:id="rId11"/>
    <p:sldId id="811" r:id="rId12"/>
    <p:sldId id="812" r:id="rId13"/>
    <p:sldId id="808" r:id="rId14"/>
    <p:sldId id="814" r:id="rId15"/>
    <p:sldId id="815" r:id="rId16"/>
    <p:sldId id="816" r:id="rId17"/>
    <p:sldId id="817" r:id="rId18"/>
    <p:sldId id="818" r:id="rId19"/>
    <p:sldId id="819" r:id="rId20"/>
    <p:sldId id="820" r:id="rId21"/>
    <p:sldId id="821" r:id="rId22"/>
    <p:sldId id="883" r:id="rId23"/>
    <p:sldId id="813" r:id="rId24"/>
    <p:sldId id="884" r:id="rId25"/>
    <p:sldId id="612" r:id="rId26"/>
    <p:sldId id="823" r:id="rId27"/>
    <p:sldId id="824" r:id="rId28"/>
    <p:sldId id="825" r:id="rId29"/>
    <p:sldId id="826" r:id="rId30"/>
    <p:sldId id="827" r:id="rId31"/>
    <p:sldId id="828" r:id="rId32"/>
    <p:sldId id="829" r:id="rId33"/>
    <p:sldId id="830" r:id="rId34"/>
    <p:sldId id="831" r:id="rId35"/>
    <p:sldId id="832" r:id="rId36"/>
    <p:sldId id="835" r:id="rId37"/>
    <p:sldId id="834" r:id="rId38"/>
    <p:sldId id="836" r:id="rId39"/>
    <p:sldId id="837" r:id="rId40"/>
    <p:sldId id="838" r:id="rId41"/>
    <p:sldId id="839" r:id="rId42"/>
    <p:sldId id="840" r:id="rId43"/>
    <p:sldId id="841" r:id="rId44"/>
    <p:sldId id="842" r:id="rId45"/>
    <p:sldId id="843" r:id="rId46"/>
    <p:sldId id="844" r:id="rId47"/>
    <p:sldId id="846" r:id="rId48"/>
    <p:sldId id="845" r:id="rId49"/>
    <p:sldId id="885" r:id="rId50"/>
    <p:sldId id="847" r:id="rId51"/>
    <p:sldId id="886" r:id="rId52"/>
    <p:sldId id="614" r:id="rId53"/>
    <p:sldId id="849" r:id="rId54"/>
    <p:sldId id="850" r:id="rId55"/>
    <p:sldId id="851" r:id="rId56"/>
    <p:sldId id="854" r:id="rId57"/>
    <p:sldId id="855" r:id="rId58"/>
    <p:sldId id="862" r:id="rId59"/>
    <p:sldId id="866" r:id="rId60"/>
    <p:sldId id="863" r:id="rId61"/>
    <p:sldId id="864" r:id="rId62"/>
    <p:sldId id="867" r:id="rId63"/>
    <p:sldId id="852" r:id="rId64"/>
    <p:sldId id="853" r:id="rId65"/>
    <p:sldId id="868" r:id="rId66"/>
    <p:sldId id="869" r:id="rId67"/>
    <p:sldId id="870" r:id="rId68"/>
    <p:sldId id="871" r:id="rId69"/>
    <p:sldId id="872" r:id="rId70"/>
    <p:sldId id="876" r:id="rId71"/>
    <p:sldId id="877" r:id="rId72"/>
    <p:sldId id="878" r:id="rId73"/>
    <p:sldId id="879" r:id="rId74"/>
    <p:sldId id="880" r:id="rId75"/>
    <p:sldId id="887" r:id="rId76"/>
    <p:sldId id="882" r:id="rId77"/>
    <p:sldId id="881" r:id="rId78"/>
    <p:sldId id="616" r:id="rId79"/>
    <p:sldId id="889" r:id="rId80"/>
    <p:sldId id="890" r:id="rId81"/>
    <p:sldId id="891" r:id="rId82"/>
    <p:sldId id="894" r:id="rId83"/>
    <p:sldId id="893" r:id="rId84"/>
    <p:sldId id="895" r:id="rId85"/>
    <p:sldId id="892" r:id="rId86"/>
    <p:sldId id="896" r:id="rId87"/>
    <p:sldId id="897" r:id="rId88"/>
    <p:sldId id="898" r:id="rId89"/>
    <p:sldId id="899" r:id="rId90"/>
    <p:sldId id="900" r:id="rId91"/>
    <p:sldId id="901" r:id="rId92"/>
    <p:sldId id="618" r:id="rId93"/>
    <p:sldId id="903" r:id="rId94"/>
    <p:sldId id="906" r:id="rId95"/>
    <p:sldId id="904" r:id="rId96"/>
    <p:sldId id="905" r:id="rId97"/>
    <p:sldId id="907" r:id="rId98"/>
    <p:sldId id="908" r:id="rId99"/>
    <p:sldId id="909" r:id="rId100"/>
    <p:sldId id="910" r:id="rId101"/>
    <p:sldId id="911" r:id="rId102"/>
    <p:sldId id="912" r:id="rId103"/>
    <p:sldId id="913" r:id="rId104"/>
    <p:sldId id="914" r:id="rId105"/>
    <p:sldId id="915" r:id="rId106"/>
    <p:sldId id="916" r:id="rId107"/>
    <p:sldId id="917" r:id="rId108"/>
    <p:sldId id="918" r:id="rId109"/>
    <p:sldId id="919" r:id="rId110"/>
    <p:sldId id="920" r:id="rId111"/>
    <p:sldId id="921" r:id="rId112"/>
    <p:sldId id="922" r:id="rId113"/>
    <p:sldId id="923" r:id="rId114"/>
    <p:sldId id="924" r:id="rId115"/>
    <p:sldId id="925" r:id="rId116"/>
    <p:sldId id="926" r:id="rId117"/>
    <p:sldId id="927" r:id="rId118"/>
    <p:sldId id="931" r:id="rId119"/>
    <p:sldId id="928" r:id="rId120"/>
    <p:sldId id="929" r:id="rId121"/>
    <p:sldId id="930" r:id="rId122"/>
    <p:sldId id="622" r:id="rId123"/>
    <p:sldId id="933" r:id="rId124"/>
    <p:sldId id="934" r:id="rId125"/>
    <p:sldId id="935" r:id="rId126"/>
    <p:sldId id="936" r:id="rId127"/>
    <p:sldId id="938" r:id="rId128"/>
    <p:sldId id="939" r:id="rId129"/>
    <p:sldId id="940" r:id="rId130"/>
    <p:sldId id="941" r:id="rId131"/>
    <p:sldId id="942" r:id="rId132"/>
    <p:sldId id="943" r:id="rId133"/>
    <p:sldId id="944" r:id="rId134"/>
    <p:sldId id="945" r:id="rId135"/>
    <p:sldId id="946" r:id="rId136"/>
    <p:sldId id="947" r:id="rId137"/>
    <p:sldId id="949" r:id="rId138"/>
    <p:sldId id="948" r:id="rId139"/>
    <p:sldId id="950" r:id="rId140"/>
    <p:sldId id="951" r:id="rId141"/>
    <p:sldId id="954" r:id="rId142"/>
    <p:sldId id="952" r:id="rId143"/>
    <p:sldId id="953" r:id="rId144"/>
    <p:sldId id="624" r:id="rId145"/>
    <p:sldId id="956" r:id="rId146"/>
    <p:sldId id="957" r:id="rId147"/>
    <p:sldId id="958" r:id="rId148"/>
    <p:sldId id="971" r:id="rId149"/>
    <p:sldId id="960" r:id="rId150"/>
    <p:sldId id="961" r:id="rId151"/>
    <p:sldId id="962" r:id="rId152"/>
    <p:sldId id="963" r:id="rId153"/>
    <p:sldId id="964" r:id="rId154"/>
    <p:sldId id="965" r:id="rId155"/>
    <p:sldId id="968" r:id="rId156"/>
    <p:sldId id="966" r:id="rId157"/>
    <p:sldId id="977" r:id="rId158"/>
    <p:sldId id="967" r:id="rId159"/>
    <p:sldId id="969" r:id="rId160"/>
    <p:sldId id="970" r:id="rId161"/>
    <p:sldId id="972" r:id="rId162"/>
    <p:sldId id="973" r:id="rId163"/>
    <p:sldId id="974" r:id="rId164"/>
    <p:sldId id="975" r:id="rId165"/>
    <p:sldId id="976" r:id="rId166"/>
    <p:sldId id="978" r:id="rId167"/>
    <p:sldId id="979" r:id="rId168"/>
    <p:sldId id="980" r:id="rId169"/>
    <p:sldId id="981" r:id="rId170"/>
    <p:sldId id="982" r:id="rId171"/>
    <p:sldId id="983" r:id="rId172"/>
    <p:sldId id="626" r:id="rId173"/>
    <p:sldId id="985" r:id="rId174"/>
    <p:sldId id="986" r:id="rId175"/>
    <p:sldId id="987" r:id="rId176"/>
    <p:sldId id="989" r:id="rId177"/>
    <p:sldId id="990" r:id="rId178"/>
    <p:sldId id="991" r:id="rId179"/>
    <p:sldId id="992" r:id="rId180"/>
    <p:sldId id="993" r:id="rId181"/>
    <p:sldId id="994" r:id="rId182"/>
    <p:sldId id="995" r:id="rId183"/>
    <p:sldId id="996" r:id="rId184"/>
    <p:sldId id="997" r:id="rId185"/>
    <p:sldId id="998" r:id="rId186"/>
    <p:sldId id="628" r:id="rId187"/>
    <p:sldId id="1000" r:id="rId188"/>
    <p:sldId id="1001" r:id="rId189"/>
    <p:sldId id="1002" r:id="rId190"/>
    <p:sldId id="1003" r:id="rId191"/>
    <p:sldId id="1004" r:id="rId192"/>
    <p:sldId id="1005" r:id="rId193"/>
    <p:sldId id="1028" r:id="rId194"/>
    <p:sldId id="1006" r:id="rId195"/>
    <p:sldId id="1007" r:id="rId196"/>
    <p:sldId id="1008" r:id="rId197"/>
    <p:sldId id="1009" r:id="rId198"/>
    <p:sldId id="1010" r:id="rId199"/>
    <p:sldId id="1011" r:id="rId200"/>
    <p:sldId id="1012" r:id="rId201"/>
    <p:sldId id="1013" r:id="rId202"/>
    <p:sldId id="1014" r:id="rId203"/>
    <p:sldId id="1027" r:id="rId204"/>
    <p:sldId id="1015" r:id="rId205"/>
    <p:sldId id="1016" r:id="rId206"/>
    <p:sldId id="1017" r:id="rId207"/>
    <p:sldId id="1018" r:id="rId208"/>
    <p:sldId id="1019" r:id="rId209"/>
    <p:sldId id="1020" r:id="rId210"/>
    <p:sldId id="1021" r:id="rId211"/>
    <p:sldId id="632" r:id="rId212"/>
    <p:sldId id="1023" r:id="rId213"/>
    <p:sldId id="1024" r:id="rId214"/>
    <p:sldId id="1025" r:id="rId215"/>
    <p:sldId id="1029" r:id="rId216"/>
    <p:sldId id="1030" r:id="rId217"/>
    <p:sldId id="1032" r:id="rId218"/>
    <p:sldId id="1033" r:id="rId219"/>
    <p:sldId id="1034" r:id="rId220"/>
    <p:sldId id="1042" r:id="rId221"/>
    <p:sldId id="1036" r:id="rId222"/>
    <p:sldId id="1037" r:id="rId223"/>
    <p:sldId id="1038" r:id="rId224"/>
    <p:sldId id="1039" r:id="rId225"/>
    <p:sldId id="1043" r:id="rId226"/>
    <p:sldId id="1041" r:id="rId227"/>
    <p:sldId id="285" r:id="rId22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2DA"/>
    <a:srgbClr val="328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2" autoAdjust="0"/>
  </p:normalViewPr>
  <p:slideViewPr>
    <p:cSldViewPr snapToGrid="0" snapToObjects="1">
      <p:cViewPr>
        <p:scale>
          <a:sx n="94" d="100"/>
          <a:sy n="94" d="100"/>
        </p:scale>
        <p:origin x="-160" y="21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notesMaster" Target="notesMasters/notesMaster1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30" Type="http://schemas.openxmlformats.org/officeDocument/2006/relationships/printerSettings" Target="printerSettings/printerSettings1.bin"/><Relationship Id="rId231" Type="http://schemas.openxmlformats.org/officeDocument/2006/relationships/presProps" Target="presProps.xml"/><Relationship Id="rId232" Type="http://schemas.openxmlformats.org/officeDocument/2006/relationships/viewProps" Target="viewProps.xml"/><Relationship Id="rId233" Type="http://schemas.openxmlformats.org/officeDocument/2006/relationships/theme" Target="theme/theme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34" Type="http://schemas.openxmlformats.org/officeDocument/2006/relationships/tableStyles" Target="tableStyles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BADC-EA46-4E02-B136-75175FECEB7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FAA68-4939-444D-A4F1-91822EA0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FAA68-4939-444D-A4F1-91822EA0DC5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FAA68-4939-444D-A4F1-91822EA0DC50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09" y="1224433"/>
            <a:ext cx="8668182" cy="866637"/>
          </a:xfrm>
        </p:spPr>
        <p:txBody>
          <a:bodyPr>
            <a:normAutofit/>
          </a:bodyPr>
          <a:lstStyle>
            <a:lvl1pPr algn="ctr">
              <a:defRPr sz="5400" spc="-14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909" y="2137420"/>
            <a:ext cx="8668182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1371480"/>
            <a:ext cx="8726470" cy="301326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569179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237917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4743710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743710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0" y="0"/>
            <a:ext cx="9144000" cy="571500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3054420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URL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contact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209027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accent1"/>
                </a:solidFill>
              </a:defRPr>
            </a:lvl1pPr>
          </a:lstStyle>
          <a:p>
            <a:r>
              <a:rPr lang="fi-FI" dirty="0" smtClean="0"/>
              <a:t>A </a:t>
            </a:r>
            <a:r>
              <a:rPr lang="fi-FI" dirty="0" err="1" smtClean="0"/>
              <a:t>goodbye</a:t>
            </a:r>
            <a:r>
              <a:rPr lang="fi-FI" dirty="0" smtClean="0"/>
              <a:t> </a:t>
            </a:r>
            <a:r>
              <a:rPr lang="fi-FI" dirty="0" err="1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1224437"/>
            <a:ext cx="8668182" cy="1556589"/>
          </a:xfrm>
        </p:spPr>
        <p:txBody>
          <a:bodyPr>
            <a:normAutofit/>
          </a:bodyPr>
          <a:lstStyle>
            <a:lvl1pPr algn="ctr">
              <a:defRPr sz="4400" spc="-120" baseline="0"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using</a:t>
            </a:r>
            <a:r>
              <a:rPr lang="fi-FI" dirty="0" smtClean="0"/>
              <a:t> with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lines</a:t>
            </a:r>
            <a:endParaRPr lang="en-US" dirty="0"/>
          </a:p>
        </p:txBody>
      </p:sp>
      <p:sp>
        <p:nvSpPr>
          <p:cNvPr id="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6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7909" y="406289"/>
            <a:ext cx="6174014" cy="7785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43701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3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38133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5500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241817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8441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18587" y="1370838"/>
            <a:ext cx="4246008" cy="3784985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472970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bg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Separator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1371005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2113085"/>
            <a:ext cx="8726470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33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43710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06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7909" y="402378"/>
            <a:ext cx="6174014" cy="7901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7909" y="1373820"/>
            <a:ext cx="8608298" cy="36076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6" r:id="rId2"/>
    <p:sldLayoutId id="2147493457" r:id="rId3"/>
    <p:sldLayoutId id="2147493460" r:id="rId4"/>
    <p:sldLayoutId id="2147493461" r:id="rId5"/>
    <p:sldLayoutId id="2147493459" r:id="rId6"/>
    <p:sldLayoutId id="2147493465" r:id="rId7"/>
    <p:sldLayoutId id="2147493458" r:id="rId8"/>
    <p:sldLayoutId id="2147493462" r:id="rId9"/>
    <p:sldLayoutId id="2147493463" r:id="rId10"/>
    <p:sldLayoutId id="2147493464" r:id="rId11"/>
    <p:sldLayoutId id="2147493470" r:id="rId12"/>
    <p:sldLayoutId id="214749346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 spc="-50">
          <a:solidFill>
            <a:srgbClr val="80C342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spc="-3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Engine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0" dirty="0">
                <a:ea typeface="MS PGothic" charset="0"/>
              </a:rPr>
              <a:t>December 2016 </a:t>
            </a:r>
          </a:p>
          <a:p>
            <a:r>
              <a:rPr lang="en-US" spc="0" dirty="0">
                <a:ea typeface="MS PGothic" charset="0"/>
              </a:rPr>
              <a:t>Based on Qt 5.8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N.N.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N.N@company.com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DESTDIR .pro </a:t>
            </a:r>
            <a:r>
              <a:rPr lang="en-US" dirty="0"/>
              <a:t>file variable defines, where the target </a:t>
            </a:r>
            <a:r>
              <a:rPr lang="en-US" dirty="0" smtClean="0"/>
              <a:t>file (library) </a:t>
            </a:r>
            <a:r>
              <a:rPr lang="en-US" dirty="0"/>
              <a:t>is installed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option is to use  </a:t>
            </a:r>
            <a:r>
              <a:rPr lang="en-US" dirty="0">
                <a:latin typeface="Courier New"/>
                <a:cs typeface="Courier New"/>
              </a:rPr>
              <a:t>make install </a:t>
            </a:r>
            <a:r>
              <a:rPr lang="en-US" dirty="0"/>
              <a:t>and define files to be installed in </a:t>
            </a:r>
            <a:r>
              <a:rPr lang="en-US" dirty="0">
                <a:latin typeface="Courier New"/>
                <a:cs typeface="Courier New"/>
              </a:rPr>
              <a:t>INSTALLS</a:t>
            </a:r>
            <a:r>
              <a:rPr lang="en-US" dirty="0"/>
              <a:t>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565" y="2429109"/>
            <a:ext cx="7923502" cy="102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installFiles.files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$${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HEADERS</a:t>
            </a:r>
            <a:r>
              <a:rPr lang="en-US" sz="1200" dirty="0">
                <a:latin typeface="Courier New"/>
                <a:cs typeface="Courier New"/>
              </a:rPr>
              <a:t>}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installFiles.path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$$[QT_INSTALL_LIBS]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INSTALLS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target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installFiles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3581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improved way of working with XML where your level of abstraction is higher than regular </a:t>
            </a:r>
            <a:r>
              <a:rPr lang="en-US" dirty="0" smtClean="0"/>
              <a:t>XML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both to parse complex XML, and to generate XML based on another XML file</a:t>
            </a:r>
          </a:p>
          <a:p>
            <a:r>
              <a:rPr lang="en-US" dirty="0"/>
              <a:t>You can:</a:t>
            </a:r>
          </a:p>
          <a:p>
            <a:pPr lvl="1"/>
            <a:r>
              <a:rPr lang="en-US" dirty="0"/>
              <a:t>read data from XML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 and </a:t>
            </a:r>
            <a:r>
              <a:rPr lang="en-US" dirty="0"/>
              <a:t>sort the </a:t>
            </a:r>
            <a:r>
              <a:rPr lang="en-US" dirty="0" smtClean="0"/>
              <a:t>data, make search and select tasks </a:t>
            </a:r>
            <a:endParaRPr lang="en-US" dirty="0"/>
          </a:p>
          <a:p>
            <a:pPr lvl="1"/>
            <a:r>
              <a:rPr lang="en-US" dirty="0"/>
              <a:t>write the result to a new XML document</a:t>
            </a:r>
          </a:p>
          <a:p>
            <a:pPr lvl="1"/>
            <a:r>
              <a:rPr lang="en-US" dirty="0"/>
              <a:t>create a completely new XML </a:t>
            </a:r>
            <a:r>
              <a:rPr lang="en-US" dirty="0" smtClean="0"/>
              <a:t>document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XQuery-related classes can be found in the Qt </a:t>
            </a:r>
            <a:r>
              <a:rPr lang="en-US" dirty="0" err="1" smtClean="0"/>
              <a:t>XmlPatterns</a:t>
            </a:r>
            <a:r>
              <a:rPr lang="en-US" dirty="0" smtClean="0"/>
              <a:t> module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used in </a:t>
            </a:r>
            <a:r>
              <a:rPr lang="en-US" dirty="0" err="1" smtClean="0">
                <a:latin typeface="Courier New"/>
                <a:cs typeface="Courier New"/>
              </a:rPr>
              <a:t>XMLListModel</a:t>
            </a:r>
            <a:r>
              <a:rPr lang="en-US" dirty="0" smtClean="0"/>
              <a:t> in QML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Queries can be run from within your C++ code or using a separate command line utility application (called </a:t>
            </a:r>
            <a:r>
              <a:rPr lang="en-US" dirty="0" err="1" smtClean="0"/>
              <a:t>xmlpatterns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5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2101395"/>
          </a:xfrm>
        </p:spPr>
        <p:txBody>
          <a:bodyPr/>
          <a:lstStyle/>
          <a:p>
            <a:pPr marL="342900" lvl="1" indent="-342900"/>
            <a:r>
              <a:rPr lang="en-US" sz="1600" dirty="0" smtClean="0"/>
              <a:t>Write XQuery statements in your code or in a separate text file (e.g. </a:t>
            </a:r>
            <a:r>
              <a:rPr lang="en-US" sz="1600" dirty="0" err="1" smtClean="0">
                <a:latin typeface="Courier New" pitchFamily="49" charset="0"/>
              </a:rPr>
              <a:t>myqueries.xq</a:t>
            </a:r>
            <a:r>
              <a:rPr lang="en-US" sz="1600" dirty="0" smtClean="0"/>
              <a:t>)</a:t>
            </a:r>
          </a:p>
          <a:p>
            <a:pPr marL="342900" lvl="1" indent="-342900"/>
            <a:endParaRPr lang="en-US" sz="1600" dirty="0">
              <a:solidFill>
                <a:srgbClr val="333333"/>
              </a:solidFill>
            </a:endParaRPr>
          </a:p>
          <a:p>
            <a:pPr marL="342900" lvl="1" indent="-342900"/>
            <a:endParaRPr lang="en-US" sz="1600" dirty="0" smtClean="0">
              <a:solidFill>
                <a:srgbClr val="333333"/>
              </a:solidFill>
            </a:endParaRPr>
          </a:p>
          <a:p>
            <a:pPr marL="0" lvl="1" indent="0">
              <a:buNone/>
            </a:pPr>
            <a:endParaRPr lang="en-US" sz="1600" dirty="0" smtClean="0">
              <a:solidFill>
                <a:srgbClr val="333333"/>
              </a:solidFill>
            </a:endParaRPr>
          </a:p>
          <a:p>
            <a:pPr marL="342900" lvl="1" indent="-342900"/>
            <a:r>
              <a:rPr lang="en-US" sz="1600" dirty="0" smtClean="0">
                <a:solidFill>
                  <a:srgbClr val="333333"/>
                </a:solidFill>
              </a:rPr>
              <a:t>Starting from the document (root) node of </a:t>
            </a:r>
            <a:r>
              <a:rPr lang="en-US" sz="1600" dirty="0" err="1" smtClean="0">
                <a:solidFill>
                  <a:srgbClr val="333333"/>
                </a:solidFill>
              </a:rPr>
              <a:t>cars.xml</a:t>
            </a:r>
            <a:endParaRPr lang="en-US" sz="1600" dirty="0" smtClean="0">
              <a:solidFill>
                <a:srgbClr val="333333"/>
              </a:solidFill>
            </a:endParaRPr>
          </a:p>
          <a:p>
            <a:pPr marL="342900" lvl="1" indent="-342900"/>
            <a:r>
              <a:rPr lang="en-US" sz="1600" dirty="0" smtClean="0">
                <a:solidFill>
                  <a:srgbClr val="333333"/>
                </a:solidFill>
              </a:rPr>
              <a:t>Pick each </a:t>
            </a:r>
            <a:r>
              <a:rPr lang="en-US" sz="1600" dirty="0" smtClean="0">
                <a:solidFill>
                  <a:srgbClr val="333333"/>
                </a:solidFill>
                <a:latin typeface="Courier New"/>
                <a:cs typeface="Courier New"/>
              </a:rPr>
              <a:t>&lt;car&gt; </a:t>
            </a:r>
            <a:r>
              <a:rPr lang="en-US" sz="1600" dirty="0" smtClean="0">
                <a:solidFill>
                  <a:srgbClr val="333333"/>
                </a:solidFill>
              </a:rPr>
              <a:t>element anywhere in the document where the </a:t>
            </a:r>
            <a:r>
              <a:rPr lang="en-US" sz="1600" dirty="0" smtClean="0">
                <a:solidFill>
                  <a:srgbClr val="333333"/>
                </a:solidFill>
                <a:latin typeface="Courier New" pitchFamily="49" charset="0"/>
              </a:rPr>
              <a:t>&lt;engine&gt;</a:t>
            </a:r>
            <a:r>
              <a:rPr lang="en-US" sz="1600" dirty="0" smtClean="0">
                <a:solidFill>
                  <a:srgbClr val="333333"/>
                </a:solidFill>
              </a:rPr>
              <a:t> child element’s value is ”V8”</a:t>
            </a:r>
          </a:p>
          <a:p>
            <a:pPr marL="342900" lvl="1" indent="-342900"/>
            <a:endParaRPr lang="en-US" sz="1600" dirty="0" smtClean="0"/>
          </a:p>
          <a:p>
            <a:pPr marL="342900" lvl="1" indent="-342900"/>
            <a:endParaRPr lang="en-US" sz="1600" dirty="0" smtClean="0"/>
          </a:p>
          <a:p>
            <a:pPr marL="342900" lvl="1" indent="-342900"/>
            <a:endParaRPr lang="en-US" sz="16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402" y="1717681"/>
            <a:ext cx="8066509" cy="781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/>
              <a:t>&lt;</a:t>
            </a:r>
            <a:r>
              <a:rPr lang="fi-FI" sz="1200" dirty="0" err="1"/>
              <a:t>selectedcars</a:t>
            </a:r>
            <a:r>
              <a:rPr lang="fi-FI" sz="1200" dirty="0"/>
              <a:t>&gt;</a:t>
            </a:r>
            <a:endParaRPr lang="en-US" sz="1200" dirty="0"/>
          </a:p>
          <a:p>
            <a:r>
              <a:rPr lang="en-US" sz="1200" dirty="0"/>
              <a:t>   doc(“</a:t>
            </a:r>
            <a:r>
              <a:rPr lang="en-US" sz="1200" dirty="0" err="1"/>
              <a:t>cars.xml</a:t>
            </a:r>
            <a:r>
              <a:rPr lang="en-US" sz="1200" dirty="0"/>
              <a:t>")/car[engine = “V8"]</a:t>
            </a:r>
          </a:p>
          <a:p>
            <a:r>
              <a:rPr lang="fi-FI" sz="1200" dirty="0"/>
              <a:t>&lt;/</a:t>
            </a:r>
            <a:r>
              <a:rPr lang="fi-FI" sz="1200" dirty="0" err="1"/>
              <a:t>selectedcars</a:t>
            </a:r>
            <a:r>
              <a:rPr lang="fi-FI" sz="1200" dirty="0" smtClean="0"/>
              <a:t>&gt;</a:t>
            </a:r>
            <a:endParaRPr lang="fi-FI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0402" y="3472234"/>
            <a:ext cx="8066509" cy="145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&lt;?xml version="1.0"?&gt; </a:t>
            </a:r>
            <a:endParaRPr lang="fi-FI" sz="1200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&lt;</a:t>
            </a:r>
            <a:r>
              <a:rPr lang="fi-FI" sz="1200" dirty="0" err="1">
                <a:solidFill>
                  <a:srgbClr val="000000"/>
                </a:solidFill>
              </a:rPr>
              <a:t>cars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&lt;</a:t>
            </a:r>
            <a:r>
              <a:rPr lang="fi-FI" sz="1200" dirty="0" err="1">
                <a:solidFill>
                  <a:srgbClr val="000000"/>
                </a:solidFill>
              </a:rPr>
              <a:t>car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make</a:t>
            </a:r>
            <a:r>
              <a:rPr lang="fi-FI" sz="1200" dirty="0">
                <a:solidFill>
                  <a:srgbClr val="000000"/>
                </a:solidFill>
              </a:rPr>
              <a:t>&gt;Trabant&lt;/</a:t>
            </a:r>
            <a:r>
              <a:rPr lang="fi-FI" sz="1200" dirty="0" err="1">
                <a:solidFill>
                  <a:srgbClr val="000000"/>
                </a:solidFill>
              </a:rPr>
              <a:t>make</a:t>
            </a:r>
            <a:r>
              <a:rPr lang="fi-FI" sz="1200" dirty="0">
                <a:solidFill>
                  <a:srgbClr val="000000"/>
                </a:solidFill>
              </a:rPr>
              <a:t>&gt; 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model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  <a:r>
              <a:rPr lang="fi-FI" sz="1200" dirty="0" err="1">
                <a:solidFill>
                  <a:srgbClr val="000000"/>
                </a:solidFill>
              </a:rPr>
              <a:t>Convertible</a:t>
            </a:r>
            <a:r>
              <a:rPr lang="fi-FI" sz="1200" dirty="0">
                <a:solidFill>
                  <a:srgbClr val="000000"/>
                </a:solidFill>
              </a:rPr>
              <a:t>&lt;/</a:t>
            </a:r>
            <a:r>
              <a:rPr lang="fi-FI" sz="1200" dirty="0" err="1">
                <a:solidFill>
                  <a:srgbClr val="000000"/>
                </a:solidFill>
              </a:rPr>
              <a:t>model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engine</a:t>
            </a:r>
            <a:r>
              <a:rPr lang="fi-FI" sz="1200" dirty="0">
                <a:solidFill>
                  <a:srgbClr val="000000"/>
                </a:solidFill>
              </a:rPr>
              <a:t>&gt;V8&lt;/</a:t>
            </a:r>
            <a:r>
              <a:rPr lang="fi-FI" sz="1200" dirty="0" err="1">
                <a:solidFill>
                  <a:srgbClr val="000000"/>
                </a:solidFill>
              </a:rPr>
              <a:t>engine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&lt;/</a:t>
            </a:r>
            <a:r>
              <a:rPr lang="fi-FI" sz="1200" dirty="0" err="1">
                <a:solidFill>
                  <a:srgbClr val="000000"/>
                </a:solidFill>
              </a:rPr>
              <a:t>car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611712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 in Qt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/>
              <a:t> executes queries in the XQuery language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query is added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evaluated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evaluateTo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methods</a:t>
            </a:r>
          </a:p>
          <a:p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can be evaluated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QXmlResultItems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QAbstractXmlReceiver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881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QStringList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QStringList</a:t>
            </a:r>
            <a:r>
              <a:rPr lang="en-US" dirty="0"/>
              <a:t> is possible only if the query evaluates to a sequence of string values</a:t>
            </a:r>
          </a:p>
          <a:p>
            <a:endParaRPr lang="en-US" dirty="0" smtClean="0"/>
          </a:p>
          <a:p>
            <a:r>
              <a:rPr lang="en-US" dirty="0" smtClean="0"/>
              <a:t>Example - read </a:t>
            </a:r>
            <a:r>
              <a:rPr lang="en-US" dirty="0"/>
              <a:t>the text element from the paragraphs of </a:t>
            </a:r>
            <a:r>
              <a:rPr lang="en-US" dirty="0" err="1"/>
              <a:t>index.html</a:t>
            </a:r>
            <a:r>
              <a:rPr lang="en-US" dirty="0"/>
              <a:t> and puts the result into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758000"/>
            <a:ext cx="8066509" cy="1011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query.setQuery</a:t>
            </a:r>
            <a:r>
              <a:rPr lang="fi-FI" sz="1200" dirty="0" err="1"/>
              <a:t>("doc(’index.html’)/html/body/p/string</a:t>
            </a:r>
            <a:r>
              <a:rPr lang="fi-FI" sz="1200" dirty="0"/>
              <a:t>()");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QStringList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(&amp;result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04898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QXmlResultItems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QXmlResultItems</a:t>
            </a:r>
            <a:r>
              <a:rPr lang="en-US" dirty="0"/>
              <a:t> is a sequence of </a:t>
            </a:r>
            <a:r>
              <a:rPr lang="en-US" dirty="0" err="1">
                <a:latin typeface="Courier New"/>
                <a:cs typeface="Courier New"/>
              </a:rPr>
              <a:t>QXmlItems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urier New"/>
                <a:cs typeface="Courier New"/>
              </a:rPr>
              <a:t>QXmlItem</a:t>
            </a:r>
            <a:r>
              <a:rPr lang="en-US" dirty="0"/>
              <a:t> represents either a node or an atomic value</a:t>
            </a:r>
          </a:p>
          <a:p>
            <a:r>
              <a:rPr lang="en-US" dirty="0"/>
              <a:t>A null item means it is invalid</a:t>
            </a:r>
          </a:p>
          <a:p>
            <a:r>
              <a:rPr lang="en-US" dirty="0"/>
              <a:t>The query below </a:t>
            </a:r>
            <a:r>
              <a:rPr lang="en-US" dirty="0" smtClean="0"/>
              <a:t>evaluates </a:t>
            </a:r>
            <a:r>
              <a:rPr lang="en-US" dirty="0"/>
              <a:t>to a node, an integer and a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636402"/>
            <a:ext cx="8066509" cy="191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query.setQuery</a:t>
            </a:r>
            <a:r>
              <a:rPr lang="fi-FI" sz="1200" dirty="0"/>
              <a:t>("&lt;</a:t>
            </a:r>
            <a:r>
              <a:rPr lang="fi-FI" sz="1200" dirty="0" err="1"/>
              <a:t>myNode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/&gt;,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1,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’a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string</a:t>
            </a:r>
            <a:r>
              <a:rPr lang="fi-FI" sz="1200" dirty="0"/>
              <a:t>’");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QXmlResultItems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(&amp;result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QXmlItem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item(result.next</a:t>
            </a:r>
            <a:r>
              <a:rPr lang="fi-FI" sz="1200" dirty="0"/>
              <a:t>());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while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(!</a:t>
            </a:r>
            <a:r>
              <a:rPr lang="fi-FI" sz="1200" dirty="0" err="1"/>
              <a:t>item.isNull</a:t>
            </a:r>
            <a:r>
              <a:rPr lang="fi-FI" sz="1200" dirty="0"/>
              <a:t>())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{ </a:t>
            </a:r>
            <a:endParaRPr lang="fi-FI" sz="1200" dirty="0" smtClean="0"/>
          </a:p>
          <a:p>
            <a:r>
              <a:rPr lang="fi-FI" sz="1200" dirty="0"/>
              <a:t> </a:t>
            </a:r>
            <a:r>
              <a:rPr lang="fi-FI" sz="1200" dirty="0" smtClean="0"/>
              <a:t>   /</a:t>
            </a:r>
            <a:r>
              <a:rPr lang="fi-FI" sz="1200" dirty="0"/>
              <a:t>/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use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item</a:t>
            </a:r>
            <a:r>
              <a:rPr lang="fi-FI" sz="1200" dirty="0"/>
              <a:t> </a:t>
            </a:r>
            <a:endParaRPr lang="fi-FI" sz="1200" dirty="0" smtClean="0"/>
          </a:p>
          <a:p>
            <a:r>
              <a:rPr lang="fi-FI" sz="1200" dirty="0"/>
              <a:t> </a:t>
            </a:r>
            <a:r>
              <a:rPr lang="fi-FI" sz="1200" dirty="0" smtClean="0"/>
              <a:t>   </a:t>
            </a:r>
            <a:r>
              <a:rPr lang="fi-FI" sz="1200" dirty="0" err="1" smtClean="0"/>
              <a:t>item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result.next</a:t>
            </a:r>
            <a:r>
              <a:rPr lang="fi-FI" sz="1200" dirty="0"/>
              <a:t>(); </a:t>
            </a:r>
            <a:endParaRPr lang="fi-FI" sz="1200" dirty="0" smtClean="0"/>
          </a:p>
          <a:p>
            <a:r>
              <a:rPr lang="fi-FI" sz="1200" dirty="0" smtClean="0"/>
              <a:t>}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38282228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QAbstractXmlReceiver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QAbstractXmlReceiver</a:t>
            </a:r>
            <a:r>
              <a:rPr lang="en-US" dirty="0"/>
              <a:t> is an abstract class, acting as a callback interface for query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used to transform the output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methods are called when an </a:t>
            </a:r>
            <a:r>
              <a:rPr lang="en-US" dirty="0" smtClean="0"/>
              <a:t>attribute</a:t>
            </a:r>
            <a:r>
              <a:rPr lang="en-US" dirty="0"/>
              <a:t>, start/end element, comment, atomic value is found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QXmlSerializer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/>
              <a:t> are implementations of this interfaces and can be used to save the query result into an XML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5825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QXmlSerializer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QXmlSerializer</a:t>
            </a:r>
            <a:r>
              <a:rPr lang="en-US" dirty="0"/>
              <a:t>: translates an XQuery sequence to XML and writes the result into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, selecting the first paragraph from the html body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output is not formatted, for 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&lt;p&gt;&lt;b&gt;First&lt;/b&gt; paragraph&lt;/p&gt;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514806"/>
            <a:ext cx="8066509" cy="943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smtClean="0"/>
              <a:t>query.setQuery</a:t>
            </a:r>
            <a:r>
              <a:rPr lang="fi-FI" sz="1200" dirty="0"/>
              <a:t>("doc(’index.html’)/html/body/p[1]");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QXmlSerializer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serializer(query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myOutputDevice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(&amp;serializer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85276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QXmlFormatter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/>
              <a:t> can be used to format the result of a query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 smtClean="0"/>
              <a:t>: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&lt;b&gt;First&lt;/b&gt; paragraph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402" y="1879806"/>
            <a:ext cx="8066509" cy="109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smtClean="0"/>
              <a:t>query.setQuery</a:t>
            </a:r>
            <a:r>
              <a:rPr lang="fi-FI" sz="1200" dirty="0"/>
              <a:t>("doc(’index.html’)/html/body/p[1]");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QXmlFormatter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formatter(query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myOutputDevice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smtClean="0"/>
              <a:t>formatter.setIndentationDepth</a:t>
            </a:r>
            <a:r>
              <a:rPr lang="fi-FI" sz="1200" dirty="0"/>
              <a:t>(</a:t>
            </a:r>
            <a:r>
              <a:rPr lang="fi-FI" sz="1200" dirty="0">
                <a:solidFill>
                  <a:srgbClr val="000080"/>
                </a:solidFill>
              </a:rPr>
              <a:t>4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(&amp;formatter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69129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QAbstractXmlNodeModel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non-XML data to look like XML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complex to sub-class,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QSimpleXmlNodeModel</a:t>
            </a:r>
            <a:r>
              <a:rPr lang="en-US" dirty="0"/>
              <a:t> often used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data from the file using a node model</a:t>
            </a:r>
          </a:p>
          <a:p>
            <a:pPr lvl="1"/>
            <a:r>
              <a:rPr lang="en-US" dirty="0"/>
              <a:t>The model will create the XML nodes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XML query to read queries from the nodes</a:t>
            </a:r>
          </a:p>
          <a:p>
            <a:endParaRPr lang="en-US" dirty="0" smtClean="0"/>
          </a:p>
          <a:p>
            <a:r>
              <a:rPr lang="en-US" dirty="0" smtClean="0"/>
              <a:t>Bind </a:t>
            </a:r>
            <a:r>
              <a:rPr lang="en-US" dirty="0"/>
              <a:t>the root query variable and the root node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the query </a:t>
            </a:r>
          </a:p>
        </p:txBody>
      </p:sp>
    </p:spTree>
    <p:extLst>
      <p:ext uri="{BB962C8B-B14F-4D97-AF65-F5344CB8AC3E}">
        <p14:creationId xmlns:p14="http://schemas.microsoft.com/office/powerpoint/2010/main" val="7525856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QAbstractXmlNodeModel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370839"/>
            <a:ext cx="8066509" cy="2439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queryFile(argv[</a:t>
            </a:r>
            <a:r>
              <a:rPr lang="fi-FI" sz="1200" dirty="0">
                <a:solidFill>
                  <a:srgbClr val="000080"/>
                </a:solidFill>
              </a:rPr>
              <a:t>1</a:t>
            </a:r>
            <a:r>
              <a:rPr lang="fi-FI" sz="1200" dirty="0"/>
              <a:t>]);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chemistryData(argv[</a:t>
            </a:r>
            <a:r>
              <a:rPr lang="fi-FI" sz="1200" dirty="0">
                <a:solidFill>
                  <a:srgbClr val="000080"/>
                </a:solidFill>
              </a:rPr>
              <a:t>2</a:t>
            </a:r>
            <a:r>
              <a:rPr lang="fi-FI" sz="1200" dirty="0"/>
              <a:t>]);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QString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moleculeName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argv[</a:t>
            </a:r>
            <a:r>
              <a:rPr lang="fi-FI" sz="1200" dirty="0">
                <a:solidFill>
                  <a:srgbClr val="000080"/>
                </a:solidFill>
              </a:rPr>
              <a:t>3</a:t>
            </a:r>
            <a:r>
              <a:rPr lang="fi-FI" sz="1200" dirty="0"/>
              <a:t>];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query.setQuery</a:t>
            </a:r>
            <a:r>
              <a:rPr lang="fi-FI" sz="1200" dirty="0" err="1"/>
              <a:t>(&amp;queryFile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QUrl</a:t>
            </a:r>
            <a:r>
              <a:rPr lang="fi-FI" sz="1200" dirty="0" err="1"/>
              <a:t>::fromLocalFile(queryFile.fileName</a:t>
            </a:r>
            <a:r>
              <a:rPr lang="fi-FI" sz="1200" dirty="0"/>
              <a:t>()));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ChemistryNodeModel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myNodeModel(query.namePool</a:t>
            </a:r>
            <a:r>
              <a:rPr lang="fi-FI" sz="1200" dirty="0"/>
              <a:t>(),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chemistryData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QXmlNodeModelIndex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startNode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myNodeModel.nodeFor(moleculeName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query.bindVariable</a:t>
            </a:r>
            <a:r>
              <a:rPr lang="fi-FI" sz="1200" dirty="0" err="1"/>
              <a:t>("queryRoot</a:t>
            </a:r>
            <a:r>
              <a:rPr lang="fi-FI" sz="1200" dirty="0"/>
              <a:t>",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startNode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out;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out.open</a:t>
            </a:r>
            <a:r>
              <a:rPr lang="fi-FI" sz="1200" dirty="0" err="1"/>
              <a:t>(</a:t>
            </a:r>
            <a:r>
              <a:rPr lang="fi-FI" sz="1200" dirty="0" err="1">
                <a:solidFill>
                  <a:srgbClr val="000080"/>
                </a:solidFill>
              </a:rPr>
              <a:t>stdout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QIODevice</a:t>
            </a:r>
            <a:r>
              <a:rPr lang="fi-FI" sz="1200" dirty="0" err="1"/>
              <a:t>::</a:t>
            </a:r>
            <a:r>
              <a:rPr lang="fi-FI" sz="1200" dirty="0" err="1">
                <a:solidFill>
                  <a:srgbClr val="800080"/>
                </a:solidFill>
              </a:rPr>
              <a:t>WriteOnly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QXmlSerializer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serializer(query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&amp;out);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(&amp;serializer</a:t>
            </a:r>
            <a:r>
              <a:rPr lang="fi-FI" sz="12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filetree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57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project, using the library, needs to know the location of </a:t>
            </a:r>
            <a:r>
              <a:rPr lang="en-US" dirty="0" smtClean="0"/>
              <a:t>library headers </a:t>
            </a:r>
            <a:r>
              <a:rPr lang="en-US" dirty="0"/>
              <a:t>and binaries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easiest way is to put all library-related definitions </a:t>
            </a:r>
            <a:r>
              <a:rPr lang="en-US" dirty="0" smtClean="0"/>
              <a:t>into either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project include file (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pri</a:t>
            </a:r>
            <a:r>
              <a:rPr lang="en-US" dirty="0"/>
              <a:t>) or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feature file (</a:t>
            </a:r>
            <a:r>
              <a:rPr lang="en-US" dirty="0" err="1">
                <a:latin typeface="Courier New"/>
                <a:cs typeface="Courier New"/>
              </a:rPr>
              <a:t>mkspecs</a:t>
            </a:r>
            <a:r>
              <a:rPr lang="en-US" dirty="0">
                <a:latin typeface="Courier New"/>
                <a:cs typeface="Courier New"/>
              </a:rPr>
              <a:t>/features/*.</a:t>
            </a:r>
            <a:r>
              <a:rPr lang="en-US" dirty="0" err="1">
                <a:latin typeface="Courier New"/>
                <a:cs typeface="Courier New"/>
              </a:rPr>
              <a:t>prf</a:t>
            </a:r>
            <a:r>
              <a:rPr lang="en-US" dirty="0"/>
              <a:t>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>
                <a:latin typeface="Courier New"/>
                <a:cs typeface="Courier New"/>
              </a:rPr>
              <a:t>include(</a:t>
            </a:r>
            <a:r>
              <a:rPr lang="en-US" dirty="0" err="1">
                <a:latin typeface="Courier New"/>
                <a:cs typeface="Courier New"/>
              </a:rPr>
              <a:t>someLibrary.pri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CONFIG += </a:t>
            </a:r>
            <a:r>
              <a:rPr lang="en-US" dirty="0" err="1">
                <a:latin typeface="Courier New"/>
                <a:cs typeface="Courier New"/>
              </a:rPr>
              <a:t>someLibrary.prf</a:t>
            </a:r>
            <a:r>
              <a:rPr lang="en-US" dirty="0"/>
              <a:t> to add definitions to your project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5565" y="3620928"/>
            <a:ext cx="7923502" cy="970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.pro,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pri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INCLUDEPATH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-L$$[QT_INSTALL_LIBS]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</a:t>
            </a:r>
            <a:r>
              <a:rPr lang="en-US" sz="1200" dirty="0" err="1">
                <a:latin typeface="Courier New"/>
                <a:cs typeface="Courier New"/>
              </a:rPr>
              <a:t>ldemoLibrary</a:t>
            </a: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 No prefix or platform-specific suffix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pimpl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64594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Schema is a W3C standard</a:t>
            </a:r>
          </a:p>
          <a:p>
            <a:pPr lvl="1"/>
            <a:r>
              <a:rPr lang="en-US" dirty="0"/>
              <a:t>http://www.w3.org/XML/Schema</a:t>
            </a:r>
          </a:p>
          <a:p>
            <a:pPr lvl="1"/>
            <a:r>
              <a:rPr lang="en-US" dirty="0"/>
              <a:t>Qt supports XML Schema 1.0</a:t>
            </a:r>
          </a:p>
          <a:p>
            <a:endParaRPr lang="en-US" dirty="0" smtClean="0"/>
          </a:p>
          <a:p>
            <a:r>
              <a:rPr lang="en-US" dirty="0" smtClean="0"/>
              <a:t>Schemas </a:t>
            </a:r>
            <a:r>
              <a:rPr lang="en-US" dirty="0"/>
              <a:t>specify the structure and contents of XML documents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/>
              <a:t> represents a schema</a:t>
            </a:r>
          </a:p>
          <a:p>
            <a:endParaRPr lang="en-US" dirty="0" smtClean="0"/>
          </a:p>
          <a:p>
            <a:r>
              <a:rPr lang="en-US" dirty="0" smtClean="0"/>
              <a:t>Documents </a:t>
            </a:r>
            <a:r>
              <a:rPr lang="en-US" dirty="0"/>
              <a:t>are validated against schemas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used to validate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05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Schemas are represented by Uniform Resource Identifiers (URIs)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the URI to locate the schema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Uses the URI as a URL</a:t>
            </a:r>
          </a:p>
          <a:p>
            <a:pPr lvl="1"/>
            <a:r>
              <a:rPr lang="en-US" dirty="0"/>
              <a:t>The schema will be fetched over the network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loaded from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::load(device,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::load(bytes,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The URI passed as a </a:t>
            </a:r>
            <a:r>
              <a:rPr lang="en-US" dirty="0" err="1"/>
              <a:t>QUrl</a:t>
            </a:r>
            <a:r>
              <a:rPr lang="en-US" dirty="0"/>
              <a:t> is optional</a:t>
            </a:r>
          </a:p>
          <a:p>
            <a:endParaRPr lang="en-US" dirty="0" smtClean="0"/>
          </a:p>
          <a:p>
            <a:r>
              <a:rPr lang="en-US" dirty="0" smtClean="0"/>
              <a:t>Optional </a:t>
            </a:r>
            <a:r>
              <a:rPr lang="en-US" dirty="0"/>
              <a:t>URIs are used to resolve relative URIs in the schema</a:t>
            </a:r>
          </a:p>
        </p:txBody>
      </p:sp>
    </p:spTree>
    <p:extLst>
      <p:ext uri="{BB962C8B-B14F-4D97-AF65-F5344CB8AC3E}">
        <p14:creationId xmlns:p14="http://schemas.microsoft.com/office/powerpoint/2010/main" val="6086611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 from a URL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Loading a schema from a remote </a:t>
            </a:r>
            <a:r>
              <a:rPr lang="en-US" dirty="0" smtClean="0"/>
              <a:t>location: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verify that the schema is valid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769895"/>
            <a:ext cx="8066509" cy="1324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QUrl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url("http://www.schema-example.org/myschema.xsd</a:t>
            </a:r>
            <a:r>
              <a:rPr lang="fi-FI" sz="1200" dirty="0"/>
              <a:t>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QXmlSchema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schema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if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</a:t>
            </a:r>
            <a:r>
              <a:rPr lang="fi-FI" sz="1200" dirty="0" err="1"/>
              <a:t>schema.load(url</a:t>
            </a:r>
            <a:r>
              <a:rPr lang="fi-FI" sz="1200" dirty="0"/>
              <a:t>)) </a:t>
            </a:r>
            <a:endParaRPr lang="fi-FI" sz="1200" dirty="0" smtClean="0"/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schema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</a:t>
            </a:r>
            <a:r>
              <a:rPr lang="fi-FI" sz="1200" dirty="0"/>
              <a:t>";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else</a:t>
            </a:r>
            <a:r>
              <a:rPr lang="fi-FI" sz="1200" dirty="0" smtClean="0"/>
              <a:t> </a:t>
            </a:r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schema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invalid</a:t>
            </a:r>
            <a:r>
              <a:rPr lang="fi-FI" sz="12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2677370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 from a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Sometimes better to cache schemas </a:t>
            </a:r>
            <a:r>
              <a:rPr lang="en-US" dirty="0" smtClean="0"/>
              <a:t>locally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Passing a valid URI helps to resolve references in the schema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769895"/>
            <a:ext cx="8066509" cy="147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file("test.xml</a:t>
            </a:r>
            <a:r>
              <a:rPr lang="fi-FI" sz="1200" dirty="0"/>
              <a:t>"); </a:t>
            </a:r>
            <a:endParaRPr lang="fi-FI" sz="1200" dirty="0" smtClean="0"/>
          </a:p>
          <a:p>
            <a:r>
              <a:rPr lang="fi-FI" sz="1200" dirty="0" err="1" smtClean="0"/>
              <a:t>file.open</a:t>
            </a:r>
            <a:r>
              <a:rPr lang="fi-FI" sz="1200" dirty="0" err="1"/>
              <a:t>(</a:t>
            </a:r>
            <a:r>
              <a:rPr lang="fi-FI" sz="1200" dirty="0" err="1">
                <a:solidFill>
                  <a:srgbClr val="800080"/>
                </a:solidFill>
              </a:rPr>
              <a:t>QIODevice</a:t>
            </a:r>
            <a:r>
              <a:rPr lang="fi-FI" sz="1200" dirty="0" err="1"/>
              <a:t>::</a:t>
            </a:r>
            <a:r>
              <a:rPr lang="fi-FI" sz="1200" dirty="0" err="1">
                <a:solidFill>
                  <a:srgbClr val="800080"/>
                </a:solidFill>
              </a:rPr>
              <a:t>ReadOnly</a:t>
            </a:r>
            <a:r>
              <a:rPr lang="fi-FI" sz="1200" dirty="0"/>
              <a:t>); </a:t>
            </a:r>
            <a:br>
              <a:rPr lang="fi-FI" sz="1200" dirty="0"/>
            </a:br>
            <a:r>
              <a:rPr lang="fi-FI" sz="1200" dirty="0" err="1" smtClean="0">
                <a:solidFill>
                  <a:srgbClr val="800080"/>
                </a:solidFill>
              </a:rPr>
              <a:t>QXmlSchemaValidator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validator(schema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if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</a:t>
            </a:r>
            <a:r>
              <a:rPr lang="fi-FI" sz="1200" dirty="0" err="1"/>
              <a:t>validator.validate(&amp;file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QUrl</a:t>
            </a:r>
            <a:r>
              <a:rPr lang="fi-FI" sz="1200" dirty="0" err="1"/>
              <a:t>::fromLocalFile(file.fileName</a:t>
            </a:r>
            <a:r>
              <a:rPr lang="fi-FI" sz="1200" dirty="0"/>
              <a:t>()))) </a:t>
            </a:r>
            <a:endParaRPr lang="fi-FI" sz="1200" dirty="0" smtClean="0"/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instance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document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</a:t>
            </a:r>
            <a:r>
              <a:rPr lang="fi-FI" sz="1200" dirty="0"/>
              <a:t>";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else</a:t>
            </a:r>
            <a:r>
              <a:rPr lang="fi-FI" sz="1200" dirty="0" smtClean="0"/>
              <a:t> </a:t>
            </a:r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instance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document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invalid</a:t>
            </a:r>
            <a:r>
              <a:rPr lang="fi-FI" sz="12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6641618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 Document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Documents are also represented using URIs: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the URI to locate the document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Uses the URI as a URL.</a:t>
            </a:r>
          </a:p>
          <a:p>
            <a:pPr lvl="1"/>
            <a:r>
              <a:rPr lang="en-US" dirty="0"/>
              <a:t>The document will be fetched over the network.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read and validated from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::validate(device,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::validate(bytes,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The URI passed as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is optional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x-xml-schema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24121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Format to encode object data in JS</a:t>
            </a:r>
          </a:p>
          <a:p>
            <a:r>
              <a:rPr lang="en-US" dirty="0"/>
              <a:t>Six basic types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array []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object {}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465" y="2404183"/>
            <a:ext cx="7188274" cy="2266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800080"/>
                </a:solidFill>
              </a:rPr>
              <a:t>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“key1”: “value1”,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“key2”: “value2”,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</a:t>
            </a:r>
            <a:r>
              <a:rPr lang="en-US" dirty="0" err="1" smtClean="0">
                <a:solidFill>
                  <a:srgbClr val="800080"/>
                </a:solidFill>
              </a:rPr>
              <a:t>objectKey</a:t>
            </a:r>
            <a:r>
              <a:rPr lang="en-US" dirty="0" smtClean="0">
                <a:solidFill>
                  <a:srgbClr val="800080"/>
                </a:solidFill>
              </a:rPr>
              <a:t>”: 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“key4”: “value4”,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“key5”: “value5”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},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etc.</a:t>
            </a:r>
          </a:p>
        </p:txBody>
      </p:sp>
    </p:spTree>
    <p:extLst>
      <p:ext uri="{BB962C8B-B14F-4D97-AF65-F5344CB8AC3E}">
        <p14:creationId xmlns:p14="http://schemas.microsoft.com/office/powerpoint/2010/main" val="95262987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Parsing with </a:t>
            </a:r>
            <a:r>
              <a:rPr lang="en-US" dirty="0" err="1" smtClean="0"/>
              <a:t>QJsonDocument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Provides APIs to parse</a:t>
            </a:r>
            <a:r>
              <a:rPr lang="en-US" dirty="0"/>
              <a:t>, modify, and save JSON data</a:t>
            </a:r>
          </a:p>
          <a:p>
            <a:endParaRPr lang="en-US" dirty="0" smtClean="0"/>
          </a:p>
          <a:p>
            <a:r>
              <a:rPr lang="en-US" dirty="0" smtClean="0"/>
              <a:t>Speed </a:t>
            </a:r>
            <a:r>
              <a:rPr lang="en-US" dirty="0"/>
              <a:t>optimized binary format that is directly memory map-able and very fast to access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Parses UTF-8 encoded JSON document to the binary format and back</a:t>
            </a:r>
          </a:p>
          <a:p>
            <a:pPr lvl="1"/>
            <a:endParaRPr lang="en-US" dirty="0"/>
          </a:p>
          <a:p>
            <a:r>
              <a:rPr lang="en-US" dirty="0"/>
              <a:t>The document contains an array or an object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QJsonObject</a:t>
            </a:r>
            <a:r>
              <a:rPr lang="en-US" dirty="0"/>
              <a:t> classes provide API to parse and modify the content</a:t>
            </a:r>
          </a:p>
          <a:p>
            <a:pPr lvl="1"/>
            <a:r>
              <a:rPr lang="en-US" dirty="0"/>
              <a:t>An object contains key-value pairs, where a value can be an array, object or any of the basic types</a:t>
            </a:r>
          </a:p>
          <a:p>
            <a:pPr lvl="1"/>
            <a:r>
              <a:rPr lang="en-US" dirty="0"/>
              <a:t>The easiest way to parse arrays or objects is to use iterators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7778" y="4183507"/>
            <a:ext cx="8170204" cy="83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jsonObject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document.object</a:t>
            </a:r>
            <a:r>
              <a:rPr lang="en-US" sz="1200" dirty="0">
                <a:solidFill>
                  <a:srgbClr val="000000"/>
                </a:solidFill>
              </a:rPr>
              <a:t>());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jsonObject.contains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QJsonValue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value(</a:t>
            </a:r>
            <a:r>
              <a:rPr lang="en-US" sz="1200" dirty="0" err="1">
                <a:solidFill>
                  <a:srgbClr val="000000"/>
                </a:solidFill>
              </a:rPr>
              <a:t>jsonObject.take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));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12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308" y="268761"/>
            <a:ext cx="8668181" cy="469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&amp;object,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object.keys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for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</a:t>
            </a:r>
            <a:r>
              <a:rPr lang="en-US" sz="1200" dirty="0" smtClean="0">
                <a:solidFill>
                  <a:srgbClr val="000000"/>
                </a:solidFill>
              </a:rPr>
              <a:t>key :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writer.writeStartElement</a:t>
            </a:r>
            <a:r>
              <a:rPr lang="en-US" sz="1200" dirty="0">
                <a:solidFill>
                  <a:srgbClr val="000000"/>
                </a:solidFill>
              </a:rPr>
              <a:t>(key);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object.value</a:t>
            </a:r>
            <a:r>
              <a:rPr lang="en-US" sz="1200" dirty="0">
                <a:solidFill>
                  <a:srgbClr val="000000"/>
                </a:solidFill>
              </a:rPr>
              <a:t>(key),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writer.writeEndElement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80800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QJsonValue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&amp;value,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value.isArray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parseArray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value.toArray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value.isObject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value.toObject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else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"false"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// and so on for double and undefined types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-to-xml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7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stream reader and writer provide typically always the best performance</a:t>
            </a:r>
          </a:p>
          <a:p>
            <a:pPr lvl="1"/>
            <a:r>
              <a:rPr lang="en-US" dirty="0"/>
              <a:t>However, the performance is benchmarked to be </a:t>
            </a:r>
            <a:r>
              <a:rPr lang="en-US" dirty="0" smtClean="0"/>
              <a:t>slower </a:t>
            </a:r>
            <a:r>
              <a:rPr lang="en-US" dirty="0"/>
              <a:t>compared to </a:t>
            </a:r>
            <a:r>
              <a:rPr lang="en-US" dirty="0" err="1"/>
              <a:t>xmllib</a:t>
            </a:r>
            <a:r>
              <a:rPr lang="en-US" dirty="0"/>
              <a:t>, for example (10-50%)</a:t>
            </a:r>
          </a:p>
          <a:p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tree provides rather good performance, because all data access may be done in memory</a:t>
            </a:r>
          </a:p>
          <a:p>
            <a:pPr lvl="1"/>
            <a:r>
              <a:rPr lang="en-US" dirty="0"/>
              <a:t>However, slows done with large (&gt;10 MB) XML documents</a:t>
            </a:r>
          </a:p>
          <a:p>
            <a:endParaRPr lang="en-US" dirty="0" smtClean="0"/>
          </a:p>
          <a:p>
            <a:r>
              <a:rPr lang="en-US" dirty="0" smtClean="0"/>
              <a:t>SAX </a:t>
            </a:r>
            <a:r>
              <a:rPr lang="en-US" dirty="0"/>
              <a:t>performance is the worst and the idea is to make porting easier</a:t>
            </a:r>
          </a:p>
          <a:p>
            <a:pPr lvl="1"/>
            <a:r>
              <a:rPr lang="en-US" dirty="0"/>
              <a:t>Now you should port directly using stream reader and writer</a:t>
            </a:r>
          </a:p>
          <a:p>
            <a:pPr lvl="1"/>
            <a:endParaRPr lang="en-US" dirty="0"/>
          </a:p>
          <a:p>
            <a:r>
              <a:rPr lang="en-US" dirty="0"/>
              <a:t>JSON handling is better optimized than DOM tree as an internal binary data format is used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39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alternatives are there to parse XML in Qt?</a:t>
            </a:r>
          </a:p>
          <a:p>
            <a:r>
              <a:rPr lang="en-US" dirty="0" smtClean="0"/>
              <a:t>When would you benefit using XQuery and </a:t>
            </a:r>
            <a:r>
              <a:rPr lang="en-US" dirty="0" err="1" smtClean="0"/>
              <a:t>XPath</a:t>
            </a:r>
            <a:r>
              <a:rPr lang="en-US" dirty="0" smtClean="0"/>
              <a:t> compared to XML stream reader and writer?</a:t>
            </a:r>
          </a:p>
          <a:p>
            <a:r>
              <a:rPr lang="en-US" dirty="0" smtClean="0"/>
              <a:t>What makes XML stream reader memory efficient?</a:t>
            </a:r>
          </a:p>
          <a:p>
            <a:r>
              <a:rPr lang="en-US" dirty="0" smtClean="0"/>
              <a:t>How JSON processing is optimized in Qt?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3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and Unloading Libraries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199273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allows dynamic </a:t>
            </a:r>
            <a:r>
              <a:rPr lang="en-US" dirty="0" smtClean="0"/>
              <a:t>explicit library </a:t>
            </a:r>
            <a:r>
              <a:rPr lang="en-US" dirty="0"/>
              <a:t>loading/unloading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>
                <a:latin typeface="Courier New"/>
                <a:cs typeface="Courier New"/>
              </a:rPr>
              <a:t> library("</a:t>
            </a:r>
            <a:r>
              <a:rPr lang="en-US" dirty="0" err="1">
                <a:latin typeface="Courier New"/>
                <a:cs typeface="Courier New"/>
              </a:rPr>
              <a:t>simpleLibrary</a:t>
            </a:r>
            <a:r>
              <a:rPr lang="en-US" dirty="0">
                <a:latin typeface="Courier New"/>
                <a:cs typeface="Courier New"/>
              </a:rPr>
              <a:t>"); // Or use absolute path</a:t>
            </a:r>
          </a:p>
          <a:p>
            <a:pPr lvl="1"/>
            <a:r>
              <a:rPr lang="en-US" dirty="0"/>
              <a:t>Overloaded constructor can be used to give the version number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fileName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the full library name, if the load was successful 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resolve() </a:t>
            </a:r>
            <a:r>
              <a:rPr lang="en-US" dirty="0"/>
              <a:t>resolves symbols, exported as C functions from the library</a:t>
            </a:r>
          </a:p>
          <a:p>
            <a:pPr lvl="1"/>
            <a:r>
              <a:rPr lang="en-US" dirty="0"/>
              <a:t>It also loads the library, if needed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extern "C” SHARED_EXPORT double </a:t>
            </a:r>
            <a:r>
              <a:rPr lang="en-US" dirty="0" err="1">
                <a:latin typeface="Courier New"/>
                <a:cs typeface="Courier New"/>
              </a:rPr>
              <a:t>pow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b) {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x-dynamic-loading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164" y="3570111"/>
            <a:ext cx="8116503" cy="1580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library(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simpleLibrary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cs typeface="Courier New"/>
              </a:rPr>
              <a:t>typedef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double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(*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library.resolve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pow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(power)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power(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else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failed:"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64964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provides four ways for parsing XML</a:t>
            </a:r>
          </a:p>
          <a:p>
            <a:pPr lvl="1"/>
            <a:r>
              <a:rPr lang="en-US" dirty="0" smtClean="0"/>
              <a:t>XML stream reader and writer </a:t>
            </a:r>
          </a:p>
          <a:p>
            <a:pPr lvl="1"/>
            <a:r>
              <a:rPr lang="en-US" dirty="0" smtClean="0"/>
              <a:t>SAX parser</a:t>
            </a:r>
          </a:p>
          <a:p>
            <a:pPr lvl="1"/>
            <a:r>
              <a:rPr lang="en-US" dirty="0" smtClean="0"/>
              <a:t>XML parsing using the DOM tree</a:t>
            </a:r>
          </a:p>
          <a:p>
            <a:pPr lvl="1"/>
            <a:r>
              <a:rPr lang="en-US" dirty="0" smtClean="0"/>
              <a:t>Parsing with XQuery and </a:t>
            </a:r>
            <a:r>
              <a:rPr lang="en-US" dirty="0" err="1" smtClean="0"/>
              <a:t>QPath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SAX parser and DOM tree are deprecated and they should be used in legacy code only </a:t>
            </a:r>
          </a:p>
          <a:p>
            <a:endParaRPr lang="en-US" dirty="0"/>
          </a:p>
          <a:p>
            <a:r>
              <a:rPr lang="en-US" dirty="0" smtClean="0"/>
              <a:t>Performance wise XML stream reader / writer provides typically the best performance </a:t>
            </a:r>
          </a:p>
          <a:p>
            <a:pPr lvl="1"/>
            <a:r>
              <a:rPr lang="en-US" dirty="0" smtClean="0"/>
              <a:t>Typical use case is recursive XML parsing </a:t>
            </a:r>
          </a:p>
          <a:p>
            <a:endParaRPr lang="en-US" dirty="0"/>
          </a:p>
          <a:p>
            <a:r>
              <a:rPr lang="en-US" dirty="0" smtClean="0"/>
              <a:t>XQuery provides more convenient way for parsing than XML stream reader, if only certain data is relevant from the XML document </a:t>
            </a:r>
          </a:p>
          <a:p>
            <a:pPr lvl="1"/>
            <a:r>
              <a:rPr lang="en-US" dirty="0" smtClean="0"/>
              <a:t>Fetch all elements, where data values satisfy a required condition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45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Reading and Writing Xml Keys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KeyEngine</a:t>
            </a:r>
            <a:r>
              <a:rPr lang="en-US" dirty="0"/>
              <a:t> class allows storing key-value pairs</a:t>
            </a:r>
          </a:p>
          <a:p>
            <a:r>
              <a:rPr lang="en-US" dirty="0"/>
              <a:t>Your task to write XML read/write </a:t>
            </a:r>
            <a:r>
              <a:rPr lang="en-US" dirty="0" err="1"/>
              <a:t>backends</a:t>
            </a:r>
            <a:endParaRPr lang="en-US" dirty="0"/>
          </a:p>
          <a:p>
            <a:endParaRPr lang="en-US" dirty="0"/>
          </a:p>
          <a:p>
            <a:r>
              <a:rPr lang="en-US" dirty="0"/>
              <a:t>XML Format shall be: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&lt;?xml version="1.0" encoding="UTF-8"?&gt;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&lt;keys version="1.0”&gt;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key="Key-0"&gt;Value-0&lt;/item&gt;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key="Key-1"&gt;Value-1&lt;/item&gt;	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key="Key-9"&gt;Value-9&lt;/item&gt;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&lt;/keys&gt;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l</a:t>
            </a:r>
            <a:r>
              <a:rPr lang="fi-FI" sz="1400" dirty="0" err="1" smtClean="0">
                <a:latin typeface="Open Sans Light"/>
                <a:cs typeface="Open Sans Light"/>
              </a:rPr>
              <a:t>ab-xmlkeys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1528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Inter-Process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Inter-Process Communication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Shared Memory </a:t>
            </a:r>
            <a:endParaRPr lang="en-US" dirty="0" smtClean="0"/>
          </a:p>
          <a:p>
            <a:r>
              <a:rPr lang="en-US" dirty="0" err="1" smtClean="0"/>
              <a:t>QtDBus</a:t>
            </a:r>
            <a:r>
              <a:rPr lang="en-US" dirty="0" smtClean="0"/>
              <a:t> </a:t>
            </a:r>
            <a:r>
              <a:rPr lang="en-US" dirty="0"/>
              <a:t>– Qt Bindings to D-Bus</a:t>
            </a:r>
          </a:p>
          <a:p>
            <a:r>
              <a:rPr lang="en-US" dirty="0"/>
              <a:t>File Watcher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184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launch and terminate processes</a:t>
            </a:r>
            <a:endParaRPr lang="en-US" dirty="0"/>
          </a:p>
          <a:p>
            <a:r>
              <a:rPr lang="en-US" dirty="0" smtClean="0"/>
              <a:t>…how to communicate between processes with standard input and output</a:t>
            </a:r>
            <a:endParaRPr lang="en-US" dirty="0"/>
          </a:p>
          <a:p>
            <a:r>
              <a:rPr lang="en-US" dirty="0" smtClean="0"/>
              <a:t>…IPC options in Qt</a:t>
            </a:r>
            <a:endParaRPr lang="en-US" dirty="0"/>
          </a:p>
          <a:p>
            <a:r>
              <a:rPr lang="en-US" dirty="0" smtClean="0"/>
              <a:t>…how to use shared memory</a:t>
            </a:r>
          </a:p>
          <a:p>
            <a:r>
              <a:rPr lang="en-US" dirty="0" smtClean="0"/>
              <a:t>…how to use Desktop-Bus </a:t>
            </a:r>
          </a:p>
          <a:p>
            <a:r>
              <a:rPr lang="en-US" dirty="0" smtClean="0"/>
              <a:t>…how to observe changes in the file system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38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9527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dirty="0"/>
              <a:t> allows launching external programs and communicating with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Both synchronously and asynchronously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After </a:t>
            </a:r>
            <a:r>
              <a:rPr lang="en-US" dirty="0"/>
              <a:t>the process has been created, it enters the </a:t>
            </a:r>
            <a:r>
              <a:rPr lang="en-US" dirty="0">
                <a:latin typeface="Courier New"/>
                <a:cs typeface="Courier New"/>
              </a:rPr>
              <a:t>Starting</a:t>
            </a:r>
            <a:r>
              <a:rPr lang="en-US" dirty="0"/>
              <a:t>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After the process is started, it enters Running state and emits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started() </a:t>
            </a:r>
            <a:r>
              <a:rPr lang="en-US" dirty="0"/>
              <a:t>signal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</a:t>
            </a:r>
            <a:r>
              <a:rPr lang="en-US" dirty="0"/>
              <a:t>may be started several times (platform dependent behavior)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4940" y="3356151"/>
            <a:ext cx="8085484" cy="164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"-style"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"motif"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parentObject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setProgram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setArguments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339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Process </a:t>
            </a:r>
            <a:r>
              <a:rPr lang="en-US" dirty="0"/>
              <a:t>Invocation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>
                <a:latin typeface="Courier New"/>
                <a:cs typeface="Courier New"/>
              </a:rPr>
              <a:t>::start() </a:t>
            </a:r>
            <a:r>
              <a:rPr lang="en-US" dirty="0" smtClean="0"/>
              <a:t>starts the process asynchronously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Function returns possibly before the child process is running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Signals </a:t>
            </a:r>
            <a:r>
              <a:rPr lang="en-US" dirty="0" smtClean="0">
                <a:latin typeface="Courier New"/>
                <a:cs typeface="Courier New"/>
              </a:rPr>
              <a:t>started()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errorOccurred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tell whether the process was started successfully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tart()</a:t>
            </a:r>
            <a:r>
              <a:rPr lang="en-US" dirty="0" smtClean="0"/>
              <a:t> may be called several times – no effect on the running process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Static </a:t>
            </a:r>
            <a:r>
              <a:rPr lang="en-US" dirty="0" err="1">
                <a:latin typeface="Courier New" pitchFamily="49" charset="0"/>
              </a:rPr>
              <a:t>QProcess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startDetached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starts a child process and detaches it </a:t>
            </a:r>
            <a:r>
              <a:rPr lang="en-US" dirty="0"/>
              <a:t>from the current one</a:t>
            </a:r>
          </a:p>
          <a:p>
            <a:pPr lvl="1"/>
            <a:r>
              <a:rPr lang="en-US" dirty="0"/>
              <a:t>This method will not wait for termination, and the child process will not be terminated when the current process terminates (“fire and forget”)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415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Process </a:t>
            </a:r>
            <a:r>
              <a:rPr lang="en-US" dirty="0"/>
              <a:t>Invocation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ait </a:t>
            </a:r>
            <a:r>
              <a:rPr lang="en-US" dirty="0"/>
              <a:t>until the child process has started (or finished)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waitForStarted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</a:t>
            </a:r>
            <a:r>
              <a:rPr lang="en-US" dirty="0">
                <a:latin typeface="Courier New"/>
                <a:cs typeface="Courier New"/>
              </a:rPr>
              <a:t>started()</a:t>
            </a:r>
            <a:r>
              <a:rPr lang="en-US" dirty="0"/>
              <a:t> signal has been emitted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waitForFinished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</a:t>
            </a:r>
            <a:r>
              <a:rPr lang="en-US" dirty="0">
                <a:latin typeface="Courier New"/>
                <a:cs typeface="Courier New"/>
              </a:rPr>
              <a:t>finished()</a:t>
            </a:r>
            <a:r>
              <a:rPr lang="en-US" dirty="0"/>
              <a:t> signal has been emitted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execute()</a:t>
            </a:r>
            <a:r>
              <a:rPr lang="en-US" dirty="0" smtClean="0"/>
              <a:t>Is another way to start a process synchronously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Starts a process and waits for its termination 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not allow processing the child input or sending output to the </a:t>
            </a:r>
            <a:r>
              <a:rPr lang="en-US" dirty="0" smtClean="0"/>
              <a:t>child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/>
              <a:t>these methods in the main (GUI) thread will freeze your user interface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694" y="3220558"/>
            <a:ext cx="7812868" cy="95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"Argument1"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"Argument2"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won’t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terminates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76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As straightforward as accessing the files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Thanks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Write </a:t>
            </a:r>
            <a:r>
              <a:rPr lang="en-US" dirty="0"/>
              <a:t>process’s standard input using </a:t>
            </a:r>
            <a:r>
              <a:rPr lang="en-US" dirty="0">
                <a:latin typeface="Courier New"/>
                <a:cs typeface="Courier New"/>
              </a:rPr>
              <a:t>write()</a:t>
            </a:r>
            <a:r>
              <a:rPr lang="en-US" dirty="0"/>
              <a:t> and read from the standard output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read(),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742322"/>
            <a:ext cx="7812868" cy="188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"-c"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waitForStarted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closeWriteChannel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x-simple-ipc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76818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</a:t>
            </a:r>
            <a:r>
              <a:rPr lang="en-US" dirty="0" smtClean="0"/>
              <a:t>Communication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Reference count object, can be opened by any process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Simple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used to read/write to the process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Servers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/>
              <a:t> instances)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QLocalSocket</a:t>
            </a:r>
            <a:r>
              <a:rPr lang="en-US" dirty="0"/>
              <a:t> used (local loop TCP socket)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DBus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Extends signal/slot mechanism between processes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DBus</a:t>
            </a:r>
            <a:r>
              <a:rPr lang="en-US" dirty="0"/>
              <a:t> protocol must be supported by the </a:t>
            </a:r>
            <a:r>
              <a:rPr lang="en-US" dirty="0" smtClean="0"/>
              <a:t>platform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QCop</a:t>
            </a:r>
            <a:r>
              <a:rPr lang="en-US" dirty="0"/>
              <a:t> (Qt Communication protocol)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Available only in Qt for embedded Linux prior Qt </a:t>
            </a:r>
            <a:r>
              <a:rPr lang="en-US" dirty="0" smtClean="0"/>
              <a:t>5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Platform</a:t>
            </a:r>
            <a:r>
              <a:rPr lang="en-US" dirty="0"/>
              <a:t>-dependent functionality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Message queues, pipes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Qt with Plugins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dirty="0"/>
              <a:t>Define one or more interfaces 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Create a plugin project using QtCreator</a:t>
            </a:r>
          </a:p>
          <a:p>
            <a:pPr marL="381000" indent="-381000">
              <a:buFontTx/>
              <a:buAutoNum type="arabicPeriod"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Implement the interfaces – Export the plugin with a JSON file, containing plugin meta data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Build and deploy the plugin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Load and use the plugin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x-simple-plugin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7504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</a:t>
            </a:r>
            <a:r>
              <a:rPr lang="en-US" dirty="0"/>
              <a:t>between processes and threads</a:t>
            </a:r>
          </a:p>
          <a:p>
            <a:pPr lvl="1"/>
            <a:r>
              <a:rPr lang="en-US" dirty="0"/>
              <a:t>Processes recognize the piece of shared memory using a key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 attach and detach to shared memory using the key</a:t>
            </a:r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de-allocate shared memory buffer</a:t>
            </a:r>
          </a:p>
          <a:p>
            <a:pPr lvl="1"/>
            <a:r>
              <a:rPr lang="en-US" dirty="0"/>
              <a:t>Reference count – will be freed, when 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/>
              <a:t> objects referencing it have been deleted</a:t>
            </a:r>
          </a:p>
          <a:p>
            <a:endParaRPr lang="en-US" dirty="0" smtClean="0"/>
          </a:p>
          <a:p>
            <a:r>
              <a:rPr lang="en-US" dirty="0" smtClean="0"/>
              <a:t>Mutual </a:t>
            </a:r>
            <a:r>
              <a:rPr lang="en-US" dirty="0"/>
              <a:t>exclusion is taken care by the developer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3058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1410781"/>
            <a:ext cx="7791400" cy="1787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thekey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”),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new/old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memory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QSystemSemaphore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internally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qMin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unlock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889262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D-Bus itself is a </a:t>
            </a:r>
            <a:r>
              <a:rPr lang="en-US" dirty="0" smtClean="0"/>
              <a:t>server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Message </a:t>
            </a:r>
            <a:r>
              <a:rPr lang="en-US" dirty="0"/>
              <a:t>(remote procedure call) –based communication between processes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Applications </a:t>
            </a:r>
            <a:r>
              <a:rPr lang="en-US" dirty="0"/>
              <a:t>(service providers) send messages to D-Bus, which routes the messages to one or more receiver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Abstract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D-Bus does not define, which mechanism (e.g. sockets) actually transfers the messages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Two </a:t>
            </a:r>
            <a:r>
              <a:rPr lang="en-US" dirty="0"/>
              <a:t>kinds of daemons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System-wide singleton (for system messages, such as signal strength, battery level)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User session –specific (between applications)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4279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Object </a:t>
            </a:r>
            <a:r>
              <a:rPr lang="en-US" b="1" dirty="0"/>
              <a:t>paths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mechanism to locate, which native object (</a:t>
            </a:r>
            <a:r>
              <a:rPr lang="en-US" dirty="0" err="1"/>
              <a:t>GObject</a:t>
            </a:r>
            <a:r>
              <a:rPr lang="en-US" dirty="0"/>
              <a:t>, Java Object, Qt </a:t>
            </a:r>
            <a:r>
              <a:rPr lang="en-US" dirty="0" err="1"/>
              <a:t>QObject</a:t>
            </a:r>
            <a:r>
              <a:rPr lang="en-US" dirty="0"/>
              <a:t>) provides a 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company/services/</a:t>
            </a:r>
            <a:r>
              <a:rPr lang="en-US" dirty="0" err="1">
                <a:latin typeface="Courier New" pitchFamily="49" charset="0"/>
              </a:rPr>
              <a:t>serviceX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/>
              <a:t>object may have method and signal </a:t>
            </a:r>
            <a:r>
              <a:rPr lang="en-US" b="1" dirty="0"/>
              <a:t>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Methods are (remote procedures) operations which can be invoked on an object with optional input and (possibly several) output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Signals are broadcast from an object to all its observers (may contain data)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 err="1">
                <a:latin typeface="Courier New" pitchFamily="49" charset="0"/>
              </a:rPr>
              <a:t>doSomething</a:t>
            </a:r>
            <a:r>
              <a:rPr lang="en-US" dirty="0">
                <a:latin typeface="Courier New" pitchFamily="49" charset="0"/>
              </a:rPr>
              <a:t>, notify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Member </a:t>
            </a:r>
            <a:r>
              <a:rPr lang="en-US" dirty="0"/>
              <a:t>group is mapped to an </a:t>
            </a:r>
            <a:r>
              <a:rPr lang="en-US" b="1" dirty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Mapped to Java interface or C++ pure virtual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Identified as </a:t>
            </a:r>
            <a:r>
              <a:rPr lang="en-US" dirty="0" err="1">
                <a:latin typeface="Courier New" pitchFamily="49" charset="0"/>
              </a:rPr>
              <a:t>com.company.InterfaceName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476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Bus names</a:t>
            </a:r>
          </a:p>
          <a:p>
            <a:pPr lvl="1"/>
            <a:r>
              <a:rPr lang="en-US" dirty="0"/>
              <a:t>D-Bus daemon assigns a unique connection name for each connection from applications</a:t>
            </a:r>
          </a:p>
          <a:p>
            <a:pPr lvl="1"/>
            <a:r>
              <a:rPr lang="en-US" dirty="0"/>
              <a:t>After a name is mapped to an application, the application owns that name</a:t>
            </a:r>
          </a:p>
          <a:p>
            <a:pPr lvl="1"/>
            <a:r>
              <a:rPr lang="en-US" dirty="0"/>
              <a:t>Applications may ask to own well-known names, e.g. </a:t>
            </a:r>
            <a:r>
              <a:rPr lang="en-US" dirty="0" err="1">
                <a:latin typeface="Courier New" pitchFamily="49" charset="0"/>
              </a:rPr>
              <a:t>com.theqtcompany.MessageEditor</a:t>
            </a:r>
            <a:endParaRPr lang="en-US" dirty="0">
              <a:latin typeface="Courier New" pitchFamily="49" charset="0"/>
            </a:endParaRPr>
          </a:p>
          <a:p>
            <a:endParaRPr lang="en-US" b="1" dirty="0" smtClean="0"/>
          </a:p>
          <a:p>
            <a:r>
              <a:rPr lang="en-US" b="1" dirty="0" smtClean="0"/>
              <a:t>Addresses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Specify where a server will listen and where a client will connect</a:t>
            </a:r>
          </a:p>
          <a:p>
            <a:pPr lvl="1"/>
            <a:r>
              <a:rPr lang="en-US" dirty="0"/>
              <a:t>Possibly, your service is a server daemon to which applications send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40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Qt </a:t>
            </a:r>
            <a:r>
              <a:rPr lang="fi-FI" dirty="0" err="1" smtClean="0"/>
              <a:t>DBus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to call methods of D-Bus objects</a:t>
            </a:r>
          </a:p>
          <a:p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to connect signals and slots between D-Bus objects</a:t>
            </a:r>
          </a:p>
          <a:p>
            <a:endParaRPr lang="en-GB" dirty="0" smtClean="0"/>
          </a:p>
          <a:p>
            <a:r>
              <a:rPr lang="en-GB" dirty="0" smtClean="0"/>
              <a:t>Since </a:t>
            </a:r>
            <a:r>
              <a:rPr lang="en-GB" dirty="0"/>
              <a:t>it uses the meta object information, it is not necessary to know the interface of the remote object</a:t>
            </a:r>
          </a:p>
          <a:p>
            <a:endParaRPr lang="en-GB" dirty="0" smtClean="0"/>
          </a:p>
          <a:p>
            <a:r>
              <a:rPr lang="en-GB" dirty="0" smtClean="0"/>
              <a:t>Takes </a:t>
            </a:r>
            <a:r>
              <a:rPr lang="en-GB" dirty="0"/>
              <a:t>care of mapping Qt data types to the defined D-Bus data types</a:t>
            </a:r>
          </a:p>
          <a:p>
            <a:endParaRPr lang="en-GB" dirty="0" smtClean="0"/>
          </a:p>
          <a:p>
            <a:r>
              <a:rPr lang="en-GB" dirty="0" smtClean="0"/>
              <a:t>Resolves </a:t>
            </a:r>
            <a:r>
              <a:rPr lang="en-GB" dirty="0"/>
              <a:t>object names to interfaces with the correct signals and slots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776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Methods on D-Bus Objects </a:t>
            </a:r>
            <a:br>
              <a:rPr lang="en-GB" dirty="0"/>
            </a:br>
            <a:r>
              <a:rPr lang="en-GB" dirty="0" smtClean="0"/>
              <a:t>Client </a:t>
            </a:r>
            <a:r>
              <a:rPr lang="en-GB" dirty="0"/>
              <a:t>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In </a:t>
            </a:r>
            <a:r>
              <a:rPr lang="en-GB" dirty="0" smtClean="0"/>
              <a:t>Qt </a:t>
            </a:r>
            <a:r>
              <a:rPr lang="en-GB" dirty="0" err="1" smtClean="0"/>
              <a:t>DBus</a:t>
            </a:r>
            <a:r>
              <a:rPr lang="en-GB" dirty="0"/>
              <a:t>, the slots on the remote object can be called as if the object was local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call a method on the remote object,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/>
              <a:t> has to be retrieved for it first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method can then be called using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::call </a:t>
            </a:r>
            <a:r>
              <a:rPr lang="en-GB" dirty="0">
                <a:cs typeface="Courier New"/>
              </a:rPr>
              <a:t>or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asyncCall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smtClean="0">
                <a:latin typeface="Courier New"/>
                <a:cs typeface="Courier New"/>
              </a:rPr>
              <a:t>)</a:t>
            </a:r>
          </a:p>
          <a:p>
            <a:pPr indent="0">
              <a:buNone/>
            </a:pPr>
            <a:r>
              <a:rPr lang="en-GB" sz="1200" dirty="0">
                <a:latin typeface="Courier New"/>
                <a:cs typeface="Courier New"/>
              </a:rPr>
              <a:t>	</a:t>
            </a:r>
            <a:r>
              <a:rPr lang="en-GB" sz="1200" dirty="0" err="1">
                <a:latin typeface="Courier New"/>
                <a:cs typeface="Courier New"/>
              </a:rPr>
              <a:t>QDBusReply</a:t>
            </a:r>
            <a:r>
              <a:rPr lang="en-GB" sz="1200" dirty="0">
                <a:latin typeface="Courier New"/>
                <a:cs typeface="Courier New"/>
              </a:rPr>
              <a:t>&lt;</a:t>
            </a:r>
            <a:r>
              <a:rPr lang="en-GB" sz="1200" dirty="0" err="1">
                <a:latin typeface="Courier New"/>
                <a:cs typeface="Courier New"/>
              </a:rPr>
              <a:t>QString</a:t>
            </a:r>
            <a:r>
              <a:rPr lang="en-GB" sz="1200" dirty="0">
                <a:latin typeface="Courier New"/>
                <a:cs typeface="Courier New"/>
              </a:rPr>
              <a:t>&gt; reply = </a:t>
            </a:r>
            <a:r>
              <a:rPr lang="en-GB" sz="1200" dirty="0" err="1">
                <a:latin typeface="Courier New"/>
                <a:cs typeface="Courier New"/>
              </a:rPr>
              <a:t>iface.call</a:t>
            </a:r>
            <a:r>
              <a:rPr lang="en-GB" sz="1200" dirty="0">
                <a:latin typeface="Courier New"/>
                <a:cs typeface="Courier New"/>
              </a:rPr>
              <a:t>("echo", "hi”)</a:t>
            </a:r>
            <a:r>
              <a:rPr lang="en-GB" sz="12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GB" dirty="0"/>
              <a:t>calls the slot named echo on the remote object with argument “hi”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interface object may be created from D-Bus XML interface using </a:t>
            </a:r>
            <a:r>
              <a:rPr lang="en-GB" b="1" dirty="0"/>
              <a:t>qdbusxml2cpp –p </a:t>
            </a:r>
            <a:r>
              <a:rPr lang="en-GB" dirty="0"/>
              <a:t> tool</a:t>
            </a:r>
          </a:p>
          <a:p>
            <a:pPr lvl="1"/>
            <a:r>
              <a:rPr lang="en-GB" dirty="0"/>
              <a:t>Generates public slots and signals in the interface class </a:t>
            </a:r>
          </a:p>
          <a:p>
            <a:pPr lvl="1"/>
            <a:r>
              <a:rPr lang="en-GB" dirty="0"/>
              <a:t>May be directly accessed from the client </a:t>
            </a:r>
            <a:endParaRPr lang="en-GB" dirty="0" smtClean="0"/>
          </a:p>
          <a:p>
            <a:pPr lvl="1"/>
            <a:r>
              <a:rPr lang="en-GB" dirty="0" smtClean="0"/>
              <a:t>Called, if the variable </a:t>
            </a:r>
            <a:r>
              <a:rPr lang="en-GB" dirty="0" smtClean="0">
                <a:latin typeface="Courier New"/>
                <a:cs typeface="Courier New"/>
              </a:rPr>
              <a:t>DBUS_INTERFACES </a:t>
            </a:r>
            <a:r>
              <a:rPr lang="en-GB" dirty="0">
                <a:latin typeface="Courier New"/>
                <a:cs typeface="Courier New"/>
              </a:rPr>
              <a:t>+= </a:t>
            </a:r>
            <a:r>
              <a:rPr lang="en-GB" dirty="0" err="1">
                <a:latin typeface="Courier New"/>
                <a:cs typeface="Courier New"/>
              </a:rPr>
              <a:t>i</a:t>
            </a:r>
            <a:r>
              <a:rPr lang="en-GB" dirty="0" err="1" smtClean="0">
                <a:latin typeface="Courier New"/>
                <a:cs typeface="Courier New"/>
              </a:rPr>
              <a:t>nterface.xml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defined</a:t>
            </a:r>
            <a:endParaRPr lang="en-GB" dirty="0"/>
          </a:p>
          <a:p>
            <a:pPr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52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Mapping between </a:t>
            </a:r>
            <a:r>
              <a:rPr lang="en-GB" sz="2000" dirty="0" err="1"/>
              <a:t>QtDBus</a:t>
            </a:r>
            <a:r>
              <a:rPr lang="en-GB" sz="2000" dirty="0"/>
              <a:t> and D-Bus Data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Qt </a:t>
            </a:r>
            <a:r>
              <a:rPr lang="en-GB" dirty="0" err="1" smtClean="0"/>
              <a:t>DBus</a:t>
            </a:r>
            <a:r>
              <a:rPr lang="en-GB" dirty="0" smtClean="0"/>
              <a:t> </a:t>
            </a:r>
            <a:r>
              <a:rPr lang="en-GB" dirty="0"/>
              <a:t>needs to map Qt data types to types known by D-Bus</a:t>
            </a:r>
          </a:p>
          <a:p>
            <a:endParaRPr lang="en-GB" dirty="0" smtClean="0"/>
          </a:p>
          <a:p>
            <a:r>
              <a:rPr lang="en-GB" dirty="0" smtClean="0"/>
              <a:t>All </a:t>
            </a:r>
            <a:r>
              <a:rPr lang="en-GB" dirty="0"/>
              <a:t>arguments marshalling is taken care of by Qt</a:t>
            </a:r>
          </a:p>
          <a:p>
            <a:endParaRPr lang="en-GB" dirty="0" smtClean="0"/>
          </a:p>
          <a:p>
            <a:r>
              <a:rPr lang="en-GB" dirty="0" smtClean="0"/>
              <a:t>Supported </a:t>
            </a:r>
            <a:r>
              <a:rPr lang="en-GB" dirty="0"/>
              <a:t>data types: </a:t>
            </a:r>
            <a:r>
              <a:rPr lang="en-GB" dirty="0" err="1">
                <a:latin typeface="Courier New"/>
                <a:cs typeface="Courier New"/>
              </a:rPr>
              <a:t>uchar</a:t>
            </a:r>
            <a:r>
              <a:rPr lang="en-GB" dirty="0">
                <a:latin typeface="Courier New"/>
                <a:cs typeface="Courier New"/>
              </a:rPr>
              <a:t>, bool, short, </a:t>
            </a:r>
            <a:r>
              <a:rPr lang="en-GB" dirty="0" err="1">
                <a:latin typeface="Courier New"/>
                <a:cs typeface="Courier New"/>
              </a:rPr>
              <a:t>ushort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uint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qlonglong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qulonglong</a:t>
            </a:r>
            <a:r>
              <a:rPr lang="en-GB" dirty="0">
                <a:latin typeface="Courier New"/>
                <a:cs typeface="Courier New"/>
              </a:rPr>
              <a:t>, double,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QStringList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QByteArray</a:t>
            </a:r>
            <a:r>
              <a:rPr lang="en-GB" dirty="0"/>
              <a:t>, and special D-Bus types</a:t>
            </a:r>
          </a:p>
          <a:p>
            <a:endParaRPr lang="en-GB" dirty="0" smtClean="0"/>
          </a:p>
          <a:p>
            <a:r>
              <a:rPr lang="en-GB" dirty="0" smtClean="0"/>
              <a:t>Compound </a:t>
            </a:r>
            <a:r>
              <a:rPr lang="en-GB" dirty="0"/>
              <a:t>types can be formed as arrays, </a:t>
            </a:r>
            <a:r>
              <a:rPr lang="en-GB" dirty="0" err="1"/>
              <a:t>structs</a:t>
            </a:r>
            <a:r>
              <a:rPr lang="en-GB" dirty="0"/>
              <a:t>, and maps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use custom data types,</a:t>
            </a:r>
          </a:p>
          <a:p>
            <a:pPr lvl="1"/>
            <a:r>
              <a:rPr lang="en-GB" dirty="0"/>
              <a:t>declare the type using </a:t>
            </a:r>
            <a:r>
              <a:rPr lang="en-GB" dirty="0">
                <a:latin typeface="Courier New"/>
                <a:cs typeface="Courier New"/>
              </a:rPr>
              <a:t>Q_DECLARE_METATYPE()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and register it using </a:t>
            </a:r>
            <a:r>
              <a:rPr lang="en-GB" dirty="0" err="1">
                <a:latin typeface="Courier New"/>
                <a:cs typeface="Courier New"/>
              </a:rPr>
              <a:t>qDBusRegisterMetaType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015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Providing </a:t>
            </a:r>
            <a:r>
              <a:rPr lang="en-GB" dirty="0"/>
              <a:t>Methods on D-Bus Objects </a:t>
            </a:r>
            <a:br>
              <a:rPr lang="en-GB" dirty="0"/>
            </a:br>
            <a:r>
              <a:rPr lang="en-GB" dirty="0" smtClean="0"/>
              <a:t>Server </a:t>
            </a:r>
            <a:r>
              <a:rPr lang="en-GB" dirty="0"/>
              <a:t>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sessionBus</a:t>
            </a:r>
            <a:r>
              <a:rPr lang="en-GB" dirty="0">
                <a:latin typeface="Courier New"/>
                <a:cs typeface="Courier New"/>
              </a:rPr>
              <a:t>()/</a:t>
            </a:r>
            <a:r>
              <a:rPr lang="en-GB" dirty="0" err="1">
                <a:latin typeface="Courier New"/>
                <a:cs typeface="Courier New"/>
              </a:rPr>
              <a:t>systemBus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access to the bus objects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registerService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 service (“host part”)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registerObject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an object (“file part”)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QDBusInterface</a:t>
            </a:r>
            <a:r>
              <a:rPr lang="en-GB" dirty="0" smtClean="0"/>
              <a:t> </a:t>
            </a:r>
            <a:r>
              <a:rPr lang="en-GB" dirty="0"/>
              <a:t>constructor constructs a </a:t>
            </a:r>
            <a:r>
              <a:rPr lang="en-GB" dirty="0" err="1">
                <a:latin typeface="Courier New"/>
                <a:cs typeface="Courier New"/>
              </a:rPr>
              <a:t>QObject</a:t>
            </a:r>
            <a:r>
              <a:rPr lang="en-GB" dirty="0"/>
              <a:t> that represents the signals and slots of the remote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2245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Create a service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Often created with </a:t>
            </a:r>
            <a:r>
              <a:rPr lang="en-GB" b="1" dirty="0"/>
              <a:t>qdbusxml2cpp –a </a:t>
            </a:r>
            <a:r>
              <a:rPr lang="en-GB" dirty="0"/>
              <a:t> tool </a:t>
            </a: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qdbusxml2cpp –a </a:t>
            </a:r>
            <a:r>
              <a:rPr lang="en-GB" sz="1400" dirty="0" err="1">
                <a:latin typeface="Courier New"/>
                <a:cs typeface="Courier New"/>
              </a:rPr>
              <a:t>myAdaptor.h</a:t>
            </a:r>
            <a:r>
              <a:rPr lang="en-GB" sz="1400" dirty="0">
                <a:latin typeface="Courier New"/>
                <a:cs typeface="Courier New"/>
              </a:rPr>
              <a:t>: </a:t>
            </a:r>
            <a:r>
              <a:rPr lang="en-GB" sz="1400" dirty="0" err="1">
                <a:latin typeface="Courier New"/>
                <a:cs typeface="Courier New"/>
              </a:rPr>
              <a:t>myInterace.xml</a:t>
            </a:r>
            <a:endParaRPr lang="en-GB" sz="1400" dirty="0">
              <a:latin typeface="Courier New"/>
              <a:cs typeface="Courier New"/>
            </a:endParaRP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qdbusxml2cpp –</a:t>
            </a:r>
            <a:r>
              <a:rPr lang="en-GB" sz="1400" dirty="0" err="1">
                <a:latin typeface="Courier New"/>
                <a:cs typeface="Courier New"/>
              </a:rPr>
              <a:t>i</a:t>
            </a:r>
            <a:r>
              <a:rPr lang="en-GB" sz="1400" dirty="0">
                <a:latin typeface="Courier New"/>
                <a:cs typeface="Courier New"/>
              </a:rPr>
              <a:t> </a:t>
            </a:r>
            <a:r>
              <a:rPr lang="en-GB" sz="1400" dirty="0" err="1">
                <a:latin typeface="Courier New"/>
                <a:cs typeface="Courier New"/>
              </a:rPr>
              <a:t>myAdaptor.h</a:t>
            </a:r>
            <a:r>
              <a:rPr lang="en-GB" sz="1400" dirty="0">
                <a:latin typeface="Courier New"/>
                <a:cs typeface="Courier New"/>
              </a:rPr>
              <a:t> –a :</a:t>
            </a:r>
            <a:r>
              <a:rPr lang="en-GB" sz="1400" dirty="0" err="1">
                <a:latin typeface="Courier New"/>
                <a:cs typeface="Courier New"/>
              </a:rPr>
              <a:t>myAdaptor.cpp</a:t>
            </a:r>
            <a:r>
              <a:rPr lang="en-GB" sz="1400" dirty="0">
                <a:latin typeface="Courier New"/>
                <a:cs typeface="Courier New"/>
              </a:rPr>
              <a:t> </a:t>
            </a:r>
            <a:r>
              <a:rPr lang="en-GB" sz="1400" dirty="0" err="1">
                <a:latin typeface="Courier New"/>
                <a:cs typeface="Courier New"/>
              </a:rPr>
              <a:t>myInterace.xml</a:t>
            </a:r>
            <a:endParaRPr lang="en-GB" sz="1400" dirty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GB" dirty="0"/>
              <a:t>Maps D-Bus messages to signals and slots</a:t>
            </a: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new </a:t>
            </a:r>
            <a:r>
              <a:rPr lang="en-GB" sz="1400" dirty="0" err="1">
                <a:latin typeface="Courier New"/>
                <a:cs typeface="Courier New"/>
              </a:rPr>
              <a:t>serviceAdaptor</a:t>
            </a:r>
            <a:r>
              <a:rPr lang="en-GB" sz="1400" dirty="0">
                <a:latin typeface="Courier New"/>
                <a:cs typeface="Courier New"/>
              </a:rPr>
              <a:t>(</a:t>
            </a:r>
            <a:r>
              <a:rPr lang="en-GB" sz="1400" dirty="0" err="1">
                <a:latin typeface="Courier New"/>
                <a:cs typeface="Courier New"/>
              </a:rPr>
              <a:t>myServerObject</a:t>
            </a:r>
            <a:r>
              <a:rPr lang="en-GB" sz="1400" dirty="0">
                <a:latin typeface="Courier New"/>
                <a:cs typeface="Courier New"/>
              </a:rPr>
              <a:t>); 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Create </a:t>
            </a:r>
            <a:r>
              <a:rPr lang="en-US" dirty="0"/>
              <a:t>a D-Bus session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isConnected</a:t>
            </a:r>
            <a:r>
              <a:rPr lang="en-US" dirty="0">
                <a:latin typeface="Courier New" pitchFamily="49" charset="0"/>
              </a:rPr>
              <a:t>()) { /* Handle error */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registerService</a:t>
            </a:r>
            <a:r>
              <a:rPr lang="en-US" dirty="0">
                <a:latin typeface="Courier New" pitchFamily="49" charset="0"/>
              </a:rPr>
              <a:t>(SERVICE_NAME)) { }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High-Level Plugin APIs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Low-level API</a:t>
            </a:r>
          </a:p>
          <a:p>
            <a:pPr lvl="1"/>
            <a:r>
              <a:rPr lang="en-US" dirty="0"/>
              <a:t>Allows implementing plugins to extend Qt applications </a:t>
            </a:r>
          </a:p>
          <a:p>
            <a:pPr lvl="1"/>
            <a:endParaRPr lang="en-US" dirty="0"/>
          </a:p>
          <a:p>
            <a:r>
              <a:rPr lang="en-US" dirty="0"/>
              <a:t>High-level API</a:t>
            </a:r>
          </a:p>
          <a:p>
            <a:pPr lvl="1"/>
            <a:r>
              <a:rPr lang="en-US" dirty="0"/>
              <a:t>Used to extend Qt itself with plugins </a:t>
            </a:r>
          </a:p>
          <a:p>
            <a:pPr lvl="1"/>
            <a:r>
              <a:rPr lang="en-US" dirty="0"/>
              <a:t>Developers need to implement Steps 2-4 only </a:t>
            </a:r>
          </a:p>
          <a:p>
            <a:pPr lvl="1"/>
            <a:r>
              <a:rPr lang="en-US" dirty="0"/>
              <a:t>Typically, Step 5 is implemented in plugin factory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36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Register </a:t>
            </a:r>
            <a:r>
              <a:rPr lang="en-US" dirty="0"/>
              <a:t>the service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registerObject</a:t>
            </a:r>
            <a:r>
              <a:rPr lang="en-US" dirty="0">
                <a:latin typeface="Courier New" pitchFamily="49" charset="0"/>
              </a:rPr>
              <a:t>("/", &amp;</a:t>
            </a:r>
            <a:r>
              <a:rPr lang="en-US" dirty="0" err="1">
                <a:latin typeface="Courier New" pitchFamily="49" charset="0"/>
              </a:rPr>
              <a:t>myServerObject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ExportAllSlots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The exposed signals and slots can be restricted by the remote object (</a:t>
            </a:r>
            <a:r>
              <a:rPr lang="en-GB" dirty="0" err="1">
                <a:latin typeface="Courier New" pitchFamily="49" charset="0"/>
              </a:rPr>
              <a:t>QDBusConnection</a:t>
            </a:r>
            <a:r>
              <a:rPr lang="en-GB" dirty="0">
                <a:latin typeface="Courier New" pitchFamily="49" charset="0"/>
              </a:rPr>
              <a:t>::</a:t>
            </a:r>
            <a:r>
              <a:rPr lang="en-GB" dirty="0" err="1">
                <a:latin typeface="Courier New" pitchFamily="49" charset="0"/>
              </a:rPr>
              <a:t>RegisterOptions</a:t>
            </a:r>
            <a:r>
              <a:rPr lang="en-GB" dirty="0">
                <a:latin typeface="Courier New" pitchFamily="49" charset="0"/>
              </a:rPr>
              <a:t>())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082300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Watcher - </a:t>
            </a:r>
            <a:r>
              <a:rPr lang="en-US" dirty="0" err="1" smtClean="0"/>
              <a:t>QFileSystemWatcher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2020766"/>
          </a:xfrm>
        </p:spPr>
        <p:txBody>
          <a:bodyPr/>
          <a:lstStyle/>
          <a:p>
            <a:r>
              <a:rPr lang="en-US" dirty="0" smtClean="0"/>
              <a:t>Monitors file and directory changes</a:t>
            </a:r>
          </a:p>
          <a:p>
            <a:endParaRPr lang="en-US" dirty="0"/>
          </a:p>
          <a:p>
            <a:r>
              <a:rPr lang="en-US" dirty="0" smtClean="0"/>
              <a:t>Several files and directories can be monitored at the same time</a:t>
            </a:r>
          </a:p>
          <a:p>
            <a:pPr lvl="1"/>
            <a:r>
              <a:rPr lang="en-US" dirty="0" smtClean="0"/>
              <a:t>Platform may set limitations on the number of monitored files </a:t>
            </a:r>
          </a:p>
          <a:p>
            <a:endParaRPr lang="en-US" dirty="0"/>
          </a:p>
          <a:p>
            <a:r>
              <a:rPr lang="en-US" dirty="0" smtClean="0"/>
              <a:t>Provides signals </a:t>
            </a:r>
            <a:r>
              <a:rPr lang="en-US" dirty="0" err="1" smtClean="0">
                <a:latin typeface="Courier New"/>
                <a:cs typeface="Courier New"/>
              </a:rPr>
              <a:t>fileChanged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directoryChanged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notify, which file or directory path changed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0474" y="3391605"/>
            <a:ext cx="7791400" cy="93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m_watcher</a:t>
            </a:r>
            <a:r>
              <a:rPr lang="en-US" sz="1200" dirty="0">
                <a:latin typeface="Courier New"/>
                <a:cs typeface="Courier New"/>
              </a:rPr>
              <a:t>-&gt;</a:t>
            </a:r>
            <a:r>
              <a:rPr lang="en-US" sz="1200" dirty="0" err="1">
                <a:latin typeface="Courier New"/>
                <a:cs typeface="Courier New"/>
              </a:rPr>
              <a:t>addPath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QDir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tempPath</a:t>
            </a:r>
            <a:r>
              <a:rPr lang="en-US" sz="1200" dirty="0">
                <a:latin typeface="Courier New"/>
                <a:cs typeface="Courier New"/>
              </a:rPr>
              <a:t>());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connect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m_watcher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QFileSystemWatcher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directoryChanged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FileLoader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  <a:r>
              <a:rPr lang="en-US" sz="1200" dirty="0" err="1" smtClean="0">
                <a:latin typeface="Courier New"/>
                <a:cs typeface="Courier New"/>
              </a:rPr>
              <a:t>doSomethingWithNewOrChangedFiles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  <a:endParaRPr lang="en-US" sz="1200" dirty="0">
              <a:solidFill>
                <a:srgbClr val="80008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873982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How processes can be started in Qt?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When would you wait for a process to be started or finished? When should you not synchronously wait for the start?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How Qt uses process standard input and output?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What inter-process communication options exists in Qt?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What are good use cases for using shared memory? When would you use D-Bus, provided it is available in your platform?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728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/>
              <a:t> supports starting and terminating processes as well as communicating between processes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It is useful to start processes synchronously, if your thread needs the data from the other process before proceeding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/>
              <a:t> derives from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, which provides an API for inter-process communication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Shared memory, files, Desktop-Bus, and platform-specific pipes and message queues are other options for inter-process communication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Shared memory is useful for server solutions, where the server creates and manages the shared 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Clients read/write to the shared memory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D-Bus provides a signal/slot-based inter-process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52136448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5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  <a:p>
            <a:r>
              <a:rPr lang="en-US" dirty="0" smtClean="0"/>
              <a:t>Reentrant </a:t>
            </a:r>
            <a:r>
              <a:rPr lang="en-US" dirty="0"/>
              <a:t>and </a:t>
            </a:r>
            <a:r>
              <a:rPr lang="en-US" dirty="0" smtClean="0"/>
              <a:t>Thread-Safe </a:t>
            </a:r>
            <a:r>
              <a:rPr lang="en-US" dirty="0"/>
              <a:t>Classes</a:t>
            </a:r>
          </a:p>
          <a:p>
            <a:r>
              <a:rPr lang="en-US" dirty="0"/>
              <a:t>Thread Affinity</a:t>
            </a:r>
          </a:p>
          <a:p>
            <a:r>
              <a:rPr lang="en-US" dirty="0" smtClean="0"/>
              <a:t>Mutual </a:t>
            </a:r>
            <a:r>
              <a:rPr lang="en-US" dirty="0"/>
              <a:t>Exclusion</a:t>
            </a:r>
          </a:p>
          <a:p>
            <a:r>
              <a:rPr lang="en-US" dirty="0" err="1" smtClean="0"/>
              <a:t>QRunnable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752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…Qt threading options</a:t>
            </a:r>
            <a:endParaRPr lang="en-US" dirty="0"/>
          </a:p>
          <a:p>
            <a:r>
              <a:rPr lang="en-US" dirty="0" smtClean="0"/>
              <a:t>…how to use </a:t>
            </a:r>
            <a:r>
              <a:rPr lang="en-US" dirty="0" err="1" smtClean="0"/>
              <a:t>QThread</a:t>
            </a:r>
            <a:r>
              <a:rPr lang="en-US" dirty="0" smtClean="0"/>
              <a:t> correctly</a:t>
            </a:r>
            <a:endParaRPr lang="en-US" dirty="0"/>
          </a:p>
          <a:p>
            <a:r>
              <a:rPr lang="en-US" dirty="0" smtClean="0"/>
              <a:t>…how to properly communicate between Qt objects in different threads </a:t>
            </a:r>
          </a:p>
          <a:p>
            <a:r>
              <a:rPr lang="en-US" dirty="0" smtClean="0"/>
              <a:t>…how to manage the thread life time </a:t>
            </a:r>
            <a:endParaRPr lang="en-US" dirty="0"/>
          </a:p>
          <a:p>
            <a:r>
              <a:rPr lang="en-US" dirty="0" smtClean="0"/>
              <a:t>…how to use </a:t>
            </a:r>
            <a:r>
              <a:rPr lang="en-US" dirty="0" err="1" smtClean="0"/>
              <a:t>QRunnable</a:t>
            </a:r>
            <a:r>
              <a:rPr lang="en-US" dirty="0" smtClean="0"/>
              <a:t> and thread pool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922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004383" cy="3784985"/>
          </a:xfrm>
        </p:spPr>
        <p:txBody>
          <a:bodyPr/>
          <a:lstStyle/>
          <a:p>
            <a:r>
              <a:rPr lang="en-US" dirty="0" smtClean="0"/>
              <a:t>Qt uses platform threads, managed via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/>
              <a:t>N</a:t>
            </a:r>
            <a:r>
              <a:rPr lang="en-US" dirty="0" smtClean="0"/>
              <a:t>o Qt-specific threads or scheduler</a:t>
            </a:r>
          </a:p>
          <a:p>
            <a:pPr lvl="1"/>
            <a:endParaRPr lang="en-US" dirty="0"/>
          </a:p>
          <a:p>
            <a:r>
              <a:rPr lang="en-US" dirty="0" smtClean="0"/>
              <a:t>By default one process has one thread</a:t>
            </a:r>
          </a:p>
          <a:p>
            <a:pPr lvl="1"/>
            <a:r>
              <a:rPr lang="en-US" dirty="0" smtClean="0"/>
              <a:t>Main thread or GUI thread in GUI apps</a:t>
            </a:r>
          </a:p>
          <a:p>
            <a:pPr lvl="1"/>
            <a:endParaRPr lang="en-US" dirty="0"/>
          </a:p>
          <a:p>
            <a:r>
              <a:rPr lang="en-US" dirty="0" smtClean="0"/>
              <a:t>Each thread share a common heap, but has its own stack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has a thread-specific event loop</a:t>
            </a:r>
          </a:p>
          <a:p>
            <a:pPr lvl="1"/>
            <a:r>
              <a:rPr lang="en-US" dirty="0" smtClean="0"/>
              <a:t>It is not necessarily running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560677" y="1356311"/>
            <a:ext cx="3094750" cy="336611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0282" y="1553592"/>
            <a:ext cx="112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Process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68920" y="2022136"/>
            <a:ext cx="801428" cy="2527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2682" y="2051234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Heap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46043" y="2026576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5147" y="2080333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39586" y="2117327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4032" y="2097102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2602" y="2442344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50486" y="2881792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590" y="2935549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44029" y="2972543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8475" y="2952318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62816" y="3744899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1920" y="3798656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756359" y="3835650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0805" y="3815425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375" y="4160667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658019" y="2466019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662463" y="3370555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666907" y="4213440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429060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Options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24746"/>
              </p:ext>
            </p:extLst>
          </p:nvPr>
        </p:nvGraphicFramePr>
        <p:xfrm>
          <a:off x="393404" y="1184822"/>
          <a:ext cx="8402671" cy="362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942"/>
                <a:gridCol w="7117729"/>
              </a:tblGrid>
              <a:tr h="572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</a:tr>
              <a:tr h="54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QThread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Developer wants to manage the thread</a:t>
                      </a: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 life time (create, start, finish) 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There</a:t>
                      </a: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 is only a single task or several different tasks, needed to be executed concurrently 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110787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QtConcurrent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High-level multithreading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Threads are re-cycled by the thread pool</a:t>
                      </a:r>
                      <a:endParaRPr lang="en-US" sz="1400" baseline="0" dirty="0" smtClean="0">
                        <a:latin typeface="Open Sans Light"/>
                        <a:cs typeface="Open Sans Light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Item container manipulation concurrently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There are several similar tasks, which needs to be executed concurrently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Tasks may return a value</a:t>
                      </a:r>
                    </a:p>
                  </a:txBody>
                  <a:tcPr/>
                </a:tc>
              </a:tr>
              <a:tr h="8749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QRunnable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Low-level multithreading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Threads are re-cycled by the thread pool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Several threads with similar functionality needed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Tasks return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772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member functions are re-entrant</a:t>
            </a:r>
          </a:p>
          <a:p>
            <a:endParaRPr lang="en-US" dirty="0"/>
          </a:p>
          <a:p>
            <a:r>
              <a:rPr lang="en-US" dirty="0" smtClean="0"/>
              <a:t>A class </a:t>
            </a:r>
            <a:r>
              <a:rPr lang="en-US" dirty="0"/>
              <a:t>may be used in multiple threads, but each thread has its own instance of the class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Many </a:t>
            </a:r>
            <a:r>
              <a:rPr lang="en-US" dirty="0"/>
              <a:t>classes are re-entrant </a:t>
            </a:r>
            <a:r>
              <a:rPr lang="en-US" dirty="0" smtClean="0"/>
              <a:t>among 1,500 </a:t>
            </a:r>
            <a:r>
              <a:rPr lang="en-US" dirty="0"/>
              <a:t>classes in Qt </a:t>
            </a:r>
            <a:r>
              <a:rPr lang="en-US" dirty="0" smtClean="0"/>
              <a:t>libraries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Most implicitly shared value types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Not </a:t>
            </a:r>
            <a:r>
              <a:rPr lang="en-US" dirty="0" err="1" smtClean="0">
                <a:latin typeface="Courier New"/>
                <a:cs typeface="Courier New"/>
              </a:rPr>
              <a:t>QPixmap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Many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, no widgets though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QSvgGenerator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QSvgRenderer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Rich text processing </a:t>
            </a:r>
            <a:r>
              <a:rPr lang="en-US" dirty="0" smtClean="0"/>
              <a:t>classes, like </a:t>
            </a:r>
            <a:r>
              <a:rPr lang="en-US" dirty="0" err="1" smtClean="0">
                <a:latin typeface="Courier New"/>
                <a:cs typeface="Courier New"/>
              </a:rPr>
              <a:t>QTextDocument</a:t>
            </a:r>
            <a:r>
              <a:rPr lang="en-US" dirty="0" smtClean="0"/>
              <a:t> with even </a:t>
            </a:r>
            <a:r>
              <a:rPr lang="en-US" dirty="0">
                <a:latin typeface="Courier New"/>
                <a:cs typeface="Courier New"/>
              </a:rPr>
              <a:t>clone() </a:t>
            </a:r>
            <a:r>
              <a:rPr lang="en-US" dirty="0" smtClean="0"/>
              <a:t>function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You </a:t>
            </a:r>
            <a:r>
              <a:rPr lang="en-US" dirty="0"/>
              <a:t>may need to explicitly create a copy of a re-entrant object for another </a:t>
            </a:r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5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One or More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227495"/>
          </a:xfrm>
        </p:spPr>
        <p:txBody>
          <a:bodyPr/>
          <a:lstStyle/>
          <a:p>
            <a:r>
              <a:rPr lang="en-US" dirty="0"/>
              <a:t>Interface may be a class, containing pure virtual functions only, or it may be an abstract class</a:t>
            </a:r>
          </a:p>
          <a:p>
            <a:pPr lvl="1"/>
            <a:r>
              <a:rPr lang="en-US" dirty="0"/>
              <a:t>Classes should not have data members, though </a:t>
            </a:r>
          </a:p>
          <a:p>
            <a:pPr lvl="1"/>
            <a:r>
              <a:rPr lang="en-US" dirty="0"/>
              <a:t>Interfaces should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Interface implementation must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any way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Q_DECLARE_INTERFACE() </a:t>
            </a:r>
            <a:r>
              <a:rPr lang="en-US" dirty="0"/>
              <a:t>macro tells Qt (meta-object system) about the interface(s)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Q_DECLARE_INTERFACE(</a:t>
            </a:r>
            <a:r>
              <a:rPr lang="en-US" dirty="0" err="1">
                <a:latin typeface="Courier New"/>
                <a:cs typeface="Courier New"/>
              </a:rPr>
              <a:t>CoolInterface</a:t>
            </a:r>
            <a:r>
              <a:rPr lang="en-US" dirty="0">
                <a:latin typeface="Courier New"/>
                <a:cs typeface="Courier New"/>
              </a:rPr>
              <a:t>, “</a:t>
            </a:r>
            <a:r>
              <a:rPr lang="en-US" dirty="0" err="1">
                <a:latin typeface="Courier New"/>
                <a:cs typeface="Courier New"/>
              </a:rPr>
              <a:t>io.qt.CoolInterface</a:t>
            </a:r>
            <a:r>
              <a:rPr lang="en-US" dirty="0">
                <a:latin typeface="Courier New"/>
                <a:cs typeface="Courier New"/>
              </a:rPr>
              <a:t>”)</a:t>
            </a:r>
          </a:p>
          <a:p>
            <a:pPr lvl="1"/>
            <a:r>
              <a:rPr lang="en-US" dirty="0"/>
              <a:t>The second parameter is an identifier, which is used to register the class, implementing the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593350"/>
            <a:ext cx="8033567" cy="151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method1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QImage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method2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Q_DECLARE_INTERFACE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“</a:t>
            </a:r>
            <a:r>
              <a:rPr lang="en-US" sz="1200" dirty="0" err="1" smtClean="0">
                <a:latin typeface="Courier New"/>
                <a:cs typeface="Courier New"/>
              </a:rPr>
              <a:t>io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qt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CoolInterface</a:t>
            </a:r>
            <a:r>
              <a:rPr lang="en-US" sz="1200" dirty="0" smtClean="0">
                <a:latin typeface="Courier New"/>
                <a:cs typeface="Courier New"/>
              </a:rPr>
              <a:t>”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209622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member functions are thread-safe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instance may be shared by multiple threads – mutual exclusion needed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few Qt classes are thread-</a:t>
            </a:r>
            <a:r>
              <a:rPr lang="en-US" dirty="0" smtClean="0"/>
              <a:t>safe – why? </a:t>
            </a:r>
          </a:p>
          <a:p>
            <a:pPr lvl="1"/>
            <a:r>
              <a:rPr lang="en-US" dirty="0" err="1"/>
              <a:t>Mutex</a:t>
            </a:r>
            <a:r>
              <a:rPr lang="en-US" dirty="0"/>
              <a:t>, </a:t>
            </a:r>
            <a:r>
              <a:rPr lang="en-US" dirty="0" err="1"/>
              <a:t>semapahore</a:t>
            </a:r>
            <a:r>
              <a:rPr lang="en-US" dirty="0"/>
              <a:t>, wait condition</a:t>
            </a:r>
            <a:endParaRPr lang="en-US" dirty="0">
              <a:cs typeface="Courier New"/>
            </a:endParaRP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Some functions </a:t>
            </a:r>
            <a:r>
              <a:rPr lang="en-US" dirty="0" smtClean="0"/>
              <a:t>are thread-safe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>
                <a:latin typeface="Courier New"/>
                <a:cs typeface="Courier New"/>
              </a:rPr>
              <a:t>::connect()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QCoreApplication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postEvent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Signal emission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393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Affinity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Each Qt object belongs to zero or one thread</a:t>
            </a:r>
          </a:p>
          <a:p>
            <a:pPr lvl="1"/>
            <a:r>
              <a:rPr lang="en-US" dirty="0" smtClean="0"/>
              <a:t>By default the thread, in which the object is created</a:t>
            </a:r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Creating </a:t>
            </a:r>
            <a:r>
              <a:rPr lang="en-US" dirty="0" smtClean="0"/>
              <a:t>a Qt object </a:t>
            </a:r>
            <a:r>
              <a:rPr lang="en-US" dirty="0"/>
              <a:t>in one thread and calling its functions from another thread is not guaranteed to work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interrupt object in the middle of event handling by calling its functions from another thread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delete an object from another thread, if the object is still handling events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access widgets from other than the GUI thread 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Event-based </a:t>
            </a:r>
            <a:r>
              <a:rPr lang="en-US" dirty="0" smtClean="0"/>
              <a:t>classes must be used in one thread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You cannot </a:t>
            </a:r>
            <a:r>
              <a:rPr lang="en-US" dirty="0" smtClean="0"/>
              <a:t>create and start a </a:t>
            </a:r>
            <a:r>
              <a:rPr lang="en-US" dirty="0" err="1" smtClean="0">
                <a:latin typeface="Courier New"/>
                <a:cs typeface="Courier New"/>
              </a:rPr>
              <a:t>QTimer</a:t>
            </a:r>
            <a:r>
              <a:rPr lang="en-US" dirty="0" smtClean="0"/>
              <a:t> in </a:t>
            </a:r>
            <a:r>
              <a:rPr lang="en-US" dirty="0"/>
              <a:t>two separate threads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/>
              <a:t>You cannot create and </a:t>
            </a:r>
            <a:r>
              <a:rPr lang="en-US" dirty="0" smtClean="0"/>
              <a:t>use a </a:t>
            </a:r>
            <a:r>
              <a:rPr lang="en-US" dirty="0" err="1" smtClean="0">
                <a:latin typeface="Courier New"/>
                <a:cs typeface="Courier New"/>
              </a:rPr>
              <a:t>QTcpSocket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 </a:t>
            </a:r>
            <a:r>
              <a:rPr lang="en-US" dirty="0"/>
              <a:t>two separate threads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6348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Affinity Solutions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Thread affinity may be changed </a:t>
            </a:r>
          </a:p>
          <a:p>
            <a:pPr lvl="1"/>
            <a:r>
              <a:rPr lang="en-US" dirty="0" smtClean="0"/>
              <a:t>Qt object must be reentrant</a:t>
            </a:r>
          </a:p>
          <a:p>
            <a:pPr lvl="1"/>
            <a:r>
              <a:rPr lang="en-US" dirty="0" smtClean="0"/>
              <a:t>Qt object cannot have a parent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moveToThread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 *target)</a:t>
            </a:r>
          </a:p>
          <a:p>
            <a:pPr lvl="1"/>
            <a:r>
              <a:rPr lang="en-US" dirty="0" smtClean="0"/>
              <a:t>Pushes an object to another thread – no way to pull an object from the thread</a:t>
            </a:r>
          </a:p>
          <a:p>
            <a:pPr lvl="1"/>
            <a:r>
              <a:rPr lang="en-US" dirty="0" smtClean="0"/>
              <a:t>Qt object member pointers move only, if their parent is moved as well</a:t>
            </a:r>
          </a:p>
          <a:p>
            <a:pPr lvl="1"/>
            <a:endParaRPr lang="en-US" dirty="0"/>
          </a:p>
          <a:p>
            <a:r>
              <a:rPr lang="en-US" dirty="0" smtClean="0"/>
              <a:t>For inter-thread communication</a:t>
            </a:r>
          </a:p>
          <a:p>
            <a:pPr lvl="1"/>
            <a:r>
              <a:rPr lang="en-US" dirty="0" smtClean="0"/>
              <a:t>Use signals with auto connection type, if the thread affinity can be changed</a:t>
            </a:r>
          </a:p>
          <a:p>
            <a:pPr lvl="1"/>
            <a:r>
              <a:rPr lang="en-US" dirty="0" smtClean="0"/>
              <a:t>Use posted events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3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as a manager object</a:t>
            </a:r>
          </a:p>
          <a:p>
            <a:pPr lvl="1"/>
            <a:r>
              <a:rPr lang="en-US" dirty="0"/>
              <a:t>Priority, thread execution, stack size </a:t>
            </a:r>
          </a:p>
          <a:p>
            <a:pPr lvl="1"/>
            <a:endParaRPr lang="en-US" dirty="0"/>
          </a:p>
          <a:p>
            <a:r>
              <a:rPr lang="en-US" dirty="0"/>
              <a:t>Constructor is executed in the caller thread</a:t>
            </a:r>
          </a:p>
          <a:p>
            <a:pPr lvl="1"/>
            <a:r>
              <a:rPr lang="en-US" dirty="0"/>
              <a:t>Each Qt object created in the constructor belong to the creator thread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0474" y="2864254"/>
            <a:ext cx="7791400" cy="209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latin typeface="Courier New"/>
                <a:cs typeface="Courier New"/>
              </a:rPr>
              <a:t>::Thread(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*parent) 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(parent),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m_memberPointerToQObject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change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affinity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{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setObjectName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"Child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thread"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"Current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currentThread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Timer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changed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m_timer</a:t>
            </a:r>
            <a:r>
              <a:rPr lang="en-US" sz="1200" dirty="0" err="1" smtClean="0">
                <a:latin typeface="Courier New"/>
                <a:cs typeface="Courier New"/>
              </a:rPr>
              <a:t>.moveToThread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 </a:t>
            </a:r>
            <a:endParaRPr lang="en-US" sz="1200" dirty="0">
              <a:solidFill>
                <a:srgbClr val="80008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x-thread-affinity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641255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Programming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</a:t>
            </a:r>
            <a:r>
              <a:rPr lang="en-US" dirty="0"/>
              <a:t>create a new thread, instantiate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Sub-classing is is possible, but not recommended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Create </a:t>
            </a:r>
            <a:r>
              <a:rPr lang="en-US" dirty="0"/>
              <a:t>a worker </a:t>
            </a:r>
            <a:r>
              <a:rPr lang="en-US" dirty="0" smtClean="0"/>
              <a:t>object or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Derive from </a:t>
            </a:r>
            <a:r>
              <a:rPr lang="en-US" dirty="0" err="1" smtClean="0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Define signals/slots needed to communicate safely with the object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Move </a:t>
            </a:r>
            <a:r>
              <a:rPr lang="en-US" dirty="0"/>
              <a:t>the worker’s affinity to the </a:t>
            </a:r>
            <a:r>
              <a:rPr lang="en-US" dirty="0" smtClean="0"/>
              <a:t>new thread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Possibly your thread does not have any worker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Then just sub-class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and re-implement the </a:t>
            </a:r>
            <a:r>
              <a:rPr lang="en-US" dirty="0" smtClean="0">
                <a:latin typeface="Courier New"/>
                <a:cs typeface="Courier New"/>
              </a:rPr>
              <a:t>run()</a:t>
            </a:r>
            <a:r>
              <a:rPr lang="en-US" dirty="0" smtClean="0"/>
              <a:t> method 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Set the priority, stack size, if needed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IdlePriority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TimeCriticalPriority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Priority may be “inherited” from the parent </a:t>
            </a:r>
            <a:r>
              <a:rPr lang="en-US" dirty="0" smtClean="0"/>
              <a:t>thread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Start the thread by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449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 with a Worker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4770" y="1457518"/>
            <a:ext cx="8239165" cy="287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*thread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*worker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&amp;Worker::error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ErrorHander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::started,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moveToThread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 algn="r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1E1B18"/>
                </a:solidFill>
                <a:latin typeface="Courier New" pitchFamily="49" charset="0"/>
                <a:cs typeface="Courier New" pitchFamily="49" charset="0"/>
              </a:rPr>
              <a:t>// Worker knows when it is finished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::quit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ex-queued-connections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69087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Thread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1600" dirty="0"/>
              <a:t>Default implementation of </a:t>
            </a:r>
            <a:r>
              <a:rPr lang="en-US" sz="1600" dirty="0" err="1">
                <a:latin typeface="Courier New"/>
                <a:cs typeface="Courier New"/>
              </a:rPr>
              <a:t>QThread</a:t>
            </a:r>
            <a:r>
              <a:rPr lang="en-US" sz="1600" dirty="0">
                <a:latin typeface="Courier New"/>
                <a:cs typeface="Courier New"/>
              </a:rPr>
              <a:t>::run() </a:t>
            </a:r>
            <a:r>
              <a:rPr lang="en-US" sz="1600" dirty="0"/>
              <a:t>does nothing else but calls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sz="1600" dirty="0">
                <a:cs typeface="Courier New" pitchFamily="49" charset="0"/>
              </a:rPr>
              <a:t>to start the event </a:t>
            </a:r>
            <a:r>
              <a:rPr lang="en-US" sz="1600" dirty="0" smtClean="0">
                <a:cs typeface="Courier New" pitchFamily="49" charset="0"/>
              </a:rPr>
              <a:t>loop</a:t>
            </a:r>
          </a:p>
          <a:p>
            <a:pPr marL="742950" lvl="2" indent="-342900"/>
            <a:r>
              <a:rPr lang="en-US" sz="1400" dirty="0" smtClean="0">
                <a:cs typeface="Courier New" pitchFamily="49" charset="0"/>
              </a:rPr>
              <a:t>Re-implement, if no event loop needed</a:t>
            </a:r>
            <a:endParaRPr lang="en-US" sz="1400" dirty="0"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Event loop is needed for handling events</a:t>
            </a:r>
          </a:p>
          <a:p>
            <a:pPr lvl="1"/>
            <a:r>
              <a:rPr lang="en-US" dirty="0" smtClean="0"/>
              <a:t>Queued connections are based on events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Functions to check thread state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Functions to temporarily stop thread execution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::sleep(),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dirty="0" smtClean="0"/>
              <a:t> </a:t>
            </a:r>
            <a:r>
              <a:rPr lang="en-US" dirty="0"/>
              <a:t>should be </a:t>
            </a:r>
            <a:r>
              <a:rPr lang="en-US" dirty="0" smtClean="0"/>
              <a:t>preferred to enable event handling in the thread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2344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Queued </a:t>
            </a:r>
            <a:r>
              <a:rPr lang="en-US" dirty="0" smtClean="0"/>
              <a:t>Connections and Signal Arguments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Serialize </a:t>
            </a:r>
            <a:r>
              <a:rPr lang="en-US" dirty="0"/>
              <a:t>signal arguments into an event object, posts the event, handles the event, re-creates the argument objects in the receiver thread using object introspection, and calls the slot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value-type as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>
                <a:latin typeface="Courier New"/>
                <a:cs typeface="Courier New"/>
              </a:rPr>
              <a:t>CustomType</a:t>
            </a:r>
            <a:r>
              <a:rPr lang="en-GB" sz="1300" dirty="0">
                <a:latin typeface="Courier New"/>
                <a:cs typeface="Courier New"/>
              </a:rPr>
              <a:t>)) // Copies the </a:t>
            </a:r>
            <a:r>
              <a:rPr lang="en-GB" sz="1300" dirty="0" err="1" smtClean="0">
                <a:latin typeface="Courier New"/>
                <a:cs typeface="Courier New"/>
              </a:rPr>
              <a:t>arg</a:t>
            </a:r>
            <a:r>
              <a:rPr lang="en-GB" sz="1300" dirty="0" smtClean="0">
                <a:latin typeface="Courier New"/>
                <a:cs typeface="Courier New"/>
              </a:rPr>
              <a:t>, </a:t>
            </a:r>
            <a:r>
              <a:rPr lang="en-GB" sz="1300" dirty="0">
                <a:latin typeface="Courier New"/>
                <a:cs typeface="Courier New"/>
              </a:rPr>
              <a:t>before </a:t>
            </a:r>
            <a:r>
              <a:rPr lang="en-GB" sz="1300" dirty="0" smtClean="0">
                <a:latin typeface="Courier New"/>
                <a:cs typeface="Courier New"/>
              </a:rPr>
              <a:t>sending an event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value type as reference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>
                <a:latin typeface="Courier New"/>
                <a:cs typeface="Courier New"/>
              </a:rPr>
              <a:t>const</a:t>
            </a:r>
            <a:r>
              <a:rPr lang="en-GB" sz="1300" dirty="0">
                <a:latin typeface="Courier New"/>
                <a:cs typeface="Courier New"/>
              </a:rPr>
              <a:t> </a:t>
            </a:r>
            <a:r>
              <a:rPr lang="en-GB" sz="1300" dirty="0" err="1">
                <a:latin typeface="Courier New"/>
                <a:cs typeface="Courier New"/>
              </a:rPr>
              <a:t>CustomType</a:t>
            </a:r>
            <a:r>
              <a:rPr lang="en-GB" sz="1300" dirty="0">
                <a:latin typeface="Courier New"/>
                <a:cs typeface="Courier New"/>
              </a:rPr>
              <a:t> &amp;)) // </a:t>
            </a:r>
            <a:r>
              <a:rPr lang="en-GB" sz="1300" dirty="0" smtClean="0">
                <a:latin typeface="Courier New"/>
                <a:cs typeface="Courier New"/>
              </a:rPr>
              <a:t>Argument is copied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Qt object type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*)) </a:t>
            </a:r>
            <a:r>
              <a:rPr lang="en-GB" sz="1300" dirty="0" smtClean="0">
                <a:latin typeface="Courier New"/>
                <a:cs typeface="Courier New"/>
              </a:rPr>
              <a:t>// Pointer is copied, mutual exclusion may be needed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shared object, which may be deleted by any thread at any time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 smtClean="0">
                <a:latin typeface="Courier New"/>
                <a:cs typeface="Courier New"/>
              </a:rPr>
              <a:t>SIGNAL</a:t>
            </a:r>
            <a:r>
              <a:rPr lang="en-US" sz="1300" dirty="0">
                <a:latin typeface="Courier New"/>
                <a:cs typeface="Courier New"/>
              </a:rPr>
              <a:t>(</a:t>
            </a:r>
            <a:r>
              <a:rPr lang="en-US" sz="1300" dirty="0" err="1">
                <a:latin typeface="Courier New"/>
                <a:cs typeface="Courier New"/>
              </a:rPr>
              <a:t>someSignal</a:t>
            </a:r>
            <a:r>
              <a:rPr lang="en-US" sz="1300" dirty="0">
                <a:latin typeface="Courier New"/>
                <a:cs typeface="Courier New"/>
              </a:rPr>
              <a:t>(</a:t>
            </a:r>
            <a:r>
              <a:rPr lang="en-US" sz="1300" dirty="0" err="1">
                <a:latin typeface="Courier New"/>
                <a:cs typeface="Courier New"/>
              </a:rPr>
              <a:t>QSharedPointer</a:t>
            </a:r>
            <a:r>
              <a:rPr lang="en-US" sz="1300" dirty="0">
                <a:latin typeface="Courier New"/>
                <a:cs typeface="Courier New"/>
              </a:rPr>
              <a:t>&lt;</a:t>
            </a:r>
            <a:r>
              <a:rPr lang="en-US" sz="1300" dirty="0" err="1">
                <a:latin typeface="Courier New"/>
                <a:cs typeface="Courier New"/>
              </a:rPr>
              <a:t>CustomType</a:t>
            </a:r>
            <a:r>
              <a:rPr lang="en-US" sz="1300" dirty="0">
                <a:latin typeface="Courier New"/>
                <a:cs typeface="Courier New"/>
              </a:rPr>
              <a:t>&gt;)) // </a:t>
            </a:r>
            <a:r>
              <a:rPr lang="en-US" sz="1300" dirty="0" smtClean="0">
                <a:latin typeface="Courier New"/>
                <a:cs typeface="Courier New"/>
              </a:rPr>
              <a:t>Mutual exclusion may be needed</a:t>
            </a:r>
            <a:endParaRPr lang="en-US" sz="13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ex-queued-connections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132745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Thread Cleanup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Avoid terminating a thread</a:t>
            </a:r>
          </a:p>
          <a:p>
            <a:pPr lvl="1"/>
            <a:r>
              <a:rPr lang="en-US" dirty="0" smtClean="0"/>
              <a:t>Risk that allocated resources in a shared heap are not cleaned up</a:t>
            </a:r>
          </a:p>
          <a:p>
            <a:pPr lvl="1"/>
            <a:endParaRPr lang="en-US" dirty="0"/>
          </a:p>
          <a:p>
            <a:r>
              <a:rPr lang="en-US" dirty="0" smtClean="0"/>
              <a:t>If a thread has an event loop</a:t>
            </a:r>
          </a:p>
          <a:p>
            <a:pPr lvl="1"/>
            <a:r>
              <a:rPr lang="en-US" dirty="0" smtClean="0"/>
              <a:t>Quit the event loop –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::quit()</a:t>
            </a:r>
          </a:p>
          <a:p>
            <a:pPr lvl="1"/>
            <a:endParaRPr lang="en-US" dirty="0"/>
          </a:p>
          <a:p>
            <a:r>
              <a:rPr lang="en-US" dirty="0" smtClean="0"/>
              <a:t>Thread may be stopped from another thread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requestInterruption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Check periodically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inInterruptionRequested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No event loop needed</a:t>
            </a:r>
          </a:p>
          <a:p>
            <a:pPr lvl="1"/>
            <a:endParaRPr lang="en-US" dirty="0"/>
          </a:p>
          <a:p>
            <a:r>
              <a:rPr lang="en-US" dirty="0" smtClean="0"/>
              <a:t>If your threads runs a busy loop </a:t>
            </a:r>
            <a:endParaRPr lang="en-US" dirty="0"/>
          </a:p>
          <a:p>
            <a:pPr lvl="1"/>
            <a:r>
              <a:rPr lang="en-US" dirty="0" smtClean="0"/>
              <a:t>No event handled – no timer events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eventDispatcher</a:t>
            </a:r>
            <a:r>
              <a:rPr lang="en-US" dirty="0" smtClean="0">
                <a:latin typeface="Courier New"/>
                <a:cs typeface="Courier New"/>
              </a:rPr>
              <a:t>()-&gt;</a:t>
            </a:r>
            <a:r>
              <a:rPr lang="en-US" dirty="0" err="1" smtClean="0">
                <a:latin typeface="Courier New"/>
                <a:cs typeface="Courier New"/>
              </a:rPr>
              <a:t>processEvents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periodically </a:t>
            </a:r>
          </a:p>
        </p:txBody>
      </p:sp>
    </p:spTree>
    <p:extLst>
      <p:ext uri="{BB962C8B-B14F-4D97-AF65-F5344CB8AC3E}">
        <p14:creationId xmlns:p14="http://schemas.microsoft.com/office/powerpoint/2010/main" val="111627331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Thread Cleanup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right before thread finishes its execution, it emits </a:t>
            </a:r>
            <a:r>
              <a:rPr lang="en-US" dirty="0" smtClean="0">
                <a:latin typeface="Courier New"/>
                <a:cs typeface="Courier New"/>
              </a:rPr>
              <a:t>finished()</a:t>
            </a:r>
            <a:r>
              <a:rPr lang="en-US" dirty="0" smtClean="0"/>
              <a:t> signal</a:t>
            </a:r>
          </a:p>
          <a:p>
            <a:pPr lvl="1"/>
            <a:r>
              <a:rPr lang="en-US" dirty="0" smtClean="0"/>
              <a:t>Thread has quite the event loop</a:t>
            </a:r>
          </a:p>
          <a:p>
            <a:pPr lvl="1"/>
            <a:r>
              <a:rPr lang="en-US" dirty="0" smtClean="0"/>
              <a:t>No more events can be handled </a:t>
            </a:r>
          </a:p>
          <a:p>
            <a:pPr lvl="1"/>
            <a:r>
              <a:rPr lang="en-US" dirty="0" smtClean="0"/>
              <a:t>Deferred deletions are still executed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Useful to delete allocated thread resources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deleteLater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delete the worker and thread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Plugin Project Using QtCreator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493718"/>
          </a:xfrm>
        </p:spPr>
        <p:txBody>
          <a:bodyPr/>
          <a:lstStyle/>
          <a:p>
            <a:r>
              <a:rPr lang="en-US" dirty="0"/>
              <a:t>The default plugin base class (</a:t>
            </a:r>
            <a:r>
              <a:rPr lang="en-US" dirty="0" err="1">
                <a:latin typeface="Courier New"/>
                <a:cs typeface="Courier New"/>
              </a:rPr>
              <a:t>QGenericPlugin</a:t>
            </a:r>
            <a:r>
              <a:rPr lang="en-US" dirty="0"/>
              <a:t>) is replaced with the plugin-specific base class</a:t>
            </a:r>
          </a:p>
          <a:p>
            <a:pPr lvl="1"/>
            <a:r>
              <a:rPr lang="en-US" dirty="0"/>
              <a:t>Add the plugin-specific function, which creates/registers the plugin object</a:t>
            </a:r>
          </a:p>
          <a:p>
            <a:endParaRPr lang="en-US" dirty="0"/>
          </a:p>
          <a:p>
            <a:r>
              <a:rPr lang="en-US" dirty="0"/>
              <a:t>If the low-level API is used, subclass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and your interface </a:t>
            </a:r>
          </a:p>
          <a:p>
            <a:pPr lvl="1"/>
            <a:r>
              <a:rPr lang="en-US" dirty="0"/>
              <a:t>Provide any function, e.g. just a constructor, which creates the </a:t>
            </a:r>
            <a:r>
              <a:rPr lang="en-US" dirty="0" smtClean="0"/>
              <a:t>plugin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91427"/>
              </p:ext>
            </p:extLst>
          </p:nvPr>
        </p:nvGraphicFramePr>
        <p:xfrm>
          <a:off x="238132" y="2864557"/>
          <a:ext cx="8595424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352"/>
                <a:gridCol w="2370666"/>
                <a:gridCol w="3608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Created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type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 function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QQuickItem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void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registerTypes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(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const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char *</a:t>
                      </a:r>
                      <a:r>
                        <a:rPr lang="en-US" sz="1200" i="0" dirty="0" err="1" smtClean="0">
                          <a:latin typeface="Courier New"/>
                          <a:cs typeface="Courier New"/>
                        </a:rPr>
                        <a:t>uri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)</a:t>
                      </a:r>
                      <a:endParaRPr lang="en-US" sz="120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Derived from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and custom</a:t>
                      </a:r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 interface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NA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6012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are implemented by 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important methods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try locking a </a:t>
            </a:r>
            <a:r>
              <a:rPr lang="en-US" dirty="0" err="1"/>
              <a:t>mutex</a:t>
            </a:r>
            <a:r>
              <a:rPr lang="en-US" dirty="0"/>
              <a:t>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try_lock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-compatible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the lock was obtained it will return true, otherwise it will return false right away, rather than waiting for the </a:t>
            </a:r>
            <a:r>
              <a:rPr lang="en-US" dirty="0" err="1"/>
              <a:t>mutex</a:t>
            </a:r>
            <a:endParaRPr lang="en-US" dirty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timeout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try_loc_for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kill </a:t>
            </a:r>
            <a:r>
              <a:rPr lang="en-US" dirty="0"/>
              <a:t>wait timeout milliseconds before giving up on getting the lock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57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access to a shared resource</a:t>
            </a:r>
          </a:p>
          <a:p>
            <a:pPr lvl="1"/>
            <a:r>
              <a:rPr lang="en-US" dirty="0" smtClean="0"/>
              <a:t>Recursive locking supported </a:t>
            </a:r>
            <a:endParaRPr lang="en-US" dirty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QReadWriteLock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Increases concurrency compared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Multiple reads allowed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QSemaphore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QSystemSemaphore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 certain number of identical resources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QWaitCondition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Several threads may wait for a condition</a:t>
            </a:r>
          </a:p>
          <a:p>
            <a:pPr lvl="1"/>
            <a:r>
              <a:rPr lang="en-US" dirty="0"/>
              <a:t>It is possible to wake up one thread randomly or all the threads</a:t>
            </a:r>
          </a:p>
          <a:p>
            <a:pPr lvl="1"/>
            <a:r>
              <a:rPr lang="en-US" dirty="0"/>
              <a:t>One thread waits, another thread wakes it up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25440" y="3045524"/>
            <a:ext cx="3207922" cy="1033628"/>
            <a:chOff x="5560868" y="1223344"/>
            <a:chExt cx="2431226" cy="1033628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rgbClr val="86BC25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762000">
                <a:spcBef>
                  <a:spcPct val="50000"/>
                </a:spcBef>
                <a:defRPr/>
              </a:pPr>
              <a:endParaRPr lang="en-US" sz="13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0868" y="1318253"/>
              <a:ext cx="243122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i="1" dirty="0" smtClean="0">
                  <a:latin typeface="Open Sans Light"/>
                  <a:cs typeface="Open Sans Light"/>
                </a:rPr>
                <a:t>Hint! The system semaphore is a kernel object, but other locks are simple counters protected with atomic operations. So use a system semaphore only, if you need to synchronize threads running in separate 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98565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QMutexLocker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you lock a </a:t>
            </a:r>
            <a:r>
              <a:rPr lang="en-US" dirty="0" err="1"/>
              <a:t>mutex</a:t>
            </a:r>
            <a:r>
              <a:rPr lang="en-US" dirty="0"/>
              <a:t> you must, of course, unlock it again!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/>
              <a:t>can be troublesome if you want to lock a </a:t>
            </a:r>
            <a:r>
              <a:rPr lang="en-US" dirty="0" err="1"/>
              <a:t>mutex</a:t>
            </a:r>
            <a:r>
              <a:rPr lang="en-US" dirty="0"/>
              <a:t> at the entrance of a function, and unlock it at exit—your function can possibly return from many places (code like “if (...) return false;”)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you are using exceptions (or libraries that do), every statement can be an exit point from your function!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 smtClean="0"/>
              <a:t> </a:t>
            </a:r>
            <a:r>
              <a:rPr lang="en-US" dirty="0"/>
              <a:t>will help you here, simply put the following code right before you need the lock, and it will lock the </a:t>
            </a:r>
            <a:r>
              <a:rPr lang="en-US" dirty="0" err="1"/>
              <a:t>mutex</a:t>
            </a:r>
            <a:r>
              <a:rPr lang="en-US" dirty="0"/>
              <a:t> for the duration of the block: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lock(&amp;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9812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QMutexLocker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7564" y="1253108"/>
            <a:ext cx="7863408" cy="279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Simple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decrement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-=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072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Condition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5342174" cy="378498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::wait()</a:t>
            </a:r>
            <a:r>
              <a:rPr lang="en-US" dirty="0"/>
              <a:t> lets a thread wait for a certain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specify a maximum waiting time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pass a locked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dirty="0"/>
              <a:t> (no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QReadWriteLock</a:t>
            </a:r>
            <a:r>
              <a:rPr lang="en-US" dirty="0"/>
              <a:t>, though), to atomically go from locked state to wait </a:t>
            </a:r>
            <a:r>
              <a:rPr lang="en-US" dirty="0" smtClean="0"/>
              <a:t>state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mutex</a:t>
            </a:r>
            <a:r>
              <a:rPr lang="en-US" dirty="0"/>
              <a:t> will be automatically locked before the thread is woken</a:t>
            </a:r>
          </a:p>
          <a:p>
            <a:endParaRPr lang="en-US" dirty="0" smtClean="0"/>
          </a:p>
          <a:p>
            <a:r>
              <a:rPr lang="en-US" dirty="0" smtClean="0"/>
              <a:t>Wake </a:t>
            </a:r>
            <a:r>
              <a:rPr lang="en-US" dirty="0"/>
              <a:t>one (random) thread waiting on a wait condition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all waiting threads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36949" y="1499126"/>
            <a:ext cx="3169142" cy="119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/>
              <a:t>Q_FOREVER</a:t>
            </a: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keyPressed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wait</a:t>
            </a:r>
            <a:r>
              <a:rPr lang="en-US" sz="1200" dirty="0">
                <a:solidFill>
                  <a:srgbClr val="000000"/>
                </a:solidFill>
              </a:rPr>
              <a:t>(&amp;</a:t>
            </a:r>
            <a:r>
              <a:rPr lang="en-US" sz="1200" dirty="0" err="1"/>
              <a:t>mutex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do_something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unlock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ex-wait-conditions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832761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QRunnable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can be used 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Light</a:t>
            </a:r>
            <a:r>
              <a:rPr lang="en-US" dirty="0"/>
              <a:t>-weight way of implementing multithreading</a:t>
            </a:r>
          </a:p>
          <a:p>
            <a:pPr lvl="1"/>
            <a:r>
              <a:rPr lang="en-US" dirty="0"/>
              <a:t>No need to manually create/delete a new thread object – threads are re-cycled</a:t>
            </a:r>
          </a:p>
          <a:p>
            <a:pPr lvl="1"/>
            <a:r>
              <a:rPr lang="en-US" dirty="0"/>
              <a:t>A free thread is picked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no free thread exists, the task is queued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204" y="3042171"/>
            <a:ext cx="8219256" cy="2037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Note: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does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have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class!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run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qDebug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world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thread"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QThread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currentThread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>
                <a:solidFill>
                  <a:srgbClr val="800080"/>
                </a:solidFill>
              </a:rPr>
              <a:t>HelloWorldTask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QThreadPool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takes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ownership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and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deletes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'hello'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automatically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QThreadPool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globalInstance</a:t>
            </a:r>
            <a:r>
              <a:rPr lang="en-US" sz="1200" dirty="0">
                <a:solidFill>
                  <a:srgbClr val="000000"/>
                </a:solidFill>
              </a:rPr>
              <a:t>()-&gt;</a:t>
            </a:r>
            <a:r>
              <a:rPr lang="en-US" sz="1200" dirty="0"/>
              <a:t>start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16912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versus </a:t>
            </a:r>
            <a:r>
              <a:rPr lang="en-US" dirty="0" err="1"/>
              <a:t>QRunnable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derives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Signals and slots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is “heavy”</a:t>
            </a:r>
          </a:p>
          <a:p>
            <a:pPr lvl="1"/>
            <a:r>
              <a:rPr lang="en-US" dirty="0"/>
              <a:t>Cost of creating a thread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has no base class</a:t>
            </a:r>
          </a:p>
          <a:p>
            <a:pPr lvl="1"/>
            <a:r>
              <a:rPr lang="en-US" dirty="0"/>
              <a:t>Light-weight</a:t>
            </a:r>
          </a:p>
          <a:p>
            <a:pPr lvl="1"/>
            <a:r>
              <a:rPr lang="en-US" dirty="0"/>
              <a:t>Runs on any free thread</a:t>
            </a:r>
          </a:p>
          <a:p>
            <a:pPr lvl="1"/>
            <a:r>
              <a:rPr lang="en-US" dirty="0"/>
              <a:t>Designed to be used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By default deleted by the thread pool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718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858205"/>
          </a:xfrm>
        </p:spPr>
        <p:txBody>
          <a:bodyPr>
            <a:normAutofit/>
          </a:bodyPr>
          <a:lstStyle/>
          <a:p>
            <a:r>
              <a:rPr lang="en-US" dirty="0"/>
              <a:t>Manages </a:t>
            </a:r>
            <a:r>
              <a:rPr lang="en-US" dirty="0" smtClean="0"/>
              <a:t>threads in the </a:t>
            </a:r>
            <a:r>
              <a:rPr lang="en-US" dirty="0"/>
              <a:t>global thread pool in the application</a:t>
            </a:r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set max thread </a:t>
            </a:r>
            <a:r>
              <a:rPr lang="en-US" dirty="0" smtClean="0"/>
              <a:t>number – by default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idealThreadCount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Releases </a:t>
            </a:r>
            <a:r>
              <a:rPr lang="en-US" dirty="0"/>
              <a:t>threads, if threads are idle for a defined time </a:t>
            </a:r>
            <a:r>
              <a:rPr lang="en-US" dirty="0" smtClean="0"/>
              <a:t>period – by default 30s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</a:t>
            </a:r>
            <a:r>
              <a:rPr lang="en-US" dirty="0">
                <a:latin typeface="Courier New"/>
                <a:cs typeface="Courier New"/>
              </a:rPr>
              <a:t>clear()</a:t>
            </a:r>
            <a:r>
              <a:rPr lang="en-US" dirty="0"/>
              <a:t> the queue or </a:t>
            </a:r>
            <a:r>
              <a:rPr lang="en-US" dirty="0">
                <a:latin typeface="Courier New"/>
                <a:cs typeface="Courier New"/>
              </a:rPr>
              <a:t>cancel()</a:t>
            </a:r>
            <a:r>
              <a:rPr lang="en-US" dirty="0"/>
              <a:t> one or more tasks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136" y="3229043"/>
            <a:ext cx="7647384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waitForDone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(task);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// also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tryStart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function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ex-concurrent-tasks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600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Reservation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</a:t>
            </a:r>
            <a:r>
              <a:rPr lang="en-US" dirty="0" smtClean="0"/>
              <a:t>may be reserved for handling blocking functionality </a:t>
            </a:r>
          </a:p>
          <a:p>
            <a:pPr lvl="1"/>
            <a:r>
              <a:rPr lang="en-US" dirty="0" smtClean="0"/>
              <a:t>There is always at least one thread in the pool, even tough max thread count &lt; 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active thread count equals to max thread count and the thread blocks, waiting a new child thread to complete, there is a deadlock</a:t>
            </a:r>
          </a:p>
          <a:p>
            <a:pPr lvl="1"/>
            <a:r>
              <a:rPr lang="en-US" dirty="0" smtClean="0"/>
              <a:t>Solution is to temporarily increase the thread count beyond maximum by calling </a:t>
            </a:r>
            <a:r>
              <a:rPr lang="en-US" dirty="0" err="1">
                <a:latin typeface="Courier New"/>
                <a:cs typeface="Courier New"/>
              </a:rPr>
              <a:t>QThreadPool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reserveThread</a:t>
            </a:r>
            <a:r>
              <a:rPr lang="en-US" dirty="0">
                <a:latin typeface="Courier New"/>
                <a:cs typeface="Courier New"/>
              </a:rPr>
              <a:t>() </a:t>
            </a:r>
            <a:endParaRPr lang="en-US" dirty="0"/>
          </a:p>
          <a:p>
            <a:pPr lvl="1"/>
            <a:r>
              <a:rPr lang="en-US" dirty="0" smtClean="0"/>
              <a:t>After blocking functionality a thread is released with </a:t>
            </a:r>
            <a:r>
              <a:rPr lang="en-US" dirty="0" err="1" smtClean="0">
                <a:latin typeface="Courier New"/>
                <a:cs typeface="Courier New"/>
              </a:rPr>
              <a:t>releaseThread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is also possible to yield execution of a thread to other threads by releasing a thread before reserving it</a:t>
            </a:r>
          </a:p>
          <a:p>
            <a:pPr lvl="1"/>
            <a:r>
              <a:rPr lang="en-US" dirty="0"/>
              <a:t>The thread will wait </a:t>
            </a:r>
            <a:r>
              <a:rPr lang="en-US" dirty="0" err="1">
                <a:latin typeface="Courier New"/>
                <a:cs typeface="Courier New"/>
              </a:rPr>
              <a:t>reserveThread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to be called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/>
              <a:t> has also a static </a:t>
            </a:r>
            <a:r>
              <a:rPr lang="en-US" dirty="0" err="1">
                <a:latin typeface="Courier New"/>
                <a:cs typeface="Courier New"/>
              </a:rPr>
              <a:t>yieldCurrentThread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function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576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multithread options are there in Qt?</a:t>
            </a:r>
          </a:p>
          <a:p>
            <a:r>
              <a:rPr lang="en-US" dirty="0" smtClean="0"/>
              <a:t>When would you use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and when either low-level or high-level multithreading API?</a:t>
            </a:r>
          </a:p>
          <a:p>
            <a:r>
              <a:rPr lang="en-US" dirty="0" smtClean="0"/>
              <a:t>When do you need an event loop in a thread?</a:t>
            </a:r>
          </a:p>
          <a:p>
            <a:r>
              <a:rPr lang="en-US" dirty="0" smtClean="0"/>
              <a:t>Do threads, created by the </a:t>
            </a:r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/>
              <a:t>, have an event loop?</a:t>
            </a:r>
          </a:p>
          <a:p>
            <a:r>
              <a:rPr lang="en-US" dirty="0" smtClean="0"/>
              <a:t>Why s it often recommended not to subclass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is it important to make sure Qt object has the right affinity?</a:t>
            </a:r>
          </a:p>
          <a:p>
            <a:r>
              <a:rPr lang="en-US" dirty="0" smtClean="0"/>
              <a:t>How can you notify from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/>
              <a:t> that the task has finished?</a:t>
            </a:r>
          </a:p>
          <a:p>
            <a:r>
              <a:rPr lang="en-US" dirty="0" smtClean="0"/>
              <a:t>How many threads are available in </a:t>
            </a:r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many threads can be running in a Qt program?</a:t>
            </a:r>
          </a:p>
          <a:p>
            <a:r>
              <a:rPr lang="en-US" dirty="0" smtClean="0"/>
              <a:t>Why should not you kill or terminate a thread?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Implement the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959384"/>
          </a:xfrm>
        </p:spPr>
        <p:txBody>
          <a:bodyPr/>
          <a:lstStyle/>
          <a:p>
            <a:r>
              <a:rPr lang="en-US" dirty="0"/>
              <a:t>The plugin class must register the interface it implements</a:t>
            </a:r>
          </a:p>
          <a:p>
            <a:pPr lvl="1"/>
            <a:r>
              <a:rPr lang="en-US" dirty="0"/>
              <a:t>Only one interface can be registered in one class</a:t>
            </a:r>
          </a:p>
          <a:p>
            <a:pPr lvl="1"/>
            <a:r>
              <a:rPr lang="en-US" dirty="0"/>
              <a:t>Interface identifier (</a:t>
            </a:r>
            <a:r>
              <a:rPr lang="en-US" dirty="0">
                <a:latin typeface="Courier New"/>
                <a:cs typeface="Courier New"/>
              </a:rPr>
              <a:t>IID</a:t>
            </a:r>
            <a:r>
              <a:rPr lang="en-US" dirty="0"/>
              <a:t>) must match the  identifier, defined in the interface declaration (Step 1)</a:t>
            </a:r>
          </a:p>
          <a:p>
            <a:pPr lvl="1"/>
            <a:r>
              <a:rPr lang="en-US" dirty="0"/>
              <a:t>Some plugins require a JSON file, containing meta data about the plugin implementation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low-level API is used, the plugin class must report all interfaces it implements using </a:t>
            </a:r>
            <a:r>
              <a:rPr lang="en-US" dirty="0">
                <a:latin typeface="Courier New"/>
                <a:cs typeface="Courier New"/>
              </a:rPr>
              <a:t>Q_INTERFACES</a:t>
            </a:r>
            <a:r>
              <a:rPr lang="en-US" dirty="0"/>
              <a:t> macro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443111"/>
            <a:ext cx="8033567" cy="1665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Q_PLUGIN_METADATA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IID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io.qt.CoolInterface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coolInterface.json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org.qt-project.Qt.QStyleFactoryInterface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QStylePlugin</a:t>
            </a:r>
            <a:endParaRPr lang="en-US" sz="120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org.qt-project.Qt.QQmlExtensionInterface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QQmlExtensionPlugin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</a:t>
            </a:r>
            <a:endParaRPr lang="en-US" sz="1200" kern="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org.qt-project.Qt.QGenericPluginFactoryInterface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QGenericPlugin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Q_INTERFACES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Only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needed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low-level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API</a:t>
            </a:r>
            <a:endParaRPr lang="en-US" sz="1200" kern="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675917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 smtClean="0"/>
              <a:t> </a:t>
            </a:r>
            <a:r>
              <a:rPr lang="en-US" dirty="0"/>
              <a:t>is a Java-like API to </a:t>
            </a:r>
            <a:r>
              <a:rPr lang="en-US" dirty="0" smtClean="0"/>
              <a:t>multithreading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::start() </a:t>
            </a:r>
            <a:r>
              <a:rPr lang="en-US" dirty="0" smtClean="0"/>
              <a:t>will result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::run() </a:t>
            </a:r>
            <a:r>
              <a:rPr lang="en-US" dirty="0" smtClean="0"/>
              <a:t>to be called in a child thread </a:t>
            </a:r>
          </a:p>
          <a:p>
            <a:pPr lvl="1"/>
            <a:endParaRPr lang="en-US" dirty="0"/>
          </a:p>
          <a:p>
            <a:r>
              <a:rPr lang="en-US" dirty="0" smtClean="0"/>
              <a:t>Thread affinity defines to which thread a Qt object belongs to</a:t>
            </a:r>
          </a:p>
          <a:p>
            <a:pPr lvl="1"/>
            <a:r>
              <a:rPr lang="en-US" dirty="0" smtClean="0"/>
              <a:t>Can be NULL, in which case signal/slot, event handling, event filters do not work</a:t>
            </a:r>
          </a:p>
          <a:p>
            <a:pPr lvl="1"/>
            <a:r>
              <a:rPr lang="en-US" dirty="0" smtClean="0"/>
              <a:t>In many cases, developer should take care the QT object members are not called outside the thread affinity</a:t>
            </a:r>
          </a:p>
          <a:p>
            <a:pPr lvl="1"/>
            <a:r>
              <a:rPr lang="en-US" dirty="0" smtClean="0"/>
              <a:t>Qt objects may be moved to other threads to guarantee the correct thread affinity </a:t>
            </a:r>
          </a:p>
          <a:p>
            <a:pPr lvl="1"/>
            <a:r>
              <a:rPr lang="en-US" dirty="0" smtClean="0"/>
              <a:t>Posted events allow calling Qt object members from another tread safely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 smtClean="0"/>
              <a:t> </a:t>
            </a:r>
            <a:r>
              <a:rPr lang="en-US" dirty="0"/>
              <a:t>interface is similar to Java Runnable </a:t>
            </a:r>
          </a:p>
          <a:p>
            <a:pPr lvl="1"/>
            <a:r>
              <a:rPr lang="en-US" dirty="0"/>
              <a:t>Qt runnable objects re-use threads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No performance penalty of creating and deleting threads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875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Pi Calculator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4666592" cy="3784985"/>
          </a:xfrm>
        </p:spPr>
        <p:txBody>
          <a:bodyPr/>
          <a:lstStyle/>
          <a:p>
            <a:r>
              <a:rPr lang="en-US" dirty="0" smtClean="0"/>
              <a:t>You are provided with a worker object, which calculates pi digits</a:t>
            </a:r>
          </a:p>
          <a:p>
            <a:endParaRPr lang="en-US" dirty="0"/>
          </a:p>
          <a:p>
            <a:r>
              <a:rPr lang="en-US" dirty="0" smtClean="0"/>
              <a:t>Your task is to run the worker in its own thread</a:t>
            </a:r>
          </a:p>
          <a:p>
            <a:endParaRPr lang="en-US" dirty="0"/>
          </a:p>
          <a:p>
            <a:r>
              <a:rPr lang="en-US" dirty="0" smtClean="0"/>
              <a:t>Pay attention to</a:t>
            </a:r>
          </a:p>
          <a:p>
            <a:pPr lvl="1"/>
            <a:r>
              <a:rPr lang="en-US" dirty="0" smtClean="0"/>
              <a:t>Proper memory management</a:t>
            </a:r>
          </a:p>
          <a:p>
            <a:pPr lvl="1"/>
            <a:r>
              <a:rPr lang="en-US" dirty="0" smtClean="0"/>
              <a:t>Proper thread termination and cleanup</a:t>
            </a:r>
          </a:p>
          <a:p>
            <a:pPr lvl="1"/>
            <a:r>
              <a:rPr lang="en-US" dirty="0" smtClean="0"/>
              <a:t>Communication between the worker and UI widgets </a:t>
            </a:r>
          </a:p>
          <a:p>
            <a:pPr lvl="1"/>
            <a:endParaRPr lang="en-US" dirty="0"/>
          </a:p>
          <a:p>
            <a:r>
              <a:rPr lang="en-US" dirty="0" smtClean="0"/>
              <a:t>Read the implementation details in </a:t>
            </a:r>
            <a:r>
              <a:rPr lang="en-US" dirty="0" err="1" smtClean="0"/>
              <a:t>readme.txt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84" y="999787"/>
            <a:ext cx="4677816" cy="3796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ab-multithreading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775052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QtConcurrent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  <a:p>
            <a:r>
              <a:rPr lang="en-US" dirty="0"/>
              <a:t>Mapping and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640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use </a:t>
            </a:r>
            <a:r>
              <a:rPr lang="en-US" dirty="0" err="1" smtClean="0"/>
              <a:t>QtConcurrent</a:t>
            </a:r>
            <a:r>
              <a:rPr lang="en-US" dirty="0" smtClean="0"/>
              <a:t> name space to run concurrent tasks</a:t>
            </a:r>
          </a:p>
          <a:p>
            <a:r>
              <a:rPr lang="en-US" dirty="0" smtClean="0"/>
              <a:t>…how to synchronize tasks</a:t>
            </a:r>
          </a:p>
          <a:p>
            <a:r>
              <a:rPr lang="en-US" dirty="0" smtClean="0"/>
              <a:t>…how to manipulate item containers concurrently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091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Concurrent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dirty="0"/>
              <a:t>-level framework for parallel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Actually a namespace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/>
              <a:t>is automatically distributed over an optimal number of threads, determined at </a:t>
            </a:r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Based on the thread pool like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/>
              <a:t> interface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Supports executing concurrent </a:t>
            </a:r>
            <a:r>
              <a:rPr lang="en-US" dirty="0"/>
              <a:t>tasks </a:t>
            </a:r>
            <a:r>
              <a:rPr lang="en-US" dirty="0" err="1">
                <a:latin typeface="Courier New"/>
                <a:cs typeface="Courier New"/>
              </a:rPr>
              <a:t>QtConcurrent</a:t>
            </a:r>
            <a:r>
              <a:rPr lang="en-US" dirty="0">
                <a:latin typeface="Courier New"/>
                <a:cs typeface="Courier New"/>
              </a:rPr>
              <a:t>::run()</a:t>
            </a:r>
          </a:p>
          <a:p>
            <a:endParaRPr lang="en-US" dirty="0" smtClean="0"/>
          </a:p>
          <a:p>
            <a:r>
              <a:rPr lang="en-US" dirty="0" smtClean="0"/>
              <a:t>Supports manipulating item containers concurrently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3406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QFuture</a:t>
            </a:r>
            <a:r>
              <a:rPr lang="en-US" dirty="0">
                <a:latin typeface="Courier New"/>
                <a:cs typeface="Courier New"/>
              </a:rPr>
              <a:t>&lt;T&gt; </a:t>
            </a:r>
            <a:r>
              <a:rPr lang="en-US" dirty="0" err="1">
                <a:latin typeface="Courier New"/>
                <a:cs typeface="Courier New"/>
              </a:rPr>
              <a:t>QtConcurrent</a:t>
            </a:r>
            <a:r>
              <a:rPr lang="en-US" dirty="0">
                <a:latin typeface="Courier New"/>
                <a:cs typeface="Courier New"/>
              </a:rPr>
              <a:t>::run(Function function,…)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</a:t>
            </a:r>
            <a:r>
              <a:rPr lang="en-US" dirty="0"/>
              <a:t>is a result of an asynchronous computation</a:t>
            </a:r>
          </a:p>
          <a:p>
            <a:pPr lvl="1"/>
            <a:r>
              <a:rPr lang="en-US" dirty="0"/>
              <a:t>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Provides pause and resume functionality</a:t>
            </a:r>
          </a:p>
          <a:p>
            <a:pPr lvl="1"/>
            <a:r>
              <a:rPr lang="en-US" dirty="0"/>
              <a:t>Provides progress information</a:t>
            </a:r>
          </a:p>
          <a:p>
            <a:pPr lvl="1"/>
            <a:r>
              <a:rPr lang="en-US" dirty="0"/>
              <a:t>Allows functionality to iterate through the results</a:t>
            </a:r>
          </a:p>
          <a:p>
            <a:pPr lvl="1"/>
            <a:r>
              <a:rPr lang="en-US" dirty="0"/>
              <a:t>Other useful functions: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isStarted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 free thread from a thread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738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QFuture</a:t>
            </a:r>
            <a:r>
              <a:rPr lang="en-US" dirty="0"/>
              <a:t> Example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32373" y="1370838"/>
            <a:ext cx="8350192" cy="3438949"/>
          </a:xfr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result(0);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Q_FOREVER {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 Calculate result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if (thread()-&gt;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isInterruptionRequested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other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9104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QFuture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dirty="0"/>
              <a:t> can be combined in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QFutureSynchronizer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non-blocking synchronization, there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QFutureWatcher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Uses signals and slots</a:t>
            </a:r>
          </a:p>
          <a:p>
            <a:pPr lvl="1"/>
            <a:r>
              <a:rPr lang="en-US" dirty="0"/>
              <a:t>Enables the event driven functionality with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2054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32373" y="1370838"/>
            <a:ext cx="8350192" cy="2493205"/>
          </a:xfr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::run(…)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QFutureSynchronizer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blocks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this, &amp;Observer::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slotFinished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Examples</a:t>
            </a:r>
          </a:p>
        </p:txBody>
      </p:sp>
    </p:spTree>
    <p:extLst>
      <p:ext uri="{BB962C8B-B14F-4D97-AF65-F5344CB8AC3E}">
        <p14:creationId xmlns:p14="http://schemas.microsoft.com/office/powerpoint/2010/main" val="429391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</a:t>
            </a:r>
            <a:r>
              <a:rPr lang="en-US" dirty="0" smtClean="0"/>
              <a:t>Meta-Data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296162"/>
          </a:xfrm>
        </p:spPr>
        <p:txBody>
          <a:bodyPr/>
          <a:lstStyle/>
          <a:p>
            <a:r>
              <a:rPr lang="en-US" dirty="0"/>
              <a:t>Plugin dependent</a:t>
            </a:r>
          </a:p>
          <a:p>
            <a:endParaRPr lang="en-US" dirty="0"/>
          </a:p>
          <a:p>
            <a:r>
              <a:rPr lang="en-US" dirty="0"/>
              <a:t>Provides information about the plugin</a:t>
            </a:r>
          </a:p>
          <a:p>
            <a:pPr lvl="1"/>
            <a:r>
              <a:rPr lang="en-US" dirty="0"/>
              <a:t>No need to load the plugin library to access this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5064"/>
              </p:ext>
            </p:extLst>
          </p:nvPr>
        </p:nvGraphicFramePr>
        <p:xfrm>
          <a:off x="619132" y="2610557"/>
          <a:ext cx="7892457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312"/>
                <a:gridCol w="5407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JSON data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QImageIOPlugin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image formats and MIME types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"Keys": [ "jpg", "jpeg" ],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MimeTypes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": [ "image/jpeg", "image/jpeg" ]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}</a:t>
                      </a:r>
                      <a:endParaRPr lang="en-US" sz="1200" b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style names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 "Keys": [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mystyleplugin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 ] }</a:t>
                      </a:r>
                      <a:endParaRPr lang="en-US" sz="1200" b="0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Not required, plugin info is read from the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qmldir</a:t>
                      </a:r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 file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3223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Container Manipulation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in a container may be </a:t>
            </a:r>
            <a:r>
              <a:rPr lang="en-US" dirty="0" smtClean="0"/>
              <a:t>transformed or </a:t>
            </a:r>
            <a:r>
              <a:rPr lang="en-US" dirty="0"/>
              <a:t>filtered</a:t>
            </a:r>
          </a:p>
          <a:p>
            <a:endParaRPr lang="en-US" dirty="0" smtClean="0"/>
          </a:p>
          <a:p>
            <a:r>
              <a:rPr lang="en-US" dirty="0" smtClean="0"/>
              <a:t>Manipulate </a:t>
            </a:r>
            <a:r>
              <a:rPr lang="en-US" dirty="0"/>
              <a:t>data in-place </a:t>
            </a:r>
            <a:r>
              <a:rPr lang="en-US" dirty="0" smtClean="0"/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Copy data into a new container </a:t>
            </a:r>
            <a:r>
              <a:rPr lang="en-US" dirty="0" smtClean="0"/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filtered()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Optionally, use reduction </a:t>
            </a:r>
            <a:r>
              <a:rPr lang="en-US" dirty="0" smtClean="0"/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mappedReduced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filteredReduced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Blocking mapping and filtering functions exist as well </a:t>
            </a:r>
            <a:r>
              <a:rPr lang="en-US" dirty="0" smtClean="0"/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returns the </a:t>
            </a:r>
            <a:r>
              <a:rPr lang="en-US" dirty="0" smtClean="0"/>
              <a:t>result </a:t>
            </a:r>
            <a:r>
              <a:rPr lang="en-US" dirty="0"/>
              <a:t>or asynchronous 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returns a </a:t>
            </a:r>
            <a:r>
              <a:rPr lang="en-US" dirty="0" smtClean="0"/>
              <a:t>future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algorithms are defined in namespace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4444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Mapping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transform (map) sequences based on a user-defined mapping function</a:t>
            </a:r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random access sequences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QVector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/>
              <a:t>) should be used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, forward sequences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QLinkedList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QMap</a:t>
            </a:r>
            <a:r>
              <a:rPr lang="en-US" dirty="0"/>
              <a:t>,. . . ) can be used, but incur a performance penalty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mapping function either takes one element of the sequence as an argument and returns the modified element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mapped()</a:t>
            </a:r>
            <a:r>
              <a:rPr lang="en-US" dirty="0"/>
              <a:t>), or modifies the argument directly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order in which elements are processed is undefined, though the sequence is never reordered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9378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Filtering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can filter (</a:t>
            </a:r>
            <a:r>
              <a:rPr lang="en-US" dirty="0" err="1"/>
              <a:t>grep</a:t>
            </a:r>
            <a:r>
              <a:rPr lang="en-US" dirty="0"/>
              <a:t>) sequences based on a user-defined filter function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filter function takes one element of the sequence as an argument and returns true (keep element) or false (drop element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Filter </a:t>
            </a:r>
            <a:r>
              <a:rPr lang="en-US" dirty="0"/>
              <a:t>functions are “unary predicates”</a:t>
            </a:r>
          </a:p>
          <a:p>
            <a:endParaRPr lang="en-US" dirty="0" smtClean="0"/>
          </a:p>
          <a:p>
            <a:r>
              <a:rPr lang="en-US" dirty="0" smtClean="0"/>
              <a:t>Filter </a:t>
            </a:r>
            <a:r>
              <a:rPr lang="en-US" dirty="0"/>
              <a:t>and mapping functions may also be member functions of the elements in the </a:t>
            </a:r>
            <a:r>
              <a:rPr lang="en-US" dirty="0" smtClean="0"/>
              <a:t>sequence</a:t>
            </a:r>
            <a:endParaRPr lang="en-US" dirty="0"/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input = ...;</a:t>
            </a:r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lower =</a:t>
            </a:r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smtClean="0"/>
              <a:t>Filtering </a:t>
            </a:r>
            <a:r>
              <a:rPr lang="en-US" dirty="0"/>
              <a:t>and mapping are very similar, so in the following, we talk about mapping, and point out where filtering differs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721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Reduce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addition to mapping/filtering,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optionally reduce the sequence with a user-defined reduce function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reduce function takes the partial result by reference, and the next element of the sequence as arguments and modifies the partial result to </a:t>
            </a:r>
            <a:r>
              <a:rPr lang="en-US" dirty="0" err="1"/>
              <a:t>incorparate</a:t>
            </a:r>
            <a:r>
              <a:rPr lang="en-US" dirty="0"/>
              <a:t> the new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return value is </a:t>
            </a:r>
            <a:r>
              <a:rPr lang="en-US" dirty="0" smtClean="0"/>
              <a:t>ignored</a:t>
            </a:r>
            <a:endParaRPr lang="en-US" dirty="0"/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join(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&amp;result,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&amp;next) {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result += next;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ReduceOptions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specify how exactly the reduction is applied</a:t>
            </a:r>
          </a:p>
          <a:p>
            <a:endParaRPr lang="en-US" dirty="0" smtClean="0"/>
          </a:p>
          <a:p>
            <a:r>
              <a:rPr lang="en-US" dirty="0" smtClean="0"/>
              <a:t>Currently</a:t>
            </a:r>
            <a:r>
              <a:rPr lang="en-US" dirty="0"/>
              <a:t>, reduction is never </a:t>
            </a:r>
            <a:r>
              <a:rPr lang="en-US" dirty="0" smtClean="0"/>
              <a:t>parallelized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mapping part </a:t>
            </a:r>
            <a:r>
              <a:rPr lang="en-US" dirty="0" smtClean="0"/>
              <a:t>is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ex-futures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49184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Qt Concurrent?</a:t>
            </a:r>
          </a:p>
          <a:p>
            <a:endParaRPr lang="en-US" dirty="0"/>
          </a:p>
          <a:p>
            <a:r>
              <a:rPr lang="en-US" dirty="0" smtClean="0"/>
              <a:t>What are the differences between </a:t>
            </a:r>
            <a:r>
              <a:rPr lang="en-US" dirty="0" err="1" smtClean="0">
                <a:latin typeface="Courier New"/>
                <a:cs typeface="Courier New"/>
              </a:rPr>
              <a:t>QtConcurrent</a:t>
            </a:r>
            <a:r>
              <a:rPr lang="en-US" dirty="0" smtClean="0">
                <a:latin typeface="Courier New"/>
                <a:cs typeface="Courier New"/>
              </a:rPr>
              <a:t>::run()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>
                <a:latin typeface="Courier New"/>
                <a:cs typeface="Courier New"/>
              </a:rPr>
              <a:t>::run()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How container data can be manipulated?</a:t>
            </a:r>
          </a:p>
          <a:p>
            <a:endParaRPr lang="en-US" dirty="0"/>
          </a:p>
          <a:p>
            <a:r>
              <a:rPr lang="en-US" dirty="0" smtClean="0"/>
              <a:t>Is it possible to use Qt Concurrent in single core CPUs?</a:t>
            </a:r>
          </a:p>
          <a:p>
            <a:endParaRPr lang="en-US" dirty="0"/>
          </a:p>
          <a:p>
            <a:r>
              <a:rPr lang="en-US" dirty="0" smtClean="0"/>
              <a:t>What should be taken into account in terms of containers, when using Qt Concurrent?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6499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Concurrent provides a high-level API for multitasking</a:t>
            </a:r>
          </a:p>
          <a:p>
            <a:endParaRPr lang="en-US" dirty="0"/>
          </a:p>
          <a:p>
            <a:r>
              <a:rPr lang="en-US" dirty="0" smtClean="0"/>
              <a:t>Compared to low-level API, there is no for sub-</a:t>
            </a:r>
            <a:r>
              <a:rPr lang="en-US" dirty="0" err="1" smtClean="0"/>
              <a:t>classeing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Tasks may also return values, wrapped into </a:t>
            </a:r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objects</a:t>
            </a:r>
          </a:p>
          <a:p>
            <a:endParaRPr lang="en-US" dirty="0"/>
          </a:p>
          <a:p>
            <a:r>
              <a:rPr lang="en-US" dirty="0" smtClean="0"/>
              <a:t>Item containers may be transformed and filtered concurrently</a:t>
            </a:r>
          </a:p>
          <a:p>
            <a:pPr lvl="1"/>
            <a:r>
              <a:rPr lang="en-US" dirty="0" smtClean="0"/>
              <a:t>Useful for random access sequences as the processing order is undefined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5893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4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TCP/UDP Sockets</a:t>
            </a:r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SSL Sockets</a:t>
            </a:r>
          </a:p>
          <a:p>
            <a:r>
              <a:rPr lang="en-US" dirty="0" err="1"/>
              <a:t>QNetworkAccessManager</a:t>
            </a:r>
            <a:endParaRPr lang="en-US" dirty="0"/>
          </a:p>
          <a:p>
            <a:r>
              <a:rPr lang="en-US" dirty="0"/>
              <a:t>Requests and Replies</a:t>
            </a:r>
          </a:p>
          <a:p>
            <a:r>
              <a:rPr lang="en-US" dirty="0"/>
              <a:t>DNS and Proxies</a:t>
            </a:r>
          </a:p>
          <a:p>
            <a:r>
              <a:rPr lang="en-US" dirty="0"/>
              <a:t>Cookies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838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use TCP sockets, SSL sockets, and web sockets</a:t>
            </a:r>
            <a:endParaRPr lang="en-US" dirty="0"/>
          </a:p>
          <a:p>
            <a:r>
              <a:rPr lang="en-US" dirty="0" smtClean="0"/>
              <a:t>…how to make network requests and handle network replies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8446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Network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Easy to use with high-level classes</a:t>
            </a:r>
          </a:p>
          <a:p>
            <a:pPr lvl="1"/>
            <a:r>
              <a:rPr lang="en-US" dirty="0"/>
              <a:t>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QUdpSocket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QHostInfo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QNetworkInterface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network module to your project file</a:t>
            </a:r>
          </a:p>
          <a:p>
            <a:pPr lvl="1"/>
            <a:r>
              <a:rPr lang="en-US" dirty="0"/>
              <a:t>QT += network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1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Build and Deploy the Plugin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plugin project file should contain at least the following lines: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TEMPLATE = lib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CONFIG += plugin</a:t>
            </a:r>
          </a:p>
          <a:p>
            <a:endParaRPr lang="en-US" dirty="0"/>
          </a:p>
          <a:p>
            <a:r>
              <a:rPr lang="en-US" dirty="0"/>
              <a:t>The project file should define, where to place the plugin</a:t>
            </a:r>
          </a:p>
          <a:p>
            <a:pPr lvl="1"/>
            <a:r>
              <a:rPr lang="en-US" dirty="0"/>
              <a:t>Do so using one of </a:t>
            </a:r>
            <a:r>
              <a:rPr lang="en-US" dirty="0" err="1">
                <a:latin typeface="Courier New"/>
                <a:cs typeface="Courier New"/>
              </a:rPr>
              <a:t>qmake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DESTDIR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dirty="0"/>
              <a:t> variables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target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DESTDIR = $$[QT_INSTALL_PLUGINS]/generic </a:t>
            </a:r>
          </a:p>
          <a:p>
            <a:pPr marL="457200" lvl="1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any resources when make install executed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target.files</a:t>
            </a:r>
            <a:r>
              <a:rPr lang="en-US" sz="1200" dirty="0">
                <a:latin typeface="Courier New"/>
                <a:cs typeface="Courier New"/>
              </a:rPr>
              <a:t> += </a:t>
            </a:r>
            <a:r>
              <a:rPr lang="en-US" sz="1200" dirty="0" err="1">
                <a:latin typeface="Courier New"/>
                <a:cs typeface="Courier New"/>
              </a:rPr>
              <a:t>anyFileToBeInstalled</a:t>
            </a:r>
            <a:endParaRPr lang="en-US" sz="1200" dirty="0">
              <a:latin typeface="Courier New"/>
              <a:cs typeface="Courier New"/>
            </a:endParaRP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latin typeface="Courier New"/>
                <a:cs typeface="Courier New"/>
              </a:rPr>
              <a:t> = $$[QT_INSTALL_PLUGINS]/generic</a:t>
            </a: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INSTALLS +=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UDP sockets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is automatically flushed and a 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event is handled by the event loop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availability of data </a:t>
            </a:r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bytesAvailable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Read the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TCP connections handled in the same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up the server by calling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Connect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the slot,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 to communicate with the </a:t>
            </a:r>
            <a:r>
              <a:rPr lang="en-US" dirty="0" smtClean="0"/>
              <a:t>client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Socket returned by </a:t>
            </a:r>
            <a:r>
              <a:rPr lang="en-US" dirty="0" err="1" smtClean="0">
                <a:latin typeface="Courier New"/>
                <a:cs typeface="Courier New"/>
              </a:rPr>
              <a:t>nextPendingCnnection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cannot be used in another thread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Sub-class </a:t>
            </a:r>
            <a:r>
              <a:rPr lang="en-US" dirty="0" err="1" smtClean="0">
                <a:latin typeface="Courier New"/>
                <a:cs typeface="Courier New"/>
              </a:rPr>
              <a:t>QTcpServer</a:t>
            </a:r>
            <a:r>
              <a:rPr lang="en-US" dirty="0" smtClean="0"/>
              <a:t> and re-implement </a:t>
            </a:r>
            <a:r>
              <a:rPr lang="en-US" dirty="0" err="1" smtClean="0">
                <a:latin typeface="Courier New"/>
                <a:cs typeface="Courier New"/>
              </a:rPr>
              <a:t>incomingConnection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to get a socket descriptor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the descriptor in another thread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9359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Socket Sequence Diagram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QTcpSocket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QTcpServer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QTcpSocket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268538" y="2076979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1. connectToHost()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79613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5. write()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331913" y="3037419"/>
            <a:ext cx="431800" cy="298979"/>
            <a:chOff x="839" y="1480"/>
            <a:chExt cx="272" cy="226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0" y="2917032"/>
            <a:ext cx="1403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6. signal bytesWritten()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7380288" y="3757083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7. signal readyRead()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01675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5300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Data can be read and written using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>
                <a:latin typeface="Courier New"/>
                <a:cs typeface="Courier New"/>
              </a:rPr>
              <a:t> read()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write() </a:t>
            </a:r>
            <a:r>
              <a:rPr lang="en-US" dirty="0" smtClean="0"/>
              <a:t>functions</a:t>
            </a:r>
          </a:p>
          <a:p>
            <a:endParaRPr lang="en-US" dirty="0" smtClean="0"/>
          </a:p>
          <a:p>
            <a:r>
              <a:rPr lang="en-US" dirty="0"/>
              <a:t>Data may be serialized </a:t>
            </a:r>
            <a:r>
              <a:rPr lang="en-US" dirty="0" smtClean="0"/>
              <a:t>to the socket using </a:t>
            </a:r>
            <a:r>
              <a:rPr lang="en-US" dirty="0" err="1">
                <a:latin typeface="Courier New"/>
                <a:cs typeface="Courier New"/>
              </a:rPr>
              <a:t>QDataStream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out(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out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serializedObject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Note that Qt has several versions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if necessary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104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emitted whenever data is </a:t>
            </a:r>
            <a:r>
              <a:rPr lang="en-US" dirty="0" err="1" smtClean="0"/>
              <a:t>avalable</a:t>
            </a:r>
            <a:r>
              <a:rPr lang="en-US" dirty="0" smtClean="0"/>
              <a:t> </a:t>
            </a:r>
            <a:r>
              <a:rPr lang="en-US" dirty="0"/>
              <a:t>to be read on the socket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QDataStream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in(</a:t>
            </a:r>
            <a:r>
              <a:rPr lang="en-US" dirty="0" err="1">
                <a:latin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size;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string;</a:t>
            </a:r>
          </a:p>
          <a:p>
            <a:endParaRPr lang="en-US" dirty="0" smtClean="0"/>
          </a:p>
          <a:p>
            <a:r>
              <a:rPr lang="en-US" dirty="0" smtClean="0"/>
              <a:t>Data may be sent in fragments </a:t>
            </a:r>
          </a:p>
          <a:p>
            <a:pPr lvl="1"/>
            <a:r>
              <a:rPr lang="en-US" dirty="0" smtClean="0"/>
              <a:t>Not possible to de-serialize a large image directly from the stream, for example  </a:t>
            </a:r>
          </a:p>
          <a:p>
            <a:pPr lvl="1"/>
            <a:r>
              <a:rPr lang="en-US" dirty="0" smtClean="0"/>
              <a:t>The result would be incomplete image objects  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>
                <a:latin typeface="Courier New"/>
                <a:cs typeface="Courier New"/>
              </a:rPr>
              <a:t>QDataSteam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 support transactions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8861" y="3826402"/>
            <a:ext cx="8350192" cy="1388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spc="-3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QDataStream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in.startTransaction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qint32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someValue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/>
                <a:cs typeface="Courier New"/>
              </a:rPr>
              <a:t>in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&gt;&gt;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&gt;&gt;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someValue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(!</a:t>
            </a:r>
            <a:r>
              <a:rPr lang="en-US" sz="1200" dirty="0" err="1">
                <a:latin typeface="Courier New"/>
                <a:cs typeface="Courier New"/>
              </a:rPr>
              <a:t>in.commitTransaction</a:t>
            </a:r>
            <a:r>
              <a:rPr lang="en-US" sz="1200" dirty="0">
                <a:latin typeface="Courier New"/>
                <a:cs typeface="Courier New"/>
              </a:rPr>
              <a:t>())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createImage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completely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written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109537" indent="0">
              <a:spcBef>
                <a:spcPts val="0"/>
              </a:spcBef>
              <a:buNone/>
            </a:pP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147942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 </a:t>
            </a:r>
            <a:r>
              <a:rPr lang="en-US" dirty="0"/>
              <a:t>on that object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either specify the port to listen to or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 pick a free one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serverPort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will tell you the one it is using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connection is made,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endParaRPr lang="en-US" dirty="0" smtClean="0"/>
          </a:p>
          <a:p>
            <a:r>
              <a:rPr lang="en-US" dirty="0" smtClean="0"/>
              <a:t>Upon </a:t>
            </a:r>
            <a:r>
              <a:rPr lang="en-US" dirty="0"/>
              <a:t>this,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get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that is already connected to the client, and that you can then use for 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1710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 connection, where the communication takes place using Web Socket protocol (</a:t>
            </a:r>
            <a:r>
              <a:rPr lang="en-US" dirty="0" err="1">
                <a:latin typeface="Courier New"/>
                <a:cs typeface="Courier New"/>
              </a:rPr>
              <a:t>ws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host:port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in </a:t>
            </a:r>
            <a:r>
              <a:rPr lang="en-US" dirty="0" err="1">
                <a:latin typeface="Courier New"/>
                <a:cs typeface="Courier New"/>
              </a:rPr>
              <a:t>QNetworkAccessManager</a:t>
            </a:r>
            <a:r>
              <a:rPr lang="en-US" dirty="0"/>
              <a:t>, it is possible to set an SSL configuration and a proxy</a:t>
            </a: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very similar to TCP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QWebSocketServer</a:t>
            </a:r>
            <a:r>
              <a:rPr lang="en-US" dirty="0"/>
              <a:t> – </a:t>
            </a:r>
            <a:r>
              <a:rPr lang="en-US" dirty="0" err="1">
                <a:latin typeface="Courier New"/>
                <a:cs typeface="Courier New"/>
              </a:rPr>
              <a:t>QTcpServer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Listens for connections, establishes connection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QWebSocket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>
                <a:latin typeface="Courier New"/>
                <a:cs typeface="Courier New"/>
              </a:rPr>
              <a:t>QTcpSocket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Requests for a connection</a:t>
            </a:r>
          </a:p>
          <a:p>
            <a:pPr lvl="1"/>
            <a:r>
              <a:rPr lang="en-US" dirty="0"/>
              <a:t>Transfers data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0006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Sequence Diagram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36589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QWebSocketServer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904012" y="1959387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1. </a:t>
            </a:r>
            <a:r>
              <a:rPr lang="en-US" sz="1200" dirty="0" smtClean="0"/>
              <a:t>open(</a:t>
            </a:r>
            <a:r>
              <a:rPr lang="en-US" sz="1200" dirty="0"/>
              <a:t>)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97396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5. </a:t>
            </a:r>
            <a:r>
              <a:rPr lang="en-US" sz="1200" dirty="0" err="1" smtClean="0"/>
              <a:t>sendTextMessage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27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4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7008290" y="4039299"/>
            <a:ext cx="16932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6</a:t>
            </a:r>
            <a:r>
              <a:rPr lang="en-US" sz="1200" dirty="0" smtClean="0"/>
              <a:t>. Signal </a:t>
            </a:r>
            <a:r>
              <a:rPr lang="en-US" sz="1200" dirty="0" err="1" smtClean="0"/>
              <a:t>textMessageRead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72426" y="4709189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3656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QSslSocket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supports secure network access using either the SSLv3 protocol or the TLSv1 (default) protocol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 smtClean="0"/>
              <a:t> </a:t>
            </a:r>
            <a:r>
              <a:rPr lang="en-US" dirty="0"/>
              <a:t>inherits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/>
              <a:t>, and, after setup, the communication is just like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Only </a:t>
            </a:r>
            <a:r>
              <a:rPr lang="en-US" dirty="0">
                <a:cs typeface="Courier New" pitchFamily="49" charset="0"/>
              </a:rPr>
              <a:t>supported backend for SSL is </a:t>
            </a:r>
            <a:r>
              <a:rPr lang="en-US" dirty="0" err="1">
                <a:cs typeface="Courier New" pitchFamily="49" charset="0"/>
              </a:rPr>
              <a:t>OpenSSL</a:t>
            </a:r>
            <a:r>
              <a:rPr lang="en-US" dirty="0">
                <a:cs typeface="Courier New" pitchFamily="49" charset="0"/>
              </a:rPr>
              <a:t>, which needs to be installed separately</a:t>
            </a:r>
          </a:p>
          <a:p>
            <a:pPr lvl="1"/>
            <a:r>
              <a:rPr lang="en-US" dirty="0">
                <a:cs typeface="Courier New" pitchFamily="49" charset="0"/>
              </a:rPr>
              <a:t>Can be installed after the configuration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7227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Clients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common way for clients is to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is similar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except that it will set up a secure connection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connection request, clients should either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waitForEncrypted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connect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encrypted()</a:t>
            </a:r>
            <a:r>
              <a:rPr lang="en-US" dirty="0"/>
              <a:t> signal</a:t>
            </a:r>
          </a:p>
          <a:p>
            <a:pPr lvl="1"/>
            <a:r>
              <a:rPr lang="en-US" dirty="0"/>
              <a:t>The signal is emitted after the secure connection has been established </a:t>
            </a:r>
          </a:p>
          <a:p>
            <a:pPr lvl="1"/>
            <a:r>
              <a:rPr lang="en-US" dirty="0"/>
              <a:t>Data may be written to the socket immediately after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/>
              <a:t> call (data will be queued)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2303" y="3715424"/>
            <a:ext cx="7778958" cy="78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*socket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connect(socket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(encrypted()),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(ready()));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"address.com"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993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8132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easiest way to implement a SSL server is to 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, and override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is then constructed based on the socket descriptor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this is set up, handshaking is started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798" y="3191974"/>
            <a:ext cx="7827404" cy="18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SslServer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encrypted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1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40113"/>
              </p:ext>
            </p:extLst>
          </p:nvPr>
        </p:nvGraphicFramePr>
        <p:xfrm>
          <a:off x="643466" y="1265489"/>
          <a:ext cx="8043333" cy="30478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Libraries and Plugins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Custom Libraries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Extending Qt with Plugins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Plugin Development and Deployment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Test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Creating a Unit Test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Tests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GUI Simulation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Asynchronous Tests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Benchmarking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Databases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Connection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Driver Plugins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SQL Queries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Item Models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Transactions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8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High-Level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 exist in </a:t>
            </a:r>
            <a:r>
              <a:rPr lang="en-US" dirty="0"/>
              <a:t>plugin-specific subfolder in </a:t>
            </a:r>
            <a:r>
              <a:rPr lang="en-US" dirty="0">
                <a:latin typeface="Courier New"/>
                <a:cs typeface="Courier New"/>
              </a:rPr>
              <a:t>$$[QT_INSTALL_PLUGINS]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/>
                <a:cs typeface="Courier New"/>
              </a:rPr>
              <a:t>plugins/styles </a:t>
            </a:r>
            <a:endParaRPr lang="en-US" dirty="0"/>
          </a:p>
          <a:p>
            <a:r>
              <a:rPr lang="en-US" dirty="0"/>
              <a:t>Additional search paths can be added with </a:t>
            </a:r>
            <a:endParaRPr lang="en-US" dirty="0" smtClean="0"/>
          </a:p>
          <a:p>
            <a:pPr lvl="1"/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addLibraryPath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/>
              <a:t> </a:t>
            </a:r>
            <a:r>
              <a:rPr lang="en-US" dirty="0"/>
              <a:t>or set by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setLibraryPaths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and queried with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::location(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PluginsPath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Plugins are loaded by factory classes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QStyle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QStyleFactory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&amp;key);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QGenericPluginFactory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&amp;key,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&amp;specification);</a:t>
            </a:r>
          </a:p>
          <a:p>
            <a:r>
              <a:rPr lang="en-US" dirty="0"/>
              <a:t>Often plugin loading hidden from the developer </a:t>
            </a:r>
          </a:p>
          <a:p>
            <a:pPr lvl="1"/>
            <a:r>
              <a:rPr lang="en-US" dirty="0"/>
              <a:t>QML extension plugin loaded by the QML engine 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QIOImagePlugin</a:t>
            </a:r>
            <a:r>
              <a:rPr lang="en-US" dirty="0"/>
              <a:t> loaded by </a:t>
            </a:r>
            <a:r>
              <a:rPr lang="en-US" sz="1200" dirty="0" err="1">
                <a:latin typeface="Courier New"/>
                <a:cs typeface="Courier New"/>
              </a:rPr>
              <a:t>QImageReader</a:t>
            </a:r>
            <a:r>
              <a:rPr lang="en-US" dirty="0"/>
              <a:t>, when </a:t>
            </a:r>
            <a:r>
              <a:rPr lang="en-US" sz="1200" dirty="0" err="1">
                <a:latin typeface="Courier New"/>
                <a:cs typeface="Courier New"/>
              </a:rPr>
              <a:t>QImage</a:t>
            </a:r>
            <a:r>
              <a:rPr lang="en-US" sz="1200" dirty="0">
                <a:latin typeface="Courier New"/>
                <a:cs typeface="Courier New"/>
              </a:rPr>
              <a:t>::load(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&amp;file) </a:t>
            </a:r>
            <a:r>
              <a:rPr lang="en-US" dirty="0"/>
              <a:t>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Access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439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Instead of direct HTTP protocol interface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) it is recommended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interface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Call a desired function (get(), post(), head(), post()) with one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holding the URL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Receive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 as the response</a:t>
            </a:r>
          </a:p>
          <a:p>
            <a:pPr lvl="1"/>
            <a:r>
              <a:rPr lang="en-US" dirty="0"/>
              <a:t>In addition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setCookieJar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configure proxies and cookie handling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844347"/>
            <a:ext cx="8147248" cy="1479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"http://lively.cs.tut.fi/images/add.ico"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doStuffWithResult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6755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argument to 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are instances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Requests are queued by the network access manager</a:t>
            </a:r>
          </a:p>
          <a:p>
            <a:pPr lvl="1"/>
            <a:r>
              <a:rPr lang="en-US" dirty="0"/>
              <a:t>Requests are handled in parallel (6 on the desktop platforms)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simplest setup,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is created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as argument</a:t>
            </a:r>
          </a:p>
          <a:p>
            <a:endParaRPr lang="en-US" dirty="0" smtClean="0"/>
          </a:p>
          <a:p>
            <a:r>
              <a:rPr lang="en-US" dirty="0" smtClean="0"/>
              <a:t>SSL </a:t>
            </a:r>
            <a:r>
              <a:rPr lang="en-US" dirty="0"/>
              <a:t>is configured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setSSLConfiguration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No default configuration – selected by the backend</a:t>
            </a:r>
          </a:p>
          <a:p>
            <a:pPr lvl="1"/>
            <a:endParaRPr lang="en-US" dirty="0"/>
          </a:p>
          <a:p>
            <a:r>
              <a:rPr lang="en-US" dirty="0"/>
              <a:t>Raw headers may be configured using: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setHeader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KnownHeaders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setRawHeader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4112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are all asynchronous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the calls are instances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::finished()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dirty="0"/>
              <a:t>tells you when the operation is done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(qint64, qint64)</a:t>
            </a:r>
            <a:r>
              <a:rPr lang="en-US" dirty="0"/>
              <a:t> respectively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informs you about progress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8694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</a:t>
            </a:r>
            <a:r>
              <a:rPr lang="en-US" dirty="0"/>
              <a:t>are signaled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error(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NetworkError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a printable string may be obtained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 smtClean="0"/>
              <a:t> </a:t>
            </a:r>
            <a:r>
              <a:rPr lang="en-US" dirty="0"/>
              <a:t>is a subclass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Uses sequential (rather than random) access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: It is your responsibility to delete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Do not delete in the slot (use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ex-multi-download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12828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configurations (</a:t>
            </a:r>
            <a:r>
              <a:rPr lang="en-US" dirty="0" err="1">
                <a:latin typeface="Courier New"/>
                <a:cs typeface="Courier New"/>
              </a:rPr>
              <a:t>QNetworkConfiguration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 be set explicitly by the developer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WiFi</a:t>
            </a:r>
            <a:r>
              <a:rPr lang="en-US" dirty="0"/>
              <a:t>, CDMA, 4G, Ethernet, … </a:t>
            </a:r>
          </a:p>
          <a:p>
            <a:endParaRPr lang="en-US" dirty="0" smtClean="0"/>
          </a:p>
          <a:p>
            <a:r>
              <a:rPr lang="en-US" dirty="0" smtClean="0"/>
              <a:t>Cache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QAbstractNetworkCache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QNetworkDiskCache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storing data into any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 using streaming operators </a:t>
            </a:r>
          </a:p>
          <a:p>
            <a:pPr lvl="1"/>
            <a:r>
              <a:rPr lang="en-US" dirty="0"/>
              <a:t>Maximum size and cache load control may be set</a:t>
            </a:r>
          </a:p>
          <a:p>
            <a:endParaRPr lang="en-US" dirty="0" smtClean="0"/>
          </a:p>
          <a:p>
            <a:r>
              <a:rPr lang="en-US" dirty="0" smtClean="0"/>
              <a:t>Cookies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QNetworkCookieJar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QNetworkCookie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Name, value, secure, domain (</a:t>
            </a:r>
            <a:r>
              <a:rPr lang="en-US" b="1" dirty="0"/>
              <a:t>./foo/bar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Type, host name, port, user, password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2643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Whenever authentication is required, a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authenticationRequired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QAuthenticator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emitted</a:t>
            </a:r>
          </a:p>
          <a:p>
            <a:pPr lvl="1"/>
            <a:r>
              <a:rPr lang="en-US" dirty="0"/>
              <a:t>Direct connection must be used (authentication credentials must be provided when the signal returns)</a:t>
            </a:r>
          </a:p>
          <a:p>
            <a:pPr lvl="1"/>
            <a:r>
              <a:rPr lang="en-US" dirty="0"/>
              <a:t>Credentials cached by the network access manager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the header information from the reply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user name and password in the authenticator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6686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can be set up with the class 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 smtClean="0"/>
              <a:t> </a:t>
            </a:r>
            <a:r>
              <a:rPr lang="en-US" dirty="0"/>
              <a:t>is used to identify HTTP, FTP and SOCKS5 proxies</a:t>
            </a:r>
          </a:p>
          <a:p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/>
              <a:t>and FTP proxies can perform caching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a proxy: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/>
              <a:t> object and populate it with hostname, port, etc.</a:t>
            </a:r>
          </a:p>
          <a:p>
            <a:endParaRPr lang="en-US" dirty="0" smtClean="0"/>
          </a:p>
          <a:p>
            <a:r>
              <a:rPr lang="en-US" dirty="0" smtClean="0"/>
              <a:t>Assign </a:t>
            </a:r>
            <a:r>
              <a:rPr lang="en-US" dirty="0"/>
              <a:t>the proxy globally with the static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or just </a:t>
            </a:r>
            <a:r>
              <a:rPr lang="en-US" dirty="0"/>
              <a:t>on one socket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0538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Proxy factories are used to create policies for proxy </a:t>
            </a:r>
            <a:r>
              <a:rPr lang="en-US" dirty="0" smtClean="0"/>
              <a:t>use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QNetworkProxyFactory</a:t>
            </a:r>
            <a:r>
              <a:rPr lang="en-US" dirty="0" smtClean="0"/>
              <a:t> </a:t>
            </a:r>
            <a:r>
              <a:rPr lang="en-US" dirty="0"/>
              <a:t>supplies proxies based on queries for specific proxy types</a:t>
            </a:r>
          </a:p>
          <a:p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are encoded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QNetworkProxyQuery</a:t>
            </a:r>
            <a:r>
              <a:rPr lang="en-US" dirty="0"/>
              <a:t> objects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proxyForQuery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used to query the factory directly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change the behavior, </a:t>
            </a:r>
            <a:r>
              <a:rPr lang="en-US" dirty="0" err="1"/>
              <a:t>reimplement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queryProxy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implement an application-wide policy with the factory,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setApplicationProxyFactory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This overrides any proxy set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Querying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causes the factory to be queried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9754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Queries enable proxies to be selected based on key criteria:</a:t>
            </a:r>
          </a:p>
          <a:p>
            <a:r>
              <a:rPr lang="en-US" dirty="0"/>
              <a:t>The purpose of the proxy: TCP, UDP, TCP server, URL request</a:t>
            </a:r>
          </a:p>
          <a:p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port, remote host and port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protocol in use: such as HTTP or FTP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URL being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850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web sockets API differs from TCP socket API?</a:t>
            </a:r>
          </a:p>
          <a:p>
            <a:r>
              <a:rPr lang="en-US" dirty="0" smtClean="0"/>
              <a:t>What options exist for reading/writing data using sockets?</a:t>
            </a:r>
          </a:p>
          <a:p>
            <a:r>
              <a:rPr lang="en-US" dirty="0" smtClean="0"/>
              <a:t>What should be taken when using sockets in a multi-threaded program?</a:t>
            </a:r>
          </a:p>
          <a:p>
            <a:r>
              <a:rPr lang="en-US" dirty="0" smtClean="0"/>
              <a:t>How can you make REST API requests?</a:t>
            </a:r>
          </a:p>
          <a:p>
            <a:r>
              <a:rPr lang="en-US" dirty="0" smtClean="0"/>
              <a:t>Would it make sense to handle network access manager requests in separate threads to keep the GUI thread responsive?</a:t>
            </a:r>
          </a:p>
          <a:p>
            <a:r>
              <a:rPr lang="en-US" dirty="0" smtClean="0"/>
              <a:t>Is there anything in common between a TCP socket and network reply?</a:t>
            </a:r>
          </a:p>
          <a:p>
            <a:r>
              <a:rPr lang="en-US" dirty="0" smtClean="0"/>
              <a:t>How cookies are managed in Qt?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Low-Level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465495"/>
          </a:xfrm>
        </p:spPr>
        <p:txBody>
          <a:bodyPr/>
          <a:lstStyle/>
          <a:p>
            <a:r>
              <a:rPr lang="en-US" dirty="0"/>
              <a:t>Plugins must be loaded by the developer with </a:t>
            </a:r>
            <a:r>
              <a:rPr lang="en-US" dirty="0" err="1">
                <a:latin typeface="Courier New"/>
                <a:cs typeface="Courier New"/>
              </a:rPr>
              <a:t>QPluginLoader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Check, if the plugin is linked against the same Qt version as the loading application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Similar behavior to </a:t>
            </a:r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except the plugin object is created with </a:t>
            </a:r>
            <a:r>
              <a:rPr lang="en-US" dirty="0">
                <a:latin typeface="Courier New"/>
                <a:cs typeface="Courier New"/>
              </a:rPr>
              <a:t>instance()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No resolving needed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2935111"/>
            <a:ext cx="8033567" cy="2173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Q_FOREACH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entryList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QDir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latin typeface="Courier New"/>
                <a:cs typeface="Courier New"/>
              </a:rPr>
              <a:t>Files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absoluteFilePath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loader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instance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qobject_cast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*&gt;(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…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Plugin unloaded from memory after all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objects of the same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 library destructed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47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network module provides several classes for networking</a:t>
            </a:r>
          </a:p>
          <a:p>
            <a:pPr lvl="1"/>
            <a:r>
              <a:rPr lang="en-US" dirty="0"/>
              <a:t>UDP socket classes</a:t>
            </a:r>
          </a:p>
          <a:p>
            <a:pPr lvl="1"/>
            <a:r>
              <a:rPr lang="en-US" dirty="0"/>
              <a:t>TCP sockets</a:t>
            </a:r>
          </a:p>
          <a:p>
            <a:pPr lvl="1"/>
            <a:r>
              <a:rPr lang="en-US" dirty="0"/>
              <a:t>SSL sockets</a:t>
            </a:r>
          </a:p>
          <a:p>
            <a:pPr lvl="1"/>
            <a:r>
              <a:rPr lang="en-US" dirty="0"/>
              <a:t>Host name resolving services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HTTP and FTP networking,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 still work in Qt5 as an add-on module, so your old programs do not need re-implementation</a:t>
            </a:r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access manager provides classes for making any kind of a network request and handling any kind of a network reply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283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r>
              <a:rPr lang="en-US" dirty="0" smtClean="0"/>
              <a:t> Widgets</a:t>
            </a:r>
          </a:p>
          <a:p>
            <a:r>
              <a:rPr lang="en-US" dirty="0" smtClean="0"/>
              <a:t>Handling Asynchronous Functions </a:t>
            </a:r>
          </a:p>
          <a:p>
            <a:r>
              <a:rPr lang="en-US" dirty="0"/>
              <a:t>Exposing </a:t>
            </a:r>
            <a:r>
              <a:rPr lang="en-US" dirty="0" smtClean="0"/>
              <a:t>Qt objects to JavaScript </a:t>
            </a:r>
            <a:r>
              <a:rPr lang="en-US" dirty="0"/>
              <a:t>Engine	</a:t>
            </a:r>
          </a:p>
        </p:txBody>
      </p:sp>
    </p:spTree>
    <p:extLst>
      <p:ext uri="{BB962C8B-B14F-4D97-AF65-F5344CB8AC3E}">
        <p14:creationId xmlns:p14="http://schemas.microsoft.com/office/powerpoint/2010/main" val="108709503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…the overall class hierarchy of Qt </a:t>
            </a:r>
            <a:r>
              <a:rPr lang="en-US" dirty="0" err="1" smtClean="0"/>
              <a:t>WebEngine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…asynchronous nature of some </a:t>
            </a:r>
            <a:r>
              <a:rPr lang="en-US" dirty="0" err="1" smtClean="0"/>
              <a:t>WebEngine</a:t>
            </a:r>
            <a:r>
              <a:rPr lang="en-US" dirty="0" smtClean="0"/>
              <a:t> APIs</a:t>
            </a:r>
            <a:endParaRPr lang="en-US" dirty="0"/>
          </a:p>
          <a:p>
            <a:r>
              <a:rPr lang="en-US" dirty="0" smtClean="0"/>
              <a:t>…how to use Qt objects APIs in </a:t>
            </a:r>
            <a:r>
              <a:rPr lang="en-US" dirty="0" err="1" smtClean="0"/>
              <a:t>WebEngine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435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Provides a browser engine and web content interactions both in C++ and </a:t>
            </a:r>
            <a:r>
              <a:rPr lang="en-US" dirty="0" smtClean="0"/>
              <a:t>QML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Based on Google’s Chromium project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Qt also has Qt </a:t>
            </a:r>
            <a:r>
              <a:rPr lang="en-US" dirty="0" err="1" smtClean="0"/>
              <a:t>WebView</a:t>
            </a:r>
            <a:r>
              <a:rPr lang="en-US" dirty="0" smtClean="0"/>
              <a:t> module, which provides browser functionality in QML without a full web browser 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in mobile platforms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Chromium project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c</a:t>
            </a:r>
            <a:r>
              <a:rPr lang="en-US" dirty="0" smtClean="0"/>
              <a:t>ross</a:t>
            </a:r>
            <a:r>
              <a:rPr lang="en-US" dirty="0"/>
              <a:t>-platform focus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browser on </a:t>
            </a:r>
            <a:r>
              <a:rPr lang="en-US" dirty="0"/>
              <a:t>all major desktop platforms and Android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features </a:t>
            </a:r>
            <a:r>
              <a:rPr lang="en-US" dirty="0" smtClean="0"/>
              <a:t>in Chromium work </a:t>
            </a:r>
            <a:r>
              <a:rPr lang="en-US" dirty="0"/>
              <a:t>out-of-the-box without requiring Qt code</a:t>
            </a:r>
          </a:p>
          <a:p>
            <a:pPr lvl="1"/>
            <a:r>
              <a:rPr lang="en-US" dirty="0"/>
              <a:t>Platform/OS adaptation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HTML5 features such as </a:t>
            </a:r>
            <a:r>
              <a:rPr lang="en-US" dirty="0" err="1"/>
              <a:t>WebRTC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220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</a:t>
            </a:r>
            <a:r>
              <a:rPr lang="en-US" dirty="0" err="1"/>
              <a:t>WebEngine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Essential features in addition to web rendering</a:t>
            </a:r>
          </a:p>
          <a:p>
            <a:pPr lvl="1"/>
            <a:r>
              <a:rPr lang="en-US" dirty="0"/>
              <a:t>JS execution</a:t>
            </a:r>
          </a:p>
          <a:p>
            <a:pPr lvl="1"/>
            <a:r>
              <a:rPr lang="en-US" dirty="0"/>
              <a:t>Page conversion to HTML or to the plain text</a:t>
            </a:r>
          </a:p>
          <a:p>
            <a:pPr lvl="1"/>
            <a:r>
              <a:rPr lang="en-US" dirty="0"/>
              <a:t>Storage and cache management</a:t>
            </a:r>
          </a:p>
          <a:p>
            <a:pPr lvl="1"/>
            <a:r>
              <a:rPr lang="en-US" dirty="0"/>
              <a:t>Navigation history</a:t>
            </a:r>
          </a:p>
          <a:p>
            <a:pPr lvl="1"/>
            <a:r>
              <a:rPr lang="en-US" dirty="0"/>
              <a:t>Exposing Qt objects to JavaScript engine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GUI process separated from the </a:t>
            </a:r>
            <a:r>
              <a:rPr lang="en-US" dirty="0" err="1" smtClean="0"/>
              <a:t>WebEngine</a:t>
            </a:r>
            <a:r>
              <a:rPr lang="en-US" dirty="0" smtClean="0"/>
              <a:t> process, taking care of page rendering and JS execution</a:t>
            </a:r>
          </a:p>
          <a:p>
            <a:pPr lvl="1"/>
            <a:r>
              <a:rPr lang="en-US" dirty="0" smtClean="0"/>
              <a:t>Functions, resulting in inter-process communication, are asynchronous by nature</a:t>
            </a:r>
          </a:p>
          <a:p>
            <a:pPr lvl="1"/>
            <a:endParaRPr lang="en-US" dirty="0"/>
          </a:p>
          <a:p>
            <a:r>
              <a:rPr lang="en-US" dirty="0" smtClean="0"/>
              <a:t>Note that </a:t>
            </a:r>
            <a:r>
              <a:rPr lang="en-US" dirty="0" err="1" smtClean="0"/>
              <a:t>WebEngine</a:t>
            </a:r>
            <a:r>
              <a:rPr lang="en-US" dirty="0" smtClean="0"/>
              <a:t> Widgets uses Qt Quick scene graph for composing page elements</a:t>
            </a:r>
          </a:p>
          <a:p>
            <a:pPr lvl="1"/>
            <a:r>
              <a:rPr lang="en-US" dirty="0" smtClean="0"/>
              <a:t>Widgets rendering requires the scene graph rendering backend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6560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46" y="325440"/>
            <a:ext cx="8034245" cy="50443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7909" y="406289"/>
            <a:ext cx="2153651" cy="778533"/>
          </a:xfrm>
        </p:spPr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r>
              <a:rPr lang="en-US" dirty="0" smtClean="0"/>
              <a:t>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5885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QWebEngineView</a:t>
            </a:r>
            <a:r>
              <a:rPr lang="en-US" dirty="0"/>
              <a:t> and </a:t>
            </a:r>
            <a:r>
              <a:rPr lang="en-US" dirty="0" err="1"/>
              <a:t>QWebEnginePage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editing and viewing web content </a:t>
            </a:r>
          </a:p>
          <a:p>
            <a:pPr lvl="1"/>
            <a:r>
              <a:rPr lang="en-US" dirty="0"/>
              <a:t>Functions: </a:t>
            </a:r>
            <a:r>
              <a:rPr lang="en-US" dirty="0">
                <a:latin typeface="Courier New"/>
                <a:cs typeface="Courier New"/>
              </a:rPr>
              <a:t>load(), </a:t>
            </a:r>
            <a:r>
              <a:rPr lang="en-US" dirty="0" err="1">
                <a:latin typeface="Courier New"/>
                <a:cs typeface="Courier New"/>
              </a:rPr>
              <a:t>setUrl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setHtml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setContent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setPage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Window </a:t>
            </a:r>
            <a:r>
              <a:rPr lang="en-US" dirty="0" smtClean="0"/>
              <a:t>management: </a:t>
            </a:r>
            <a:r>
              <a:rPr lang="en-US" dirty="0" err="1" smtClean="0">
                <a:latin typeface="Courier New"/>
                <a:cs typeface="Courier New"/>
              </a:rPr>
              <a:t>createWindow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– called, when a new window requested in </a:t>
            </a:r>
            <a:r>
              <a:rPr lang="en-US" dirty="0" smtClean="0"/>
              <a:t>JavaScript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Run JavaScript: </a:t>
            </a:r>
            <a:r>
              <a:rPr lang="en-US" dirty="0" err="1">
                <a:latin typeface="Courier New"/>
                <a:cs typeface="Courier New"/>
              </a:rPr>
              <a:t>runJavaScript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Manage permissions: </a:t>
            </a:r>
            <a:r>
              <a:rPr lang="en-US" dirty="0" err="1">
                <a:latin typeface="Courier New"/>
                <a:cs typeface="Courier New"/>
              </a:rPr>
              <a:t>setFeaturePermission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Trigger action: cut, paste, reload and bypass cache, redo, undo </a:t>
            </a:r>
          </a:p>
          <a:p>
            <a:pPr lvl="1"/>
            <a:r>
              <a:rPr lang="en-US" dirty="0"/>
              <a:t>Authentication: </a:t>
            </a:r>
            <a:r>
              <a:rPr lang="en-US" dirty="0" err="1">
                <a:latin typeface="Courier New"/>
                <a:cs typeface="Courier New"/>
              </a:rPr>
              <a:t>authenticationRequired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Each page belongs to a profile with shared settings </a:t>
            </a:r>
          </a:p>
          <a:p>
            <a:pPr lvl="1"/>
            <a:r>
              <a:rPr lang="en-US" dirty="0" smtClean="0"/>
              <a:t>Profile may be page-dedicated to allow private browsing 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425510"/>
            <a:ext cx="8147248" cy="668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QWebEngineView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*view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QWebEngineView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parentObject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view</a:t>
            </a:r>
            <a:r>
              <a:rPr lang="en-US" sz="1200" dirty="0">
                <a:latin typeface="Courier New"/>
                <a:cs typeface="Courier New"/>
              </a:rPr>
              <a:t>-&gt;load(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QUrl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"http://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www.qt.io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/"</a:t>
            </a:r>
            <a:r>
              <a:rPr lang="en-US" sz="1200" dirty="0">
                <a:latin typeface="Courier New"/>
                <a:cs typeface="Courier New"/>
              </a:rPr>
              <a:t>));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view</a:t>
            </a:r>
            <a:r>
              <a:rPr lang="en-US" sz="1200" dirty="0">
                <a:latin typeface="Courier New"/>
                <a:cs typeface="Courier New"/>
              </a:rPr>
              <a:t>-&gt;show();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574000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Essential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QWebEngineSettings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Font settings</a:t>
            </a:r>
          </a:p>
          <a:p>
            <a:pPr lvl="1"/>
            <a:r>
              <a:rPr lang="en-US" dirty="0"/>
              <a:t>Web attributes: auto load images, JS enabled, local storage enabled, JS can open windows</a:t>
            </a:r>
          </a:p>
          <a:p>
            <a:r>
              <a:rPr lang="en-US" dirty="0" err="1">
                <a:latin typeface="Courier New"/>
                <a:cs typeface="Courier New"/>
              </a:rPr>
              <a:t>QWebEngineHistory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Stores the navigation history in history items</a:t>
            </a:r>
          </a:p>
          <a:p>
            <a:pPr lvl="1"/>
            <a:r>
              <a:rPr lang="en-US" dirty="0"/>
              <a:t>Items may be accessed using </a:t>
            </a:r>
            <a:r>
              <a:rPr lang="en-US" dirty="0" err="1"/>
              <a:t>currentItem</a:t>
            </a:r>
            <a:r>
              <a:rPr lang="en-US" dirty="0"/>
              <a:t>(), </a:t>
            </a:r>
            <a:r>
              <a:rPr lang="en-US" dirty="0" err="1"/>
              <a:t>backItems</a:t>
            </a:r>
            <a:r>
              <a:rPr lang="en-US" dirty="0"/>
              <a:t>(), </a:t>
            </a:r>
            <a:r>
              <a:rPr lang="en-US" dirty="0" err="1"/>
              <a:t>forwardItems</a:t>
            </a:r>
            <a:r>
              <a:rPr lang="en-US" dirty="0"/>
              <a:t>()</a:t>
            </a:r>
          </a:p>
          <a:p>
            <a:r>
              <a:rPr lang="en-US" dirty="0" err="1">
                <a:latin typeface="Courier New"/>
                <a:cs typeface="Courier New"/>
              </a:rPr>
              <a:t>QWebEngineProfile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Profile shared by multiple pages</a:t>
            </a:r>
          </a:p>
          <a:p>
            <a:pPr lvl="1"/>
            <a:r>
              <a:rPr lang="en-US" dirty="0"/>
              <a:t>Access to settings</a:t>
            </a:r>
          </a:p>
          <a:p>
            <a:pPr lvl="1"/>
            <a:r>
              <a:rPr lang="en-US" dirty="0"/>
              <a:t>Storage path, cache path management</a:t>
            </a:r>
          </a:p>
          <a:p>
            <a:pPr lvl="1"/>
            <a:r>
              <a:rPr lang="en-US" dirty="0"/>
              <a:t>Cache types: memory or disk</a:t>
            </a:r>
          </a:p>
          <a:p>
            <a:r>
              <a:rPr lang="en-US" dirty="0" err="1">
                <a:latin typeface="Courier New"/>
                <a:cs typeface="Courier New"/>
              </a:rPr>
              <a:t>QWebChannel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Used to expose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 to HTML </a:t>
            </a:r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921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Asynchronous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Because of </a:t>
            </a:r>
            <a:r>
              <a:rPr lang="en-US" dirty="0" smtClean="0"/>
              <a:t>multiple processes </a:t>
            </a:r>
            <a:r>
              <a:rPr lang="en-US" dirty="0"/>
              <a:t>architecture, some of the web engine functions are asynchronous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Asynchronous </a:t>
            </a:r>
            <a:r>
              <a:rPr lang="en-US" dirty="0"/>
              <a:t>functions take a </a:t>
            </a:r>
            <a:r>
              <a:rPr lang="en-US" dirty="0" err="1"/>
              <a:t>functor</a:t>
            </a:r>
            <a:r>
              <a:rPr lang="en-US" dirty="0"/>
              <a:t> or lambda argument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>
                <a:latin typeface="Courier New"/>
                <a:cs typeface="Courier New"/>
              </a:rPr>
              <a:t>QWebEnginePage</a:t>
            </a:r>
            <a:r>
              <a:rPr lang="en-US" dirty="0"/>
              <a:t> allows to convert the web page to HTML or plaint text</a:t>
            </a:r>
          </a:p>
          <a:p>
            <a:pPr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3236155"/>
            <a:ext cx="8147248" cy="1616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MainWindow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on_pushButton_clicked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QTextBrowser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m_view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-&gt;page()-&gt;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toPlainText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](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&amp;result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setText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(result);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069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the differences between a shared library and plugin? </a:t>
            </a:r>
          </a:p>
          <a:p>
            <a:endParaRPr lang="en-US" dirty="0"/>
          </a:p>
          <a:p>
            <a:r>
              <a:rPr lang="en-US" dirty="0" smtClean="0"/>
              <a:t>Is it possible to load shared libraries without linking them using </a:t>
            </a:r>
            <a:r>
              <a:rPr lang="en-US" dirty="0" smtClean="0">
                <a:latin typeface="Courier New"/>
                <a:cs typeface="Courier New"/>
              </a:rPr>
              <a:t>LIBS</a:t>
            </a:r>
            <a:r>
              <a:rPr lang="en-US" dirty="0" smtClean="0"/>
              <a:t> variable in the .pro file?</a:t>
            </a:r>
          </a:p>
          <a:p>
            <a:endParaRPr lang="en-US" dirty="0" smtClean="0"/>
          </a:p>
          <a:p>
            <a:r>
              <a:rPr lang="en-US" dirty="0" smtClean="0"/>
              <a:t>How plugins can be used in a statically linked program?</a:t>
            </a:r>
          </a:p>
          <a:p>
            <a:endParaRPr lang="en-US" dirty="0"/>
          </a:p>
          <a:p>
            <a:r>
              <a:rPr lang="en-US" dirty="0" smtClean="0"/>
              <a:t>What are plugin low-level and high-level APIs?</a:t>
            </a:r>
          </a:p>
          <a:p>
            <a:endParaRPr lang="en-US" dirty="0"/>
          </a:p>
          <a:p>
            <a:r>
              <a:rPr lang="en-US" dirty="0" smtClean="0"/>
              <a:t>How, when, and from which location does an application load plugins?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5064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Courier New"/>
                <a:cs typeface="Courier New"/>
              </a:rPr>
              <a:t>QWebChannel</a:t>
            </a:r>
            <a:r>
              <a:rPr lang="en-US" sz="1600" dirty="0"/>
              <a:t> allows exposing </a:t>
            </a:r>
            <a:r>
              <a:rPr lang="en-US" sz="1600" dirty="0" err="1">
                <a:latin typeface="Courier New"/>
                <a:cs typeface="Courier New"/>
              </a:rPr>
              <a:t>QObject</a:t>
            </a:r>
            <a:r>
              <a:rPr lang="en-US" sz="1600" dirty="0"/>
              <a:t> properties, public slots and methods to HTML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Also property updates and signal emissions on the C++ side automatically transmitted to HTML clients</a:t>
            </a: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Web </a:t>
            </a:r>
            <a:r>
              <a:rPr lang="en-US" sz="1600" dirty="0"/>
              <a:t>channel requires a transport object for the communication between a C++ app and (possibly remote) HTML client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transport object must implement an interface </a:t>
            </a:r>
            <a:r>
              <a:rPr lang="en-US" sz="1400" dirty="0" err="1">
                <a:latin typeface="Courier New"/>
                <a:cs typeface="Courier New"/>
              </a:rPr>
              <a:t>QWebChannelAbstractTransport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sendMessage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const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QJsonObject</a:t>
            </a:r>
            <a:r>
              <a:rPr lang="en-US" sz="1400" dirty="0">
                <a:latin typeface="Courier New"/>
                <a:cs typeface="Courier New"/>
              </a:rPr>
              <a:t> &amp;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/>
              <a:t>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implementation serializes the message and sends it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7470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 as Web Channel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 smtClean="0">
                <a:latin typeface="Courier New"/>
                <a:cs typeface="Courier New"/>
              </a:rPr>
              <a:t>QWebSocket</a:t>
            </a:r>
            <a:r>
              <a:rPr lang="en-US" sz="1600" dirty="0"/>
              <a:t> </a:t>
            </a:r>
            <a:r>
              <a:rPr lang="en-US" sz="1600" dirty="0" smtClean="0"/>
              <a:t>can be used as a transport channel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</a:t>
            </a:r>
            <a:r>
              <a:rPr lang="en-US" sz="1400" dirty="0" smtClean="0"/>
              <a:t>mplement </a:t>
            </a:r>
            <a:r>
              <a:rPr lang="en-US" sz="1400" dirty="0" err="1">
                <a:latin typeface="Courier New"/>
                <a:cs typeface="Courier New"/>
              </a:rPr>
              <a:t>sendMessage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using </a:t>
            </a:r>
            <a:r>
              <a:rPr lang="en-US" sz="1400" dirty="0" err="1">
                <a:latin typeface="Courier New"/>
                <a:cs typeface="Courier New"/>
              </a:rPr>
              <a:t>QWebSocket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sendTextMessage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Emit </a:t>
            </a:r>
            <a:r>
              <a:rPr lang="en-US" sz="1400" dirty="0"/>
              <a:t>the transport object </a:t>
            </a:r>
            <a:r>
              <a:rPr lang="en-US" sz="1400" dirty="0" err="1">
                <a:latin typeface="Courier New"/>
                <a:cs typeface="Courier New"/>
              </a:rPr>
              <a:t>messageReceived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signal in the slot, connected to </a:t>
            </a:r>
            <a:r>
              <a:rPr lang="en-US" sz="1400" dirty="0" err="1">
                <a:latin typeface="Courier New"/>
                <a:cs typeface="Courier New"/>
              </a:rPr>
              <a:t>QWebSocket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textMessageReceived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signal</a:t>
            </a:r>
          </a:p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endParaRPr lang="en-US" sz="1400" dirty="0" smtClean="0"/>
          </a:p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Web </a:t>
            </a:r>
            <a:r>
              <a:rPr lang="en-US" sz="1600" dirty="0"/>
              <a:t>channel must be connected to the transport object	</a:t>
            </a:r>
            <a:endParaRPr lang="en-US" sz="1600" dirty="0" smtClean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Connect </a:t>
            </a:r>
            <a:r>
              <a:rPr lang="en-US" sz="1400" dirty="0"/>
              <a:t>a signal with the transport object argument to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connectTo</a:t>
            </a:r>
            <a:r>
              <a:rPr lang="en-US" sz="1400" dirty="0">
                <a:latin typeface="Courier New"/>
                <a:cs typeface="Courier New"/>
              </a:rPr>
              <a:t>() </a:t>
            </a:r>
            <a:r>
              <a:rPr lang="en-US" sz="1400" dirty="0"/>
              <a:t>slot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9765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040319"/>
            <a:ext cx="8147248" cy="418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// Derives </a:t>
            </a:r>
            <a:r>
              <a:rPr lang="en-US" sz="1200" dirty="0" err="1" smtClean="0">
                <a:latin typeface="Courier New"/>
                <a:cs typeface="Courier New"/>
              </a:rPr>
              <a:t>QWebChannelAbstractTransport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sendMessage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&amp;message)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doc(message);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sendTextMessage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::fromUtf8(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doc.toJson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Compact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// </a:t>
            </a:r>
            <a:r>
              <a:rPr lang="en-US" sz="1200" dirty="0" smtClean="0">
                <a:latin typeface="Courier New"/>
                <a:cs typeface="Courier New"/>
              </a:rPr>
              <a:t>A slot, connected to </a:t>
            </a:r>
            <a:r>
              <a:rPr lang="en-US" sz="1200" dirty="0" err="1" smtClean="0">
                <a:latin typeface="Courier New"/>
                <a:cs typeface="Courier New"/>
              </a:rPr>
              <a:t>QWebSocket</a:t>
            </a:r>
            <a:r>
              <a:rPr lang="en-US" sz="1200" dirty="0" smtClean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textMessageReceived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) signal</a:t>
            </a:r>
          </a:p>
          <a:p>
            <a:r>
              <a:rPr lang="en-US" sz="1200" dirty="0"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QJsonParseError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error;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fromJson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(messageData.toUtf8(),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&amp;error);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error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”Parse error: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else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message.isObject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"Received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JSON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that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object: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emit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389593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Courier New"/>
                <a:cs typeface="Courier New"/>
              </a:rPr>
              <a:t>QWebChannel</a:t>
            </a:r>
            <a:r>
              <a:rPr lang="en-US" sz="1600" dirty="0"/>
              <a:t> provides an API to register one or more </a:t>
            </a:r>
            <a:r>
              <a:rPr lang="en-US" sz="1600" dirty="0" err="1">
                <a:latin typeface="Courier New"/>
                <a:cs typeface="Courier New"/>
              </a:rPr>
              <a:t>QObjects</a:t>
            </a:r>
            <a:endParaRPr lang="en-US" sz="16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/>
                <a:cs typeface="Courier New"/>
              </a:rPr>
              <a:t>channel.registerObject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QStringLiteral</a:t>
            </a:r>
            <a:r>
              <a:rPr lang="en-US" dirty="0">
                <a:latin typeface="Courier New"/>
                <a:cs typeface="Courier New"/>
              </a:rPr>
              <a:t>(”</a:t>
            </a:r>
            <a:r>
              <a:rPr lang="en-US" dirty="0" err="1">
                <a:latin typeface="Courier New"/>
                <a:cs typeface="Courier New"/>
              </a:rPr>
              <a:t>myObject</a:t>
            </a:r>
            <a:r>
              <a:rPr lang="en-US" dirty="0">
                <a:latin typeface="Courier New"/>
                <a:cs typeface="Courier New"/>
              </a:rPr>
              <a:t>”), &amp;object);</a:t>
            </a:r>
            <a:endParaRPr lang="en-US" sz="1400" dirty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In the client side,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Create a web socket and provide callback functions </a:t>
            </a:r>
            <a:r>
              <a:rPr lang="en-US" sz="1400" dirty="0" err="1">
                <a:latin typeface="Courier New"/>
                <a:cs typeface="Courier New"/>
              </a:rPr>
              <a:t>onError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onClose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onOpen</a:t>
            </a:r>
            <a:r>
              <a:rPr lang="en-US" sz="1400" dirty="0">
                <a:latin typeface="Courier New"/>
                <a:cs typeface="Courier New"/>
              </a:rPr>
              <a:t>()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In </a:t>
            </a:r>
            <a:r>
              <a:rPr lang="en-US" sz="1400" dirty="0" err="1">
                <a:latin typeface="Courier New"/>
                <a:cs typeface="Courier New"/>
              </a:rPr>
              <a:t>onOpen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, create a web channel with a web socket and callback arguments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Courier New"/>
                <a:cs typeface="Courier New"/>
              </a:rPr>
              <a:t>new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(socket, function(channel) { } 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Registered objects are available through </a:t>
            </a:r>
            <a:r>
              <a:rPr lang="en-US" sz="1400" dirty="0" err="1">
                <a:latin typeface="Courier New"/>
                <a:cs typeface="Courier New"/>
              </a:rPr>
              <a:t>channel.objects</a:t>
            </a:r>
            <a:endParaRPr lang="en-US" sz="14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Essential functionality is provided by </a:t>
            </a:r>
            <a:r>
              <a:rPr lang="en-US" sz="1400" b="1" dirty="0" err="1"/>
              <a:t>qwebchannel.js</a:t>
            </a:r>
            <a:endParaRPr lang="en-US" sz="1400" b="1" dirty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transport object is accessible through </a:t>
            </a:r>
            <a:r>
              <a:rPr lang="en-US" sz="1400" dirty="0" err="1">
                <a:latin typeface="Courier New"/>
                <a:cs typeface="Courier New"/>
              </a:rPr>
              <a:t>navigator.qtWebChannelTransport</a:t>
            </a:r>
            <a:r>
              <a:rPr lang="en-US" sz="1400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585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145446"/>
            <a:ext cx="8147248" cy="4082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&lt;script type="text/javascript" src="./qwebchannel.js"&gt;&lt;/script&gt; </a:t>
            </a:r>
            <a:b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</a:b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window.onload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= function() {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socket =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WebSocket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ws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://127.0.0.1: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4321”);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socket.onclose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console.error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(”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hannel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closed");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socket.onopen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(socket, function(channel)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 /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/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Access a property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channel.objects.myObject.propertyX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method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channel.objects.myObject.somePublicMethod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signal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channel.objects.myObject.someSignal.connect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 function() {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fi-FI" sz="1400" smtClean="0">
                <a:solidFill>
                  <a:srgbClr val="000000"/>
                </a:solidFill>
                <a:latin typeface="Open Sans Light"/>
                <a:cs typeface="Open Sans Light"/>
              </a:rPr>
              <a:t>x-exposing-objects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545009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 smtClean="0"/>
              <a:t> is different from other widgets in terms of rendering?</a:t>
            </a:r>
          </a:p>
          <a:p>
            <a:r>
              <a:rPr lang="en-US" dirty="0" smtClean="0"/>
              <a:t>How do you access sub-frames?</a:t>
            </a:r>
          </a:p>
          <a:p>
            <a:r>
              <a:rPr lang="en-US" dirty="0" smtClean="0"/>
              <a:t>What is </a:t>
            </a:r>
            <a:r>
              <a:rPr lang="en-US" dirty="0" err="1" smtClean="0">
                <a:latin typeface="Courier New"/>
                <a:cs typeface="Courier New"/>
              </a:rPr>
              <a:t>QWenEngineProfile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cookies can be managed in Qt </a:t>
            </a:r>
            <a:r>
              <a:rPr lang="en-US" dirty="0" err="1" smtClean="0"/>
              <a:t>WebEngine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How can you use browser functionality in Qt applications in mobile platforms?</a:t>
            </a:r>
          </a:p>
          <a:p>
            <a:r>
              <a:rPr lang="en-US" dirty="0" smtClean="0"/>
              <a:t>How to expose Qt object to JS engine?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1590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lvl="1" indent="-342900"/>
            <a:r>
              <a:rPr lang="en-US" sz="1600" dirty="0" smtClean="0"/>
              <a:t>Qt </a:t>
            </a:r>
            <a:r>
              <a:rPr lang="en-US" sz="1600" dirty="0" err="1" smtClean="0"/>
              <a:t>WebEngine</a:t>
            </a:r>
            <a:r>
              <a:rPr lang="en-US" sz="1600" dirty="0" smtClean="0"/>
              <a:t> allows having web browser functionality in applications</a:t>
            </a:r>
          </a:p>
          <a:p>
            <a:pPr marL="742950" lvl="2" indent="-342900"/>
            <a:r>
              <a:rPr lang="en-US" sz="1400" dirty="0" smtClean="0"/>
              <a:t>Both C++ widgets and QML types can be used</a:t>
            </a:r>
          </a:p>
          <a:p>
            <a:pPr marL="742950" lvl="2" indent="-342900"/>
            <a:endParaRPr lang="en-US" dirty="0"/>
          </a:p>
          <a:p>
            <a:pPr marL="342900" lvl="1" indent="-342900"/>
            <a:r>
              <a:rPr lang="en-US" sz="1600" dirty="0" smtClean="0"/>
              <a:t>In addition to page browsing, pages can be edited and converted to HTML or plain text</a:t>
            </a:r>
          </a:p>
          <a:p>
            <a:pPr marL="342900" lvl="1" indent="-342900"/>
            <a:endParaRPr lang="en-US" sz="1600" dirty="0"/>
          </a:p>
          <a:p>
            <a:pPr marL="342900" lvl="1" indent="-342900"/>
            <a:r>
              <a:rPr lang="en-US" sz="1600" dirty="0" smtClean="0"/>
              <a:t>Pages allow execution of JavaScript methods</a:t>
            </a:r>
          </a:p>
          <a:p>
            <a:pPr marL="342900" lvl="1" indent="-342900"/>
            <a:endParaRPr lang="en-US" sz="1600" dirty="0"/>
          </a:p>
          <a:p>
            <a:pPr marL="342900" lvl="1" indent="-342900"/>
            <a:r>
              <a:rPr lang="en-US" sz="1600" dirty="0" smtClean="0"/>
              <a:t>Qt objects may be exposed to JavaScript engine</a:t>
            </a:r>
          </a:p>
          <a:p>
            <a:pPr marL="742950" lvl="2" indent="-342900"/>
            <a:r>
              <a:rPr lang="en-US" sz="1400" dirty="0" smtClean="0"/>
              <a:t>Qt object features exposed in meta-object becomes accessible in the script engine 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467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www.qt.io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engines can be isolated from the GUI by implementing shared libraries or plugins </a:t>
            </a:r>
          </a:p>
          <a:p>
            <a:pPr lvl="1"/>
            <a:r>
              <a:rPr lang="en-US" dirty="0" smtClean="0"/>
              <a:t>Shared libraries share data and functionality</a:t>
            </a:r>
          </a:p>
          <a:p>
            <a:pPr lvl="1"/>
            <a:r>
              <a:rPr lang="en-US" dirty="0" smtClean="0"/>
              <a:t>Plugins provide interface implementations</a:t>
            </a:r>
          </a:p>
          <a:p>
            <a:endParaRPr lang="en-US" dirty="0"/>
          </a:p>
          <a:p>
            <a:r>
              <a:rPr lang="en-US" dirty="0" smtClean="0"/>
              <a:t>Shared libraries are typically loaded, when an application starts </a:t>
            </a:r>
          </a:p>
          <a:p>
            <a:pPr lvl="1"/>
            <a:r>
              <a:rPr lang="en-US" dirty="0" smtClean="0"/>
              <a:t>Possible to load and unload libraries and resolve symbols dynamically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lugins are loaded when requested </a:t>
            </a:r>
          </a:p>
          <a:p>
            <a:pPr lvl="1"/>
            <a:r>
              <a:rPr lang="en-US" dirty="0" smtClean="0"/>
              <a:t>Exported symbols are defined by the interface </a:t>
            </a:r>
          </a:p>
          <a:p>
            <a:pPr lvl="1"/>
            <a:endParaRPr lang="en-US" dirty="0"/>
          </a:p>
          <a:p>
            <a:r>
              <a:rPr lang="en-US" dirty="0" smtClean="0"/>
              <a:t>Programs search for plugins in pre-defined locations </a:t>
            </a:r>
          </a:p>
          <a:p>
            <a:pPr lvl="1"/>
            <a:r>
              <a:rPr lang="en-US" dirty="0" smtClean="0"/>
              <a:t>If high-level API is used, a Qt class typically takes care of loading plugins</a:t>
            </a:r>
          </a:p>
          <a:p>
            <a:pPr lvl="1"/>
            <a:r>
              <a:rPr lang="en-US" dirty="0" smtClean="0"/>
              <a:t>If low-level API is used, plugins are loaded by the developer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2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Custom Plugin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4" y="1370838"/>
            <a:ext cx="4076000" cy="3784985"/>
          </a:xfrm>
        </p:spPr>
        <p:txBody>
          <a:bodyPr/>
          <a:lstStyle/>
          <a:p>
            <a:r>
              <a:rPr lang="en-US" dirty="0" smtClean="0"/>
              <a:t>Define a custom interface</a:t>
            </a:r>
          </a:p>
          <a:p>
            <a:endParaRPr lang="en-US" dirty="0"/>
          </a:p>
          <a:p>
            <a:r>
              <a:rPr lang="en-US" dirty="0" smtClean="0"/>
              <a:t>Implement one or more plugins, implementing the interface</a:t>
            </a:r>
          </a:p>
          <a:p>
            <a:endParaRPr lang="en-US" dirty="0"/>
          </a:p>
          <a:p>
            <a:r>
              <a:rPr lang="en-US" dirty="0" smtClean="0"/>
              <a:t>Complete the skeleton program, loading the plugin</a:t>
            </a:r>
          </a:p>
          <a:p>
            <a:endParaRPr lang="en-US" dirty="0"/>
          </a:p>
          <a:p>
            <a:r>
              <a:rPr lang="en-US" dirty="0" smtClean="0"/>
              <a:t>Further implementation details in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ab-plugins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33" y="878192"/>
            <a:ext cx="4700051" cy="36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Unit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Running Tests </a:t>
            </a:r>
            <a:endParaRPr lang="en-US" dirty="0"/>
          </a:p>
          <a:p>
            <a:r>
              <a:rPr lang="en-US" dirty="0" smtClean="0"/>
              <a:t>GUI </a:t>
            </a:r>
            <a:r>
              <a:rPr lang="en-US" dirty="0"/>
              <a:t>Simulation</a:t>
            </a:r>
          </a:p>
          <a:p>
            <a:r>
              <a:rPr lang="en-US" dirty="0"/>
              <a:t>Asynchronous Tests</a:t>
            </a:r>
          </a:p>
          <a:p>
            <a:r>
              <a:rPr lang="en-US" dirty="0"/>
              <a:t>Benchmarking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15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…writing and executing unit tests with Qt Test </a:t>
            </a:r>
            <a:endParaRPr lang="en-US" dirty="0"/>
          </a:p>
          <a:p>
            <a:r>
              <a:rPr lang="en-US" dirty="0" smtClean="0"/>
              <a:t>…testing signals and slots</a:t>
            </a:r>
            <a:endParaRPr lang="en-US" dirty="0"/>
          </a:p>
          <a:p>
            <a:r>
              <a:rPr lang="en-US" dirty="0" smtClean="0"/>
              <a:t>…benchmarking code blocks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27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Test Module Features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45484"/>
              </p:ext>
            </p:extLst>
          </p:nvPr>
        </p:nvGraphicFramePr>
        <p:xfrm>
          <a:off x="582891" y="1180106"/>
          <a:ext cx="7892457" cy="37391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9442"/>
                <a:gridCol w="589301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Lightweight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Consists of about 6000 lines of code and 60 exported symbols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Self-contained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Requires only a few symbols from the Qt Core library for non-GUI testing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Rapid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Needs no special test-runners; no special registration for tests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Data-driven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A test can be executed multiple times with different test data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Basic GUI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Offers functionality for mouse, touch, and keyboard simulation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IDE friendly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Outputs messages that can be interpreted by Visual Studio 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KDevelop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Thread-safety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The error reporting is thread safe and atomic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Type-safety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Extensive use of templates prevent errors introduced by implicit type casting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Easily extendable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Custom types can easily be added to the test data and test output</a:t>
                      </a:r>
                    </a:p>
                  </a:txBody>
                  <a:tcPr marL="90000" marR="90000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Unit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test project wizard provided in Qt Creator </a:t>
            </a:r>
          </a:p>
          <a:p>
            <a:endParaRPr lang="en-US" dirty="0"/>
          </a:p>
          <a:p>
            <a:r>
              <a:rPr lang="en-US" dirty="0" smtClean="0"/>
              <a:t>Create two subprojects using </a:t>
            </a:r>
            <a:r>
              <a:rPr lang="en-US" dirty="0" smtClean="0">
                <a:latin typeface="Courier New"/>
                <a:cs typeface="Courier New"/>
              </a:rPr>
              <a:t>SUBDIRS</a:t>
            </a:r>
          </a:p>
          <a:p>
            <a:pPr lvl="1"/>
            <a:r>
              <a:rPr lang="en-US" dirty="0" smtClean="0"/>
              <a:t>The actual project</a:t>
            </a:r>
          </a:p>
          <a:p>
            <a:pPr lvl="1"/>
            <a:r>
              <a:rPr lang="en-US" dirty="0" smtClean="0"/>
              <a:t>An adjacent test project </a:t>
            </a:r>
          </a:p>
          <a:p>
            <a:pPr lvl="1"/>
            <a:r>
              <a:rPr lang="en-US" dirty="0" smtClean="0"/>
              <a:t>Example project .pro file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SUBDIRS = \ 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 err="1" smtClean="0">
                <a:latin typeface="Courier New"/>
                <a:cs typeface="Courier New"/>
              </a:rPr>
              <a:t>nterestingProject.pro</a:t>
            </a:r>
            <a:r>
              <a:rPr lang="en-US" sz="1200" dirty="0" smtClean="0">
                <a:latin typeface="Courier New"/>
                <a:cs typeface="Courier New"/>
              </a:rPr>
              <a:t> \</a:t>
            </a:r>
          </a:p>
          <a:p>
            <a:pPr marL="457200" lvl="1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interestingProject_tst.pro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Write test cases, while you develop the code </a:t>
            </a:r>
          </a:p>
          <a:p>
            <a:pPr lvl="1"/>
            <a:r>
              <a:rPr lang="en-US" dirty="0" smtClean="0"/>
              <a:t>Test-driven development </a:t>
            </a:r>
          </a:p>
          <a:p>
            <a:pPr lvl="1"/>
            <a:r>
              <a:rPr lang="en-US" dirty="0" smtClean="0"/>
              <a:t>Do not mix test code and project code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53414"/>
              </p:ext>
            </p:extLst>
          </p:nvPr>
        </p:nvGraphicFramePr>
        <p:xfrm>
          <a:off x="589419" y="1184822"/>
          <a:ext cx="8043333" cy="39013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Multimedia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Multimedia Features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Audio and Video Playback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Audio and Video Recording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Custom Video Surface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FM Radio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XML and JSON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APIs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Parsing with Stream Reader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Stream Writer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XQuery and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XPath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Schema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JSON support 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Inter-Process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 Communication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Processes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Inter-Process Communication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Shared Memory 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QtDBus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– Qt Bindings to D-Bus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File Watcher 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217104"/>
            <a:ext cx="7755396" cy="3919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{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functions below may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well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have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functions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must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They are executed in the declaration order </a:t>
            </a: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Q_SLOTS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testCase1();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testCase2();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test case functions executed differently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init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cleanup();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x-trivial-unit-test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5361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Macros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QTEST_APPLESS_MAIN</a:t>
            </a:r>
            <a:r>
              <a:rPr lang="en-US" dirty="0" smtClean="0"/>
              <a:t> define the </a:t>
            </a:r>
            <a:r>
              <a:rPr lang="en-US" dirty="0" smtClean="0">
                <a:latin typeface="Courier New"/>
                <a:cs typeface="Courier New"/>
              </a:rPr>
              <a:t>main()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nstantiate </a:t>
            </a:r>
            <a:r>
              <a:rPr lang="en-US" dirty="0"/>
              <a:t>the test class and </a:t>
            </a:r>
            <a:r>
              <a:rPr lang="en-US" dirty="0" smtClean="0"/>
              <a:t>execute </a:t>
            </a:r>
            <a:r>
              <a:rPr lang="en-US" dirty="0"/>
              <a:t>all the test cases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test case functions are run on that same instance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Macros suggest </a:t>
            </a:r>
            <a:r>
              <a:rPr lang="en-US" dirty="0"/>
              <a:t>that each test class is compiled and linked to one executable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6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Tests</a:t>
            </a:r>
            <a:br>
              <a:rPr lang="en-US" dirty="0" smtClean="0"/>
            </a:br>
            <a:r>
              <a:rPr lang="en-US" dirty="0" smtClean="0"/>
              <a:t>Command Line Options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Output format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xt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sv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ml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x</a:t>
            </a:r>
            <a:r>
              <a:rPr lang="en-US" dirty="0" err="1" smtClean="0">
                <a:latin typeface="Courier New"/>
                <a:cs typeface="Courier New"/>
              </a:rPr>
              <a:t>unitxml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Verbosity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ilent</a:t>
            </a:r>
            <a:r>
              <a:rPr lang="en-US" dirty="0" smtClean="0"/>
              <a:t> – failure and fatal errors only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v1</a:t>
            </a:r>
            <a:r>
              <a:rPr lang="en-US" dirty="0" smtClean="0"/>
              <a:t>- start of each test function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dirty="0" smtClean="0"/>
              <a:t> – each </a:t>
            </a:r>
            <a:r>
              <a:rPr lang="en-US" dirty="0" smtClean="0">
                <a:latin typeface="Courier New"/>
                <a:cs typeface="Courier New"/>
              </a:rPr>
              <a:t>QVERIFY/QCOMPARE/QTEST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Testing options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functions</a:t>
            </a:r>
            <a:r>
              <a:rPr lang="en-US" dirty="0" smtClean="0"/>
              <a:t> – list test functions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atatags</a:t>
            </a:r>
            <a:r>
              <a:rPr lang="en-US" dirty="0" smtClean="0"/>
              <a:t> – list data tags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e</a:t>
            </a:r>
            <a:r>
              <a:rPr lang="en-US" dirty="0" err="1" smtClean="0">
                <a:latin typeface="Courier New"/>
                <a:cs typeface="Courier New"/>
              </a:rPr>
              <a:t>ventdelay</a:t>
            </a:r>
            <a:r>
              <a:rPr lang="en-US" dirty="0" smtClean="0"/>
              <a:t> – default delay in mouse and keyboard simulation in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n</a:t>
            </a:r>
            <a:r>
              <a:rPr lang="en-US" dirty="0" err="1" smtClean="0">
                <a:latin typeface="Courier New"/>
                <a:cs typeface="Courier New"/>
              </a:rPr>
              <a:t>ocrashhandler</a:t>
            </a:r>
            <a:r>
              <a:rPr lang="en-US" dirty="0" smtClean="0"/>
              <a:t> – useful for debugging </a:t>
            </a:r>
            <a:r>
              <a:rPr lang="en-US" dirty="0" err="1" smtClean="0"/>
              <a:t>crahses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sz="1400" dirty="0" smtClean="0">
                <a:latin typeface="Courier New"/>
                <a:cs typeface="Courier New"/>
              </a:rPr>
              <a:t>./test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testCase1:testData1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7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033843"/>
          </a:xfrm>
        </p:spPr>
        <p:txBody>
          <a:bodyPr/>
          <a:lstStyle/>
          <a:p>
            <a:r>
              <a:rPr lang="en-US" dirty="0" smtClean="0"/>
              <a:t>Test cases may be </a:t>
            </a:r>
          </a:p>
          <a:p>
            <a:pPr lvl="1"/>
            <a:r>
              <a:rPr lang="en-US" dirty="0" smtClean="0"/>
              <a:t>Skipped, if a tested feature is not present in the current configuration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QSKIP(“This test requires feature X”)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black listed, if test cases are skipped in some platform,  OS, toolchain, distribution or architecture 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ndroid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os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w</a:t>
            </a:r>
            <a:r>
              <a:rPr lang="en-US" dirty="0" err="1" smtClean="0">
                <a:latin typeface="Courier New"/>
                <a:cs typeface="Courier New"/>
              </a:rPr>
              <a:t>inrt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testSomethingNotPresentOnMobilePlatforms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826" y="3490544"/>
            <a:ext cx="8043428" cy="1265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myTestCase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Totals: </a:t>
            </a:r>
            <a:r>
              <a:rPr lang="en-US" sz="1200" dirty="0" smtClean="0">
                <a:latin typeface="Courier New"/>
                <a:cs typeface="Courier New"/>
              </a:rPr>
              <a:t>4 </a:t>
            </a:r>
            <a:r>
              <a:rPr lang="en-US" sz="1200" dirty="0">
                <a:latin typeface="Courier New"/>
                <a:cs typeface="Courier New"/>
              </a:rPr>
              <a:t>passed, 0 failed, 0 skipped, 0 blacklisted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********* Finished testing of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 *********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1313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an exception is thrown, rest of the test functions are not executed</a:t>
            </a:r>
          </a:p>
          <a:p>
            <a:pPr lvl="1"/>
            <a:r>
              <a:rPr lang="en-US" dirty="0"/>
              <a:t>May produce misleading results </a:t>
            </a:r>
          </a:p>
          <a:p>
            <a:pPr lvl="1"/>
            <a:r>
              <a:rPr lang="en-US" dirty="0"/>
              <a:t>There may be more test functions skipped than reported</a:t>
            </a:r>
          </a:p>
          <a:p>
            <a:endParaRPr lang="en-US" dirty="0"/>
          </a:p>
          <a:p>
            <a:r>
              <a:rPr lang="en-US" dirty="0"/>
              <a:t>You can combine more than just one test class together </a:t>
            </a:r>
          </a:p>
          <a:p>
            <a:pPr lvl="1"/>
            <a:r>
              <a:rPr lang="en-US" dirty="0"/>
              <a:t>Do not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QTEST_APPLESS_MAIN</a:t>
            </a:r>
          </a:p>
          <a:p>
            <a:endParaRPr lang="en-US" dirty="0"/>
          </a:p>
          <a:p>
            <a:r>
              <a:rPr lang="en-US" dirty="0"/>
              <a:t>There is no new instance for each invocation of a test function </a:t>
            </a:r>
          </a:p>
          <a:p>
            <a:pPr lvl="1"/>
            <a:r>
              <a:rPr lang="en-US" dirty="0"/>
              <a:t>As you may have used to have in other test frameworks</a:t>
            </a:r>
          </a:p>
          <a:p>
            <a:endParaRPr lang="en-US" dirty="0"/>
          </a:p>
          <a:p>
            <a:r>
              <a:rPr lang="en-US" dirty="0"/>
              <a:t>Executable returns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QTEST_MAIN/QTEST_APPLESS_MAIN</a:t>
            </a:r>
            <a:r>
              <a:rPr lang="en-US" dirty="0"/>
              <a:t>) a fail count by default, which is useful for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71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Macros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682779"/>
          </a:xfrm>
        </p:spPr>
        <p:txBody>
          <a:bodyPr/>
          <a:lstStyle/>
          <a:p>
            <a:r>
              <a:rPr lang="en-US" dirty="0" smtClean="0"/>
              <a:t>Several useful macros available to write test cases </a:t>
            </a:r>
            <a:endParaRPr lang="en-US" dirty="0"/>
          </a:p>
          <a:p>
            <a:pPr lvl="1"/>
            <a:r>
              <a:rPr lang="en-US" dirty="0" smtClean="0"/>
              <a:t>Defined in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/>
              <a:t> name space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053617"/>
            <a:ext cx="8043428" cy="3147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QTRY_VERIFY_WITH_TIMEOUT(condition, timeout)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VERIFY2(condition, 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An additional message is recorded into the test log if the condition is not true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QTRY_VERIFY2_WITH_TIMEOUT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(condition,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message, timeout)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QCOMPARE(actual, expected)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Records the actual and expected values into the test log if they do not match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cs typeface="Courier New"/>
              </a:rPr>
              <a:t>QTRY_COMPARE(actual, expected)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QFAIL(message)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Fails the test </a:t>
            </a:r>
            <a:r>
              <a:rPr lang="en-US" dirty="0" smtClean="0">
                <a:latin typeface="Open Sans Light"/>
                <a:cs typeface="Open Sans Light"/>
              </a:rPr>
              <a:t>case, supposed </a:t>
            </a:r>
            <a:r>
              <a:rPr lang="en-US" dirty="0">
                <a:latin typeface="Open Sans Light"/>
                <a:cs typeface="Open Sans Light"/>
              </a:rPr>
              <a:t>to be used within the logic of a test function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QWARN(message)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Can be used to record a message to the test log</a:t>
            </a:r>
          </a:p>
          <a:p>
            <a:pPr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18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Verbose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0475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 macro uses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to output verbose data of different argument types in case the comparison fails </a:t>
            </a:r>
          </a:p>
          <a:p>
            <a:pPr lvl="1"/>
            <a:r>
              <a:rPr lang="en-US" dirty="0" smtClean="0"/>
              <a:t>Useful to add support for relevant custom types by adding specializations of overloads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364357"/>
            <a:ext cx="8043428" cy="267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namespace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MyNamespace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{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char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&amp;point)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{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overloads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scope: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using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delegate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char*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handling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):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return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point.x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point.y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')'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}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2600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Data-Centric </a:t>
            </a:r>
            <a:r>
              <a:rPr lang="en-US" dirty="0"/>
              <a:t>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 smtClean="0"/>
              <a:t>Possible to define data sets (tables) for tests</a:t>
            </a:r>
          </a:p>
          <a:p>
            <a:pPr lvl="1"/>
            <a:r>
              <a:rPr lang="en-US" dirty="0" smtClean="0"/>
              <a:t>Data defined in </a:t>
            </a:r>
            <a:r>
              <a:rPr lang="en-US" dirty="0" err="1" smtClean="0">
                <a:latin typeface="Courier New"/>
                <a:cs typeface="Courier New"/>
              </a:rPr>
              <a:t>testCase_data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376" y="2182685"/>
            <a:ext cx="7817060" cy="216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Q_OBJECT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ex-data-test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2365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Test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504338"/>
          </a:xfrm>
        </p:spPr>
        <p:txBody>
          <a:bodyPr/>
          <a:lstStyle/>
          <a:p>
            <a:r>
              <a:rPr lang="en-US" dirty="0" smtClean="0"/>
              <a:t>Add columns with arguments and expected results</a:t>
            </a:r>
          </a:p>
          <a:p>
            <a:r>
              <a:rPr lang="en-US" dirty="0" smtClean="0"/>
              <a:t>Add rows of data</a:t>
            </a:r>
          </a:p>
          <a:p>
            <a:pPr lvl="1"/>
            <a:r>
              <a:rPr lang="en-US" dirty="0" smtClean="0"/>
              <a:t>The argument of the </a:t>
            </a:r>
            <a:r>
              <a:rPr lang="en-US" dirty="0" err="1" smtClean="0">
                <a:latin typeface="Courier New"/>
                <a:cs typeface="Courier New"/>
              </a:rPr>
              <a:t>newRow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 defines a tag, which can be used to include a row in the test</a:t>
            </a:r>
          </a:p>
          <a:p>
            <a:pPr lvl="1"/>
            <a:r>
              <a:rPr lang="en-US" dirty="0" smtClean="0"/>
              <a:t>By default all rows will be included 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2875176"/>
            <a:ext cx="7848872" cy="2180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"result"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yahoo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"2nd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"3rd"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yeah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1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Test Data for 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/>
              <a:t>Test function is called multiple times (number of rows)</a:t>
            </a:r>
          </a:p>
          <a:p>
            <a:r>
              <a:rPr lang="en-US" dirty="0"/>
              <a:t>Test function produces a single pass/fail 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728" y="2226922"/>
            <a:ext cx="7791400" cy="1450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myTestedFunction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7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62437"/>
              </p:ext>
            </p:extLst>
          </p:nvPr>
        </p:nvGraphicFramePr>
        <p:xfrm>
          <a:off x="643466" y="1238467"/>
          <a:ext cx="8043333" cy="39927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Multithreading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Threading Model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Reentrant and Thread-Safe Classes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 Affinity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Mutual Exclusion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QRunnable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Qt Concurrent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Concurrent Tasks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Mapping and Filtering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Networking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TCP/UDP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WebSockets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SSL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QNetworkAccessManager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Requests and Replies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DNS and Proxies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Cookies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WebEngine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WebEngine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Widgets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Handling Asynchronous Functions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Exposing Qt objects to JavaScript Engine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QTest</a:t>
            </a:r>
            <a:r>
              <a:rPr lang="en-US" dirty="0"/>
              <a:t> GUI Testing 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/>
            <a:r>
              <a:rPr lang="en-US" dirty="0" err="1">
                <a:latin typeface="Courier New"/>
                <a:cs typeface="Courier New"/>
              </a:rPr>
              <a:t>QTest</a:t>
            </a:r>
            <a:r>
              <a:rPr lang="en-US" dirty="0"/>
              <a:t> class can be used to:</a:t>
            </a:r>
          </a:p>
          <a:p>
            <a:pPr marL="0" indent="0">
              <a:buNone/>
            </a:pP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Simulate key events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key presses: Up and Down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events: Click and Move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presses: Up and </a:t>
            </a:r>
            <a:r>
              <a:rPr lang="en-US" dirty="0" smtClean="0"/>
              <a:t>Down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Simulate sequences of touch events 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Check the current test function or data to initialize or cleanup something </a:t>
            </a: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Convert values of various types into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40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Key/</a:t>
            </a:r>
            <a:r>
              <a:rPr lang="en-US" dirty="0" smtClean="0"/>
              <a:t>Mouse/Touch </a:t>
            </a:r>
            <a:r>
              <a:rPr lang="en-US" dirty="0"/>
              <a:t>Events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325116"/>
            <a:ext cx="7791400" cy="3044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QLineEdit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keyClicks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mouseDClick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touchEvent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keyinput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5206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Asynchronous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mock objects exist in </a:t>
            </a:r>
            <a:r>
              <a:rPr lang="en-US" dirty="0" err="1"/>
              <a:t>QTestLib</a:t>
            </a:r>
            <a:endParaRPr lang="en-US" dirty="0"/>
          </a:p>
          <a:p>
            <a:pPr lvl="1"/>
            <a:r>
              <a:rPr lang="en-US" dirty="0"/>
              <a:t>Order and quantity of calls of slots/functions need to be recorded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challenge is not to fall out the test slot function before verifying signals emitted by the tested class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long </a:t>
            </a:r>
            <a:r>
              <a:rPr lang="en-US" dirty="0" smtClean="0"/>
              <a:t>to wait?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QSignalSpy</a:t>
            </a:r>
            <a:r>
              <a:rPr lang="en-US" dirty="0">
                <a:latin typeface="Courier New"/>
                <a:cs typeface="Courier New"/>
              </a:rPr>
              <a:t>::wait(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Starts an event loop </a:t>
            </a:r>
          </a:p>
          <a:p>
            <a:pPr lvl="1"/>
            <a:r>
              <a:rPr lang="en-US" dirty="0" smtClean="0"/>
              <a:t>Waits until a signal or timeout occurs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61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Signals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3950474" cy="3784985"/>
          </a:xfrm>
        </p:spPr>
        <p:txBody>
          <a:bodyPr/>
          <a:lstStyle/>
          <a:p>
            <a:r>
              <a:rPr lang="en-US" dirty="0"/>
              <a:t>A signal can be emitted asynchronously after a tested slot is called</a:t>
            </a:r>
          </a:p>
          <a:p>
            <a:endParaRPr lang="en-US" dirty="0"/>
          </a:p>
          <a:p>
            <a:r>
              <a:rPr lang="en-US" dirty="0"/>
              <a:t>Test code needs to connect to that signal to receive it</a:t>
            </a:r>
          </a:p>
          <a:p>
            <a:endParaRPr lang="en-US" dirty="0"/>
          </a:p>
          <a:p>
            <a:r>
              <a:rPr lang="en-US" dirty="0"/>
              <a:t>The connected slot needs to verify the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38" y="1076737"/>
            <a:ext cx="4826662" cy="33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QSignalSpy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952992"/>
          </a:xfrm>
        </p:spPr>
        <p:txBody>
          <a:bodyPr/>
          <a:lstStyle/>
          <a:p>
            <a:r>
              <a:rPr lang="en-US" dirty="0" smtClean="0"/>
              <a:t>Can be </a:t>
            </a:r>
            <a:r>
              <a:rPr lang="en-US" dirty="0"/>
              <a:t>used to record calls of a single </a:t>
            </a:r>
            <a:r>
              <a:rPr lang="en-US" dirty="0" smtClean="0"/>
              <a:t>signal</a:t>
            </a:r>
          </a:p>
          <a:p>
            <a:endParaRPr lang="en-US" dirty="0"/>
          </a:p>
          <a:p>
            <a:r>
              <a:rPr lang="en-US" dirty="0" smtClean="0"/>
              <a:t>Records </a:t>
            </a:r>
            <a:r>
              <a:rPr lang="en-US" dirty="0"/>
              <a:t>the values of the call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10" y="1605873"/>
            <a:ext cx="4389825" cy="31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57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 with </a:t>
            </a:r>
            <a:r>
              <a:rPr lang="en-US" dirty="0" err="1" smtClean="0"/>
              <a:t>QSignalSpy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signalspy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5556" y="1184822"/>
            <a:ext cx="7899412" cy="3132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spy(&amp;timer,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ownTimerTimeout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valid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calls,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precondition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ownStartTimer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(Period);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QVERIFY(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spy.wait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 *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takeFirst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8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Recorded Calls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/>
              <a:t>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of calls can be accessed and verified through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Values are stored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/>
              <a:t> provides converter functions</a:t>
            </a:r>
          </a:p>
          <a:p>
            <a:pPr lvl="1"/>
            <a:r>
              <a:rPr lang="en-US" dirty="0"/>
              <a:t>For example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0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QBENCHMARK Macro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to use </a:t>
            </a:r>
          </a:p>
          <a:p>
            <a:endParaRPr lang="en-US" dirty="0"/>
          </a:p>
          <a:p>
            <a:r>
              <a:rPr lang="en-US" dirty="0"/>
              <a:t>Code block may be iterated</a:t>
            </a:r>
          </a:p>
          <a:p>
            <a:pPr lvl="1"/>
            <a:r>
              <a:rPr lang="en-US" dirty="0"/>
              <a:t>Affects to the test design and implementation</a:t>
            </a:r>
          </a:p>
          <a:p>
            <a:endParaRPr lang="en-US" dirty="0"/>
          </a:p>
          <a:p>
            <a:r>
              <a:rPr lang="en-US" dirty="0"/>
              <a:t>Several measurement back-ends possible</a:t>
            </a:r>
          </a:p>
          <a:p>
            <a:pPr lvl="1"/>
            <a:r>
              <a:rPr lang="en-US" dirty="0"/>
              <a:t>Wall time, CPU tick count, </a:t>
            </a:r>
            <a:r>
              <a:rPr lang="en-US" dirty="0" err="1"/>
              <a:t>valgrind</a:t>
            </a:r>
            <a:r>
              <a:rPr lang="en-US" dirty="0"/>
              <a:t>/</a:t>
            </a:r>
            <a:r>
              <a:rPr lang="en-US" dirty="0" err="1"/>
              <a:t>callgrind</a:t>
            </a:r>
            <a:r>
              <a:rPr lang="en-US" dirty="0"/>
              <a:t>, event count</a:t>
            </a:r>
          </a:p>
          <a:p>
            <a:pPr lvl="1"/>
            <a:r>
              <a:rPr lang="en-US" dirty="0"/>
              <a:t>Availability depends on the platform</a:t>
            </a:r>
          </a:p>
          <a:p>
            <a:pPr lvl="1"/>
            <a:endParaRPr lang="en-US" dirty="0"/>
          </a:p>
          <a:p>
            <a:r>
              <a:rPr lang="en-US" dirty="0"/>
              <a:t>Sometimes more straightforward to use </a:t>
            </a:r>
            <a:r>
              <a:rPr lang="en-US" dirty="0" err="1">
                <a:latin typeface="Courier New"/>
                <a:cs typeface="Courier New"/>
              </a:rPr>
              <a:t>QTime</a:t>
            </a:r>
            <a:r>
              <a:rPr lang="en-US" dirty="0">
                <a:latin typeface="Courier New"/>
                <a:cs typeface="Courier New"/>
              </a:rPr>
              <a:t>::elapsed()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9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6033" y="2496139"/>
            <a:ext cx="8043428" cy="179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0.50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64, iterations: 128)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0.54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70, iterations: 128)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1020" y="1181100"/>
            <a:ext cx="7971420" cy="1136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/>
                <a:cs typeface="Courier New"/>
              </a:rPr>
              <a:t>QBENCHMARK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// or QBENCHMARK_ONCE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…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code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be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measured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107462" y="2917239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2936" y="2912201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97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kind of tests can be written with Qt Test?</a:t>
            </a:r>
          </a:p>
          <a:p>
            <a:endParaRPr lang="en-US" dirty="0"/>
          </a:p>
          <a:p>
            <a:r>
              <a:rPr lang="en-US" dirty="0" smtClean="0"/>
              <a:t>How tests are executed?</a:t>
            </a:r>
          </a:p>
          <a:p>
            <a:endParaRPr lang="en-US" dirty="0"/>
          </a:p>
          <a:p>
            <a:r>
              <a:rPr lang="en-US" dirty="0" smtClean="0"/>
              <a:t>Name at least five macros, which can be used in writing tests. How do these macros work?</a:t>
            </a:r>
          </a:p>
          <a:p>
            <a:endParaRPr lang="en-US" dirty="0"/>
          </a:p>
          <a:p>
            <a:r>
              <a:rPr lang="en-US" dirty="0" smtClean="0"/>
              <a:t>Explain differences between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qWait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QSignalSpy</a:t>
            </a:r>
            <a:r>
              <a:rPr lang="en-US" dirty="0" smtClean="0">
                <a:latin typeface="Courier New"/>
                <a:cs typeface="Courier New"/>
              </a:rPr>
              <a:t>::wait()</a:t>
            </a:r>
            <a:r>
              <a:rPr lang="en-US" dirty="0" smtClean="0"/>
              <a:t>. Which one would you prefer in testing signals?</a:t>
            </a:r>
          </a:p>
          <a:p>
            <a:endParaRPr lang="en-US" dirty="0"/>
          </a:p>
          <a:p>
            <a:r>
              <a:rPr lang="en-US" dirty="0" smtClean="0"/>
              <a:t>What should you take into account, when benchmarking code with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Qt Libraries and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Test allows </a:t>
            </a:r>
            <a:r>
              <a:rPr lang="en-US" dirty="0"/>
              <a:t>you to write unit tests for your classes</a:t>
            </a:r>
          </a:p>
          <a:p>
            <a:endParaRPr lang="en-US" dirty="0" smtClean="0"/>
          </a:p>
          <a:p>
            <a:r>
              <a:rPr lang="en-US" dirty="0" smtClean="0"/>
              <a:t>Qt Test provides a framework to implement and execute test functions</a:t>
            </a:r>
          </a:p>
          <a:p>
            <a:endParaRPr lang="en-US" dirty="0"/>
          </a:p>
          <a:p>
            <a:r>
              <a:rPr lang="en-US" dirty="0" smtClean="0"/>
              <a:t>Several macros, such as </a:t>
            </a:r>
            <a:r>
              <a:rPr lang="en-US" dirty="0" smtClean="0">
                <a:latin typeface="Courier New"/>
                <a:cs typeface="Courier New"/>
              </a:rPr>
              <a:t>QVERIFY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QSKIP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QFETCH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, are available to implement test cases</a:t>
            </a:r>
          </a:p>
          <a:p>
            <a:endParaRPr lang="en-US" dirty="0" smtClean="0"/>
          </a:p>
          <a:p>
            <a:r>
              <a:rPr lang="en-US" dirty="0" smtClean="0"/>
              <a:t>Test data can be provided in a table format </a:t>
            </a:r>
          </a:p>
          <a:p>
            <a:pPr lvl="1"/>
            <a:r>
              <a:rPr lang="en-US" dirty="0" smtClean="0"/>
              <a:t>Data rows can be selected using the command line options </a:t>
            </a:r>
          </a:p>
          <a:p>
            <a:pPr lvl="1"/>
            <a:endParaRPr lang="en-US" dirty="0"/>
          </a:p>
          <a:p>
            <a:r>
              <a:rPr lang="en-US" dirty="0" smtClean="0"/>
              <a:t>GUI events can be simulated in tests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Emitted </a:t>
            </a:r>
            <a:r>
              <a:rPr lang="en-US" dirty="0" smtClean="0"/>
              <a:t>signals and their parameters can </a:t>
            </a:r>
            <a:r>
              <a:rPr lang="en-US" dirty="0"/>
              <a:t>be </a:t>
            </a:r>
            <a:r>
              <a:rPr lang="en-US" dirty="0" smtClean="0"/>
              <a:t>tested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12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Benchmarking Iterators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are provided with a console program, using Java-style and STL-style iterators on an associative container</a:t>
            </a:r>
          </a:p>
          <a:p>
            <a:endParaRPr lang="en-US" dirty="0"/>
          </a:p>
          <a:p>
            <a:r>
              <a:rPr lang="en-US" dirty="0" smtClean="0"/>
              <a:t>Create a test project with test functions, which benchmark the iterators</a:t>
            </a:r>
          </a:p>
          <a:p>
            <a:pPr lvl="1"/>
            <a:r>
              <a:rPr lang="en-US" dirty="0" smtClean="0"/>
              <a:t>Java-style iterator</a:t>
            </a:r>
          </a:p>
          <a:p>
            <a:pPr lvl="1"/>
            <a:r>
              <a:rPr lang="en-US" dirty="0" smtClean="0"/>
              <a:t>STL-style 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/>
              <a:t>Java-style mutable iterator</a:t>
            </a:r>
          </a:p>
          <a:p>
            <a:pPr lvl="1"/>
            <a:r>
              <a:rPr lang="en-US" dirty="0" err="1" smtClean="0"/>
              <a:t>STLstyle</a:t>
            </a:r>
            <a:r>
              <a:rPr lang="en-US" dirty="0" smtClean="0"/>
              <a:t> non-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Q_FOREACH</a:t>
            </a:r>
            <a:r>
              <a:rPr lang="en-US" dirty="0" smtClean="0"/>
              <a:t> vs. range-based loop</a:t>
            </a:r>
          </a:p>
          <a:p>
            <a:endParaRPr lang="en-US" dirty="0"/>
          </a:p>
          <a:p>
            <a:r>
              <a:rPr lang="en-US" dirty="0" smtClean="0"/>
              <a:t>You need to reset the iterator, if the benchmarked code is executed more than once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ab-benchmarking-iterators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091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2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</a:p>
          <a:p>
            <a:r>
              <a:rPr lang="en-US" dirty="0" smtClean="0"/>
              <a:t>Driver Plugins </a:t>
            </a:r>
            <a:endParaRPr lang="en-US" dirty="0"/>
          </a:p>
          <a:p>
            <a:r>
              <a:rPr lang="en-US" dirty="0"/>
              <a:t>SQL Queries</a:t>
            </a:r>
          </a:p>
          <a:p>
            <a:r>
              <a:rPr lang="en-US" dirty="0" smtClean="0"/>
              <a:t>Database Item Models</a:t>
            </a:r>
            <a:endParaRPr lang="en-US" dirty="0"/>
          </a:p>
          <a:p>
            <a:r>
              <a:rPr lang="en-US" dirty="0" smtClean="0"/>
              <a:t>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56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manage database</a:t>
            </a:r>
            <a:endParaRPr lang="en-US" dirty="0"/>
          </a:p>
          <a:p>
            <a:r>
              <a:rPr lang="en-US" dirty="0" smtClean="0"/>
              <a:t>…how to create and execute SQL queries </a:t>
            </a:r>
            <a:endParaRPr lang="en-US" dirty="0"/>
          </a:p>
          <a:p>
            <a:r>
              <a:rPr lang="en-US" dirty="0" smtClean="0"/>
              <a:t>…mapping query results into item models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4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Database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contains cross-platform and database-independent SQL APIs</a:t>
            </a:r>
          </a:p>
          <a:p>
            <a:endParaRPr lang="en-US" dirty="0" smtClean="0"/>
          </a:p>
          <a:p>
            <a:r>
              <a:rPr lang="en-US" dirty="0" smtClean="0"/>
              <a:t>All database-specific code for accessing the database is hidden behind a special driver plug-in</a:t>
            </a:r>
          </a:p>
          <a:p>
            <a:endParaRPr lang="en-US" dirty="0" smtClean="0"/>
          </a:p>
          <a:p>
            <a:r>
              <a:rPr lang="en-US" dirty="0" smtClean="0"/>
              <a:t>In order to use the SQL support, add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your </a:t>
            </a:r>
            <a:r>
              <a:rPr lang="en-US" b="1" dirty="0" smtClean="0"/>
              <a:t>.pro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95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an interface to a database using database-specific drivers </a:t>
            </a:r>
          </a:p>
          <a:p>
            <a:pPr lvl="1"/>
            <a:r>
              <a:rPr lang="en-US" dirty="0" smtClean="0"/>
              <a:t>Any number of connections to one or more databases supported 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addDatabase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&amp;type, 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&amp;name)</a:t>
            </a:r>
            <a:r>
              <a:rPr lang="en-US" dirty="0" smtClean="0"/>
              <a:t> </a:t>
            </a:r>
            <a:r>
              <a:rPr lang="en-US" dirty="0"/>
              <a:t>returns an object for the database connection</a:t>
            </a:r>
          </a:p>
          <a:p>
            <a:pPr lvl="1"/>
            <a:r>
              <a:rPr lang="en-US" dirty="0" smtClean="0"/>
              <a:t>Type defines the driver to be used </a:t>
            </a:r>
            <a:endParaRPr lang="en-US" dirty="0"/>
          </a:p>
          <a:p>
            <a:pPr lvl="1"/>
            <a:r>
              <a:rPr lang="en-US" dirty="0" smtClean="0"/>
              <a:t>Connection is identified by a name – using an existing connection name replaces the old one</a:t>
            </a:r>
          </a:p>
          <a:p>
            <a:pPr lvl="1"/>
            <a:r>
              <a:rPr lang="en-US" dirty="0" smtClean="0"/>
              <a:t>Connection may only be used in the thread, where it was created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no connection name is given, the </a:t>
            </a:r>
            <a:r>
              <a:rPr lang="en-US" dirty="0"/>
              <a:t>default </a:t>
            </a:r>
            <a:r>
              <a:rPr lang="en-US" dirty="0" smtClean="0"/>
              <a:t>connection is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in SQL queries later </a:t>
            </a:r>
            <a:r>
              <a:rPr lang="en-US" dirty="0" smtClean="0"/>
              <a:t>on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>
                <a:latin typeface="Courier New"/>
                <a:cs typeface="Courier New"/>
              </a:rPr>
              <a:t>::connection(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&amp;name)</a:t>
            </a:r>
            <a:r>
              <a:rPr lang="en-US" dirty="0" smtClean="0"/>
              <a:t> returns a connection object, provided the connection has been previously added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1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Connection Types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615226"/>
          </a:xfrm>
        </p:spPr>
        <p:txBody>
          <a:bodyPr/>
          <a:lstStyle/>
          <a:p>
            <a:r>
              <a:rPr lang="en-US" dirty="0"/>
              <a:t>Due to license incompatibilities with the GPL, not all of the plugins are provided with </a:t>
            </a:r>
            <a:r>
              <a:rPr lang="en-US" dirty="0" smtClean="0"/>
              <a:t>open source versions </a:t>
            </a:r>
            <a:r>
              <a:rPr lang="en-US" dirty="0"/>
              <a:t>of </a:t>
            </a:r>
            <a:r>
              <a:rPr lang="en-US" dirty="0" smtClean="0"/>
              <a:t>Qt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6899"/>
              </p:ext>
            </p:extLst>
          </p:nvPr>
        </p:nvGraphicFramePr>
        <p:xfrm>
          <a:off x="605207" y="1922558"/>
          <a:ext cx="7907124" cy="32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772"/>
                <a:gridCol w="5053352"/>
              </a:tblGrid>
              <a:tr h="44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Driver type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Description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QDB2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QIBASE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QMYSQL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IBM DB2, v7.1 and higher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Borland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Interbase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MySQL Driver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QOCI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QODBC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QPSQL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Oracle Call Interface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ODBC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PostgreSQL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v7.3 and higher 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QTDS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3 or above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Obsolete, superseded by ODBC</a:t>
                      </a:r>
                    </a:p>
                  </a:txBody>
                  <a:tcPr marL="104108" marR="104108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Connecting options can be provided with connection member functions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setDatabaseName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r>
              <a:rPr lang="en-US" dirty="0" smtClean="0"/>
              <a:t>  // </a:t>
            </a:r>
            <a:r>
              <a:rPr lang="en-US" dirty="0"/>
              <a:t>May be a name, Oracle TNS name, MS Access .</a:t>
            </a:r>
            <a:r>
              <a:rPr lang="en-US" dirty="0" err="1"/>
              <a:t>mdb</a:t>
            </a:r>
            <a:r>
              <a:rPr lang="en-US" dirty="0"/>
              <a:t> file </a:t>
            </a:r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setHostName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setUserName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setConnectOptions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</a:rPr>
              <a:t>setPassword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Before any queries can be done, the </a:t>
            </a:r>
            <a:r>
              <a:rPr lang="en-US" dirty="0"/>
              <a:t>database </a:t>
            </a:r>
            <a:r>
              <a:rPr lang="en-US" dirty="0" smtClean="0"/>
              <a:t>connection is opened </a:t>
            </a:r>
            <a:r>
              <a:rPr lang="en-US" dirty="0"/>
              <a:t>using </a:t>
            </a:r>
            <a:r>
              <a:rPr lang="en-US" dirty="0">
                <a:latin typeface="Courier New" pitchFamily="49" charset="0"/>
              </a:rPr>
              <a:t>open()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a connection could be </a:t>
            </a:r>
            <a:r>
              <a:rPr lang="en-US" dirty="0" smtClean="0"/>
              <a:t>established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</a:rPr>
              <a:t>false</a:t>
            </a:r>
            <a:r>
              <a:rPr lang="en-US" dirty="0" smtClean="0"/>
              <a:t>, if </a:t>
            </a:r>
            <a:r>
              <a:rPr lang="en-US" dirty="0"/>
              <a:t>something went wrong</a:t>
            </a:r>
          </a:p>
        </p:txBody>
      </p:sp>
    </p:spTree>
    <p:extLst>
      <p:ext uri="{BB962C8B-B14F-4D97-AF65-F5344CB8AC3E}">
        <p14:creationId xmlns:p14="http://schemas.microsoft.com/office/powerpoint/2010/main" val="1657575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2131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addDatabase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"QMYSQL"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</a:t>
            </a:r>
            <a:r>
              <a:rPr lang="en-US" sz="1200" dirty="0" err="1" smtClean="0">
                <a:solidFill>
                  <a:srgbClr val="000000"/>
                </a:solidFill>
              </a:rPr>
              <a:t>etHostName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bigblue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DatabaseName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flightdb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UserName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acarlson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Password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"1uTbSbAs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ok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db.open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(!ok)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80"/>
                </a:solidFill>
              </a:rPr>
              <a:t>qFatal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"Error opening database: “ &lt;&lt; </a:t>
            </a:r>
            <a:r>
              <a:rPr lang="en-US" sz="1200" dirty="0" err="1"/>
              <a:t>db.lastError</a:t>
            </a:r>
            <a:r>
              <a:rPr lang="en-US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844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Extending Qt with Plugins</a:t>
            </a:r>
            <a:endParaRPr lang="en-US" dirty="0"/>
          </a:p>
          <a:p>
            <a:r>
              <a:rPr lang="en-US" dirty="0" smtClean="0"/>
              <a:t>Plugin </a:t>
            </a:r>
            <a:r>
              <a:rPr lang="en-US" dirty="0"/>
              <a:t>Development and </a:t>
            </a:r>
            <a:r>
              <a:rPr lang="en-US" dirty="0" smtClean="0"/>
              <a:t>Deployment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24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Database-specific options</a:t>
            </a:r>
          </a:p>
          <a:p>
            <a:pPr lvl="1"/>
            <a:r>
              <a:rPr lang="en-US" dirty="0"/>
              <a:t>Read only access</a:t>
            </a:r>
          </a:p>
          <a:p>
            <a:pPr lvl="1"/>
            <a:r>
              <a:rPr lang="en-US" dirty="0"/>
              <a:t>SSL connection required</a:t>
            </a:r>
          </a:p>
          <a:p>
            <a:pPr lvl="1"/>
            <a:r>
              <a:rPr lang="en-US" dirty="0"/>
              <a:t>Login timeout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with semicolon-separated key=value pairs</a:t>
            </a:r>
          </a:p>
          <a:p>
            <a:endParaRPr lang="en-US" dirty="0" smtClean="0"/>
          </a:p>
          <a:p>
            <a:r>
              <a:rPr lang="en-US" dirty="0" smtClean="0"/>
              <a:t>MySQL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("CLIENT_SSL=1;CLIENT_IGNORE_SPACE=1");</a:t>
            </a:r>
          </a:p>
          <a:p>
            <a:endParaRPr lang="en-US" dirty="0" smtClean="0"/>
          </a:p>
          <a:p>
            <a:r>
              <a:rPr lang="en-US" dirty="0" smtClean="0"/>
              <a:t>ODBC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("SQL_ATTR_ACCESS_MODE=SQL_MODE_READ_ONLY)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6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case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::open()</a:t>
            </a:r>
            <a:r>
              <a:rPr lang="en-US" dirty="0"/>
              <a:t> fails, error messages and error codes can be obtained from the object returned by the method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error object contains, among others, the following methods: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driverText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(a concatenation of the previous two functions), </a:t>
            </a:r>
          </a:p>
          <a:p>
            <a:pPr lvl="1"/>
            <a:r>
              <a:rPr lang="en-US" dirty="0">
                <a:latin typeface="Courier New" pitchFamily="49" charset="0"/>
              </a:rPr>
              <a:t>type()</a:t>
            </a:r>
            <a:r>
              <a:rPr lang="en-US" dirty="0"/>
              <a:t>(driver error number), and </a:t>
            </a:r>
          </a:p>
          <a:p>
            <a:pPr lvl="1"/>
            <a:r>
              <a:rPr lang="en-US" dirty="0">
                <a:latin typeface="Courier New" pitchFamily="49" charset="0"/>
              </a:rPr>
              <a:t>number()</a:t>
            </a:r>
            <a:r>
              <a:rPr lang="en-US" dirty="0"/>
              <a:t>(database error number)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text returned from </a:t>
            </a:r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is most likely not localized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900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Tables, Records, and Features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>
                <a:latin typeface="Courier New"/>
                <a:cs typeface="Courier New"/>
              </a:rPr>
              <a:t>tables() </a:t>
            </a:r>
            <a:r>
              <a:rPr lang="en-US" dirty="0"/>
              <a:t>returns  the list of </a:t>
            </a:r>
            <a:r>
              <a:rPr lang="en-US" dirty="0" smtClean="0"/>
              <a:t>tables and views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>
                <a:latin typeface="Courier New"/>
                <a:cs typeface="Courier New"/>
              </a:rPr>
              <a:t>primaryIndex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a table’s primary index</a:t>
            </a:r>
          </a:p>
          <a:p>
            <a:endParaRPr lang="en-US" dirty="0"/>
          </a:p>
          <a:p>
            <a:r>
              <a:rPr lang="en-US" dirty="0"/>
              <a:t>To get meta-information about table’s fields, call </a:t>
            </a:r>
            <a:r>
              <a:rPr lang="en-US" dirty="0">
                <a:latin typeface="Courier New"/>
                <a:cs typeface="Courier New"/>
              </a:rPr>
              <a:t>record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</a:t>
            </a:r>
            <a:r>
              <a:rPr lang="en-US" dirty="0" err="1" smtClean="0">
                <a:latin typeface="Courier New"/>
                <a:cs typeface="Courier New"/>
              </a:rPr>
              <a:t>tableName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Returns  </a:t>
            </a:r>
            <a:r>
              <a:rPr lang="en-US" dirty="0" err="1" smtClean="0">
                <a:latin typeface="Courier New"/>
                <a:cs typeface="Courier New"/>
              </a:rPr>
              <a:t>QSqlRecord</a:t>
            </a:r>
            <a:r>
              <a:rPr lang="en-US" dirty="0" smtClean="0"/>
              <a:t>, containing table fields in undefined order </a:t>
            </a:r>
          </a:p>
          <a:p>
            <a:pPr lvl="1"/>
            <a:endParaRPr lang="en-US" dirty="0"/>
          </a:p>
          <a:p>
            <a:r>
              <a:rPr lang="en-US" dirty="0"/>
              <a:t>To check, whether the database driver supports some feature, use </a:t>
            </a:r>
            <a:r>
              <a:rPr lang="en-US" dirty="0" err="1">
                <a:latin typeface="Courier New"/>
                <a:cs typeface="Courier New"/>
              </a:rPr>
              <a:t>hasFeature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hasFeature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QSqlDriver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QuerySize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drivers can be queried using </a:t>
            </a:r>
            <a:r>
              <a:rPr lang="en-US" dirty="0">
                <a:latin typeface="Courier New"/>
                <a:cs typeface="Courier New"/>
              </a:rPr>
              <a:t>drivers()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3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non-supported database types custom driver plugins  can be implemented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necessary to implement the plugin at all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QSqlDatabase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registerSqlDriver</a:t>
            </a:r>
            <a:r>
              <a:rPr lang="en-US" sz="1200" dirty="0" smtClean="0">
                <a:latin typeface="Courier New"/>
                <a:cs typeface="Courier New"/>
              </a:rPr>
              <a:t>(“CUSTOMDRIVER”,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                         new </a:t>
            </a:r>
            <a:r>
              <a:rPr lang="en-US" sz="1200" dirty="0" err="1" smtClean="0">
                <a:latin typeface="Courier New"/>
                <a:cs typeface="Courier New"/>
              </a:rPr>
              <a:t>QSqlDriverCreator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CustomDriver</a:t>
            </a:r>
            <a:r>
              <a:rPr lang="en-US" sz="1200" dirty="0" smtClean="0">
                <a:latin typeface="Courier New"/>
                <a:cs typeface="Courier New"/>
              </a:rPr>
              <a:t>&gt;);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QSqlDriver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/>
              <a:t> functions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QSqlResult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QSqlQuery</a:t>
            </a:r>
            <a:r>
              <a:rPr lang="en-US" dirty="0" smtClean="0"/>
              <a:t> functions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Notice that the source code for existing drivers is provided in any Qt release – use those as examples!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Plenty of more information available in Qt Assistant, as well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223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387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QSQLiteDriverPlugin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QSqlDriverPlugin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Q_OBJECT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80"/>
                </a:solidFill>
              </a:rPr>
              <a:t>Q_PLUGIN_METADATA</a:t>
            </a:r>
            <a:r>
              <a:rPr lang="en-US" sz="1200" dirty="0"/>
              <a:t>(IID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org.qt-project.Qt.QSqlDriverFactoryInterface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                </a:t>
            </a:r>
            <a:r>
              <a:rPr lang="en-US" sz="1200" dirty="0" smtClean="0"/>
              <a:t>FILE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sqlite.json</a:t>
            </a:r>
            <a:r>
              <a:rPr lang="en-US" sz="1200" dirty="0"/>
              <a:t>")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QSQLiteDriverPlugin</a:t>
            </a:r>
            <a:r>
              <a:rPr lang="en-US" sz="1200" dirty="0"/>
              <a:t>();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QSqlDriver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create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  <a:endParaRPr lang="en-US" sz="1200" dirty="0">
              <a:solidFill>
                <a:srgbClr val="000080"/>
              </a:solidFill>
            </a:endParaRPr>
          </a:p>
          <a:p>
            <a:r>
              <a:rPr lang="en-US" sz="1200" dirty="0" smtClean="0">
                <a:solidFill>
                  <a:srgbClr val="000080"/>
                </a:solidFill>
              </a:rPr>
              <a:t>    Q_OBJECT</a:t>
            </a:r>
            <a:r>
              <a:rPr lang="en-US" sz="1200" dirty="0" smtClean="0"/>
              <a:t>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explicit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*parent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/>
              <a:t>);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hasFeature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DriverFeature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open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db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&amp;user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&amp;password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  </a:t>
            </a:r>
            <a:r>
              <a:rPr lang="en-US" sz="1200" dirty="0" err="1" smtClean="0">
                <a:solidFill>
                  <a:srgbClr val="808000"/>
                </a:solidFill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&amp;host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port,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connOpts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smtClean="0"/>
              <a:t>// sqlite3_open_v2(file, sqlite3Struct, </a:t>
            </a:r>
            <a:r>
              <a:rPr lang="en-US" sz="1200" dirty="0" err="1" smtClean="0"/>
              <a:t>openMode</a:t>
            </a:r>
            <a:r>
              <a:rPr lang="en-US" sz="1200" dirty="0" smtClean="0"/>
              <a:t>); </a:t>
            </a:r>
            <a:endParaRPr lang="en-US" sz="1200" dirty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C0C0C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QSqlResult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*</a:t>
            </a:r>
            <a:r>
              <a:rPr lang="en-US" sz="1200" i="1" dirty="0" err="1">
                <a:solidFill>
                  <a:srgbClr val="000000"/>
                </a:solidFill>
              </a:rPr>
              <a:t>createResult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tables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QSql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800080"/>
                </a:solidFill>
              </a:rPr>
              <a:t>TableType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QSqlIndex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primaryIndex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&amp;table)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 smtClean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qtbase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/plugins/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sqldrivers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sqlite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0051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425651"/>
          </a:xfrm>
        </p:spPr>
        <p:txBody>
          <a:bodyPr>
            <a:normAutofit/>
          </a:bodyPr>
          <a:lstStyle/>
          <a:p>
            <a:r>
              <a:rPr lang="en-US" dirty="0" smtClean="0"/>
              <a:t>Wrapper to </a:t>
            </a:r>
            <a:r>
              <a:rPr lang="en-US" dirty="0" err="1" smtClean="0">
                <a:latin typeface="Courier New"/>
                <a:cs typeface="Courier New"/>
              </a:rPr>
              <a:t>QSqlResult</a:t>
            </a:r>
            <a:r>
              <a:rPr lang="en-US" dirty="0" smtClean="0"/>
              <a:t> in the driver </a:t>
            </a:r>
            <a:endParaRPr lang="en-US" dirty="0"/>
          </a:p>
          <a:p>
            <a:pPr lvl="1"/>
            <a:r>
              <a:rPr lang="en-US" dirty="0" smtClean="0"/>
              <a:t>Supports any query, supported by the driver </a:t>
            </a:r>
          </a:p>
          <a:p>
            <a:pPr lvl="1"/>
            <a:r>
              <a:rPr lang="en-US" dirty="0"/>
              <a:t>An optional argument can be given to the </a:t>
            </a:r>
            <a:r>
              <a:rPr lang="en-US" dirty="0" smtClean="0"/>
              <a:t>constructor, </a:t>
            </a:r>
            <a:r>
              <a:rPr lang="en-US" dirty="0"/>
              <a:t>specifying which database to </a:t>
            </a:r>
            <a:r>
              <a:rPr lang="en-US" dirty="0" smtClean="0"/>
              <a:t>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Run a query by calling </a:t>
            </a:r>
            <a:r>
              <a:rPr lang="en-US" dirty="0" smtClean="0">
                <a:latin typeface="Courier New" pitchFamily="49" charset="0"/>
              </a:rPr>
              <a:t>exec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size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reports how many rows were matched by a select query</a:t>
            </a:r>
          </a:p>
          <a:p>
            <a:pPr lvl="1"/>
            <a:r>
              <a:rPr lang="en-US" dirty="0" smtClean="0"/>
              <a:t>I	-</a:t>
            </a:r>
            <a:r>
              <a:rPr lang="en-US" dirty="0"/>
              <a:t>1 if the number of rows can not be </a:t>
            </a:r>
            <a:r>
              <a:rPr lang="en-US" dirty="0" smtClean="0"/>
              <a:t>determined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numRowsAffected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tells how many rows were affected by a non-select query, say, an update query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1" y="3985636"/>
            <a:ext cx="8053849" cy="83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QSqlQuery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</a:t>
            </a:r>
            <a:r>
              <a:rPr lang="en-US" sz="1200" dirty="0" err="1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"SELECT name FROM author"</a:t>
            </a:r>
            <a:r>
              <a:rPr lang="en-US" sz="1200" dirty="0">
                <a:solidFill>
                  <a:srgbClr val="000000"/>
                </a:solidFill>
              </a:rPr>
              <a:t>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   </a:t>
            </a:r>
            <a:r>
              <a:rPr lang="en-US" sz="1200" dirty="0"/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638737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case of a select statement, the result can be iterated over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::next(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method 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as long as there are more records available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value of the records </a:t>
            </a:r>
            <a:r>
              <a:rPr lang="en-US" dirty="0" smtClean="0"/>
              <a:t>is </a:t>
            </a:r>
            <a:r>
              <a:rPr lang="en-US" dirty="0"/>
              <a:t>fetched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::value(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</a:rPr>
              <a:t>QVariant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fi-FI" dirty="0" smtClean="0"/>
          </a:p>
          <a:p>
            <a:pPr>
              <a:lnSpc>
                <a:spcPct val="90000"/>
              </a:lnSpc>
            </a:pPr>
            <a:r>
              <a:rPr lang="fi-FI" dirty="0" smtClean="0"/>
              <a:t>For </a:t>
            </a:r>
            <a:r>
              <a:rPr lang="fi-FI" dirty="0" err="1"/>
              <a:t>navigation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::first()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::last()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::seek(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can be used to query for error messages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9215" y="2870561"/>
            <a:ext cx="5374736" cy="1182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query(</a:t>
            </a:r>
            <a:r>
              <a:rPr lang="en-US" sz="1200" dirty="0"/>
              <a:t>"SELECT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artist"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while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next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008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).</a:t>
            </a:r>
            <a:r>
              <a:rPr lang="en-US" sz="1200" dirty="0" err="1"/>
              <a:t>toString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r>
              <a:rPr lang="en-US" sz="1200" dirty="0" smtClean="0"/>
              <a:t>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doSomething</a:t>
            </a:r>
            <a:r>
              <a:rPr lang="en-US" sz="1200" dirty="0">
                <a:solidFill>
                  <a:srgbClr val="000000"/>
                </a:solidFill>
              </a:rPr>
              <a:t>(country);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7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speed up inserting a large number of records 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database does not support prepared queries Qt will translate the query into an ordinary query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kinds of prepared </a:t>
            </a:r>
            <a:r>
              <a:rPr lang="en-US" dirty="0" smtClean="0"/>
              <a:t>queries: </a:t>
            </a:r>
            <a:endParaRPr lang="en-US" dirty="0"/>
          </a:p>
          <a:p>
            <a:pPr lvl="1"/>
            <a:r>
              <a:rPr lang="en-US" dirty="0"/>
              <a:t>named </a:t>
            </a:r>
            <a:r>
              <a:rPr lang="en-US" dirty="0" smtClean="0"/>
              <a:t>bindings</a:t>
            </a:r>
            <a:endParaRPr lang="en-US" dirty="0"/>
          </a:p>
          <a:p>
            <a:pPr lvl="1"/>
            <a:r>
              <a:rPr lang="en-US" dirty="0"/>
              <a:t>positional bindings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25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9348"/>
            <a:ext cx="8291264" cy="1604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/>
              <a:t>// Named 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(:id, :name, :salary)"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":id"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1001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":name"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”Employee 1"</a:t>
            </a:r>
            <a:r>
              <a:rPr lang="en-US" sz="1200" dirty="0" smtClean="0">
                <a:solidFill>
                  <a:srgbClr val="000000"/>
                </a:solidFill>
              </a:rPr>
              <a:t>); 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":salary"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10000000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3218709"/>
            <a:ext cx="8280400" cy="1645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// </a:t>
            </a:r>
            <a:r>
              <a:rPr lang="en-US" sz="1200" dirty="0" smtClean="0"/>
              <a:t>Positional </a:t>
            </a:r>
            <a:r>
              <a:rPr lang="en-US" sz="1200" dirty="0"/>
              <a:t>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(?, ?, ?)"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1002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”Employee 2"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10000001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 smtClean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9373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Item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QSqlQueryModel</a:t>
            </a:r>
            <a:r>
              <a:rPr lang="en-US" dirty="0" smtClean="0"/>
              <a:t> </a:t>
            </a:r>
            <a:r>
              <a:rPr lang="en-US" dirty="0"/>
              <a:t>wraps a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/>
              <a:t> in a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result set of the query can be used with the model/view framework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titles displayed in views are the column names from the </a:t>
            </a:r>
            <a:r>
              <a:rPr lang="en-US" dirty="0" smtClean="0"/>
              <a:t>database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Can </a:t>
            </a:r>
            <a:r>
              <a:rPr lang="en-US" dirty="0"/>
              <a:t>be changed using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setHeaderData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wraps </a:t>
            </a:r>
            <a:r>
              <a:rPr lang="en-US" i="1" dirty="0"/>
              <a:t>a single table</a:t>
            </a:r>
            <a:r>
              <a:rPr lang="en-US" dirty="0"/>
              <a:t> in a model, and does therefore allow editing the items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, and call </a:t>
            </a:r>
            <a:r>
              <a:rPr lang="en-US" dirty="0" err="1">
                <a:latin typeface="Courier New" pitchFamily="49" charset="0"/>
              </a:rPr>
              <a:t>setTable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the table to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setFilter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a WHERE part of a SQL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setSort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column number and sort direction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 </a:t>
            </a:r>
            <a:r>
              <a:rPr lang="en-US" dirty="0">
                <a:latin typeface="Courier New" pitchFamily="49" charset="0"/>
              </a:rPr>
              <a:t>select()</a:t>
            </a:r>
            <a:r>
              <a:rPr lang="en-US" dirty="0"/>
              <a:t> to execute the query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QSqlRelationalTableModel</a:t>
            </a:r>
            <a:r>
              <a:rPr lang="en-US" dirty="0" smtClean="0"/>
              <a:t> is 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 subclass with a foreign key support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ex-query-model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47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</a:t>
            </a:r>
            <a:r>
              <a:rPr lang="en-US" dirty="0" smtClean="0"/>
              <a:t>… </a:t>
            </a:r>
            <a:endParaRPr lang="en-US" dirty="0"/>
          </a:p>
          <a:p>
            <a:r>
              <a:rPr lang="en-US" dirty="0" smtClean="0"/>
              <a:t>…creating and deploying libraries </a:t>
            </a:r>
            <a:endParaRPr lang="en-US" dirty="0"/>
          </a:p>
          <a:p>
            <a:r>
              <a:rPr lang="en-US" dirty="0" smtClean="0"/>
              <a:t>…loading libraries and resolving symbols in libraries </a:t>
            </a:r>
            <a:endParaRPr lang="en-US" dirty="0"/>
          </a:p>
          <a:p>
            <a:r>
              <a:rPr lang="en-US" dirty="0" smtClean="0"/>
              <a:t>…creating Qt plugins using both high and low-level APIs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QSqlTableModel</a:t>
            </a:r>
            <a:r>
              <a:rPr lang="en-US" dirty="0"/>
              <a:t> vs. </a:t>
            </a:r>
            <a:r>
              <a:rPr lang="en-US" dirty="0" err="1"/>
              <a:t>QAbstractItemModel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to access the table programmatically using the methods of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adds a few methods for convenience</a:t>
            </a:r>
          </a:p>
          <a:p>
            <a:pPr lvl="1"/>
            <a:r>
              <a:rPr lang="en-US" dirty="0">
                <a:latin typeface="Courier New" pitchFamily="49" charset="0"/>
              </a:rPr>
              <a:t>record()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setRecord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insertRecord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all work with instances of </a:t>
            </a:r>
            <a:r>
              <a:rPr lang="en-US" dirty="0" err="1" smtClean="0">
                <a:latin typeface="Courier New" pitchFamily="49" charset="0"/>
              </a:rPr>
              <a:t>QSqlRecord</a:t>
            </a:r>
            <a:endParaRPr lang="en-US" dirty="0"/>
          </a:p>
          <a:p>
            <a:pPr lvl="1"/>
            <a:r>
              <a:rPr lang="en-US" dirty="0" smtClean="0"/>
              <a:t>All refer </a:t>
            </a:r>
            <a:r>
              <a:rPr lang="en-US" dirty="0"/>
              <a:t>to rows in the table rather than </a:t>
            </a:r>
            <a:r>
              <a:rPr lang="en-US" dirty="0" err="1">
                <a:latin typeface="Courier New" pitchFamily="49" charset="0"/>
              </a:rPr>
              <a:t>QModelIndexes</a:t>
            </a:r>
            <a:endParaRPr lang="en-US" dirty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QSqlRecord</a:t>
            </a:r>
            <a:r>
              <a:rPr lang="en-US" dirty="0" smtClean="0"/>
              <a:t> </a:t>
            </a:r>
            <a:r>
              <a:rPr lang="en-US" dirty="0"/>
              <a:t>is a simple container for records containing methods like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index,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name,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and similar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value(...)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792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QSqlTableModel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489348"/>
            <a:ext cx="7668852" cy="206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for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 model-&gt;</a:t>
            </a:r>
            <a:r>
              <a:rPr lang="en-US" sz="1200" dirty="0" err="1">
                <a:solidFill>
                  <a:srgbClr val="000000"/>
                </a:solidFill>
              </a:rPr>
              <a:t>rowCount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++</a:t>
            </a:r>
            <a:r>
              <a:rPr lang="en-US" sz="1200" dirty="0" smtClean="0">
                <a:solidFill>
                  <a:srgbClr val="000000"/>
                </a:solidFill>
              </a:rPr>
              <a:t>row)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QSqlRecord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record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 model-&gt;record(row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808000"/>
                </a:solidFill>
              </a:rPr>
              <a:t>double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price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record.value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).</a:t>
            </a:r>
            <a:r>
              <a:rPr lang="en-US" sz="1200" dirty="0" err="1">
                <a:solidFill>
                  <a:srgbClr val="000000"/>
                </a:solidFill>
              </a:rPr>
              <a:t>toDouble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000000"/>
                </a:solidFill>
              </a:rPr>
              <a:t>price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1.1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record.setValue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price);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model-&gt;</a:t>
            </a:r>
            <a:r>
              <a:rPr lang="en-US" sz="1200" dirty="0" err="1" smtClean="0">
                <a:solidFill>
                  <a:srgbClr val="000000"/>
                </a:solidFill>
              </a:rPr>
              <a:t>setRecord</a:t>
            </a:r>
            <a:r>
              <a:rPr lang="en-US" sz="1200" dirty="0" smtClean="0">
                <a:solidFill>
                  <a:srgbClr val="000000"/>
                </a:solidFill>
              </a:rPr>
              <a:t>(row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record);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model</a:t>
            </a:r>
            <a:r>
              <a:rPr lang="en-US" sz="1200" dirty="0">
                <a:solidFill>
                  <a:srgbClr val="000000"/>
                </a:solidFill>
              </a:rPr>
              <a:t>-&gt;</a:t>
            </a:r>
            <a:r>
              <a:rPr lang="en-US" sz="1200" dirty="0" err="1">
                <a:solidFill>
                  <a:srgbClr val="000000"/>
                </a:solidFill>
              </a:rPr>
              <a:t>submitAll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5459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itchFamily="49" charset="0"/>
              </a:rPr>
              <a:t>setEditStrategy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it is possible to </a:t>
            </a:r>
            <a:r>
              <a:rPr lang="en-US" dirty="0"/>
              <a:t>specify when changes made in the GUI should be committed to the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Edit strategies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 – Data will be saved as soon as you start editing a new cell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OnRowChange</a:t>
            </a:r>
            <a:r>
              <a:rPr lang="en-US" dirty="0"/>
              <a:t> – Data will be saved when you start editing a new record (changes can be discarded by calling </a:t>
            </a:r>
            <a:r>
              <a:rPr lang="en-US" dirty="0">
                <a:latin typeface="Courier New" pitchFamily="49" charset="0"/>
              </a:rPr>
              <a:t>revert()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OnManualSubmit</a:t>
            </a:r>
            <a:r>
              <a:rPr lang="en-US" dirty="0"/>
              <a:t> – Data will only be saved when you call </a:t>
            </a:r>
            <a:r>
              <a:rPr lang="en-US" dirty="0" err="1">
                <a:latin typeface="Courier New" pitchFamily="49" charset="0"/>
              </a:rPr>
              <a:t>submitAll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(changes can be discarded with </a:t>
            </a:r>
            <a:r>
              <a:rPr lang="en-US" dirty="0" err="1">
                <a:latin typeface="Courier New" pitchFamily="49" charset="0"/>
              </a:rPr>
              <a:t>revertAll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careful with </a:t>
            </a:r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Performance can drop significantly compared to using the other editing strategies</a:t>
            </a:r>
          </a:p>
          <a:p>
            <a:pPr lvl="1"/>
            <a:r>
              <a:rPr lang="en-US" dirty="0"/>
              <a:t>If you modify a primary key, the record might slip through your fingers while you are trying to fill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09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Without modifications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/>
              <a:t> is read only, while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 only works on a single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/>
              <a:t>To be able to edit the result of an arbitrary query, override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setData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to update the data yourself, and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::flags()</a:t>
            </a:r>
            <a:r>
              <a:rPr lang="en-US" dirty="0"/>
              <a:t> to specify that the table is editable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ex-editable-query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8253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start a transaction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::transaction()</a:t>
            </a:r>
            <a:r>
              <a:rPr lang="en-US" dirty="0"/>
              <a:t>, and end it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::commit()</a:t>
            </a:r>
            <a:r>
              <a:rPr lang="en-US" dirty="0"/>
              <a:t> or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::rollback()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above methods return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the action succeeded</a:t>
            </a:r>
          </a:p>
          <a:p>
            <a:endParaRPr lang="en-US" dirty="0" smtClean="0"/>
          </a:p>
          <a:p>
            <a:r>
              <a:rPr lang="en-US" dirty="0" smtClean="0"/>
              <a:t>Transaction </a:t>
            </a:r>
            <a:r>
              <a:rPr lang="en-US" dirty="0"/>
              <a:t>requires support from the database – check for this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hasFeature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::Transactions)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27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</a:t>
            </a:r>
            <a:r>
              <a:rPr lang="en-US" dirty="0"/>
              <a:t>A</a:t>
            </a:r>
            <a:r>
              <a:rPr lang="en-US" dirty="0" smtClean="0"/>
              <a:t>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the role of </a:t>
            </a:r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you shared database connection between threads? Justify.</a:t>
            </a:r>
          </a:p>
          <a:p>
            <a:r>
              <a:rPr lang="en-US" dirty="0" smtClean="0"/>
              <a:t>How can you check, whether a required feature can be used with an existing database driver?</a:t>
            </a:r>
          </a:p>
          <a:p>
            <a:r>
              <a:rPr lang="en-US" dirty="0" smtClean="0"/>
              <a:t>What kind of SQL queries are supported by </a:t>
            </a:r>
            <a:r>
              <a:rPr lang="en-US" dirty="0" err="1" smtClean="0">
                <a:latin typeface="Courier New"/>
                <a:cs typeface="Courier New"/>
              </a:rPr>
              <a:t>QSqlQuery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and named and positional value bindings? Is it beneficial to use them?</a:t>
            </a:r>
          </a:p>
          <a:p>
            <a:r>
              <a:rPr lang="en-US" dirty="0" smtClean="0"/>
              <a:t>What kind of item models can be used with databases?</a:t>
            </a:r>
          </a:p>
          <a:p>
            <a:r>
              <a:rPr lang="en-US" dirty="0" smtClean="0"/>
              <a:t>What should be taken into account performance wise when using 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Qt support transactions?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32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has support to make SQL queries to the database</a:t>
            </a:r>
          </a:p>
          <a:p>
            <a:pPr lvl="1"/>
            <a:r>
              <a:rPr lang="en-US" dirty="0" smtClean="0"/>
              <a:t>Intuitive Qt-style APIs provided for composing the queries</a:t>
            </a:r>
          </a:p>
          <a:p>
            <a:pPr lvl="1"/>
            <a:endParaRPr lang="en-US" dirty="0"/>
          </a:p>
          <a:p>
            <a:r>
              <a:rPr lang="en-US" dirty="0" smtClean="0"/>
              <a:t>Queries are made using an open database connection</a:t>
            </a:r>
          </a:p>
          <a:p>
            <a:pPr lvl="1"/>
            <a:r>
              <a:rPr lang="en-US" dirty="0" smtClean="0"/>
              <a:t>Several connections may be opened to the same database</a:t>
            </a:r>
          </a:p>
          <a:p>
            <a:pPr lvl="1"/>
            <a:r>
              <a:rPr lang="en-US" dirty="0" smtClean="0"/>
              <a:t>Connections are value types, which cannot be shared between threads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Qt database system is based on the model/view framework with three layers</a:t>
            </a:r>
          </a:p>
          <a:p>
            <a:pPr lvl="1"/>
            <a:r>
              <a:rPr lang="en-US" dirty="0" smtClean="0"/>
              <a:t>Database technology -based drivers – connection and query objects are wrappers to the driver object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odel classes – mapping query result or a single table </a:t>
            </a:r>
          </a:p>
          <a:p>
            <a:pPr lvl="1"/>
            <a:r>
              <a:rPr lang="en-US" dirty="0" smtClean="0"/>
              <a:t>View classes – Widgets or QML types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32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Bookstore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4774685" cy="3784985"/>
          </a:xfrm>
        </p:spPr>
        <p:txBody>
          <a:bodyPr>
            <a:normAutofit/>
          </a:bodyPr>
          <a:lstStyle/>
          <a:p>
            <a:r>
              <a:rPr lang="en-US" dirty="0"/>
              <a:t>Author </a:t>
            </a:r>
            <a:r>
              <a:rPr lang="en-US" dirty="0" smtClean="0"/>
              <a:t>table in </a:t>
            </a:r>
            <a:r>
              <a:rPr lang="en-US" dirty="0"/>
              <a:t>upper view</a:t>
            </a:r>
          </a:p>
          <a:p>
            <a:endParaRPr lang="en-US" dirty="0" smtClean="0"/>
          </a:p>
          <a:p>
            <a:r>
              <a:rPr lang="en-US" dirty="0" smtClean="0"/>
              <a:t>Book </a:t>
            </a:r>
            <a:r>
              <a:rPr lang="en-US" dirty="0"/>
              <a:t>table in lower view</a:t>
            </a:r>
          </a:p>
          <a:p>
            <a:pPr lvl="1"/>
            <a:r>
              <a:rPr lang="en-US" dirty="0"/>
              <a:t>Only books from current author shown</a:t>
            </a:r>
          </a:p>
          <a:p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/>
              <a:t>these </a:t>
            </a:r>
            <a:r>
              <a:rPr lang="en-US" dirty="0" smtClean="0"/>
              <a:t>steps (more details in </a:t>
            </a:r>
            <a:r>
              <a:rPr lang="en-US" dirty="0" err="1" smtClean="0"/>
              <a:t>readme.txt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Setup the author </a:t>
            </a:r>
            <a:r>
              <a:rPr lang="en-US" dirty="0" smtClean="0"/>
              <a:t>table (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Setup the proxy tables to map columns </a:t>
            </a:r>
            <a:endParaRPr lang="en-US" dirty="0"/>
          </a:p>
          <a:p>
            <a:pPr lvl="1"/>
            <a:r>
              <a:rPr lang="en-US" dirty="0" smtClean="0"/>
              <a:t>Setup </a:t>
            </a:r>
            <a:r>
              <a:rPr lang="en-US" dirty="0"/>
              <a:t>book table with </a:t>
            </a:r>
            <a:r>
              <a:rPr lang="en-US" dirty="0" err="1">
                <a:latin typeface="Courier New"/>
                <a:cs typeface="Courier New"/>
              </a:rPr>
              <a:t>QSqlQueryModel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Provide </a:t>
            </a:r>
            <a:r>
              <a:rPr lang="en-US" dirty="0"/>
              <a:t>edit support for both tables</a:t>
            </a:r>
          </a:p>
          <a:p>
            <a:endParaRPr lang="en-US" dirty="0" smtClean="0"/>
          </a:p>
          <a:p>
            <a:r>
              <a:rPr lang="en-US" dirty="0" smtClean="0"/>
              <a:t>Optional</a:t>
            </a:r>
            <a:endParaRPr lang="en-US" dirty="0"/>
          </a:p>
          <a:p>
            <a:pPr lvl="1"/>
            <a:r>
              <a:rPr lang="en-US" dirty="0"/>
              <a:t>Support add/delete rows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lab-bookstore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69" y="40527"/>
            <a:ext cx="464046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3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Multimedia Features</a:t>
            </a:r>
          </a:p>
          <a:p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 smtClean="0"/>
              <a:t>Audio and Video Playback</a:t>
            </a:r>
          </a:p>
          <a:p>
            <a:r>
              <a:rPr lang="en-US" dirty="0" smtClean="0"/>
              <a:t>Audio and Video Recording</a:t>
            </a:r>
            <a:endParaRPr lang="en-US" dirty="0"/>
          </a:p>
          <a:p>
            <a:r>
              <a:rPr lang="en-US" dirty="0" smtClean="0"/>
              <a:t>Custom Video Surface</a:t>
            </a:r>
          </a:p>
          <a:p>
            <a:r>
              <a:rPr lang="en-US" dirty="0" smtClean="0"/>
              <a:t>FM </a:t>
            </a:r>
            <a:r>
              <a:rPr lang="en-US" dirty="0"/>
              <a:t>Radio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business logic, i.e. an engine can be implemented in a sharable library</a:t>
            </a:r>
          </a:p>
          <a:p>
            <a:endParaRPr lang="en-US" dirty="0" smtClean="0"/>
          </a:p>
          <a:p>
            <a:r>
              <a:rPr lang="en-US" dirty="0" smtClean="0"/>
              <a:t>Library </a:t>
            </a:r>
            <a:endParaRPr lang="en-US" dirty="0"/>
          </a:p>
          <a:p>
            <a:pPr lvl="1"/>
            <a:r>
              <a:rPr lang="en-US" dirty="0"/>
              <a:t>A file sharing data and code</a:t>
            </a:r>
          </a:p>
          <a:p>
            <a:pPr lvl="1"/>
            <a:r>
              <a:rPr lang="en-US" dirty="0"/>
              <a:t>Can be statically </a:t>
            </a:r>
            <a:r>
              <a:rPr lang="en-US" dirty="0" smtClean="0"/>
              <a:t>or </a:t>
            </a:r>
            <a:r>
              <a:rPr lang="en-US" dirty="0"/>
              <a:t>dynamically linked</a:t>
            </a:r>
          </a:p>
          <a:p>
            <a:pPr lvl="2"/>
            <a:r>
              <a:rPr lang="en-US" dirty="0"/>
              <a:t>For static linking, Qt must be configured with </a:t>
            </a:r>
            <a:r>
              <a:rPr lang="en-US" dirty="0">
                <a:latin typeface="Courier New"/>
                <a:cs typeface="Courier New"/>
              </a:rPr>
              <a:t>–static </a:t>
            </a:r>
            <a:r>
              <a:rPr lang="en-US" dirty="0"/>
              <a:t>option</a:t>
            </a:r>
          </a:p>
          <a:p>
            <a:pPr lvl="1"/>
            <a:r>
              <a:rPr lang="en-US" dirty="0"/>
              <a:t>Loaded at application startup-time </a:t>
            </a:r>
          </a:p>
          <a:p>
            <a:pPr lvl="1"/>
            <a:r>
              <a:rPr lang="en-US" dirty="0"/>
              <a:t>Can be loaded and unloaded dynamically</a:t>
            </a:r>
          </a:p>
          <a:p>
            <a:pPr lvl="1"/>
            <a:endParaRPr lang="en-US" dirty="0"/>
          </a:p>
          <a:p>
            <a:r>
              <a:rPr lang="en-US" dirty="0"/>
              <a:t>Plugin</a:t>
            </a:r>
          </a:p>
          <a:p>
            <a:pPr lvl="1"/>
            <a:r>
              <a:rPr lang="en-US" dirty="0"/>
              <a:t>A library, implementing an interface</a:t>
            </a:r>
          </a:p>
          <a:p>
            <a:pPr lvl="1"/>
            <a:r>
              <a:rPr lang="en-US" dirty="0"/>
              <a:t>Typically several different implementations of the same interface</a:t>
            </a:r>
          </a:p>
          <a:p>
            <a:pPr lvl="1"/>
            <a:r>
              <a:rPr lang="en-US" dirty="0"/>
              <a:t>Loaded dynamically, when needed</a:t>
            </a:r>
          </a:p>
          <a:p>
            <a:pPr lvl="1"/>
            <a:r>
              <a:rPr lang="en-US" dirty="0"/>
              <a:t>In static builds, plugins may be linked statically, but not loaded in run-time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954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…what services Qt Multimedia module provides</a:t>
            </a:r>
            <a:endParaRPr lang="en-US" dirty="0"/>
          </a:p>
          <a:p>
            <a:r>
              <a:rPr lang="en-US" dirty="0" smtClean="0"/>
              <a:t>…audio and video playback and recording </a:t>
            </a:r>
            <a:endParaRPr lang="en-US" dirty="0"/>
          </a:p>
          <a:p>
            <a:r>
              <a:rPr lang="en-US" dirty="0" smtClean="0"/>
              <a:t>…accessing video pixel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411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Multimedia Features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file playback</a:t>
            </a: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QMediaPlayer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QMediaPlaylist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QMediaContent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QVideoWidet</a:t>
            </a:r>
            <a:r>
              <a:rPr lang="en-GB" dirty="0" smtClean="0">
                <a:latin typeface="Courier New"/>
                <a:cs typeface="Courier New"/>
              </a:rPr>
              <a:t> </a:t>
            </a:r>
          </a:p>
          <a:p>
            <a:endParaRPr lang="en-GB" dirty="0" smtClean="0"/>
          </a:p>
          <a:p>
            <a:r>
              <a:rPr lang="en-GB" dirty="0" smtClean="0"/>
              <a:t>Audio </a:t>
            </a:r>
            <a:r>
              <a:rPr lang="en-GB" dirty="0"/>
              <a:t>device access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QAudioDeviceInfo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QAudioInput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/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QAudioFormat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QAudioBuffer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</a:t>
            </a:r>
            <a:r>
              <a:rPr lang="en-GB" dirty="0" smtClean="0"/>
              <a:t>audio media stored in memory for processing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Low </a:t>
            </a:r>
            <a:r>
              <a:rPr lang="en-GB" dirty="0"/>
              <a:t>latency sound effects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QSound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plays .wav files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QSoundEffect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Camera and view finder</a:t>
            </a:r>
          </a:p>
          <a:p>
            <a:pPr lvl="1"/>
            <a:r>
              <a:rPr lang="en-GB" dirty="0" err="1">
                <a:latin typeface="Courier New"/>
                <a:cs typeface="Courier New"/>
              </a:rPr>
              <a:t>QCamera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 err="1">
                <a:latin typeface="Courier New"/>
                <a:cs typeface="Courier New"/>
              </a:rPr>
              <a:t>QAbstractVideoSurface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 err="1">
                <a:latin typeface="Courier New"/>
                <a:cs typeface="Courier New"/>
              </a:rPr>
              <a:t>QAbstractVideoFilter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– for QML </a:t>
            </a: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QVideoFrame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Audio buffer and video frame monitoring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QAudioProbe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QVideoProbe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FM radio 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QRadioTuner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QRadioData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3D positional audio – Qt Audio Engine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Architecture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High-level multimedia classes derive from </a:t>
            </a:r>
            <a:r>
              <a:rPr lang="en-US" dirty="0" err="1" smtClean="0">
                <a:latin typeface="Courier New"/>
                <a:cs typeface="Courier New"/>
              </a:rPr>
              <a:t>QMediaObject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QMediaPlayer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QAudioRecorder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QCamera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QRadioTuner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Media object </a:t>
            </a:r>
          </a:p>
          <a:p>
            <a:pPr lvl="1"/>
            <a:r>
              <a:rPr lang="en-US" dirty="0" smtClean="0"/>
              <a:t>Provides access to meta-data: title, language, copyright, publisher</a:t>
            </a:r>
          </a:p>
          <a:p>
            <a:pPr lvl="1"/>
            <a:r>
              <a:rPr lang="en-US" dirty="0" smtClean="0"/>
              <a:t>Provides internally a media service object, which actually implements the multimedia service</a:t>
            </a:r>
          </a:p>
          <a:p>
            <a:pPr lvl="1"/>
            <a:r>
              <a:rPr lang="en-US" dirty="0" smtClean="0"/>
              <a:t>Allows binding helper objects, implementing </a:t>
            </a:r>
            <a:r>
              <a:rPr lang="en-US" dirty="0" err="1" smtClean="0">
                <a:latin typeface="Courier New"/>
                <a:cs typeface="Courier New"/>
              </a:rPr>
              <a:t>Q</a:t>
            </a:r>
            <a:r>
              <a:rPr lang="en-US" dirty="0" err="1">
                <a:latin typeface="Courier New"/>
                <a:cs typeface="Courier New"/>
              </a:rPr>
              <a:t>Media</a:t>
            </a:r>
            <a:r>
              <a:rPr lang="en-US" dirty="0" err="1" smtClean="0">
                <a:latin typeface="Courier New"/>
                <a:cs typeface="Courier New"/>
              </a:rPr>
              <a:t>BindableInterface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QMediaService</a:t>
            </a:r>
            <a:r>
              <a:rPr lang="en-US" dirty="0" smtClean="0"/>
              <a:t> implements one or more media control interfaces 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>
                <a:latin typeface="Courier New"/>
                <a:cs typeface="Courier New"/>
              </a:rPr>
              <a:t>QAudioRecorderComtrol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QCameraZoomControl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QRadioDataControl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Helper objects extend media object functionality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QMediaPlaylist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QRadioData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QVideoWidget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82823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Playback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7098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QMediaPlayer</a:t>
            </a:r>
            <a:r>
              <a:rPr lang="en-US" dirty="0" smtClean="0"/>
              <a:t> is a media object using internally a certain media service</a:t>
            </a:r>
          </a:p>
          <a:p>
            <a:pPr lvl="1"/>
            <a:r>
              <a:rPr lang="en-US" dirty="0" smtClean="0"/>
              <a:t>Extended with </a:t>
            </a:r>
            <a:r>
              <a:rPr lang="en-US" dirty="0" err="1" smtClean="0">
                <a:latin typeface="Courier New"/>
                <a:cs typeface="Courier New"/>
              </a:rPr>
              <a:t>QMediaPlaylist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QVideoWidget</a:t>
            </a:r>
            <a:r>
              <a:rPr lang="en-US" dirty="0" smtClean="0"/>
              <a:t> helper classes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8" y="2080639"/>
            <a:ext cx="7153632" cy="29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22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Playback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-widgets and 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qml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589" y="1370838"/>
            <a:ext cx="8341975" cy="142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QMediaPlayer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QMediaPlaylist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00"/>
                </a:solidFill>
              </a:rPr>
              <a:t>m_player</a:t>
            </a:r>
            <a:r>
              <a:rPr lang="en-US" sz="1200" dirty="0"/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/>
              <a:t>-&gt;</a:t>
            </a:r>
            <a:r>
              <a:rPr lang="en-US" sz="1200" dirty="0" err="1"/>
              <a:t>addMedia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/>
              <a:t>("video.mp4"))</a:t>
            </a:r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m_widget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QVideoWidget</a:t>
            </a:r>
            <a:r>
              <a:rPr lang="en-US" sz="1200" dirty="0"/>
              <a:t>(); </a:t>
            </a:r>
            <a:endParaRPr lang="en-US" sz="1200" dirty="0" smtClean="0"/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/>
              <a:t>-&gt;</a:t>
            </a:r>
            <a:r>
              <a:rPr lang="en-US" sz="1200" dirty="0" err="1"/>
              <a:t>setVideoOutput</a:t>
            </a:r>
            <a:r>
              <a:rPr lang="en-US" sz="1200" dirty="0"/>
              <a:t>(</a:t>
            </a:r>
            <a:r>
              <a:rPr lang="en-US" sz="1200" dirty="0" err="1"/>
              <a:t>m_widget</a:t>
            </a:r>
            <a:r>
              <a:rPr lang="en-US" sz="1200" dirty="0"/>
              <a:t>); </a:t>
            </a:r>
            <a:endParaRPr lang="en-US" sz="1200" dirty="0" smtClean="0"/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/>
              <a:t>-&gt;</a:t>
            </a:r>
            <a:r>
              <a:rPr lang="en-US" sz="1200" dirty="0" err="1"/>
              <a:t>setCurrentIndex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80"/>
                </a:solidFill>
              </a:rPr>
              <a:t>1</a:t>
            </a:r>
            <a:r>
              <a:rPr lang="en-US" sz="1200" dirty="0"/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/>
              <a:t>-&gt;play();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89" y="2945319"/>
            <a:ext cx="8341975" cy="2161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</a:rPr>
              <a:t>FileDialog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filedialog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title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55AF"/>
                </a:solidFill>
              </a:rPr>
              <a:t>qsTr</a:t>
            </a:r>
            <a:r>
              <a:rPr lang="en-US" sz="1200" dirty="0"/>
              <a:t>("Please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choose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file")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folder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shortcuts</a:t>
            </a:r>
            <a:r>
              <a:rPr lang="en-US" sz="1200" dirty="0" err="1"/>
              <a:t>.home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</a:rPr>
              <a:t>onAccepted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mediaplayer</a:t>
            </a:r>
            <a:r>
              <a:rPr lang="en-US" sz="1200" dirty="0" err="1" smtClean="0"/>
              <a:t>.source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filedialog</a:t>
            </a:r>
            <a:r>
              <a:rPr lang="en-US" sz="1200" dirty="0" err="1"/>
              <a:t>.fileUrls</a:t>
            </a:r>
            <a:r>
              <a:rPr lang="en-US" sz="1200" dirty="0"/>
              <a:t>[0]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} </a:t>
            </a:r>
          </a:p>
          <a:p>
            <a:r>
              <a:rPr lang="en-US" sz="1200" dirty="0" err="1" smtClean="0">
                <a:solidFill>
                  <a:srgbClr val="800080"/>
                </a:solidFill>
              </a:rPr>
              <a:t>VideoOutput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videooutputvideo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anchors { top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parent</a:t>
            </a:r>
            <a:r>
              <a:rPr lang="en-US" sz="1200" dirty="0" err="1" smtClean="0"/>
              <a:t>.top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rgbClr val="800000"/>
                </a:solidFill>
              </a:rPr>
              <a:t>bottom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toolbar</a:t>
            </a:r>
            <a:r>
              <a:rPr lang="en-US" sz="1200" dirty="0" err="1" smtClean="0"/>
              <a:t>.top</a:t>
            </a:r>
            <a:r>
              <a:rPr lang="en-US" sz="1200" dirty="0" smtClean="0"/>
              <a:t> } 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width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parent</a:t>
            </a:r>
            <a:r>
              <a:rPr lang="en-US" sz="1200" dirty="0" err="1"/>
              <a:t>.width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800000"/>
                </a:solidFill>
              </a:rPr>
              <a:t>source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mediaplayer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}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>
                <a:solidFill>
                  <a:srgbClr val="800080"/>
                </a:solidFill>
              </a:rPr>
              <a:t>MediaPlayer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mediaplayer</a:t>
            </a:r>
            <a:r>
              <a:rPr lang="en-US" sz="1200" dirty="0"/>
              <a:t> 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75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Recording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89" y="1346949"/>
            <a:ext cx="6323690" cy="37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91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Recording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QAudioRecorder</a:t>
            </a:r>
            <a:r>
              <a:rPr lang="en-US" dirty="0"/>
              <a:t> allows recording and compressing audio data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QMediaRecorder</a:t>
            </a:r>
            <a:r>
              <a:rPr lang="en-US" dirty="0"/>
              <a:t> allows recording video </a:t>
            </a:r>
          </a:p>
          <a:p>
            <a:pPr lvl="1"/>
            <a:r>
              <a:rPr lang="en-US" dirty="0"/>
              <a:t>Set the source in the constructor (a camera or a radio tuner)</a:t>
            </a:r>
          </a:p>
          <a:p>
            <a:pPr lvl="1"/>
            <a:r>
              <a:rPr lang="en-US" dirty="0"/>
              <a:t>Set audio settings as above</a:t>
            </a:r>
          </a:p>
          <a:p>
            <a:pPr lvl="1"/>
            <a:r>
              <a:rPr lang="en-US" dirty="0"/>
              <a:t>Start recording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812" y="1789658"/>
            <a:ext cx="8328240" cy="1420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000000"/>
                </a:solidFill>
              </a:rPr>
              <a:t>audioRecorder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QAudioRecorder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QAudioEncoderSettings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audioSettings.setCodec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"audio/</a:t>
            </a:r>
            <a:r>
              <a:rPr lang="en-US" sz="1200" dirty="0" err="1"/>
              <a:t>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audioSettings.setQuality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QMultimedia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HighQuality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setEncodingSettings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setOutputLocation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fromLocalFile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test.amr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&gt;record();</a:t>
            </a:r>
          </a:p>
        </p:txBody>
      </p:sp>
    </p:spTree>
    <p:extLst>
      <p:ext uri="{BB962C8B-B14F-4D97-AF65-F5344CB8AC3E}">
        <p14:creationId xmlns:p14="http://schemas.microsoft.com/office/powerpoint/2010/main" val="20219908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Audio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QSoundEffect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Low latency WAV format sound effects</a:t>
            </a:r>
          </a:p>
          <a:p>
            <a:pPr lvl="1"/>
            <a:r>
              <a:rPr lang="en-US" dirty="0"/>
              <a:t>Volume, mute, and number of loops may be controlled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QAudioProbe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Monitor played or recorded audio data</a:t>
            </a:r>
          </a:p>
          <a:p>
            <a:pPr lvl="1"/>
            <a:r>
              <a:rPr lang="en-US" dirty="0"/>
              <a:t>Any media object may be used as a source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QAudioInput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Raw audio data output and input</a:t>
            </a:r>
          </a:p>
          <a:p>
            <a:pPr lvl="1"/>
            <a:r>
              <a:rPr lang="en-US" dirty="0"/>
              <a:t>Available HW determines what audio input and outputs are available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 Audio Engine</a:t>
            </a:r>
          </a:p>
          <a:p>
            <a:pPr lvl="1"/>
            <a:r>
              <a:rPr lang="en-US" dirty="0"/>
              <a:t>QML module for providing 3D positional audio playback and content management </a:t>
            </a:r>
          </a:p>
          <a:p>
            <a:pPr lvl="1"/>
            <a:r>
              <a:rPr lang="en-US" dirty="0"/>
              <a:t>Wave files are organized into discrete Sound instances, which are grouped and  controlled using categories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20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Low Level Video Frames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696290"/>
          </a:xfrm>
        </p:spPr>
        <p:txBody>
          <a:bodyPr/>
          <a:lstStyle/>
          <a:p>
            <a:r>
              <a:rPr lang="en-US" dirty="0"/>
              <a:t>Useful when accessing barcodes or applying fancy effects to the frames</a:t>
            </a:r>
          </a:p>
          <a:p>
            <a:r>
              <a:rPr lang="en-US" dirty="0"/>
              <a:t>Set the video output of the media player to your custom surface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615" y="2065412"/>
            <a:ext cx="8196391" cy="290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MyVideoSurface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QAbstractVideoSurface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supportedPixelFormats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NoHandle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    Q_UNUSED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// </a:t>
            </a:r>
            <a:r>
              <a:rPr lang="en-US" sz="1200" dirty="0"/>
              <a:t>Return the formats you will support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return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/>
              <a:t>Format_RGB565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present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QVideoFrame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&amp;frame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Q_UNUSED</a:t>
            </a:r>
            <a:r>
              <a:rPr lang="en-US" sz="1200" dirty="0" smtClean="0">
                <a:solidFill>
                  <a:srgbClr val="000000"/>
                </a:solidFill>
              </a:rPr>
              <a:t>(frame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// </a:t>
            </a:r>
            <a:r>
              <a:rPr lang="en-US" sz="1200" dirty="0"/>
              <a:t>Handle the frame and do your processing </a:t>
            </a:r>
            <a:r>
              <a:rPr lang="en-US" sz="1200" dirty="0">
                <a:solidFill>
                  <a:srgbClr val="808000"/>
                </a:solidFill>
              </a:rPr>
              <a:t>return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true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x-custom-video-widget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7864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Radio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3126265" cy="3784985"/>
          </a:xfrm>
        </p:spPr>
        <p:txBody>
          <a:bodyPr/>
          <a:lstStyle/>
          <a:p>
            <a:r>
              <a:rPr lang="en-US" dirty="0"/>
              <a:t>Radio tuner + access to RDS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QRadioTuner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Media object</a:t>
            </a:r>
          </a:p>
          <a:p>
            <a:pPr lvl="1"/>
            <a:r>
              <a:rPr lang="en-US" dirty="0"/>
              <a:t>Frequency control</a:t>
            </a:r>
          </a:p>
          <a:p>
            <a:pPr lvl="1"/>
            <a:r>
              <a:rPr lang="en-US" dirty="0"/>
              <a:t>Stereo mode control</a:t>
            </a:r>
          </a:p>
          <a:p>
            <a:pPr lvl="1"/>
            <a:r>
              <a:rPr lang="en-US" dirty="0"/>
              <a:t>Provides access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Station name</a:t>
            </a:r>
          </a:p>
          <a:p>
            <a:pPr lvl="1"/>
            <a:r>
              <a:rPr lang="en-US" dirty="0"/>
              <a:t>Station id</a:t>
            </a:r>
          </a:p>
          <a:p>
            <a:pPr lvl="1"/>
            <a:r>
              <a:rPr lang="en-US" dirty="0"/>
              <a:t>Radio text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7010" y="1370838"/>
            <a:ext cx="5215554" cy="1750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</a:rPr>
              <a:t>radio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connect(radio,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SIGNAL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frequencyChanged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this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</a:t>
            </a:r>
            <a:r>
              <a:rPr lang="en-US" sz="1200" dirty="0" smtClean="0">
                <a:solidFill>
                  <a:srgbClr val="808000"/>
                </a:solidFill>
              </a:rPr>
              <a:t>SLOT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freqChanged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(radio-&gt;</a:t>
            </a:r>
            <a:r>
              <a:rPr lang="en-US" sz="1200" dirty="0" err="1">
                <a:solidFill>
                  <a:srgbClr val="000000"/>
                </a:solidFill>
              </a:rPr>
              <a:t>isBandSupported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::FM)) {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setBand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setFrequency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yourRadioStationFrequency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setVolume</a:t>
            </a:r>
            <a:r>
              <a:rPr lang="en-US" sz="1200" dirty="0">
                <a:solidFill>
                  <a:srgbClr val="000000"/>
                </a:solidFill>
              </a:rPr>
              <a:t>(100);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radio-&gt;start();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general, different platforms handle exporting symbols from a DLL in different ways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even require a special import declaration when clients of the DLL are compiled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Visibility of the symbols of a DLL might also depend on the compiler!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again, Qt hides all this behind a couple of macros: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Q_DECL_EXPORT</a:t>
            </a:r>
            <a:r>
              <a:rPr lang="en-US" dirty="0"/>
              <a:t> – used with symbols </a:t>
            </a:r>
            <a:r>
              <a:rPr lang="en-US" i="1" dirty="0"/>
              <a:t>when compiling a shared library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Q_DECL_IMPORT</a:t>
            </a:r>
            <a:r>
              <a:rPr lang="en-US" dirty="0"/>
              <a:t> – used with symbols </a:t>
            </a:r>
            <a:r>
              <a:rPr lang="en-US" i="1" dirty="0"/>
              <a:t>when compiling a client that uses the shared library</a:t>
            </a:r>
          </a:p>
          <a:p>
            <a:endParaRPr lang="en-US" dirty="0"/>
          </a:p>
          <a:p>
            <a:r>
              <a:rPr lang="en-US" dirty="0"/>
              <a:t>QtCreator project wizard creates this </a:t>
            </a:r>
            <a:r>
              <a:rPr lang="en-US" dirty="0" smtClean="0"/>
              <a:t>automatically</a:t>
            </a:r>
          </a:p>
          <a:p>
            <a:endParaRPr lang="en-US" dirty="0"/>
          </a:p>
          <a:p>
            <a:r>
              <a:rPr lang="en-US" dirty="0" smtClean="0"/>
              <a:t>Qt uses private-implementation pattern to guarantee binary compatibility in libraries </a:t>
            </a:r>
          </a:p>
          <a:p>
            <a:pPr lvl="1"/>
            <a:r>
              <a:rPr lang="en-US" dirty="0" smtClean="0"/>
              <a:t>Public class has a pointer to the private class</a:t>
            </a:r>
          </a:p>
          <a:p>
            <a:pPr lvl="1"/>
            <a:r>
              <a:rPr lang="en-US" dirty="0" smtClean="0"/>
              <a:t>Private class contains all other data members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99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media objects, media services, and media controls and how are they related to each other?</a:t>
            </a:r>
          </a:p>
          <a:p>
            <a:r>
              <a:rPr lang="en-US" dirty="0" smtClean="0"/>
              <a:t>In which ways is it possible to play back audio using Qt multimedia?</a:t>
            </a:r>
          </a:p>
          <a:p>
            <a:r>
              <a:rPr lang="en-US" dirty="0" smtClean="0"/>
              <a:t>Which media codecs are supported by Qt?</a:t>
            </a:r>
          </a:p>
          <a:p>
            <a:r>
              <a:rPr lang="en-US" dirty="0" smtClean="0"/>
              <a:t>How video frames can be manipulated?</a:t>
            </a:r>
          </a:p>
          <a:p>
            <a:r>
              <a:rPr lang="en-US" dirty="0" smtClean="0"/>
              <a:t>How would you provide data to computer vision libraries, such as </a:t>
            </a:r>
            <a:r>
              <a:rPr lang="en-US" dirty="0" err="1" smtClean="0"/>
              <a:t>OpenCV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66249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Multimedia provides a rich set of multimedia features</a:t>
            </a:r>
          </a:p>
          <a:p>
            <a:pPr lvl="1"/>
            <a:r>
              <a:rPr lang="en-US" dirty="0" smtClean="0"/>
              <a:t>Audio and video playback and recording</a:t>
            </a:r>
          </a:p>
          <a:p>
            <a:pPr lvl="1"/>
            <a:r>
              <a:rPr lang="en-US" dirty="0" smtClean="0"/>
              <a:t>Low-latency sound effects </a:t>
            </a:r>
          </a:p>
          <a:p>
            <a:pPr lvl="1"/>
            <a:r>
              <a:rPr lang="en-US" dirty="0" smtClean="0"/>
              <a:t>Manipulation of raw audio data and video frames</a:t>
            </a:r>
          </a:p>
          <a:p>
            <a:pPr lvl="1"/>
            <a:r>
              <a:rPr lang="en-US" dirty="0" smtClean="0"/>
              <a:t>FM radio</a:t>
            </a:r>
          </a:p>
          <a:p>
            <a:pPr lvl="1"/>
            <a:r>
              <a:rPr lang="en-US" dirty="0" smtClean="0"/>
              <a:t>3D audio </a:t>
            </a:r>
          </a:p>
          <a:p>
            <a:pPr lvl="1"/>
            <a:endParaRPr lang="en-US" dirty="0"/>
          </a:p>
          <a:p>
            <a:r>
              <a:rPr lang="en-US" dirty="0" smtClean="0"/>
              <a:t>Features are used with media objects</a:t>
            </a:r>
          </a:p>
          <a:p>
            <a:pPr lvl="1"/>
            <a:r>
              <a:rPr lang="en-US" dirty="0" smtClean="0"/>
              <a:t>Media objects use media services, which actually implement the requested services – possibly using the underlying platform libraries </a:t>
            </a:r>
          </a:p>
          <a:p>
            <a:pPr lvl="1"/>
            <a:r>
              <a:rPr lang="en-US" dirty="0" smtClean="0"/>
              <a:t>Media objects may be extended with helper objects, like media player can be extended with a play list and video widget</a:t>
            </a:r>
          </a:p>
          <a:p>
            <a:pPr lvl="1"/>
            <a:endParaRPr lang="en-US" dirty="0"/>
          </a:p>
          <a:p>
            <a:r>
              <a:rPr lang="en-US" dirty="0" smtClean="0"/>
              <a:t>Qt allows monitoring and changes audio buffers and video frames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22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smtClean="0"/>
              <a:t>and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0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XML APIs</a:t>
            </a:r>
          </a:p>
          <a:p>
            <a:r>
              <a:rPr lang="en-US" dirty="0" smtClean="0"/>
              <a:t>XML Parsing with Stream Reader</a:t>
            </a:r>
          </a:p>
          <a:p>
            <a:r>
              <a:rPr lang="en-US" dirty="0" smtClean="0"/>
              <a:t>Stream Writer</a:t>
            </a:r>
          </a:p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XML Schema</a:t>
            </a:r>
            <a:endParaRPr lang="en-US" dirty="0"/>
          </a:p>
          <a:p>
            <a:r>
              <a:rPr lang="en-US" dirty="0" smtClean="0"/>
              <a:t>JSON support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468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…XML parsing options </a:t>
            </a:r>
            <a:endParaRPr lang="en-US" dirty="0"/>
          </a:p>
          <a:p>
            <a:r>
              <a:rPr lang="en-US" dirty="0" smtClean="0"/>
              <a:t>…XML parsing with XML stream reader</a:t>
            </a:r>
            <a:endParaRPr lang="en-US" dirty="0"/>
          </a:p>
          <a:p>
            <a:r>
              <a:rPr lang="en-US" dirty="0" smtClean="0"/>
              <a:t>…XQuery in Qt</a:t>
            </a:r>
          </a:p>
          <a:p>
            <a:r>
              <a:rPr lang="en-US" dirty="0" smtClean="0"/>
              <a:t>…JSON parsing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544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Qt provides three different means of accessing XML data:</a:t>
            </a:r>
          </a:p>
          <a:p>
            <a:r>
              <a:rPr lang="en-US" dirty="0"/>
              <a:t>SAX (simple API for XML, version 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sequential view on the data using call backs</a:t>
            </a:r>
          </a:p>
          <a:p>
            <a:endParaRPr lang="en-US" dirty="0" smtClean="0"/>
          </a:p>
          <a:p>
            <a:r>
              <a:rPr lang="en-US" dirty="0" smtClean="0"/>
              <a:t>Stream </a:t>
            </a:r>
            <a:r>
              <a:rPr lang="en-US" dirty="0"/>
              <a:t>Reader/Writer</a:t>
            </a:r>
          </a:p>
          <a:p>
            <a:pPr lvl="1"/>
            <a:r>
              <a:rPr lang="en-US" dirty="0"/>
              <a:t>Also a sequential view, but control is in the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/>
              <a:t>Makes it easier to write recursive descent parsers</a:t>
            </a:r>
          </a:p>
          <a:p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(document object model, level 1 and 2), which provides a tree view on the data</a:t>
            </a:r>
          </a:p>
          <a:p>
            <a:endParaRPr lang="en-US" dirty="0"/>
          </a:p>
          <a:p>
            <a:r>
              <a:rPr lang="en-US" dirty="0"/>
              <a:t>SAX and DOM APIs </a:t>
            </a:r>
            <a:r>
              <a:rPr lang="en-US" dirty="0" smtClean="0"/>
              <a:t>are deprecated and not covered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983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Parsing with Stream 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QXmlStreamReader</a:t>
            </a:r>
            <a:r>
              <a:rPr lang="en-US" dirty="0"/>
              <a:t> </a:t>
            </a:r>
            <a:r>
              <a:rPr lang="en-US" dirty="0" smtClean="0"/>
              <a:t>provides fast and efficient way to parse XML</a:t>
            </a:r>
          </a:p>
          <a:p>
            <a:pPr lvl="1"/>
            <a:r>
              <a:rPr lang="en-US" dirty="0" smtClean="0"/>
              <a:t>Well-formed XML 1.0 parser </a:t>
            </a:r>
          </a:p>
          <a:p>
            <a:endParaRPr lang="en-US" dirty="0" smtClean="0"/>
          </a:p>
          <a:p>
            <a:r>
              <a:rPr lang="en-US" dirty="0" smtClean="0"/>
              <a:t>Small memory usage</a:t>
            </a:r>
          </a:p>
          <a:p>
            <a:pPr lvl="1"/>
            <a:r>
              <a:rPr lang="en-US" dirty="0" smtClean="0"/>
              <a:t>XML data is parsed by pulling tokens using </a:t>
            </a:r>
            <a:r>
              <a:rPr lang="en-US" dirty="0" err="1" smtClean="0">
                <a:latin typeface="Courier New"/>
                <a:cs typeface="Courier New"/>
              </a:rPr>
              <a:t>TokenType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readNexr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Only current token kept in memory</a:t>
            </a:r>
          </a:p>
          <a:p>
            <a:pPr lvl="1"/>
            <a:r>
              <a:rPr lang="en-US" dirty="0" smtClean="0"/>
              <a:t>String data reported with </a:t>
            </a:r>
            <a:r>
              <a:rPr lang="en-US" dirty="0" err="1" smtClean="0">
                <a:latin typeface="Courier New"/>
                <a:cs typeface="Courier New"/>
              </a:rPr>
              <a:t>QStringRef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Incremental parsing</a:t>
            </a:r>
          </a:p>
          <a:p>
            <a:pPr lvl="1"/>
            <a:r>
              <a:rPr lang="en-US" dirty="0" smtClean="0"/>
              <a:t>Data read in chunks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PrematureEndOdDocumentError</a:t>
            </a:r>
            <a:r>
              <a:rPr lang="en-US" dirty="0" smtClean="0"/>
              <a:t> reports the document was not fully parsed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to resume once data is available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95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may be read from any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, string, byte array or char pointer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QXmlReader</a:t>
            </a:r>
            <a:r>
              <a:rPr lang="en-US" dirty="0" smtClean="0">
                <a:latin typeface="Courier New"/>
                <a:cs typeface="Courier New"/>
              </a:rPr>
              <a:t> reader(</a:t>
            </a:r>
            <a:r>
              <a:rPr lang="en-US" dirty="0" err="1" smtClean="0">
                <a:latin typeface="Courier New"/>
                <a:cs typeface="Courier New"/>
              </a:rPr>
              <a:t>tcpSocket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/>
          </a:p>
          <a:p>
            <a:pPr lvl="1"/>
            <a:r>
              <a:rPr lang="en-US" dirty="0" smtClean="0"/>
              <a:t>Function </a:t>
            </a:r>
            <a:r>
              <a:rPr lang="en-US" dirty="0" err="1" smtClean="0">
                <a:latin typeface="Courier New"/>
                <a:cs typeface="Courier New"/>
              </a:rPr>
              <a:t>addData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adds more data for the reader</a:t>
            </a:r>
          </a:p>
          <a:p>
            <a:endParaRPr lang="en-US" dirty="0" smtClean="0"/>
          </a:p>
          <a:p>
            <a:r>
              <a:rPr lang="en-US" dirty="0" smtClean="0"/>
              <a:t>Data is read in the loop using </a:t>
            </a:r>
            <a:r>
              <a:rPr lang="en-US" dirty="0" err="1" smtClean="0">
                <a:latin typeface="Courier New"/>
                <a:cs typeface="Courier New"/>
              </a:rPr>
              <a:t>readNext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or </a:t>
            </a:r>
            <a:r>
              <a:rPr lang="en-US" dirty="0" err="1" smtClean="0">
                <a:latin typeface="Courier New"/>
                <a:cs typeface="Courier New"/>
              </a:rPr>
              <a:t>readNextStartElement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while (!</a:t>
            </a:r>
            <a:r>
              <a:rPr lang="en-US" dirty="0" err="1" smtClean="0">
                <a:latin typeface="Courier New"/>
                <a:cs typeface="Courier New"/>
              </a:rPr>
              <a:t>reader.atEnd</a:t>
            </a:r>
            <a:r>
              <a:rPr lang="en-US" dirty="0" smtClean="0">
                <a:latin typeface="Courier New"/>
                <a:cs typeface="Courier New"/>
              </a:rPr>
              <a:t>()) {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	    while (</a:t>
            </a:r>
            <a:r>
              <a:rPr lang="en-US" dirty="0" err="1" smtClean="0">
                <a:latin typeface="Courier New"/>
                <a:cs typeface="Courier New"/>
              </a:rPr>
              <a:t>reader.readNextStartElement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lvl="1"/>
            <a:r>
              <a:rPr lang="en-US" dirty="0" smtClean="0"/>
              <a:t>Irrelevant elements may be skipped with </a:t>
            </a:r>
            <a:r>
              <a:rPr lang="en-US" dirty="0" err="1" smtClean="0">
                <a:latin typeface="Courier New"/>
                <a:cs typeface="Courier New"/>
              </a:rPr>
              <a:t>skipCurrrentElement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Fetch element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name()</a:t>
            </a:r>
            <a:r>
              <a:rPr lang="en-US" dirty="0"/>
              <a:t> </a:t>
            </a:r>
            <a:r>
              <a:rPr lang="en-US" dirty="0" smtClean="0"/>
              <a:t>– element name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, or </a:t>
            </a:r>
            <a:r>
              <a:rPr lang="en-US" dirty="0" err="1" smtClean="0">
                <a:latin typeface="Courier New" pitchFamily="49" charset="0"/>
              </a:rPr>
              <a:t>readElementText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– returns everything </a:t>
            </a:r>
            <a:r>
              <a:rPr lang="en-US" dirty="0"/>
              <a:t>till the matching end token as </a:t>
            </a:r>
            <a:r>
              <a:rPr lang="en-US" dirty="0" smtClean="0"/>
              <a:t>text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/>
                <a:cs typeface="Courier New"/>
              </a:rPr>
              <a:t>attributes.value</a:t>
            </a:r>
            <a:r>
              <a:rPr lang="en-US" dirty="0" smtClean="0">
                <a:latin typeface="Courier New"/>
                <a:cs typeface="Courier New"/>
              </a:rPr>
              <a:t>(“</a:t>
            </a:r>
            <a:r>
              <a:rPr lang="en-US" dirty="0" err="1" smtClean="0">
                <a:latin typeface="Courier New"/>
                <a:cs typeface="Courier New"/>
              </a:rPr>
              <a:t>attributeName</a:t>
            </a:r>
            <a:r>
              <a:rPr lang="en-US" dirty="0" smtClean="0">
                <a:latin typeface="Courier New"/>
                <a:cs typeface="Courier New"/>
              </a:rPr>
              <a:t>”)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5385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777141"/>
          </a:xfrm>
        </p:spPr>
        <p:txBody>
          <a:bodyPr>
            <a:normAutofit/>
          </a:bodyPr>
          <a:lstStyle/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readNext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reports an error, it returns </a:t>
            </a:r>
            <a:r>
              <a:rPr lang="en-US" dirty="0" err="1" smtClean="0">
                <a:latin typeface="Courier New"/>
                <a:cs typeface="Courier New"/>
              </a:rPr>
              <a:t>EndDocument</a:t>
            </a:r>
            <a:r>
              <a:rPr lang="en-US" dirty="0" smtClean="0"/>
              <a:t>, which means </a:t>
            </a:r>
            <a:r>
              <a:rPr lang="en-US" dirty="0" err="1" smtClean="0">
                <a:latin typeface="Courier New"/>
                <a:cs typeface="Courier New"/>
              </a:rPr>
              <a:t>atEnd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returns true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if (</a:t>
            </a:r>
            <a:r>
              <a:rPr lang="en-US" dirty="0" err="1" smtClean="0">
                <a:latin typeface="Courier New"/>
                <a:cs typeface="Courier New"/>
              </a:rPr>
              <a:t>reader.hasError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Error error = </a:t>
            </a:r>
            <a:r>
              <a:rPr lang="en-US" dirty="0" err="1" smtClean="0">
                <a:latin typeface="Courier New"/>
                <a:cs typeface="Courier New"/>
              </a:rPr>
              <a:t>reader.error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also signal an error yourself using </a:t>
            </a:r>
            <a:r>
              <a:rPr lang="en-US" dirty="0" err="1">
                <a:latin typeface="Courier New" pitchFamily="49" charset="0"/>
              </a:rPr>
              <a:t>raiseError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3121568"/>
            <a:ext cx="8066509" cy="1350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800000"/>
                </a:solidFill>
              </a:rPr>
              <a:t>reader</a:t>
            </a:r>
            <a:r>
              <a:rPr lang="en-US" sz="1200" dirty="0" err="1" smtClean="0"/>
              <a:t>.readNextStartElement</a:t>
            </a:r>
            <a:r>
              <a:rPr lang="en-US" sz="1200" dirty="0"/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800000"/>
                </a:solidFill>
              </a:rPr>
              <a:t>reader</a:t>
            </a:r>
            <a:r>
              <a:rPr lang="en-US" sz="1200" dirty="0" err="1" smtClean="0"/>
              <a:t>.name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!=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”bookmarks”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||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00"/>
                </a:solidFill>
              </a:rPr>
              <a:t>xml</a:t>
            </a:r>
            <a:r>
              <a:rPr lang="en-US" sz="1200" dirty="0" err="1"/>
              <a:t>.attributes</a:t>
            </a:r>
            <a:r>
              <a:rPr lang="en-US" sz="1200" dirty="0"/>
              <a:t>().value("version")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!=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smtClean="0"/>
              <a:t>4.2”)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    </a:t>
            </a:r>
            <a:r>
              <a:rPr lang="en-US" sz="1200" dirty="0" err="1" smtClean="0">
                <a:solidFill>
                  <a:srgbClr val="800000"/>
                </a:solidFill>
              </a:rPr>
              <a:t>xml</a:t>
            </a:r>
            <a:r>
              <a:rPr lang="en-US" sz="1200" dirty="0" err="1" smtClean="0"/>
              <a:t>.raiseError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/>
              <a:t>::</a:t>
            </a:r>
            <a:r>
              <a:rPr lang="en-US" sz="1200" dirty="0" err="1"/>
              <a:t>tr</a:t>
            </a:r>
            <a:r>
              <a:rPr lang="en-US" sz="1200" dirty="0"/>
              <a:t>("The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file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is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a bookmarks version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4.2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file."));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    else</a:t>
            </a:r>
            <a:endParaRPr lang="en-US" sz="1200" dirty="0" smtClean="0"/>
          </a:p>
          <a:p>
            <a:r>
              <a:rPr lang="en-US" sz="1200" dirty="0" smtClean="0"/>
              <a:t>        // Continue handling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629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QXmlStreamWriter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to write XML in a streaming fashion, using high level functions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are written using methods like </a:t>
            </a:r>
            <a:r>
              <a:rPr lang="en-US" dirty="0" err="1">
                <a:latin typeface="Courier New" pitchFamily="49" charset="0"/>
              </a:rPr>
              <a:t>writeStartDocument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writeStartElement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writeEndElement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writeAttribute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writeCharacters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/>
              <a:t>the device to write to using </a:t>
            </a:r>
            <a:r>
              <a:rPr lang="en-US" dirty="0" err="1">
                <a:latin typeface="Courier New" pitchFamily="49" charset="0"/>
              </a:rPr>
              <a:t>setDevice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QIODevice</a:t>
            </a:r>
            <a:r>
              <a:rPr lang="en-US" dirty="0">
                <a:latin typeface="Courier New" pitchFamily="49" charset="0"/>
              </a:rPr>
              <a:t>*)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get human readable XML generated (e.g. new lines in place), call </a:t>
            </a:r>
            <a:r>
              <a:rPr lang="en-US" dirty="0" err="1">
                <a:latin typeface="Courier New" pitchFamily="49" charset="0"/>
              </a:rPr>
              <a:t>setAutoFormatting</a:t>
            </a:r>
            <a:r>
              <a:rPr lang="en-US" dirty="0">
                <a:latin typeface="Courier New" pitchFamily="49" charset="0"/>
              </a:rPr>
              <a:t>(true)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ex-xml-stream-writer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45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80C342"/>
      </a:accent1>
      <a:accent2>
        <a:srgbClr val="408500"/>
      </a:accent2>
      <a:accent3>
        <a:srgbClr val="46A2DA"/>
      </a:accent3>
      <a:accent4>
        <a:srgbClr val="26282A"/>
      </a:accent4>
      <a:accent5>
        <a:srgbClr val="585A5C"/>
      </a:accent5>
      <a:accent6>
        <a:srgbClr val="BDBEBF"/>
      </a:accent6>
      <a:hlink>
        <a:srgbClr val="46A2DA"/>
      </a:hlink>
      <a:folHlink>
        <a:srgbClr val="46A2D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ln w="1270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2460"/>
          </a:lnSpc>
          <a:defRPr spc="-3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59152</TotalTime>
  <Words>17497</Words>
  <Application>Microsoft Macintosh PowerPoint</Application>
  <PresentationFormat>On-screen Show (16:10)</PresentationFormat>
  <Paragraphs>3106</Paragraphs>
  <Slides>227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227</vt:i4>
      </vt:variant>
    </vt:vector>
  </HeadingPairs>
  <TitlesOfParts>
    <vt:vector size="228" baseType="lpstr">
      <vt:lpstr>Default Theme</vt:lpstr>
      <vt:lpstr>Qt Engine Edition</vt:lpstr>
      <vt:lpstr>Contents</vt:lpstr>
      <vt:lpstr>Contents</vt:lpstr>
      <vt:lpstr>Contents</vt:lpstr>
      <vt:lpstr>Qt Libraries and Plugins</vt:lpstr>
      <vt:lpstr>Contents</vt:lpstr>
      <vt:lpstr>Objectives</vt:lpstr>
      <vt:lpstr>Libraries and Plugins </vt:lpstr>
      <vt:lpstr>Custom Libraries</vt:lpstr>
      <vt:lpstr>Library Deployment</vt:lpstr>
      <vt:lpstr>Library Usage</vt:lpstr>
      <vt:lpstr>Dynamic Loading and Unloading Libraries </vt:lpstr>
      <vt:lpstr>Extending Qt with Plugins</vt:lpstr>
      <vt:lpstr>Low and High-Level Plugin APIs </vt:lpstr>
      <vt:lpstr>Step 1: Define One or More Interfaces </vt:lpstr>
      <vt:lpstr>Step 2: Create a Plugin Project Using QtCreator</vt:lpstr>
      <vt:lpstr>Step 3: Implement the Interfaces </vt:lpstr>
      <vt:lpstr>Plugin Meta-Data</vt:lpstr>
      <vt:lpstr>Step 4: Build and Deploy the Plugin</vt:lpstr>
      <vt:lpstr>Step 5: Load and Use the Plugin  High-Level API Plugins </vt:lpstr>
      <vt:lpstr>Step 5: Load and Use the Plugin  Low-Level API Plugins </vt:lpstr>
      <vt:lpstr>Questions and Answers </vt:lpstr>
      <vt:lpstr>Summary</vt:lpstr>
      <vt:lpstr>Lab – Custom Plugin </vt:lpstr>
      <vt:lpstr>Qt Test</vt:lpstr>
      <vt:lpstr>Contents</vt:lpstr>
      <vt:lpstr>Objectives</vt:lpstr>
      <vt:lpstr>Qt Test Module Features</vt:lpstr>
      <vt:lpstr>Creating a Unit Test</vt:lpstr>
      <vt:lpstr>Test Cases </vt:lpstr>
      <vt:lpstr>Test Project </vt:lpstr>
      <vt:lpstr>Running Tests Command Line Options</vt:lpstr>
      <vt:lpstr>Test Results</vt:lpstr>
      <vt:lpstr>Notes</vt:lpstr>
      <vt:lpstr>Test Macros </vt:lpstr>
      <vt:lpstr>Enabling Verbose Output</vt:lpstr>
      <vt:lpstr>Data-Centric Test Case</vt:lpstr>
      <vt:lpstr>Providing Test Data</vt:lpstr>
      <vt:lpstr>Feeding Test Data for Test Case</vt:lpstr>
      <vt:lpstr>QTest GUI Testing Support</vt:lpstr>
      <vt:lpstr>Simulate Key/Mouse/Touch Events</vt:lpstr>
      <vt:lpstr>Testing Asynchronous Functions</vt:lpstr>
      <vt:lpstr>Asynchronous Signals</vt:lpstr>
      <vt:lpstr>QSignalSpy</vt:lpstr>
      <vt:lpstr>Example Test with QSignalSpy</vt:lpstr>
      <vt:lpstr>Recorded Calls</vt:lpstr>
      <vt:lpstr>QBENCHMARK Macro </vt:lpstr>
      <vt:lpstr>Benchmarking </vt:lpstr>
      <vt:lpstr>Questions and Answers</vt:lpstr>
      <vt:lpstr>Summary</vt:lpstr>
      <vt:lpstr>Lab – Benchmarking Iterators  </vt:lpstr>
      <vt:lpstr>Databases</vt:lpstr>
      <vt:lpstr>Contents</vt:lpstr>
      <vt:lpstr>Objectives</vt:lpstr>
      <vt:lpstr>Qt Database Module</vt:lpstr>
      <vt:lpstr>Database Connection</vt:lpstr>
      <vt:lpstr>Supported Connection Types </vt:lpstr>
      <vt:lpstr>Connecting to a Database </vt:lpstr>
      <vt:lpstr>Connection Example</vt:lpstr>
      <vt:lpstr>Connection Options</vt:lpstr>
      <vt:lpstr>Error Handling</vt:lpstr>
      <vt:lpstr>Database Tables, Records, and Features </vt:lpstr>
      <vt:lpstr>Driver Plug-ins </vt:lpstr>
      <vt:lpstr>Driver Plug-ins </vt:lpstr>
      <vt:lpstr>QSqlQuery</vt:lpstr>
      <vt:lpstr>SQL Queries </vt:lpstr>
      <vt:lpstr>Prepared Queries</vt:lpstr>
      <vt:lpstr>Bindings</vt:lpstr>
      <vt:lpstr>Database Item Models</vt:lpstr>
      <vt:lpstr>QSqlTableModel vs. QAbstractItemModel</vt:lpstr>
      <vt:lpstr>QSqlTableModel</vt:lpstr>
      <vt:lpstr>Commit</vt:lpstr>
      <vt:lpstr>Editable Queries</vt:lpstr>
      <vt:lpstr>Transactions</vt:lpstr>
      <vt:lpstr>Questions and Answers </vt:lpstr>
      <vt:lpstr>Summary</vt:lpstr>
      <vt:lpstr>Lab – Bookstore </vt:lpstr>
      <vt:lpstr>Multimedia</vt:lpstr>
      <vt:lpstr>Contents</vt:lpstr>
      <vt:lpstr>Objectives</vt:lpstr>
      <vt:lpstr>Qt Multimedia Features  </vt:lpstr>
      <vt:lpstr>Multimedia Architecture </vt:lpstr>
      <vt:lpstr>Audio and Video Playback</vt:lpstr>
      <vt:lpstr>Audio and Video Playback</vt:lpstr>
      <vt:lpstr>Audio and Video Recording </vt:lpstr>
      <vt:lpstr>Audio and Video Recording</vt:lpstr>
      <vt:lpstr>Other Audio Classes</vt:lpstr>
      <vt:lpstr>Accessing Low Level Video Frames</vt:lpstr>
      <vt:lpstr>FM Radio</vt:lpstr>
      <vt:lpstr>Questions and Answers</vt:lpstr>
      <vt:lpstr>Summary</vt:lpstr>
      <vt:lpstr>XML and JSON</vt:lpstr>
      <vt:lpstr>Contents</vt:lpstr>
      <vt:lpstr>Objectives</vt:lpstr>
      <vt:lpstr>XML APIs</vt:lpstr>
      <vt:lpstr>XML Parsing with Stream Reader</vt:lpstr>
      <vt:lpstr>QXmlStreamReader</vt:lpstr>
      <vt:lpstr>QXmlStreamReader</vt:lpstr>
      <vt:lpstr>QXmlStreamWriter</vt:lpstr>
      <vt:lpstr>XQuery and XPath</vt:lpstr>
      <vt:lpstr>XQuery and XPath</vt:lpstr>
      <vt:lpstr>XQuery in Qt</vt:lpstr>
      <vt:lpstr>Evaluating to QStringList</vt:lpstr>
      <vt:lpstr>Evaluating to QXmlResultItems</vt:lpstr>
      <vt:lpstr>Evaluating to QAbstractXmlReceiver</vt:lpstr>
      <vt:lpstr>Evaluating to QXmlSerializer</vt:lpstr>
      <vt:lpstr>Evaluating to QXmlFormatter</vt:lpstr>
      <vt:lpstr>QAbstractXmlNodeModel</vt:lpstr>
      <vt:lpstr>QAbstractXmlNodeModel</vt:lpstr>
      <vt:lpstr>XML Schema</vt:lpstr>
      <vt:lpstr>Loading a Schema</vt:lpstr>
      <vt:lpstr>Loading a Schema from a URL</vt:lpstr>
      <vt:lpstr>Loading a Schema from a File</vt:lpstr>
      <vt:lpstr>Validating a Document</vt:lpstr>
      <vt:lpstr>JSON</vt:lpstr>
      <vt:lpstr>JSON Parsing with QJsonDocument</vt:lpstr>
      <vt:lpstr>PowerPoint Presentation</vt:lpstr>
      <vt:lpstr>Performance</vt:lpstr>
      <vt:lpstr>Questions and Answers</vt:lpstr>
      <vt:lpstr>Summary</vt:lpstr>
      <vt:lpstr>Lab – Reading and Writing Xml Keys </vt:lpstr>
      <vt:lpstr>Inter-Process Communication</vt:lpstr>
      <vt:lpstr>Contents</vt:lpstr>
      <vt:lpstr>Objectives </vt:lpstr>
      <vt:lpstr>Processes</vt:lpstr>
      <vt:lpstr>Asynchronous Process Invocation </vt:lpstr>
      <vt:lpstr>Synchronous Process Invocation </vt:lpstr>
      <vt:lpstr>Inter-Process Communication</vt:lpstr>
      <vt:lpstr>Inter-Process Communication Options</vt:lpstr>
      <vt:lpstr>Shared Memory</vt:lpstr>
      <vt:lpstr>Shared Memory Example</vt:lpstr>
      <vt:lpstr>D-Bus</vt:lpstr>
      <vt:lpstr>D-Bus Concepts </vt:lpstr>
      <vt:lpstr>D-Bus Concepts </vt:lpstr>
      <vt:lpstr>Qt DBus</vt:lpstr>
      <vt:lpstr>Calling Methods on D-Bus Objects  Client Side</vt:lpstr>
      <vt:lpstr>Mapping between QtDBus and D-Bus Data Types</vt:lpstr>
      <vt:lpstr>Providing Methods on D-Bus Objects  Server Side</vt:lpstr>
      <vt:lpstr>Qt D-Bus Server Implementation</vt:lpstr>
      <vt:lpstr>Qt D-Bus Server Implementation</vt:lpstr>
      <vt:lpstr>File Watcher - QFileSystemWatcher</vt:lpstr>
      <vt:lpstr>Questions and Answers</vt:lpstr>
      <vt:lpstr>Summary</vt:lpstr>
      <vt:lpstr>Multithreading</vt:lpstr>
      <vt:lpstr>Contents</vt:lpstr>
      <vt:lpstr>Objectives</vt:lpstr>
      <vt:lpstr>Qt Threading Model</vt:lpstr>
      <vt:lpstr>Threading Options</vt:lpstr>
      <vt:lpstr>Reentrant Classes</vt:lpstr>
      <vt:lpstr>Thread-Safe Classes</vt:lpstr>
      <vt:lpstr>Thread Affinity</vt:lpstr>
      <vt:lpstr>Thread Affinity Solutions </vt:lpstr>
      <vt:lpstr>QThread </vt:lpstr>
      <vt:lpstr>Thread Programming </vt:lpstr>
      <vt:lpstr>Creating a Thread with a Worker </vt:lpstr>
      <vt:lpstr>Running a Thread</vt:lpstr>
      <vt:lpstr>Queued Connections and Signal Arguments </vt:lpstr>
      <vt:lpstr>Graceful Thread Cleanup </vt:lpstr>
      <vt:lpstr>Graceful Thread Cleanup </vt:lpstr>
      <vt:lpstr>Mutual Exclusion </vt:lpstr>
      <vt:lpstr>Thread Synchronization </vt:lpstr>
      <vt:lpstr>QMutexLocker</vt:lpstr>
      <vt:lpstr>QMutexLocker</vt:lpstr>
      <vt:lpstr>Wait Condition</vt:lpstr>
      <vt:lpstr>QRunnable Interface </vt:lpstr>
      <vt:lpstr>QThread versus QRunnable</vt:lpstr>
      <vt:lpstr>Thread Pool</vt:lpstr>
      <vt:lpstr>Thread Reservation</vt:lpstr>
      <vt:lpstr>Questions and Answers</vt:lpstr>
      <vt:lpstr>Summary </vt:lpstr>
      <vt:lpstr>Lab – Pi Calculator </vt:lpstr>
      <vt:lpstr>QtConcurrent</vt:lpstr>
      <vt:lpstr>Contents</vt:lpstr>
      <vt:lpstr>Objectives</vt:lpstr>
      <vt:lpstr>Qt Concurrent</vt:lpstr>
      <vt:lpstr>Concurrent Tasks</vt:lpstr>
      <vt:lpstr>QFuture Example</vt:lpstr>
      <vt:lpstr>Other QFuture Functions</vt:lpstr>
      <vt:lpstr>Future Examples</vt:lpstr>
      <vt:lpstr>Concurrent Container Manipulation </vt:lpstr>
      <vt:lpstr>QtConcurrent — Mapping </vt:lpstr>
      <vt:lpstr>QtConcurrent — Filtering </vt:lpstr>
      <vt:lpstr>QtConcurrent — Reduce Operation</vt:lpstr>
      <vt:lpstr>Questions and Answers</vt:lpstr>
      <vt:lpstr>Summary</vt:lpstr>
      <vt:lpstr>Network Programming</vt:lpstr>
      <vt:lpstr>Contents</vt:lpstr>
      <vt:lpstr>Objectives </vt:lpstr>
      <vt:lpstr>Qt Network </vt:lpstr>
      <vt:lpstr>Sockets</vt:lpstr>
      <vt:lpstr>Socket Sequence Diagram</vt:lpstr>
      <vt:lpstr>TCP Client Implementation</vt:lpstr>
      <vt:lpstr>TCP Client Implementation</vt:lpstr>
      <vt:lpstr>TCP Server Implementation</vt:lpstr>
      <vt:lpstr>WebSockets</vt:lpstr>
      <vt:lpstr>WebSocket Sequence Diagram</vt:lpstr>
      <vt:lpstr>QSslSocket</vt:lpstr>
      <vt:lpstr>Ssl Socket Clients</vt:lpstr>
      <vt:lpstr>Ssl Socket Servers</vt:lpstr>
      <vt:lpstr>Network Access Manager</vt:lpstr>
      <vt:lpstr>Network Request</vt:lpstr>
      <vt:lpstr>Network Reply</vt:lpstr>
      <vt:lpstr>Network Reply</vt:lpstr>
      <vt:lpstr>Additional Features </vt:lpstr>
      <vt:lpstr>Authentication</vt:lpstr>
      <vt:lpstr>Proxies</vt:lpstr>
      <vt:lpstr>Customizing Proxies</vt:lpstr>
      <vt:lpstr>Proxy Queries</vt:lpstr>
      <vt:lpstr>Questions and Answers</vt:lpstr>
      <vt:lpstr>Summary</vt:lpstr>
      <vt:lpstr>WebEngine</vt:lpstr>
      <vt:lpstr>Contents</vt:lpstr>
      <vt:lpstr>Objectives</vt:lpstr>
      <vt:lpstr>Qt WebEngine</vt:lpstr>
      <vt:lpstr>Qt WebEngine</vt:lpstr>
      <vt:lpstr>Qt WebEngine Widgets</vt:lpstr>
      <vt:lpstr>QWebEngineView and QWebEnginePage</vt:lpstr>
      <vt:lpstr>Other Essential Classes</vt:lpstr>
      <vt:lpstr>Handling Asynchronous Functions</vt:lpstr>
      <vt:lpstr>Exposing Qt Object to JavaScript Engine</vt:lpstr>
      <vt:lpstr>Web Socket as Web Channel</vt:lpstr>
      <vt:lpstr>Exposing Qt Object to JavaScript Engine</vt:lpstr>
      <vt:lpstr>Exposing Qt Object to JavaScript Engine</vt:lpstr>
      <vt:lpstr>Exposing Qt Object to JavaScript Engine</vt:lpstr>
      <vt:lpstr>Questions and Answers 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Tino Pyssysalo</cp:lastModifiedBy>
  <cp:revision>479</cp:revision>
  <dcterms:created xsi:type="dcterms:W3CDTF">2014-12-12T08:34:31Z</dcterms:created>
  <dcterms:modified xsi:type="dcterms:W3CDTF">2017-01-11T07:48:54Z</dcterms:modified>
</cp:coreProperties>
</file>