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455" r:id="rId1"/>
  </p:sldMasterIdLst>
  <p:notesMasterIdLst>
    <p:notesMasterId r:id="rId180"/>
  </p:notesMasterIdLst>
  <p:sldIdLst>
    <p:sldId id="256" r:id="rId2"/>
    <p:sldId id="314" r:id="rId3"/>
    <p:sldId id="798" r:id="rId4"/>
    <p:sldId id="799" r:id="rId5"/>
    <p:sldId id="597" r:id="rId6"/>
    <p:sldId id="610" r:id="rId7"/>
    <p:sldId id="611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612" r:id="rId22"/>
    <p:sldId id="613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429" r:id="rId38"/>
    <p:sldId id="430" r:id="rId39"/>
    <p:sldId id="431" r:id="rId40"/>
    <p:sldId id="432" r:id="rId41"/>
    <p:sldId id="433" r:id="rId42"/>
    <p:sldId id="434" r:id="rId43"/>
    <p:sldId id="435" r:id="rId44"/>
    <p:sldId id="436" r:id="rId45"/>
    <p:sldId id="437" r:id="rId46"/>
    <p:sldId id="438" r:id="rId47"/>
    <p:sldId id="614" r:id="rId48"/>
    <p:sldId id="615" r:id="rId49"/>
    <p:sldId id="440" r:id="rId50"/>
    <p:sldId id="441" r:id="rId51"/>
    <p:sldId id="442" r:id="rId52"/>
    <p:sldId id="443" r:id="rId53"/>
    <p:sldId id="444" r:id="rId54"/>
    <p:sldId id="445" r:id="rId55"/>
    <p:sldId id="446" r:id="rId56"/>
    <p:sldId id="447" r:id="rId57"/>
    <p:sldId id="448" r:id="rId58"/>
    <p:sldId id="449" r:id="rId59"/>
    <p:sldId id="450" r:id="rId60"/>
    <p:sldId id="451" r:id="rId61"/>
    <p:sldId id="452" r:id="rId62"/>
    <p:sldId id="453" r:id="rId63"/>
    <p:sldId id="454" r:id="rId64"/>
    <p:sldId id="455" r:id="rId65"/>
    <p:sldId id="456" r:id="rId66"/>
    <p:sldId id="457" r:id="rId67"/>
    <p:sldId id="458" r:id="rId68"/>
    <p:sldId id="459" r:id="rId69"/>
    <p:sldId id="460" r:id="rId70"/>
    <p:sldId id="461" r:id="rId71"/>
    <p:sldId id="794" r:id="rId72"/>
    <p:sldId id="463" r:id="rId73"/>
    <p:sldId id="616" r:id="rId74"/>
    <p:sldId id="617" r:id="rId75"/>
    <p:sldId id="465" r:id="rId76"/>
    <p:sldId id="466" r:id="rId77"/>
    <p:sldId id="467" r:id="rId78"/>
    <p:sldId id="468" r:id="rId79"/>
    <p:sldId id="469" r:id="rId80"/>
    <p:sldId id="470" r:id="rId81"/>
    <p:sldId id="471" r:id="rId82"/>
    <p:sldId id="618" r:id="rId83"/>
    <p:sldId id="619" r:id="rId84"/>
    <p:sldId id="479" r:id="rId85"/>
    <p:sldId id="480" r:id="rId86"/>
    <p:sldId id="481" r:id="rId87"/>
    <p:sldId id="482" r:id="rId88"/>
    <p:sldId id="505" r:id="rId89"/>
    <p:sldId id="506" r:id="rId90"/>
    <p:sldId id="507" r:id="rId91"/>
    <p:sldId id="795" r:id="rId92"/>
    <p:sldId id="622" r:id="rId93"/>
    <p:sldId id="623" r:id="rId94"/>
    <p:sldId id="510" r:id="rId95"/>
    <p:sldId id="511" r:id="rId96"/>
    <p:sldId id="512" r:id="rId97"/>
    <p:sldId id="513" r:id="rId98"/>
    <p:sldId id="514" r:id="rId99"/>
    <p:sldId id="515" r:id="rId100"/>
    <p:sldId id="516" r:id="rId101"/>
    <p:sldId id="517" r:id="rId102"/>
    <p:sldId id="518" r:id="rId103"/>
    <p:sldId id="519" r:id="rId104"/>
    <p:sldId id="520" r:id="rId105"/>
    <p:sldId id="521" r:id="rId106"/>
    <p:sldId id="522" r:id="rId107"/>
    <p:sldId id="523" r:id="rId108"/>
    <p:sldId id="524" r:id="rId109"/>
    <p:sldId id="624" r:id="rId110"/>
    <p:sldId id="625" r:id="rId111"/>
    <p:sldId id="526" r:id="rId112"/>
    <p:sldId id="529" r:id="rId113"/>
    <p:sldId id="530" r:id="rId114"/>
    <p:sldId id="531" r:id="rId115"/>
    <p:sldId id="532" r:id="rId116"/>
    <p:sldId id="533" r:id="rId117"/>
    <p:sldId id="534" r:id="rId118"/>
    <p:sldId id="535" r:id="rId119"/>
    <p:sldId id="536" r:id="rId120"/>
    <p:sldId id="537" r:id="rId121"/>
    <p:sldId id="538" r:id="rId122"/>
    <p:sldId id="539" r:id="rId123"/>
    <p:sldId id="540" r:id="rId124"/>
    <p:sldId id="541" r:id="rId125"/>
    <p:sldId id="542" r:id="rId126"/>
    <p:sldId id="543" r:id="rId127"/>
    <p:sldId id="545" r:id="rId128"/>
    <p:sldId id="546" r:id="rId129"/>
    <p:sldId id="547" r:id="rId130"/>
    <p:sldId id="548" r:id="rId131"/>
    <p:sldId id="549" r:id="rId132"/>
    <p:sldId id="626" r:id="rId133"/>
    <p:sldId id="627" r:id="rId134"/>
    <p:sldId id="551" r:id="rId135"/>
    <p:sldId id="552" r:id="rId136"/>
    <p:sldId id="553" r:id="rId137"/>
    <p:sldId id="554" r:id="rId138"/>
    <p:sldId id="555" r:id="rId139"/>
    <p:sldId id="556" r:id="rId140"/>
    <p:sldId id="557" r:id="rId141"/>
    <p:sldId id="558" r:id="rId142"/>
    <p:sldId id="628" r:id="rId143"/>
    <p:sldId id="629" r:id="rId144"/>
    <p:sldId id="560" r:id="rId145"/>
    <p:sldId id="561" r:id="rId146"/>
    <p:sldId id="562" r:id="rId147"/>
    <p:sldId id="563" r:id="rId148"/>
    <p:sldId id="564" r:id="rId149"/>
    <p:sldId id="796" r:id="rId150"/>
    <p:sldId id="797" r:id="rId151"/>
    <p:sldId id="565" r:id="rId152"/>
    <p:sldId id="566" r:id="rId153"/>
    <p:sldId id="567" r:id="rId154"/>
    <p:sldId id="568" r:id="rId155"/>
    <p:sldId id="569" r:id="rId156"/>
    <p:sldId id="570" r:id="rId157"/>
    <p:sldId id="571" r:id="rId158"/>
    <p:sldId id="572" r:id="rId159"/>
    <p:sldId id="573" r:id="rId160"/>
    <p:sldId id="574" r:id="rId161"/>
    <p:sldId id="575" r:id="rId162"/>
    <p:sldId id="576" r:id="rId163"/>
    <p:sldId id="632" r:id="rId164"/>
    <p:sldId id="633" r:id="rId165"/>
    <p:sldId id="583" r:id="rId166"/>
    <p:sldId id="584" r:id="rId167"/>
    <p:sldId id="586" r:id="rId168"/>
    <p:sldId id="587" r:id="rId169"/>
    <p:sldId id="588" r:id="rId170"/>
    <p:sldId id="589" r:id="rId171"/>
    <p:sldId id="590" r:id="rId172"/>
    <p:sldId id="591" r:id="rId173"/>
    <p:sldId id="592" r:id="rId174"/>
    <p:sldId id="593" r:id="rId175"/>
    <p:sldId id="594" r:id="rId176"/>
    <p:sldId id="595" r:id="rId177"/>
    <p:sldId id="596" r:id="rId178"/>
    <p:sldId id="285" r:id="rId179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2DA"/>
    <a:srgbClr val="328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734" autoAdjust="0"/>
  </p:normalViewPr>
  <p:slideViewPr>
    <p:cSldViewPr snapToGrid="0" snapToObjects="1">
      <p:cViewPr>
        <p:scale>
          <a:sx n="75" d="100"/>
          <a:sy n="75" d="100"/>
        </p:scale>
        <p:origin x="-664" y="-3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180" Type="http://schemas.openxmlformats.org/officeDocument/2006/relationships/notesMaster" Target="notesMasters/notesMaster1.xml"/><Relationship Id="rId181" Type="http://schemas.openxmlformats.org/officeDocument/2006/relationships/printerSettings" Target="printerSettings/printerSettings1.bin"/><Relationship Id="rId182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83" Type="http://schemas.openxmlformats.org/officeDocument/2006/relationships/viewProps" Target="viewProps.xml"/><Relationship Id="rId184" Type="http://schemas.openxmlformats.org/officeDocument/2006/relationships/theme" Target="theme/theme1.xml"/><Relationship Id="rId185" Type="http://schemas.openxmlformats.org/officeDocument/2006/relationships/tableStyles" Target="tableStyle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FBADC-EA46-4E02-B136-75175FECEB74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FAA68-4939-444D-A4F1-91822EA0D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36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909" y="1224433"/>
            <a:ext cx="8668182" cy="866637"/>
          </a:xfrm>
        </p:spPr>
        <p:txBody>
          <a:bodyPr>
            <a:normAutofit/>
          </a:bodyPr>
          <a:lstStyle>
            <a:lvl1pPr algn="ctr">
              <a:defRPr sz="5400" spc="-140"/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909" y="2137420"/>
            <a:ext cx="8668182" cy="590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Open Sans"/>
                <a:cs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37909" y="4689314"/>
            <a:ext cx="8667966" cy="282273"/>
          </a:xfrm>
        </p:spPr>
        <p:txBody>
          <a:bodyPr t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>
                <a:latin typeface="Open Sans"/>
                <a:cs typeface="Open San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r>
              <a:rPr lang="fi-FI" dirty="0" smtClean="0"/>
              <a:t> of the </a:t>
            </a:r>
            <a:r>
              <a:rPr lang="fi-FI" dirty="0" err="1" smtClean="0"/>
              <a:t>Presenters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238125" y="4971589"/>
            <a:ext cx="8667966" cy="363963"/>
          </a:xfrm>
        </p:spPr>
        <p:txBody>
          <a:bodyPr t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>
                <a:latin typeface="Open Sans Light"/>
                <a:cs typeface="Open Sans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 dirty="0" smtClean="0"/>
              <a:t>Job </a:t>
            </a:r>
            <a:r>
              <a:rPr lang="fi-FI" dirty="0" err="1" smtClean="0"/>
              <a:t>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2015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38125" y="1371480"/>
            <a:ext cx="8726470" cy="301326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baseline="0"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37909" y="4569179"/>
            <a:ext cx="8726686" cy="553308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ts val="2220"/>
              </a:lnSpc>
              <a:spcBef>
                <a:spcPts val="0"/>
              </a:spcBef>
              <a:buFontTx/>
              <a:buNone/>
              <a:defRPr sz="1600" spc="0" baseline="0">
                <a:latin typeface="Open Sans Light"/>
                <a:cs typeface="Open Sans Light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Caption</a:t>
            </a:r>
            <a:r>
              <a:rPr lang="fi-FI" dirty="0" smtClean="0"/>
              <a:t> of the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3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2015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37917" y="4569179"/>
            <a:ext cx="4220893" cy="553308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ts val="2220"/>
              </a:lnSpc>
              <a:spcBef>
                <a:spcPts val="0"/>
              </a:spcBef>
              <a:buFontTx/>
              <a:buNone/>
              <a:defRPr sz="1600" spc="0" baseline="0">
                <a:latin typeface="Open Sans Light"/>
                <a:cs typeface="Open Sans Light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Caption</a:t>
            </a:r>
            <a:r>
              <a:rPr lang="fi-FI" dirty="0" smtClean="0"/>
              <a:t> of the Picture</a:t>
            </a:r>
            <a:endParaRPr lang="en-US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 hasCustomPrompt="1"/>
          </p:nvPr>
        </p:nvSpPr>
        <p:spPr>
          <a:xfrm>
            <a:off x="237917" y="1389521"/>
            <a:ext cx="4220893" cy="2995224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 hasCustomPrompt="1"/>
          </p:nvPr>
        </p:nvSpPr>
        <p:spPr>
          <a:xfrm>
            <a:off x="4743710" y="1389521"/>
            <a:ext cx="4220893" cy="2995224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baseline="0"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4743710" y="4569179"/>
            <a:ext cx="4220893" cy="553308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ts val="2220"/>
              </a:lnSpc>
              <a:spcBef>
                <a:spcPts val="0"/>
              </a:spcBef>
              <a:buFontTx/>
              <a:buNone/>
              <a:defRPr sz="1600" spc="0" baseline="0">
                <a:latin typeface="Open Sans Light"/>
                <a:cs typeface="Open Sans Light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Caption</a:t>
            </a:r>
            <a:r>
              <a:rPr lang="fi-FI" dirty="0" smtClean="0"/>
              <a:t> of the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9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0" y="0"/>
            <a:ext cx="9144000" cy="571500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39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238125" y="3054420"/>
            <a:ext cx="8667966" cy="363963"/>
          </a:xfrm>
        </p:spPr>
        <p:txBody>
          <a:bodyPr t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800">
                <a:latin typeface="Open Sans Light"/>
                <a:cs typeface="Open Sans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 dirty="0" smtClean="0"/>
              <a:t>URL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email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other</a:t>
            </a:r>
            <a:r>
              <a:rPr lang="fi-FI" dirty="0" smtClean="0"/>
              <a:t> </a:t>
            </a:r>
            <a:r>
              <a:rPr lang="fi-FI" dirty="0" err="1" smtClean="0"/>
              <a:t>contact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7909" y="2209027"/>
            <a:ext cx="8668182" cy="586058"/>
          </a:xfrm>
        </p:spPr>
        <p:txBody>
          <a:bodyPr lIns="180000" rIns="180000" anchor="ctr" anchorCtr="0">
            <a:spAutoFit/>
          </a:bodyPr>
          <a:lstStyle>
            <a:lvl1pPr algn="ctr">
              <a:lnSpc>
                <a:spcPts val="4620"/>
              </a:lnSpc>
              <a:defRPr sz="3600" spc="-80">
                <a:solidFill>
                  <a:schemeClr val="accent1"/>
                </a:solidFill>
              </a:defRPr>
            </a:lvl1pPr>
          </a:lstStyle>
          <a:p>
            <a:r>
              <a:rPr lang="fi-FI" dirty="0" smtClean="0"/>
              <a:t>A </a:t>
            </a:r>
            <a:r>
              <a:rPr lang="fi-FI" dirty="0" err="1" smtClean="0"/>
              <a:t>goodbye</a:t>
            </a:r>
            <a:r>
              <a:rPr lang="fi-FI" dirty="0" smtClean="0"/>
              <a:t> </a:t>
            </a:r>
            <a:r>
              <a:rPr lang="fi-FI" dirty="0" err="1" smtClean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19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372350" y="5341938"/>
            <a:ext cx="1447800" cy="1508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rgbClr val="FFFFFF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smtClean="0"/>
              <a:t>2014 The </a:t>
            </a:r>
            <a:r>
              <a:rPr lang="en-US" dirty="0" err="1" smtClean="0"/>
              <a:t>Qt</a:t>
            </a:r>
            <a:r>
              <a:rPr lang="en-US" dirty="0" smtClean="0"/>
              <a:t> Company</a:t>
            </a:r>
            <a:endParaRPr lang="en-US" dirty="0"/>
          </a:p>
        </p:txBody>
      </p:sp>
      <p:sp>
        <p:nvSpPr>
          <p:cNvPr id="10" name="Title Placeholder 2"/>
          <p:cNvSpPr>
            <a:spLocks noGrp="1"/>
          </p:cNvSpPr>
          <p:nvPr>
            <p:ph type="title"/>
          </p:nvPr>
        </p:nvSpPr>
        <p:spPr>
          <a:xfrm>
            <a:off x="385514" y="393153"/>
            <a:ext cx="8362950" cy="54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87188" y="1115123"/>
            <a:ext cx="8360324" cy="3772828"/>
          </a:xfrm>
          <a:prstGeom prst="rect">
            <a:avLst/>
          </a:prstGeom>
        </p:spPr>
        <p:txBody>
          <a:bodyPr/>
          <a:lstStyle>
            <a:lvl1pPr marL="0" indent="-28800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cs typeface="Arial" pitchFamily="34" charset="0"/>
              </a:defRPr>
            </a:lvl1pPr>
            <a:lvl2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cs typeface="Arial" pitchFamily="34" charset="0"/>
              </a:defRPr>
            </a:lvl2pPr>
            <a:lvl3pPr marL="720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cs typeface="Arial" pitchFamily="34" charset="0"/>
              </a:defRPr>
            </a:lvl3pPr>
            <a:lvl4pPr marL="100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cs typeface="Arial" pitchFamily="34" charset="0"/>
              </a:defRPr>
            </a:lvl4pPr>
            <a:lvl5pPr marL="1296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 descr="Qt-Logo3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015" y="512885"/>
            <a:ext cx="298766" cy="3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10592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37909" y="1224437"/>
            <a:ext cx="8668182" cy="1556589"/>
          </a:xfrm>
        </p:spPr>
        <p:txBody>
          <a:bodyPr>
            <a:normAutofit/>
          </a:bodyPr>
          <a:lstStyle>
            <a:lvl1pPr algn="ctr">
              <a:defRPr sz="4400" spc="-120" baseline="0"/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using</a:t>
            </a:r>
            <a:r>
              <a:rPr lang="fi-FI" dirty="0" smtClean="0"/>
              <a:t> with </a:t>
            </a:r>
            <a:r>
              <a:rPr lang="fi-FI" dirty="0" err="1" smtClean="0"/>
              <a:t>two</a:t>
            </a:r>
            <a:r>
              <a:rPr lang="fi-FI" dirty="0" smtClean="0"/>
              <a:t> </a:t>
            </a:r>
            <a:r>
              <a:rPr lang="fi-FI" dirty="0" err="1" smtClean="0"/>
              <a:t>lines</a:t>
            </a:r>
            <a:endParaRPr lang="en-US" dirty="0"/>
          </a:p>
        </p:txBody>
      </p:sp>
      <p:sp>
        <p:nvSpPr>
          <p:cNvPr id="5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37909" y="4689314"/>
            <a:ext cx="8667966" cy="282273"/>
          </a:xfrm>
        </p:spPr>
        <p:txBody>
          <a:bodyPr t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>
                <a:latin typeface="Open Sans"/>
                <a:cs typeface="Open San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r>
              <a:rPr lang="fi-FI" dirty="0" smtClean="0"/>
              <a:t> of the </a:t>
            </a:r>
            <a:r>
              <a:rPr lang="fi-FI" dirty="0" err="1" smtClean="0"/>
              <a:t>Presenters</a:t>
            </a:r>
            <a:endParaRPr lang="en-US" dirty="0"/>
          </a:p>
        </p:txBody>
      </p:sp>
      <p:sp>
        <p:nvSpPr>
          <p:cNvPr id="6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238125" y="4971589"/>
            <a:ext cx="8667966" cy="363963"/>
          </a:xfrm>
        </p:spPr>
        <p:txBody>
          <a:bodyPr t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>
                <a:latin typeface="Open Sans Light"/>
                <a:cs typeface="Open Sans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 dirty="0" smtClean="0"/>
              <a:t>Job </a:t>
            </a:r>
            <a:r>
              <a:rPr lang="fi-FI" dirty="0" err="1" smtClean="0"/>
              <a:t>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8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2015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37909" y="406289"/>
            <a:ext cx="6174014" cy="77853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3784985"/>
          </a:xfrm>
        </p:spPr>
        <p:txBody>
          <a:bodyPr lIns="0" tIns="0" rIns="0" bIns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38125" y="1370838"/>
            <a:ext cx="4220894" cy="3784985"/>
          </a:xfrm>
        </p:spPr>
        <p:txBody>
          <a:bodyPr lIns="0" tIns="0" rIns="0" bIns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743701" y="1370838"/>
            <a:ext cx="4220894" cy="3784985"/>
          </a:xfrm>
        </p:spPr>
        <p:txBody>
          <a:bodyPr lIns="0" tIns="0" rIns="0" bIns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2015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3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38133" y="1370838"/>
            <a:ext cx="2719103" cy="3784985"/>
          </a:xfrm>
        </p:spPr>
        <p:txBody>
          <a:bodyPr lIns="0" tIns="0" rIns="0" bIns="0"/>
          <a:lstStyle>
            <a:lvl1pPr>
              <a:defRPr sz="1800">
                <a:latin typeface="Open Sans Light"/>
                <a:cs typeface="Open Sans Light"/>
              </a:defRPr>
            </a:lvl1pPr>
            <a:lvl2pPr>
              <a:defRPr sz="1600">
                <a:latin typeface="Open Sans Light"/>
                <a:cs typeface="Open Sans Light"/>
              </a:defRPr>
            </a:lvl2pPr>
            <a:lvl3pPr>
              <a:defRPr sz="1400">
                <a:latin typeface="Open Sans Light"/>
                <a:cs typeface="Open Sans Light"/>
              </a:defRPr>
            </a:lvl3pPr>
            <a:lvl4pPr>
              <a:defRPr sz="1200">
                <a:latin typeface="Open Sans Light"/>
                <a:cs typeface="Open Sans Light"/>
              </a:defRPr>
            </a:lvl4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2015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245500" y="1370838"/>
            <a:ext cx="2719103" cy="3784985"/>
          </a:xfrm>
        </p:spPr>
        <p:txBody>
          <a:bodyPr lIns="0" tIns="0" rIns="0" bIns="0"/>
          <a:lstStyle>
            <a:lvl1pPr>
              <a:defRPr sz="1800">
                <a:latin typeface="Open Sans Light"/>
                <a:cs typeface="Open Sans Light"/>
              </a:defRPr>
            </a:lvl1pPr>
            <a:lvl2pPr>
              <a:defRPr sz="1600">
                <a:latin typeface="Open Sans Light"/>
                <a:cs typeface="Open Sans Light"/>
              </a:defRPr>
            </a:lvl2pPr>
            <a:lvl3pPr>
              <a:defRPr sz="1400">
                <a:latin typeface="Open Sans Light"/>
                <a:cs typeface="Open Sans Light"/>
              </a:defRPr>
            </a:lvl3pPr>
            <a:lvl4pPr>
              <a:defRPr sz="1200">
                <a:latin typeface="Open Sans Light"/>
                <a:cs typeface="Open Sans Light"/>
              </a:defRPr>
            </a:lvl4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3241817" y="1370838"/>
            <a:ext cx="2719103" cy="3784985"/>
          </a:xfrm>
        </p:spPr>
        <p:txBody>
          <a:bodyPr lIns="0" tIns="0" rIns="0" bIns="0"/>
          <a:lstStyle>
            <a:lvl1pPr>
              <a:defRPr sz="1800">
                <a:latin typeface="Open Sans Light"/>
                <a:cs typeface="Open Sans Light"/>
              </a:defRPr>
            </a:lvl1pPr>
            <a:lvl2pPr>
              <a:defRPr sz="1600">
                <a:latin typeface="Open Sans Light"/>
                <a:cs typeface="Open Sans Light"/>
              </a:defRPr>
            </a:lvl2pPr>
            <a:lvl3pPr>
              <a:defRPr sz="1400">
                <a:latin typeface="Open Sans Light"/>
                <a:cs typeface="Open Sans Light"/>
              </a:defRPr>
            </a:lvl3pPr>
            <a:lvl4pPr>
              <a:defRPr sz="1200">
                <a:latin typeface="Open Sans Light"/>
                <a:cs typeface="Open Sans Light"/>
              </a:defRPr>
            </a:lvl4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844142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38125" y="1370838"/>
            <a:ext cx="4220894" cy="3784985"/>
          </a:xfrm>
        </p:spPr>
        <p:txBody>
          <a:bodyPr lIns="0" tIns="0" rIns="0" bIns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4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718587" y="1370838"/>
            <a:ext cx="4246008" cy="3784985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baseline="0"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2015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47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5715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7909" y="2472970"/>
            <a:ext cx="8668182" cy="586058"/>
          </a:xfrm>
        </p:spPr>
        <p:txBody>
          <a:bodyPr lIns="180000" rIns="180000" anchor="ctr" anchorCtr="0">
            <a:spAutoFit/>
          </a:bodyPr>
          <a:lstStyle>
            <a:lvl1pPr algn="ctr">
              <a:lnSpc>
                <a:spcPts val="4620"/>
              </a:lnSpc>
              <a:defRPr sz="3600" spc="-80">
                <a:solidFill>
                  <a:schemeClr val="bg1"/>
                </a:solidFill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Separator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3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2015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37909" y="1371005"/>
            <a:ext cx="8726686" cy="553308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ts val="3040"/>
              </a:lnSpc>
              <a:spcBef>
                <a:spcPts val="0"/>
              </a:spcBef>
              <a:buFontTx/>
              <a:buNone/>
              <a:defRPr sz="2200" baseline="0">
                <a:latin typeface="Open Sans"/>
                <a:cs typeface="Open San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Title</a:t>
            </a:r>
            <a:r>
              <a:rPr lang="fi-FI" dirty="0" smtClean="0"/>
              <a:t> of the Picture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38125" y="2113085"/>
            <a:ext cx="8726470" cy="28318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5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2015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37917" y="1371005"/>
            <a:ext cx="4221109" cy="553308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ts val="3040"/>
              </a:lnSpc>
              <a:spcBef>
                <a:spcPts val="0"/>
              </a:spcBef>
              <a:buFontTx/>
              <a:buNone/>
              <a:defRPr sz="2200" baseline="0">
                <a:latin typeface="Open Sans"/>
                <a:cs typeface="Open San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Title</a:t>
            </a:r>
            <a:r>
              <a:rPr lang="fi-FI" dirty="0" smtClean="0"/>
              <a:t> of the Picture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38133" y="2113085"/>
            <a:ext cx="4220893" cy="28318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743710" y="2113085"/>
            <a:ext cx="4220893" cy="28318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743706" y="1371005"/>
            <a:ext cx="4221109" cy="553308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ts val="3040"/>
              </a:lnSpc>
              <a:spcBef>
                <a:spcPts val="0"/>
              </a:spcBef>
              <a:buFontTx/>
              <a:buNone/>
              <a:defRPr sz="2200" baseline="0">
                <a:latin typeface="Open Sans"/>
                <a:cs typeface="Open San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Title</a:t>
            </a:r>
            <a:r>
              <a:rPr lang="fi-FI" dirty="0" smtClean="0"/>
              <a:t> of the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37909" y="402378"/>
            <a:ext cx="6174014" cy="79018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37909" y="1373820"/>
            <a:ext cx="8608298" cy="360767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66" r:id="rId2"/>
    <p:sldLayoutId id="2147493457" r:id="rId3"/>
    <p:sldLayoutId id="2147493460" r:id="rId4"/>
    <p:sldLayoutId id="2147493461" r:id="rId5"/>
    <p:sldLayoutId id="2147493459" r:id="rId6"/>
    <p:sldLayoutId id="2147493465" r:id="rId7"/>
    <p:sldLayoutId id="2147493458" r:id="rId8"/>
    <p:sldLayoutId id="2147493462" r:id="rId9"/>
    <p:sldLayoutId id="2147493463" r:id="rId10"/>
    <p:sldLayoutId id="2147493464" r:id="rId11"/>
    <p:sldLayoutId id="2147493470" r:id="rId12"/>
    <p:sldLayoutId id="2147493469" r:id="rId13"/>
    <p:sldLayoutId id="2147493471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200" kern="1200" spc="-50">
          <a:solidFill>
            <a:srgbClr val="80C342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 spc="-30">
          <a:solidFill>
            <a:schemeClr val="tx1"/>
          </a:solidFill>
          <a:latin typeface="Open Sans Light"/>
          <a:ea typeface="+mn-ea"/>
          <a:cs typeface="Open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Open Sans Light"/>
          <a:ea typeface="+mn-ea"/>
          <a:cs typeface="Open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Open Sans Light"/>
          <a:ea typeface="+mn-ea"/>
          <a:cs typeface="Open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Open Sans Light"/>
          <a:ea typeface="+mn-ea"/>
          <a:cs typeface="Open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e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Qt Engine Edition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pc="0" dirty="0" smtClean="0">
                <a:ea typeface="MS PGothic" charset="0"/>
              </a:rPr>
              <a:t>January 2016 </a:t>
            </a:r>
          </a:p>
          <a:p>
            <a:r>
              <a:rPr lang="en-US" spc="0" dirty="0" smtClean="0">
                <a:ea typeface="MS PGothic" charset="0"/>
              </a:rPr>
              <a:t>Based on Qt 5.6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N.N.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N.N@company.com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8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 Implementation – Step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 implement e.g. a new style,</a:t>
            </a:r>
          </a:p>
          <a:p>
            <a:pPr lvl="1"/>
            <a:r>
              <a:rPr lang="en-US" dirty="0"/>
              <a:t>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QStylePlugin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Implement the pure virtual method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QStyle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QStylePlugin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::create(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&amp;key)</a:t>
            </a:r>
          </a:p>
          <a:p>
            <a:pPr lvl="1"/>
            <a:r>
              <a:rPr lang="en-US" dirty="0"/>
              <a:t>Creates and returns a style object, based on the key</a:t>
            </a:r>
          </a:p>
          <a:p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plug-in may implement several styles 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7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 Example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1560" y="1181100"/>
            <a:ext cx="7791400" cy="17877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QSharedMemory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thekey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”),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new/old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shared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memory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lock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uses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QSystemSemaphore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internally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buffer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qMin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(),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unlock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1200" dirty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80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D-Bus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D-Bus itself is a </a:t>
            </a:r>
            <a:r>
              <a:rPr lang="en-US" dirty="0" smtClean="0"/>
              <a:t>server</a:t>
            </a:r>
          </a:p>
          <a:p>
            <a:pPr lvl="1">
              <a:lnSpc>
                <a:spcPct val="80000"/>
              </a:lnSpc>
            </a:pPr>
            <a:r>
              <a:rPr lang="en-US" sz="1200" dirty="0" smtClean="0"/>
              <a:t>Message </a:t>
            </a:r>
            <a:r>
              <a:rPr lang="en-US" sz="1200" dirty="0"/>
              <a:t>(remote procedure call) –based communication between processes </a:t>
            </a:r>
          </a:p>
          <a:p>
            <a:pPr>
              <a:lnSpc>
                <a:spcPct val="80000"/>
              </a:lnSpc>
            </a:pPr>
            <a:r>
              <a:rPr lang="en-US" dirty="0"/>
              <a:t>Applications (service providers) send messages to D-Bus, which routes the messages to one or more receiver </a:t>
            </a:r>
          </a:p>
          <a:p>
            <a:pPr>
              <a:lnSpc>
                <a:spcPct val="80000"/>
              </a:lnSpc>
            </a:pPr>
            <a:r>
              <a:rPr lang="en-US" dirty="0"/>
              <a:t>Abstract </a:t>
            </a:r>
          </a:p>
          <a:p>
            <a:pPr lvl="1">
              <a:lnSpc>
                <a:spcPct val="80000"/>
              </a:lnSpc>
            </a:pPr>
            <a:r>
              <a:rPr lang="en-US" sz="1200" dirty="0" smtClean="0"/>
              <a:t>D</a:t>
            </a:r>
            <a:r>
              <a:rPr lang="en-US" sz="1200" dirty="0"/>
              <a:t>-Bus does not define, which mechanism (e.g. sockets) actually transfers the messages</a:t>
            </a:r>
          </a:p>
          <a:p>
            <a:pPr>
              <a:lnSpc>
                <a:spcPct val="80000"/>
              </a:lnSpc>
            </a:pPr>
            <a:r>
              <a:rPr lang="en-US" dirty="0"/>
              <a:t>Two kinds of daemons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System-wide singleton (for system messages, such as signal strength, battery level)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User session –specific (between applications) 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0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D-Bus Concepts – 1(2)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Object </a:t>
            </a:r>
            <a:r>
              <a:rPr lang="en-US" b="1" dirty="0"/>
              <a:t>paths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mechanism to locate, which native object (</a:t>
            </a:r>
            <a:r>
              <a:rPr lang="en-US" dirty="0" err="1"/>
              <a:t>GObject</a:t>
            </a:r>
            <a:r>
              <a:rPr lang="en-US" dirty="0"/>
              <a:t>, Java Object, </a:t>
            </a:r>
            <a:r>
              <a:rPr lang="en-US" dirty="0" err="1"/>
              <a:t>Qt</a:t>
            </a:r>
            <a:r>
              <a:rPr lang="en-US" dirty="0"/>
              <a:t> </a:t>
            </a:r>
            <a:r>
              <a:rPr lang="en-US" dirty="0" err="1"/>
              <a:t>QObject</a:t>
            </a:r>
            <a:r>
              <a:rPr lang="en-US" dirty="0"/>
              <a:t>) provides a service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 </a:t>
            </a:r>
            <a:r>
              <a:rPr lang="en-US" dirty="0">
                <a:latin typeface="Courier New" pitchFamily="49" charset="0"/>
              </a:rPr>
              <a:t>company/services/</a:t>
            </a:r>
            <a:r>
              <a:rPr lang="en-US" dirty="0" err="1">
                <a:latin typeface="Courier New" pitchFamily="49" charset="0"/>
              </a:rPr>
              <a:t>serviceX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Each object may have method and signal </a:t>
            </a:r>
            <a:r>
              <a:rPr lang="en-US" b="1" dirty="0"/>
              <a:t>members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Methods are (remote procedures) operations which can be invoked on an object with optional input and (possibly several) output values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Signals are broadcast from an object to all its observers (may contain data)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 </a:t>
            </a:r>
            <a:r>
              <a:rPr lang="en-US" dirty="0" err="1">
                <a:latin typeface="Courier New" pitchFamily="49" charset="0"/>
              </a:rPr>
              <a:t>doSomething</a:t>
            </a:r>
            <a:r>
              <a:rPr lang="en-US" dirty="0">
                <a:latin typeface="Courier New" pitchFamily="49" charset="0"/>
              </a:rPr>
              <a:t>, notify</a:t>
            </a:r>
          </a:p>
          <a:p>
            <a:pPr>
              <a:lnSpc>
                <a:spcPct val="90000"/>
              </a:lnSpc>
            </a:pPr>
            <a:r>
              <a:rPr lang="en-US" dirty="0"/>
              <a:t>Member group is mapped to an </a:t>
            </a:r>
            <a:r>
              <a:rPr lang="en-US" b="1" dirty="0"/>
              <a:t>interface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Mapped to Java interface or C++ pure virtual class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Identified as </a:t>
            </a:r>
            <a:r>
              <a:rPr lang="en-US" dirty="0" err="1">
                <a:latin typeface="Courier New" pitchFamily="49" charset="0"/>
              </a:rPr>
              <a:t>com.company.InterfaceName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8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D-Bus Concepts – 2(2)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Bus names</a:t>
            </a:r>
          </a:p>
          <a:p>
            <a:pPr lvl="1"/>
            <a:r>
              <a:rPr lang="en-US" dirty="0"/>
              <a:t>D-Bus daemon assigns a unique connection name for each connection from applications</a:t>
            </a:r>
          </a:p>
          <a:p>
            <a:pPr lvl="1"/>
            <a:r>
              <a:rPr lang="en-US" dirty="0"/>
              <a:t>After a name is mapped to an application, the application owns that name</a:t>
            </a:r>
          </a:p>
          <a:p>
            <a:pPr lvl="1"/>
            <a:r>
              <a:rPr lang="en-US" dirty="0"/>
              <a:t>Applications may ask to own well-known names, e.g. </a:t>
            </a:r>
            <a:r>
              <a:rPr lang="en-US" dirty="0" err="1" smtClean="0">
                <a:latin typeface="Courier New" pitchFamily="49" charset="0"/>
              </a:rPr>
              <a:t>com.theqtcompany.MessageEditor</a:t>
            </a:r>
            <a:endParaRPr lang="en-US" dirty="0">
              <a:latin typeface="Courier New" pitchFamily="49" charset="0"/>
            </a:endParaRPr>
          </a:p>
          <a:p>
            <a:r>
              <a:rPr lang="en-US" b="1" dirty="0"/>
              <a:t>Addresses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pecify </a:t>
            </a:r>
            <a:r>
              <a:rPr lang="en-US" dirty="0"/>
              <a:t>where a server will listen and where a client will connect</a:t>
            </a:r>
          </a:p>
          <a:p>
            <a:pPr lvl="1"/>
            <a:r>
              <a:rPr lang="en-US" dirty="0"/>
              <a:t>Possibly, your service is a server daemon to which applications send messages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5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D-Bus</a:t>
            </a:r>
            <a:r>
              <a:rPr lang="fi-FI" dirty="0"/>
              <a:t>, The </a:t>
            </a:r>
            <a:r>
              <a:rPr lang="fi-FI" dirty="0" err="1"/>
              <a:t>Qt</a:t>
            </a:r>
            <a:r>
              <a:rPr lang="fi-FI" dirty="0"/>
              <a:t> </a:t>
            </a:r>
            <a:r>
              <a:rPr lang="fi-FI" dirty="0" err="1"/>
              <a:t>Way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QtDBus</a:t>
            </a:r>
            <a:r>
              <a:rPr lang="en-GB" dirty="0"/>
              <a:t> allows to call methods of D-Bus objects</a:t>
            </a:r>
          </a:p>
          <a:p>
            <a:r>
              <a:rPr lang="en-GB" dirty="0" err="1"/>
              <a:t>QtDBus</a:t>
            </a:r>
            <a:r>
              <a:rPr lang="en-GB" dirty="0"/>
              <a:t> allows to connect signals and slots between D-Bus objects</a:t>
            </a:r>
          </a:p>
          <a:p>
            <a:r>
              <a:rPr lang="en-GB" dirty="0"/>
              <a:t>Since it uses the meta object information, it is not necessary to know the interface of the remote object</a:t>
            </a:r>
          </a:p>
          <a:p>
            <a:r>
              <a:rPr lang="en-GB" dirty="0" err="1"/>
              <a:t>QtDBus</a:t>
            </a:r>
            <a:r>
              <a:rPr lang="en-GB" dirty="0"/>
              <a:t> takes care of mapping Qt </a:t>
            </a:r>
            <a:r>
              <a:rPr lang="en-GB" dirty="0" smtClean="0"/>
              <a:t>data types </a:t>
            </a:r>
            <a:r>
              <a:rPr lang="en-GB" dirty="0"/>
              <a:t>to the defined D-Bus </a:t>
            </a:r>
            <a:r>
              <a:rPr lang="en-GB" dirty="0" smtClean="0"/>
              <a:t>data types</a:t>
            </a:r>
            <a:endParaRPr lang="en-GB" dirty="0"/>
          </a:p>
          <a:p>
            <a:r>
              <a:rPr lang="en-GB" dirty="0" err="1"/>
              <a:t>QtDBus</a:t>
            </a:r>
            <a:r>
              <a:rPr lang="en-GB" dirty="0"/>
              <a:t> resolves object names to interfaces with the correct signals and slots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4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Calling Methods on D-Bus </a:t>
            </a:r>
            <a:r>
              <a:rPr lang="en-GB" dirty="0" smtClean="0"/>
              <a:t>Objects in the Client Side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QtDBus</a:t>
            </a:r>
            <a:r>
              <a:rPr lang="en-GB" dirty="0"/>
              <a:t>, the slots on the remote object can be called as if the object was local</a:t>
            </a:r>
          </a:p>
          <a:p>
            <a:r>
              <a:rPr lang="en-GB" dirty="0"/>
              <a:t>To call a </a:t>
            </a:r>
            <a:r>
              <a:rPr lang="en-GB" dirty="0" smtClean="0"/>
              <a:t>method on the remote object, </a:t>
            </a:r>
            <a:r>
              <a:rPr lang="en-GB" dirty="0" err="1" smtClean="0">
                <a:latin typeface="Courier New"/>
                <a:cs typeface="Courier New"/>
              </a:rPr>
              <a:t>QDBusInterface</a:t>
            </a:r>
            <a:r>
              <a:rPr lang="en-GB" dirty="0" smtClean="0"/>
              <a:t> </a:t>
            </a:r>
            <a:r>
              <a:rPr lang="en-GB" dirty="0"/>
              <a:t>has to be retrieved for it first</a:t>
            </a:r>
          </a:p>
          <a:p>
            <a:r>
              <a:rPr lang="en-GB" dirty="0"/>
              <a:t>The method can then be called using </a:t>
            </a:r>
            <a:r>
              <a:rPr lang="en-GB" dirty="0" err="1">
                <a:latin typeface="Courier New"/>
                <a:cs typeface="Courier New"/>
              </a:rPr>
              <a:t>QDBusInterface</a:t>
            </a:r>
            <a:r>
              <a:rPr lang="en-GB" dirty="0">
                <a:latin typeface="Courier New"/>
                <a:cs typeface="Courier New"/>
              </a:rPr>
              <a:t>::</a:t>
            </a:r>
            <a:r>
              <a:rPr lang="en-GB" dirty="0" smtClean="0">
                <a:latin typeface="Courier New"/>
                <a:cs typeface="Courier New"/>
              </a:rPr>
              <a:t>call </a:t>
            </a:r>
            <a:r>
              <a:rPr lang="en-GB" dirty="0">
                <a:latin typeface="+mn-lt"/>
                <a:cs typeface="Courier New"/>
              </a:rPr>
              <a:t>or </a:t>
            </a:r>
            <a:r>
              <a:rPr lang="en-GB" dirty="0" err="1">
                <a:latin typeface="Courier New"/>
                <a:cs typeface="Courier New"/>
              </a:rPr>
              <a:t>QDBusInterface</a:t>
            </a:r>
            <a:r>
              <a:rPr lang="en-GB" dirty="0">
                <a:latin typeface="Courier New"/>
                <a:cs typeface="Courier New"/>
              </a:rPr>
              <a:t>:</a:t>
            </a:r>
            <a:r>
              <a:rPr lang="en-GB" dirty="0" smtClean="0">
                <a:latin typeface="Courier New"/>
                <a:cs typeface="Courier New"/>
              </a:rPr>
              <a:t>:</a:t>
            </a:r>
            <a:r>
              <a:rPr lang="en-GB" dirty="0" err="1" smtClean="0">
                <a:latin typeface="Courier New"/>
                <a:cs typeface="Courier New"/>
              </a:rPr>
              <a:t>asyncCall</a:t>
            </a:r>
            <a:r>
              <a:rPr lang="en-GB" dirty="0" smtClean="0">
                <a:latin typeface="Courier New"/>
                <a:cs typeface="Courier New"/>
              </a:rPr>
              <a:t>()</a:t>
            </a:r>
            <a:endParaRPr lang="en-GB" dirty="0">
              <a:latin typeface="Courier New"/>
              <a:cs typeface="Courier New"/>
            </a:endParaRPr>
          </a:p>
          <a:p>
            <a:r>
              <a:rPr lang="en-GB" dirty="0"/>
              <a:t>Example:</a:t>
            </a:r>
          </a:p>
          <a:p>
            <a:pPr indent="0">
              <a:buNone/>
            </a:pPr>
            <a:r>
              <a:rPr lang="en-GB" sz="1600" dirty="0" smtClean="0">
                <a:latin typeface="Courier New" pitchFamily="49" charset="0"/>
              </a:rPr>
              <a:t>	</a:t>
            </a:r>
            <a:r>
              <a:rPr lang="en-GB" sz="1200" dirty="0" err="1" smtClean="0">
                <a:latin typeface="Courier New" pitchFamily="49" charset="0"/>
              </a:rPr>
              <a:t>QDBusReply</a:t>
            </a:r>
            <a:r>
              <a:rPr lang="en-GB" sz="1200" dirty="0">
                <a:latin typeface="Courier New" pitchFamily="49" charset="0"/>
              </a:rPr>
              <a:t>&lt;</a:t>
            </a:r>
            <a:r>
              <a:rPr lang="en-GB" sz="1200" dirty="0" err="1">
                <a:latin typeface="Courier New" pitchFamily="49" charset="0"/>
              </a:rPr>
              <a:t>QString</a:t>
            </a:r>
            <a:r>
              <a:rPr lang="en-GB" sz="1200" dirty="0">
                <a:latin typeface="Courier New" pitchFamily="49" charset="0"/>
              </a:rPr>
              <a:t>&gt; reply = </a:t>
            </a:r>
            <a:r>
              <a:rPr lang="en-GB" sz="1200" dirty="0" err="1">
                <a:latin typeface="Courier New" pitchFamily="49" charset="0"/>
              </a:rPr>
              <a:t>iface.call</a:t>
            </a:r>
            <a:r>
              <a:rPr lang="en-GB" sz="1200" dirty="0" smtClean="0">
                <a:latin typeface="Courier New" pitchFamily="49" charset="0"/>
              </a:rPr>
              <a:t>("</a:t>
            </a:r>
            <a:r>
              <a:rPr lang="en-GB" sz="1200" dirty="0">
                <a:latin typeface="Courier New" pitchFamily="49" charset="0"/>
              </a:rPr>
              <a:t>echo", "</a:t>
            </a:r>
            <a:r>
              <a:rPr lang="en-GB" sz="1200" dirty="0" smtClean="0">
                <a:latin typeface="Courier New" pitchFamily="49" charset="0"/>
              </a:rPr>
              <a:t>hi”)</a:t>
            </a:r>
            <a:r>
              <a:rPr lang="en-GB" sz="1200" dirty="0">
                <a:latin typeface="Courier New" pitchFamily="49" charset="0"/>
              </a:rPr>
              <a:t>;</a:t>
            </a:r>
          </a:p>
          <a:p>
            <a:pPr indent="0">
              <a:buNone/>
            </a:pPr>
            <a:r>
              <a:rPr lang="en-GB" sz="1200" dirty="0" smtClean="0"/>
              <a:t>	calls </a:t>
            </a:r>
            <a:r>
              <a:rPr lang="en-GB" sz="1200" dirty="0"/>
              <a:t>the slot named echo on the remote object with argument “hi</a:t>
            </a:r>
            <a:r>
              <a:rPr lang="en-GB" sz="1200" dirty="0" smtClean="0"/>
              <a:t>”</a:t>
            </a:r>
          </a:p>
          <a:p>
            <a:r>
              <a:rPr lang="en-GB" dirty="0" smtClean="0"/>
              <a:t>The interface object may be created from D-Bus XML interface using </a:t>
            </a:r>
            <a:r>
              <a:rPr lang="en-GB" b="1" dirty="0" smtClean="0"/>
              <a:t>qdbusxml2cpp –p </a:t>
            </a:r>
            <a:r>
              <a:rPr lang="en-GB" dirty="0" smtClean="0"/>
              <a:t> tool</a:t>
            </a:r>
          </a:p>
          <a:p>
            <a:pPr lvl="1"/>
            <a:r>
              <a:rPr lang="en-GB" dirty="0" smtClean="0"/>
              <a:t>Generates public slots and signals in the interface class </a:t>
            </a:r>
          </a:p>
          <a:p>
            <a:pPr lvl="1"/>
            <a:r>
              <a:rPr lang="en-GB" dirty="0" smtClean="0"/>
              <a:t>May be directly accessed from the client </a:t>
            </a:r>
          </a:p>
          <a:p>
            <a:pPr indent="0">
              <a:buNone/>
            </a:pPr>
            <a:endParaRPr lang="en-US" sz="1200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0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Mapping between </a:t>
            </a:r>
            <a:r>
              <a:rPr lang="en-GB" sz="2400" dirty="0" err="1"/>
              <a:t>QtDBus</a:t>
            </a:r>
            <a:r>
              <a:rPr lang="en-GB" sz="2400" dirty="0"/>
              <a:t> and D-Bus </a:t>
            </a:r>
            <a:r>
              <a:rPr lang="en-GB" sz="2400" dirty="0" smtClean="0"/>
              <a:t>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QtDBus</a:t>
            </a:r>
            <a:r>
              <a:rPr lang="en-GB" dirty="0"/>
              <a:t> needs to map Qt </a:t>
            </a:r>
            <a:r>
              <a:rPr lang="en-GB" dirty="0" smtClean="0"/>
              <a:t>data types </a:t>
            </a:r>
            <a:r>
              <a:rPr lang="en-GB" dirty="0"/>
              <a:t>to types known by D-Bus</a:t>
            </a:r>
          </a:p>
          <a:p>
            <a:r>
              <a:rPr lang="en-GB" dirty="0"/>
              <a:t>All arguments </a:t>
            </a:r>
            <a:r>
              <a:rPr lang="en-GB" dirty="0" smtClean="0"/>
              <a:t>marshalling </a:t>
            </a:r>
            <a:r>
              <a:rPr lang="en-GB" dirty="0"/>
              <a:t>is taken care of by </a:t>
            </a:r>
            <a:r>
              <a:rPr lang="en-GB" dirty="0" err="1"/>
              <a:t>Qt</a:t>
            </a:r>
            <a:endParaRPr lang="en-GB" dirty="0"/>
          </a:p>
          <a:p>
            <a:r>
              <a:rPr lang="en-GB" dirty="0"/>
              <a:t>Supported </a:t>
            </a:r>
            <a:r>
              <a:rPr lang="en-GB" dirty="0" smtClean="0"/>
              <a:t>data types</a:t>
            </a:r>
            <a:r>
              <a:rPr lang="en-GB" dirty="0"/>
              <a:t>: </a:t>
            </a:r>
            <a:r>
              <a:rPr lang="en-GB" dirty="0" err="1">
                <a:latin typeface="Courier New"/>
                <a:cs typeface="Courier New"/>
              </a:rPr>
              <a:t>uchar</a:t>
            </a:r>
            <a:r>
              <a:rPr lang="en-GB" dirty="0">
                <a:latin typeface="Courier New"/>
                <a:cs typeface="Courier New"/>
              </a:rPr>
              <a:t>, bool, short, </a:t>
            </a:r>
            <a:r>
              <a:rPr lang="en-GB" dirty="0" err="1">
                <a:latin typeface="Courier New"/>
                <a:cs typeface="Courier New"/>
              </a:rPr>
              <a:t>ushort</a:t>
            </a:r>
            <a:r>
              <a:rPr lang="en-GB" dirty="0">
                <a:latin typeface="Courier New"/>
                <a:cs typeface="Courier New"/>
              </a:rPr>
              <a:t>, </a:t>
            </a:r>
            <a:r>
              <a:rPr lang="en-GB" dirty="0" err="1">
                <a:latin typeface="Courier New"/>
                <a:cs typeface="Courier New"/>
              </a:rPr>
              <a:t>int</a:t>
            </a:r>
            <a:r>
              <a:rPr lang="en-GB" dirty="0">
                <a:latin typeface="Courier New"/>
                <a:cs typeface="Courier New"/>
              </a:rPr>
              <a:t>, </a:t>
            </a:r>
            <a:r>
              <a:rPr lang="en-GB" dirty="0" err="1">
                <a:latin typeface="Courier New"/>
                <a:cs typeface="Courier New"/>
              </a:rPr>
              <a:t>uint</a:t>
            </a:r>
            <a:r>
              <a:rPr lang="en-GB" dirty="0">
                <a:latin typeface="Courier New"/>
                <a:cs typeface="Courier New"/>
              </a:rPr>
              <a:t>, </a:t>
            </a:r>
            <a:r>
              <a:rPr lang="en-GB" dirty="0" err="1" smtClean="0">
                <a:latin typeface="Courier New"/>
                <a:cs typeface="Courier New"/>
              </a:rPr>
              <a:t>qlonglong</a:t>
            </a:r>
            <a:r>
              <a:rPr lang="en-GB" dirty="0">
                <a:latin typeface="Courier New"/>
                <a:cs typeface="Courier New"/>
              </a:rPr>
              <a:t>, </a:t>
            </a:r>
            <a:r>
              <a:rPr lang="en-GB" dirty="0" err="1">
                <a:latin typeface="Courier New"/>
                <a:cs typeface="Courier New"/>
              </a:rPr>
              <a:t>qulonglong</a:t>
            </a:r>
            <a:r>
              <a:rPr lang="en-GB" dirty="0">
                <a:latin typeface="Courier New"/>
                <a:cs typeface="Courier New"/>
              </a:rPr>
              <a:t>, double, </a:t>
            </a:r>
            <a:r>
              <a:rPr lang="en-GB" dirty="0" err="1">
                <a:latin typeface="Courier New"/>
                <a:cs typeface="Courier New"/>
              </a:rPr>
              <a:t>QString</a:t>
            </a:r>
            <a:r>
              <a:rPr lang="en-GB" dirty="0">
                <a:latin typeface="Courier New"/>
                <a:cs typeface="Courier New"/>
              </a:rPr>
              <a:t>, </a:t>
            </a:r>
            <a:r>
              <a:rPr lang="en-GB" dirty="0" err="1">
                <a:latin typeface="Courier New"/>
                <a:cs typeface="Courier New"/>
              </a:rPr>
              <a:t>QStringList</a:t>
            </a:r>
            <a:r>
              <a:rPr lang="en-GB" dirty="0">
                <a:latin typeface="Courier New"/>
                <a:cs typeface="Courier New"/>
              </a:rPr>
              <a:t>, </a:t>
            </a:r>
            <a:r>
              <a:rPr lang="en-GB" dirty="0" err="1">
                <a:latin typeface="Courier New"/>
                <a:cs typeface="Courier New"/>
              </a:rPr>
              <a:t>QByteArray</a:t>
            </a:r>
            <a:r>
              <a:rPr lang="en-GB" dirty="0"/>
              <a:t>, and special D-Bus types</a:t>
            </a:r>
          </a:p>
          <a:p>
            <a:r>
              <a:rPr lang="en-GB" dirty="0"/>
              <a:t>Compound types can be formed as arrays, </a:t>
            </a:r>
            <a:r>
              <a:rPr lang="en-GB" dirty="0" err="1"/>
              <a:t>structs</a:t>
            </a:r>
            <a:r>
              <a:rPr lang="en-GB" dirty="0"/>
              <a:t>, and maps</a:t>
            </a:r>
          </a:p>
          <a:p>
            <a:r>
              <a:rPr lang="en-GB" dirty="0"/>
              <a:t>To use custom </a:t>
            </a:r>
            <a:r>
              <a:rPr lang="en-GB" dirty="0" smtClean="0"/>
              <a:t>data types</a:t>
            </a:r>
            <a:r>
              <a:rPr lang="en-GB" dirty="0"/>
              <a:t>,</a:t>
            </a:r>
          </a:p>
          <a:p>
            <a:pPr lvl="1"/>
            <a:r>
              <a:rPr lang="en-GB" dirty="0"/>
              <a:t>declare the type using </a:t>
            </a:r>
            <a:r>
              <a:rPr lang="en-GB" dirty="0">
                <a:latin typeface="Courier New"/>
                <a:cs typeface="Courier New"/>
              </a:rPr>
              <a:t>Q_DECLARE_METATYPE()</a:t>
            </a:r>
            <a:r>
              <a:rPr lang="en-GB" dirty="0"/>
              <a:t>,</a:t>
            </a:r>
          </a:p>
          <a:p>
            <a:pPr lvl="1"/>
            <a:r>
              <a:rPr lang="en-GB" dirty="0"/>
              <a:t>and register it using </a:t>
            </a:r>
            <a:r>
              <a:rPr lang="en-GB" dirty="0" err="1">
                <a:latin typeface="Courier New"/>
                <a:cs typeface="Courier New"/>
              </a:rPr>
              <a:t>qDBusRegisterMetaType</a:t>
            </a:r>
            <a:r>
              <a:rPr lang="en-GB" dirty="0">
                <a:latin typeface="Courier New"/>
                <a:cs typeface="Courier New"/>
              </a:rPr>
              <a:t>(</a:t>
            </a:r>
            <a:r>
              <a:rPr lang="en-GB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2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</a:t>
            </a:r>
            <a:r>
              <a:rPr lang="en-US" dirty="0" smtClean="0"/>
              <a:t>Server Side 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>
                <a:latin typeface="Courier New"/>
                <a:cs typeface="Courier New"/>
              </a:rPr>
              <a:t>QDBusConnection</a:t>
            </a:r>
            <a:r>
              <a:rPr lang="en-GB" dirty="0">
                <a:latin typeface="Courier New"/>
                <a:cs typeface="Courier New"/>
              </a:rPr>
              <a:t>::</a:t>
            </a:r>
            <a:r>
              <a:rPr lang="en-GB" dirty="0" err="1">
                <a:latin typeface="Courier New"/>
                <a:cs typeface="Courier New"/>
              </a:rPr>
              <a:t>sessionBus</a:t>
            </a:r>
            <a:r>
              <a:rPr lang="en-GB" dirty="0">
                <a:latin typeface="Courier New"/>
                <a:cs typeface="Courier New"/>
              </a:rPr>
              <a:t>()/</a:t>
            </a:r>
            <a:r>
              <a:rPr lang="en-GB" dirty="0" err="1">
                <a:latin typeface="Courier New"/>
                <a:cs typeface="Courier New"/>
              </a:rPr>
              <a:t>systemBus</a:t>
            </a:r>
            <a:r>
              <a:rPr lang="en-GB" dirty="0">
                <a:latin typeface="Courier New"/>
                <a:cs typeface="Courier New"/>
              </a:rPr>
              <a:t>()</a:t>
            </a:r>
            <a:r>
              <a:rPr lang="en-GB" dirty="0"/>
              <a:t>: access to the bus objects</a:t>
            </a:r>
          </a:p>
          <a:p>
            <a:r>
              <a:rPr lang="en-GB" dirty="0" err="1">
                <a:latin typeface="Courier New"/>
                <a:cs typeface="Courier New"/>
              </a:rPr>
              <a:t>QDBusConnection</a:t>
            </a:r>
            <a:r>
              <a:rPr lang="en-GB" dirty="0">
                <a:latin typeface="Courier New"/>
                <a:cs typeface="Courier New"/>
              </a:rPr>
              <a:t>::</a:t>
            </a:r>
            <a:r>
              <a:rPr lang="en-GB" dirty="0" err="1">
                <a:latin typeface="Courier New"/>
                <a:cs typeface="Courier New"/>
              </a:rPr>
              <a:t>registerService</a:t>
            </a:r>
            <a:r>
              <a:rPr lang="en-GB" dirty="0">
                <a:latin typeface="Courier New"/>
                <a:cs typeface="Courier New"/>
              </a:rPr>
              <a:t>()</a:t>
            </a:r>
            <a:r>
              <a:rPr lang="en-GB" dirty="0"/>
              <a:t>: register a service (“host part”)</a:t>
            </a:r>
          </a:p>
          <a:p>
            <a:r>
              <a:rPr lang="en-GB" dirty="0" err="1">
                <a:latin typeface="Courier New"/>
                <a:cs typeface="Courier New"/>
              </a:rPr>
              <a:t>QDBusConnection</a:t>
            </a:r>
            <a:r>
              <a:rPr lang="en-GB" dirty="0">
                <a:latin typeface="Courier New"/>
                <a:cs typeface="Courier New"/>
              </a:rPr>
              <a:t>::</a:t>
            </a:r>
            <a:r>
              <a:rPr lang="en-GB" dirty="0" err="1">
                <a:latin typeface="Courier New"/>
                <a:cs typeface="Courier New"/>
              </a:rPr>
              <a:t>registerObject</a:t>
            </a:r>
            <a:r>
              <a:rPr lang="en-GB" dirty="0">
                <a:latin typeface="Courier New"/>
                <a:cs typeface="Courier New"/>
              </a:rPr>
              <a:t>()</a:t>
            </a:r>
            <a:r>
              <a:rPr lang="en-GB" dirty="0"/>
              <a:t>: register an object (“file part”)</a:t>
            </a:r>
          </a:p>
          <a:p>
            <a:r>
              <a:rPr lang="en-GB" dirty="0" err="1" smtClean="0">
                <a:latin typeface="Courier New"/>
                <a:cs typeface="Courier New"/>
              </a:rPr>
              <a:t>QDBusInterface</a:t>
            </a:r>
            <a:r>
              <a:rPr lang="en-GB" dirty="0" smtClean="0"/>
              <a:t> </a:t>
            </a:r>
            <a:r>
              <a:rPr lang="en-GB" dirty="0"/>
              <a:t>constructor constructs a </a:t>
            </a:r>
            <a:r>
              <a:rPr lang="en-GB" dirty="0" err="1">
                <a:latin typeface="Courier New"/>
                <a:cs typeface="Courier New"/>
              </a:rPr>
              <a:t>QObject</a:t>
            </a:r>
            <a:r>
              <a:rPr lang="en-GB" dirty="0"/>
              <a:t> that represents the signals and slots of the remote </a:t>
            </a:r>
            <a:r>
              <a:rPr lang="en-GB" dirty="0" smtClean="0"/>
              <a:t>object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04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D-Bus </a:t>
            </a:r>
            <a:r>
              <a:rPr lang="en-US" dirty="0" smtClean="0"/>
              <a:t>Server Implementation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Create a service object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Often created with </a:t>
            </a:r>
            <a:r>
              <a:rPr lang="en-GB" b="1" dirty="0"/>
              <a:t>qdbusxml2cpp </a:t>
            </a:r>
            <a:r>
              <a:rPr lang="en-GB" b="1" dirty="0" smtClean="0"/>
              <a:t>–a </a:t>
            </a:r>
            <a:r>
              <a:rPr lang="en-GB" dirty="0" smtClean="0"/>
              <a:t> tool </a:t>
            </a:r>
          </a:p>
          <a:p>
            <a:pPr lvl="2">
              <a:lnSpc>
                <a:spcPct val="80000"/>
              </a:lnSpc>
            </a:pPr>
            <a:r>
              <a:rPr lang="en-GB" dirty="0">
                <a:latin typeface="Courier New"/>
                <a:cs typeface="Courier New"/>
              </a:rPr>
              <a:t>qdbusxml2cpp –</a:t>
            </a:r>
            <a:r>
              <a:rPr lang="en-GB" dirty="0" smtClean="0">
                <a:latin typeface="Courier New"/>
                <a:cs typeface="Courier New"/>
              </a:rPr>
              <a:t>a </a:t>
            </a:r>
            <a:r>
              <a:rPr lang="en-GB" dirty="0" err="1" smtClean="0">
                <a:latin typeface="Courier New"/>
                <a:cs typeface="Courier New"/>
              </a:rPr>
              <a:t>myAdaptor.h</a:t>
            </a:r>
            <a:r>
              <a:rPr lang="en-GB" dirty="0" smtClean="0">
                <a:latin typeface="Courier New"/>
                <a:cs typeface="Courier New"/>
              </a:rPr>
              <a:t>: </a:t>
            </a:r>
            <a:r>
              <a:rPr lang="en-GB" dirty="0" err="1" smtClean="0">
                <a:latin typeface="Courier New"/>
                <a:cs typeface="Courier New"/>
              </a:rPr>
              <a:t>myInterace.xml</a:t>
            </a:r>
            <a:endParaRPr lang="en-GB" dirty="0" smtClean="0">
              <a:latin typeface="Courier New"/>
              <a:cs typeface="Courier New"/>
            </a:endParaRPr>
          </a:p>
          <a:p>
            <a:pPr lvl="2">
              <a:lnSpc>
                <a:spcPct val="80000"/>
              </a:lnSpc>
            </a:pPr>
            <a:r>
              <a:rPr lang="en-GB" dirty="0">
                <a:latin typeface="Courier New"/>
                <a:cs typeface="Courier New"/>
              </a:rPr>
              <a:t>qdbusxml2cpp </a:t>
            </a:r>
            <a:r>
              <a:rPr lang="en-GB" dirty="0" smtClean="0">
                <a:latin typeface="Courier New"/>
                <a:cs typeface="Courier New"/>
              </a:rPr>
              <a:t>–</a:t>
            </a:r>
            <a:r>
              <a:rPr lang="en-GB" dirty="0" err="1" smtClean="0">
                <a:latin typeface="Courier New"/>
                <a:cs typeface="Courier New"/>
              </a:rPr>
              <a:t>i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err="1" smtClean="0">
                <a:latin typeface="Courier New"/>
                <a:cs typeface="Courier New"/>
              </a:rPr>
              <a:t>myAdaptor.h</a:t>
            </a:r>
            <a:r>
              <a:rPr lang="en-GB" dirty="0" smtClean="0">
                <a:latin typeface="Courier New"/>
                <a:cs typeface="Courier New"/>
              </a:rPr>
              <a:t> –a :</a:t>
            </a:r>
            <a:r>
              <a:rPr lang="en-GB" dirty="0" err="1" smtClean="0">
                <a:latin typeface="Courier New"/>
                <a:cs typeface="Courier New"/>
              </a:rPr>
              <a:t>myAdaptor.cpp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err="1" smtClean="0">
                <a:latin typeface="Courier New"/>
                <a:cs typeface="Courier New"/>
              </a:rPr>
              <a:t>myInterace.xml</a:t>
            </a:r>
            <a:endParaRPr lang="en-GB" dirty="0" smtClean="0">
              <a:latin typeface="Courier New"/>
              <a:cs typeface="Courier New"/>
            </a:endParaRPr>
          </a:p>
          <a:p>
            <a:pPr lvl="1">
              <a:lnSpc>
                <a:spcPct val="80000"/>
              </a:lnSpc>
            </a:pPr>
            <a:r>
              <a:rPr lang="en-GB" dirty="0" smtClean="0"/>
              <a:t>Maps D-Bus messages to signals and slots</a:t>
            </a:r>
          </a:p>
          <a:p>
            <a:pPr lvl="1">
              <a:lnSpc>
                <a:spcPct val="80000"/>
              </a:lnSpc>
            </a:pPr>
            <a:r>
              <a:rPr lang="en-GB" dirty="0" smtClean="0">
                <a:latin typeface="Courier New"/>
                <a:cs typeface="Courier New"/>
              </a:rPr>
              <a:t>new </a:t>
            </a:r>
            <a:r>
              <a:rPr lang="en-GB" dirty="0" err="1" smtClean="0">
                <a:latin typeface="Courier New"/>
                <a:cs typeface="Courier New"/>
              </a:rPr>
              <a:t>serviceAdaptor</a:t>
            </a:r>
            <a:r>
              <a:rPr lang="en-GB" dirty="0" smtClean="0">
                <a:latin typeface="Courier New"/>
                <a:cs typeface="Courier New"/>
              </a:rPr>
              <a:t>(</a:t>
            </a:r>
            <a:r>
              <a:rPr lang="en-GB" dirty="0" err="1" smtClean="0">
                <a:latin typeface="Courier New"/>
                <a:cs typeface="Courier New"/>
              </a:rPr>
              <a:t>myServerObject</a:t>
            </a:r>
            <a:r>
              <a:rPr lang="en-GB" dirty="0" smtClean="0">
                <a:latin typeface="Courier New"/>
                <a:cs typeface="Courier New"/>
              </a:rPr>
              <a:t>); 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Create a D-Bus session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dirty="0">
                <a:latin typeface="Courier New" pitchFamily="49" charset="0"/>
              </a:rPr>
              <a:t>if (!</a:t>
            </a:r>
            <a:r>
              <a:rPr lang="en-US" dirty="0" err="1">
                <a:latin typeface="Courier New" pitchFamily="49" charset="0"/>
              </a:rPr>
              <a:t>QDBusConnection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sessionBus</a:t>
            </a:r>
            <a:r>
              <a:rPr lang="en-US" dirty="0">
                <a:latin typeface="Courier New" pitchFamily="49" charset="0"/>
              </a:rPr>
              <a:t>().</a:t>
            </a:r>
            <a:r>
              <a:rPr lang="en-US" dirty="0" err="1">
                <a:latin typeface="Courier New" pitchFamily="49" charset="0"/>
              </a:rPr>
              <a:t>isConnected</a:t>
            </a:r>
            <a:r>
              <a:rPr lang="en-US" dirty="0">
                <a:latin typeface="Courier New" pitchFamily="49" charset="0"/>
              </a:rPr>
              <a:t>()) { </a:t>
            </a:r>
            <a:r>
              <a:rPr lang="en-US" dirty="0" smtClean="0">
                <a:latin typeface="Courier New" pitchFamily="49" charset="0"/>
              </a:rPr>
              <a:t>/* Handle error */ }</a:t>
            </a:r>
            <a:endParaRPr lang="en-US" dirty="0">
              <a:latin typeface="Courier New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dirty="0">
                <a:latin typeface="Courier New" pitchFamily="49" charset="0"/>
              </a:rPr>
              <a:t>if (!</a:t>
            </a:r>
            <a:r>
              <a:rPr lang="en-US" dirty="0" err="1">
                <a:latin typeface="Courier New" pitchFamily="49" charset="0"/>
              </a:rPr>
              <a:t>QDBusConnection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sessionBus</a:t>
            </a:r>
            <a:r>
              <a:rPr lang="en-US" dirty="0">
                <a:latin typeface="Courier New" pitchFamily="49" charset="0"/>
              </a:rPr>
              <a:t>().</a:t>
            </a:r>
            <a:r>
              <a:rPr lang="en-US" dirty="0" err="1">
                <a:latin typeface="Courier New" pitchFamily="49" charset="0"/>
              </a:rPr>
              <a:t>registerService</a:t>
            </a:r>
            <a:r>
              <a:rPr lang="en-US" dirty="0">
                <a:latin typeface="Courier New" pitchFamily="49" charset="0"/>
              </a:rPr>
              <a:t>(SERVICE_NAME)) { </a:t>
            </a:r>
            <a:r>
              <a:rPr lang="en-US" dirty="0" smtClean="0">
                <a:latin typeface="Courier New" pitchFamily="49" charset="0"/>
              </a:rPr>
              <a:t>}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Register the service</a:t>
            </a:r>
          </a:p>
          <a:p>
            <a:pPr lvl="1">
              <a:lnSpc>
                <a:spcPct val="80000"/>
              </a:lnSpc>
            </a:pPr>
            <a:r>
              <a:rPr lang="en-US" dirty="0" err="1">
                <a:latin typeface="Courier New" pitchFamily="49" charset="0"/>
              </a:rPr>
              <a:t>QDBusConnection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sessionBus</a:t>
            </a:r>
            <a:r>
              <a:rPr lang="en-US" dirty="0">
                <a:latin typeface="Courier New" pitchFamily="49" charset="0"/>
              </a:rPr>
              <a:t>().</a:t>
            </a:r>
            <a:r>
              <a:rPr lang="en-US" dirty="0" err="1">
                <a:latin typeface="Courier New" pitchFamily="49" charset="0"/>
              </a:rPr>
              <a:t>registerObject</a:t>
            </a:r>
            <a:r>
              <a:rPr lang="en-US" dirty="0">
                <a:latin typeface="Courier New" pitchFamily="49" charset="0"/>
              </a:rPr>
              <a:t>("/", </a:t>
            </a:r>
            <a:r>
              <a:rPr lang="en-US" dirty="0" smtClean="0">
                <a:latin typeface="Courier New" pitchFamily="49" charset="0"/>
              </a:rPr>
              <a:t>&amp;</a:t>
            </a:r>
            <a:r>
              <a:rPr lang="en-US" dirty="0" err="1" smtClean="0">
                <a:latin typeface="Courier New" pitchFamily="49" charset="0"/>
              </a:rPr>
              <a:t>myServerObject</a:t>
            </a:r>
            <a:r>
              <a:rPr lang="en-US" dirty="0" smtClean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QDBusConnection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ExportAllSlots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1">
              <a:lnSpc>
                <a:spcPct val="80000"/>
              </a:lnSpc>
            </a:pPr>
            <a:endParaRPr lang="en-GB" dirty="0" smtClean="0"/>
          </a:p>
          <a:p>
            <a:pPr>
              <a:lnSpc>
                <a:spcPct val="80000"/>
              </a:lnSpc>
            </a:pPr>
            <a:r>
              <a:rPr lang="en-GB" dirty="0" smtClean="0"/>
              <a:t>The </a:t>
            </a:r>
            <a:r>
              <a:rPr lang="en-GB" dirty="0"/>
              <a:t>exposed signals and slots can be restricted by the remote object (</a:t>
            </a:r>
            <a:r>
              <a:rPr lang="en-GB" dirty="0" err="1">
                <a:latin typeface="Courier New" pitchFamily="49" charset="0"/>
              </a:rPr>
              <a:t>QDBusConnection</a:t>
            </a:r>
            <a:r>
              <a:rPr lang="en-GB" dirty="0">
                <a:latin typeface="Courier New" pitchFamily="49" charset="0"/>
              </a:rPr>
              <a:t>::</a:t>
            </a:r>
            <a:r>
              <a:rPr lang="en-GB" dirty="0" err="1">
                <a:latin typeface="Courier New" pitchFamily="49" charset="0"/>
              </a:rPr>
              <a:t>RegisterOptions</a:t>
            </a:r>
            <a:r>
              <a:rPr lang="en-GB" dirty="0">
                <a:latin typeface="Courier New" pitchFamily="49" charset="0"/>
              </a:rPr>
              <a:t>())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</a:pP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1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Multithreading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5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 Implementation – Step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/>
                <a:cs typeface="Courier New"/>
              </a:rPr>
              <a:t>Q_PLUGIN_METADATA</a:t>
            </a:r>
            <a:r>
              <a:rPr lang="en-US" dirty="0"/>
              <a:t> macro to define, which interface this plug-in implements</a:t>
            </a:r>
          </a:p>
          <a:p>
            <a:pPr lvl="1"/>
            <a:endParaRPr lang="en-US" dirty="0"/>
          </a:p>
          <a:p>
            <a:r>
              <a:rPr lang="en-US" dirty="0"/>
              <a:t>Use in the class definition similarly to </a:t>
            </a:r>
            <a:r>
              <a:rPr lang="en-US" dirty="0">
                <a:latin typeface="Courier New"/>
                <a:cs typeface="Courier New"/>
              </a:rPr>
              <a:t>Q_OBJECT</a:t>
            </a:r>
            <a:r>
              <a:rPr lang="en-US" dirty="0"/>
              <a:t> macro</a:t>
            </a:r>
          </a:p>
          <a:p>
            <a:r>
              <a:rPr lang="en-US" dirty="0"/>
              <a:t>Optional JSON file may contain any meta data, like keys used by the </a:t>
            </a:r>
            <a:r>
              <a:rPr lang="en-US" dirty="0">
                <a:latin typeface="Courier New"/>
                <a:cs typeface="Courier New"/>
              </a:rPr>
              <a:t>create()</a:t>
            </a:r>
            <a:r>
              <a:rPr lang="en-US" dirty="0"/>
              <a:t> function</a:t>
            </a: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{ "Keys": [ "</a:t>
            </a:r>
            <a:r>
              <a:rPr lang="en-US" dirty="0" err="1">
                <a:latin typeface="Courier New"/>
                <a:cs typeface="Courier New"/>
              </a:rPr>
              <a:t>mystyleplugin</a:t>
            </a:r>
            <a:r>
              <a:rPr lang="en-US" dirty="0">
                <a:latin typeface="Courier New"/>
                <a:cs typeface="Courier New"/>
              </a:rPr>
              <a:t>" ] }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7910" y="2556768"/>
            <a:ext cx="8726694" cy="1659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lIns="117226" tIns="58613" rIns="117226" bIns="58613"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solidFill>
                  <a:srgbClr val="808000"/>
                </a:solidFill>
                <a:latin typeface="Arial" charset="0"/>
                <a:cs typeface="Arial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dirty="0">
                <a:solidFill>
                  <a:srgbClr val="000080"/>
                </a:solidFill>
                <a:latin typeface="Courier New"/>
                <a:cs typeface="Courier New"/>
              </a:rPr>
              <a:t>#include</a:t>
            </a:r>
            <a:r>
              <a:rPr lang="en-US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QStylePlugin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  <a:r>
              <a:rPr lang="en-US" dirty="0">
                <a:latin typeface="Courier New"/>
                <a:cs typeface="Courier New"/>
              </a:rPr>
              <a:t> </a:t>
            </a:r>
            <a:br>
              <a:rPr lang="en-US" dirty="0">
                <a:latin typeface="Courier New"/>
                <a:cs typeface="Courier New"/>
              </a:rPr>
            </a:b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class</a:t>
            </a:r>
            <a:r>
              <a:rPr lang="en-US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800080"/>
                </a:solidFill>
                <a:latin typeface="Courier New"/>
                <a:cs typeface="Courier New"/>
              </a:rPr>
              <a:t>FirstPlugin</a:t>
            </a:r>
            <a:r>
              <a:rPr lang="en-US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  <a:r>
              <a:rPr lang="en-US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public</a:t>
            </a:r>
            <a:r>
              <a:rPr lang="en-US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800080"/>
                </a:solidFill>
                <a:latin typeface="Courier New"/>
                <a:cs typeface="Courier New"/>
              </a:rPr>
              <a:t>QStylePlugin</a:t>
            </a:r>
            <a:endParaRPr lang="en-US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dirty="0" smtClean="0">
                <a:latin typeface="Courier New"/>
                <a:cs typeface="Courier New"/>
              </a:rPr>
              <a:t> </a:t>
            </a:r>
          </a:p>
          <a:p>
            <a:r>
              <a:rPr lang="en-US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Courier New"/>
                <a:cs typeface="Courier New"/>
              </a:rPr>
              <a:t>   Q_OBJECT</a:t>
            </a:r>
            <a:r>
              <a:rPr lang="en-US" dirty="0" smtClean="0">
                <a:latin typeface="Courier New"/>
                <a:cs typeface="Courier New"/>
              </a:rPr>
              <a:t> </a:t>
            </a:r>
          </a:p>
          <a:p>
            <a:r>
              <a:rPr lang="en-US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Courier New"/>
                <a:cs typeface="Courier New"/>
              </a:rPr>
              <a:t>   Q_PLUGIN_METADATA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latin typeface="Courier New"/>
                <a:cs typeface="Courier New"/>
              </a:rPr>
              <a:t>IID</a:t>
            </a:r>
            <a:r>
              <a:rPr lang="en-US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org.qt-project.Qt.QStyleFactoryInterface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FILE</a:t>
            </a:r>
            <a:r>
              <a:rPr lang="en-US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C0C0C0"/>
                </a:solidFill>
                <a:latin typeface="Courier New"/>
                <a:cs typeface="Courier New"/>
              </a:rPr>
              <a:t>                         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“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mystyleplugin.json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”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8324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Qt Threading Model</a:t>
            </a:r>
          </a:p>
          <a:p>
            <a:r>
              <a:rPr lang="en-US" dirty="0"/>
              <a:t>Re-entrant and Thread-safe Classes</a:t>
            </a:r>
          </a:p>
          <a:p>
            <a:r>
              <a:rPr lang="en-US" dirty="0"/>
              <a:t>Thread Affinity</a:t>
            </a:r>
          </a:p>
          <a:p>
            <a:r>
              <a:rPr lang="en-US" dirty="0"/>
              <a:t>Multithreading</a:t>
            </a:r>
          </a:p>
          <a:p>
            <a:r>
              <a:rPr lang="en-US" dirty="0" smtClean="0"/>
              <a:t>Synchronization</a:t>
            </a:r>
          </a:p>
          <a:p>
            <a:r>
              <a:rPr lang="en-US" dirty="0"/>
              <a:t>Mutual Exclusion</a:t>
            </a:r>
          </a:p>
          <a:p>
            <a:r>
              <a:rPr lang="en-US" dirty="0"/>
              <a:t>Thread Storage</a:t>
            </a:r>
          </a:p>
          <a:p>
            <a:r>
              <a:rPr lang="en-US" dirty="0"/>
              <a:t>Inter-Thread Communication</a:t>
            </a:r>
          </a:p>
          <a:p>
            <a:r>
              <a:rPr lang="en-US" dirty="0" err="1"/>
              <a:t>QRunnable</a:t>
            </a:r>
            <a:endParaRPr lang="en-US" dirty="0"/>
          </a:p>
          <a:p>
            <a:r>
              <a:rPr lang="en-US" dirty="0"/>
              <a:t>Thread Pool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61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</a:t>
            </a:r>
            <a:r>
              <a:rPr lang="en-US" dirty="0"/>
              <a:t> Threading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5028135" cy="378498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A simple application has typically one process and one thread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QtWebEngine</a:t>
            </a:r>
            <a:r>
              <a:rPr lang="en-US" dirty="0"/>
              <a:t> uses several processes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Network access manager uses threading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Image loading, QML component loading and compilation may take place in a background thread 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QtQuick</a:t>
            </a:r>
            <a:r>
              <a:rPr lang="en-US" dirty="0"/>
              <a:t> 2 renderer may run in its own thread </a:t>
            </a:r>
          </a:p>
          <a:p>
            <a:pPr marL="357187" lvl="1" indent="0"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Basic recommendations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Avoid doing anything blocking in the main (GUI) thread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Always use a background thread for blocking functionality (or use non-blocking functions, if available)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Try to minimize the number of events, the GUI thread needs to handle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Animation, running in the GUI thread, suffer from a delay longer than 16 </a:t>
            </a:r>
            <a:r>
              <a:rPr lang="en-US" dirty="0" err="1"/>
              <a:t>ms</a:t>
            </a:r>
            <a:r>
              <a:rPr lang="en-US" dirty="0"/>
              <a:t> (60 FPS)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5560677" y="1356311"/>
            <a:ext cx="3094750" cy="3366116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70282" y="1553592"/>
            <a:ext cx="1122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+mn-lt"/>
              </a:rPr>
              <a:t>Process</a:t>
            </a:r>
            <a:endParaRPr lang="en-US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868920" y="2022136"/>
            <a:ext cx="801428" cy="25276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22682" y="2051234"/>
            <a:ext cx="821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Heap</a:t>
            </a:r>
            <a:endParaRPr lang="en-US" sz="14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946043" y="2026576"/>
            <a:ext cx="1450459" cy="8093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75147" y="2080333"/>
            <a:ext cx="821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Thread</a:t>
            </a:r>
            <a:endParaRPr lang="en-US" sz="14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39586" y="2117327"/>
            <a:ext cx="607598" cy="6569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44032" y="2097102"/>
            <a:ext cx="66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Stack</a:t>
            </a:r>
            <a:endParaRPr lang="en-US" sz="14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42602" y="2442344"/>
            <a:ext cx="82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n-lt"/>
              </a:rPr>
              <a:t>Event</a:t>
            </a:r>
          </a:p>
          <a:p>
            <a:r>
              <a:rPr lang="en-US" sz="1000" dirty="0" smtClean="0">
                <a:latin typeface="+mn-lt"/>
              </a:rPr>
              <a:t>loop</a:t>
            </a:r>
            <a:endParaRPr lang="en-US" sz="1000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950486" y="2881792"/>
            <a:ext cx="1450459" cy="8093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79590" y="2935549"/>
            <a:ext cx="821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Thread</a:t>
            </a:r>
            <a:endParaRPr lang="en-US" sz="1400" dirty="0"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744029" y="2972543"/>
            <a:ext cx="607598" cy="6569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48475" y="2952318"/>
            <a:ext cx="66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Stack</a:t>
            </a:r>
            <a:endParaRPr lang="en-US" sz="1400" dirty="0"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962816" y="3744899"/>
            <a:ext cx="1450459" cy="8093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91920" y="3798656"/>
            <a:ext cx="821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Thread</a:t>
            </a:r>
            <a:endParaRPr lang="en-US" sz="14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756359" y="3835650"/>
            <a:ext cx="607598" cy="6569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60805" y="3815425"/>
            <a:ext cx="66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Stack</a:t>
            </a:r>
            <a:endParaRPr lang="en-US" sz="14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59375" y="4160667"/>
            <a:ext cx="82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n-lt"/>
              </a:rPr>
              <a:t>Event</a:t>
            </a:r>
          </a:p>
          <a:p>
            <a:r>
              <a:rPr lang="en-US" sz="1000" dirty="0" smtClean="0">
                <a:latin typeface="+mn-lt"/>
              </a:rPr>
              <a:t>loop</a:t>
            </a:r>
            <a:endParaRPr lang="en-US" sz="1000" dirty="0">
              <a:latin typeface="+mn-lt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6658019" y="2466019"/>
            <a:ext cx="295912" cy="12332"/>
          </a:xfrm>
          <a:prstGeom prst="straightConnector1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6662463" y="3370555"/>
            <a:ext cx="295912" cy="12332"/>
          </a:xfrm>
          <a:prstGeom prst="straightConnector1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666907" y="4213440"/>
            <a:ext cx="295912" cy="12332"/>
          </a:xfrm>
          <a:prstGeom prst="straightConnector1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0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Re-entrant and Thread-safe 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Re-entrant class</a:t>
            </a:r>
          </a:p>
          <a:p>
            <a:pPr lvl="1"/>
            <a:r>
              <a:rPr lang="en-US" dirty="0" smtClean="0"/>
              <a:t>All member functions are re-entrant</a:t>
            </a:r>
          </a:p>
          <a:p>
            <a:pPr lvl="1"/>
            <a:r>
              <a:rPr lang="en-US" dirty="0" smtClean="0"/>
              <a:t>Re-entrant class may be used in multiple threads, but each thread has its own instance of the class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Many classes are re-</a:t>
            </a:r>
            <a:r>
              <a:rPr lang="en-US" dirty="0" smtClean="0"/>
              <a:t>entrant (among 750 classes in Qt libraries)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Most value-based </a:t>
            </a:r>
            <a:r>
              <a:rPr lang="en-US" dirty="0" smtClean="0"/>
              <a:t>(implicit shared) classes </a:t>
            </a:r>
            <a:r>
              <a:rPr lang="en-US" dirty="0"/>
              <a:t>(not </a:t>
            </a:r>
            <a:r>
              <a:rPr lang="en-US" dirty="0" err="1">
                <a:latin typeface="Courier New"/>
                <a:cs typeface="Courier New"/>
              </a:rPr>
              <a:t>QPixmap</a:t>
            </a:r>
            <a:r>
              <a:rPr lang="en-US" dirty="0" smtClean="0"/>
              <a:t>),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Many </a:t>
            </a:r>
            <a:r>
              <a:rPr lang="en-US" dirty="0" err="1">
                <a:latin typeface="Courier New"/>
                <a:cs typeface="Courier New"/>
              </a:rPr>
              <a:t>QObjects</a:t>
            </a:r>
            <a:r>
              <a:rPr lang="en-US" dirty="0"/>
              <a:t>, no widgets </a:t>
            </a:r>
            <a:r>
              <a:rPr lang="en-US" dirty="0" smtClean="0"/>
              <a:t>though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Rich </a:t>
            </a:r>
            <a:r>
              <a:rPr lang="en-US" dirty="0"/>
              <a:t>text processing </a:t>
            </a:r>
            <a:r>
              <a:rPr lang="en-US" dirty="0" smtClean="0"/>
              <a:t>classes – </a:t>
            </a:r>
            <a:r>
              <a:rPr lang="en-US" dirty="0"/>
              <a:t>some of them even provide </a:t>
            </a:r>
            <a:r>
              <a:rPr lang="en-US" dirty="0">
                <a:latin typeface="Courier New"/>
                <a:cs typeface="Courier New"/>
              </a:rPr>
              <a:t>clone() </a:t>
            </a:r>
            <a:r>
              <a:rPr lang="en-US" dirty="0" smtClean="0"/>
              <a:t>function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 err="1" smtClean="0">
                <a:latin typeface="Courier New"/>
                <a:cs typeface="Courier New"/>
              </a:rPr>
              <a:t>QSvgGenerator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>
                <a:latin typeface="Courier New"/>
                <a:cs typeface="Courier New"/>
              </a:rPr>
              <a:t>QSvgRenderer</a:t>
            </a:r>
            <a:r>
              <a:rPr lang="en-US" dirty="0">
                <a:latin typeface="Courier New"/>
                <a:cs typeface="Courier New"/>
              </a:rPr>
              <a:t> 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You </a:t>
            </a:r>
            <a:r>
              <a:rPr lang="en-US" dirty="0"/>
              <a:t>may need to explicitly create a copy of a re-entrant object for another thread</a:t>
            </a:r>
          </a:p>
          <a:p>
            <a:pPr lvl="1"/>
            <a:endParaRPr lang="en-US" dirty="0"/>
          </a:p>
          <a:p>
            <a:r>
              <a:rPr lang="en-US" dirty="0" smtClean="0"/>
              <a:t>Thread-safe class</a:t>
            </a:r>
          </a:p>
          <a:p>
            <a:pPr lvl="1"/>
            <a:r>
              <a:rPr lang="en-US" dirty="0" smtClean="0"/>
              <a:t>All member functions are thread-safe</a:t>
            </a:r>
          </a:p>
          <a:p>
            <a:pPr lvl="1"/>
            <a:r>
              <a:rPr lang="en-US" dirty="0" smtClean="0"/>
              <a:t>The class instance may be shared by multiple threads – mutual exclusion needed</a:t>
            </a:r>
          </a:p>
          <a:p>
            <a:pPr lvl="1"/>
            <a:r>
              <a:rPr lang="en-US" dirty="0" smtClean="0"/>
              <a:t>Very </a:t>
            </a:r>
            <a:r>
              <a:rPr lang="en-US" dirty="0"/>
              <a:t>few Qt classes </a:t>
            </a:r>
            <a:r>
              <a:rPr lang="en-US" dirty="0" smtClean="0"/>
              <a:t>are </a:t>
            </a:r>
            <a:r>
              <a:rPr lang="en-US" dirty="0"/>
              <a:t>thread-safe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Some </a:t>
            </a:r>
            <a:r>
              <a:rPr lang="en-US" dirty="0" smtClean="0"/>
              <a:t>functions are, for example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r>
              <a:rPr lang="en-US" dirty="0">
                <a:latin typeface="Courier New"/>
                <a:cs typeface="Courier New"/>
              </a:rPr>
              <a:t>::connect()</a:t>
            </a:r>
            <a:r>
              <a:rPr lang="en-US" dirty="0">
                <a:cs typeface="Courier New"/>
              </a:rPr>
              <a:t>, signal </a:t>
            </a:r>
            <a:r>
              <a:rPr lang="en-US" dirty="0" smtClean="0">
                <a:cs typeface="Courier New"/>
              </a:rPr>
              <a:t>emission</a:t>
            </a:r>
          </a:p>
          <a:p>
            <a:pPr lvl="2">
              <a:lnSpc>
                <a:spcPct val="80000"/>
              </a:lnSpc>
            </a:pPr>
            <a:r>
              <a:rPr lang="en-US" dirty="0" err="1"/>
              <a:t>Mutex</a:t>
            </a:r>
            <a:r>
              <a:rPr lang="en-US" dirty="0"/>
              <a:t>, </a:t>
            </a:r>
            <a:r>
              <a:rPr lang="en-US" dirty="0" err="1"/>
              <a:t>semapahore</a:t>
            </a:r>
            <a:r>
              <a:rPr lang="en-US" dirty="0"/>
              <a:t>, wait condition</a:t>
            </a:r>
            <a:endParaRPr lang="en-US" dirty="0">
              <a:cs typeface="Courier New"/>
            </a:endParaRPr>
          </a:p>
          <a:p>
            <a:pPr lvl="1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7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Database connections and queries using that connection work in a single thread only</a:t>
            </a:r>
          </a:p>
          <a:p>
            <a:pPr>
              <a:lnSpc>
                <a:spcPct val="80000"/>
              </a:lnSpc>
            </a:pPr>
            <a:r>
              <a:rPr lang="en-US" dirty="0" err="1" smtClean="0">
                <a:latin typeface="Courier New"/>
                <a:cs typeface="Courier New"/>
              </a:rPr>
              <a:t>QImage</a:t>
            </a:r>
            <a:r>
              <a:rPr lang="en-US" dirty="0" smtClean="0"/>
              <a:t> is re-entrant – each thread painting to </a:t>
            </a:r>
            <a:r>
              <a:rPr lang="en-US" dirty="0" err="1" smtClean="0">
                <a:latin typeface="Courier New"/>
                <a:cs typeface="Courier New"/>
              </a:rPr>
              <a:t>QImage</a:t>
            </a:r>
            <a:r>
              <a:rPr lang="en-US" dirty="0" smtClean="0"/>
              <a:t> at the same time must paint to its own instance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Event-based classes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You cannot start and stop </a:t>
            </a:r>
            <a:r>
              <a:rPr lang="en-US" dirty="0" err="1" smtClean="0">
                <a:latin typeface="Courier New"/>
                <a:cs typeface="Courier New"/>
              </a:rPr>
              <a:t>QTimer</a:t>
            </a:r>
            <a:r>
              <a:rPr lang="en-US" dirty="0" smtClean="0"/>
              <a:t> object in two separate threads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You </a:t>
            </a:r>
            <a:r>
              <a:rPr lang="en-US" dirty="0"/>
              <a:t>cannot use </a:t>
            </a:r>
            <a:r>
              <a:rPr lang="en-US" dirty="0" err="1">
                <a:latin typeface="Courier New"/>
                <a:cs typeface="Courier New"/>
              </a:rPr>
              <a:t>QTcpSocket</a:t>
            </a:r>
            <a:r>
              <a:rPr lang="en-US" dirty="0"/>
              <a:t> object returned by </a:t>
            </a:r>
            <a:r>
              <a:rPr lang="en-US" dirty="0" err="1">
                <a:latin typeface="Courier New"/>
                <a:cs typeface="Courier New"/>
              </a:rPr>
              <a:t>QTcpServer</a:t>
            </a:r>
            <a:r>
              <a:rPr lang="en-US" dirty="0"/>
              <a:t> </a:t>
            </a:r>
            <a:r>
              <a:rPr lang="en-US" dirty="0" smtClean="0"/>
              <a:t>(listens to client connection requests) in </a:t>
            </a:r>
            <a:r>
              <a:rPr lang="en-US" dirty="0"/>
              <a:t>another thread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Avoid </a:t>
            </a:r>
            <a:r>
              <a:rPr lang="en-US" dirty="0"/>
              <a:t>accessing a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r>
              <a:rPr lang="en-US" dirty="0"/>
              <a:t> in the wrong thread context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If your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r>
              <a:rPr lang="en-US" dirty="0"/>
              <a:t> is handling an event, while you call its function, it may crash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Especially, do not delete the object in the middle of event handling from another thread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Use deferred deletion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All the data must be protected – avoid in the GUI thread</a:t>
            </a:r>
          </a:p>
          <a:p>
            <a:pPr marL="288000" lvl="1" indent="0">
              <a:lnSpc>
                <a:spcPct val="80000"/>
              </a:lnSpc>
              <a:buNone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6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Affinity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Simply a member in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r>
              <a:rPr lang="en-US" dirty="0"/>
              <a:t> pointing to a thread an object belongs to – not memory management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Note that parent and children cannot belong to separate threads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Creating </a:t>
            </a:r>
            <a:r>
              <a:rPr lang="en-US" dirty="0"/>
              <a:t>an object (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r>
              <a:rPr lang="en-US" dirty="0">
                <a:latin typeface="Courier New"/>
                <a:cs typeface="Courier New"/>
              </a:rPr>
              <a:t>!</a:t>
            </a:r>
            <a:r>
              <a:rPr lang="en-US" dirty="0"/>
              <a:t>) in one thread and calling its functions from another thread is not guaranteed to work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problem is that event handing in the local thread and calling functions from another thread may crash the object data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Simple solution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Change the affinity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Instead of direct calls, use signals and slots </a:t>
            </a:r>
          </a:p>
          <a:p>
            <a:pPr>
              <a:lnSpc>
                <a:spcPct val="80000"/>
              </a:lnSpc>
            </a:pPr>
            <a:r>
              <a:rPr lang="en-US" dirty="0"/>
              <a:t>More complicated and heavier solution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Make your class thread safe</a:t>
            </a:r>
          </a:p>
          <a:p>
            <a:pPr>
              <a:lnSpc>
                <a:spcPct val="80000"/>
              </a:lnSpc>
            </a:pPr>
            <a:r>
              <a:rPr lang="en-US" dirty="0"/>
              <a:t>Use event-driven objects in a single thread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Timer, sockets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– </a:t>
            </a:r>
            <a:r>
              <a:rPr lang="en-US" dirty="0" err="1"/>
              <a:t>QThread</a:t>
            </a:r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Think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/>
              <a:t> as a manager object</a:t>
            </a:r>
          </a:p>
          <a:p>
            <a:pPr lvl="1"/>
            <a:r>
              <a:rPr lang="en-US" dirty="0"/>
              <a:t>Priority, execution, stack size </a:t>
            </a:r>
          </a:p>
          <a:p>
            <a:pPr lvl="1"/>
            <a:r>
              <a:rPr lang="en-US" dirty="0"/>
              <a:t>Each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r>
              <a:rPr lang="en-US" dirty="0"/>
              <a:t> belongs to one (or zero) thread, who should not be the owner of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/>
              <a:t>Constructor is executed in the caller thread</a:t>
            </a:r>
          </a:p>
          <a:p>
            <a:pPr lvl="1"/>
            <a:r>
              <a:rPr lang="en-US" dirty="0"/>
              <a:t>Everything created in the constructor belong to the creator thread</a:t>
            </a:r>
          </a:p>
          <a:p>
            <a:pPr lvl="1"/>
            <a:r>
              <a:rPr lang="en-US" dirty="0"/>
              <a:t>A parent and children cannot belong to separate threads </a:t>
            </a:r>
          </a:p>
          <a:p>
            <a:endParaRPr lang="en-US" dirty="0"/>
          </a:p>
          <a:p>
            <a:r>
              <a:rPr lang="en-US" dirty="0"/>
              <a:t>To receive queued signals (events) in a thread, you have start the event loop in that thread</a:t>
            </a:r>
          </a:p>
          <a:p>
            <a:pPr lvl="1"/>
            <a:r>
              <a:rPr lang="en-US" dirty="0"/>
              <a:t>Default implementation of </a:t>
            </a:r>
            <a:r>
              <a:rPr lang="en-US" dirty="0" err="1">
                <a:latin typeface="Courier New"/>
                <a:cs typeface="Courier New"/>
              </a:rPr>
              <a:t>QThread</a:t>
            </a:r>
            <a:r>
              <a:rPr lang="en-US" dirty="0">
                <a:latin typeface="Courier New"/>
                <a:cs typeface="Courier New"/>
              </a:rPr>
              <a:t>::run() </a:t>
            </a:r>
            <a:r>
              <a:rPr lang="en-US" dirty="0"/>
              <a:t>does nothing else but calls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exec()</a:t>
            </a:r>
            <a:r>
              <a:rPr lang="en-US" dirty="0">
                <a:cs typeface="Courier New" pitchFamily="49" charset="0"/>
              </a:rPr>
              <a:t>to start the event loop</a:t>
            </a:r>
          </a:p>
          <a:p>
            <a:pPr lvl="1"/>
            <a:r>
              <a:rPr lang="en-US" dirty="0">
                <a:cs typeface="Courier New" pitchFamily="49" charset="0"/>
              </a:rPr>
              <a:t>No need to sub-class </a:t>
            </a:r>
            <a:r>
              <a:rPr lang="en-US" dirty="0" err="1">
                <a:latin typeface="Courier New"/>
                <a:cs typeface="Courier New"/>
              </a:rPr>
              <a:t>QThread</a:t>
            </a:r>
            <a:r>
              <a:rPr lang="en-US" dirty="0">
                <a:cs typeface="Courier New" pitchFamily="49" charset="0"/>
              </a:rPr>
              <a:t> – just change the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r>
              <a:rPr lang="en-US" dirty="0">
                <a:cs typeface="Courier New" pitchFamily="49" charset="0"/>
              </a:rPr>
              <a:t> thread affinity using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r>
              <a:rPr lang="en-US" dirty="0">
                <a:latin typeface="Courier New"/>
                <a:cs typeface="Courier New"/>
              </a:rPr>
              <a:t>::</a:t>
            </a:r>
            <a:r>
              <a:rPr lang="en-US" dirty="0" err="1">
                <a:latin typeface="Courier New"/>
                <a:cs typeface="Courier New"/>
              </a:rPr>
              <a:t>moveToThread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QThread</a:t>
            </a:r>
            <a:r>
              <a:rPr lang="en-US" dirty="0">
                <a:latin typeface="Courier New"/>
                <a:cs typeface="Courier New"/>
              </a:rPr>
              <a:t> *)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17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Programming – 1(2)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Java model: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 create a new thread, instantiate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Create a worker object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Set the worker’s affinity to the thread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Then call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start() </a:t>
            </a:r>
            <a:r>
              <a:rPr lang="en-US" dirty="0"/>
              <a:t>on your instance</a:t>
            </a:r>
          </a:p>
          <a:p>
            <a:pPr>
              <a:lnSpc>
                <a:spcPct val="90000"/>
              </a:lnSpc>
            </a:pPr>
            <a:r>
              <a:rPr lang="en-US" dirty="0"/>
              <a:t>Threads have priorities that you can specify as an optional parameter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start()</a:t>
            </a:r>
            <a:r>
              <a:rPr lang="en-US" dirty="0"/>
              <a:t>, or change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setPriority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IdlePriority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…,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TimeCriticalPriority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Priority may be “inherited” from the parent thread</a:t>
            </a:r>
          </a:p>
          <a:p>
            <a:pPr>
              <a:lnSpc>
                <a:spcPct val="90000"/>
              </a:lnSpc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idealThreadCount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tells you the ideal amount of threads based on numbers of physical and logical CPU’s</a:t>
            </a:r>
          </a:p>
          <a:p>
            <a:pPr>
              <a:lnSpc>
                <a:spcPct val="90000"/>
              </a:lnSpc>
            </a:pPr>
            <a:r>
              <a:rPr lang="en-US" dirty="0"/>
              <a:t>To wait for a thread to finish, 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::wait()</a:t>
            </a:r>
            <a:r>
              <a:rPr lang="en-US" dirty="0"/>
              <a:t>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u="sng" dirty="0">
                <a:latin typeface="Courier New" pitchFamily="49" charset="0"/>
                <a:cs typeface="Courier New" pitchFamily="49" charset="0"/>
              </a:rPr>
              <a:t>finished()</a:t>
            </a:r>
            <a:r>
              <a:rPr lang="en-US" dirty="0"/>
              <a:t> signal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You can also specify a maximum number of milliseconds to wait for a thread to finish 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0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Programming – 2(2)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isFinished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isRunning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provide information about the execution of the thread</a:t>
            </a:r>
          </a:p>
          <a:p>
            <a:pPr lvl="1"/>
            <a:r>
              <a:rPr lang="en-US" dirty="0"/>
              <a:t>You can also connect to the signals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started()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finished()</a:t>
            </a:r>
            <a:r>
              <a:rPr lang="en-US" dirty="0"/>
              <a:t>,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terminated()</a:t>
            </a:r>
          </a:p>
          <a:p>
            <a:r>
              <a:rPr lang="en-US" dirty="0"/>
              <a:t>A thread can stop execution temporarily using the following functions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::sleep(), 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msleep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usleep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Simple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QTimer</a:t>
            </a:r>
            <a:r>
              <a:rPr lang="en-US" dirty="0"/>
              <a:t> should be preferred – </a:t>
            </a:r>
            <a:r>
              <a:rPr lang="en-US" dirty="0" err="1"/>
              <a:t>Qt</a:t>
            </a:r>
            <a:r>
              <a:rPr lang="en-US" dirty="0"/>
              <a:t> is event-based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6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Thread</a:t>
            </a:r>
            <a:r>
              <a:rPr lang="fi-FI" dirty="0"/>
              <a:t> </a:t>
            </a:r>
            <a:r>
              <a:rPr lang="fi-FI" dirty="0" err="1"/>
              <a:t>Example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2027" y="1457518"/>
            <a:ext cx="7549448" cy="287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*thread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// Possibly allocated in the stack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Worker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*worker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Worker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Possibly allocated in the stack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(worker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&amp;Worker::error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errorHandler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ErrorHander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errorString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(thread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::started,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worker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&amp;Worker::process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worker-&gt;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moveToThread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(thread);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 algn="r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1E1B18"/>
                </a:solidFill>
                <a:latin typeface="Courier New" pitchFamily="49" charset="0"/>
                <a:cs typeface="Courier New" pitchFamily="49" charset="0"/>
              </a:rPr>
              <a:t>// Worker knows when it is finished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(worker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&amp;Worker::finished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thread,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hread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::quit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Or someone else requests for interruption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requestInterruption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 // Since </a:t>
            </a: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Qt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5.2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(worker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&amp;Worker::finished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worker,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&amp;Worker::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deleteLater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(thread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::finished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thread,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deleteLater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thread-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1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Mutexes</a:t>
            </a:r>
            <a:r>
              <a:rPr lang="en-US" dirty="0"/>
              <a:t> are implemented by the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QMutex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The two important methods are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lock() </a:t>
            </a:r>
            <a:r>
              <a:rPr lang="en-US" dirty="0"/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unlock()</a:t>
            </a:r>
          </a:p>
          <a:p>
            <a:r>
              <a:rPr lang="en-US" dirty="0"/>
              <a:t>You can try locking a </a:t>
            </a:r>
            <a:r>
              <a:rPr lang="en-US" dirty="0" err="1"/>
              <a:t>mutex</a:t>
            </a:r>
            <a:r>
              <a:rPr lang="en-US" dirty="0"/>
              <a:t>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tryLock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If the lock was obtained it will return true, otherwise it will return false right away, rather than waiting for the </a:t>
            </a:r>
            <a:r>
              <a:rPr lang="en-US" dirty="0" err="1"/>
              <a:t>mutex</a:t>
            </a:r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tryLock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timeout) </a:t>
            </a:r>
            <a:r>
              <a:rPr lang="en-US" dirty="0"/>
              <a:t>will wait timeout milliseconds before giving up on getting the lock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3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 Implementation – Step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plugin project file should contain at least the following lines: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TEMPLATE = lib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CONFIG += plugin</a:t>
            </a:r>
          </a:p>
          <a:p>
            <a:endParaRPr lang="en-US" dirty="0"/>
          </a:p>
          <a:p>
            <a:r>
              <a:rPr lang="en-US" dirty="0"/>
              <a:t>The project file should define, where to place the plugin</a:t>
            </a:r>
          </a:p>
          <a:p>
            <a:pPr lvl="1"/>
            <a:r>
              <a:rPr lang="en-US" dirty="0"/>
              <a:t>Do so using one of </a:t>
            </a:r>
            <a:r>
              <a:rPr lang="en-US" dirty="0" err="1">
                <a:latin typeface="Courier New"/>
                <a:cs typeface="Courier New"/>
              </a:rPr>
              <a:t>qmake</a:t>
            </a:r>
            <a:r>
              <a:rPr lang="en-US" dirty="0" err="1"/>
              <a:t>’s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DESTDIR</a:t>
            </a:r>
            <a:r>
              <a:rPr lang="en-US" dirty="0"/>
              <a:t>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INSTALL</a:t>
            </a:r>
            <a:r>
              <a:rPr lang="en-US" dirty="0"/>
              <a:t> variables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DESTDIR = $$[QT_INSTALL_PLUGINS]/generic</a:t>
            </a:r>
          </a:p>
          <a:p>
            <a:pPr marL="369216" lvl="1" indent="0">
              <a:buNone/>
            </a:pPr>
            <a:r>
              <a:rPr lang="en-US" dirty="0" err="1">
                <a:latin typeface="Courier New"/>
                <a:cs typeface="Courier New"/>
              </a:rPr>
              <a:t>unix</a:t>
            </a:r>
            <a:r>
              <a:rPr lang="en-US" dirty="0">
                <a:latin typeface="Courier New"/>
                <a:cs typeface="Courier New"/>
              </a:rPr>
              <a:t> {</a:t>
            </a:r>
          </a:p>
          <a:p>
            <a:pPr marL="369216" lvl="1" indent="0">
              <a:buNone/>
            </a:pP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>
                <a:latin typeface="Courier New"/>
                <a:cs typeface="Courier New"/>
              </a:rPr>
              <a:t>target.path</a:t>
            </a:r>
            <a:r>
              <a:rPr lang="en-US" dirty="0">
                <a:latin typeface="Courier New"/>
                <a:cs typeface="Courier New"/>
              </a:rPr>
              <a:t> = /</a:t>
            </a:r>
            <a:r>
              <a:rPr lang="en-US" dirty="0" err="1">
                <a:latin typeface="Courier New"/>
                <a:cs typeface="Courier New"/>
              </a:rPr>
              <a:t>usr</a:t>
            </a:r>
            <a:r>
              <a:rPr lang="en-US" dirty="0">
                <a:latin typeface="Courier New"/>
                <a:cs typeface="Courier New"/>
              </a:rPr>
              <a:t>/lib </a:t>
            </a:r>
          </a:p>
          <a:p>
            <a:pPr marL="369216" lvl="1" indent="0">
              <a:buNone/>
            </a:pPr>
            <a:r>
              <a:rPr lang="en-US" dirty="0">
                <a:latin typeface="Courier New"/>
                <a:cs typeface="Courier New"/>
              </a:rPr>
              <a:t>    INSTALLS += target </a:t>
            </a:r>
          </a:p>
          <a:p>
            <a:pPr marL="369216" lvl="1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2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Synchronization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QMutex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Protects access to a shared resource</a:t>
            </a:r>
          </a:p>
          <a:p>
            <a:pPr lvl="1"/>
            <a:r>
              <a:rPr lang="en-US" dirty="0"/>
              <a:t>Recursive </a:t>
            </a:r>
            <a:r>
              <a:rPr lang="en-US" dirty="0" err="1"/>
              <a:t>mutex</a:t>
            </a:r>
            <a:r>
              <a:rPr lang="en-US" dirty="0"/>
              <a:t> since </a:t>
            </a:r>
            <a:r>
              <a:rPr lang="en-US" dirty="0" err="1"/>
              <a:t>Qt</a:t>
            </a:r>
            <a:r>
              <a:rPr lang="en-US" dirty="0"/>
              <a:t> 5.0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QReadWriteLock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Increases concurrency compared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QMutex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Multiple reads allowed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QSemaphore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QSystemSemaphore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Protects a certain number of identical resources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QWaitCondition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Several threads may wait for a condition</a:t>
            </a:r>
          </a:p>
          <a:p>
            <a:pPr lvl="1"/>
            <a:r>
              <a:rPr lang="en-US" dirty="0"/>
              <a:t>It is possible to wake up one thread randomly or all the threads</a:t>
            </a:r>
          </a:p>
          <a:p>
            <a:pPr lvl="1"/>
            <a:r>
              <a:rPr lang="en-US" dirty="0"/>
              <a:t>One thread waits, another thread wakes it up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425440" y="1532332"/>
            <a:ext cx="3207922" cy="1372182"/>
            <a:chOff x="5560868" y="1223344"/>
            <a:chExt cx="2431226" cy="1372182"/>
          </a:xfrm>
        </p:grpSpPr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5560868" y="1223344"/>
              <a:ext cx="2431226" cy="1020817"/>
            </a:xfrm>
            <a:prstGeom prst="roundRect">
              <a:avLst>
                <a:gd name="adj" fmla="val 2792"/>
              </a:avLst>
            </a:prstGeom>
            <a:solidFill>
              <a:schemeClr val="bg1"/>
            </a:solidFill>
            <a:ln w="19050" cap="rnd">
              <a:solidFill>
                <a:srgbClr val="86BC25"/>
              </a:solidFill>
              <a:round/>
              <a:headEnd/>
              <a:tailEnd/>
            </a:ln>
            <a:effectLst>
              <a:outerShdw blurRad="76200" dist="38100" dir="5400000" rotWithShape="0">
                <a:srgbClr val="808080">
                  <a:alpha val="81000"/>
                </a:srgbClr>
              </a:outerShdw>
            </a:effectLst>
          </p:spPr>
          <p:txBody>
            <a:bodyPr lIns="90488" tIns="44450" rIns="90488" bIns="44450" anchor="ctr"/>
            <a:lstStyle/>
            <a:p>
              <a:pPr defTabSz="762000">
                <a:spcBef>
                  <a:spcPct val="50000"/>
                </a:spcBef>
                <a:defRPr/>
              </a:pPr>
              <a:endParaRPr lang="en-US" sz="1300" b="1">
                <a:solidFill>
                  <a:srgbClr val="FFFFFF"/>
                </a:solidFill>
                <a:ea typeface="ヒラギノ角ゴ Pro W3" charset="-128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60868" y="1318253"/>
              <a:ext cx="2431226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i="1" dirty="0" smtClean="0">
                  <a:latin typeface="+mn-lt"/>
                </a:rPr>
                <a:t>Hint! The system semaphore is a kernel object, but other locks are simple counters protected with atomic operations. So use a system semaphore only, if you need to synchronize threads running in separate processes</a:t>
              </a:r>
            </a:p>
          </p:txBody>
        </p:sp>
      </p:grp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4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Mutex</a:t>
            </a:r>
            <a:r>
              <a:rPr lang="en-US" dirty="0"/>
              <a:t> Rules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When you lock a </a:t>
            </a:r>
            <a:r>
              <a:rPr lang="en-US" dirty="0" err="1"/>
              <a:t>mutex</a:t>
            </a:r>
            <a:r>
              <a:rPr lang="en-US" dirty="0"/>
              <a:t> you must, of course, unlock it again!</a:t>
            </a:r>
          </a:p>
          <a:p>
            <a:pPr>
              <a:lnSpc>
                <a:spcPct val="90000"/>
              </a:lnSpc>
            </a:pPr>
            <a:r>
              <a:rPr lang="en-US" dirty="0"/>
              <a:t>This can be troublesome if you want to lock a </a:t>
            </a:r>
            <a:r>
              <a:rPr lang="en-US" dirty="0" err="1"/>
              <a:t>mutex</a:t>
            </a:r>
            <a:r>
              <a:rPr lang="en-US" dirty="0"/>
              <a:t> at the entrance of a function, and unlock it at exit—your function can possibly return from many places (code like “if (...) return false;”)</a:t>
            </a:r>
          </a:p>
          <a:p>
            <a:pPr>
              <a:lnSpc>
                <a:spcPct val="90000"/>
              </a:lnSpc>
            </a:pPr>
            <a:r>
              <a:rPr lang="en-US" dirty="0"/>
              <a:t>If you are using exceptions (or libraries that do), every statement can be an exit point from your function!</a:t>
            </a:r>
          </a:p>
          <a:p>
            <a:pPr>
              <a:lnSpc>
                <a:spcPct val="90000"/>
              </a:lnSpc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QMutexLocker</a:t>
            </a:r>
            <a:r>
              <a:rPr lang="en-US" dirty="0"/>
              <a:t> will help you here, simply put the following code right before you need the lock, and it will lock the </a:t>
            </a:r>
            <a:r>
              <a:rPr lang="en-US" dirty="0" err="1"/>
              <a:t>mutex</a:t>
            </a:r>
            <a:r>
              <a:rPr lang="en-US" dirty="0"/>
              <a:t> for the duration of the block: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QMutexLocker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lock(&amp;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myMutex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5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on Thread Synchronization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47564" y="1253108"/>
            <a:ext cx="7863408" cy="2796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QMutex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sharedMutex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Simple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Simple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increment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QMutexLocker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locker(&amp;</a:t>
            </a:r>
            <a:r>
              <a:rPr lang="en-US" sz="120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sharedMutex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120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void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decrement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QMutexLocker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locker(&amp;</a:t>
            </a:r>
            <a:r>
              <a:rPr lang="en-US" sz="120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sharedMutex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-=</a:t>
            </a:r>
            <a:r>
              <a:rPr lang="en-US" sz="120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int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20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QMutexLocker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locker(&amp;</a:t>
            </a:r>
            <a:r>
              <a:rPr lang="en-US" sz="120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sharedMutex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int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2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Condition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QWaitCondition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::wait()</a:t>
            </a:r>
            <a:r>
              <a:rPr lang="en-US" dirty="0"/>
              <a:t> lets a thread wait for a certain event</a:t>
            </a:r>
          </a:p>
          <a:p>
            <a:r>
              <a:rPr lang="en-US" dirty="0"/>
              <a:t>You can specify a maximum waiting time</a:t>
            </a:r>
          </a:p>
          <a:p>
            <a:r>
              <a:rPr lang="en-US" dirty="0"/>
              <a:t>You must pass a locked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QMutex</a:t>
            </a:r>
            <a:r>
              <a:rPr lang="en-US" dirty="0"/>
              <a:t> (no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QReadWriteLock</a:t>
            </a:r>
            <a:r>
              <a:rPr lang="en-US" dirty="0"/>
              <a:t>, though), to atomically go from locked state to wait state</a:t>
            </a:r>
          </a:p>
          <a:p>
            <a:r>
              <a:rPr lang="en-US" dirty="0"/>
              <a:t>The </a:t>
            </a:r>
            <a:r>
              <a:rPr lang="en-US" dirty="0" err="1"/>
              <a:t>mutex</a:t>
            </a:r>
            <a:r>
              <a:rPr lang="en-US" dirty="0"/>
              <a:t> will be automatically locked before the thread is woken</a:t>
            </a:r>
          </a:p>
          <a:p>
            <a:r>
              <a:rPr lang="en-US" dirty="0"/>
              <a:t>Wake one (random) thread waiting on a wait condition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QWaitCondition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wakeOne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and all waiting threads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QWaitCondition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wakeAll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637563" y="3512980"/>
            <a:ext cx="3169142" cy="119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lang="en-US" sz="14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dirty="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/>
              <a:t>forever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</a:t>
            </a:r>
            <a:r>
              <a:rPr lang="en-US" sz="1200" dirty="0" err="1" smtClean="0"/>
              <a:t>mutex</a:t>
            </a:r>
            <a:r>
              <a:rPr lang="en-US" sz="1200" dirty="0" err="1" smtClean="0">
                <a:solidFill>
                  <a:srgbClr val="000000"/>
                </a:solidFill>
              </a:rPr>
              <a:t>.</a:t>
            </a:r>
            <a:r>
              <a:rPr lang="en-US" sz="1200" dirty="0" err="1" smtClean="0"/>
              <a:t>lock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</a:t>
            </a:r>
            <a:r>
              <a:rPr lang="en-US" sz="1200" dirty="0" err="1" smtClean="0"/>
              <a:t>keyPressed</a:t>
            </a:r>
            <a:r>
              <a:rPr lang="en-US" sz="1200" dirty="0" err="1" smtClean="0">
                <a:solidFill>
                  <a:srgbClr val="000000"/>
                </a:solidFill>
              </a:rPr>
              <a:t>.</a:t>
            </a:r>
            <a:r>
              <a:rPr lang="en-US" sz="1200" dirty="0" err="1" smtClean="0"/>
              <a:t>wait</a:t>
            </a:r>
            <a:r>
              <a:rPr lang="en-US" sz="1200" dirty="0">
                <a:solidFill>
                  <a:srgbClr val="000000"/>
                </a:solidFill>
              </a:rPr>
              <a:t>(&amp;</a:t>
            </a:r>
            <a:r>
              <a:rPr lang="en-US" sz="1200" dirty="0" err="1"/>
              <a:t>mutex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</a:t>
            </a:r>
            <a:r>
              <a:rPr lang="en-US" sz="1200" dirty="0" err="1" smtClean="0"/>
              <a:t>do_something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</a:t>
            </a:r>
            <a:r>
              <a:rPr lang="en-US" sz="1200" dirty="0" err="1" smtClean="0"/>
              <a:t>mutex</a:t>
            </a:r>
            <a:r>
              <a:rPr lang="en-US" sz="1200" dirty="0" err="1" smtClean="0">
                <a:solidFill>
                  <a:srgbClr val="000000"/>
                </a:solidFill>
              </a:rPr>
              <a:t>.</a:t>
            </a:r>
            <a:r>
              <a:rPr lang="en-US" sz="1200" dirty="0" err="1" smtClean="0"/>
              <a:t>unlock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smtClean="0">
                <a:solidFill>
                  <a:srgbClr val="000000"/>
                </a:solidFill>
              </a:rPr>
              <a:t>}</a:t>
            </a:r>
            <a:endParaRPr lang="en-US" sz="12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123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>
                <a:latin typeface="Open Sans Light"/>
                <a:cs typeface="Open Sans Light"/>
              </a:rPr>
              <a:t>Demo: 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waitConditions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50788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81000" indent="-381000">
              <a:buFontTx/>
              <a:buNone/>
            </a:pPr>
            <a:r>
              <a:rPr lang="en-US" b="1" dirty="0"/>
              <a:t>ITC problem:  How to pass data and notifications from one thread to another?</a:t>
            </a:r>
          </a:p>
          <a:p>
            <a:pPr marL="381000" indent="-381000">
              <a:buFontTx/>
              <a:buNone/>
            </a:pPr>
            <a:endParaRPr lang="en-US" b="1" dirty="0"/>
          </a:p>
          <a:p>
            <a:pPr marL="381000" indent="-381000">
              <a:buFontTx/>
              <a:buAutoNum type="arabicPeriod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QWaitCondition</a:t>
            </a:r>
            <a:r>
              <a:rPr lang="en-US" dirty="0"/>
              <a:t> plus </a:t>
            </a:r>
            <a:r>
              <a:rPr lang="en-US" dirty="0" err="1"/>
              <a:t>mutex</a:t>
            </a:r>
            <a:r>
              <a:rPr lang="en-US" dirty="0"/>
              <a:t>-protected thread-global data goes a long way, but does not work when the main thread is involved, because the UI would freeze while the main thread is waiting for a condition.</a:t>
            </a:r>
          </a:p>
          <a:p>
            <a:pPr marL="381000" indent="-381000">
              <a:buFontTx/>
              <a:buAutoNum type="arabicPeriod"/>
            </a:pPr>
            <a:r>
              <a:rPr lang="en-US" dirty="0"/>
              <a:t>Posting events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QCoreApplication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postEvent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marL="381000" indent="-381000">
              <a:buFontTx/>
              <a:buAutoNum type="arabicPeriod"/>
            </a:pPr>
            <a:r>
              <a:rPr lang="en-US" dirty="0"/>
              <a:t>Cross-thread signal/slot communication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1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Queued Connections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Thread safe!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 risk of calling a function in </a:t>
            </a:r>
            <a:r>
              <a:rPr lang="en-US" dirty="0" err="1" smtClean="0">
                <a:latin typeface="Courier New"/>
                <a:cs typeface="Courier New"/>
              </a:rPr>
              <a:t>QObject</a:t>
            </a:r>
            <a:r>
              <a:rPr lang="en-US" dirty="0" smtClean="0"/>
              <a:t>, while it is in the middle of event handling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Serialize signal </a:t>
            </a:r>
            <a:r>
              <a:rPr lang="en-US" dirty="0" smtClean="0"/>
              <a:t>arguments </a:t>
            </a:r>
            <a:r>
              <a:rPr lang="en-US" dirty="0" smtClean="0"/>
              <a:t>into </a:t>
            </a:r>
            <a:r>
              <a:rPr lang="en-US" dirty="0" smtClean="0"/>
              <a:t>an event object, posts the event, handles the event, re-creates the argument objects in the receiver thread using object introspection, and calls the slot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Require (run-time name resolution requires) that your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Custom </a:t>
            </a:r>
            <a:r>
              <a:rPr lang="en-US" dirty="0" err="1" smtClean="0"/>
              <a:t>typedefs</a:t>
            </a:r>
            <a:r>
              <a:rPr lang="en-US" dirty="0" smtClean="0"/>
              <a:t> are registered using </a:t>
            </a:r>
            <a:r>
              <a:rPr lang="en-US" dirty="0" err="1" smtClean="0">
                <a:latin typeface="Courier New"/>
                <a:cs typeface="Courier New"/>
              </a:rPr>
              <a:t>qRegisterMetaType</a:t>
            </a: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 err="1" smtClean="0">
                <a:latin typeface="Courier New"/>
                <a:cs typeface="Courier New"/>
              </a:rPr>
              <a:t>CustomType</a:t>
            </a:r>
            <a:r>
              <a:rPr lang="en-US" dirty="0" smtClean="0">
                <a:latin typeface="Courier New"/>
                <a:cs typeface="Courier New"/>
              </a:rPr>
              <a:t>&gt;(“</a:t>
            </a:r>
            <a:r>
              <a:rPr lang="en-US" dirty="0" err="1" smtClean="0">
                <a:latin typeface="Courier New"/>
                <a:cs typeface="Courier New"/>
              </a:rPr>
              <a:t>CustomType</a:t>
            </a:r>
            <a:r>
              <a:rPr lang="en-US" dirty="0" smtClean="0">
                <a:latin typeface="Courier New"/>
                <a:cs typeface="Courier New"/>
              </a:rPr>
              <a:t>”) </a:t>
            </a:r>
            <a:r>
              <a:rPr lang="en-US" dirty="0" smtClean="0"/>
              <a:t>or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Custom classes are register using </a:t>
            </a:r>
            <a:r>
              <a:rPr lang="en-GB" dirty="0" err="1">
                <a:latin typeface="Courier New"/>
                <a:cs typeface="Courier New"/>
              </a:rPr>
              <a:t>qMetaTypeId</a:t>
            </a:r>
            <a:r>
              <a:rPr lang="en-GB" dirty="0">
                <a:latin typeface="Courier New"/>
                <a:cs typeface="Courier New"/>
              </a:rPr>
              <a:t>&lt;</a:t>
            </a:r>
            <a:r>
              <a:rPr lang="en-GB" dirty="0" err="1">
                <a:latin typeface="Courier New"/>
                <a:cs typeface="Courier New"/>
              </a:rPr>
              <a:t>MyType</a:t>
            </a:r>
            <a:r>
              <a:rPr lang="en-GB" dirty="0">
                <a:latin typeface="Courier New"/>
                <a:cs typeface="Courier New"/>
              </a:rPr>
              <a:t>&gt;() 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 indent="0">
              <a:lnSpc>
                <a:spcPct val="90000"/>
              </a:lnSpc>
              <a:buNone/>
            </a:pPr>
            <a:r>
              <a:rPr lang="en-GB" sz="1300" dirty="0" smtClean="0">
                <a:latin typeface="Courier New"/>
                <a:cs typeface="Courier New"/>
              </a:rPr>
              <a:t>SIGNAL(</a:t>
            </a:r>
            <a:r>
              <a:rPr lang="en-GB" sz="1300" dirty="0" err="1" smtClean="0">
                <a:latin typeface="Courier New"/>
                <a:cs typeface="Courier New"/>
              </a:rPr>
              <a:t>someSignal</a:t>
            </a:r>
            <a:r>
              <a:rPr lang="en-GB" sz="1300" dirty="0" smtClean="0">
                <a:latin typeface="Courier New"/>
                <a:cs typeface="Courier New"/>
              </a:rPr>
              <a:t>(</a:t>
            </a:r>
            <a:r>
              <a:rPr lang="en-GB" sz="1300" dirty="0" err="1" smtClean="0">
                <a:latin typeface="Courier New"/>
                <a:cs typeface="Courier New"/>
              </a:rPr>
              <a:t>CustomType</a:t>
            </a:r>
            <a:r>
              <a:rPr lang="en-GB" sz="1300" dirty="0" smtClean="0">
                <a:latin typeface="Courier New"/>
                <a:cs typeface="Courier New"/>
              </a:rPr>
              <a:t>)) // Copies the </a:t>
            </a:r>
            <a:r>
              <a:rPr lang="en-GB" sz="1300" dirty="0" err="1" smtClean="0">
                <a:latin typeface="Courier New"/>
                <a:cs typeface="Courier New"/>
              </a:rPr>
              <a:t>arg</a:t>
            </a:r>
            <a:r>
              <a:rPr lang="en-GB" sz="1300" dirty="0" smtClean="0">
                <a:latin typeface="Courier New"/>
                <a:cs typeface="Courier New"/>
              </a:rPr>
              <a:t> synchronously, before creating an</a:t>
            </a:r>
          </a:p>
          <a:p>
            <a:pPr indent="0">
              <a:lnSpc>
                <a:spcPct val="90000"/>
              </a:lnSpc>
              <a:buNone/>
            </a:pPr>
            <a:r>
              <a:rPr lang="en-GB" sz="1300" dirty="0" smtClean="0">
                <a:latin typeface="Courier New"/>
                <a:cs typeface="Courier New"/>
              </a:rPr>
              <a:t>// event</a:t>
            </a:r>
          </a:p>
          <a:p>
            <a:pPr indent="0">
              <a:lnSpc>
                <a:spcPct val="90000"/>
              </a:lnSpc>
              <a:buNone/>
            </a:pPr>
            <a:r>
              <a:rPr lang="en-GB" sz="1300" dirty="0" smtClean="0">
                <a:latin typeface="Courier New"/>
                <a:cs typeface="Courier New"/>
              </a:rPr>
              <a:t>SIGNAL(</a:t>
            </a:r>
            <a:r>
              <a:rPr lang="en-GB" sz="1300" dirty="0" err="1" smtClean="0">
                <a:latin typeface="Courier New"/>
                <a:cs typeface="Courier New"/>
              </a:rPr>
              <a:t>someSignal</a:t>
            </a:r>
            <a:r>
              <a:rPr lang="en-GB" sz="1300" dirty="0" smtClean="0">
                <a:latin typeface="Courier New"/>
                <a:cs typeface="Courier New"/>
              </a:rPr>
              <a:t>(</a:t>
            </a:r>
            <a:r>
              <a:rPr lang="en-GB" sz="1300" dirty="0" err="1" smtClean="0">
                <a:latin typeface="Courier New"/>
                <a:cs typeface="Courier New"/>
              </a:rPr>
              <a:t>const</a:t>
            </a:r>
            <a:r>
              <a:rPr lang="en-GB" sz="1300" dirty="0" smtClean="0">
                <a:latin typeface="Courier New"/>
                <a:cs typeface="Courier New"/>
              </a:rPr>
              <a:t> </a:t>
            </a:r>
            <a:r>
              <a:rPr lang="en-GB" sz="1300" dirty="0" err="1" smtClean="0">
                <a:latin typeface="Courier New"/>
                <a:cs typeface="Courier New"/>
              </a:rPr>
              <a:t>CustomType</a:t>
            </a:r>
            <a:r>
              <a:rPr lang="en-GB" sz="1300" dirty="0" smtClean="0">
                <a:latin typeface="Courier New"/>
                <a:cs typeface="Courier New"/>
              </a:rPr>
              <a:t> &amp;)) // For sharing assignable type</a:t>
            </a:r>
          </a:p>
          <a:p>
            <a:pPr indent="0">
              <a:lnSpc>
                <a:spcPct val="90000"/>
              </a:lnSpc>
              <a:buNone/>
            </a:pPr>
            <a:r>
              <a:rPr lang="en-GB" sz="1300" dirty="0" smtClean="0">
                <a:latin typeface="Courier New"/>
                <a:cs typeface="Courier New"/>
              </a:rPr>
              <a:t>SIGNAL(</a:t>
            </a:r>
            <a:r>
              <a:rPr lang="en-GB" sz="1300" dirty="0" err="1" smtClean="0">
                <a:latin typeface="Courier New"/>
                <a:cs typeface="Courier New"/>
              </a:rPr>
              <a:t>someSignal</a:t>
            </a:r>
            <a:r>
              <a:rPr lang="en-GB" sz="1300" dirty="0" smtClean="0">
                <a:latin typeface="Courier New"/>
                <a:cs typeface="Courier New"/>
              </a:rPr>
              <a:t>(</a:t>
            </a:r>
            <a:r>
              <a:rPr lang="en-GB" sz="1300" dirty="0" err="1" smtClean="0">
                <a:latin typeface="Courier New"/>
                <a:cs typeface="Courier New"/>
              </a:rPr>
              <a:t>CustomType</a:t>
            </a:r>
            <a:r>
              <a:rPr lang="en-GB" sz="1300" dirty="0" smtClean="0">
                <a:latin typeface="Courier New"/>
                <a:cs typeface="Courier New"/>
              </a:rPr>
              <a:t> *)) // Typically, used for </a:t>
            </a:r>
            <a:r>
              <a:rPr lang="en-GB" sz="1300" dirty="0" err="1" smtClean="0">
                <a:latin typeface="Courier New"/>
                <a:cs typeface="Courier New"/>
              </a:rPr>
              <a:t>QObjects</a:t>
            </a:r>
            <a:endParaRPr lang="en-GB" sz="1300" dirty="0">
              <a:latin typeface="Courier New"/>
              <a:cs typeface="Courier New"/>
            </a:endParaRPr>
          </a:p>
          <a:p>
            <a:pPr indent="0">
              <a:buNone/>
            </a:pPr>
            <a:r>
              <a:rPr lang="en-US" sz="1300" dirty="0" smtClean="0">
                <a:latin typeface="Courier New"/>
                <a:cs typeface="Courier New"/>
              </a:rPr>
              <a:t>SIGNAL(</a:t>
            </a:r>
            <a:r>
              <a:rPr lang="en-US" sz="1300" dirty="0" err="1" smtClean="0">
                <a:latin typeface="Courier New"/>
                <a:cs typeface="Courier New"/>
              </a:rPr>
              <a:t>someSignal</a:t>
            </a:r>
            <a:r>
              <a:rPr lang="en-US" sz="1300" dirty="0" smtClean="0">
                <a:latin typeface="Courier New"/>
                <a:cs typeface="Courier New"/>
              </a:rPr>
              <a:t>(</a:t>
            </a:r>
            <a:r>
              <a:rPr lang="en-US" sz="1300" dirty="0" err="1" smtClean="0">
                <a:latin typeface="Courier New"/>
                <a:cs typeface="Courier New"/>
              </a:rPr>
              <a:t>QSharedPointer</a:t>
            </a:r>
            <a:r>
              <a:rPr lang="en-US" sz="1300" dirty="0" smtClean="0">
                <a:latin typeface="Courier New"/>
                <a:cs typeface="Courier New"/>
              </a:rPr>
              <a:t>&lt;</a:t>
            </a:r>
            <a:r>
              <a:rPr lang="en-US" sz="1300" dirty="0" err="1" smtClean="0">
                <a:latin typeface="Courier New"/>
                <a:cs typeface="Courier New"/>
              </a:rPr>
              <a:t>CustomType</a:t>
            </a:r>
            <a:r>
              <a:rPr lang="en-US" sz="1300" dirty="0" smtClean="0">
                <a:latin typeface="Courier New"/>
                <a:cs typeface="Courier New"/>
              </a:rPr>
              <a:t>&gt;)) // Preferred for pointer sharing</a:t>
            </a:r>
            <a:endParaRPr lang="en-US" sz="1300" dirty="0">
              <a:latin typeface="Courier New"/>
              <a:cs typeface="Courier New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125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>
                <a:latin typeface="Open Sans Light"/>
                <a:cs typeface="Open Sans Light"/>
              </a:rPr>
              <a:t>Demo: 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queuedconnections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39730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Meta-Object Usage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Possible to call slots anywhere using the meta object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Make sure not to have direct calls, unless you need to do so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For example, accessing objects in the signaling thread context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Only string-based version exist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indent="0">
              <a:lnSpc>
                <a:spcPct val="90000"/>
              </a:lnSpc>
              <a:buNone/>
            </a:pPr>
            <a:endParaRPr lang="en-US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93204" y="2707464"/>
            <a:ext cx="8219256" cy="699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/>
              <a:t>QMetaObject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/>
              <a:t>invokeMethod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/>
              <a:t>observerObject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err="1">
                <a:solidFill>
                  <a:srgbClr val="008000"/>
                </a:solidFill>
              </a:rPr>
              <a:t>someSlot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smtClean="0">
                <a:solidFill>
                  <a:srgbClr val="000000"/>
                </a:solidFill>
              </a:rPr>
              <a:t>, Qt::</a:t>
            </a:r>
            <a:r>
              <a:rPr lang="en-US" sz="1200" dirty="0" err="1" smtClean="0">
                <a:solidFill>
                  <a:srgbClr val="000000"/>
                </a:solidFill>
              </a:rPr>
              <a:t>QueuedConnection</a:t>
            </a:r>
            <a:r>
              <a:rPr lang="en-US" sz="12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1200" dirty="0" smtClean="0">
                <a:solidFill>
                  <a:srgbClr val="800080"/>
                </a:solidFill>
              </a:rPr>
              <a:t>Q_RETURN_ARG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/>
              <a:t>int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 smtClean="0">
                <a:solidFill>
                  <a:srgbClr val="000080"/>
                </a:solidFill>
              </a:rPr>
              <a:t>retValue</a:t>
            </a:r>
            <a:r>
              <a:rPr lang="en-US" sz="1200" dirty="0" smtClean="0">
                <a:solidFill>
                  <a:srgbClr val="000000"/>
                </a:solidFill>
              </a:rPr>
              <a:t>),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0080"/>
                </a:solidFill>
              </a:rPr>
              <a:t>Q_ARG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/>
              <a:t>int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42</a:t>
            </a:r>
            <a:r>
              <a:rPr lang="en-US" sz="1200" dirty="0">
                <a:solidFill>
                  <a:srgbClr val="000000"/>
                </a:solidFill>
              </a:rPr>
              <a:t>))</a:t>
            </a:r>
            <a:r>
              <a:rPr lang="en-US" sz="1200" dirty="0" smtClean="0">
                <a:solidFill>
                  <a:srgbClr val="000000"/>
                </a:solidFill>
              </a:rPr>
              <a:t>;</a:t>
            </a:r>
            <a:endParaRPr lang="en-US" sz="12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85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QRunnable</a:t>
            </a:r>
            <a:r>
              <a:rPr lang="fi-FI" dirty="0"/>
              <a:t> </a:t>
            </a:r>
            <a:r>
              <a:rPr lang="fi-FI" dirty="0" err="1"/>
              <a:t>Interface</a:t>
            </a:r>
            <a:r>
              <a:rPr lang="fi-FI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QRunnable</a:t>
            </a:r>
            <a:r>
              <a:rPr lang="en-US" dirty="0"/>
              <a:t> can be used instead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Light-weight way of implementing multithreading</a:t>
            </a:r>
          </a:p>
          <a:p>
            <a:pPr lvl="1"/>
            <a:r>
              <a:rPr lang="en-US" dirty="0"/>
              <a:t>No need to manually create/delete a new thread object – threads are re-cycled</a:t>
            </a:r>
          </a:p>
          <a:p>
            <a:pPr lvl="1"/>
            <a:r>
              <a:rPr lang="en-US" dirty="0"/>
              <a:t>A free thread is picked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QThreadPool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If no free thread exists, the task is queued </a:t>
            </a:r>
          </a:p>
          <a:p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93204" y="2825995"/>
            <a:ext cx="8219256" cy="2192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/>
              <a:t>class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HelloWorldTask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public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QRunnable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smtClean="0">
                <a:solidFill>
                  <a:srgbClr val="000000"/>
                </a:solidFill>
              </a:rPr>
              <a:t>{</a:t>
            </a:r>
            <a:r>
              <a:rPr lang="en-US" sz="1200" dirty="0" smtClean="0"/>
              <a:t> </a:t>
            </a:r>
          </a:p>
          <a:p>
            <a:r>
              <a:rPr lang="en-US" sz="1200" dirty="0" smtClean="0">
                <a:solidFill>
                  <a:srgbClr val="008000"/>
                </a:solidFill>
              </a:rPr>
              <a:t>//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Note: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8000"/>
                </a:solidFill>
              </a:rPr>
              <a:t>QRunnable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does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not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have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a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base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class!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void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run</a:t>
            </a:r>
            <a:r>
              <a:rPr lang="en-US" sz="1200" dirty="0">
                <a:solidFill>
                  <a:srgbClr val="000000"/>
                </a:solidFill>
              </a:rPr>
              <a:t>()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en-US" sz="1200" dirty="0" err="1" smtClean="0"/>
              <a:t>qDebug</a:t>
            </a:r>
            <a:r>
              <a:rPr lang="en-US" sz="1200" dirty="0">
                <a:solidFill>
                  <a:srgbClr val="000000"/>
                </a:solidFill>
              </a:rPr>
              <a:t>()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&lt;&lt;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"Hello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world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from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thread"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&lt;&lt;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QThread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/>
              <a:t>currentThread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}</a:t>
            </a:r>
            <a:r>
              <a:rPr lang="en-US" sz="1200" dirty="0" smtClean="0"/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}</a:t>
            </a:r>
            <a:r>
              <a:rPr lang="en-US" sz="1200" dirty="0" smtClean="0"/>
              <a:t> </a:t>
            </a:r>
          </a:p>
          <a:p>
            <a:endParaRPr lang="en-US" sz="1200" dirty="0" smtClean="0"/>
          </a:p>
          <a:p>
            <a:r>
              <a:rPr lang="en-US" sz="1200" dirty="0" err="1" smtClean="0">
                <a:solidFill>
                  <a:srgbClr val="800080"/>
                </a:solidFill>
              </a:rPr>
              <a:t>HelloWorldTask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*</a:t>
            </a:r>
            <a:r>
              <a:rPr lang="en-US" sz="1200" dirty="0"/>
              <a:t>hello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new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HelloWorldTask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008000"/>
                </a:solidFill>
              </a:rPr>
              <a:t>//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8000"/>
                </a:solidFill>
              </a:rPr>
              <a:t>QThreadPool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takes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ownership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and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deletes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'hello'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automatically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err="1" smtClean="0"/>
              <a:t>QThreadPool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/>
              <a:t>globalInstance</a:t>
            </a:r>
            <a:r>
              <a:rPr lang="en-US" sz="1200" dirty="0">
                <a:solidFill>
                  <a:srgbClr val="000000"/>
                </a:solidFill>
              </a:rPr>
              <a:t>()-&gt;</a:t>
            </a:r>
            <a:r>
              <a:rPr lang="en-US" sz="1200" dirty="0"/>
              <a:t>start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hello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endParaRPr lang="en-US" sz="12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QThread</a:t>
            </a:r>
            <a:r>
              <a:rPr lang="en-US" dirty="0"/>
              <a:t> versus </a:t>
            </a:r>
            <a:r>
              <a:rPr lang="en-US" dirty="0" err="1"/>
              <a:t>QRunnable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/>
              <a:t> derives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QObject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Signals and slots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QObject</a:t>
            </a:r>
            <a:r>
              <a:rPr lang="en-US" dirty="0"/>
              <a:t> is “heavy”</a:t>
            </a:r>
          </a:p>
          <a:p>
            <a:pPr lvl="1"/>
            <a:r>
              <a:rPr lang="en-US" dirty="0"/>
              <a:t>Cost of creating a thread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QRunnable</a:t>
            </a:r>
            <a:r>
              <a:rPr lang="en-US" dirty="0"/>
              <a:t> has no base class</a:t>
            </a:r>
          </a:p>
          <a:p>
            <a:pPr lvl="1"/>
            <a:r>
              <a:rPr lang="en-US" dirty="0"/>
              <a:t>Light-weight</a:t>
            </a:r>
          </a:p>
          <a:p>
            <a:pPr lvl="1"/>
            <a:r>
              <a:rPr lang="en-US" dirty="0"/>
              <a:t>Runs on any free thread</a:t>
            </a:r>
          </a:p>
          <a:p>
            <a:pPr lvl="1"/>
            <a:r>
              <a:rPr lang="en-US" dirty="0"/>
              <a:t>Designed to be used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QThreadPool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By default deleted by the thread pool</a:t>
            </a: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Pool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Manages threads</a:t>
            </a:r>
          </a:p>
          <a:p>
            <a:r>
              <a:rPr lang="en-US" dirty="0"/>
              <a:t>One global thread pool in the application</a:t>
            </a:r>
          </a:p>
          <a:p>
            <a:r>
              <a:rPr lang="en-US" dirty="0"/>
              <a:t>Possible to set max thread number</a:t>
            </a:r>
          </a:p>
          <a:p>
            <a:r>
              <a:rPr lang="en-US" dirty="0"/>
              <a:t>A thread may be reserved for external usage</a:t>
            </a:r>
          </a:p>
          <a:p>
            <a:r>
              <a:rPr lang="en-US" dirty="0"/>
              <a:t>Releases threads, if </a:t>
            </a:r>
            <a:r>
              <a:rPr lang="en-US" dirty="0" smtClean="0"/>
              <a:t>threads are idle </a:t>
            </a:r>
            <a:r>
              <a:rPr lang="en-US" dirty="0"/>
              <a:t>for </a:t>
            </a:r>
            <a:r>
              <a:rPr lang="en-US" dirty="0" smtClean="0"/>
              <a:t>a defined </a:t>
            </a:r>
            <a:r>
              <a:rPr lang="en-US" dirty="0"/>
              <a:t>time </a:t>
            </a:r>
            <a:r>
              <a:rPr lang="en-US" dirty="0" smtClean="0"/>
              <a:t>period</a:t>
            </a:r>
          </a:p>
          <a:p>
            <a:r>
              <a:rPr lang="en-US" dirty="0" smtClean="0"/>
              <a:t>Possible to </a:t>
            </a:r>
            <a:r>
              <a:rPr lang="en-US" dirty="0" smtClean="0">
                <a:latin typeface="Courier New"/>
                <a:cs typeface="Courier New"/>
              </a:rPr>
              <a:t>clear()</a:t>
            </a:r>
            <a:r>
              <a:rPr lang="en-US" dirty="0" smtClean="0"/>
              <a:t> the queue or </a:t>
            </a:r>
            <a:r>
              <a:rPr lang="en-US" dirty="0" smtClean="0">
                <a:latin typeface="Courier New"/>
                <a:cs typeface="Courier New"/>
              </a:rPr>
              <a:t>cancel()</a:t>
            </a:r>
            <a:r>
              <a:rPr lang="en-US" dirty="0" smtClean="0"/>
              <a:t> one or more tasks 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2136" y="3250333"/>
            <a:ext cx="7647384" cy="1620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QThreadPool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threadPool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QThreadPool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threadPool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waitForDone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somewhereElse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MyTask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*task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MyTask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threadPool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(task);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// also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tryStart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 function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129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>
                <a:latin typeface="Open Sans Light"/>
                <a:cs typeface="Open Sans Light"/>
              </a:rPr>
              <a:t>Demo: 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concurrenttasks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268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Plugins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Qt will search for plugins in several different directory trees:</a:t>
            </a:r>
          </a:p>
          <a:p>
            <a:pPr lvl="1"/>
            <a:r>
              <a:rPr lang="en-US" dirty="0"/>
              <a:t>The directory of the application executable. (As returned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QCoreApplication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applicationDirPath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directory returned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QLibraryInfo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::location(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QLibraryInfo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PluginsPath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 - usually </a:t>
            </a:r>
            <a:r>
              <a:rPr lang="en-US" b="1" dirty="0"/>
              <a:t>plugins</a:t>
            </a:r>
          </a:p>
          <a:p>
            <a:pPr lvl="1"/>
            <a:r>
              <a:rPr lang="en-US" dirty="0"/>
              <a:t>Directories added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QCoreApplication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addLibraryPath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or set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QCoreApplication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setLibraryPaths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plugin type has its own subdirectory, style plugins are e.g. located in styles subdirectory: </a:t>
            </a:r>
            <a:r>
              <a:rPr lang="en-US" b="1" dirty="0"/>
              <a:t>plugins/styles/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9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Reservation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QThreadPool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reserveThread</a:t>
            </a:r>
            <a:r>
              <a:rPr lang="en-US" dirty="0" smtClean="0">
                <a:latin typeface="Courier New"/>
                <a:cs typeface="Courier New"/>
              </a:rPr>
              <a:t>() // </a:t>
            </a:r>
            <a:r>
              <a:rPr lang="en-US" dirty="0" err="1" smtClean="0">
                <a:latin typeface="Courier New"/>
                <a:cs typeface="Courier New"/>
              </a:rPr>
              <a:t>releaseThread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r>
              <a:rPr lang="en-US" dirty="0" smtClean="0"/>
              <a:t>Reservation always increases the number of active threads</a:t>
            </a:r>
          </a:p>
          <a:p>
            <a:pPr lvl="1"/>
            <a:r>
              <a:rPr lang="en-US" dirty="0" smtClean="0"/>
              <a:t>May be larger than maximum number of threads</a:t>
            </a:r>
          </a:p>
          <a:p>
            <a:pPr lvl="1"/>
            <a:endParaRPr lang="en-US" dirty="0"/>
          </a:p>
          <a:p>
            <a:r>
              <a:rPr lang="en-US" dirty="0" smtClean="0"/>
              <a:t>It is also possible to yield execution of a thread to other threads by releasing a thread before reserving it</a:t>
            </a:r>
          </a:p>
          <a:p>
            <a:pPr lvl="1"/>
            <a:r>
              <a:rPr lang="en-US" dirty="0" smtClean="0"/>
              <a:t>The thread will wait </a:t>
            </a:r>
            <a:r>
              <a:rPr lang="en-US" dirty="0" err="1" smtClean="0">
                <a:latin typeface="Courier New"/>
                <a:cs typeface="Courier New"/>
              </a:rPr>
              <a:t>reserveThread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to be called</a:t>
            </a:r>
          </a:p>
          <a:p>
            <a:pPr lvl="1"/>
            <a:endParaRPr lang="en-US" dirty="0"/>
          </a:p>
          <a:p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/>
              <a:t> has also a static </a:t>
            </a:r>
            <a:r>
              <a:rPr lang="en-US" dirty="0" err="1" smtClean="0">
                <a:latin typeface="Courier New"/>
                <a:cs typeface="Courier New"/>
              </a:rPr>
              <a:t>yieldCurrentThread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function 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20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Qt</a:t>
            </a:r>
            <a:r>
              <a:rPr lang="en-US" dirty="0"/>
              <a:t> processes and threads are wrappers on POSIX APIs</a:t>
            </a:r>
          </a:p>
          <a:p>
            <a:pPr lvl="1"/>
            <a:r>
              <a:rPr lang="en-US" dirty="0"/>
              <a:t>Native processes/threads always used</a:t>
            </a:r>
          </a:p>
          <a:p>
            <a:r>
              <a:rPr lang="en-US" dirty="0"/>
              <a:t>If supported in the platform, programs may create and kill processes and use several methods to share data between processes</a:t>
            </a:r>
          </a:p>
          <a:p>
            <a:pPr lvl="1"/>
            <a:r>
              <a:rPr lang="en-US" dirty="0"/>
              <a:t>Implementations are platform dependent and e.g.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QSharedMemory</a:t>
            </a:r>
            <a:r>
              <a:rPr lang="en-US" dirty="0"/>
              <a:t> does not work in the same way in all platforms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/>
              <a:t> is a Java-like API to multithreading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QRunnable</a:t>
            </a:r>
            <a:r>
              <a:rPr lang="en-US" dirty="0"/>
              <a:t> interface is similar to Java Runnable </a:t>
            </a:r>
          </a:p>
          <a:p>
            <a:pPr lvl="1"/>
            <a:r>
              <a:rPr lang="en-US" dirty="0" err="1"/>
              <a:t>Qt</a:t>
            </a:r>
            <a:r>
              <a:rPr lang="en-US" dirty="0"/>
              <a:t> runnable objects re-use threads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QThreadPool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US" dirty="0"/>
              <a:t>No performance penalty of creating and deleting threads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4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QtConcurrent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30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Concurrent Tasks</a:t>
            </a:r>
          </a:p>
          <a:p>
            <a:r>
              <a:rPr lang="en-US" dirty="0"/>
              <a:t>Mapping and Filtering</a:t>
            </a:r>
          </a:p>
        </p:txBody>
      </p:sp>
    </p:spTree>
    <p:extLst>
      <p:ext uri="{BB962C8B-B14F-4D97-AF65-F5344CB8AC3E}">
        <p14:creationId xmlns:p14="http://schemas.microsoft.com/office/powerpoint/2010/main" val="4273207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QtConcurrent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QtConcurrent </a:t>
            </a:r>
            <a:r>
              <a:rPr lang="en-US" dirty="0"/>
              <a:t>is a high-level framework for </a:t>
            </a:r>
            <a:r>
              <a:rPr lang="en-US" dirty="0" smtClean="0"/>
              <a:t>parallel algorithms</a:t>
            </a:r>
          </a:p>
          <a:p>
            <a:pPr lvl="1"/>
            <a:r>
              <a:rPr lang="en-US" dirty="0" smtClean="0"/>
              <a:t>Add-on module in Qt 5.0</a:t>
            </a:r>
            <a:endParaRPr lang="en-US" dirty="0"/>
          </a:p>
          <a:p>
            <a:r>
              <a:rPr lang="en-US" dirty="0" smtClean="0"/>
              <a:t>Work </a:t>
            </a:r>
            <a:r>
              <a:rPr lang="en-US" dirty="0"/>
              <a:t>is automatically distributed over an optimal number </a:t>
            </a:r>
            <a:r>
              <a:rPr lang="en-US" dirty="0" smtClean="0"/>
              <a:t>of threads</a:t>
            </a:r>
            <a:r>
              <a:rPr lang="en-US" dirty="0"/>
              <a:t>, determined at </a:t>
            </a:r>
            <a:r>
              <a:rPr lang="en-US" dirty="0" smtClean="0"/>
              <a:t>runtime</a:t>
            </a:r>
          </a:p>
          <a:p>
            <a:r>
              <a:rPr lang="en-US" dirty="0" smtClean="0"/>
              <a:t>Possible to execute concurrent tasks </a:t>
            </a:r>
            <a:r>
              <a:rPr lang="en-US" dirty="0" err="1" smtClean="0">
                <a:latin typeface="Courier New"/>
                <a:cs typeface="Courier New"/>
              </a:rPr>
              <a:t>QtConcurrent</a:t>
            </a:r>
            <a:r>
              <a:rPr lang="en-US" dirty="0" smtClean="0">
                <a:latin typeface="Courier New"/>
                <a:cs typeface="Courier New"/>
              </a:rPr>
              <a:t>::run()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/>
              <a:t>Data in a container may be changed or filtered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transform() </a:t>
            </a:r>
            <a:r>
              <a:rPr lang="en-US" dirty="0"/>
              <a:t>in STL speak)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filter() </a:t>
            </a:r>
            <a:r>
              <a:rPr lang="en-US" dirty="0"/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copy_if()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Manipulate data in-place </a:t>
            </a:r>
            <a:r>
              <a:rPr lang="en-US" dirty="0"/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/>
              <a:t>) </a:t>
            </a:r>
          </a:p>
          <a:p>
            <a:pPr lvl="1"/>
            <a:r>
              <a:rPr lang="en-US" dirty="0" smtClean="0"/>
              <a:t>Copy data into a new container </a:t>
            </a:r>
            <a:r>
              <a:rPr lang="en-US" dirty="0"/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mapped()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filtered()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Optionally, use reduction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mappedReduced()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filteredReduced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) (</a:t>
            </a:r>
            <a:r>
              <a:rPr lang="en-US" dirty="0"/>
              <a:t>folding in functional languages, accumulate in STL)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locking mapping and filtering functions exist as well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blockingMapped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returns the result) </a:t>
            </a:r>
            <a:r>
              <a:rPr lang="en-US" dirty="0" smtClean="0"/>
              <a:t>or asynchronous </a:t>
            </a:r>
            <a:r>
              <a:rPr lang="en-US" dirty="0"/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mapped()</a:t>
            </a:r>
            <a:r>
              <a:rPr lang="en-US" dirty="0"/>
              <a:t>, returns a future)</a:t>
            </a:r>
          </a:p>
          <a:p>
            <a:r>
              <a:rPr lang="en-US" dirty="0" smtClean="0"/>
              <a:t>The </a:t>
            </a:r>
            <a:r>
              <a:rPr lang="en-US" dirty="0"/>
              <a:t>algorithms are defined in namespace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9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Tasks</a:t>
            </a:r>
          </a:p>
        </p:txBody>
      </p:sp>
      <p:sp>
        <p:nvSpPr>
          <p:cNvPr id="171417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QFuture</a:t>
            </a:r>
            <a:r>
              <a:rPr lang="en-US" dirty="0" smtClean="0">
                <a:latin typeface="Courier New"/>
                <a:cs typeface="Courier New"/>
              </a:rPr>
              <a:t>&lt;T&gt; </a:t>
            </a:r>
            <a:r>
              <a:rPr lang="en-US" dirty="0" err="1" smtClean="0">
                <a:latin typeface="Courier New"/>
                <a:cs typeface="Courier New"/>
              </a:rPr>
              <a:t>QtConcurrent</a:t>
            </a:r>
            <a:r>
              <a:rPr lang="en-US" dirty="0" smtClean="0">
                <a:latin typeface="Courier New"/>
                <a:cs typeface="Courier New"/>
              </a:rPr>
              <a:t>::run(Function function,…)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QFuture</a:t>
            </a:r>
            <a:r>
              <a:rPr lang="en-US" dirty="0" smtClean="0"/>
              <a:t> is a result of an asynchronous computation</a:t>
            </a:r>
          </a:p>
          <a:p>
            <a:pPr lvl="1"/>
            <a:r>
              <a:rPr lang="en-US" dirty="0" smtClean="0"/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QObject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Provides pause and resume functionality</a:t>
            </a:r>
          </a:p>
          <a:p>
            <a:pPr lvl="1"/>
            <a:r>
              <a:rPr lang="en-US" dirty="0" smtClean="0"/>
              <a:t>Provides progress information</a:t>
            </a:r>
          </a:p>
          <a:p>
            <a:pPr lvl="1"/>
            <a:r>
              <a:rPr lang="en-US" dirty="0" smtClean="0"/>
              <a:t>Allows functionality to iterate through the results</a:t>
            </a:r>
            <a:endParaRPr lang="en-US" dirty="0"/>
          </a:p>
          <a:p>
            <a:pPr lvl="1"/>
            <a:r>
              <a:rPr lang="en-US" dirty="0" smtClean="0"/>
              <a:t>Other useful functions: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isFinished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isRunning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isStarted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waitForFinished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Uses a free thread from a thread pool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81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QFuture Example</a:t>
            </a:r>
          </a:p>
        </p:txBody>
      </p:sp>
      <p:sp>
        <p:nvSpPr>
          <p:cNvPr id="1715203" name="Rectangle 3"/>
          <p:cNvSpPr>
            <a:spLocks noGrp="1" noChangeArrowheads="1"/>
          </p:cNvSpPr>
          <p:nvPr>
            <p:ph type="body" sz="quarter" idx="13"/>
          </p:nvPr>
        </p:nvSpPr>
        <p:spPr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>
            <a:normAutofit/>
          </a:bodyPr>
          <a:lstStyle/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result(0);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Q_FOREVER {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 Calculate result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if (thread()-&gt;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isInterruptionRequested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())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somewhereElse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QFuture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some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other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work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parallel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waitForFinished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QFuture Functions</a:t>
            </a:r>
          </a:p>
        </p:txBody>
      </p:sp>
      <p:sp>
        <p:nvSpPr>
          <p:cNvPr id="1716227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QFuture</a:t>
            </a:r>
            <a:r>
              <a:rPr lang="en-US" dirty="0" smtClean="0"/>
              <a:t> can be combined in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QFutureSynchronizer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For non-blocking synchronization, there is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QFutureWatcher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Uses signals and slots</a:t>
            </a:r>
          </a:p>
          <a:p>
            <a:pPr lvl="1"/>
            <a:r>
              <a:rPr lang="en-US" dirty="0" smtClean="0"/>
              <a:t>Enables the event driven functionality with threads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7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Examples</a:t>
            </a:r>
          </a:p>
        </p:txBody>
      </p:sp>
      <p:sp>
        <p:nvSpPr>
          <p:cNvPr id="1717251" name="Rectangle 3"/>
          <p:cNvSpPr>
            <a:spLocks noGrp="1" noChangeArrowheads="1"/>
          </p:cNvSpPr>
          <p:nvPr>
            <p:ph type="body" sz="quarter" idx="13"/>
          </p:nvPr>
        </p:nvSpPr>
        <p:spPr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>
            <a:normAutofit/>
          </a:bodyPr>
          <a:lstStyle/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QFuture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f1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::run(…)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QFuture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f2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QFutureSynchronizer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sync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sync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addFuture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f1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sync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addFuture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f2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sync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waitForFinished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blocks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QFuture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future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QFutureWatcher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watcher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watcher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setFuture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future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watcher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finished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slotFinished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4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QtConcurrent — </a:t>
            </a:r>
            <a:r>
              <a:rPr lang="en-US" dirty="0" smtClean="0"/>
              <a:t>Mapping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/>
              <a:t> can transform (map) sequences based on </a:t>
            </a:r>
            <a:r>
              <a:rPr lang="en-US" dirty="0" smtClean="0"/>
              <a:t>a user-defined </a:t>
            </a:r>
            <a:r>
              <a:rPr lang="en-US" dirty="0"/>
              <a:t>mapping </a:t>
            </a:r>
            <a:r>
              <a:rPr lang="en-US" dirty="0" smtClean="0"/>
              <a:t>function</a:t>
            </a:r>
            <a:endParaRPr lang="en-US" dirty="0"/>
          </a:p>
          <a:p>
            <a:r>
              <a:rPr lang="en-US" dirty="0" smtClean="0"/>
              <a:t>Only </a:t>
            </a:r>
            <a:r>
              <a:rPr lang="en-US" dirty="0"/>
              <a:t>random access sequences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QVector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QList</a:t>
            </a:r>
            <a:r>
              <a:rPr lang="en-US" dirty="0"/>
              <a:t>) should </a:t>
            </a:r>
            <a:r>
              <a:rPr lang="en-US" dirty="0" smtClean="0"/>
              <a:t>be used </a:t>
            </a:r>
            <a:r>
              <a:rPr lang="en-US" dirty="0"/>
              <a:t>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/>
              <a:t>, forward sequences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QLinkedList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QMap</a:t>
            </a:r>
            <a:r>
              <a:rPr lang="en-US" dirty="0"/>
              <a:t>,. . . ) can be used, but incur a performance </a:t>
            </a:r>
            <a:r>
              <a:rPr lang="en-US" dirty="0" smtClean="0"/>
              <a:t>penalty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mapping function either takes one element of </a:t>
            </a:r>
            <a:r>
              <a:rPr lang="en-US" dirty="0" smtClean="0"/>
              <a:t>the sequence </a:t>
            </a:r>
            <a:r>
              <a:rPr lang="en-US" dirty="0"/>
              <a:t>as an argument and returns the modified </a:t>
            </a:r>
            <a:r>
              <a:rPr lang="en-US" dirty="0" smtClean="0"/>
              <a:t>element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mapped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), or modifies the argument directly (</a:t>
            </a:r>
            <a:r>
              <a:rPr lang="en-US"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mtClean="0"/>
              <a:t>)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order in which elements are processed is </a:t>
            </a:r>
            <a:r>
              <a:rPr lang="en-US" dirty="0" smtClean="0"/>
              <a:t>undefined, though </a:t>
            </a:r>
            <a:r>
              <a:rPr lang="en-US" dirty="0"/>
              <a:t>the sequence is never </a:t>
            </a:r>
            <a:r>
              <a:rPr lang="en-US" dirty="0" smtClean="0"/>
              <a:t>reordered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2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Your Own Applications with Plug-ins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Using the building blocks from Qt, it is easy to develop your own plugin mechanism, which allows your application to be extended using plugins</a:t>
            </a:r>
          </a:p>
          <a:p>
            <a:endParaRPr lang="en-US" dirty="0"/>
          </a:p>
          <a:p>
            <a:r>
              <a:rPr lang="en-US" dirty="0"/>
              <a:t>Developer needs to</a:t>
            </a:r>
          </a:p>
          <a:p>
            <a:pPr lvl="1"/>
            <a:r>
              <a:rPr lang="en-US" dirty="0"/>
              <a:t>Define plugin interface and implement the plugins</a:t>
            </a:r>
          </a:p>
          <a:p>
            <a:pPr lvl="1"/>
            <a:r>
              <a:rPr lang="en-US" dirty="0"/>
              <a:t>Make applications plugin aware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9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QtConcurrent — </a:t>
            </a:r>
            <a:r>
              <a:rPr lang="en-US" dirty="0" smtClean="0"/>
              <a:t>Filtering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QtConcurrent </a:t>
            </a:r>
            <a:r>
              <a:rPr lang="en-US" dirty="0"/>
              <a:t>can filter (grep) sequences based on </a:t>
            </a:r>
            <a:r>
              <a:rPr lang="en-US" dirty="0" smtClean="0"/>
              <a:t>a user-defined </a:t>
            </a:r>
            <a:r>
              <a:rPr lang="en-US" dirty="0"/>
              <a:t>filter </a:t>
            </a:r>
            <a:r>
              <a:rPr lang="en-US" dirty="0" smtClean="0"/>
              <a:t>function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filter function takes one element of the sequence as </a:t>
            </a:r>
            <a:r>
              <a:rPr lang="en-US" dirty="0" smtClean="0"/>
              <a:t>an argument </a:t>
            </a:r>
            <a:r>
              <a:rPr lang="en-US" dirty="0"/>
              <a:t>and returns true (keep element) or false (</a:t>
            </a:r>
            <a:r>
              <a:rPr lang="en-US" dirty="0" smtClean="0"/>
              <a:t>drop element</a:t>
            </a:r>
            <a:r>
              <a:rPr lang="en-US" dirty="0"/>
              <a:t>). Filter functions are “unary predicates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smtClean="0"/>
              <a:t>Filter </a:t>
            </a:r>
            <a:r>
              <a:rPr lang="en-US" dirty="0"/>
              <a:t>and mapping functions may also be member </a:t>
            </a:r>
            <a:r>
              <a:rPr lang="en-US" dirty="0" smtClean="0"/>
              <a:t>functions of </a:t>
            </a:r>
            <a:r>
              <a:rPr lang="en-US" dirty="0"/>
              <a:t>the elements in the sequence. Example:</a:t>
            </a:r>
          </a:p>
          <a:p>
            <a:pPr marL="485775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QStringList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input = ...;</a:t>
            </a:r>
          </a:p>
          <a:p>
            <a:pPr marL="485775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QStringList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lower =</a:t>
            </a:r>
          </a:p>
          <a:p>
            <a:pPr marL="485775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::blockingMapped(input, &amp;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::toLower);</a:t>
            </a:r>
          </a:p>
          <a:p>
            <a:r>
              <a:rPr lang="en-US" dirty="0" smtClean="0"/>
              <a:t>Filtering </a:t>
            </a:r>
            <a:r>
              <a:rPr lang="en-US" dirty="0"/>
              <a:t>and mapping are very similar, so in the following, </a:t>
            </a:r>
            <a:r>
              <a:rPr lang="en-US" dirty="0" smtClean="0"/>
              <a:t>we talk </a:t>
            </a:r>
            <a:r>
              <a:rPr lang="en-US" dirty="0"/>
              <a:t>about mapping, and point out where filtering </a:t>
            </a:r>
            <a:r>
              <a:rPr lang="en-US" dirty="0" smtClean="0"/>
              <a:t>differs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0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QtConcurrent </a:t>
            </a:r>
            <a:r>
              <a:rPr lang="en-US"/>
              <a:t>— </a:t>
            </a:r>
            <a:r>
              <a:rPr lang="en-US" smtClean="0"/>
              <a:t>Reduce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addition to mapping/filtering,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/>
              <a:t> can </a:t>
            </a:r>
            <a:r>
              <a:rPr lang="en-US" dirty="0" smtClean="0"/>
              <a:t>optionally reduce </a:t>
            </a:r>
            <a:r>
              <a:rPr lang="en-US" dirty="0"/>
              <a:t>the sequence with a user-defined reduce </a:t>
            </a:r>
            <a:r>
              <a:rPr lang="en-US" dirty="0" smtClean="0"/>
              <a:t>function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reduce function takes the partial result by reference, </a:t>
            </a:r>
            <a:r>
              <a:rPr lang="en-US" dirty="0" smtClean="0"/>
              <a:t>and the </a:t>
            </a:r>
            <a:r>
              <a:rPr lang="en-US" dirty="0"/>
              <a:t>next element of the sequence as arguments and </a:t>
            </a:r>
            <a:r>
              <a:rPr lang="en-US" dirty="0" smtClean="0"/>
              <a:t>modifies the </a:t>
            </a:r>
            <a:r>
              <a:rPr lang="en-US" dirty="0"/>
              <a:t>partial result to incorparate the new element. The </a:t>
            </a:r>
            <a:r>
              <a:rPr lang="en-US" dirty="0" smtClean="0"/>
              <a:t>return value </a:t>
            </a:r>
            <a:r>
              <a:rPr lang="en-US" dirty="0"/>
              <a:t>is ignored. Example:</a:t>
            </a:r>
          </a:p>
          <a:p>
            <a:pPr marL="485775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&amp;result,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const QString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85775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result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next;</a:t>
            </a:r>
          </a:p>
          <a:p>
            <a:pPr marL="485775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::ReduceOptions </a:t>
            </a:r>
            <a:r>
              <a:rPr lang="en-US" dirty="0"/>
              <a:t>specify how exactly </a:t>
            </a:r>
            <a:r>
              <a:rPr lang="en-US" dirty="0" smtClean="0"/>
              <a:t>the reduction </a:t>
            </a:r>
            <a:r>
              <a:rPr lang="en-US" dirty="0"/>
              <a:t>is </a:t>
            </a:r>
            <a:r>
              <a:rPr lang="en-US" dirty="0" smtClean="0"/>
              <a:t>applied</a:t>
            </a:r>
            <a:endParaRPr lang="en-US" dirty="0"/>
          </a:p>
          <a:p>
            <a:r>
              <a:rPr lang="en-US" dirty="0" smtClean="0"/>
              <a:t>Currently</a:t>
            </a:r>
            <a:r>
              <a:rPr lang="en-US" dirty="0"/>
              <a:t>, reduction is never parallelized (the mapping </a:t>
            </a:r>
            <a:r>
              <a:rPr lang="en-US" dirty="0" smtClean="0"/>
              <a:t>part is)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141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>
                <a:latin typeface="Open Sans Light"/>
                <a:cs typeface="Open Sans Light"/>
              </a:rPr>
              <a:t>Demo: 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ex-futures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61691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Network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40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TCP/UDP </a:t>
            </a:r>
            <a:r>
              <a:rPr lang="en-US" dirty="0" smtClean="0"/>
              <a:t>Sockets</a:t>
            </a:r>
          </a:p>
          <a:p>
            <a:r>
              <a:rPr lang="en-US" dirty="0" err="1" smtClean="0"/>
              <a:t>WebSockets</a:t>
            </a:r>
            <a:endParaRPr lang="en-US" dirty="0"/>
          </a:p>
          <a:p>
            <a:r>
              <a:rPr lang="en-US" dirty="0"/>
              <a:t>SSL Sockets</a:t>
            </a:r>
          </a:p>
          <a:p>
            <a:r>
              <a:rPr lang="en-US" dirty="0" err="1"/>
              <a:t>QNetworkAccessManager</a:t>
            </a:r>
            <a:endParaRPr lang="en-US" dirty="0"/>
          </a:p>
          <a:p>
            <a:r>
              <a:rPr lang="en-US" dirty="0"/>
              <a:t>Requests and Replies</a:t>
            </a:r>
          </a:p>
          <a:p>
            <a:r>
              <a:rPr lang="en-US" dirty="0"/>
              <a:t>DNS and Proxies</a:t>
            </a:r>
          </a:p>
          <a:p>
            <a:r>
              <a:rPr lang="en-US" dirty="0"/>
              <a:t>Cookies</a:t>
            </a:r>
          </a:p>
        </p:txBody>
      </p:sp>
    </p:spTree>
    <p:extLst>
      <p:ext uri="{BB962C8B-B14F-4D97-AF65-F5344CB8AC3E}">
        <p14:creationId xmlns:p14="http://schemas.microsoft.com/office/powerpoint/2010/main" val="3556815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Easy to use with high-level classes</a:t>
            </a:r>
          </a:p>
          <a:p>
            <a:pPr lvl="1"/>
            <a:r>
              <a:rPr lang="en-US" dirty="0"/>
              <a:t>Instead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QHttp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QFtp</a:t>
            </a:r>
            <a:r>
              <a:rPr lang="en-US" dirty="0"/>
              <a:t>, 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QNetworkRequest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QTcpServer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QUdpSocket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QHostInfo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QNetworkInterface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Add network module to your project file</a:t>
            </a:r>
          </a:p>
          <a:p>
            <a:pPr lvl="1"/>
            <a:r>
              <a:rPr lang="en-US" dirty="0"/>
              <a:t>QT += network</a:t>
            </a:r>
          </a:p>
          <a:p>
            <a:pPr lvl="1"/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3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UDP sockets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Write is automatically flushed and a signal is emitted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event is handled by the event loop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readyRead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signal is emitted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Check the availability of data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bytesAvailable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)	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data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TCP </a:t>
            </a:r>
            <a:r>
              <a:rPr lang="en-US" dirty="0"/>
              <a:t>connections handled in the same way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Set up the server by calling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listen()	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Connect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newConnection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signal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 the slot, 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nextPendingConnection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which returns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object to communicate with the client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5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TCP Connection Establishment and Data Transfer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55655" y="1297784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QTcpSocket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19480" y="1297784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QTcpServer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95964" y="1297784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QTcpSocket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763713" y="1657615"/>
            <a:ext cx="0" cy="3360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427538" y="1657615"/>
            <a:ext cx="0" cy="3360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877050" y="1657615"/>
            <a:ext cx="0" cy="3360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763718" y="1778000"/>
            <a:ext cx="2663825" cy="3598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1331913" y="1957919"/>
            <a:ext cx="431800" cy="298979"/>
            <a:chOff x="839" y="1480"/>
            <a:chExt cx="272" cy="226"/>
          </a:xfrm>
        </p:grpSpPr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268538" y="2076979"/>
            <a:ext cx="1871662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1. connectToHost()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07950" y="1897064"/>
            <a:ext cx="12969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4. signal connected()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763718" y="2977886"/>
            <a:ext cx="5113337" cy="840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979613" y="3217333"/>
            <a:ext cx="1871662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5. write()</a:t>
            </a:r>
          </a:p>
        </p:txBody>
      </p: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1331913" y="3037419"/>
            <a:ext cx="431800" cy="298979"/>
            <a:chOff x="839" y="1480"/>
            <a:chExt cx="272" cy="226"/>
          </a:xfrm>
        </p:grpSpPr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0" y="2917032"/>
            <a:ext cx="14033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6. signal bytesWritten()</a:t>
            </a:r>
          </a:p>
        </p:txBody>
      </p:sp>
      <p:grpSp>
        <p:nvGrpSpPr>
          <p:cNvPr id="26" name="Group 23"/>
          <p:cNvGrpSpPr>
            <a:grpSpLocks/>
          </p:cNvGrpSpPr>
          <p:nvPr/>
        </p:nvGrpSpPr>
        <p:grpSpPr bwMode="auto">
          <a:xfrm rot="10800000">
            <a:off x="4427538" y="1717148"/>
            <a:ext cx="431800" cy="298979"/>
            <a:chOff x="839" y="1480"/>
            <a:chExt cx="272" cy="226"/>
          </a:xfrm>
        </p:grpSpPr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4932368" y="1717146"/>
            <a:ext cx="1296987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0. listen()</a:t>
            </a:r>
          </a:p>
        </p:txBody>
      </p:sp>
      <p:grpSp>
        <p:nvGrpSpPr>
          <p:cNvPr id="31" name="Group 28"/>
          <p:cNvGrpSpPr>
            <a:grpSpLocks/>
          </p:cNvGrpSpPr>
          <p:nvPr/>
        </p:nvGrpSpPr>
        <p:grpSpPr bwMode="auto">
          <a:xfrm rot="10800000">
            <a:off x="4427538" y="2377284"/>
            <a:ext cx="431800" cy="298979"/>
            <a:chOff x="839" y="1480"/>
            <a:chExt cx="272" cy="226"/>
          </a:xfrm>
        </p:grpSpPr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4932363" y="2377284"/>
            <a:ext cx="15113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2. signal newConnection()</a:t>
            </a:r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4427538" y="2917032"/>
            <a:ext cx="2449512" cy="3611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4427543" y="3217333"/>
            <a:ext cx="2447925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3. nextPendingConnection()</a:t>
            </a:r>
          </a:p>
        </p:txBody>
      </p:sp>
      <p:grpSp>
        <p:nvGrpSpPr>
          <p:cNvPr id="38" name="Group 35"/>
          <p:cNvGrpSpPr>
            <a:grpSpLocks/>
          </p:cNvGrpSpPr>
          <p:nvPr/>
        </p:nvGrpSpPr>
        <p:grpSpPr bwMode="auto">
          <a:xfrm rot="10800000">
            <a:off x="6877050" y="3877472"/>
            <a:ext cx="431800" cy="298979"/>
            <a:chOff x="839" y="1480"/>
            <a:chExt cx="272" cy="226"/>
          </a:xfrm>
        </p:grpSpPr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7380288" y="3757083"/>
            <a:ext cx="15113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7. signal readyRead()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3419480" y="1093304"/>
            <a:ext cx="5267320" cy="3924519"/>
          </a:xfrm>
          <a:prstGeom prst="roundRect">
            <a:avLst/>
          </a:prstGeom>
          <a:solidFill>
            <a:srgbClr val="92D050">
              <a:alpha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701675" y="4720948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4932363" y="4720948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5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Client 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Create an instance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QAbstractSocket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connectToHost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/>
              <a:t>Create a stream from the socket, and write data to the stream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QDataStream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out(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tcpSocket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dirty="0"/>
              <a:t>Note that Qt has several versions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QDataStream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setVersion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if necessary</a:t>
            </a:r>
          </a:p>
          <a:p>
            <a:r>
              <a:rPr lang="en-US" dirty="0"/>
              <a:t>The signal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readyRead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is emitted whenever data is ready to be read on the socket</a:t>
            </a:r>
          </a:p>
          <a:p>
            <a:pPr lvl="1"/>
            <a:r>
              <a:rPr lang="en-US" dirty="0"/>
              <a:t>Someone has sent you data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QDataStream</a:t>
            </a:r>
            <a:r>
              <a:rPr lang="en-US" dirty="0">
                <a:latin typeface="Courier New" pitchFamily="49" charset="0"/>
              </a:rPr>
              <a:t> in(</a:t>
            </a:r>
            <a:r>
              <a:rPr lang="en-US" dirty="0" err="1">
                <a:latin typeface="Courier New" pitchFamily="49" charset="0"/>
              </a:rPr>
              <a:t>tcpSocket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1"/>
            <a:r>
              <a:rPr lang="en-US" dirty="0">
                <a:latin typeface="Courier New" pitchFamily="49" charset="0"/>
              </a:rPr>
              <a:t>in &gt;&gt; size;</a:t>
            </a:r>
          </a:p>
          <a:p>
            <a:pPr lvl="1"/>
            <a:r>
              <a:rPr lang="en-US" dirty="0">
                <a:latin typeface="Courier New" pitchFamily="49" charset="0"/>
              </a:rPr>
              <a:t>in &gt;&gt; string;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8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Server 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Create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QTcpServer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Call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listen() </a:t>
            </a:r>
            <a:r>
              <a:rPr lang="en-US" dirty="0"/>
              <a:t>on that object</a:t>
            </a:r>
          </a:p>
          <a:p>
            <a:r>
              <a:rPr lang="en-US" dirty="0"/>
              <a:t>You can either specify the port to listen to or let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QTcpServer</a:t>
            </a:r>
            <a:r>
              <a:rPr lang="en-US" dirty="0"/>
              <a:t> pick a free one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serverPort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will tell you the one it is using</a:t>
            </a:r>
          </a:p>
          <a:p>
            <a:r>
              <a:rPr lang="en-US" dirty="0"/>
              <a:t>When a connection is made,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newConnection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signal is emitted</a:t>
            </a:r>
          </a:p>
          <a:p>
            <a:r>
              <a:rPr lang="en-US" dirty="0"/>
              <a:t>Upon this, 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nextPendingConnection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to get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that is already connected to the client, and that you can then use for communication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0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TCP connection, where the communication takes place using Web Socket protocol (</a:t>
            </a:r>
            <a:r>
              <a:rPr lang="en-US" dirty="0" err="1">
                <a:latin typeface="Courier New"/>
                <a:cs typeface="Courier New"/>
              </a:rPr>
              <a:t>ws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host:port</a:t>
            </a:r>
            <a:r>
              <a:rPr lang="en-US" dirty="0"/>
              <a:t>)</a:t>
            </a:r>
          </a:p>
          <a:p>
            <a:r>
              <a:rPr lang="en-US" dirty="0"/>
              <a:t>Like in </a:t>
            </a:r>
            <a:r>
              <a:rPr lang="en-US" dirty="0" err="1">
                <a:latin typeface="Courier New"/>
                <a:cs typeface="Courier New"/>
              </a:rPr>
              <a:t>QNetworkAccessManager</a:t>
            </a:r>
            <a:r>
              <a:rPr lang="en-US" dirty="0"/>
              <a:t>, it is possible to set an SSL configuration and a proxy</a:t>
            </a:r>
          </a:p>
          <a:p>
            <a:r>
              <a:rPr lang="en-US" dirty="0"/>
              <a:t>API very similar to TCP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QWebSocketServer</a:t>
            </a:r>
            <a:r>
              <a:rPr lang="en-US" dirty="0"/>
              <a:t> – </a:t>
            </a:r>
            <a:r>
              <a:rPr lang="en-US" dirty="0" err="1">
                <a:latin typeface="Courier New"/>
                <a:cs typeface="Courier New"/>
              </a:rPr>
              <a:t>QTcpServer</a:t>
            </a:r>
            <a:endParaRPr lang="en-US" dirty="0">
              <a:latin typeface="Courier New"/>
              <a:cs typeface="Courier New"/>
            </a:endParaRPr>
          </a:p>
          <a:p>
            <a:pPr lvl="2"/>
            <a:r>
              <a:rPr lang="en-US" dirty="0"/>
              <a:t>Listens for connections, establishes connection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QWebSocket</a:t>
            </a:r>
            <a:r>
              <a:rPr lang="en-US" dirty="0"/>
              <a:t> – </a:t>
            </a:r>
            <a:r>
              <a:rPr lang="en-US" dirty="0" err="1">
                <a:latin typeface="Courier New"/>
                <a:cs typeface="Courier New"/>
              </a:rPr>
              <a:t>QTcpSocket</a:t>
            </a:r>
            <a:endParaRPr lang="en-US" dirty="0">
              <a:latin typeface="Courier New"/>
              <a:cs typeface="Courier New"/>
            </a:endParaRPr>
          </a:p>
          <a:p>
            <a:pPr lvl="2"/>
            <a:r>
              <a:rPr lang="en-US" dirty="0"/>
              <a:t>Requests for a connection</a:t>
            </a:r>
          </a:p>
          <a:p>
            <a:pPr lvl="2"/>
            <a:r>
              <a:rPr lang="en-US" dirty="0"/>
              <a:t>Transfers data</a:t>
            </a:r>
          </a:p>
          <a:p>
            <a:r>
              <a:rPr lang="en-US" dirty="0"/>
              <a:t>Extremely useful with Qt Cloud Services</a:t>
            </a:r>
          </a:p>
          <a:p>
            <a:pPr lvl="1"/>
            <a:r>
              <a:rPr lang="en-US" dirty="0"/>
              <a:t>To notify data changes – scales automatically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Offering and Loading Plugins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Steps to making the application extensible with plugins:</a:t>
            </a:r>
          </a:p>
          <a:p>
            <a:pPr lvl="1"/>
            <a:endParaRPr lang="en-US" dirty="0"/>
          </a:p>
          <a:p>
            <a:r>
              <a:rPr lang="en-US" dirty="0"/>
              <a:t>Define a set of interfaces (or abstract classes)</a:t>
            </a:r>
          </a:p>
          <a:p>
            <a:pPr lvl="1"/>
            <a:r>
              <a:rPr lang="en-US" dirty="0"/>
              <a:t>Classes should not have data members</a:t>
            </a:r>
          </a:p>
          <a:p>
            <a:r>
              <a:rPr lang="en-US" dirty="0"/>
              <a:t>Use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Q_DECLARE_INTERFACE() </a:t>
            </a:r>
            <a:r>
              <a:rPr lang="en-US" dirty="0"/>
              <a:t>macro to tell Qt (meta-object system) about the interface(s)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Q_DECLARE_INTERFACE(</a:t>
            </a:r>
            <a:r>
              <a:rPr lang="en-US" dirty="0" err="1">
                <a:latin typeface="Courier New"/>
                <a:cs typeface="Courier New"/>
              </a:rPr>
              <a:t>CoolInterface</a:t>
            </a:r>
            <a:r>
              <a:rPr lang="en-US" dirty="0">
                <a:latin typeface="Courier New"/>
                <a:cs typeface="Courier New"/>
              </a:rPr>
              <a:t>, ”</a:t>
            </a:r>
            <a:r>
              <a:rPr lang="en-US" dirty="0" err="1">
                <a:latin typeface="Courier New"/>
                <a:cs typeface="Courier New"/>
              </a:rPr>
              <a:t>io.qt.CoolInterface</a:t>
            </a:r>
            <a:r>
              <a:rPr lang="en-US" dirty="0">
                <a:latin typeface="Courier New"/>
                <a:cs typeface="Courier New"/>
              </a:rPr>
              <a:t>")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QPluginLoader</a:t>
            </a:r>
            <a:r>
              <a:rPr lang="en-US" dirty="0"/>
              <a:t> in the application to load the plugin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qobject_cast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to test whether a plugin implements a certain interface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7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Web Socket Connection Establishment and Data Transfer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419480" y="1093304"/>
            <a:ext cx="5267320" cy="3924519"/>
          </a:xfrm>
          <a:prstGeom prst="roundRect">
            <a:avLst/>
          </a:prstGeom>
          <a:solidFill>
            <a:srgbClr val="92D050">
              <a:alpha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55655" y="1297784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QWebSocket</a:t>
            </a:r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19480" y="1297784"/>
            <a:ext cx="236589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QWebSocketServer</a:t>
            </a:r>
            <a:endParaRPr 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795964" y="1297784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QWebSocket</a:t>
            </a:r>
            <a:endParaRPr lang="en-US" dirty="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763713" y="1657615"/>
            <a:ext cx="0" cy="3360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4427538" y="1657615"/>
            <a:ext cx="0" cy="3360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6877050" y="1657615"/>
            <a:ext cx="0" cy="3360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1763718" y="1778000"/>
            <a:ext cx="2663825" cy="3598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1331913" y="1957919"/>
            <a:ext cx="431800" cy="298979"/>
            <a:chOff x="839" y="1480"/>
            <a:chExt cx="272" cy="226"/>
          </a:xfrm>
        </p:grpSpPr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1904012" y="1959387"/>
            <a:ext cx="1871662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1. </a:t>
            </a:r>
            <a:r>
              <a:rPr lang="en-US" sz="1200" dirty="0" smtClean="0"/>
              <a:t>open(</a:t>
            </a:r>
            <a:r>
              <a:rPr lang="en-US" sz="1200" dirty="0"/>
              <a:t>)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107950" y="1897064"/>
            <a:ext cx="12969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4. signal connected()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1763718" y="2977886"/>
            <a:ext cx="5113337" cy="840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1697396" y="3217333"/>
            <a:ext cx="1871662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5. </a:t>
            </a:r>
            <a:r>
              <a:rPr lang="en-US" sz="1200" dirty="0" err="1" smtClean="0"/>
              <a:t>sendTextMessage</a:t>
            </a:r>
            <a:r>
              <a:rPr lang="en-US" sz="1200" dirty="0" smtClean="0"/>
              <a:t>(</a:t>
            </a:r>
            <a:r>
              <a:rPr lang="en-US" sz="1200" dirty="0"/>
              <a:t>)</a:t>
            </a:r>
          </a:p>
        </p:txBody>
      </p:sp>
      <p:grpSp>
        <p:nvGrpSpPr>
          <p:cNvPr id="22" name="Group 23"/>
          <p:cNvGrpSpPr>
            <a:grpSpLocks/>
          </p:cNvGrpSpPr>
          <p:nvPr/>
        </p:nvGrpSpPr>
        <p:grpSpPr bwMode="auto">
          <a:xfrm rot="10800000">
            <a:off x="4427538" y="1717148"/>
            <a:ext cx="431800" cy="298979"/>
            <a:chOff x="839" y="1480"/>
            <a:chExt cx="272" cy="226"/>
          </a:xfrm>
        </p:grpSpPr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4932368" y="1717146"/>
            <a:ext cx="1296987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0. listen()</a:t>
            </a:r>
          </a:p>
        </p:txBody>
      </p:sp>
      <p:grpSp>
        <p:nvGrpSpPr>
          <p:cNvPr id="27" name="Group 28"/>
          <p:cNvGrpSpPr>
            <a:grpSpLocks/>
          </p:cNvGrpSpPr>
          <p:nvPr/>
        </p:nvGrpSpPr>
        <p:grpSpPr bwMode="auto">
          <a:xfrm rot="10800000">
            <a:off x="4427538" y="2377284"/>
            <a:ext cx="431800" cy="298979"/>
            <a:chOff x="839" y="1480"/>
            <a:chExt cx="272" cy="226"/>
          </a:xfrm>
        </p:grpSpPr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4932363" y="2377284"/>
            <a:ext cx="15113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2. signal newConnection()</a:t>
            </a: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4427538" y="2917032"/>
            <a:ext cx="2449512" cy="3611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4427543" y="3217333"/>
            <a:ext cx="2447925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3. nextPendingConnection()</a:t>
            </a:r>
          </a:p>
        </p:txBody>
      </p:sp>
      <p:grpSp>
        <p:nvGrpSpPr>
          <p:cNvPr id="34" name="Group 35"/>
          <p:cNvGrpSpPr>
            <a:grpSpLocks/>
          </p:cNvGrpSpPr>
          <p:nvPr/>
        </p:nvGrpSpPr>
        <p:grpSpPr bwMode="auto">
          <a:xfrm rot="10800000">
            <a:off x="6877050" y="3877472"/>
            <a:ext cx="431800" cy="298979"/>
            <a:chOff x="839" y="1480"/>
            <a:chExt cx="272" cy="226"/>
          </a:xfrm>
        </p:grpSpPr>
        <p:sp>
          <p:nvSpPr>
            <p:cNvPr id="35" name="Line 36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7008290" y="4039299"/>
            <a:ext cx="169327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6</a:t>
            </a:r>
            <a:r>
              <a:rPr lang="en-US" sz="1200" dirty="0" smtClean="0"/>
              <a:t>. Signal </a:t>
            </a:r>
            <a:r>
              <a:rPr lang="en-US" sz="1200" dirty="0" err="1" smtClean="0"/>
              <a:t>textMessageRead</a:t>
            </a:r>
            <a:r>
              <a:rPr lang="en-US" sz="1200" dirty="0" smtClean="0"/>
              <a:t>(</a:t>
            </a:r>
            <a:r>
              <a:rPr lang="en-US" sz="1200" dirty="0"/>
              <a:t>)</a:t>
            </a:r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372426" y="4709189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4932363" y="4720948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QSslSocket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dirty="0"/>
              <a:t> supports secure network access using either the SSLv3 protocol or the TLSv1 (default) protocol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dirty="0"/>
              <a:t> inherits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r>
              <a:rPr lang="en-US" dirty="0"/>
              <a:t>, and, after setup, the communication is just like with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Only supported backend for SSL is </a:t>
            </a:r>
            <a:r>
              <a:rPr lang="en-US" dirty="0" err="1">
                <a:cs typeface="Courier New" pitchFamily="49" charset="0"/>
              </a:rPr>
              <a:t>OpenSSL</a:t>
            </a:r>
            <a:r>
              <a:rPr lang="en-US" dirty="0">
                <a:cs typeface="Courier New" pitchFamily="49" charset="0"/>
              </a:rPr>
              <a:t>, which needs to be installed separately</a:t>
            </a:r>
          </a:p>
          <a:p>
            <a:pPr lvl="1"/>
            <a:r>
              <a:rPr lang="en-US" dirty="0">
                <a:cs typeface="Courier New" pitchFamily="49" charset="0"/>
              </a:rPr>
              <a:t>Can be installed after the configuration 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indent="0">
              <a:buNone/>
            </a:pPr>
            <a:endParaRPr lang="en-US" dirty="0"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7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Ssl</a:t>
            </a:r>
            <a:r>
              <a:rPr lang="en-US" dirty="0"/>
              <a:t> Socket Clients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common way for clients is to 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connectToHostEncrypted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which is similar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connectToHost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except that it will set up a secure connection</a:t>
            </a:r>
          </a:p>
          <a:p>
            <a:r>
              <a:rPr lang="en-US" dirty="0"/>
              <a:t>After the connection request, clients should either 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waitForEncrypted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or connect to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encrypted()</a:t>
            </a:r>
            <a:r>
              <a:rPr lang="en-US" dirty="0"/>
              <a:t> signal</a:t>
            </a:r>
          </a:p>
          <a:p>
            <a:pPr lvl="1"/>
            <a:r>
              <a:rPr lang="en-US" dirty="0"/>
              <a:t>The signal is emitted after the secure connection has been established </a:t>
            </a:r>
          </a:p>
          <a:p>
            <a:pPr lvl="1"/>
            <a:r>
              <a:rPr lang="en-US" dirty="0"/>
              <a:t>Data may be written to the socket immediately after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connectToHostEncrypted</a:t>
            </a:r>
            <a:r>
              <a:rPr lang="en-US" dirty="0"/>
              <a:t> call (data will be queued)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54978" y="3306604"/>
            <a:ext cx="7380533" cy="940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*socket</a:t>
            </a:r>
            <a:r>
              <a:rPr lang="en-US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connect(socket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(encrypted()),</a:t>
            </a:r>
            <a:r>
              <a:rPr lang="en-US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(ready()));</a:t>
            </a:r>
            <a:r>
              <a:rPr lang="en-US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socket-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connectToHostEncrypted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"address.com"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993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4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Ssl</a:t>
            </a:r>
            <a:r>
              <a:rPr lang="en-US" dirty="0"/>
              <a:t> Socket Servers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easiest way to implement a SSL server is to 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QTcpServer</a:t>
            </a:r>
            <a:r>
              <a:rPr lang="en-US" dirty="0"/>
              <a:t>, and override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incomingConnection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socketDescriptor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/>
              <a:t>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dirty="0"/>
              <a:t> is then constructed based on the socket descriptor</a:t>
            </a:r>
          </a:p>
          <a:p>
            <a:r>
              <a:rPr lang="en-US" dirty="0"/>
              <a:t>Once this is set up, handshaking is started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startServerEncryption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6798" y="2643279"/>
            <a:ext cx="7827404" cy="2080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SslServer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incomingConnection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socketDescriptor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if</a:t>
            </a:r>
            <a:r>
              <a:rPr lang="en-US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setSocketDescriptor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socketDescriptor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connect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encrypted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ready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()));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startServerEncryption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Access Manager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Instead of direct HTTP protocol interface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QHttp</a:t>
            </a:r>
            <a:r>
              <a:rPr lang="en-US" dirty="0"/>
              <a:t>) it is recommended to 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/>
              <a:t> interface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Create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/>
              <a:t> object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Call a desired function (get(), post(), head(), post()) with one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QNetworkRequest</a:t>
            </a:r>
            <a:r>
              <a:rPr lang="en-US" dirty="0"/>
              <a:t> holding the URL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Receive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dirty="0"/>
              <a:t> object as the response</a:t>
            </a:r>
          </a:p>
          <a:p>
            <a:pPr lvl="1"/>
            <a:r>
              <a:rPr lang="en-US" dirty="0"/>
              <a:t>In addition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setCookieJar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configure proxies and cookie handling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1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552" y="2844347"/>
            <a:ext cx="8147248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lang="en-US" sz="1800" dirty="0" smtClean="0">
                <a:solidFill>
                  <a:srgbClr val="808000"/>
                </a:solidFill>
                <a:latin typeface="Arial" charset="0"/>
                <a:cs typeface="Arial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dirty="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accessManager</a:t>
            </a:r>
            <a:r>
              <a:rPr lang="en-US" sz="14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accessManager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QNetworkRequest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4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"http://lively.cs.tut.fi/images/add.ico"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)));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accessManager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finished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*)),</a:t>
            </a:r>
            <a:r>
              <a:rPr lang="en-US" sz="14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                            </a:t>
            </a:r>
          </a:p>
          <a:p>
            <a:r>
              <a:rPr lang="en-US" sz="14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doStuffWithResult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*)));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7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Request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argument to the methods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are instances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QNetworkRequest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Requests are queued by the network access manager</a:t>
            </a:r>
          </a:p>
          <a:p>
            <a:pPr lvl="1"/>
            <a:r>
              <a:rPr lang="en-US" dirty="0"/>
              <a:t>Requests are handled in parallel (6 on the desktop platforms)</a:t>
            </a:r>
          </a:p>
          <a:p>
            <a:r>
              <a:rPr lang="en-US" dirty="0"/>
              <a:t>In the simplest setup,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QNetworkRequest</a:t>
            </a:r>
            <a:r>
              <a:rPr lang="en-US" dirty="0"/>
              <a:t> is created with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dirty="0"/>
              <a:t> as argument</a:t>
            </a:r>
          </a:p>
          <a:p>
            <a:r>
              <a:rPr lang="en-US" dirty="0"/>
              <a:t>SSL is configured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setSSLConfiguration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No default configuration – selected by the backend</a:t>
            </a:r>
          </a:p>
          <a:p>
            <a:pPr lvl="1"/>
            <a:endParaRPr lang="en-US" dirty="0"/>
          </a:p>
          <a:p>
            <a:r>
              <a:rPr lang="en-US" dirty="0"/>
              <a:t>Raw headers may be configured using:</a:t>
            </a:r>
          </a:p>
          <a:p>
            <a:pPr lvl="1"/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setHeader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KnownHeaders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headerName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QVariant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headerValue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setRawHeader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QByteArray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headerName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QByteArray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headerValue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3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Reply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methods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/>
              <a:t> are all asynchronous</a:t>
            </a:r>
          </a:p>
          <a:p>
            <a:r>
              <a:rPr lang="en-US" dirty="0"/>
              <a:t>The result of the calls are instances of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The signals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::finished() </a:t>
            </a:r>
            <a:r>
              <a:rPr lang="en-US" dirty="0"/>
              <a:t>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::finished(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*) </a:t>
            </a:r>
            <a:r>
              <a:rPr lang="en-US" dirty="0"/>
              <a:t>tells you when the operation is done</a:t>
            </a:r>
          </a:p>
          <a:p>
            <a:r>
              <a:rPr lang="en-US" dirty="0"/>
              <a:t>The signal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downloadProgress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(qint64, qint64)</a:t>
            </a:r>
            <a:r>
              <a:rPr lang="en-US" dirty="0"/>
              <a:t> respectively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uploadProgress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informs you about progress</a:t>
            </a:r>
          </a:p>
          <a:p>
            <a:r>
              <a:rPr lang="en-US" dirty="0"/>
              <a:t>Errors are signaled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error(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NetworkError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 - a printable string may be obtained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errorString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dirty="0"/>
              <a:t> is a subclass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QIODevice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cs typeface="Courier New" pitchFamily="49" charset="0"/>
              </a:rPr>
              <a:t>Uses sequential (rather than random) access</a:t>
            </a:r>
            <a:endParaRPr lang="en-US" dirty="0"/>
          </a:p>
          <a:p>
            <a:r>
              <a:rPr lang="en-US" dirty="0"/>
              <a:t>Note: : It is your responsibility to delete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Do not delete in the slot (use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deleteLater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1948" y="5365598"/>
            <a:ext cx="447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>
                <a:solidFill>
                  <a:srgbClr val="000000"/>
                </a:solidFill>
                <a:latin typeface="Open Sans Light"/>
                <a:cs typeface="Open Sans Light"/>
              </a:rPr>
              <a:t>Demo: </a:t>
            </a:r>
            <a:r>
              <a:rPr lang="fi-FI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ex-multidownload</a:t>
            </a:r>
            <a:endParaRPr lang="fi-FI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6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Network configurations (</a:t>
            </a:r>
            <a:r>
              <a:rPr lang="en-US" dirty="0" err="1">
                <a:latin typeface="Courier New"/>
                <a:cs typeface="Courier New"/>
              </a:rPr>
              <a:t>QNetworkConfiguration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May be set explicitly by the developer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WiFi</a:t>
            </a:r>
            <a:r>
              <a:rPr lang="en-US" dirty="0"/>
              <a:t>, CDMA, 4G, Ethernet, … </a:t>
            </a:r>
          </a:p>
          <a:p>
            <a:r>
              <a:rPr lang="en-US" dirty="0"/>
              <a:t>Cache (</a:t>
            </a:r>
            <a:r>
              <a:rPr lang="en-US" dirty="0" err="1">
                <a:latin typeface="Courier New"/>
                <a:cs typeface="Courier New"/>
              </a:rPr>
              <a:t>QAbstractNetworkCache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QNetworkDiskCache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Allows storing data into any </a:t>
            </a:r>
            <a:r>
              <a:rPr lang="en-US" dirty="0" err="1">
                <a:latin typeface="Courier New"/>
                <a:cs typeface="Courier New"/>
              </a:rPr>
              <a:t>QIODevice</a:t>
            </a:r>
            <a:r>
              <a:rPr lang="en-US" dirty="0"/>
              <a:t> using streaming operators </a:t>
            </a:r>
          </a:p>
          <a:p>
            <a:pPr lvl="1"/>
            <a:r>
              <a:rPr lang="en-US" dirty="0"/>
              <a:t>Maximum size and cache load control may be set</a:t>
            </a:r>
          </a:p>
          <a:p>
            <a:r>
              <a:rPr lang="en-US" dirty="0"/>
              <a:t>Cookies (</a:t>
            </a:r>
            <a:r>
              <a:rPr lang="en-US" dirty="0" err="1">
                <a:latin typeface="Courier New"/>
                <a:cs typeface="Courier New"/>
              </a:rPr>
              <a:t>QNetworkCookieJar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QNetworkCookie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Name, value, secure, domain (</a:t>
            </a:r>
            <a:r>
              <a:rPr lang="en-US" b="1" dirty="0"/>
              <a:t>./foo/bar</a:t>
            </a:r>
            <a:r>
              <a:rPr lang="en-US" dirty="0"/>
              <a:t>)</a:t>
            </a:r>
          </a:p>
          <a:p>
            <a:r>
              <a:rPr lang="en-US" dirty="0"/>
              <a:t>Proxy (</a:t>
            </a:r>
            <a:r>
              <a:rPr lang="en-US" dirty="0" err="1">
                <a:latin typeface="Courier New"/>
                <a:cs typeface="Courier New"/>
              </a:rPr>
              <a:t>QNetworkProxy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Type, host name, port, user, password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1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Whenever authentication is required, a signal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authenticationRequired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QAuthenticator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/>
              <a:t>emitted</a:t>
            </a:r>
          </a:p>
          <a:p>
            <a:pPr lvl="1"/>
            <a:r>
              <a:rPr lang="en-US" dirty="0"/>
              <a:t>Direct connection must be used (authentication credentials must be provided when the signal returns)</a:t>
            </a:r>
          </a:p>
          <a:p>
            <a:pPr lvl="1"/>
            <a:r>
              <a:rPr lang="en-US" dirty="0"/>
              <a:t>Credentials cached by the network access manager</a:t>
            </a:r>
          </a:p>
          <a:p>
            <a:r>
              <a:rPr lang="en-US" dirty="0"/>
              <a:t>Read the header information from the reply</a:t>
            </a:r>
          </a:p>
          <a:p>
            <a:r>
              <a:rPr lang="en-US" dirty="0"/>
              <a:t>Set user name and password in the authenticator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1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Proxies can be set up with the class </a:t>
            </a:r>
            <a:r>
              <a:rPr lang="en-US" dirty="0" err="1">
                <a:latin typeface="Courier New"/>
                <a:cs typeface="Courier New"/>
              </a:rPr>
              <a:t>QNetworkProxy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</a:t>
            </a:r>
            <a:r>
              <a:rPr lang="en-US" dirty="0"/>
              <a:t> is used to identify HTTP, FTP and SOCKS5 proxies</a:t>
            </a:r>
          </a:p>
          <a:p>
            <a:r>
              <a:rPr lang="en-US" dirty="0"/>
              <a:t>HTTP and FTP proxies can perform caching</a:t>
            </a:r>
          </a:p>
          <a:p>
            <a:r>
              <a:rPr lang="en-US" dirty="0"/>
              <a:t>To use a proxy:</a:t>
            </a:r>
          </a:p>
          <a:p>
            <a:pPr lvl="1"/>
            <a:r>
              <a:rPr lang="en-US" dirty="0"/>
              <a:t>Create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</a:t>
            </a:r>
            <a:r>
              <a:rPr lang="en-US" dirty="0"/>
              <a:t> object and populate it with hostname, port, etc.</a:t>
            </a:r>
          </a:p>
          <a:p>
            <a:r>
              <a:rPr lang="en-US" dirty="0"/>
              <a:t>Assign the proxy globally with the static method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setApplicationProxy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or...</a:t>
            </a:r>
          </a:p>
          <a:p>
            <a:r>
              <a:rPr lang="en-US" dirty="0"/>
              <a:t>...just on one socket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4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92341" y="1913467"/>
            <a:ext cx="8583261" cy="2777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-369216">
              <a:buClr>
                <a:srgbClr val="328930"/>
              </a:buClr>
              <a:buSzPct val="100000"/>
            </a:pPr>
            <a:r>
              <a:rPr lang="en-US" sz="1200" dirty="0">
                <a:latin typeface="Courier New"/>
                <a:cs typeface="Courier New"/>
              </a:rPr>
              <a:t>class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FilterInterface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-369216">
              <a:buClr>
                <a:srgbClr val="328930"/>
              </a:buClr>
              <a:buSzPct val="100000"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indent="-369216">
              <a:buClr>
                <a:srgbClr val="328930"/>
              </a:buClr>
              <a:buSzPct val="100000"/>
            </a:pPr>
            <a:r>
              <a:rPr lang="en-US" sz="1200" dirty="0">
                <a:latin typeface="Courier New"/>
                <a:cs typeface="Courier New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-369216">
              <a:buClr>
                <a:srgbClr val="328930"/>
              </a:buClr>
              <a:buSzPct val="100000"/>
            </a:pPr>
            <a:r>
              <a:rPr lang="en-US" sz="1200" dirty="0">
                <a:latin typeface="Courier New"/>
                <a:cs typeface="Courier New"/>
              </a:rPr>
              <a:t>    virtual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QStringList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i="1" dirty="0">
                <a:solidFill>
                  <a:srgbClr val="000000"/>
                </a:solidFill>
                <a:latin typeface="Courier New"/>
                <a:cs typeface="Courier New"/>
              </a:rPr>
              <a:t>filters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-369216">
              <a:buClr>
                <a:srgbClr val="328930"/>
              </a:buClr>
              <a:buSzPct val="100000"/>
            </a:pPr>
            <a:r>
              <a:rPr lang="en-US" sz="1200" dirty="0">
                <a:latin typeface="Courier New"/>
                <a:cs typeface="Courier New"/>
              </a:rPr>
              <a:t>    virtual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QImage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i="1" dirty="0" err="1">
                <a:solidFill>
                  <a:srgbClr val="000000"/>
                </a:solidFill>
                <a:latin typeface="Courier New"/>
                <a:cs typeface="Courier New"/>
              </a:rPr>
              <a:t>filterImage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&amp;</a:t>
            </a:r>
            <a:r>
              <a:rPr lang="en-US" sz="1200" dirty="0">
                <a:latin typeface="Courier New"/>
                <a:cs typeface="Courier New"/>
              </a:rPr>
              <a:t>filter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indent="-369216">
              <a:buClr>
                <a:srgbClr val="328930"/>
              </a:buClr>
              <a:buSzPct val="100000"/>
            </a:pP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                              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QImage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&amp;</a:t>
            </a:r>
            <a:r>
              <a:rPr lang="en-US" sz="1200" dirty="0">
                <a:latin typeface="Courier New"/>
                <a:cs typeface="Courier New"/>
              </a:rPr>
              <a:t>image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QWidget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200" dirty="0">
                <a:latin typeface="Courier New"/>
                <a:cs typeface="Courier New"/>
              </a:rPr>
              <a:t>parent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-369216">
              <a:buClr>
                <a:srgbClr val="328930"/>
              </a:buClr>
              <a:buSzPct val="100000"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-369216">
              <a:buClr>
                <a:srgbClr val="328930"/>
              </a:buClr>
              <a:buSzPct val="100000"/>
            </a:pPr>
            <a:endParaRPr lang="en-US" sz="1200" dirty="0">
              <a:solidFill>
                <a:srgbClr val="000080"/>
              </a:solidFill>
              <a:latin typeface="Courier New"/>
              <a:cs typeface="Courier New"/>
            </a:endParaRPr>
          </a:p>
          <a:p>
            <a:pPr indent="-369216">
              <a:buClr>
                <a:srgbClr val="328930"/>
              </a:buClr>
              <a:buSzPct val="100000"/>
            </a:pP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Q_DECLARE_INTERFACE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FilterInterface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“</a:t>
            </a:r>
            <a:r>
              <a:rPr lang="en-US" sz="1200" dirty="0" err="1">
                <a:latin typeface="Courier New"/>
                <a:cs typeface="Courier New"/>
              </a:rPr>
              <a:t>io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>
                <a:latin typeface="Courier New"/>
                <a:cs typeface="Courier New"/>
              </a:rPr>
              <a:t>qt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>
                <a:latin typeface="Courier New"/>
                <a:cs typeface="Courier New"/>
              </a:rPr>
              <a:t>PlugAndPaint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>
                <a:latin typeface="Courier New"/>
                <a:cs typeface="Courier New"/>
              </a:rPr>
              <a:t>FilterInterface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1.0</a:t>
            </a:r>
            <a:r>
              <a:rPr lang="en-US" sz="1200" dirty="0">
                <a:latin typeface="Courier New"/>
                <a:cs typeface="Courier New"/>
              </a:rPr>
              <a:t>”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br>
              <a:rPr lang="en-US" sz="1200" dirty="0">
                <a:latin typeface="Courier New"/>
                <a:cs typeface="Courier New"/>
              </a:rPr>
            </a:br>
            <a:endParaRPr lang="en-US" sz="1200" kern="0" dirty="0">
              <a:solidFill>
                <a:srgbClr val="35322F"/>
              </a:solidFill>
              <a:latin typeface="Courier New"/>
              <a:ea typeface="MS PGothic" pitchFamily="34" charset="-128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821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Proxies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Proxy factories are used to create policies for proxy use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QNetworkProxyFactory</a:t>
            </a:r>
            <a:r>
              <a:rPr lang="en-US" dirty="0"/>
              <a:t> supplies proxies based on queries for specific proxy types</a:t>
            </a:r>
          </a:p>
          <a:p>
            <a:pPr lvl="1"/>
            <a:r>
              <a:rPr lang="en-US" dirty="0"/>
              <a:t>Queries are encoded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QNetworkProxyQuery</a:t>
            </a:r>
            <a:r>
              <a:rPr lang="en-US" dirty="0"/>
              <a:t> objects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proxyForQuery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is used to query the factory directly</a:t>
            </a:r>
          </a:p>
          <a:p>
            <a:pPr lvl="1"/>
            <a:r>
              <a:rPr lang="en-US" dirty="0"/>
              <a:t>To change the behavior, </a:t>
            </a:r>
            <a:r>
              <a:rPr lang="en-US" dirty="0" err="1"/>
              <a:t>reimplement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queryProxy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  <a:p>
            <a:pPr lvl="1"/>
            <a:r>
              <a:rPr lang="en-US" dirty="0"/>
              <a:t>To implement an application-wide policy with the factory, 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setApplicationProxyFactory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  <a:p>
            <a:pPr lvl="2"/>
            <a:r>
              <a:rPr lang="en-US" dirty="0"/>
              <a:t>This overrides any proxy set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setApplicationProxy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  <a:p>
            <a:pPr lvl="2"/>
            <a:r>
              <a:rPr lang="en-US" dirty="0"/>
              <a:t>Querying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applicationProxy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causes the factory to be queried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8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Queries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Queries enable proxies to be selected based on key criteria:</a:t>
            </a:r>
          </a:p>
          <a:p>
            <a:pPr lvl="1"/>
            <a:r>
              <a:rPr lang="en-US" dirty="0"/>
              <a:t>The purpose of the proxy: TCP, UDP, TCP server, URL request</a:t>
            </a:r>
          </a:p>
          <a:p>
            <a:pPr lvl="1"/>
            <a:r>
              <a:rPr lang="en-US" dirty="0"/>
              <a:t>Local port, remote host and port</a:t>
            </a:r>
          </a:p>
          <a:p>
            <a:pPr lvl="1"/>
            <a:r>
              <a:rPr lang="en-US" dirty="0"/>
              <a:t>The protocol in use: such as HTTP or FTP</a:t>
            </a:r>
          </a:p>
          <a:p>
            <a:pPr lvl="1"/>
            <a:r>
              <a:rPr lang="en-US" dirty="0"/>
              <a:t>The URL being requested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0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Qt network module provides several classes for networking</a:t>
            </a:r>
          </a:p>
          <a:p>
            <a:pPr lvl="1"/>
            <a:r>
              <a:rPr lang="en-US" dirty="0"/>
              <a:t>UDP socket classes</a:t>
            </a:r>
          </a:p>
          <a:p>
            <a:pPr lvl="1"/>
            <a:r>
              <a:rPr lang="en-US" dirty="0"/>
              <a:t>TCP sockets</a:t>
            </a:r>
          </a:p>
          <a:p>
            <a:pPr lvl="1"/>
            <a:r>
              <a:rPr lang="en-US" dirty="0"/>
              <a:t>SSL sockets</a:t>
            </a:r>
          </a:p>
          <a:p>
            <a:pPr lvl="1"/>
            <a:r>
              <a:rPr lang="en-US" dirty="0"/>
              <a:t>Host name resolving services</a:t>
            </a:r>
          </a:p>
          <a:p>
            <a:r>
              <a:rPr lang="en-US" dirty="0"/>
              <a:t>For HTTP and FTP networking, 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QHttp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QFtp</a:t>
            </a:r>
            <a:r>
              <a:rPr lang="en-US" dirty="0"/>
              <a:t> still work in Qt5 as an add-on module, so your old programs do not need re-implementation</a:t>
            </a:r>
          </a:p>
          <a:p>
            <a:r>
              <a:rPr lang="en-US" dirty="0"/>
              <a:t>Network access manager provides classes for making any kind of a network request and handling any kind of a network reply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WebEngine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58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Essential </a:t>
            </a:r>
            <a:r>
              <a:rPr lang="en-US" dirty="0"/>
              <a:t>Classes</a:t>
            </a:r>
          </a:p>
          <a:p>
            <a:r>
              <a:rPr lang="en-US" dirty="0"/>
              <a:t>Handling Asynchronous Functions</a:t>
            </a:r>
          </a:p>
          <a:p>
            <a:r>
              <a:rPr lang="en-US" dirty="0"/>
              <a:t>Exposing C++ Functions in </a:t>
            </a:r>
            <a:r>
              <a:rPr lang="en-US" dirty="0" err="1"/>
              <a:t>WebEngine</a:t>
            </a:r>
            <a:r>
              <a:rPr lang="en-US" dirty="0"/>
              <a:t> JavaScript Engine	</a:t>
            </a:r>
          </a:p>
        </p:txBody>
      </p:sp>
    </p:spTree>
    <p:extLst>
      <p:ext uri="{BB962C8B-B14F-4D97-AF65-F5344CB8AC3E}">
        <p14:creationId xmlns:p14="http://schemas.microsoft.com/office/powerpoint/2010/main" val="392509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QtWebEngine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Provides a browser engine and web content interactions both in C++ and QML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Replaces </a:t>
            </a:r>
            <a:r>
              <a:rPr lang="en-US" dirty="0" err="1" smtClean="0"/>
              <a:t>QtWebKit</a:t>
            </a:r>
            <a:r>
              <a:rPr lang="en-US" dirty="0" smtClean="0"/>
              <a:t> – deprecated since Qt 5.5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Chromium project vs. Apple </a:t>
            </a:r>
            <a:r>
              <a:rPr lang="en-US" dirty="0" err="1" smtClean="0"/>
              <a:t>WebKit</a:t>
            </a:r>
            <a:r>
              <a:rPr lang="en-US" dirty="0" smtClean="0"/>
              <a:t> project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Hosted by Google</a:t>
            </a:r>
          </a:p>
          <a:p>
            <a:pPr lvl="1"/>
            <a:r>
              <a:rPr lang="en-US" dirty="0"/>
              <a:t>Cross-platform focus</a:t>
            </a:r>
          </a:p>
          <a:p>
            <a:pPr lvl="2"/>
            <a:r>
              <a:rPr lang="en-US" dirty="0"/>
              <a:t>Browser available on all major desktop platforms and Android </a:t>
            </a:r>
            <a:endParaRPr lang="en-US" dirty="0" smtClean="0"/>
          </a:p>
          <a:p>
            <a:pPr lvl="1"/>
            <a:r>
              <a:rPr lang="en-US" dirty="0"/>
              <a:t>Many features work out-of-the-box without requiring Qt code</a:t>
            </a:r>
          </a:p>
          <a:p>
            <a:pPr lvl="2"/>
            <a:r>
              <a:rPr lang="en-US" dirty="0"/>
              <a:t>Platform/OS adaptation</a:t>
            </a:r>
          </a:p>
          <a:p>
            <a:pPr lvl="2"/>
            <a:r>
              <a:rPr lang="en-US" dirty="0"/>
              <a:t>Multimedia</a:t>
            </a:r>
          </a:p>
          <a:p>
            <a:pPr lvl="2"/>
            <a:r>
              <a:rPr lang="en-US" dirty="0"/>
              <a:t>HTML5 features such as </a:t>
            </a:r>
            <a:r>
              <a:rPr lang="en-US" dirty="0" err="1" smtClean="0"/>
              <a:t>WebRTC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Essential features</a:t>
            </a:r>
            <a:r>
              <a:rPr lang="en-US" dirty="0"/>
              <a:t> </a:t>
            </a:r>
            <a:r>
              <a:rPr lang="en-US" dirty="0" smtClean="0"/>
              <a:t>in addition to web rendering</a:t>
            </a:r>
          </a:p>
          <a:p>
            <a:pPr lvl="1"/>
            <a:r>
              <a:rPr lang="en-US" dirty="0" smtClean="0"/>
              <a:t>JS execution</a:t>
            </a:r>
          </a:p>
          <a:p>
            <a:pPr lvl="1"/>
            <a:r>
              <a:rPr lang="en-US" dirty="0" smtClean="0"/>
              <a:t>Page conversion to HTML or to the plain text</a:t>
            </a:r>
          </a:p>
          <a:p>
            <a:pPr lvl="1"/>
            <a:r>
              <a:rPr lang="en-US" dirty="0" smtClean="0"/>
              <a:t>Storage and cache management</a:t>
            </a:r>
          </a:p>
          <a:p>
            <a:pPr lvl="1"/>
            <a:r>
              <a:rPr lang="en-US" dirty="0" smtClean="0"/>
              <a:t>Navigation history</a:t>
            </a:r>
          </a:p>
          <a:p>
            <a:pPr lvl="1"/>
            <a:r>
              <a:rPr lang="en-US" dirty="0" smtClean="0"/>
              <a:t>Exposing C++ functions to JavaScript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1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GB" dirty="0" smtClean="0"/>
              <a:t>3rdparty</a:t>
            </a:r>
          </a:p>
          <a:p>
            <a:pPr lvl="1"/>
            <a:r>
              <a:rPr lang="en-GB" dirty="0" smtClean="0"/>
              <a:t>Chromium</a:t>
            </a:r>
          </a:p>
          <a:p>
            <a:pPr lvl="2"/>
            <a:r>
              <a:rPr lang="en-GB" dirty="0" smtClean="0"/>
              <a:t>V8, </a:t>
            </a:r>
            <a:r>
              <a:rPr lang="en-GB" dirty="0" err="1" smtClean="0"/>
              <a:t>WebKit</a:t>
            </a:r>
            <a:r>
              <a:rPr lang="en-GB" dirty="0" smtClean="0"/>
              <a:t>, </a:t>
            </a:r>
            <a:r>
              <a:rPr lang="en-GB" dirty="0" err="1" smtClean="0"/>
              <a:t>skia</a:t>
            </a:r>
            <a:r>
              <a:rPr lang="en-GB" dirty="0" smtClean="0"/>
              <a:t>, blink, </a:t>
            </a:r>
            <a:r>
              <a:rPr lang="en-GB" dirty="0" err="1" smtClean="0"/>
              <a:t>ipc</a:t>
            </a:r>
            <a:r>
              <a:rPr lang="en-GB" dirty="0" smtClean="0"/>
              <a:t>, net, storage, </a:t>
            </a:r>
            <a:r>
              <a:rPr lang="en-GB" dirty="0" err="1" smtClean="0"/>
              <a:t>sql</a:t>
            </a:r>
            <a:r>
              <a:rPr lang="en-GB" dirty="0"/>
              <a:t> </a:t>
            </a:r>
            <a:r>
              <a:rPr lang="en-GB" dirty="0" smtClean="0"/>
              <a:t>etc.</a:t>
            </a:r>
          </a:p>
          <a:p>
            <a:pPr lvl="1"/>
            <a:r>
              <a:rPr lang="en-GB" dirty="0" smtClean="0"/>
              <a:t>Ninja – Build system</a:t>
            </a:r>
          </a:p>
          <a:p>
            <a:pPr lvl="0"/>
            <a:r>
              <a:rPr lang="en-GB" dirty="0" smtClean="0"/>
              <a:t>Core</a:t>
            </a:r>
          </a:p>
          <a:p>
            <a:pPr lvl="1"/>
            <a:r>
              <a:rPr lang="en-GB" dirty="0" smtClean="0"/>
              <a:t>Qt integration (</a:t>
            </a:r>
            <a:r>
              <a:rPr lang="en-GB" dirty="0" err="1" smtClean="0"/>
              <a:t>render_widget_host_view_qt</a:t>
            </a:r>
            <a:r>
              <a:rPr lang="en-GB" dirty="0" smtClean="0"/>
              <a:t>, </a:t>
            </a:r>
            <a:r>
              <a:rPr lang="en-GB" dirty="0" err="1" smtClean="0"/>
              <a:t>resource_dispatcher_host_qt</a:t>
            </a:r>
            <a:r>
              <a:rPr lang="en-GB" dirty="0" smtClean="0"/>
              <a:t>, </a:t>
            </a:r>
            <a:r>
              <a:rPr lang="en-GB" dirty="0" err="1" smtClean="0"/>
              <a:t>web_contents_view_qt</a:t>
            </a:r>
            <a:r>
              <a:rPr lang="en-GB" dirty="0" smtClean="0"/>
              <a:t>, </a:t>
            </a:r>
            <a:r>
              <a:rPr lang="en-GB" dirty="0" err="1" smtClean="0"/>
              <a:t>web_channel_ipc_transport_host</a:t>
            </a:r>
            <a:r>
              <a:rPr lang="en-GB" dirty="0" smtClean="0"/>
              <a:t>)</a:t>
            </a:r>
          </a:p>
          <a:p>
            <a:pPr lvl="0"/>
            <a:r>
              <a:rPr lang="en-GB" dirty="0" smtClean="0"/>
              <a:t>Process</a:t>
            </a:r>
          </a:p>
          <a:p>
            <a:pPr lvl="1"/>
            <a:r>
              <a:rPr lang="en-GB" dirty="0" smtClean="0"/>
              <a:t>Web Engine process for each window and tab</a:t>
            </a:r>
          </a:p>
          <a:p>
            <a:pPr lvl="0"/>
            <a:r>
              <a:rPr lang="en-GB" dirty="0" err="1" smtClean="0"/>
              <a:t>Webengine</a:t>
            </a:r>
            <a:endParaRPr lang="en-GB" dirty="0" smtClean="0"/>
          </a:p>
          <a:p>
            <a:pPr lvl="1"/>
            <a:r>
              <a:rPr lang="en-GB" dirty="0" smtClean="0"/>
              <a:t>QML Web Engine plugin</a:t>
            </a:r>
          </a:p>
          <a:p>
            <a:pPr lvl="0"/>
            <a:r>
              <a:rPr lang="en-GB" dirty="0" err="1" smtClean="0"/>
              <a:t>Webenginewidgets</a:t>
            </a:r>
            <a:endParaRPr lang="en-GB" dirty="0" smtClean="0"/>
          </a:p>
          <a:p>
            <a:pPr lvl="1"/>
            <a:r>
              <a:rPr lang="en-GB" dirty="0" smtClean="0"/>
              <a:t>Qt widget and related classes(</a:t>
            </a:r>
            <a:r>
              <a:rPr lang="en-GB" dirty="0" err="1" smtClean="0"/>
              <a:t>render_widget_host_view_qt_delegate_widget</a:t>
            </a:r>
            <a:r>
              <a:rPr lang="en-GB" smtClean="0"/>
              <a:t>)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1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Represents the contents of a webpage (one tab)</a:t>
            </a:r>
          </a:p>
          <a:p>
            <a:r>
              <a:rPr lang="en-US" dirty="0" smtClean="0"/>
              <a:t>Rendered by a platform-specific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RenderWidgetHostViewPlatform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In Qt, web pages are stored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QWebEngineHistory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The private class has a pointer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WebContentsAdapter</a:t>
            </a:r>
            <a:r>
              <a:rPr lang="en-US" dirty="0" smtClean="0"/>
              <a:t> (derived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QSharedData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adapter has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WebContentsAdapterClient</a:t>
            </a:r>
            <a:r>
              <a:rPr lang="en-US" dirty="0" smtClean="0"/>
              <a:t>, which creates the render object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RenderWidgetHostViewQtDelegateWidget</a:t>
            </a:r>
            <a:r>
              <a:rPr lang="en-US" dirty="0" smtClean="0"/>
              <a:t> – derived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QOpenGLWidget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The client is called from </a:t>
            </a:r>
            <a:r>
              <a:rPr lang="en-US" dirty="0" err="1" smtClean="0"/>
              <a:t>WebKit</a:t>
            </a:r>
            <a:r>
              <a:rPr lang="en-US" dirty="0" smtClean="0"/>
              <a:t> in case of UI event </a:t>
            </a:r>
          </a:p>
          <a:p>
            <a:pPr lvl="1"/>
            <a:r>
              <a:rPr lang="en-US" dirty="0" smtClean="0"/>
              <a:t>The widget uses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paintGL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/>
              <a:t>to do the actual painting (or actually asks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RenderWidgetHostViewQtDelegateClient</a:t>
            </a:r>
            <a:r>
              <a:rPr lang="en-US" dirty="0" smtClean="0"/>
              <a:t>) to do that</a:t>
            </a:r>
          </a:p>
          <a:p>
            <a:pPr lvl="1"/>
            <a:endParaRPr lang="en-US" dirty="0"/>
          </a:p>
          <a:p>
            <a:r>
              <a:rPr lang="en-US" dirty="0" smtClean="0"/>
              <a:t>Source code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qtwebengine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/core</a:t>
            </a:r>
          </a:p>
          <a:p>
            <a:r>
              <a:rPr lang="en-US" dirty="0" smtClean="0"/>
              <a:t>Similarly, there are delegate classes for other contents related functionality</a:t>
            </a:r>
          </a:p>
          <a:p>
            <a:pPr lvl="1"/>
            <a:r>
              <a:rPr lang="en-US" dirty="0" smtClean="0"/>
              <a:t>HTTP handler, JavaScript dialog, network handling etc.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9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WebKit</a:t>
            </a:r>
            <a:r>
              <a:rPr lang="en-US" dirty="0" smtClean="0"/>
              <a:t> vs. </a:t>
            </a:r>
            <a:r>
              <a:rPr lang="en-US" dirty="0" err="1" smtClean="0"/>
              <a:t>WebEngine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QWebEngineView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QWebView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US" dirty="0"/>
              <a:t>Most </a:t>
            </a:r>
            <a:r>
              <a:rPr lang="en-US" dirty="0" err="1"/>
              <a:t>WebEngine</a:t>
            </a:r>
            <a:r>
              <a:rPr lang="en-US" dirty="0"/>
              <a:t> classes have just a different prefix </a:t>
            </a:r>
            <a:endParaRPr lang="en-US" dirty="0" smtClean="0"/>
          </a:p>
          <a:p>
            <a:pPr lvl="1"/>
            <a:r>
              <a:rPr lang="en-US" dirty="0" smtClean="0"/>
              <a:t>Always two processes – WebKit1 was based on a single process 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Some limitations compared to </a:t>
            </a:r>
            <a:r>
              <a:rPr lang="en-US" dirty="0" err="1" smtClean="0"/>
              <a:t>QtWebKit</a:t>
            </a:r>
            <a:endParaRPr lang="en-US" dirty="0" smtClean="0"/>
          </a:p>
          <a:p>
            <a:pPr lvl="1"/>
            <a:r>
              <a:rPr lang="en-US" dirty="0"/>
              <a:t>Main frame </a:t>
            </a:r>
            <a:r>
              <a:rPr lang="en-US" dirty="0" smtClean="0"/>
              <a:t>accessible </a:t>
            </a:r>
            <a:r>
              <a:rPr lang="en-US" dirty="0"/>
              <a:t>through </a:t>
            </a:r>
            <a:r>
              <a:rPr lang="en-US" dirty="0" err="1" smtClean="0">
                <a:latin typeface="Courier New"/>
                <a:cs typeface="Courier New"/>
              </a:rPr>
              <a:t>QWebEnginePage</a:t>
            </a:r>
            <a:endParaRPr lang="en-US" dirty="0" smtClean="0"/>
          </a:p>
          <a:p>
            <a:pPr lvl="1"/>
            <a:r>
              <a:rPr lang="en-US" dirty="0" smtClean="0"/>
              <a:t>Not </a:t>
            </a:r>
            <a:r>
              <a:rPr lang="en-US" dirty="0"/>
              <a:t>possible to access sub-</a:t>
            </a:r>
            <a:r>
              <a:rPr lang="en-US" dirty="0" err="1"/>
              <a:t>farmes</a:t>
            </a:r>
            <a:r>
              <a:rPr lang="en-US" dirty="0"/>
              <a:t> (no </a:t>
            </a:r>
            <a:r>
              <a:rPr lang="en-US" dirty="0" err="1" smtClean="0">
                <a:latin typeface="Courier New"/>
                <a:cs typeface="Courier New"/>
              </a:rPr>
              <a:t>QWebEngineFrame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>
                <a:latin typeface="Courier New"/>
                <a:cs typeface="Courier New"/>
              </a:rPr>
              <a:t>QGraphicsWebEngineView</a:t>
            </a:r>
            <a:r>
              <a:rPr lang="en-US" dirty="0" smtClean="0"/>
              <a:t> </a:t>
            </a:r>
            <a:r>
              <a:rPr lang="en-US" dirty="0"/>
              <a:t>(HW acceleration needed always)</a:t>
            </a:r>
          </a:p>
          <a:p>
            <a:pPr lvl="1"/>
            <a:r>
              <a:rPr lang="en-US" dirty="0">
                <a:cs typeface="Courier New" pitchFamily="49" charset="0"/>
              </a:rPr>
              <a:t>No </a:t>
            </a:r>
            <a:r>
              <a:rPr lang="en-US" dirty="0" err="1" smtClean="0">
                <a:latin typeface="Courier New"/>
                <a:cs typeface="Courier New"/>
              </a:rPr>
              <a:t>QWebEngineElement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(asynchronous access to page’s internal structure)</a:t>
            </a:r>
          </a:p>
          <a:p>
            <a:pPr lvl="1"/>
            <a:r>
              <a:rPr lang="en-US" dirty="0">
                <a:cs typeface="Courier New" pitchFamily="49" charset="0"/>
              </a:rPr>
              <a:t>No </a:t>
            </a:r>
            <a:r>
              <a:rPr lang="en-US" dirty="0" err="1" smtClean="0">
                <a:latin typeface="Courier New"/>
                <a:cs typeface="Courier New"/>
              </a:rPr>
              <a:t>QWebEngineDatabase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(Web SQL SB feature dropped in HTML5)</a:t>
            </a:r>
          </a:p>
          <a:p>
            <a:pPr lvl="1"/>
            <a:r>
              <a:rPr lang="en-US" dirty="0">
                <a:cs typeface="Courier New" pitchFamily="49" charset="0"/>
              </a:rPr>
              <a:t>No </a:t>
            </a:r>
            <a:r>
              <a:rPr lang="en-US" dirty="0" err="1" smtClean="0">
                <a:latin typeface="Courier New"/>
                <a:cs typeface="Courier New"/>
              </a:rPr>
              <a:t>QWebEnginePluginDatabase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QWebEngineView</a:t>
            </a:r>
            <a:r>
              <a:rPr lang="en-US" dirty="0">
                <a:latin typeface="Courier New"/>
                <a:cs typeface="Courier New"/>
              </a:rPr>
              <a:t>::</a:t>
            </a:r>
            <a:r>
              <a:rPr lang="en-US" dirty="0" err="1">
                <a:latin typeface="Courier New"/>
                <a:cs typeface="Courier New"/>
              </a:rPr>
              <a:t>setRenderHints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cs typeface="Courier New" pitchFamily="49" charset="0"/>
              </a:rPr>
              <a:t>(rendering based on </a:t>
            </a:r>
            <a:r>
              <a:rPr lang="en-US" dirty="0" err="1">
                <a:cs typeface="Courier New" pitchFamily="49" charset="0"/>
              </a:rPr>
              <a:t>Skia</a:t>
            </a:r>
            <a:r>
              <a:rPr lang="en-US" dirty="0">
                <a:cs typeface="Courier New" pitchFamily="49" charset="0"/>
              </a:rPr>
              <a:t> rather than </a:t>
            </a:r>
            <a:r>
              <a:rPr lang="en-US" dirty="0" err="1">
                <a:latin typeface="Courier New"/>
                <a:cs typeface="Courier New"/>
              </a:rPr>
              <a:t>QPainter</a:t>
            </a:r>
            <a:r>
              <a:rPr lang="en-US" dirty="0">
                <a:cs typeface="Courier New" pitchFamily="49" charset="0"/>
              </a:rPr>
              <a:t>) </a:t>
            </a:r>
          </a:p>
          <a:p>
            <a:pPr lvl="1"/>
            <a:r>
              <a:rPr lang="en-US" dirty="0">
                <a:cs typeface="Courier New" pitchFamily="49" charset="0"/>
              </a:rPr>
              <a:t>No </a:t>
            </a:r>
            <a:r>
              <a:rPr lang="en-US" dirty="0" err="1" smtClean="0">
                <a:latin typeface="Courier New"/>
                <a:cs typeface="Courier New"/>
              </a:rPr>
              <a:t>QWebEngineHistoryInterface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(stored automatically by Qt Web Engine)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6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285" y="293885"/>
            <a:ext cx="6346859" cy="472313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</a:t>
            </a:r>
            <a:r>
              <a:rPr lang="en-US" dirty="0" err="1" smtClean="0"/>
              <a:t>QtWebEngine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6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Loading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2341" y="1913467"/>
            <a:ext cx="8583261" cy="2777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-369216">
              <a:buClr>
                <a:srgbClr val="328930"/>
              </a:buClr>
              <a:buSzPct val="100000"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Q_FOREACH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&amp;</a:t>
            </a:r>
            <a:r>
              <a:rPr lang="en-US" sz="1200" dirty="0" err="1">
                <a:latin typeface="Courier New"/>
                <a:cs typeface="Courier New"/>
              </a:rPr>
              <a:t>fileName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pluginsDir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>
                <a:latin typeface="Courier New"/>
                <a:cs typeface="Courier New"/>
              </a:rPr>
              <a:t>entryList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QDir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200" dirty="0">
                <a:latin typeface="Courier New"/>
                <a:cs typeface="Courier New"/>
              </a:rPr>
              <a:t>Files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indent="-369216">
              <a:buClr>
                <a:srgbClr val="328930"/>
              </a:buClr>
              <a:buSzPct val="100000"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indent="-369216">
              <a:buClr>
                <a:srgbClr val="328930"/>
              </a:buClr>
              <a:buSzPct val="100000"/>
            </a:pP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QPluginLoader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loader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pluginsDir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>
                <a:latin typeface="Courier New"/>
                <a:cs typeface="Courier New"/>
              </a:rPr>
              <a:t>absoluteFilePath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fileName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-369216">
              <a:buClr>
                <a:srgbClr val="328930"/>
              </a:buClr>
              <a:buSzPct val="100000"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QObject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plugin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loader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>
                <a:latin typeface="Courier New"/>
                <a:cs typeface="Courier New"/>
              </a:rPr>
              <a:t>instance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-369216">
              <a:buClr>
                <a:srgbClr val="328930"/>
              </a:buClr>
              <a:buSzPct val="100000"/>
            </a:pPr>
            <a:r>
              <a:rPr lang="en-US" sz="1200" dirty="0">
                <a:latin typeface="Courier New"/>
                <a:cs typeface="Courier New"/>
              </a:rPr>
              <a:t>    if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>
                <a:latin typeface="Courier New"/>
                <a:cs typeface="Courier New"/>
              </a:rPr>
              <a:t>plugin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indent="-369216">
              <a:buClr>
                <a:srgbClr val="328930"/>
              </a:buClr>
              <a:buSzPct val="100000"/>
            </a:pP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FilterInterface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filter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qobject_cast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FilterInterface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*&gt;(</a:t>
            </a:r>
            <a:r>
              <a:rPr lang="en-US" sz="1200" dirty="0">
                <a:latin typeface="Courier New"/>
                <a:cs typeface="Courier New"/>
              </a:rPr>
              <a:t>plugin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-369216">
              <a:buClr>
                <a:srgbClr val="328930"/>
              </a:buClr>
              <a:buSzPct val="100000"/>
            </a:pPr>
            <a:r>
              <a:rPr lang="en-US" sz="1200" dirty="0">
                <a:latin typeface="Courier New"/>
                <a:cs typeface="Courier New"/>
              </a:rPr>
              <a:t>        if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>
                <a:latin typeface="Courier New"/>
                <a:cs typeface="Courier New"/>
              </a:rPr>
              <a:t>filter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>
                <a:latin typeface="Courier New"/>
                <a:cs typeface="Courier New"/>
              </a:rPr>
              <a:t>…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-369216">
              <a:buClr>
                <a:srgbClr val="328930"/>
              </a:buClr>
              <a:buSzPct val="100000"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-369216">
              <a:buClr>
                <a:srgbClr val="328930"/>
              </a:buClr>
              <a:buSzPct val="100000"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br>
              <a:rPr lang="en-US" sz="1200" dirty="0">
                <a:latin typeface="Courier New"/>
                <a:cs typeface="Courier New"/>
              </a:rPr>
            </a:b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2526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QWebEngineView</a:t>
            </a:r>
            <a:r>
              <a:rPr lang="en-US" dirty="0" smtClean="0"/>
              <a:t> and </a:t>
            </a:r>
            <a:r>
              <a:rPr lang="en-US" dirty="0" err="1" smtClean="0"/>
              <a:t>QWebEnginePage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Allows editing and viewing web content 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smtClean="0">
                <a:latin typeface="Courier New"/>
                <a:cs typeface="Courier New"/>
              </a:rPr>
              <a:t>load(), </a:t>
            </a:r>
            <a:r>
              <a:rPr lang="en-US" dirty="0" err="1" smtClean="0">
                <a:latin typeface="Courier New"/>
                <a:cs typeface="Courier New"/>
              </a:rPr>
              <a:t>setUrl</a:t>
            </a:r>
            <a:r>
              <a:rPr lang="en-US" dirty="0" smtClean="0">
                <a:latin typeface="Courier New"/>
                <a:cs typeface="Courier New"/>
              </a:rPr>
              <a:t>(), </a:t>
            </a:r>
            <a:r>
              <a:rPr lang="en-US" dirty="0" err="1" smtClean="0">
                <a:latin typeface="Courier New"/>
                <a:cs typeface="Courier New"/>
              </a:rPr>
              <a:t>setHtml</a:t>
            </a:r>
            <a:r>
              <a:rPr lang="en-US" dirty="0" smtClean="0">
                <a:latin typeface="Courier New"/>
                <a:cs typeface="Courier New"/>
              </a:rPr>
              <a:t>(), </a:t>
            </a:r>
            <a:r>
              <a:rPr lang="en-US" dirty="0" err="1" smtClean="0">
                <a:latin typeface="Courier New"/>
                <a:cs typeface="Courier New"/>
              </a:rPr>
              <a:t>setContent</a:t>
            </a:r>
            <a:r>
              <a:rPr lang="en-US" dirty="0" smtClean="0">
                <a:latin typeface="Courier New"/>
                <a:cs typeface="Courier New"/>
              </a:rPr>
              <a:t>(), </a:t>
            </a:r>
            <a:r>
              <a:rPr lang="en-US" dirty="0" err="1" smtClean="0">
                <a:latin typeface="Courier New"/>
                <a:cs typeface="Courier New"/>
              </a:rPr>
              <a:t>setPage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r>
              <a:rPr lang="en-US" dirty="0" smtClean="0"/>
              <a:t>Window management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createWindow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– called, when a new window requested in JavaScript</a:t>
            </a:r>
            <a:endParaRPr lang="en-US" dirty="0"/>
          </a:p>
          <a:p>
            <a:r>
              <a:rPr lang="en-US" dirty="0" err="1" smtClean="0">
                <a:latin typeface="Courier New"/>
                <a:cs typeface="Courier New"/>
              </a:rPr>
              <a:t>QWebEnginePage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Run JavaScript: </a:t>
            </a:r>
            <a:r>
              <a:rPr lang="en-US" dirty="0" err="1" smtClean="0">
                <a:latin typeface="Courier New"/>
                <a:cs typeface="Courier New"/>
              </a:rPr>
              <a:t>runJavaScript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/>
              <a:t>Manage permissions: </a:t>
            </a:r>
            <a:r>
              <a:rPr lang="en-US" dirty="0" err="1" smtClean="0">
                <a:latin typeface="Courier New"/>
                <a:cs typeface="Courier New"/>
              </a:rPr>
              <a:t>setFeaturePermission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/>
              <a:t>Trigger action: cut, paste, reload and bypass cache, redo, undo </a:t>
            </a:r>
          </a:p>
          <a:p>
            <a:pPr lvl="1"/>
            <a:r>
              <a:rPr lang="en-US" dirty="0" smtClean="0"/>
              <a:t>Authentication: </a:t>
            </a:r>
            <a:r>
              <a:rPr lang="en-US" dirty="0" err="1" smtClean="0">
                <a:latin typeface="Courier New"/>
                <a:cs typeface="Courier New"/>
              </a:rPr>
              <a:t>authenticationRequired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Essential Classes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QWebEngineSettings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Font settings</a:t>
            </a:r>
          </a:p>
          <a:p>
            <a:pPr lvl="1"/>
            <a:r>
              <a:rPr lang="en-US" dirty="0" smtClean="0"/>
              <a:t>Web attributes: auto load images, JS enabled, local storage enabled, JS can open windows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QWebEngineHistory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Stores the navigation history in history items</a:t>
            </a:r>
          </a:p>
          <a:p>
            <a:pPr lvl="1"/>
            <a:r>
              <a:rPr lang="en-US" dirty="0" smtClean="0"/>
              <a:t>Items may be accessed using </a:t>
            </a:r>
            <a:r>
              <a:rPr lang="en-US" dirty="0" err="1" smtClean="0"/>
              <a:t>currentItem</a:t>
            </a:r>
            <a:r>
              <a:rPr lang="en-US" dirty="0" smtClean="0"/>
              <a:t>(), </a:t>
            </a:r>
            <a:r>
              <a:rPr lang="en-US" dirty="0" err="1" smtClean="0"/>
              <a:t>backItems</a:t>
            </a:r>
            <a:r>
              <a:rPr lang="en-US" dirty="0" smtClean="0"/>
              <a:t>(), </a:t>
            </a:r>
            <a:r>
              <a:rPr lang="en-US" dirty="0" err="1" smtClean="0"/>
              <a:t>forwardItems</a:t>
            </a:r>
            <a:r>
              <a:rPr lang="en-US" dirty="0" smtClean="0"/>
              <a:t>()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QWebEngineProfile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Profile shared by multiple pages</a:t>
            </a:r>
          </a:p>
          <a:p>
            <a:pPr lvl="1"/>
            <a:r>
              <a:rPr lang="en-US" dirty="0" smtClean="0"/>
              <a:t>Access to settings</a:t>
            </a:r>
          </a:p>
          <a:p>
            <a:pPr lvl="1"/>
            <a:r>
              <a:rPr lang="en-US" dirty="0" smtClean="0"/>
              <a:t>Storage path, cache path management</a:t>
            </a:r>
          </a:p>
          <a:p>
            <a:pPr lvl="1"/>
            <a:r>
              <a:rPr lang="en-US" dirty="0" smtClean="0"/>
              <a:t>Cache types: memory or disk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QWebChannel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Used to expose </a:t>
            </a:r>
            <a:r>
              <a:rPr lang="en-US" dirty="0" err="1" smtClean="0">
                <a:latin typeface="Courier New"/>
                <a:cs typeface="Courier New"/>
              </a:rPr>
              <a:t>QObjects</a:t>
            </a:r>
            <a:r>
              <a:rPr lang="en-US" dirty="0" smtClean="0"/>
              <a:t> to HTML clients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Asynchronous Functions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 smtClean="0"/>
              <a:t>Because of two process architecture, some of the web engine functions are asynchronous</a:t>
            </a:r>
          </a:p>
          <a:p>
            <a:pPr lvl="0"/>
            <a:r>
              <a:rPr lang="en-US" dirty="0" smtClean="0"/>
              <a:t>Asynchronous functions take a </a:t>
            </a:r>
            <a:r>
              <a:rPr lang="en-US" dirty="0" err="1" smtClean="0"/>
              <a:t>functor</a:t>
            </a:r>
            <a:r>
              <a:rPr lang="en-US" dirty="0" smtClean="0"/>
              <a:t> or lambda argument</a:t>
            </a:r>
          </a:p>
          <a:p>
            <a:pPr lvl="0"/>
            <a:r>
              <a:rPr lang="en-US" dirty="0" smtClean="0"/>
              <a:t>For example, </a:t>
            </a:r>
            <a:r>
              <a:rPr lang="en-US" dirty="0" err="1" smtClean="0">
                <a:latin typeface="Courier New"/>
                <a:cs typeface="Courier New"/>
              </a:rPr>
              <a:t>QWebEnginePage</a:t>
            </a:r>
            <a:r>
              <a:rPr lang="en-US" dirty="0" smtClean="0"/>
              <a:t> allows to convert the web page to HTML or plaint text</a:t>
            </a:r>
          </a:p>
          <a:p>
            <a:pPr lvl="0" indent="0">
              <a:buNone/>
            </a:pP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552" y="2844347"/>
            <a:ext cx="8147248" cy="1616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lang="en-US" sz="1800" dirty="0" smtClean="0">
                <a:solidFill>
                  <a:srgbClr val="808000"/>
                </a:solidFill>
                <a:latin typeface="Arial" charset="0"/>
                <a:cs typeface="Arial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dirty="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MainWindow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on_pushButton_clicked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QTextBrowser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textBrowser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00"/>
                </a:solidFill>
                <a:latin typeface="Courier New"/>
                <a:cs typeface="Courier New"/>
              </a:rPr>
              <a:t>ui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lang="en-US" sz="1200" dirty="0" err="1">
                <a:solidFill>
                  <a:srgbClr val="800000"/>
                </a:solidFill>
                <a:latin typeface="Courier New"/>
                <a:cs typeface="Courier New"/>
              </a:rPr>
              <a:t>textBrowser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solidFill>
                  <a:srgbClr val="800000"/>
                </a:solidFill>
                <a:latin typeface="Courier New"/>
                <a:cs typeface="Courier New"/>
              </a:rPr>
              <a:t>m_view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-&gt;page()-&gt;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toPlainText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([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textBrowser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](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&amp;result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textBrowser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setText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(result);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2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Exposing C++ Functions in </a:t>
            </a:r>
            <a:r>
              <a:rPr lang="en-US" dirty="0" err="1" smtClean="0"/>
              <a:t>WebEngine</a:t>
            </a:r>
            <a:r>
              <a:rPr lang="en-US" dirty="0" smtClean="0"/>
              <a:t> JavaScript Engine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lvl="1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kern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QWebChannel</a:t>
            </a:r>
            <a:r>
              <a:rPr lang="en-US" sz="1400" kern="1200" dirty="0" smtClean="0">
                <a:solidFill>
                  <a:schemeClr val="tx1"/>
                </a:solidFill>
              </a:rPr>
              <a:t> allows exposing </a:t>
            </a:r>
            <a:r>
              <a:rPr lang="en-US" sz="1400" kern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QObject</a:t>
            </a:r>
            <a:r>
              <a:rPr lang="en-US" sz="1400" kern="1200" dirty="0" smtClean="0">
                <a:solidFill>
                  <a:schemeClr val="tx1"/>
                </a:solidFill>
              </a:rPr>
              <a:t> properties, public slots and methods to HTML 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/>
                </a:solidFill>
              </a:rPr>
              <a:t>Also property updates and signal emissions on the C++ side automatically transmitted to HTML clients</a:t>
            </a:r>
            <a:endParaRPr lang="en-US" sz="1400" kern="1200" dirty="0">
              <a:solidFill>
                <a:schemeClr val="tx1"/>
              </a:solidFill>
            </a:endParaRPr>
          </a:p>
          <a:p>
            <a:pPr marL="288000" lvl="2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/>
                </a:solidFill>
              </a:rPr>
              <a:t>Web channel requires a transport object for the communication between a C++ app and (possibly remote) HTML client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/>
                </a:solidFill>
              </a:rPr>
              <a:t>The transport object must implement pure virtual </a:t>
            </a:r>
            <a:r>
              <a:rPr lang="en-US" sz="1400" kern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QWebChannelAbstractTransport</a:t>
            </a:r>
            <a:r>
              <a:rPr lang="en-US" sz="1400" kern="1200" dirty="0" smtClean="0">
                <a:solidFill>
                  <a:schemeClr val="tx1"/>
                </a:solidFill>
                <a:latin typeface="Courier New"/>
                <a:cs typeface="Courier New"/>
              </a:rPr>
              <a:t>::</a:t>
            </a:r>
            <a:r>
              <a:rPr lang="en-US" sz="1400" kern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sendMessage</a:t>
            </a:r>
            <a:r>
              <a:rPr lang="en-US" sz="1400" kern="1200" dirty="0" smtClean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const</a:t>
            </a:r>
            <a:r>
              <a:rPr lang="en-US" sz="1400" kern="1200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400" kern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QJsonObject</a:t>
            </a:r>
            <a:r>
              <a:rPr lang="en-US" sz="1400" kern="1200" dirty="0" smtClean="0">
                <a:solidFill>
                  <a:schemeClr val="tx1"/>
                </a:solidFill>
                <a:latin typeface="Courier New"/>
                <a:cs typeface="Courier New"/>
              </a:rPr>
              <a:t> &amp;</a:t>
            </a:r>
            <a:r>
              <a:rPr lang="en-US" sz="1400" kern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msg</a:t>
            </a:r>
            <a:r>
              <a:rPr lang="en-US" sz="1400" kern="1200" dirty="0" smtClean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en-US" sz="1400" kern="1200" dirty="0" smtClean="0">
                <a:solidFill>
                  <a:schemeClr val="tx1"/>
                </a:solidFill>
              </a:rPr>
              <a:t> function – serializes the message and sends it to the client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/>
                </a:solidFill>
              </a:rPr>
              <a:t>One solution is to implement the transport object with </a:t>
            </a:r>
            <a:r>
              <a:rPr lang="en-US" sz="1400" kern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QWebSocket</a:t>
            </a:r>
            <a:r>
              <a:rPr lang="en-US" sz="1400" kern="1200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pPr marL="864000" lvl="4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/>
                </a:solidFill>
              </a:rPr>
              <a:t>Implement </a:t>
            </a:r>
            <a:r>
              <a:rPr lang="en-US" sz="1400" kern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sendMessage</a:t>
            </a:r>
            <a:r>
              <a:rPr lang="en-US" sz="1400" kern="1200" dirty="0" smtClean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r>
              <a:rPr lang="en-US" sz="1400" kern="1200" dirty="0" smtClean="0">
                <a:solidFill>
                  <a:schemeClr val="tx1"/>
                </a:solidFill>
              </a:rPr>
              <a:t> using </a:t>
            </a:r>
            <a:r>
              <a:rPr lang="en-US" sz="1400" kern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QWebSocket</a:t>
            </a:r>
            <a:r>
              <a:rPr lang="en-US" sz="1400" kern="1200" dirty="0" smtClean="0">
                <a:solidFill>
                  <a:schemeClr val="tx1"/>
                </a:solidFill>
                <a:latin typeface="Courier New"/>
                <a:cs typeface="Courier New"/>
              </a:rPr>
              <a:t>::</a:t>
            </a:r>
            <a:r>
              <a:rPr lang="en-US" sz="1400" kern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sendTextMessage</a:t>
            </a:r>
            <a:r>
              <a:rPr lang="en-US" sz="1400" kern="1200" dirty="0" smtClean="0">
                <a:solidFill>
                  <a:schemeClr val="tx1"/>
                </a:solidFill>
                <a:latin typeface="Courier New"/>
                <a:cs typeface="Courier New"/>
              </a:rPr>
              <a:t>();</a:t>
            </a:r>
          </a:p>
          <a:p>
            <a:pPr marL="864000" lvl="4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/>
                </a:solidFill>
              </a:rPr>
              <a:t>Emit the transport object </a:t>
            </a:r>
            <a:r>
              <a:rPr lang="en-US" sz="1400" kern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messageReceived</a:t>
            </a:r>
            <a:r>
              <a:rPr lang="en-US" sz="1400" kern="1200" dirty="0" smtClean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r>
              <a:rPr lang="en-US" sz="1400" kern="1200" dirty="0" smtClean="0">
                <a:solidFill>
                  <a:schemeClr val="tx1"/>
                </a:solidFill>
              </a:rPr>
              <a:t> signal in the slot, connected to </a:t>
            </a:r>
            <a:r>
              <a:rPr lang="en-US" sz="1400" kern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QWebSocket</a:t>
            </a:r>
            <a:r>
              <a:rPr lang="en-US" sz="1400" kern="1200" dirty="0" smtClean="0">
                <a:solidFill>
                  <a:schemeClr val="tx1"/>
                </a:solidFill>
                <a:latin typeface="Courier New"/>
                <a:cs typeface="Courier New"/>
              </a:rPr>
              <a:t>::</a:t>
            </a:r>
            <a:r>
              <a:rPr lang="en-US" sz="1400" kern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textMessageReceived</a:t>
            </a:r>
            <a:r>
              <a:rPr lang="en-US" sz="1400" kern="1200" dirty="0" smtClean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r>
              <a:rPr lang="en-US" sz="1400" kern="1200" dirty="0" smtClean="0">
                <a:solidFill>
                  <a:schemeClr val="tx1"/>
                </a:solidFill>
              </a:rPr>
              <a:t> signal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/>
                </a:solidFill>
              </a:rPr>
              <a:t>Web channel must </a:t>
            </a:r>
            <a:r>
              <a:rPr lang="en-US" sz="1400" kern="1200" smtClean="0">
                <a:solidFill>
                  <a:schemeClr val="tx1"/>
                </a:solidFill>
              </a:rPr>
              <a:t>be connected </a:t>
            </a:r>
            <a:r>
              <a:rPr lang="en-US" sz="1400" kern="1200" dirty="0" smtClean="0">
                <a:solidFill>
                  <a:schemeClr val="tx1"/>
                </a:solidFill>
              </a:rPr>
              <a:t>to the transport object</a:t>
            </a:r>
            <a:r>
              <a:rPr lang="en-US" sz="1400" kern="1200" dirty="0">
                <a:solidFill>
                  <a:schemeClr val="tx1"/>
                </a:solidFill>
              </a:rPr>
              <a:t>	</a:t>
            </a:r>
            <a:endParaRPr lang="en-US" sz="1400" kern="1200" dirty="0" smtClean="0">
              <a:solidFill>
                <a:schemeClr val="tx1"/>
              </a:solidFill>
            </a:endParaRPr>
          </a:p>
          <a:p>
            <a:pPr marL="864000" lvl="4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/>
                </a:solidFill>
              </a:rPr>
              <a:t>Connect a signal with the transport object argument to </a:t>
            </a:r>
            <a:r>
              <a:rPr lang="en-US" sz="1400" kern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QWebChannel</a:t>
            </a:r>
            <a:r>
              <a:rPr lang="en-US" sz="1400" kern="1200" dirty="0" smtClean="0">
                <a:solidFill>
                  <a:schemeClr val="tx1"/>
                </a:solidFill>
                <a:latin typeface="Courier New"/>
                <a:cs typeface="Courier New"/>
              </a:rPr>
              <a:t>::</a:t>
            </a:r>
            <a:r>
              <a:rPr lang="en-US" sz="1400" kern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connectTo</a:t>
            </a:r>
            <a:r>
              <a:rPr lang="en-US" sz="1400" kern="1200" dirty="0" smtClean="0">
                <a:solidFill>
                  <a:schemeClr val="tx1"/>
                </a:solidFill>
                <a:latin typeface="Courier New"/>
                <a:cs typeface="Courier New"/>
              </a:rPr>
              <a:t>() </a:t>
            </a:r>
            <a:r>
              <a:rPr lang="en-US" sz="1400" kern="1200" dirty="0" smtClean="0">
                <a:solidFill>
                  <a:schemeClr val="tx1"/>
                </a:solidFill>
              </a:rPr>
              <a:t>slot</a:t>
            </a:r>
            <a:endParaRPr lang="en-US" sz="1400" kern="1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2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Exposing C++ Functions in </a:t>
            </a:r>
            <a:r>
              <a:rPr lang="en-US" dirty="0" err="1" smtClean="0"/>
              <a:t>WebEngine</a:t>
            </a:r>
            <a:r>
              <a:rPr lang="en-US" dirty="0" smtClean="0"/>
              <a:t> JavaScript Engine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552" y="1145446"/>
            <a:ext cx="8147248" cy="40828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lang="en-US" sz="1800" dirty="0" smtClean="0">
                <a:solidFill>
                  <a:srgbClr val="808000"/>
                </a:solidFill>
                <a:latin typeface="Arial" charset="0"/>
                <a:cs typeface="Arial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dirty="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// Derives </a:t>
            </a:r>
            <a:r>
              <a:rPr lang="en-US" sz="1200" dirty="0" err="1" smtClean="0">
                <a:latin typeface="Courier New"/>
                <a:cs typeface="Courier New"/>
              </a:rPr>
              <a:t>QWebChannelAbstractTransport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WebSocketTransport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200" i="1" dirty="0" err="1">
                <a:solidFill>
                  <a:srgbClr val="000000"/>
                </a:solidFill>
                <a:latin typeface="Courier New"/>
                <a:cs typeface="Courier New"/>
              </a:rPr>
              <a:t>sendMessage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QJsonObject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&amp;message)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QJsonDocument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doc(message);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00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rgbClr val="800000"/>
                </a:solidFill>
                <a:latin typeface="Courier New"/>
                <a:cs typeface="Courier New"/>
              </a:rPr>
              <a:t>m_socket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sendTextMessage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::fromUtf8(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doc.toJson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QJsonDocument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Compact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)));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2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// </a:t>
            </a:r>
            <a:r>
              <a:rPr lang="en-US" sz="1200" dirty="0" smtClean="0">
                <a:latin typeface="Courier New"/>
                <a:cs typeface="Courier New"/>
              </a:rPr>
              <a:t>A slot, connected to </a:t>
            </a:r>
            <a:r>
              <a:rPr lang="en-US" sz="1200" dirty="0" err="1" smtClean="0">
                <a:latin typeface="Courier New"/>
                <a:cs typeface="Courier New"/>
              </a:rPr>
              <a:t>QWebSocket</a:t>
            </a:r>
            <a:r>
              <a:rPr lang="en-US" sz="1200" dirty="0" smtClean="0">
                <a:latin typeface="Courier New"/>
                <a:cs typeface="Courier New"/>
              </a:rPr>
              <a:t>::</a:t>
            </a:r>
            <a:r>
              <a:rPr lang="en-US" sz="1200" dirty="0" err="1" smtClean="0">
                <a:latin typeface="Courier New"/>
                <a:cs typeface="Courier New"/>
              </a:rPr>
              <a:t>textMessageReceived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latin typeface="Courier New"/>
                <a:cs typeface="Courier New"/>
              </a:rPr>
              <a:t>const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QString</a:t>
            </a:r>
            <a:r>
              <a:rPr lang="en-US" sz="1200" dirty="0" smtClean="0">
                <a:latin typeface="Courier New"/>
                <a:cs typeface="Courier New"/>
              </a:rPr>
              <a:t> &amp;</a:t>
            </a:r>
            <a:r>
              <a:rPr lang="en-US" sz="1200" dirty="0" err="1" smtClean="0">
                <a:latin typeface="Courier New"/>
                <a:cs typeface="Courier New"/>
              </a:rPr>
              <a:t>msg</a:t>
            </a:r>
            <a:r>
              <a:rPr lang="en-US" sz="1200" dirty="0" smtClean="0">
                <a:latin typeface="Courier New"/>
                <a:cs typeface="Courier New"/>
              </a:rPr>
              <a:t>) signal</a:t>
            </a:r>
          </a:p>
          <a:p>
            <a:r>
              <a:rPr lang="en-US" sz="1200" dirty="0">
                <a:latin typeface="Courier New"/>
                <a:cs typeface="Courier New"/>
              </a:rPr>
              <a:t>void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WebSocketTransport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textMessageReceived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&amp;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messageData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QJsonParseError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error;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QJsonDocument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message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QJsonDocument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fromJson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(messageData.toUtf8(),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&amp;error);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if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error.</a:t>
            </a:r>
            <a:r>
              <a:rPr lang="en-US" sz="1200" dirty="0" err="1">
                <a:solidFill>
                  <a:srgbClr val="800000"/>
                </a:solidFill>
                <a:latin typeface="Courier New"/>
                <a:cs typeface="Courier New"/>
              </a:rPr>
              <a:t>error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rgbClr val="000080"/>
                </a:solidFill>
                <a:latin typeface="Courier New"/>
                <a:cs typeface="Courier New"/>
              </a:rPr>
              <a:t>qWarning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”Parse error: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messageData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error.errorString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  return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}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  </a:t>
            </a:r>
            <a:r>
              <a:rPr lang="en-US" sz="1200" dirty="0" smtClean="0">
                <a:latin typeface="Courier New"/>
                <a:cs typeface="Courier New"/>
              </a:rPr>
              <a:t>else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if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(!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message.isObject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rgbClr val="000080"/>
                </a:solidFill>
                <a:latin typeface="Courier New"/>
                <a:cs typeface="Courier New"/>
              </a:rPr>
              <a:t>qWarning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"Received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JSON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message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that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is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not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object: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messageData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  return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}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emit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messageReceived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message.object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1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Exposing C++ Functions in </a:t>
            </a:r>
            <a:r>
              <a:rPr lang="en-US" dirty="0" err="1" smtClean="0"/>
              <a:t>WebEngine</a:t>
            </a:r>
            <a:r>
              <a:rPr lang="en-US" dirty="0" smtClean="0"/>
              <a:t> JavaScript Engine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lvl="1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kern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QWebChannel</a:t>
            </a:r>
            <a:r>
              <a:rPr lang="en-US" sz="1400" kern="1200" dirty="0" smtClean="0">
                <a:solidFill>
                  <a:schemeClr val="tx1"/>
                </a:solidFill>
              </a:rPr>
              <a:t> provides an API to register one or more </a:t>
            </a:r>
            <a:r>
              <a:rPr lang="en-US" sz="1400" kern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QObjects</a:t>
            </a:r>
            <a:endParaRPr lang="en-US" sz="1400" kern="12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latin typeface="Courier New"/>
                <a:cs typeface="Courier New"/>
              </a:rPr>
              <a:t>channel.registerObject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QStringLiteral</a:t>
            </a:r>
            <a:r>
              <a:rPr lang="en-US" dirty="0" smtClean="0">
                <a:latin typeface="Courier New"/>
                <a:cs typeface="Courier New"/>
              </a:rPr>
              <a:t>(”</a:t>
            </a:r>
            <a:r>
              <a:rPr lang="en-US" dirty="0" err="1" smtClean="0">
                <a:latin typeface="Courier New"/>
                <a:cs typeface="Courier New"/>
              </a:rPr>
              <a:t>myObject</a:t>
            </a:r>
            <a:r>
              <a:rPr lang="en-US" dirty="0" smtClean="0">
                <a:latin typeface="Courier New"/>
                <a:cs typeface="Courier New"/>
              </a:rPr>
              <a:t>”)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smtClean="0">
                <a:latin typeface="Courier New"/>
                <a:cs typeface="Courier New"/>
              </a:rPr>
              <a:t>&amp;object);</a:t>
            </a:r>
            <a:endParaRPr lang="en-US" sz="1400" dirty="0" smtClean="0"/>
          </a:p>
          <a:p>
            <a:pPr marL="0" lvl="1" indent="-288000">
              <a:spcBef>
                <a:spcPts val="600"/>
              </a:spcBef>
              <a:spcAft>
                <a:spcPts val="600"/>
              </a:spcAft>
            </a:pPr>
            <a:endParaRPr lang="en-US" sz="1400" dirty="0" smtClean="0"/>
          </a:p>
          <a:p>
            <a:pPr marL="0" lvl="1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/>
              <a:t>In the client side,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/>
              <a:t>Create a web socket and provide callback functions </a:t>
            </a:r>
            <a:r>
              <a:rPr lang="en-US" sz="1400" dirty="0" err="1" smtClean="0">
                <a:latin typeface="Courier New"/>
                <a:cs typeface="Courier New"/>
              </a:rPr>
              <a:t>onError</a:t>
            </a:r>
            <a:r>
              <a:rPr lang="en-US" sz="1400" dirty="0" smtClean="0">
                <a:latin typeface="Courier New"/>
                <a:cs typeface="Courier New"/>
              </a:rPr>
              <a:t>(), </a:t>
            </a:r>
            <a:r>
              <a:rPr lang="en-US" sz="1400" dirty="0" err="1" smtClean="0">
                <a:latin typeface="Courier New"/>
                <a:cs typeface="Courier New"/>
              </a:rPr>
              <a:t>onClose</a:t>
            </a:r>
            <a:r>
              <a:rPr lang="en-US" sz="1400" dirty="0" smtClean="0">
                <a:latin typeface="Courier New"/>
                <a:cs typeface="Courier New"/>
              </a:rPr>
              <a:t>(), </a:t>
            </a:r>
            <a:r>
              <a:rPr lang="en-US" sz="1400" dirty="0" err="1" smtClean="0">
                <a:latin typeface="Courier New"/>
                <a:cs typeface="Courier New"/>
              </a:rPr>
              <a:t>onOpen</a:t>
            </a:r>
            <a:r>
              <a:rPr lang="en-US" sz="1400" dirty="0" smtClean="0">
                <a:latin typeface="Courier New"/>
                <a:cs typeface="Courier New"/>
              </a:rPr>
              <a:t>()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/>
              <a:t>In </a:t>
            </a:r>
            <a:r>
              <a:rPr lang="en-US" sz="1400" dirty="0" err="1" smtClean="0">
                <a:latin typeface="Courier New"/>
                <a:cs typeface="Courier New"/>
              </a:rPr>
              <a:t>onOpen</a:t>
            </a:r>
            <a:r>
              <a:rPr lang="en-US" sz="1400" dirty="0" smtClean="0">
                <a:latin typeface="Courier New"/>
                <a:cs typeface="Courier New"/>
              </a:rPr>
              <a:t>()</a:t>
            </a:r>
            <a:r>
              <a:rPr lang="en-US" sz="1400" dirty="0" smtClean="0"/>
              <a:t>, create a web channel with a web socket and callback arguments</a:t>
            </a:r>
          </a:p>
          <a:p>
            <a:pPr marL="864000" lvl="4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latin typeface="Courier New"/>
                <a:cs typeface="Courier New"/>
              </a:rPr>
              <a:t>new </a:t>
            </a:r>
            <a:r>
              <a:rPr lang="en-US" sz="1400" dirty="0" err="1">
                <a:latin typeface="Courier New"/>
                <a:cs typeface="Courier New"/>
              </a:rPr>
              <a:t>QWebChannel</a:t>
            </a:r>
            <a:r>
              <a:rPr lang="en-US" sz="1400" dirty="0">
                <a:latin typeface="Courier New"/>
                <a:cs typeface="Courier New"/>
              </a:rPr>
              <a:t>(socket, function(channel</a:t>
            </a:r>
            <a:r>
              <a:rPr lang="en-US" sz="1400" dirty="0" smtClean="0">
                <a:latin typeface="Courier New"/>
                <a:cs typeface="Courier New"/>
              </a:rPr>
              <a:t>) { } )</a:t>
            </a:r>
            <a:endParaRPr lang="en-US" sz="1400" dirty="0">
              <a:latin typeface="Courier New"/>
              <a:cs typeface="Courier New"/>
            </a:endParaRP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/>
              <a:t>Registered objects are available through </a:t>
            </a:r>
            <a:r>
              <a:rPr lang="en-US" sz="1400" dirty="0" err="1" smtClean="0">
                <a:latin typeface="Courier New"/>
                <a:cs typeface="Courier New"/>
              </a:rPr>
              <a:t>channel.objects</a:t>
            </a:r>
            <a:endParaRPr lang="en-US" sz="1400" dirty="0" smtClean="0">
              <a:latin typeface="Courier New"/>
              <a:cs typeface="Courier New"/>
            </a:endParaRP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/>
              <a:t>Essential functionality is provided by </a:t>
            </a:r>
            <a:r>
              <a:rPr lang="en-US" sz="1400" b="1" dirty="0" err="1" smtClean="0"/>
              <a:t>qwebchannel.js</a:t>
            </a:r>
            <a:endParaRPr lang="en-US" sz="1400" b="1" dirty="0" smtClean="0"/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/>
              <a:t>The transport object is accessible through </a:t>
            </a:r>
            <a:r>
              <a:rPr lang="en-US" sz="1400" dirty="0" err="1" smtClean="0">
                <a:latin typeface="Courier New"/>
                <a:cs typeface="Courier New"/>
              </a:rPr>
              <a:t>navigator.qtWebChannelTransport</a:t>
            </a:r>
            <a:r>
              <a:rPr lang="en-US" sz="1400" kern="1200" dirty="0">
                <a:solidFill>
                  <a:schemeClr val="tx1"/>
                </a:solidFill>
              </a:rPr>
              <a:t>	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8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Exposing C++ Functions in </a:t>
            </a:r>
            <a:r>
              <a:rPr lang="en-US" dirty="0" err="1" smtClean="0"/>
              <a:t>WebEngine</a:t>
            </a:r>
            <a:r>
              <a:rPr lang="en-US" dirty="0" smtClean="0"/>
              <a:t> JavaScript Engine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1145446"/>
            <a:ext cx="8147248" cy="40828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lang="en-US" sz="1800" dirty="0" smtClean="0">
                <a:solidFill>
                  <a:srgbClr val="808000"/>
                </a:solidFill>
                <a:latin typeface="Arial" charset="0"/>
                <a:cs typeface="Arial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dirty="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&lt;script type="text/javascript" src="./qwebchannel.js"&gt;&lt;/script&gt; </a:t>
            </a:r>
            <a:b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</a:br>
            <a:endParaRPr lang="en-US" sz="12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/>
                <a:cs typeface="Courier New"/>
              </a:rPr>
              <a:t>window.onload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= function() { 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var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socket = new </a:t>
            </a:r>
            <a:r>
              <a:rPr lang="en-US" sz="1200" dirty="0" err="1">
                <a:solidFill>
                  <a:schemeClr val="tx1"/>
                </a:solidFill>
                <a:latin typeface="Courier New"/>
                <a:cs typeface="Courier New"/>
              </a:rPr>
              <a:t>WebSocket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(“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ws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://127.0.0.1: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4321”);</a:t>
            </a:r>
          </a:p>
          <a:p>
            <a:endParaRPr lang="en-US" sz="12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socket.onclose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= function() { </a:t>
            </a:r>
            <a:endParaRPr lang="en-US" sz="12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console.error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(”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hannel 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closed"); </a:t>
            </a:r>
            <a:endParaRPr lang="en-US" sz="12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}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; </a:t>
            </a:r>
          </a:p>
          <a:p>
            <a:endParaRPr lang="en-US" sz="12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socket.onopen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= function() { </a:t>
            </a:r>
            <a:endParaRPr lang="en-US" sz="12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new </a:t>
            </a:r>
            <a:r>
              <a:rPr lang="en-US" sz="1200" dirty="0" err="1">
                <a:solidFill>
                  <a:schemeClr val="tx1"/>
                </a:solidFill>
                <a:latin typeface="Courier New"/>
                <a:cs typeface="Courier New"/>
              </a:rPr>
              <a:t>QWebChannel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(socket, function(channel) { </a:t>
            </a:r>
            <a:endParaRPr lang="en-US" sz="12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en-US" sz="12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 /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/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Access a property 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var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propertyValue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channel.objects.myObject.propertyX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// Access a method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channel.objects.myObject.somePublicMethod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propertyValue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// Access a signal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channel.objects.myObject.someSignal.connect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( function() {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} );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};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};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9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lvl="1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 err="1" smtClean="0"/>
              <a:t>QtWebEngine</a:t>
            </a:r>
            <a:r>
              <a:rPr lang="en-US" sz="1400" dirty="0" smtClean="0"/>
              <a:t> has replaced </a:t>
            </a:r>
            <a:r>
              <a:rPr lang="en-US" sz="1400" dirty="0" err="1" smtClean="0"/>
              <a:t>QtWebKit</a:t>
            </a:r>
            <a:r>
              <a:rPr lang="en-US" sz="1400" dirty="0" smtClean="0"/>
              <a:t> for browser functionality mainly because of better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/>
              <a:t>Platform support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/>
              <a:t>Multimedia support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/>
              <a:t>HTML5 support</a:t>
            </a:r>
          </a:p>
          <a:p>
            <a:pPr marL="288000" lvl="2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/>
              <a:t>The web engine provides almost the same set of functionality as the web kit did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/>
              <a:t>Accessing sub-frames and individual web elements in the frames is not supported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/>
              <a:t>Some synchronous functions have been changed to asynchronous</a:t>
            </a:r>
          </a:p>
          <a:p>
            <a:pPr marL="288000" lvl="2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/>
              <a:t>Because of multi-process implementation, the web kit bridge is not supported, but the same functionality (C++ object access in JavaScript) can be accessed using the web channel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www.qt.io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Plug-in Implementation Steps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81000" indent="-381000">
              <a:buFontTx/>
              <a:buAutoNum type="arabicPeriod"/>
            </a:pPr>
            <a:r>
              <a:rPr lang="en-US" dirty="0"/>
              <a:t>Create a class inheriting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and the required interface</a:t>
            </a:r>
          </a:p>
          <a:p>
            <a:pPr marL="381000" indent="-381000">
              <a:buFontTx/>
              <a:buAutoNum type="arabicPeriod"/>
            </a:pPr>
            <a:endParaRPr lang="en-US" dirty="0" smtClean="0"/>
          </a:p>
          <a:p>
            <a:pPr marL="381000" indent="-381000">
              <a:buFontTx/>
              <a:buAutoNum type="arabicPeriod"/>
            </a:pPr>
            <a:r>
              <a:rPr lang="en-US" dirty="0" smtClean="0"/>
              <a:t>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Q_INTERFACES() </a:t>
            </a:r>
            <a:r>
              <a:rPr lang="en-US" dirty="0"/>
              <a:t>to tell Qt, which interface the class implements</a:t>
            </a:r>
          </a:p>
          <a:p>
            <a:pPr marL="381000" indent="-381000">
              <a:buFontTx/>
              <a:buAutoNum type="arabicPeriod"/>
            </a:pPr>
            <a:endParaRPr lang="en-US" dirty="0" smtClean="0"/>
          </a:p>
          <a:p>
            <a:pPr marL="381000" indent="-381000">
              <a:buFontTx/>
              <a:buAutoNum type="arabicPeriod"/>
            </a:pPr>
            <a:r>
              <a:rPr lang="en-US" dirty="0" smtClean="0"/>
              <a:t>Implement </a:t>
            </a:r>
            <a:r>
              <a:rPr lang="en-US" dirty="0"/>
              <a:t>the interface(s)</a:t>
            </a:r>
          </a:p>
          <a:p>
            <a:pPr marL="381000" indent="-381000">
              <a:buFontTx/>
              <a:buAutoNum type="arabicPeriod"/>
            </a:pPr>
            <a:endParaRPr lang="en-US" dirty="0" smtClean="0"/>
          </a:p>
          <a:p>
            <a:pPr marL="381000" indent="-381000">
              <a:buFontTx/>
              <a:buAutoNum type="arabicPeriod"/>
            </a:pPr>
            <a:r>
              <a:rPr lang="en-US" dirty="0" smtClean="0"/>
              <a:t>Export </a:t>
            </a:r>
            <a:r>
              <a:rPr lang="en-US" dirty="0"/>
              <a:t>the plugin using either </a:t>
            </a:r>
            <a:r>
              <a:rPr lang="en-US" dirty="0">
                <a:latin typeface="Courier New"/>
                <a:cs typeface="Courier New"/>
              </a:rPr>
              <a:t>Q_PLUGIN_METATYPE</a:t>
            </a:r>
            <a:r>
              <a:rPr lang="en-US" dirty="0"/>
              <a:t> (Qt5)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Q_EXPORT_PLUGIN2 </a:t>
            </a:r>
            <a:r>
              <a:rPr lang="en-US" dirty="0">
                <a:cs typeface="Courier New" pitchFamily="49" charset="0"/>
              </a:rPr>
              <a:t>(Qt4)</a:t>
            </a:r>
          </a:p>
          <a:p>
            <a:pPr marL="381000" indent="-381000">
              <a:buFontTx/>
              <a:buAutoNum type="arabicPeriod"/>
            </a:pPr>
            <a:endParaRPr lang="en-US" dirty="0" smtClean="0"/>
          </a:p>
          <a:p>
            <a:pPr marL="381000" indent="-381000">
              <a:buFontTx/>
              <a:buAutoNum type="arabicPeriod"/>
            </a:pPr>
            <a:r>
              <a:rPr lang="en-US" dirty="0" smtClean="0"/>
              <a:t>Build </a:t>
            </a:r>
            <a:r>
              <a:rPr lang="en-US" dirty="0"/>
              <a:t>the plug</a:t>
            </a:r>
            <a:r>
              <a:rPr lang="en-US" dirty="0" smtClean="0"/>
              <a:t>-in </a:t>
            </a:r>
            <a:r>
              <a:rPr lang="en-US" dirty="0"/>
              <a:t>using a suitable .pro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>
                <a:latin typeface="Open Sans Light"/>
                <a:cs typeface="Open Sans Light"/>
              </a:rPr>
              <a:t>Demo: 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ex-plugin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812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Plug-in Declaration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4782" y="1540933"/>
            <a:ext cx="8256137" cy="3385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>
              <a:buClr>
                <a:srgbClr val="328930"/>
              </a:buClr>
              <a:buSzPct val="100000"/>
            </a:pPr>
            <a:r>
              <a:rPr lang="en-US" sz="1200" dirty="0"/>
              <a:t>class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ExtraFiltersPlugin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public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QObject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public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/>
              <a:t>FilterInterface</a:t>
            </a:r>
            <a:r>
              <a:rPr lang="en-US" sz="1200" dirty="0"/>
              <a:t> </a:t>
            </a:r>
          </a:p>
          <a:p>
            <a:pPr>
              <a:buClr>
                <a:srgbClr val="328930"/>
              </a:buClr>
              <a:buSzPct val="100000"/>
            </a:pP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</a:p>
          <a:p>
            <a:pPr>
              <a:buClr>
                <a:srgbClr val="328930"/>
              </a:buClr>
              <a:buSzPct val="100000"/>
            </a:pPr>
            <a:r>
              <a:rPr lang="en-US" sz="1200" dirty="0">
                <a:solidFill>
                  <a:srgbClr val="C0C0C0"/>
                </a:solidFill>
              </a:rPr>
              <a:t>    </a:t>
            </a:r>
            <a:r>
              <a:rPr lang="en-US" sz="1200" dirty="0">
                <a:solidFill>
                  <a:srgbClr val="000080"/>
                </a:solidFill>
              </a:rPr>
              <a:t>Q_OBJECT</a:t>
            </a:r>
            <a:r>
              <a:rPr lang="en-US" sz="1200" dirty="0"/>
              <a:t> </a:t>
            </a:r>
          </a:p>
          <a:p>
            <a:pPr>
              <a:buClr>
                <a:srgbClr val="328930"/>
              </a:buClr>
              <a:buSzPct val="100000"/>
            </a:pPr>
            <a:r>
              <a:rPr lang="en-US" sz="1200" dirty="0">
                <a:solidFill>
                  <a:srgbClr val="000080"/>
                </a:solidFill>
              </a:rPr>
              <a:t>    Q_PLUGIN_METADATA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IID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“</a:t>
            </a:r>
            <a:r>
              <a:rPr lang="en-US" sz="1200" dirty="0" err="1"/>
              <a:t>com</a:t>
            </a:r>
            <a:r>
              <a:rPr lang="en-US" sz="1200" dirty="0" err="1">
                <a:solidFill>
                  <a:srgbClr val="000000"/>
                </a:solidFill>
              </a:rPr>
              <a:t>.</a:t>
            </a:r>
            <a:r>
              <a:rPr lang="en-US" sz="1200" dirty="0" err="1"/>
              <a:t>theqtcompany</a:t>
            </a:r>
            <a:r>
              <a:rPr lang="en-US" sz="1200" dirty="0" err="1">
                <a:solidFill>
                  <a:srgbClr val="000000"/>
                </a:solidFill>
              </a:rPr>
              <a:t>.</a:t>
            </a:r>
            <a:r>
              <a:rPr lang="en-US" sz="1200" dirty="0" err="1"/>
              <a:t>CoolInterface</a:t>
            </a:r>
            <a:r>
              <a:rPr lang="en-US" sz="1200" dirty="0"/>
              <a:t>”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FILE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“</a:t>
            </a:r>
            <a:r>
              <a:rPr lang="en-US" sz="1200" dirty="0" err="1"/>
              <a:t>keys</a:t>
            </a:r>
            <a:r>
              <a:rPr lang="en-US" sz="1200" dirty="0" err="1">
                <a:solidFill>
                  <a:srgbClr val="000000"/>
                </a:solidFill>
              </a:rPr>
              <a:t>.</a:t>
            </a:r>
            <a:r>
              <a:rPr lang="en-US" sz="1200" dirty="0" err="1"/>
              <a:t>json</a:t>
            </a:r>
            <a:r>
              <a:rPr lang="en-US" sz="1200" dirty="0"/>
              <a:t>”</a:t>
            </a:r>
            <a:r>
              <a:rPr lang="en-US" sz="1200" dirty="0">
                <a:solidFill>
                  <a:srgbClr val="000000"/>
                </a:solidFill>
              </a:rPr>
              <a:t>)</a:t>
            </a:r>
            <a:r>
              <a:rPr lang="en-US" sz="1200" dirty="0"/>
              <a:t> </a:t>
            </a:r>
          </a:p>
          <a:p>
            <a:pPr>
              <a:buClr>
                <a:srgbClr val="328930"/>
              </a:buClr>
              <a:buSzPct val="100000"/>
            </a:pPr>
            <a:r>
              <a:rPr lang="en-US" sz="1200" dirty="0">
                <a:solidFill>
                  <a:srgbClr val="800080"/>
                </a:solidFill>
              </a:rPr>
              <a:t>    Q_INTERFACES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/>
              <a:t>FilterInterface</a:t>
            </a:r>
            <a:r>
              <a:rPr lang="en-US" sz="1200" dirty="0">
                <a:solidFill>
                  <a:srgbClr val="000000"/>
                </a:solidFill>
              </a:rPr>
              <a:t>)</a:t>
            </a:r>
            <a:r>
              <a:rPr lang="en-US" sz="1200" dirty="0"/>
              <a:t> </a:t>
            </a:r>
          </a:p>
          <a:p>
            <a:pPr>
              <a:buClr>
                <a:srgbClr val="328930"/>
              </a:buClr>
              <a:buSzPct val="100000"/>
            </a:pPr>
            <a:endParaRPr lang="en-US" sz="1200" dirty="0"/>
          </a:p>
          <a:p>
            <a:pPr>
              <a:buClr>
                <a:srgbClr val="328930"/>
              </a:buClr>
              <a:buSzPct val="100000"/>
            </a:pPr>
            <a:r>
              <a:rPr lang="en-US" sz="1200" dirty="0"/>
              <a:t>public</a:t>
            </a:r>
            <a:r>
              <a:rPr lang="en-US" sz="1200" dirty="0">
                <a:solidFill>
                  <a:srgbClr val="000000"/>
                </a:solidFill>
              </a:rPr>
              <a:t>:</a:t>
            </a:r>
            <a:r>
              <a:rPr lang="en-US" sz="1200" dirty="0"/>
              <a:t> </a:t>
            </a:r>
          </a:p>
          <a:p>
            <a:pPr>
              <a:buClr>
                <a:srgbClr val="328930"/>
              </a:buClr>
              <a:buSzPct val="100000"/>
            </a:pPr>
            <a:r>
              <a:rPr lang="en-US" sz="1200" dirty="0">
                <a:solidFill>
                  <a:srgbClr val="800080"/>
                </a:solidFill>
              </a:rPr>
              <a:t>    </a:t>
            </a:r>
            <a:r>
              <a:rPr lang="en-US" sz="1200" dirty="0" err="1">
                <a:solidFill>
                  <a:srgbClr val="800080"/>
                </a:solidFill>
              </a:rPr>
              <a:t>QStringList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filters()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/>
              <a:t>const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/>
              <a:t> </a:t>
            </a:r>
          </a:p>
          <a:p>
            <a:pPr>
              <a:buClr>
                <a:srgbClr val="328930"/>
              </a:buClr>
              <a:buSzPct val="100000"/>
            </a:pPr>
            <a:r>
              <a:rPr lang="en-US" sz="1200" dirty="0">
                <a:solidFill>
                  <a:srgbClr val="800080"/>
                </a:solidFill>
              </a:rPr>
              <a:t>    </a:t>
            </a:r>
            <a:r>
              <a:rPr lang="en-US" sz="1200" dirty="0" err="1">
                <a:solidFill>
                  <a:srgbClr val="800080"/>
                </a:solidFill>
              </a:rPr>
              <a:t>QImage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filterImage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/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&amp;</a:t>
            </a:r>
            <a:r>
              <a:rPr lang="en-US" sz="1200" dirty="0"/>
              <a:t>filter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/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QImage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&amp;</a:t>
            </a:r>
            <a:r>
              <a:rPr lang="en-US" sz="1200" dirty="0"/>
              <a:t>image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QWidget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*</a:t>
            </a:r>
            <a:r>
              <a:rPr lang="en-US" sz="1200" dirty="0"/>
              <a:t>parent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/>
              <a:t> </a:t>
            </a:r>
          </a:p>
          <a:p>
            <a:pPr>
              <a:buClr>
                <a:srgbClr val="328930"/>
              </a:buClr>
              <a:buSzPct val="100000"/>
            </a:pPr>
            <a:r>
              <a:rPr lang="en-US" sz="1200" dirty="0">
                <a:solidFill>
                  <a:srgbClr val="000000"/>
                </a:solidFill>
              </a:rPr>
              <a:t>};</a:t>
            </a:r>
            <a:endParaRPr lang="en-US" sz="1200" kern="0" dirty="0">
              <a:solidFill>
                <a:srgbClr val="35322F"/>
              </a:solidFill>
              <a:ea typeface="MS PGothic" pitchFamily="34" charset="-128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5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888182"/>
              </p:ext>
            </p:extLst>
          </p:nvPr>
        </p:nvGraphicFramePr>
        <p:xfrm>
          <a:off x="643466" y="1481665"/>
          <a:ext cx="8043333" cy="37793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1"/>
                <a:gridCol w="5757332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b="0" dirty="0" smtClean="0">
                          <a:latin typeface="Open Sans Light"/>
                          <a:cs typeface="Open Sans Light"/>
                        </a:rPr>
                        <a:t>Qt Libraries and Plugins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Custom Libraries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Low and High-Level Plugin APIs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Plugin Development and Deploying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Plugin Usage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latin typeface="Open Sans Light"/>
                          <a:cs typeface="Open Sans Light"/>
                        </a:rPr>
                        <a:t>QTestLib</a:t>
                      </a:r>
                      <a:endParaRPr lang="en-US" sz="1800" b="0" dirty="0" smtClean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Unit Testing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GUI Simulation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Asynchronous Tests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Benchmarking</a:t>
                      </a: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Open Sans Light"/>
                          <a:cs typeface="Open Sans Light"/>
                        </a:rPr>
                        <a:t>Databases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Database Drivers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SQL Queries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Query Models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Transactions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Performance</a:t>
                      </a: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Multimedia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Open Sans Light"/>
                        <a:ea typeface="+mn-ea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Playing Audio and Video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Recording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FM Radio</a:t>
                      </a:r>
                    </a:p>
                  </a:txBody>
                  <a:tcPr marL="91428" marR="91428" marT="45703" marB="4570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900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uses macros to export and import symbols from dynamic libraries</a:t>
            </a:r>
          </a:p>
          <a:p>
            <a:r>
              <a:rPr lang="en-US" dirty="0" smtClean="0"/>
              <a:t>Macros are automatically added to your code, if you create a dynamic library with project wizard in </a:t>
            </a:r>
            <a:r>
              <a:rPr lang="en-US" dirty="0" err="1" smtClean="0"/>
              <a:t>QtCreator</a:t>
            </a:r>
            <a:endParaRPr lang="en-US" dirty="0" smtClean="0"/>
          </a:p>
          <a:p>
            <a:r>
              <a:rPr lang="en-US" dirty="0" smtClean="0"/>
              <a:t>Qt uses heavily plugins to enable flexible way to replace and and extend behavior of APIs</a:t>
            </a:r>
            <a:endParaRPr lang="en-US" dirty="0"/>
          </a:p>
          <a:p>
            <a:r>
              <a:rPr lang="en-US" dirty="0" smtClean="0"/>
              <a:t>Known plugins (interfaces) are automatically searched and loaded, if requested in the pre-defined folders</a:t>
            </a:r>
          </a:p>
          <a:p>
            <a:r>
              <a:rPr lang="en-US" dirty="0" smtClean="0"/>
              <a:t>Custom plugins can be implemented and loaded manually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4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QTestLib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82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  <a:p>
            <a:r>
              <a:rPr lang="en-US" dirty="0"/>
              <a:t>GUI Simulation</a:t>
            </a:r>
          </a:p>
          <a:p>
            <a:r>
              <a:rPr lang="en-US" dirty="0"/>
              <a:t>Asynchronous Tests</a:t>
            </a:r>
          </a:p>
          <a:p>
            <a:r>
              <a:rPr lang="en-US" dirty="0"/>
              <a:t>Benchmarking</a:t>
            </a:r>
          </a:p>
        </p:txBody>
      </p:sp>
    </p:spTree>
    <p:extLst>
      <p:ext uri="{BB962C8B-B14F-4D97-AF65-F5344CB8AC3E}">
        <p14:creationId xmlns:p14="http://schemas.microsoft.com/office/powerpoint/2010/main" val="338133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QTestLib</a:t>
            </a:r>
            <a:r>
              <a:rPr lang="en-US" dirty="0"/>
              <a:t> Features</a:t>
            </a:r>
          </a:p>
        </p:txBody>
      </p:sp>
      <p:graphicFrame>
        <p:nvGraphicFramePr>
          <p:cNvPr id="7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000980"/>
              </p:ext>
            </p:extLst>
          </p:nvPr>
        </p:nvGraphicFramePr>
        <p:xfrm>
          <a:off x="515874" y="1351110"/>
          <a:ext cx="7956885" cy="3045771"/>
        </p:xfrm>
        <a:graphic>
          <a:graphicData uri="http://schemas.openxmlformats.org/drawingml/2006/table">
            <a:tbl>
              <a:tblPr/>
              <a:tblGrid>
                <a:gridCol w="1695025"/>
                <a:gridCol w="6261860"/>
              </a:tblGrid>
              <a:tr h="2929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Lightweight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ABC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Consists of about 6000 lines of code and 60 exported symbols.</a:t>
                      </a:r>
                    </a:p>
                  </a:txBody>
                  <a:tcPr marL="90000" marR="90000" marT="39000" marB="39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ABC32"/>
                    </a:solidFill>
                  </a:tcPr>
                </a:tc>
              </a:tr>
              <a:tr h="3501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Self-contained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ABC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Requires only a few symbols from the Qt Core library for non-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gui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 testing.</a:t>
                      </a:r>
                    </a:p>
                  </a:txBody>
                  <a:tcPr marL="90000" marR="90000" marT="39000" marB="39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ABC32"/>
                    </a:solidFill>
                  </a:tcPr>
                </a:tc>
              </a:tr>
              <a:tr h="2929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Rapid testing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ABC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Needs no special test-runners; no special registration for tests.</a:t>
                      </a:r>
                    </a:p>
                  </a:txBody>
                  <a:tcPr marL="90000" marR="90000" marT="39000" marB="39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ABC32"/>
                    </a:solidFill>
                  </a:tcPr>
                </a:tc>
              </a:tr>
              <a:tr h="3472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Data-driven testing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ABC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A test can be executed multiple times with different test data.</a:t>
                      </a:r>
                    </a:p>
                  </a:txBody>
                  <a:tcPr marL="90000" marR="90000" marT="39000" marB="39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ABC32"/>
                    </a:solidFill>
                  </a:tcPr>
                </a:tc>
              </a:tr>
              <a:tr h="3358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Basic GUI testing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ABC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Offers functionality for mouse and keyboard simulation.</a:t>
                      </a:r>
                    </a:p>
                  </a:txBody>
                  <a:tcPr marL="90000" marR="90000" marT="39000" marB="39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ABC32"/>
                    </a:solidFill>
                  </a:tcPr>
                </a:tc>
              </a:tr>
              <a:tr h="2929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IDE friendly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ABC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Outputs messages that can be interpreted by Visual Studio.</a:t>
                      </a:r>
                    </a:p>
                  </a:txBody>
                  <a:tcPr marL="90000" marR="90000" marT="39000" marB="39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ABC32"/>
                    </a:solidFill>
                  </a:tcPr>
                </a:tc>
              </a:tr>
              <a:tr h="2929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Thread-safety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ABC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The error reporting is thread safe and atomic.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ABC32"/>
                    </a:solidFill>
                  </a:tcPr>
                </a:tc>
              </a:tr>
              <a:tr h="33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Type-safety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ABC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Extensive use of templates prevent errors introduced by implicit type casting.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ABC32"/>
                    </a:solidFill>
                  </a:tcPr>
                </a:tc>
              </a:tr>
              <a:tr h="3358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Easily extendable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ABC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Custom types can easily be added to the test data and test output.</a:t>
                      </a:r>
                    </a:p>
                  </a:txBody>
                  <a:tcPr marL="90000" marR="90000" marT="39000" marB="39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ABC32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3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a Set of Test Cases?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5036" y="1217104"/>
            <a:ext cx="7755396" cy="293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&lt;QtTest/QTest&gt;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MyTest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QObject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Q_OBJECT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void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initTestCase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void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cleanupTestCase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slots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void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cleanup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void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void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anotherTestcase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 Cleanup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initTestCase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Called only once prior to calling any test functions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cleanupTestCase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Called only once after all test functions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Called before each test function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void cleanup()</a:t>
            </a:r>
          </a:p>
          <a:p>
            <a:pPr lvl="1"/>
            <a:r>
              <a:rPr lang="en-US" dirty="0"/>
              <a:t>Called after each test function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7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Tests Together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Main Line (</a:t>
            </a:r>
            <a:r>
              <a:rPr lang="en-US" dirty="0" err="1"/>
              <a:t>main.cpp</a:t>
            </a:r>
            <a:r>
              <a:rPr lang="en-US" dirty="0"/>
              <a:t>):</a:t>
            </a:r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</a:rPr>
              <a:t>#include “</a:t>
            </a:r>
            <a:r>
              <a:rPr lang="en-US" dirty="0" err="1">
                <a:latin typeface="Courier New" pitchFamily="49" charset="0"/>
              </a:rPr>
              <a:t>MyTest.h</a:t>
            </a:r>
            <a:r>
              <a:rPr lang="en-US" dirty="0">
                <a:latin typeface="Courier New" pitchFamily="49" charset="0"/>
              </a:rPr>
              <a:t>”</a:t>
            </a:r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</a:rPr>
              <a:t>QTEST_MAIN(</a:t>
            </a:r>
            <a:r>
              <a:rPr lang="en-US" dirty="0" err="1">
                <a:latin typeface="Courier New" pitchFamily="49" charset="0"/>
              </a:rPr>
              <a:t>MyTest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QTEST_MAIN</a:t>
            </a:r>
            <a:r>
              <a:rPr lang="en-US" dirty="0"/>
              <a:t> initializes </a:t>
            </a:r>
            <a:r>
              <a:rPr lang="en-US" dirty="0" err="1"/>
              <a:t>Qt</a:t>
            </a:r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QTEST_MAIN</a:t>
            </a:r>
            <a:r>
              <a:rPr lang="en-US" dirty="0"/>
              <a:t> instantiates the test class and executes all the test cases</a:t>
            </a:r>
          </a:p>
          <a:p>
            <a:r>
              <a:rPr lang="en-US" dirty="0"/>
              <a:t>All the test case functions are run on that same instance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QTEST_MAIN</a:t>
            </a:r>
            <a:r>
              <a:rPr lang="en-US" dirty="0"/>
              <a:t> suggests that each test class is compiled and linked to one executable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0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7909" y="406289"/>
            <a:ext cx="4113958" cy="778533"/>
          </a:xfrm>
        </p:spPr>
        <p:txBody>
          <a:bodyPr/>
          <a:lstStyle/>
          <a:p>
            <a:r>
              <a:rPr lang="en-US" dirty="0"/>
              <a:t>Running Tests from Command 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06267" y="3166533"/>
            <a:ext cx="0" cy="3090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460"/>
              </a:lnSpc>
            </a:pPr>
            <a:endParaRPr lang="en-US" spc="-30" dirty="0" smtClean="0">
              <a:latin typeface="Open Sans Light"/>
              <a:cs typeface="Open Sans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841" y="-1"/>
            <a:ext cx="4424159" cy="570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2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7024" y="1289114"/>
            <a:ext cx="8043428" cy="2457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PASS : </a:t>
            </a:r>
            <a:r>
              <a:rPr lang="en-US" sz="1200" dirty="0" err="1">
                <a:latin typeface="Courier New"/>
                <a:cs typeface="Courier New"/>
              </a:rPr>
              <a:t>MyDataTest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initTestCase</a:t>
            </a:r>
            <a:r>
              <a:rPr lang="en-US" sz="1200" dirty="0">
                <a:latin typeface="Courier New"/>
                <a:cs typeface="Courier New"/>
              </a:rPr>
              <a:t>()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1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PASS : </a:t>
            </a:r>
            <a:r>
              <a:rPr lang="en-US" sz="1200" dirty="0" err="1">
                <a:latin typeface="Courier New"/>
                <a:cs typeface="Courier New"/>
              </a:rPr>
              <a:t>MyDataTest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myTestCase</a:t>
            </a:r>
            <a:r>
              <a:rPr lang="en-US" sz="1200" dirty="0">
                <a:latin typeface="Courier New"/>
                <a:cs typeface="Courier New"/>
              </a:rPr>
              <a:t>(1st row)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2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PASS : </a:t>
            </a:r>
            <a:r>
              <a:rPr lang="en-US" sz="1200" dirty="0" err="1">
                <a:latin typeface="Courier New"/>
                <a:cs typeface="Courier New"/>
              </a:rPr>
              <a:t>MyDataTest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myTestCase</a:t>
            </a:r>
            <a:r>
              <a:rPr lang="en-US" sz="1200" dirty="0">
                <a:latin typeface="Courier New"/>
                <a:cs typeface="Courier New"/>
              </a:rPr>
              <a:t>(2nd row)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3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PASS : </a:t>
            </a:r>
            <a:r>
              <a:rPr lang="en-US" sz="1200" dirty="0" err="1">
                <a:latin typeface="Courier New"/>
                <a:cs typeface="Courier New"/>
              </a:rPr>
              <a:t>MyDataTest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myTestCase</a:t>
            </a:r>
            <a:r>
              <a:rPr lang="en-US" sz="1200" dirty="0">
                <a:latin typeface="Courier New"/>
                <a:cs typeface="Courier New"/>
              </a:rPr>
              <a:t>(3rd)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PASS : </a:t>
            </a:r>
            <a:r>
              <a:rPr lang="en-US" sz="1200" dirty="0" err="1">
                <a:latin typeface="Courier New"/>
                <a:cs typeface="Courier New"/>
              </a:rPr>
              <a:t>MyDataTest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cleanupTestCase</a:t>
            </a:r>
            <a:r>
              <a:rPr lang="en-US" sz="1200" dirty="0">
                <a:latin typeface="Courier New"/>
                <a:cs typeface="Courier New"/>
              </a:rPr>
              <a:t>()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Totals: 5 passed, 0 failed, 0 skipped, 0 blacklisted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********* Finished testing of </a:t>
            </a:r>
            <a:r>
              <a:rPr lang="en-US" sz="1200" dirty="0" err="1">
                <a:latin typeface="Courier New"/>
                <a:cs typeface="Courier New"/>
              </a:rPr>
              <a:t>MyDataTest</a:t>
            </a:r>
            <a:r>
              <a:rPr lang="en-US" sz="1200" dirty="0">
                <a:latin typeface="Courier New"/>
                <a:cs typeface="Courier New"/>
              </a:rPr>
              <a:t> *********</a:t>
            </a:r>
            <a:endParaRPr lang="en-US" sz="1200" dirty="0">
              <a:effectLst/>
              <a:latin typeface="Courier New"/>
              <a:cs typeface="Courier New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36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Functions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setup() </a:t>
            </a:r>
            <a:r>
              <a:rPr lang="en-US" dirty="0"/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cleanup() </a:t>
            </a:r>
            <a:r>
              <a:rPr lang="en-US" dirty="0"/>
              <a:t>are called if they exist</a:t>
            </a:r>
          </a:p>
          <a:p>
            <a:r>
              <a:rPr lang="en-US" dirty="0"/>
              <a:t>Functions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cleanup() </a:t>
            </a:r>
            <a:r>
              <a:rPr lang="en-US" dirty="0"/>
              <a:t>need to be slots (private slots)</a:t>
            </a:r>
          </a:p>
          <a:p>
            <a:r>
              <a:rPr lang="en-US" dirty="0"/>
              <a:t>If an exception is thrown, rest of the test functions are not executed, which may produce misleading results (there may be more test functions skipped than reported)</a:t>
            </a:r>
          </a:p>
          <a:p>
            <a:r>
              <a:rPr lang="en-US" dirty="0"/>
              <a:t>You can combine more than just one test class together (by not 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QTEST_MAIN</a:t>
            </a:r>
            <a:r>
              <a:rPr lang="en-US" dirty="0"/>
              <a:t>)</a:t>
            </a:r>
          </a:p>
          <a:p>
            <a:r>
              <a:rPr lang="en-US" dirty="0"/>
              <a:t>There is no new instance for each invocation of a test function (as you may have used to have in other test frameworks)</a:t>
            </a:r>
          </a:p>
          <a:p>
            <a:r>
              <a:rPr lang="en-US" dirty="0"/>
              <a:t>Executable returns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QTEST_MAIN</a:t>
            </a:r>
            <a:r>
              <a:rPr lang="en-US" dirty="0"/>
              <a:t>) a fail count by default, which is useful for scripts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73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24274"/>
              </p:ext>
            </p:extLst>
          </p:nvPr>
        </p:nvGraphicFramePr>
        <p:xfrm>
          <a:off x="643466" y="1481665"/>
          <a:ext cx="8043333" cy="347461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1"/>
                <a:gridCol w="575733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XML and JSON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Open Sans Light"/>
                        <a:ea typeface="+mn-ea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XML Parsing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JSON</a:t>
                      </a:r>
                      <a:endParaRPr lang="en-US" sz="1400" dirty="0" smtClean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Inter-Process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 Communication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Open Sans Light"/>
                        <a:ea typeface="+mn-ea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Running Processes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Shared Memory with Qt</a:t>
                      </a:r>
                    </a:p>
                    <a:p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QtDBus</a:t>
                      </a: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 – Qt Bindings to D-Bus</a:t>
                      </a: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Multithreading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Qt Threading Model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Re-entrant and Thread-safe Classes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Thread Affinity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Multithreading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Synchronization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Mutual Exclusion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Thread Storage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Inter-Thread Communication</a:t>
                      </a:r>
                    </a:p>
                    <a:p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QRunnable</a:t>
                      </a:r>
                      <a:endParaRPr lang="en-US" sz="1400" dirty="0" smtClean="0">
                        <a:latin typeface="Open Sans Light"/>
                        <a:cs typeface="Open Sans Light"/>
                      </a:endParaRP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Thread Pool</a:t>
                      </a:r>
                    </a:p>
                  </a:txBody>
                  <a:tcPr marL="91428" marR="91428" marT="45703" marB="4570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68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the Condition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548" y="1309328"/>
            <a:ext cx="8043428" cy="2288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VERIFY(condition)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QTRY_VERIFY(condition)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QTRY_VERIFY_WITH_TIMEOUT(condition, timeout)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VERIFY2(condition, message)</a:t>
            </a:r>
          </a:p>
          <a:p>
            <a:pPr lvl="1"/>
            <a:r>
              <a:rPr lang="en-US" dirty="0" smtClean="0"/>
              <a:t>An additional message is recorded into the test log if the condition is not true.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QCOMPARE(actual, expected)</a:t>
            </a:r>
          </a:p>
          <a:p>
            <a:pPr lvl="1"/>
            <a:r>
              <a:rPr lang="en-US" dirty="0" smtClean="0"/>
              <a:t>Records the actual and expected values into the test log if they do not match</a:t>
            </a:r>
          </a:p>
          <a:p>
            <a:pPr indent="-144000">
              <a:buNone/>
            </a:pPr>
            <a:r>
              <a:rPr lang="en-US" dirty="0" smtClean="0">
                <a:latin typeface="Courier New"/>
                <a:cs typeface="Courier New"/>
              </a:rPr>
              <a:t>QTRY_COMPARE(actual, expected)</a:t>
            </a:r>
          </a:p>
          <a:p>
            <a:pPr lvl="1"/>
            <a:endParaRPr lang="en-US" dirty="0" smtClean="0"/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Macros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1020" y="1181100"/>
            <a:ext cx="8007424" cy="3044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QFAIL(message)</a:t>
            </a:r>
          </a:p>
          <a:p>
            <a:pPr lvl="1"/>
            <a:r>
              <a:rPr lang="en-US" smtClean="0"/>
              <a:t>Fails the test case.</a:t>
            </a:r>
          </a:p>
          <a:p>
            <a:pPr lvl="1"/>
            <a:r>
              <a:rPr lang="en-US" smtClean="0"/>
              <a:t>Supposed to be used within the logic of a test function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QWARN(message)</a:t>
            </a:r>
          </a:p>
          <a:p>
            <a:pPr lvl="1"/>
            <a:r>
              <a:rPr lang="en-US" smtClean="0"/>
              <a:t>Can be used to record a message to the test log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QTEST_MAIN(testclassname)</a:t>
            </a:r>
          </a:p>
          <a:p>
            <a:pPr lvl="1"/>
            <a:r>
              <a:rPr lang="en-US" smtClean="0"/>
              <a:t>Instantiates Qt and the test case class.</a:t>
            </a:r>
          </a:p>
          <a:p>
            <a:pPr lvl="1"/>
            <a:r>
              <a:rPr lang="en-US" smtClean="0"/>
              <a:t>Executes all the test cases (functions)</a:t>
            </a:r>
          </a:p>
          <a:p>
            <a:pPr lvl="1"/>
            <a:endParaRPr lang="en-US" smtClean="0"/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Centric Test Case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9376" y="1192969"/>
            <a:ext cx="7817060" cy="2168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&lt;QtTest/QTest&gt;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MyDataTest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QObject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Q_OBJECT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slots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void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myTestCase_data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void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myTestCase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>
                <a:latin typeface="Open Sans Light"/>
                <a:cs typeface="Open Sans Light"/>
              </a:rPr>
              <a:t>Demo: 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datatest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0292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Test Data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1560" y="1181101"/>
            <a:ext cx="7848872" cy="2180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MyDataTest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myTestCase_data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table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two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columns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addColumn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integer_input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addColumn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"result"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newRow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"1st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row"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yahoo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”;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newRow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"2nd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row"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”;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newRow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"3rd"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yeah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”;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000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58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Feeding Test Data for Test Case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Test function is called multiple times (number of rows)</a:t>
            </a:r>
          </a:p>
          <a:p>
            <a:r>
              <a:rPr lang="en-US" dirty="0"/>
              <a:t>Test function produces a single pass/fail result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5728" y="2226922"/>
            <a:ext cx="7791400" cy="1450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MyDataTest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myTestCase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 QFETCH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integer_input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 QFETCH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 QCOMPARE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myTestedFunction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integer_input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1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Interesting Macros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QEXPECT_FAIL(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dataIndex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comment, mode)</a:t>
            </a:r>
          </a:p>
          <a:p>
            <a:pPr lvl="1"/>
            <a:r>
              <a:rPr lang="en-US" i="1" dirty="0"/>
              <a:t>mode</a:t>
            </a:r>
            <a:r>
              <a:rPr lang="en-US" dirty="0"/>
              <a:t> is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TestFailMode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/>
              <a:t>and sets whether the test should continue to execute or not</a:t>
            </a:r>
          </a:p>
          <a:p>
            <a:pPr lvl="1"/>
            <a:r>
              <a:rPr lang="en-US" dirty="0"/>
              <a:t>May produce unexpected pass result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QSKIP(description, mode)</a:t>
            </a:r>
          </a:p>
          <a:p>
            <a:pPr lvl="1"/>
            <a:r>
              <a:rPr lang="en-US" dirty="0"/>
              <a:t>Skips the test case without producing any log out of it</a:t>
            </a:r>
          </a:p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4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QTest</a:t>
            </a:r>
            <a:r>
              <a:rPr lang="en-US" dirty="0"/>
              <a:t> </a:t>
            </a:r>
            <a:r>
              <a:rPr lang="en-US" dirty="0" smtClean="0"/>
              <a:t>GUI Testing Support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81000" indent="-381000"/>
            <a:r>
              <a:rPr lang="en-US" dirty="0" err="1"/>
              <a:t>QTest</a:t>
            </a:r>
            <a:r>
              <a:rPr lang="en-US" dirty="0"/>
              <a:t> class can be used to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400050">
              <a:buFontTx/>
              <a:buAutoNum type="arabicPeriod"/>
            </a:pPr>
            <a:r>
              <a:rPr lang="en-US" dirty="0"/>
              <a:t>Simulate key events</a:t>
            </a:r>
          </a:p>
          <a:p>
            <a:pPr marL="400050">
              <a:buFontTx/>
              <a:buAutoNum type="arabicPeriod"/>
            </a:pPr>
            <a:r>
              <a:rPr lang="en-US" dirty="0"/>
              <a:t>Simulate key presses: Up and Down</a:t>
            </a:r>
          </a:p>
          <a:p>
            <a:pPr marL="400050">
              <a:buFontTx/>
              <a:buAutoNum type="arabicPeriod"/>
            </a:pPr>
            <a:r>
              <a:rPr lang="en-US" dirty="0"/>
              <a:t>Simulate mouse events: Click and Move</a:t>
            </a:r>
          </a:p>
          <a:p>
            <a:pPr marL="400050">
              <a:buFontTx/>
              <a:buAutoNum type="arabicPeriod"/>
            </a:pPr>
            <a:r>
              <a:rPr lang="en-US" dirty="0"/>
              <a:t>Simulate mouse presses: Up and Down</a:t>
            </a:r>
          </a:p>
          <a:p>
            <a:pPr marL="400050">
              <a:buFontTx/>
              <a:buAutoNum type="arabicPeriod"/>
            </a:pPr>
            <a:r>
              <a:rPr lang="en-US" dirty="0"/>
              <a:t>Convert values of various types into strings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7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Key/Mouse Events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5036" y="1325116"/>
            <a:ext cx="7791400" cy="3044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MyTest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_tested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QLineEdit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"default"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MyTest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QString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defaultValue(</a:t>
            </a:r>
            <a:r>
              <a:rPr lang="en-US" sz="120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"default"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QString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input(</a:t>
            </a:r>
            <a:r>
              <a:rPr lang="en-US" sz="120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"abc"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QTest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keyClicks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_tested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input);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 // mouseClick(), mouseDClick(), mouseMove()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QString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result(</a:t>
            </a:r>
            <a:r>
              <a:rPr lang="en-US" sz="120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_tested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QString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expected(defaultValue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input);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 QCOMPARE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(result,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expected);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>
                <a:latin typeface="Open Sans Light"/>
                <a:cs typeface="Open Sans Light"/>
              </a:rPr>
              <a:t>Demo: 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keyinput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17938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Asynchronous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 mock objects exist in </a:t>
            </a:r>
            <a:r>
              <a:rPr lang="en-US" dirty="0" err="1"/>
              <a:t>QTestLib</a:t>
            </a:r>
            <a:endParaRPr lang="en-US" dirty="0"/>
          </a:p>
          <a:p>
            <a:pPr lvl="1"/>
            <a:r>
              <a:rPr lang="en-US" dirty="0"/>
              <a:t>Order and quantity of calls of slots/functions need to be recorded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QSignalSpy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The challenge is not to fall out the test slot function before verifying signals emitted by the tested class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qWait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How long do you wait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QSignalSpy</a:t>
            </a:r>
            <a:r>
              <a:rPr lang="en-US" dirty="0" smtClean="0">
                <a:latin typeface="Courier New"/>
                <a:cs typeface="Courier New"/>
              </a:rPr>
              <a:t>::wait() </a:t>
            </a:r>
            <a:r>
              <a:rPr lang="en-US" dirty="0" smtClean="0"/>
              <a:t>introduced in Qt5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0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Signals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4706401" cy="3784985"/>
          </a:xfrm>
        </p:spPr>
        <p:txBody>
          <a:bodyPr/>
          <a:lstStyle/>
          <a:p>
            <a:r>
              <a:rPr lang="en-US" dirty="0"/>
              <a:t>A signal can be emitted asynchronously after a tested slot is called</a:t>
            </a:r>
          </a:p>
          <a:p>
            <a:endParaRPr lang="en-US" dirty="0" smtClean="0"/>
          </a:p>
          <a:p>
            <a:r>
              <a:rPr lang="en-US" dirty="0" smtClean="0"/>
              <a:t>Test </a:t>
            </a:r>
            <a:r>
              <a:rPr lang="en-US" dirty="0"/>
              <a:t>code needs to connect to that signal to receive it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connected slot needs to verify the signal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265" y="1109523"/>
            <a:ext cx="4098428" cy="3207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8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98942"/>
              </p:ext>
            </p:extLst>
          </p:nvPr>
        </p:nvGraphicFramePr>
        <p:xfrm>
          <a:off x="643466" y="1481665"/>
          <a:ext cx="8043333" cy="283453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1"/>
                <a:gridCol w="575733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QtConcurrent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Open Sans Light"/>
                        <a:ea typeface="+mn-ea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Concurrent Tasks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Mapping and Filtering</a:t>
                      </a: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Networking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TCP/UDP Sockets</a:t>
                      </a:r>
                    </a:p>
                    <a:p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WebSockets</a:t>
                      </a:r>
                      <a:endParaRPr lang="en-US" sz="1400" dirty="0" smtClean="0">
                        <a:latin typeface="Open Sans Light"/>
                        <a:cs typeface="Open Sans Light"/>
                      </a:endParaRP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SSL Sockets</a:t>
                      </a:r>
                    </a:p>
                    <a:p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QNetworkAccessManager</a:t>
                      </a:r>
                      <a:endParaRPr lang="en-US" sz="1400" dirty="0" smtClean="0">
                        <a:latin typeface="Open Sans Light"/>
                        <a:cs typeface="Open Sans Light"/>
                      </a:endParaRP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Requests and Replies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DNS and Proxies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Cookies</a:t>
                      </a: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WebEngine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Open Sans Light"/>
                        <a:ea typeface="+mn-ea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Essential Classes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Handling Asynchronous Functions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Exposing C++ Functions in </a:t>
                      </a:r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WebEngine</a:t>
                      </a: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 JavaScript Engine</a:t>
                      </a:r>
                    </a:p>
                  </a:txBody>
                  <a:tcPr marL="91428" marR="91428" marT="45703" marB="4570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96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Test Code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9572" y="1057300"/>
            <a:ext cx="7719392" cy="3312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timerCallback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++</a:t>
            </a:r>
            <a:r>
              <a:rPr lang="en-US" sz="12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200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timerCallbackCalled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testStart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MyTimer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timer;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(&amp;timer,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ownTimerTimeout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timerCallback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QCOMPARE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200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timerCallbackCalled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Period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timer.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ownStartTimer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(Period);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qWait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(Period *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QCOMPARE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200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timerCallbackCalled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600" dirty="0" smtClean="0">
              <a:solidFill>
                <a:srgbClr val="808000"/>
              </a:solidFill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600" dirty="0" smtClean="0">
              <a:solidFill>
                <a:srgbClr val="808000"/>
              </a:solidFill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600" dirty="0">
              <a:solidFill>
                <a:srgbClr val="80800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02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QSignalSpy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QSignallSpy</a:t>
            </a:r>
            <a:r>
              <a:rPr lang="en-US" dirty="0"/>
              <a:t> class can be used to record calls of a single signal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QSignalSpy</a:t>
            </a:r>
            <a:r>
              <a:rPr lang="en-US" dirty="0"/>
              <a:t> records the values of the call</a:t>
            </a:r>
          </a:p>
          <a:p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12" y="2209430"/>
            <a:ext cx="495336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8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Same with </a:t>
            </a:r>
            <a:r>
              <a:rPr lang="en-US" dirty="0" err="1"/>
              <a:t>QSignalSpy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5556" y="1093304"/>
            <a:ext cx="7899412" cy="3132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testStart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MyTimer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timer;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QSignalSpy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spy(&amp;timer,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ownTimerTimeout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QVERIFY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spy.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valid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QVERIFY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spy.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no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calls,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precondition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Period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timer.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ownStartTimer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(Period);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QVERIFY(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spy.wait</a:t>
            </a: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Period *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spy.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QCOMPARE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(result,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one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expected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QList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QVariant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theCall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spy.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takeFirst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QVERIFY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theCall.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no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parameters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>
                <a:latin typeface="Open Sans Light"/>
                <a:cs typeface="Open Sans Light"/>
              </a:rPr>
              <a:t>Demo: 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signalspy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6463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Recorded Calls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QSignalSpy</a:t>
            </a:r>
            <a:r>
              <a:rPr lang="en-US" dirty="0"/>
              <a:t> is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QVariant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 &gt;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parameters of calls can be accessed and verified through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QList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Values </a:t>
            </a:r>
            <a:r>
              <a:rPr lang="en-US" dirty="0"/>
              <a:t>are stored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QVariants</a:t>
            </a:r>
            <a:endParaRPr lang="en-US" dirty="0"/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QVariant</a:t>
            </a:r>
            <a:r>
              <a:rPr lang="en-US" dirty="0"/>
              <a:t> provides converter functions</a:t>
            </a:r>
          </a:p>
          <a:p>
            <a:pPr lvl="1"/>
            <a:r>
              <a:rPr lang="en-US" dirty="0"/>
              <a:t>For example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QVariant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92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576033" y="2496139"/>
            <a:ext cx="8043428" cy="1796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lnSpc>
                <a:spcPct val="50000"/>
              </a:lnSpc>
              <a:buNone/>
            </a:pPr>
            <a:r>
              <a:rPr lang="en-US" sz="1200" dirty="0" smtClean="0">
                <a:latin typeface="Courier New"/>
                <a:cs typeface="Courier New"/>
              </a:rPr>
              <a:t>PASS </a:t>
            </a:r>
            <a:r>
              <a:rPr lang="en-US" sz="1200" dirty="0">
                <a:latin typeface="Courier New"/>
                <a:cs typeface="Courier New"/>
              </a:rPr>
              <a:t>: </a:t>
            </a:r>
            <a:r>
              <a:rPr lang="en-US" sz="1200" dirty="0" err="1">
                <a:latin typeface="Courier New"/>
                <a:cs typeface="Courier New"/>
              </a:rPr>
              <a:t>Container_perfTest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initTestCase</a:t>
            </a:r>
            <a:r>
              <a:rPr lang="en-US" sz="1200" dirty="0">
                <a:latin typeface="Courier New"/>
                <a:cs typeface="Courier New"/>
              </a:rPr>
              <a:t>()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PASS : </a:t>
            </a:r>
            <a:r>
              <a:rPr lang="en-US" sz="1200" dirty="0" err="1">
                <a:latin typeface="Courier New"/>
                <a:cs typeface="Courier New"/>
              </a:rPr>
              <a:t>Container_perfTest</a:t>
            </a:r>
            <a:r>
              <a:rPr lang="en-US" sz="1200" dirty="0">
                <a:latin typeface="Courier New"/>
                <a:cs typeface="Courier New"/>
              </a:rPr>
              <a:t>::testCase1()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RESULT : </a:t>
            </a:r>
            <a:r>
              <a:rPr lang="en-US" sz="1200" dirty="0" err="1">
                <a:latin typeface="Courier New"/>
                <a:cs typeface="Courier New"/>
              </a:rPr>
              <a:t>Container_perfTest</a:t>
            </a:r>
            <a:r>
              <a:rPr lang="en-US" sz="1200" dirty="0">
                <a:latin typeface="Courier New"/>
                <a:cs typeface="Courier New"/>
              </a:rPr>
              <a:t>::testCase1():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0.50 </a:t>
            </a:r>
            <a:r>
              <a:rPr lang="en-US" sz="1200" dirty="0" err="1">
                <a:latin typeface="Courier New"/>
                <a:cs typeface="Courier New"/>
              </a:rPr>
              <a:t>msecs</a:t>
            </a:r>
            <a:r>
              <a:rPr lang="en-US" sz="1200" dirty="0">
                <a:latin typeface="Courier New"/>
                <a:cs typeface="Courier New"/>
              </a:rPr>
              <a:t> per iteration (total: 64, iterations: 128)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PASS : </a:t>
            </a:r>
            <a:r>
              <a:rPr lang="en-US" sz="1200" dirty="0" err="1">
                <a:latin typeface="Courier New"/>
                <a:cs typeface="Courier New"/>
              </a:rPr>
              <a:t>Container_perfTest</a:t>
            </a:r>
            <a:r>
              <a:rPr lang="en-US" sz="1200" dirty="0">
                <a:latin typeface="Courier New"/>
                <a:cs typeface="Courier New"/>
              </a:rPr>
              <a:t>::testCase2()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RESULT : </a:t>
            </a:r>
            <a:r>
              <a:rPr lang="en-US" sz="1200" dirty="0" err="1">
                <a:latin typeface="Courier New"/>
                <a:cs typeface="Courier New"/>
              </a:rPr>
              <a:t>Container_perfTest</a:t>
            </a:r>
            <a:r>
              <a:rPr lang="en-US" sz="1200" dirty="0">
                <a:latin typeface="Courier New"/>
                <a:cs typeface="Courier New"/>
              </a:rPr>
              <a:t>::testCase2():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0.54 </a:t>
            </a:r>
            <a:r>
              <a:rPr lang="en-US" sz="1200" dirty="0" err="1">
                <a:latin typeface="Courier New"/>
                <a:cs typeface="Courier New"/>
              </a:rPr>
              <a:t>msecs</a:t>
            </a:r>
            <a:r>
              <a:rPr lang="en-US" sz="1200" dirty="0">
                <a:latin typeface="Courier New"/>
                <a:cs typeface="Courier New"/>
              </a:rPr>
              <a:t> per iteration (total: 70, iterations: 128)</a:t>
            </a:r>
            <a:endParaRPr lang="en-US" sz="1200" dirty="0">
              <a:effectLst/>
              <a:latin typeface="Courier New"/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Execution Times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1020" y="1181100"/>
            <a:ext cx="7971420" cy="1136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/>
                <a:cs typeface="Courier New"/>
              </a:rPr>
              <a:t>QBENCHMARK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 smtClean="0">
                <a:latin typeface="Courier New"/>
                <a:cs typeface="Courier New"/>
              </a:rPr>
              <a:t> // or QBENCHMARK_ONCE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…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code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to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be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measured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200" dirty="0">
              <a:solidFill>
                <a:srgbClr val="808000"/>
              </a:solidFill>
              <a:latin typeface="Courier New"/>
              <a:cs typeface="Courier New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107462" y="2917239"/>
            <a:ext cx="392057" cy="6933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62936" y="2912201"/>
            <a:ext cx="392057" cy="6933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QBENCHMARK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r>
              <a:rPr lang="en-US" dirty="0"/>
              <a:t>Code block may be iterated</a:t>
            </a:r>
          </a:p>
          <a:p>
            <a:pPr lvl="1"/>
            <a:r>
              <a:rPr lang="en-US" dirty="0"/>
              <a:t>Affects to the test design and implementation</a:t>
            </a:r>
          </a:p>
          <a:p>
            <a:r>
              <a:rPr lang="en-US" dirty="0"/>
              <a:t>Several measurement back-ends possible</a:t>
            </a:r>
          </a:p>
          <a:p>
            <a:pPr lvl="1"/>
            <a:r>
              <a:rPr lang="en-US" dirty="0"/>
              <a:t>Wall time, CPU tick count, </a:t>
            </a:r>
            <a:r>
              <a:rPr lang="en-US" dirty="0" err="1"/>
              <a:t>valgrind</a:t>
            </a:r>
            <a:r>
              <a:rPr lang="en-US" dirty="0"/>
              <a:t>/</a:t>
            </a:r>
            <a:r>
              <a:rPr lang="en-US" dirty="0" err="1"/>
              <a:t>callgrind</a:t>
            </a:r>
            <a:r>
              <a:rPr lang="en-US" dirty="0"/>
              <a:t>, event count</a:t>
            </a:r>
          </a:p>
          <a:p>
            <a:pPr lvl="1"/>
            <a:r>
              <a:rPr lang="en-US" dirty="0"/>
              <a:t>Availability depends on the </a:t>
            </a:r>
            <a:r>
              <a:rPr lang="en-US" dirty="0" smtClean="0"/>
              <a:t>platform</a:t>
            </a:r>
          </a:p>
          <a:p>
            <a:pPr lvl="1"/>
            <a:endParaRPr lang="en-US" dirty="0"/>
          </a:p>
          <a:p>
            <a:r>
              <a:rPr lang="en-US" dirty="0" smtClean="0"/>
              <a:t>Sometimes more straightforward to use </a:t>
            </a:r>
            <a:r>
              <a:rPr lang="en-US" dirty="0" err="1" smtClean="0">
                <a:latin typeface="Courier New"/>
                <a:cs typeface="Courier New"/>
              </a:rPr>
              <a:t>QTime</a:t>
            </a:r>
            <a:r>
              <a:rPr lang="en-US" dirty="0" smtClean="0">
                <a:latin typeface="Courier New"/>
                <a:cs typeface="Courier New"/>
              </a:rPr>
              <a:t>::elapsed() </a:t>
            </a:r>
            <a:r>
              <a:rPr lang="en-US" dirty="0" smtClean="0"/>
              <a:t>function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6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QTestLib</a:t>
            </a:r>
            <a:r>
              <a:rPr lang="en-US" dirty="0"/>
              <a:t> allows you to write unit tests for your classes</a:t>
            </a:r>
          </a:p>
          <a:p>
            <a:r>
              <a:rPr lang="en-US" dirty="0"/>
              <a:t>The library is rather small and has just a few dependencies on </a:t>
            </a:r>
            <a:r>
              <a:rPr lang="en-US" dirty="0" err="1"/>
              <a:t>QtCore</a:t>
            </a:r>
            <a:endParaRPr lang="en-US" dirty="0"/>
          </a:p>
          <a:p>
            <a:r>
              <a:rPr lang="en-US" dirty="0"/>
              <a:t>It allows easily test-driven development if needed</a:t>
            </a:r>
          </a:p>
          <a:p>
            <a:r>
              <a:rPr lang="en-US" dirty="0"/>
              <a:t>The library supports test driven tests</a:t>
            </a:r>
          </a:p>
          <a:p>
            <a:pPr lvl="1"/>
            <a:r>
              <a:rPr lang="en-US" dirty="0"/>
              <a:t>The data for test cases is provided separately</a:t>
            </a:r>
          </a:p>
          <a:p>
            <a:r>
              <a:rPr lang="en-US" dirty="0"/>
              <a:t>Key and mouse presses can be easily simulated</a:t>
            </a:r>
          </a:p>
          <a:p>
            <a:r>
              <a:rPr lang="en-US" dirty="0"/>
              <a:t>Emitted signals may be introspected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QSignalSpy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9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23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Database Drivers</a:t>
            </a:r>
          </a:p>
          <a:p>
            <a:r>
              <a:rPr lang="en-US" dirty="0"/>
              <a:t>SQL Queries</a:t>
            </a:r>
          </a:p>
          <a:p>
            <a:r>
              <a:rPr lang="en-US" dirty="0"/>
              <a:t>Query Models</a:t>
            </a:r>
          </a:p>
          <a:p>
            <a:r>
              <a:rPr lang="en-US" dirty="0"/>
              <a:t>Transactions</a:t>
            </a:r>
          </a:p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46859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 Database Module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Qt contains cross-platform and database-independent SQL APIs</a:t>
            </a:r>
          </a:p>
          <a:p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database-specific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for </a:t>
            </a:r>
            <a:r>
              <a:rPr lang="fi-FI" dirty="0" err="1"/>
              <a:t>accessing</a:t>
            </a:r>
            <a:r>
              <a:rPr lang="fi-FI" dirty="0"/>
              <a:t> the </a:t>
            </a:r>
            <a:r>
              <a:rPr lang="fi-FI" dirty="0" err="1"/>
              <a:t>database</a:t>
            </a:r>
            <a:r>
              <a:rPr lang="fi-FI" dirty="0"/>
              <a:t> is </a:t>
            </a:r>
            <a:r>
              <a:rPr lang="fi-FI" dirty="0" err="1"/>
              <a:t>hidden</a:t>
            </a:r>
            <a:r>
              <a:rPr lang="fi-FI" dirty="0"/>
              <a:t> </a:t>
            </a:r>
            <a:r>
              <a:rPr lang="fi-FI" dirty="0" err="1"/>
              <a:t>behind</a:t>
            </a:r>
            <a:r>
              <a:rPr lang="fi-FI" dirty="0"/>
              <a:t> a </a:t>
            </a:r>
            <a:r>
              <a:rPr lang="fi-FI" dirty="0" err="1"/>
              <a:t>special</a:t>
            </a:r>
            <a:r>
              <a:rPr lang="fi-FI" dirty="0"/>
              <a:t> </a:t>
            </a:r>
            <a:r>
              <a:rPr lang="fi-FI" dirty="0" err="1"/>
              <a:t>driver</a:t>
            </a:r>
            <a:r>
              <a:rPr lang="fi-FI" dirty="0"/>
              <a:t> </a:t>
            </a:r>
            <a:r>
              <a:rPr lang="fi-FI" dirty="0" err="1"/>
              <a:t>plug-in</a:t>
            </a:r>
            <a:endParaRPr lang="en-US" dirty="0"/>
          </a:p>
          <a:p>
            <a:r>
              <a:rPr lang="en-US" dirty="0"/>
              <a:t>In order to use the SQL support, add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QT +=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to your </a:t>
            </a:r>
            <a:r>
              <a:rPr lang="en-US" b="1" dirty="0"/>
              <a:t>.pro </a:t>
            </a:r>
            <a:r>
              <a:rPr lang="en-US" dirty="0"/>
              <a:t>file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4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5594007" cy="378498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To get a good practical experience on</a:t>
            </a:r>
          </a:p>
          <a:p>
            <a:pPr lvl="1">
              <a:defRPr/>
            </a:pPr>
            <a:r>
              <a:rPr lang="en-US" dirty="0" smtClean="0"/>
              <a:t>Qt Libraries and Plugins</a:t>
            </a:r>
          </a:p>
          <a:p>
            <a:pPr lvl="1">
              <a:defRPr/>
            </a:pPr>
            <a:r>
              <a:rPr lang="en-US" dirty="0" smtClean="0"/>
              <a:t>Test Library </a:t>
            </a:r>
          </a:p>
          <a:p>
            <a:pPr lvl="1">
              <a:defRPr/>
            </a:pPr>
            <a:r>
              <a:rPr lang="en-US" dirty="0" smtClean="0"/>
              <a:t>XML and JSON</a:t>
            </a:r>
          </a:p>
          <a:p>
            <a:pPr lvl="1">
              <a:defRPr/>
            </a:pPr>
            <a:r>
              <a:rPr lang="en-US" dirty="0" smtClean="0"/>
              <a:t>Multimedia</a:t>
            </a:r>
          </a:p>
          <a:p>
            <a:pPr lvl="1">
              <a:defRPr/>
            </a:pPr>
            <a:r>
              <a:rPr lang="en-US" dirty="0" smtClean="0"/>
              <a:t>Networking and </a:t>
            </a:r>
            <a:r>
              <a:rPr lang="en-US" dirty="0" err="1" smtClean="0"/>
              <a:t>WebEngine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Multithreading</a:t>
            </a:r>
            <a:endParaRPr lang="en-US" dirty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To be able to start serious Qt development or continue efficient Qt development after the </a:t>
            </a:r>
            <a:r>
              <a:rPr lang="en-US" dirty="0" smtClean="0"/>
              <a:t>training</a:t>
            </a:r>
          </a:p>
          <a:p>
            <a:pPr>
              <a:defRPr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r>
              <a:rPr lang="en-US" dirty="0"/>
              <a:t>Any questions at any point – please do not hesitate to ask!</a:t>
            </a:r>
          </a:p>
        </p:txBody>
      </p:sp>
      <p:pic>
        <p:nvPicPr>
          <p:cNvPr id="6" name="Picture 2" descr="C:\Users\tipyssys\AppData\Local\Microsoft\Windows\Temporary Internet Files\Content.IE5\ZF25F942\MC900056116[1]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1229790"/>
            <a:ext cx="2860598" cy="228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27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Plug-ins – 1(2)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Supported drivers are:</a:t>
            </a:r>
          </a:p>
          <a:p>
            <a:pPr lvl="1"/>
            <a:r>
              <a:rPr lang="en-US" dirty="0"/>
              <a:t>IBM DB2, v7.1 and higher</a:t>
            </a:r>
          </a:p>
          <a:p>
            <a:pPr lvl="1"/>
            <a:r>
              <a:rPr lang="en-US" dirty="0"/>
              <a:t>Borland </a:t>
            </a:r>
            <a:r>
              <a:rPr lang="en-US" dirty="0" err="1"/>
              <a:t>Interbase</a:t>
            </a:r>
            <a:r>
              <a:rPr lang="en-US" dirty="0"/>
              <a:t> Driver</a:t>
            </a:r>
          </a:p>
          <a:p>
            <a:pPr lvl="1"/>
            <a:r>
              <a:rPr lang="en-US" dirty="0"/>
              <a:t>MySQL Driver</a:t>
            </a:r>
          </a:p>
          <a:p>
            <a:pPr lvl="1"/>
            <a:r>
              <a:rPr lang="en-US" dirty="0"/>
              <a:t>Oracle Call Interface Driver</a:t>
            </a:r>
          </a:p>
          <a:p>
            <a:pPr lvl="1"/>
            <a:r>
              <a:rPr lang="en-US" dirty="0"/>
              <a:t>ODBC Driver (includes Microsoft SQL Server)</a:t>
            </a:r>
          </a:p>
          <a:p>
            <a:pPr lvl="1"/>
            <a:r>
              <a:rPr lang="en-US" dirty="0" err="1"/>
              <a:t>PostgreSQL</a:t>
            </a:r>
            <a:r>
              <a:rPr lang="en-US" dirty="0"/>
              <a:t> Driver for v7.3 and above</a:t>
            </a:r>
          </a:p>
          <a:p>
            <a:pPr lvl="1"/>
            <a:r>
              <a:rPr lang="en-US" dirty="0"/>
              <a:t>SQLite version 2, 3 or above</a:t>
            </a:r>
          </a:p>
          <a:p>
            <a:pPr lvl="1"/>
            <a:r>
              <a:rPr lang="en-US" dirty="0"/>
              <a:t>Sybase Adaptive </a:t>
            </a:r>
            <a:r>
              <a:rPr lang="en-US" dirty="0" smtClean="0"/>
              <a:t>Server (obsolete from Qt 4.7)</a:t>
            </a:r>
          </a:p>
          <a:p>
            <a:pPr lvl="1"/>
            <a:endParaRPr lang="en-US" dirty="0"/>
          </a:p>
          <a:p>
            <a:r>
              <a:rPr lang="en-US" dirty="0"/>
              <a:t>Due to license incompatibilities with the GPL, not all of the plugins are provided with Open Source Versions of Qt.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1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Driver</a:t>
            </a:r>
            <a:r>
              <a:rPr lang="fi-FI" dirty="0"/>
              <a:t> </a:t>
            </a:r>
            <a:r>
              <a:rPr lang="fi-FI" dirty="0" err="1"/>
              <a:t>Plug-ins</a:t>
            </a:r>
            <a:r>
              <a:rPr lang="en-US" dirty="0"/>
              <a:t> – 2(2)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Additional drivers for new database types can be developed as Qt plug-ins</a:t>
            </a:r>
          </a:p>
          <a:p>
            <a:pPr lvl="1">
              <a:lnSpc>
                <a:spcPct val="90000"/>
              </a:lnSpc>
            </a:pPr>
            <a:r>
              <a:rPr lang="fi-FI" dirty="0" err="1"/>
              <a:t>Developing</a:t>
            </a:r>
            <a:r>
              <a:rPr lang="fi-FI" dirty="0"/>
              <a:t> Qt </a:t>
            </a:r>
            <a:r>
              <a:rPr lang="fi-FI" dirty="0" err="1"/>
              <a:t>plug-ins</a:t>
            </a:r>
            <a:r>
              <a:rPr lang="fi-FI" dirty="0"/>
              <a:t> in general is </a:t>
            </a:r>
            <a:r>
              <a:rPr lang="fi-FI" dirty="0" err="1"/>
              <a:t>presented</a:t>
            </a:r>
            <a:r>
              <a:rPr lang="fi-FI" dirty="0"/>
              <a:t> in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detail</a:t>
            </a:r>
            <a:r>
              <a:rPr lang="fi-FI" dirty="0"/>
              <a:t> in </a:t>
            </a:r>
            <a:r>
              <a:rPr lang="fi-FI" dirty="0" err="1"/>
              <a:t>another</a:t>
            </a:r>
            <a:r>
              <a:rPr lang="fi-FI" dirty="0"/>
              <a:t> </a:t>
            </a:r>
            <a:r>
              <a:rPr lang="fi-FI" dirty="0" err="1"/>
              <a:t>module</a:t>
            </a:r>
            <a:r>
              <a:rPr lang="fi-FI" dirty="0"/>
              <a:t> of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course</a:t>
            </a:r>
            <a:endParaRPr lang="fi-FI" dirty="0"/>
          </a:p>
          <a:p>
            <a:pPr lvl="1">
              <a:lnSpc>
                <a:spcPct val="90000"/>
              </a:lnSpc>
            </a:pPr>
            <a:r>
              <a:rPr lang="fi-FI" dirty="0"/>
              <a:t>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precise</a:t>
            </a:r>
            <a:r>
              <a:rPr lang="fi-FI" dirty="0"/>
              <a:t>, the </a:t>
            </a:r>
            <a:r>
              <a:rPr lang="fi-FI" dirty="0" err="1"/>
              <a:t>custom</a:t>
            </a:r>
            <a:r>
              <a:rPr lang="fi-FI" dirty="0"/>
              <a:t> </a:t>
            </a:r>
            <a:r>
              <a:rPr lang="fi-FI" dirty="0" err="1"/>
              <a:t>driver</a:t>
            </a:r>
            <a:r>
              <a:rPr lang="fi-FI" dirty="0"/>
              <a:t> </a:t>
            </a:r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a </a:t>
            </a:r>
            <a:r>
              <a:rPr lang="fi-FI" dirty="0" err="1"/>
              <a:t>proper</a:t>
            </a:r>
            <a:r>
              <a:rPr lang="fi-FI" dirty="0"/>
              <a:t> Qt </a:t>
            </a:r>
            <a:r>
              <a:rPr lang="fi-FI" dirty="0" err="1"/>
              <a:t>plug-in</a:t>
            </a:r>
            <a:r>
              <a:rPr lang="fi-FI" dirty="0"/>
              <a:t> – just </a:t>
            </a:r>
            <a:r>
              <a:rPr lang="fi-FI" dirty="0" err="1"/>
              <a:t>makes</a:t>
            </a:r>
            <a:r>
              <a:rPr lang="fi-FI" dirty="0"/>
              <a:t> </a:t>
            </a:r>
            <a:r>
              <a:rPr lang="fi-FI" dirty="0" err="1"/>
              <a:t>it</a:t>
            </a:r>
            <a:r>
              <a:rPr lang="fi-FI" dirty="0"/>
              <a:t> </a:t>
            </a:r>
            <a:r>
              <a:rPr lang="fi-FI" dirty="0" err="1"/>
              <a:t>easier</a:t>
            </a:r>
            <a:r>
              <a:rPr lang="fi-FI" dirty="0"/>
              <a:t> to </a:t>
            </a:r>
            <a:r>
              <a:rPr lang="fi-FI" dirty="0" err="1"/>
              <a:t>use</a:t>
            </a:r>
            <a:r>
              <a:rPr lang="fi-FI" dirty="0"/>
              <a:t> the </a:t>
            </a:r>
            <a:r>
              <a:rPr lang="fi-FI" dirty="0" err="1"/>
              <a:t>driver</a:t>
            </a:r>
            <a:endParaRPr lang="fi-FI" dirty="0"/>
          </a:p>
          <a:p>
            <a:pPr>
              <a:lnSpc>
                <a:spcPct val="90000"/>
              </a:lnSpc>
            </a:pPr>
            <a:r>
              <a:rPr lang="fi-FI" dirty="0"/>
              <a:t>In </a:t>
            </a:r>
            <a:r>
              <a:rPr lang="fi-FI" dirty="0" err="1"/>
              <a:t>short</a:t>
            </a:r>
            <a:r>
              <a:rPr lang="fi-FI" dirty="0"/>
              <a:t>:</a:t>
            </a:r>
          </a:p>
          <a:p>
            <a:pPr lvl="1">
              <a:lnSpc>
                <a:spcPct val="90000"/>
              </a:lnSpc>
            </a:pPr>
            <a:r>
              <a:rPr lang="fi-FI" dirty="0" err="1"/>
              <a:t>Derive</a:t>
            </a:r>
            <a:r>
              <a:rPr lang="fi-FI" dirty="0"/>
              <a:t> a </a:t>
            </a:r>
            <a:r>
              <a:rPr lang="fi-FI" dirty="0" err="1"/>
              <a:t>class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>
                <a:latin typeface="Courier New" pitchFamily="49" charset="0"/>
              </a:rPr>
              <a:t>QSqlDriver</a:t>
            </a:r>
            <a:r>
              <a:rPr lang="fi-FI" dirty="0"/>
              <a:t> and </a:t>
            </a:r>
            <a:r>
              <a:rPr lang="fi-FI" dirty="0" err="1"/>
              <a:t>implement</a:t>
            </a:r>
            <a:r>
              <a:rPr lang="fi-FI" dirty="0"/>
              <a:t> the pure </a:t>
            </a:r>
            <a:r>
              <a:rPr lang="fi-FI" dirty="0" err="1"/>
              <a:t>virtual</a:t>
            </a:r>
            <a:r>
              <a:rPr lang="fi-FI" dirty="0"/>
              <a:t> </a:t>
            </a:r>
            <a:r>
              <a:rPr lang="fi-FI" dirty="0" err="1"/>
              <a:t>functions</a:t>
            </a:r>
            <a:endParaRPr lang="fi-FI" dirty="0"/>
          </a:p>
          <a:p>
            <a:pPr lvl="1">
              <a:lnSpc>
                <a:spcPct val="90000"/>
              </a:lnSpc>
            </a:pPr>
            <a:r>
              <a:rPr lang="fi-FI" dirty="0" err="1"/>
              <a:t>Derive</a:t>
            </a:r>
            <a:r>
              <a:rPr lang="fi-FI" dirty="0"/>
              <a:t> a </a:t>
            </a:r>
            <a:r>
              <a:rPr lang="fi-FI" dirty="0" err="1"/>
              <a:t>class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>
                <a:latin typeface="Courier New" pitchFamily="49" charset="0"/>
              </a:rPr>
              <a:t>QSqlResult</a:t>
            </a:r>
            <a:r>
              <a:rPr lang="fi-FI" dirty="0"/>
              <a:t> and </a:t>
            </a:r>
            <a:r>
              <a:rPr lang="fi-FI" dirty="0" err="1"/>
              <a:t>implement</a:t>
            </a:r>
            <a:r>
              <a:rPr lang="fi-FI" dirty="0"/>
              <a:t> the pure </a:t>
            </a:r>
            <a:r>
              <a:rPr lang="fi-FI" dirty="0" err="1"/>
              <a:t>virtual</a:t>
            </a:r>
            <a:r>
              <a:rPr lang="fi-FI" dirty="0"/>
              <a:t> </a:t>
            </a:r>
            <a:r>
              <a:rPr lang="fi-FI" dirty="0" err="1" smtClean="0"/>
              <a:t>functions</a:t>
            </a:r>
            <a:endParaRPr lang="fi-FI" dirty="0" smtClean="0"/>
          </a:p>
          <a:p>
            <a:pPr lvl="1">
              <a:lnSpc>
                <a:spcPct val="90000"/>
              </a:lnSpc>
            </a:pPr>
            <a:r>
              <a:rPr lang="fi-FI" dirty="0" err="1" smtClean="0"/>
              <a:t>Register</a:t>
            </a:r>
            <a:r>
              <a:rPr lang="fi-FI" dirty="0" smtClean="0"/>
              <a:t> the </a:t>
            </a:r>
            <a:r>
              <a:rPr lang="fi-FI" dirty="0" err="1" smtClean="0"/>
              <a:t>driver</a:t>
            </a:r>
            <a:r>
              <a:rPr lang="fi-FI" dirty="0" smtClean="0"/>
              <a:t> with </a:t>
            </a:r>
            <a:r>
              <a:rPr lang="fi-FI" dirty="0" err="1" smtClean="0">
                <a:latin typeface="Courier New"/>
                <a:cs typeface="Courier New"/>
              </a:rPr>
              <a:t>QSqlDatabase::registerSqlDriver</a:t>
            </a:r>
            <a:r>
              <a:rPr lang="fi-FI" dirty="0" smtClean="0">
                <a:latin typeface="Courier New"/>
                <a:cs typeface="Courier New"/>
              </a:rPr>
              <a:t>()</a:t>
            </a:r>
            <a:endParaRPr lang="fi-FI" dirty="0">
              <a:latin typeface="Courier New"/>
              <a:cs typeface="Courier New"/>
            </a:endParaRPr>
          </a:p>
          <a:p>
            <a:pPr lvl="1">
              <a:lnSpc>
                <a:spcPct val="90000"/>
              </a:lnSpc>
            </a:pPr>
            <a:r>
              <a:rPr lang="fi-FI" dirty="0"/>
              <a:t>… and </a:t>
            </a:r>
            <a:r>
              <a:rPr lang="fi-FI" dirty="0" err="1"/>
              <a:t>that’s</a:t>
            </a:r>
            <a:r>
              <a:rPr lang="fi-FI" dirty="0"/>
              <a:t> </a:t>
            </a:r>
            <a:r>
              <a:rPr lang="fi-FI" dirty="0" err="1"/>
              <a:t>it</a:t>
            </a:r>
            <a:r>
              <a:rPr lang="fi-FI" dirty="0"/>
              <a:t>!</a:t>
            </a:r>
          </a:p>
          <a:p>
            <a:pPr>
              <a:lnSpc>
                <a:spcPct val="90000"/>
              </a:lnSpc>
            </a:pPr>
            <a:r>
              <a:rPr lang="fi-FI" dirty="0" err="1"/>
              <a:t>Notice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the </a:t>
            </a:r>
            <a:r>
              <a:rPr lang="fi-FI" dirty="0" err="1"/>
              <a:t>source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for </a:t>
            </a:r>
            <a:r>
              <a:rPr lang="fi-FI" dirty="0" err="1"/>
              <a:t>existing</a:t>
            </a:r>
            <a:r>
              <a:rPr lang="fi-FI" dirty="0"/>
              <a:t> </a:t>
            </a:r>
            <a:r>
              <a:rPr lang="fi-FI" dirty="0" err="1"/>
              <a:t>drivers</a:t>
            </a:r>
            <a:r>
              <a:rPr lang="fi-FI" dirty="0"/>
              <a:t> is </a:t>
            </a:r>
            <a:r>
              <a:rPr lang="fi-FI" dirty="0" err="1"/>
              <a:t>provided</a:t>
            </a:r>
            <a:r>
              <a:rPr lang="fi-FI" dirty="0"/>
              <a:t> in </a:t>
            </a:r>
            <a:r>
              <a:rPr lang="fi-FI" dirty="0" err="1"/>
              <a:t>any</a:t>
            </a:r>
            <a:r>
              <a:rPr lang="fi-FI" dirty="0"/>
              <a:t> Qt release –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those</a:t>
            </a:r>
            <a:r>
              <a:rPr lang="fi-FI" dirty="0"/>
              <a:t> as </a:t>
            </a:r>
            <a:r>
              <a:rPr lang="fi-FI" dirty="0" err="1"/>
              <a:t>examples</a:t>
            </a:r>
            <a:r>
              <a:rPr lang="fi-FI" dirty="0"/>
              <a:t>!</a:t>
            </a:r>
          </a:p>
          <a:p>
            <a:pPr lvl="1">
              <a:lnSpc>
                <a:spcPct val="90000"/>
              </a:lnSpc>
            </a:pPr>
            <a:r>
              <a:rPr lang="fi-FI" dirty="0" err="1"/>
              <a:t>Plenty</a:t>
            </a:r>
            <a:r>
              <a:rPr lang="fi-FI" dirty="0"/>
              <a:t> of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 </a:t>
            </a:r>
            <a:r>
              <a:rPr lang="fi-FI" dirty="0" err="1"/>
              <a:t>available</a:t>
            </a:r>
            <a:r>
              <a:rPr lang="fi-FI" dirty="0"/>
              <a:t> in Qt Assistant, as </a:t>
            </a:r>
            <a:r>
              <a:rPr lang="fi-FI" dirty="0" err="1"/>
              <a:t>well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5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Database – 1(3)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First, choose a driver to use. </a:t>
            </a:r>
            <a:r>
              <a:rPr lang="en-US" dirty="0" err="1">
                <a:latin typeface="Courier New" pitchFamily="49" charset="0"/>
              </a:rPr>
              <a:t>QSqlDatabase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addDatabase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QString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endParaRPr lang="en-US" dirty="0"/>
          </a:p>
        </p:txBody>
      </p:sp>
      <p:graphicFrame>
        <p:nvGraphicFramePr>
          <p:cNvPr id="6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6874204"/>
              </p:ext>
            </p:extLst>
          </p:nvPr>
        </p:nvGraphicFramePr>
        <p:xfrm>
          <a:off x="990875" y="1845883"/>
          <a:ext cx="6819292" cy="3157540"/>
        </p:xfrm>
        <a:graphic>
          <a:graphicData uri="http://schemas.openxmlformats.org/drawingml/2006/table">
            <a:tbl>
              <a:tblPr/>
              <a:tblGrid>
                <a:gridCol w="2138772"/>
                <a:gridCol w="4680520"/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Driver type</a:t>
                      </a:r>
                    </a:p>
                  </a:txBody>
                  <a:tcPr marL="104108" marR="104108" marT="39000" marB="39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3B9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Description</a:t>
                      </a:r>
                    </a:p>
                  </a:txBody>
                  <a:tcPr marL="104108" marR="104108" marT="39000" marB="39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3B921"/>
                    </a:solidFill>
                  </a:tcPr>
                </a:tc>
              </a:tr>
              <a:tr h="9466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QDB2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QIBASE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QMYSQL</a:t>
                      </a:r>
                    </a:p>
                  </a:txBody>
                  <a:tcPr marL="104108" marR="104108" marT="39000" marB="39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IBM DB2, v7.1 and higher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Borland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Interbase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 Driver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MySQL Driver</a:t>
                      </a:r>
                    </a:p>
                  </a:txBody>
                  <a:tcPr marL="104108" marR="104108" marT="39000" marB="39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9466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QOCI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QODBC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QPSQL</a:t>
                      </a:r>
                    </a:p>
                  </a:txBody>
                  <a:tcPr marL="104108" marR="104108" marT="39000" marB="39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Oracle Call Interface Driver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ODBC Driver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PostgreSQL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 v6.x and v7.x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FDriver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104108" marR="104108" marT="39000" marB="39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9466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QSQLITE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QSQLITE2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QTDS</a:t>
                      </a:r>
                    </a:p>
                  </a:txBody>
                  <a:tcPr marL="104108" marR="104108" marT="39000" marB="39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SQLite version 3 or above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SQLite version 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Sybase Adaptive Server</a:t>
                      </a:r>
                    </a:p>
                  </a:txBody>
                  <a:tcPr marL="104108" marR="104108" marT="39000" marB="39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2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Database – 2(3)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itchFamily="49" charset="0"/>
              </a:rPr>
              <a:t>QSqlDatabase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addDatabase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returns an object for the database </a:t>
            </a:r>
            <a:r>
              <a:rPr lang="en-US" dirty="0" smtClean="0"/>
              <a:t>connection</a:t>
            </a:r>
          </a:p>
          <a:p>
            <a:pPr lvl="1"/>
            <a:r>
              <a:rPr lang="en-US" dirty="0" smtClean="0"/>
              <a:t>There may be any number of connections</a:t>
            </a:r>
          </a:p>
          <a:p>
            <a:pPr lvl="1"/>
            <a:r>
              <a:rPr lang="en-US" dirty="0" smtClean="0"/>
              <a:t>Connection objects with the same name share the same connection parameters</a:t>
            </a:r>
            <a:endParaRPr lang="en-US" dirty="0"/>
          </a:p>
          <a:p>
            <a:r>
              <a:rPr lang="en-US" dirty="0"/>
              <a:t>You will use this later on when accessing the database</a:t>
            </a:r>
          </a:p>
          <a:p>
            <a:r>
              <a:rPr lang="en-US" dirty="0"/>
              <a:t>An alternative is to pass a second argument to </a:t>
            </a:r>
            <a:r>
              <a:rPr lang="en-US" dirty="0" err="1">
                <a:latin typeface="Courier New" pitchFamily="49" charset="0"/>
              </a:rPr>
              <a:t>addDatabase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, which is a </a:t>
            </a:r>
            <a:r>
              <a:rPr lang="en-US" dirty="0" err="1">
                <a:latin typeface="Courier New" pitchFamily="49" charset="0"/>
              </a:rPr>
              <a:t>QString</a:t>
            </a:r>
            <a:r>
              <a:rPr lang="en-US" dirty="0"/>
              <a:t> naming the connection (</a:t>
            </a:r>
            <a:r>
              <a:rPr lang="en-US" i="1" dirty="0"/>
              <a:t>not the database!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May be a name, Oracle TNS name, MS Access .</a:t>
            </a:r>
            <a:r>
              <a:rPr lang="en-US" dirty="0" err="1" smtClean="0"/>
              <a:t>mdb</a:t>
            </a:r>
            <a:r>
              <a:rPr lang="en-US" dirty="0" smtClean="0"/>
              <a:t> file name</a:t>
            </a:r>
            <a:endParaRPr lang="en-US" dirty="0"/>
          </a:p>
          <a:p>
            <a:pPr lvl="1"/>
            <a:r>
              <a:rPr lang="fi-FI" dirty="0" err="1"/>
              <a:t>Enables</a:t>
            </a:r>
            <a:r>
              <a:rPr lang="fi-FI" dirty="0"/>
              <a:t> </a:t>
            </a:r>
            <a:r>
              <a:rPr lang="fi-FI" dirty="0" err="1"/>
              <a:t>having</a:t>
            </a:r>
            <a:r>
              <a:rPr lang="fi-FI" dirty="0"/>
              <a:t> </a:t>
            </a:r>
            <a:r>
              <a:rPr lang="fi-FI" dirty="0" err="1"/>
              <a:t>multiple</a:t>
            </a:r>
            <a:r>
              <a:rPr lang="fi-FI" dirty="0"/>
              <a:t> </a:t>
            </a:r>
            <a:r>
              <a:rPr lang="fi-FI" dirty="0" err="1"/>
              <a:t>named</a:t>
            </a:r>
            <a:r>
              <a:rPr lang="fi-FI" dirty="0"/>
              <a:t> </a:t>
            </a:r>
            <a:r>
              <a:rPr lang="fi-FI" dirty="0" err="1"/>
              <a:t>connections</a:t>
            </a:r>
            <a:r>
              <a:rPr lang="fi-FI" dirty="0"/>
              <a:t> to the </a:t>
            </a:r>
            <a:r>
              <a:rPr lang="fi-FI" dirty="0" err="1"/>
              <a:t>same/different</a:t>
            </a:r>
            <a:r>
              <a:rPr lang="fi-FI" dirty="0"/>
              <a:t> </a:t>
            </a:r>
            <a:r>
              <a:rPr lang="fi-FI" dirty="0" err="1"/>
              <a:t>database</a:t>
            </a:r>
            <a:endParaRPr lang="en-US" dirty="0"/>
          </a:p>
          <a:p>
            <a:pPr lvl="1"/>
            <a:r>
              <a:rPr lang="en-US" dirty="0"/>
              <a:t>You can then retrieve a named connection object later using the static method </a:t>
            </a:r>
            <a:r>
              <a:rPr lang="en-US" dirty="0" err="1">
                <a:latin typeface="Courier New" pitchFamily="49" charset="0"/>
              </a:rPr>
              <a:t>QSqlDatabase</a:t>
            </a:r>
            <a:r>
              <a:rPr lang="en-US" dirty="0">
                <a:latin typeface="Courier New" pitchFamily="49" charset="0"/>
              </a:rPr>
              <a:t>::database()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do not specify a name for the connection, it will be the default connection which is implicitly used in SQL queries later on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11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Database – 3(3)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 far, we have only specified the driver to </a:t>
            </a:r>
            <a:r>
              <a:rPr lang="en-US" dirty="0" smtClean="0"/>
              <a:t>use</a:t>
            </a:r>
            <a:endParaRPr lang="en-US" dirty="0"/>
          </a:p>
          <a:p>
            <a:r>
              <a:rPr lang="en-US" dirty="0"/>
              <a:t>Next, you must specify the database, host, user, </a:t>
            </a:r>
            <a:r>
              <a:rPr lang="en-US" dirty="0" smtClean="0"/>
              <a:t>options, and </a:t>
            </a:r>
            <a:r>
              <a:rPr lang="en-US" dirty="0"/>
              <a:t>password using: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setDatabaseName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,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setHostName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,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setUserName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 err="1" smtClean="0">
                <a:latin typeface="Courier New" pitchFamily="49" charset="0"/>
              </a:rPr>
              <a:t>setConnectOptions</a:t>
            </a:r>
            <a:r>
              <a:rPr lang="en-US" dirty="0" smtClean="0">
                <a:latin typeface="Courier New" pitchFamily="49" charset="0"/>
              </a:rPr>
              <a:t>()</a:t>
            </a:r>
            <a:r>
              <a:rPr lang="en-US" dirty="0"/>
              <a:t> , and </a:t>
            </a:r>
            <a:endParaRPr lang="en-US" dirty="0" smtClean="0">
              <a:latin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</a:rPr>
              <a:t>setPassword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r>
              <a:rPr lang="en-US" dirty="0"/>
              <a:t>Finally, it is time to open the database connection using </a:t>
            </a:r>
            <a:r>
              <a:rPr lang="en-US" dirty="0">
                <a:latin typeface="Courier New" pitchFamily="49" charset="0"/>
              </a:rPr>
              <a:t>open()</a:t>
            </a:r>
          </a:p>
          <a:p>
            <a:pPr lvl="1"/>
            <a:r>
              <a:rPr lang="en-US" dirty="0"/>
              <a:t>Returns </a:t>
            </a:r>
            <a:r>
              <a:rPr lang="en-US" dirty="0">
                <a:latin typeface="Courier New" pitchFamily="49" charset="0"/>
              </a:rPr>
              <a:t>true</a:t>
            </a:r>
            <a:r>
              <a:rPr lang="en-US" dirty="0"/>
              <a:t> if a connection could be established, and </a:t>
            </a:r>
            <a:r>
              <a:rPr lang="en-US" dirty="0">
                <a:latin typeface="Courier New" pitchFamily="49" charset="0"/>
              </a:rPr>
              <a:t>false</a:t>
            </a:r>
            <a:r>
              <a:rPr lang="en-US" dirty="0"/>
              <a:t> if something went wrong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2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Options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Database-specific options</a:t>
            </a:r>
          </a:p>
          <a:p>
            <a:pPr lvl="1"/>
            <a:r>
              <a:rPr lang="en-US" dirty="0" smtClean="0"/>
              <a:t>Read only access</a:t>
            </a:r>
          </a:p>
          <a:p>
            <a:pPr lvl="1"/>
            <a:r>
              <a:rPr lang="en-US" dirty="0" smtClean="0"/>
              <a:t>SSL connection required</a:t>
            </a:r>
          </a:p>
          <a:p>
            <a:pPr lvl="1"/>
            <a:r>
              <a:rPr lang="en-US" dirty="0" smtClean="0"/>
              <a:t>Login timeout</a:t>
            </a:r>
          </a:p>
          <a:p>
            <a:r>
              <a:rPr lang="en-US" dirty="0" smtClean="0"/>
              <a:t>Set before opening the connection</a:t>
            </a:r>
          </a:p>
          <a:p>
            <a:r>
              <a:rPr lang="en-US" dirty="0" smtClean="0"/>
              <a:t>Set with semicolon-separated key=value pairs</a:t>
            </a:r>
          </a:p>
          <a:p>
            <a:r>
              <a:rPr lang="en-US" dirty="0" smtClean="0"/>
              <a:t>MySQL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db.setConnectOptions</a:t>
            </a:r>
            <a:r>
              <a:rPr lang="en-US" dirty="0">
                <a:latin typeface="Courier New"/>
                <a:cs typeface="Courier New"/>
              </a:rPr>
              <a:t>("CLIENT_SSL=1;CLIENT_IGNORE_SPACE=1");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ODBC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db.setConnectOptions</a:t>
            </a:r>
            <a:r>
              <a:rPr lang="en-US" dirty="0">
                <a:latin typeface="Courier New"/>
                <a:cs typeface="Courier New"/>
              </a:rPr>
              <a:t>("SQL_ATTR_ACCESS_MODE=</a:t>
            </a:r>
            <a:r>
              <a:rPr lang="en-US" dirty="0" smtClean="0">
                <a:latin typeface="Courier New"/>
                <a:cs typeface="Courier New"/>
              </a:rPr>
              <a:t>SQL_MODE_READ_ONLY)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3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in Connecting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case </a:t>
            </a:r>
            <a:r>
              <a:rPr lang="en-US" dirty="0" err="1">
                <a:latin typeface="Courier New" pitchFamily="49" charset="0"/>
              </a:rPr>
              <a:t>QSqlDatabase</a:t>
            </a:r>
            <a:r>
              <a:rPr lang="en-US" dirty="0">
                <a:latin typeface="Courier New" pitchFamily="49" charset="0"/>
              </a:rPr>
              <a:t>::open()</a:t>
            </a:r>
            <a:r>
              <a:rPr lang="en-US" dirty="0"/>
              <a:t> fails, error messages and error codes can be obtained from the object returned by the method </a:t>
            </a:r>
            <a:r>
              <a:rPr lang="en-US" dirty="0" err="1">
                <a:latin typeface="Courier New" pitchFamily="49" charset="0"/>
              </a:rPr>
              <a:t>QSqlDatabase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lastError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r>
              <a:rPr lang="en-US" dirty="0"/>
              <a:t>The error object contains, among others, the following methods: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driverText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,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databaseText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, </a:t>
            </a:r>
          </a:p>
          <a:p>
            <a:pPr lvl="1"/>
            <a:r>
              <a:rPr lang="en-US" dirty="0">
                <a:latin typeface="Courier New" pitchFamily="49" charset="0"/>
              </a:rPr>
              <a:t>text()</a:t>
            </a:r>
            <a:r>
              <a:rPr lang="en-US" dirty="0"/>
              <a:t>(a concatenation of the previous two functions), </a:t>
            </a:r>
          </a:p>
          <a:p>
            <a:pPr lvl="1"/>
            <a:r>
              <a:rPr lang="en-US" dirty="0">
                <a:latin typeface="Courier New" pitchFamily="49" charset="0"/>
              </a:rPr>
              <a:t>type()</a:t>
            </a:r>
            <a:r>
              <a:rPr lang="en-US" dirty="0"/>
              <a:t>(driver error number), and </a:t>
            </a:r>
          </a:p>
          <a:p>
            <a:pPr lvl="1"/>
            <a:r>
              <a:rPr lang="en-US" dirty="0">
                <a:latin typeface="Courier New" pitchFamily="49" charset="0"/>
              </a:rPr>
              <a:t>number()</a:t>
            </a:r>
            <a:r>
              <a:rPr lang="en-US" dirty="0"/>
              <a:t>(database error number)</a:t>
            </a:r>
          </a:p>
          <a:p>
            <a:r>
              <a:rPr lang="en-US" dirty="0"/>
              <a:t>Note that the text returned from </a:t>
            </a:r>
            <a:r>
              <a:rPr lang="en-US" dirty="0" err="1">
                <a:latin typeface="Courier New" pitchFamily="49" charset="0"/>
              </a:rPr>
              <a:t>databaseText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is most likely not localized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8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273324"/>
            <a:ext cx="7956884" cy="2028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dirty="0" err="1">
                <a:solidFill>
                  <a:srgbClr val="800080"/>
                </a:solidFill>
              </a:rPr>
              <a:t>QSqlDatabase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db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800080"/>
                </a:solidFill>
              </a:rPr>
              <a:t>QSqlDatabase</a:t>
            </a:r>
            <a:r>
              <a:rPr lang="en-US" dirty="0">
                <a:solidFill>
                  <a:srgbClr val="000000"/>
                </a:solidFill>
              </a:rPr>
              <a:t>::</a:t>
            </a:r>
            <a:r>
              <a:rPr lang="en-US" dirty="0" err="1">
                <a:solidFill>
                  <a:srgbClr val="000000"/>
                </a:solidFill>
              </a:rPr>
              <a:t>addDatabase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/>
              <a:t>"QMYSQL"</a:t>
            </a:r>
            <a:r>
              <a:rPr lang="en-US" dirty="0">
                <a:solidFill>
                  <a:srgbClr val="000000"/>
                </a:solidFill>
              </a:rPr>
              <a:t>);</a:t>
            </a:r>
            <a:r>
              <a:rPr lang="en-US" dirty="0">
                <a:solidFill>
                  <a:srgbClr val="C0C0C0"/>
                </a:solidFill>
              </a:rPr>
              <a:t> </a:t>
            </a:r>
            <a:endParaRPr lang="en-US" dirty="0" smtClean="0">
              <a:solidFill>
                <a:srgbClr val="C0C0C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db.s</a:t>
            </a:r>
            <a:r>
              <a:rPr lang="en-US" dirty="0" err="1" smtClean="0">
                <a:solidFill>
                  <a:srgbClr val="000000"/>
                </a:solidFill>
              </a:rPr>
              <a:t>etHostName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/>
              <a:t>"</a:t>
            </a:r>
            <a:r>
              <a:rPr lang="en-US" dirty="0" err="1"/>
              <a:t>bigblue</a:t>
            </a:r>
            <a:r>
              <a:rPr lang="en-US" dirty="0"/>
              <a:t>"</a:t>
            </a:r>
            <a:r>
              <a:rPr lang="en-US" dirty="0">
                <a:solidFill>
                  <a:srgbClr val="000000"/>
                </a:solidFill>
              </a:rPr>
              <a:t>);</a:t>
            </a:r>
            <a:r>
              <a:rPr lang="en-US" dirty="0">
                <a:solidFill>
                  <a:srgbClr val="C0C0C0"/>
                </a:solidFill>
              </a:rPr>
              <a:t> </a:t>
            </a:r>
            <a:endParaRPr lang="en-US" dirty="0" smtClean="0">
              <a:solidFill>
                <a:srgbClr val="C0C0C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db.set</a:t>
            </a:r>
            <a:r>
              <a:rPr lang="en-US" dirty="0" err="1" smtClean="0">
                <a:solidFill>
                  <a:srgbClr val="000000"/>
                </a:solidFill>
              </a:rPr>
              <a:t>DatabaseName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/>
              <a:t>"</a:t>
            </a:r>
            <a:r>
              <a:rPr lang="en-US" dirty="0" err="1"/>
              <a:t>flightdb</a:t>
            </a:r>
            <a:r>
              <a:rPr lang="en-US" dirty="0"/>
              <a:t>"</a:t>
            </a:r>
            <a:r>
              <a:rPr lang="en-US" dirty="0">
                <a:solidFill>
                  <a:srgbClr val="000000"/>
                </a:solidFill>
              </a:rPr>
              <a:t>);</a:t>
            </a:r>
            <a:r>
              <a:rPr lang="en-US" dirty="0">
                <a:solidFill>
                  <a:srgbClr val="C0C0C0"/>
                </a:solidFill>
              </a:rPr>
              <a:t> </a:t>
            </a:r>
            <a:endParaRPr lang="en-US" dirty="0" smtClean="0">
              <a:solidFill>
                <a:srgbClr val="C0C0C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db.set</a:t>
            </a:r>
            <a:r>
              <a:rPr lang="en-US" dirty="0" err="1" smtClean="0">
                <a:solidFill>
                  <a:srgbClr val="000000"/>
                </a:solidFill>
              </a:rPr>
              <a:t>UserName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/>
              <a:t>"</a:t>
            </a:r>
            <a:r>
              <a:rPr lang="en-US" dirty="0" err="1"/>
              <a:t>acarlson</a:t>
            </a:r>
            <a:r>
              <a:rPr lang="en-US" dirty="0"/>
              <a:t>"</a:t>
            </a:r>
            <a:r>
              <a:rPr lang="en-US" dirty="0">
                <a:solidFill>
                  <a:srgbClr val="000000"/>
                </a:solidFill>
              </a:rPr>
              <a:t>);</a:t>
            </a:r>
            <a:r>
              <a:rPr lang="en-US" dirty="0">
                <a:solidFill>
                  <a:srgbClr val="C0C0C0"/>
                </a:solidFill>
              </a:rPr>
              <a:t> </a:t>
            </a:r>
            <a:endParaRPr lang="en-US" dirty="0" smtClean="0">
              <a:solidFill>
                <a:srgbClr val="C0C0C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db.set</a:t>
            </a:r>
            <a:r>
              <a:rPr lang="en-US" dirty="0" err="1" smtClean="0">
                <a:solidFill>
                  <a:srgbClr val="000000"/>
                </a:solidFill>
              </a:rPr>
              <a:t>Password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/>
              <a:t>"1uTbSbAs</a:t>
            </a:r>
            <a:r>
              <a:rPr lang="en-US" dirty="0" smtClean="0"/>
              <a:t>"</a:t>
            </a:r>
            <a:r>
              <a:rPr lang="en-US" dirty="0" smtClean="0">
                <a:solidFill>
                  <a:srgbClr val="000000"/>
                </a:solidFill>
              </a:rPr>
              <a:t>);</a:t>
            </a:r>
          </a:p>
          <a:p>
            <a:r>
              <a:rPr lang="en-US" dirty="0" err="1" smtClean="0">
                <a:solidFill>
                  <a:srgbClr val="808000"/>
                </a:solidFill>
              </a:rPr>
              <a:t>bool</a:t>
            </a:r>
            <a:r>
              <a:rPr lang="en-US" dirty="0" smtClean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ok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db.open</a:t>
            </a:r>
            <a:r>
              <a:rPr lang="en-US" dirty="0">
                <a:solidFill>
                  <a:srgbClr val="000000"/>
                </a:solidFill>
              </a:rPr>
              <a:t>();</a:t>
            </a:r>
            <a:r>
              <a:rPr lang="en-US" dirty="0">
                <a:solidFill>
                  <a:srgbClr val="C0C0C0"/>
                </a:solidFill>
              </a:rPr>
              <a:t> </a:t>
            </a:r>
            <a:endParaRPr lang="en-US" dirty="0" smtClean="0">
              <a:solidFill>
                <a:srgbClr val="C0C0C0"/>
              </a:solidFill>
            </a:endParaRPr>
          </a:p>
          <a:p>
            <a:r>
              <a:rPr lang="en-US" dirty="0" smtClean="0">
                <a:solidFill>
                  <a:srgbClr val="808000"/>
                </a:solidFill>
              </a:rPr>
              <a:t>if</a:t>
            </a:r>
            <a:r>
              <a:rPr lang="en-US" dirty="0" smtClean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(!ok)</a:t>
            </a:r>
            <a:r>
              <a:rPr lang="en-US" dirty="0">
                <a:solidFill>
                  <a:srgbClr val="C0C0C0"/>
                </a:solidFill>
              </a:rPr>
              <a:t> </a:t>
            </a:r>
            <a:endParaRPr lang="en-US" dirty="0" smtClean="0">
              <a:solidFill>
                <a:srgbClr val="C0C0C0"/>
              </a:solidFill>
            </a:endParaRPr>
          </a:p>
          <a:p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smtClean="0">
                <a:solidFill>
                  <a:srgbClr val="C0C0C0"/>
                </a:solidFill>
              </a:rPr>
              <a:t>   </a:t>
            </a:r>
            <a:r>
              <a:rPr lang="en-US" dirty="0" err="1" smtClean="0">
                <a:solidFill>
                  <a:srgbClr val="000080"/>
                </a:solidFill>
              </a:rPr>
              <a:t>qFatal</a:t>
            </a:r>
            <a:r>
              <a:rPr lang="en-US" dirty="0">
                <a:solidFill>
                  <a:srgbClr val="000000"/>
                </a:solidFill>
              </a:rPr>
              <a:t>()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&lt;&lt;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"Error opening database: “ &lt;&lt; </a:t>
            </a:r>
            <a:r>
              <a:rPr lang="en-US" dirty="0" err="1"/>
              <a:t>db.lastError</a:t>
            </a:r>
            <a:r>
              <a:rPr lang="en-US" dirty="0"/>
              <a:t>();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5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Connection Features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/>
                <a:cs typeface="Courier New"/>
              </a:rPr>
              <a:t>tables() </a:t>
            </a:r>
            <a:r>
              <a:rPr lang="en-US" dirty="0" smtClean="0"/>
              <a:t>function to get the list of tables</a:t>
            </a:r>
          </a:p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/>
                <a:cs typeface="Courier New"/>
              </a:rPr>
              <a:t>primaryIndex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returns a table’s primary index</a:t>
            </a:r>
          </a:p>
          <a:p>
            <a:r>
              <a:rPr lang="en-US" dirty="0" smtClean="0"/>
              <a:t>To get meta-information about table’s fields, call </a:t>
            </a:r>
            <a:r>
              <a:rPr lang="en-US" dirty="0" smtClean="0">
                <a:latin typeface="Courier New"/>
                <a:cs typeface="Courier New"/>
              </a:rPr>
              <a:t>record()</a:t>
            </a:r>
          </a:p>
          <a:p>
            <a:endParaRPr lang="en-US" dirty="0"/>
          </a:p>
          <a:p>
            <a:r>
              <a:rPr lang="en-US" dirty="0" smtClean="0"/>
              <a:t>To check, whether the database driver supports some feature, use </a:t>
            </a:r>
            <a:r>
              <a:rPr lang="en-US" dirty="0" err="1" smtClean="0">
                <a:latin typeface="Courier New"/>
                <a:cs typeface="Courier New"/>
              </a:rPr>
              <a:t>hasFeature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function</a:t>
            </a:r>
          </a:p>
          <a:p>
            <a:endParaRPr lang="en-US" dirty="0"/>
          </a:p>
          <a:p>
            <a:r>
              <a:rPr lang="en-US" dirty="0" smtClean="0"/>
              <a:t>Available drivers can be queried using </a:t>
            </a:r>
            <a:r>
              <a:rPr lang="en-US" dirty="0" smtClean="0">
                <a:latin typeface="Courier New"/>
                <a:cs typeface="Courier New"/>
              </a:rPr>
              <a:t>drivers()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1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SQL Queries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class </a:t>
            </a: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/>
              <a:t> can be used to run any SQL query</a:t>
            </a:r>
          </a:p>
          <a:p>
            <a:r>
              <a:rPr lang="en-US" dirty="0"/>
              <a:t>This includes select statements, insert statement, and even statements for creating new tables</a:t>
            </a:r>
          </a:p>
          <a:p>
            <a:r>
              <a:rPr lang="en-US" dirty="0"/>
              <a:t>To run a query, create an instance of </a:t>
            </a: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/>
              <a:t>, and run the </a:t>
            </a:r>
            <a:r>
              <a:rPr lang="en-US" dirty="0">
                <a:latin typeface="Courier New" pitchFamily="49" charset="0"/>
              </a:rPr>
              <a:t>exec()</a:t>
            </a:r>
            <a:r>
              <a:rPr lang="en-US" dirty="0"/>
              <a:t> method specifying the statement as a parameter: </a:t>
            </a:r>
          </a:p>
          <a:p>
            <a:pPr lvl="1"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38132" y="4368800"/>
            <a:ext cx="8726471" cy="7789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 spc="-3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33363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86BC25"/>
              </a:buClr>
              <a:buSzPct val="60000"/>
              <a:buFontTx/>
              <a:buChar char="•"/>
            </a:pPr>
            <a:r>
              <a:rPr lang="en-US" sz="1400" dirty="0">
                <a:solidFill>
                  <a:srgbClr val="595959"/>
                </a:solidFill>
              </a:rPr>
              <a:t>An optional argument can be given to the constructor specifying which database to use</a:t>
            </a:r>
          </a:p>
          <a:p>
            <a:pPr lvl="1">
              <a:buFontTx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6094" y="3006055"/>
            <a:ext cx="7778354" cy="886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>
                <a:solidFill>
                  <a:srgbClr val="800080"/>
                </a:solidFill>
              </a:rPr>
              <a:t>QSqlQuery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query;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smtClean="0">
                <a:solidFill>
                  <a:srgbClr val="808000"/>
                </a:solidFill>
              </a:rPr>
              <a:t>if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(!</a:t>
            </a:r>
            <a:r>
              <a:rPr lang="en-US" sz="1200" dirty="0" err="1">
                <a:solidFill>
                  <a:srgbClr val="000000"/>
                </a:solidFill>
              </a:rPr>
              <a:t>query.exec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/>
              <a:t>"</a:t>
            </a:r>
            <a:r>
              <a:rPr lang="en-US" sz="1200" dirty="0"/>
              <a:t>SELECT name FROM author</a:t>
            </a:r>
            <a:r>
              <a:rPr lang="en-US" sz="1200" dirty="0" smtClean="0"/>
              <a:t>"</a:t>
            </a:r>
            <a:r>
              <a:rPr lang="en-US" sz="1200" dirty="0" smtClean="0">
                <a:solidFill>
                  <a:srgbClr val="000000"/>
                </a:solidFill>
              </a:rPr>
              <a:t>))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 smtClean="0"/>
              <a:t>// </a:t>
            </a:r>
            <a:r>
              <a:rPr lang="en-US" sz="1200" dirty="0"/>
              <a:t>...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0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Qt Libraries and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0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 – 1(2)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lastError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can be used to query for error messages</a:t>
            </a:r>
          </a:p>
          <a:p>
            <a:pPr>
              <a:lnSpc>
                <a:spcPct val="90000"/>
              </a:lnSpc>
            </a:pPr>
            <a:r>
              <a:rPr lang="en-US" dirty="0"/>
              <a:t>In case of a select statement, the result can be iterated over using </a:t>
            </a: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::next()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This method returns </a:t>
            </a:r>
            <a:r>
              <a:rPr lang="en-US" dirty="0">
                <a:latin typeface="Courier New" pitchFamily="49" charset="0"/>
              </a:rPr>
              <a:t>true</a:t>
            </a:r>
            <a:r>
              <a:rPr lang="en-US" dirty="0"/>
              <a:t> as long as there are more records available</a:t>
            </a:r>
          </a:p>
          <a:p>
            <a:pPr>
              <a:lnSpc>
                <a:spcPct val="90000"/>
              </a:lnSpc>
            </a:pPr>
            <a:r>
              <a:rPr lang="en-US" dirty="0"/>
              <a:t>The value of the records are fetched using </a:t>
            </a: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::value(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, which returns a </a:t>
            </a:r>
            <a:r>
              <a:rPr lang="en-US" dirty="0" err="1">
                <a:latin typeface="Courier New" pitchFamily="49" charset="0"/>
              </a:rPr>
              <a:t>QVariant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fi-FI" dirty="0"/>
              <a:t>For </a:t>
            </a:r>
            <a:r>
              <a:rPr lang="fi-FI" dirty="0" err="1"/>
              <a:t>navigation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::first()</a:t>
            </a:r>
            <a:r>
              <a:rPr lang="en-US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::last()</a:t>
            </a:r>
            <a:r>
              <a:rPr lang="en-US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prev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</a:rPr>
              <a:t>)</a:t>
            </a:r>
            <a:r>
              <a:rPr lang="en-US" dirty="0" smtClean="0"/>
              <a:t> 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::seek(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31355" y="3113752"/>
            <a:ext cx="5374736" cy="1441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dirty="0" err="1" smtClean="0">
                <a:solidFill>
                  <a:srgbClr val="800080"/>
                </a:solidFill>
              </a:rPr>
              <a:t>QSqlQuery</a:t>
            </a:r>
            <a:r>
              <a:rPr lang="en-US" dirty="0" smtClean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query(</a:t>
            </a:r>
            <a:r>
              <a:rPr lang="en-US" dirty="0"/>
              <a:t>"SELECT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country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FROM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artist"</a:t>
            </a:r>
            <a:r>
              <a:rPr lang="en-US" dirty="0">
                <a:solidFill>
                  <a:srgbClr val="000000"/>
                </a:solidFill>
              </a:rPr>
              <a:t>);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808000"/>
                </a:solidFill>
              </a:rPr>
              <a:t>while</a:t>
            </a:r>
            <a:r>
              <a:rPr lang="en-US" dirty="0" smtClean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query.</a:t>
            </a:r>
            <a:r>
              <a:rPr lang="en-US" dirty="0" err="1"/>
              <a:t>next</a:t>
            </a:r>
            <a:r>
              <a:rPr lang="en-US" dirty="0">
                <a:solidFill>
                  <a:srgbClr val="000000"/>
                </a:solidFill>
              </a:rPr>
              <a:t>())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800080"/>
                </a:solidFill>
              </a:rPr>
              <a:t>    </a:t>
            </a:r>
            <a:r>
              <a:rPr lang="en-US" dirty="0" err="1" smtClean="0">
                <a:solidFill>
                  <a:srgbClr val="800080"/>
                </a:solidFill>
              </a:rPr>
              <a:t>QString</a:t>
            </a:r>
            <a:r>
              <a:rPr lang="en-US" dirty="0" smtClean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country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query.</a:t>
            </a:r>
            <a:r>
              <a:rPr lang="en-US" dirty="0" err="1"/>
              <a:t>value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8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).</a:t>
            </a:r>
            <a:r>
              <a:rPr lang="en-US" dirty="0" err="1"/>
              <a:t>toString</a:t>
            </a:r>
            <a:r>
              <a:rPr lang="en-US" dirty="0">
                <a:solidFill>
                  <a:srgbClr val="000000"/>
                </a:solidFill>
              </a:rPr>
              <a:t>();</a:t>
            </a: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doSomething</a:t>
            </a:r>
            <a:r>
              <a:rPr lang="en-US" dirty="0">
                <a:solidFill>
                  <a:srgbClr val="000000"/>
                </a:solidFill>
              </a:rPr>
              <a:t>(country);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}</a:t>
            </a:r>
            <a:endParaRPr lang="en-US" dirty="0" smtClean="0">
              <a:solidFill>
                <a:srgbClr val="C0C0C0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>
                <a:latin typeface="Open Sans Light"/>
                <a:cs typeface="Open Sans Light"/>
              </a:rPr>
              <a:t>Demo: 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ex-query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67852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 – 2(2)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::size()</a:t>
            </a:r>
            <a:r>
              <a:rPr lang="en-US" dirty="0"/>
              <a:t> reports how many rows were matched by a select query</a:t>
            </a:r>
          </a:p>
          <a:p>
            <a:r>
              <a:rPr lang="en-US" dirty="0"/>
              <a:t>It returns -1 if the number of rows can not be determined</a:t>
            </a:r>
          </a:p>
          <a:p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numRowsAffected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tells how many rows were affected by a non-select query, say, an update query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94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Queries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/>
              <a:t> can be used for any kind of queries, including inserting</a:t>
            </a:r>
          </a:p>
          <a:p>
            <a:r>
              <a:rPr lang="en-US" dirty="0"/>
              <a:t>If you are going to insert a large number of records after one another, using prepared queries can speed things up</a:t>
            </a:r>
          </a:p>
          <a:p>
            <a:r>
              <a:rPr lang="en-US" dirty="0"/>
              <a:t>If the database does not support prepared queries Qt will translate the query into an ordinary query</a:t>
            </a:r>
          </a:p>
          <a:p>
            <a:r>
              <a:rPr lang="en-US" dirty="0"/>
              <a:t>Two kinds of prepared queries exist: </a:t>
            </a:r>
          </a:p>
          <a:p>
            <a:pPr lvl="1"/>
            <a:r>
              <a:rPr lang="en-US" dirty="0"/>
              <a:t>named bindings, and </a:t>
            </a:r>
          </a:p>
          <a:p>
            <a:pPr lvl="1"/>
            <a:r>
              <a:rPr lang="en-US" dirty="0"/>
              <a:t>positional bindings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9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Bindings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1489348"/>
            <a:ext cx="8291264" cy="18634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dirty="0" err="1">
                <a:solidFill>
                  <a:srgbClr val="800080"/>
                </a:solidFill>
              </a:rPr>
              <a:t>QSqlQuery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query;</a:t>
            </a:r>
            <a:r>
              <a:rPr lang="en-US" dirty="0">
                <a:solidFill>
                  <a:srgbClr val="C0C0C0"/>
                </a:solidFill>
              </a:rPr>
              <a:t> </a:t>
            </a:r>
            <a:endParaRPr lang="en-US" dirty="0" smtClean="0">
              <a:solidFill>
                <a:srgbClr val="C0C0C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query.prepare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/>
              <a:t>"INSERT INTO employee (id, name, salary) VALUES (:id, :name, :salary)"</a:t>
            </a:r>
            <a:r>
              <a:rPr lang="en-US" dirty="0">
                <a:solidFill>
                  <a:srgbClr val="000000"/>
                </a:solidFill>
              </a:rPr>
              <a:t>);</a:t>
            </a:r>
            <a:r>
              <a:rPr lang="en-US" dirty="0">
                <a:solidFill>
                  <a:srgbClr val="C0C0C0"/>
                </a:solidFill>
              </a:rPr>
              <a:t> </a:t>
            </a:r>
            <a:endParaRPr lang="en-US" dirty="0" smtClean="0">
              <a:solidFill>
                <a:srgbClr val="C0C0C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query.bindValue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/>
              <a:t>":id"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80"/>
                </a:solidFill>
              </a:rPr>
              <a:t>1001</a:t>
            </a:r>
            <a:r>
              <a:rPr lang="en-US" dirty="0">
                <a:solidFill>
                  <a:srgbClr val="000000"/>
                </a:solidFill>
              </a:rPr>
              <a:t>);</a:t>
            </a:r>
            <a:r>
              <a:rPr lang="en-US" dirty="0">
                <a:solidFill>
                  <a:srgbClr val="C0C0C0"/>
                </a:solidFill>
              </a:rPr>
              <a:t> </a:t>
            </a:r>
            <a:endParaRPr lang="en-US" dirty="0" smtClean="0">
              <a:solidFill>
                <a:srgbClr val="C0C0C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query.bindValue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/>
              <a:t>":name"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“Andrew </a:t>
            </a:r>
            <a:r>
              <a:rPr lang="en-US" dirty="0" smtClean="0">
                <a:solidFill>
                  <a:srgbClr val="000000"/>
                </a:solidFill>
              </a:rPr>
              <a:t>K.”); 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query.bindValue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/>
              <a:t>":salary"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80"/>
                </a:solidFill>
              </a:rPr>
              <a:t>10000000</a:t>
            </a:r>
            <a:r>
              <a:rPr lang="en-US" dirty="0">
                <a:solidFill>
                  <a:srgbClr val="000000"/>
                </a:solidFill>
              </a:rPr>
              <a:t>);</a:t>
            </a:r>
            <a:r>
              <a:rPr lang="en-US" dirty="0">
                <a:solidFill>
                  <a:srgbClr val="C0C0C0"/>
                </a:solidFill>
              </a:rPr>
              <a:t> </a:t>
            </a:r>
            <a:endParaRPr lang="en-US" dirty="0" smtClean="0">
              <a:solidFill>
                <a:srgbClr val="C0C0C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query.exec</a:t>
            </a:r>
            <a:r>
              <a:rPr lang="en-US" dirty="0">
                <a:solidFill>
                  <a:srgbClr val="000000"/>
                </a:solidFill>
              </a:rPr>
              <a:t>();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Bindings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6400" y="1489347"/>
            <a:ext cx="7946020" cy="179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dirty="0" err="1">
                <a:solidFill>
                  <a:srgbClr val="800080"/>
                </a:solidFill>
              </a:rPr>
              <a:t>QSqlQuery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query;</a:t>
            </a:r>
            <a:r>
              <a:rPr lang="en-US" dirty="0">
                <a:solidFill>
                  <a:srgbClr val="C0C0C0"/>
                </a:solidFill>
              </a:rPr>
              <a:t> </a:t>
            </a:r>
            <a:endParaRPr lang="en-US" dirty="0" smtClean="0">
              <a:solidFill>
                <a:srgbClr val="C0C0C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query.prepare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/>
              <a:t>"INSERT INTO employee (id, name, salary) VALUES (?, ?, ?)"</a:t>
            </a:r>
            <a:r>
              <a:rPr lang="en-US" dirty="0">
                <a:solidFill>
                  <a:srgbClr val="000000"/>
                </a:solidFill>
              </a:rPr>
              <a:t>);</a:t>
            </a:r>
            <a:r>
              <a:rPr lang="en-US" dirty="0">
                <a:solidFill>
                  <a:srgbClr val="C0C0C0"/>
                </a:solidFill>
              </a:rPr>
              <a:t> </a:t>
            </a:r>
            <a:endParaRPr lang="en-US" dirty="0" smtClean="0">
              <a:solidFill>
                <a:srgbClr val="C0C0C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query.addBindValue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000080"/>
                </a:solidFill>
              </a:rPr>
              <a:t>1002</a:t>
            </a:r>
            <a:r>
              <a:rPr lang="en-US" dirty="0">
                <a:solidFill>
                  <a:srgbClr val="000000"/>
                </a:solidFill>
              </a:rPr>
              <a:t>);</a:t>
            </a:r>
            <a:r>
              <a:rPr lang="en-US" dirty="0">
                <a:solidFill>
                  <a:srgbClr val="C0C0C0"/>
                </a:solidFill>
              </a:rPr>
              <a:t> </a:t>
            </a:r>
            <a:endParaRPr lang="en-US" dirty="0" smtClean="0">
              <a:solidFill>
                <a:srgbClr val="C0C0C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query.addBindValue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/>
              <a:t>"Samuel </a:t>
            </a:r>
            <a:r>
              <a:rPr lang="en-US" dirty="0" smtClean="0"/>
              <a:t>N."</a:t>
            </a:r>
            <a:r>
              <a:rPr lang="en-US" dirty="0" smtClean="0">
                <a:solidFill>
                  <a:srgbClr val="000000"/>
                </a:solidFill>
              </a:rPr>
              <a:t>);</a:t>
            </a:r>
            <a:r>
              <a:rPr lang="en-US" dirty="0" smtClean="0">
                <a:solidFill>
                  <a:srgbClr val="C0C0C0"/>
                </a:solidFill>
              </a:rPr>
              <a:t> 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query.addBindValue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000080"/>
                </a:solidFill>
              </a:rPr>
              <a:t>10000</a:t>
            </a:r>
            <a:r>
              <a:rPr lang="en-US" dirty="0">
                <a:solidFill>
                  <a:srgbClr val="000000"/>
                </a:solidFill>
              </a:rPr>
              <a:t>);</a:t>
            </a:r>
            <a:r>
              <a:rPr lang="en-US" dirty="0">
                <a:solidFill>
                  <a:srgbClr val="C0C0C0"/>
                </a:solidFill>
              </a:rPr>
              <a:t> </a:t>
            </a:r>
            <a:endParaRPr lang="en-US" dirty="0" smtClean="0">
              <a:solidFill>
                <a:srgbClr val="C0C0C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query.exec</a:t>
            </a:r>
            <a:r>
              <a:rPr lang="en-US" dirty="0" smtClean="0">
                <a:solidFill>
                  <a:srgbClr val="000000"/>
                </a:solidFill>
              </a:rPr>
              <a:t>();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0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class </a:t>
            </a:r>
            <a:r>
              <a:rPr lang="en-US" dirty="0" err="1">
                <a:latin typeface="Courier New" pitchFamily="49" charset="0"/>
              </a:rPr>
              <a:t>QSqlQueryModel</a:t>
            </a:r>
            <a:r>
              <a:rPr lang="en-US" dirty="0"/>
              <a:t> basically wraps a </a:t>
            </a: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/>
              <a:t> in a </a:t>
            </a:r>
            <a:r>
              <a:rPr lang="en-US" dirty="0" err="1">
                <a:latin typeface="Courier New" pitchFamily="49" charset="0"/>
              </a:rPr>
              <a:t>QAbstractItemModel</a:t>
            </a:r>
            <a:r>
              <a:rPr lang="en-US" dirty="0"/>
              <a:t>, so that the result set of the query can be used with the model/view framework</a:t>
            </a:r>
          </a:p>
          <a:p>
            <a:pPr>
              <a:lnSpc>
                <a:spcPct val="90000"/>
              </a:lnSpc>
            </a:pPr>
            <a:r>
              <a:rPr lang="en-US" dirty="0"/>
              <a:t>The titles displayed in views are the column names from the database, this can be changed using </a:t>
            </a:r>
            <a:r>
              <a:rPr lang="en-US" dirty="0" err="1">
                <a:latin typeface="Courier New" pitchFamily="49" charset="0"/>
              </a:rPr>
              <a:t>QSqlQueryModel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setHeaderData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dirty="0"/>
              <a:t>The class </a:t>
            </a:r>
            <a:r>
              <a:rPr lang="en-US" dirty="0" err="1">
                <a:latin typeface="Courier New" pitchFamily="49" charset="0"/>
              </a:rPr>
              <a:t>QSqlTableModel</a:t>
            </a:r>
            <a:r>
              <a:rPr lang="en-US" dirty="0"/>
              <a:t> wraps </a:t>
            </a:r>
            <a:r>
              <a:rPr lang="en-US" i="1" dirty="0"/>
              <a:t>a single table</a:t>
            </a:r>
            <a:r>
              <a:rPr lang="en-US" dirty="0"/>
              <a:t> in a model, and does therefore allow editing the items</a:t>
            </a: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dirty="0"/>
              <a:t>Create an instance of </a:t>
            </a:r>
            <a:r>
              <a:rPr lang="en-US" dirty="0" err="1">
                <a:latin typeface="Courier New" pitchFamily="49" charset="0"/>
              </a:rPr>
              <a:t>QSqlTableModel</a:t>
            </a:r>
            <a:r>
              <a:rPr lang="en-US" dirty="0"/>
              <a:t>, and call </a:t>
            </a:r>
            <a:r>
              <a:rPr lang="en-US" dirty="0" err="1">
                <a:latin typeface="Courier New" pitchFamily="49" charset="0"/>
              </a:rPr>
              <a:t>setTable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specifying the table to use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Optionally call </a:t>
            </a:r>
            <a:r>
              <a:rPr lang="en-US" dirty="0" err="1">
                <a:latin typeface="Courier New" pitchFamily="49" charset="0"/>
              </a:rPr>
              <a:t>setFilter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specifying a WHERE part of a SQL query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Optionally call </a:t>
            </a:r>
            <a:r>
              <a:rPr lang="en-US" dirty="0" err="1">
                <a:latin typeface="Courier New" pitchFamily="49" charset="0"/>
              </a:rPr>
              <a:t>setSort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specifying column number and sort direction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Call </a:t>
            </a:r>
            <a:r>
              <a:rPr lang="en-US" dirty="0">
                <a:latin typeface="Courier New" pitchFamily="49" charset="0"/>
              </a:rPr>
              <a:t>select()</a:t>
            </a:r>
            <a:r>
              <a:rPr lang="en-US" dirty="0"/>
              <a:t> to execute the query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>
                <a:latin typeface="Open Sans Light"/>
                <a:cs typeface="Open Sans Light"/>
              </a:rPr>
              <a:t>Demo: 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querymodel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09563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QSqlTableModel</a:t>
            </a:r>
            <a:r>
              <a:rPr lang="en-US" dirty="0"/>
              <a:t> vs. </a:t>
            </a:r>
            <a:r>
              <a:rPr lang="en-US" dirty="0" err="1"/>
              <a:t>QAbstractItemModel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It is, of course, possible to access the table programmatically using the methods of </a:t>
            </a:r>
            <a:r>
              <a:rPr lang="en-US" dirty="0" err="1">
                <a:latin typeface="Courier New" pitchFamily="49" charset="0"/>
              </a:rPr>
              <a:t>QAbstractItemModel</a:t>
            </a:r>
            <a:r>
              <a:rPr lang="en-US" dirty="0"/>
              <a:t>, but the </a:t>
            </a:r>
            <a:r>
              <a:rPr lang="en-US" dirty="0" err="1">
                <a:latin typeface="Courier New" pitchFamily="49" charset="0"/>
              </a:rPr>
              <a:t>QSqlTableModel</a:t>
            </a:r>
            <a:r>
              <a:rPr lang="en-US" dirty="0"/>
              <a:t> adds a few methods for convenience</a:t>
            </a:r>
          </a:p>
          <a:p>
            <a:pPr lvl="1"/>
            <a:r>
              <a:rPr lang="en-US" dirty="0">
                <a:latin typeface="Courier New" pitchFamily="49" charset="0"/>
              </a:rPr>
              <a:t>record()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</a:rPr>
              <a:t>setRecord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</a:rPr>
              <a:t>insertRecord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all work with instances of </a:t>
            </a:r>
            <a:r>
              <a:rPr lang="en-US" dirty="0" err="1">
                <a:latin typeface="Courier New" pitchFamily="49" charset="0"/>
              </a:rPr>
              <a:t>QSqlRecord</a:t>
            </a:r>
            <a:r>
              <a:rPr lang="en-US" dirty="0"/>
              <a:t>, and refer to rows in the table rather than </a:t>
            </a:r>
            <a:r>
              <a:rPr lang="en-US" dirty="0" err="1">
                <a:latin typeface="Courier New" pitchFamily="49" charset="0"/>
              </a:rPr>
              <a:t>QModelIndexes</a:t>
            </a:r>
            <a:endParaRPr lang="en-US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QSqlRecord</a:t>
            </a:r>
            <a:r>
              <a:rPr lang="en-US" dirty="0"/>
              <a:t> is a simple container for records containing methods like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setValue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index, </a:t>
            </a:r>
            <a:r>
              <a:rPr lang="en-US" dirty="0" err="1">
                <a:latin typeface="Courier New" pitchFamily="49" charset="0"/>
              </a:rPr>
              <a:t>QVariant</a:t>
            </a:r>
            <a:r>
              <a:rPr lang="en-US" dirty="0">
                <a:latin typeface="Courier New" pitchFamily="49" charset="0"/>
              </a:rPr>
              <a:t> value)</a:t>
            </a:r>
            <a:r>
              <a:rPr lang="en-US" dirty="0"/>
              <a:t>,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setValue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QString</a:t>
            </a:r>
            <a:r>
              <a:rPr lang="en-US" dirty="0">
                <a:latin typeface="Courier New" pitchFamily="49" charset="0"/>
              </a:rPr>
              <a:t> name, </a:t>
            </a:r>
            <a:r>
              <a:rPr lang="en-US" dirty="0" err="1">
                <a:latin typeface="Courier New" pitchFamily="49" charset="0"/>
              </a:rPr>
              <a:t>QVariant</a:t>
            </a:r>
            <a:r>
              <a:rPr lang="en-US" dirty="0">
                <a:latin typeface="Courier New" pitchFamily="49" charset="0"/>
              </a:rPr>
              <a:t> value)</a:t>
            </a:r>
            <a:r>
              <a:rPr lang="en-US" dirty="0"/>
              <a:t>, and similar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QVariant</a:t>
            </a:r>
            <a:r>
              <a:rPr lang="en-US" dirty="0">
                <a:latin typeface="Courier New" pitchFamily="49" charset="0"/>
              </a:rPr>
              <a:t> value(...)</a:t>
            </a:r>
            <a:r>
              <a:rPr lang="en-US" dirty="0"/>
              <a:t> methods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2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QSqlTableModel</a:t>
            </a:r>
            <a:r>
              <a:rPr lang="en-US" dirty="0"/>
              <a:t>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1489348"/>
            <a:ext cx="7668852" cy="2066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dirty="0">
                <a:solidFill>
                  <a:srgbClr val="808000"/>
                </a:solidFill>
              </a:rPr>
              <a:t>for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808000"/>
                </a:solidFill>
              </a:rPr>
              <a:t>int</a:t>
            </a:r>
            <a:r>
              <a:rPr lang="en-US" dirty="0" smtClean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row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8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;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row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&lt; model-&gt;</a:t>
            </a:r>
            <a:r>
              <a:rPr lang="en-US" dirty="0" err="1">
                <a:solidFill>
                  <a:srgbClr val="000000"/>
                </a:solidFill>
              </a:rPr>
              <a:t>rowCount</a:t>
            </a:r>
            <a:r>
              <a:rPr lang="en-US" dirty="0">
                <a:solidFill>
                  <a:srgbClr val="000000"/>
                </a:solidFill>
              </a:rPr>
              <a:t>();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++</a:t>
            </a:r>
            <a:r>
              <a:rPr lang="en-US" dirty="0" smtClean="0">
                <a:solidFill>
                  <a:srgbClr val="000000"/>
                </a:solidFill>
              </a:rPr>
              <a:t>row)</a:t>
            </a:r>
            <a:r>
              <a:rPr lang="en-US" dirty="0" smtClean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{</a:t>
            </a:r>
            <a:r>
              <a:rPr lang="en-US" dirty="0">
                <a:solidFill>
                  <a:srgbClr val="C0C0C0"/>
                </a:solidFill>
              </a:rPr>
              <a:t> </a:t>
            </a:r>
            <a:endParaRPr lang="en-US" dirty="0" smtClean="0">
              <a:solidFill>
                <a:srgbClr val="C0C0C0"/>
              </a:solidFill>
            </a:endParaRPr>
          </a:p>
          <a:p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smtClean="0">
                <a:solidFill>
                  <a:srgbClr val="C0C0C0"/>
                </a:solidFill>
              </a:rPr>
              <a:t>   </a:t>
            </a:r>
            <a:r>
              <a:rPr lang="en-US" dirty="0" err="1" smtClean="0">
                <a:solidFill>
                  <a:srgbClr val="800080"/>
                </a:solidFill>
              </a:rPr>
              <a:t>QSqlRecord</a:t>
            </a:r>
            <a:r>
              <a:rPr lang="en-US" dirty="0" smtClean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record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 model-&gt;record(row</a:t>
            </a:r>
            <a:r>
              <a:rPr lang="en-US" dirty="0" smtClean="0">
                <a:solidFill>
                  <a:srgbClr val="000000"/>
                </a:solidFill>
              </a:rPr>
              <a:t>);</a:t>
            </a:r>
            <a:r>
              <a:rPr lang="en-US" dirty="0" smtClean="0">
                <a:solidFill>
                  <a:srgbClr val="C0C0C0"/>
                </a:solidFill>
              </a:rPr>
              <a:t> </a:t>
            </a:r>
          </a:p>
          <a:p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smtClean="0">
                <a:solidFill>
                  <a:srgbClr val="C0C0C0"/>
                </a:solidFill>
              </a:rPr>
              <a:t>   </a:t>
            </a:r>
            <a:r>
              <a:rPr lang="en-US" dirty="0" smtClean="0">
                <a:solidFill>
                  <a:srgbClr val="808000"/>
                </a:solidFill>
              </a:rPr>
              <a:t>double</a:t>
            </a:r>
            <a:r>
              <a:rPr lang="en-US" dirty="0" smtClean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price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record.value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smtClean="0"/>
              <a:t>"</a:t>
            </a:r>
            <a:r>
              <a:rPr lang="en-US" dirty="0"/>
              <a:t>price</a:t>
            </a:r>
            <a:r>
              <a:rPr lang="en-US" dirty="0" smtClean="0"/>
              <a:t>"</a:t>
            </a:r>
            <a:r>
              <a:rPr lang="en-US" dirty="0" smtClean="0">
                <a:solidFill>
                  <a:srgbClr val="000000"/>
                </a:solidFill>
              </a:rPr>
              <a:t>).</a:t>
            </a:r>
            <a:r>
              <a:rPr lang="en-US" dirty="0" err="1">
                <a:solidFill>
                  <a:srgbClr val="000000"/>
                </a:solidFill>
              </a:rPr>
              <a:t>toDouble</a:t>
            </a:r>
            <a:r>
              <a:rPr lang="en-US" dirty="0">
                <a:solidFill>
                  <a:srgbClr val="000000"/>
                </a:solidFill>
              </a:rPr>
              <a:t>();</a:t>
            </a:r>
            <a:r>
              <a:rPr lang="en-US" dirty="0">
                <a:solidFill>
                  <a:srgbClr val="C0C0C0"/>
                </a:solidFill>
              </a:rPr>
              <a:t> </a:t>
            </a:r>
            <a:endParaRPr lang="en-US" dirty="0" smtClean="0">
              <a:solidFill>
                <a:srgbClr val="C0C0C0"/>
              </a:solidFill>
            </a:endParaRPr>
          </a:p>
          <a:p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smtClean="0">
                <a:solidFill>
                  <a:srgbClr val="C0C0C0"/>
                </a:solidFill>
              </a:rPr>
              <a:t>   </a:t>
            </a:r>
            <a:r>
              <a:rPr lang="en-US" dirty="0" smtClean="0">
                <a:solidFill>
                  <a:srgbClr val="000000"/>
                </a:solidFill>
              </a:rPr>
              <a:t>price</a:t>
            </a:r>
            <a:r>
              <a:rPr lang="en-US" dirty="0" smtClean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*=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80"/>
                </a:solidFill>
              </a:rPr>
              <a:t>1.1</a:t>
            </a:r>
            <a:r>
              <a:rPr lang="en-US" dirty="0">
                <a:solidFill>
                  <a:srgbClr val="000000"/>
                </a:solidFill>
              </a:rPr>
              <a:t>;</a:t>
            </a:r>
            <a:r>
              <a:rPr lang="en-US" dirty="0">
                <a:solidFill>
                  <a:srgbClr val="C0C0C0"/>
                </a:solidFill>
              </a:rPr>
              <a:t> </a:t>
            </a:r>
            <a:endParaRPr lang="en-US" dirty="0" smtClean="0">
              <a:solidFill>
                <a:srgbClr val="C0C0C0"/>
              </a:solidFill>
            </a:endParaRPr>
          </a:p>
          <a:p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smtClean="0">
                <a:solidFill>
                  <a:srgbClr val="C0C0C0"/>
                </a:solidFill>
              </a:rPr>
              <a:t>   </a:t>
            </a:r>
            <a:r>
              <a:rPr lang="en-US" dirty="0" err="1" smtClean="0">
                <a:solidFill>
                  <a:srgbClr val="000000"/>
                </a:solidFill>
              </a:rPr>
              <a:t>record.setValue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smtClean="0"/>
              <a:t>"</a:t>
            </a:r>
            <a:r>
              <a:rPr lang="en-US" dirty="0"/>
              <a:t>price"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price);</a:t>
            </a:r>
            <a:r>
              <a:rPr lang="en-US" dirty="0" smtClean="0">
                <a:solidFill>
                  <a:srgbClr val="C0C0C0"/>
                </a:solidFill>
              </a:rPr>
              <a:t> </a:t>
            </a:r>
          </a:p>
          <a:p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smtClean="0">
                <a:solidFill>
                  <a:srgbClr val="C0C0C0"/>
                </a:solidFill>
              </a:rPr>
              <a:t>   </a:t>
            </a:r>
            <a:r>
              <a:rPr lang="en-US" dirty="0">
                <a:solidFill>
                  <a:srgbClr val="000000"/>
                </a:solidFill>
              </a:rPr>
              <a:t>model-&gt;</a:t>
            </a:r>
            <a:r>
              <a:rPr lang="en-US" dirty="0" err="1" smtClean="0">
                <a:solidFill>
                  <a:srgbClr val="000000"/>
                </a:solidFill>
              </a:rPr>
              <a:t>setRecord</a:t>
            </a:r>
            <a:r>
              <a:rPr lang="en-US" dirty="0" smtClean="0">
                <a:solidFill>
                  <a:srgbClr val="000000"/>
                </a:solidFill>
              </a:rPr>
              <a:t>(row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>record);</a:t>
            </a:r>
            <a:r>
              <a:rPr lang="en-US" dirty="0" smtClean="0">
                <a:solidFill>
                  <a:srgbClr val="C0C0C0"/>
                </a:solidFill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}</a:t>
            </a:r>
            <a:r>
              <a:rPr lang="en-US" dirty="0" smtClean="0">
                <a:solidFill>
                  <a:srgbClr val="C0C0C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model-&gt;</a:t>
            </a:r>
            <a:r>
              <a:rPr lang="en-US" dirty="0" err="1">
                <a:solidFill>
                  <a:srgbClr val="000000"/>
                </a:solidFill>
              </a:rPr>
              <a:t>submitAll</a:t>
            </a:r>
            <a:r>
              <a:rPr lang="en-US" dirty="0">
                <a:solidFill>
                  <a:srgbClr val="000000"/>
                </a:solidFill>
              </a:rPr>
              <a:t>();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urier New" pitchFamily="49" charset="0"/>
              </a:rPr>
              <a:t>setEditStrategy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you can specify when changes made in the GUI should be committed to the database</a:t>
            </a:r>
          </a:p>
          <a:p>
            <a:r>
              <a:rPr lang="en-US" dirty="0"/>
              <a:t>You have the following possibilities: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OnFieldChange</a:t>
            </a:r>
            <a:r>
              <a:rPr lang="en-US" dirty="0"/>
              <a:t> – Data will be saved as soon as you start editing a new cell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OnRowChange</a:t>
            </a:r>
            <a:r>
              <a:rPr lang="en-US" dirty="0"/>
              <a:t> – Data will be saved when you start editing a new record (changes can be discarded by calling </a:t>
            </a:r>
            <a:r>
              <a:rPr lang="en-US" dirty="0">
                <a:latin typeface="Courier New" pitchFamily="49" charset="0"/>
              </a:rPr>
              <a:t>revert()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OnManualSubmit</a:t>
            </a:r>
            <a:r>
              <a:rPr lang="en-US" dirty="0"/>
              <a:t> – Data will only be saved when you call </a:t>
            </a:r>
            <a:r>
              <a:rPr lang="en-US" dirty="0" err="1">
                <a:latin typeface="Courier New" pitchFamily="49" charset="0"/>
              </a:rPr>
              <a:t>submitAll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(changes can be discarded with </a:t>
            </a:r>
            <a:r>
              <a:rPr lang="en-US" dirty="0" err="1">
                <a:latin typeface="Courier New" pitchFamily="49" charset="0"/>
              </a:rPr>
              <a:t>revertAll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)</a:t>
            </a:r>
          </a:p>
          <a:p>
            <a:r>
              <a:rPr lang="en-US" dirty="0"/>
              <a:t>Be careful with </a:t>
            </a:r>
            <a:r>
              <a:rPr lang="en-US" dirty="0" err="1">
                <a:latin typeface="Courier New" pitchFamily="49" charset="0"/>
              </a:rPr>
              <a:t>OnFieldChange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Performance can drop significantly compared to using the other editing strategies</a:t>
            </a:r>
          </a:p>
          <a:p>
            <a:pPr lvl="1"/>
            <a:r>
              <a:rPr lang="en-US" dirty="0"/>
              <a:t>If you modify a primary key, the record might slip through your fingers while you are trying to fill it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8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Editable Queries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Without modifications </a:t>
            </a:r>
            <a:r>
              <a:rPr lang="en-US" dirty="0" err="1">
                <a:latin typeface="Courier New" pitchFamily="49" charset="0"/>
              </a:rPr>
              <a:t>QSqlQueryModel</a:t>
            </a:r>
            <a:r>
              <a:rPr lang="en-US" dirty="0"/>
              <a:t> is read only, while </a:t>
            </a:r>
            <a:r>
              <a:rPr lang="en-US" dirty="0" err="1">
                <a:latin typeface="Courier New" pitchFamily="49" charset="0"/>
              </a:rPr>
              <a:t>QSqlTableModel</a:t>
            </a:r>
            <a:r>
              <a:rPr lang="en-US" dirty="0"/>
              <a:t> only works on a single table</a:t>
            </a:r>
          </a:p>
          <a:p>
            <a:r>
              <a:rPr lang="en-US" dirty="0"/>
              <a:t>To be able to edit the result of an arbitrary query, override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QAbstractItemModel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setData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to update the data yourself, and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QAbstractItemModel</a:t>
            </a:r>
            <a:r>
              <a:rPr lang="en-US" dirty="0">
                <a:latin typeface="Courier New" pitchFamily="49" charset="0"/>
              </a:rPr>
              <a:t>::flags()</a:t>
            </a:r>
            <a:r>
              <a:rPr lang="en-US" dirty="0"/>
              <a:t> to specify that the table is editable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>
                <a:latin typeface="Open Sans Light"/>
                <a:cs typeface="Open Sans Light"/>
              </a:rPr>
              <a:t>Demo: 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editablequery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2766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Custom Libraries</a:t>
            </a:r>
          </a:p>
          <a:p>
            <a:r>
              <a:rPr lang="en-US" dirty="0"/>
              <a:t>Low and High-Level Plugin APIs</a:t>
            </a:r>
          </a:p>
          <a:p>
            <a:r>
              <a:rPr lang="en-US" dirty="0"/>
              <a:t>Plugin Development and Deploying</a:t>
            </a:r>
          </a:p>
          <a:p>
            <a:r>
              <a:rPr lang="en-US" dirty="0"/>
              <a:t>Plugin Usage</a:t>
            </a:r>
          </a:p>
        </p:txBody>
      </p:sp>
    </p:spTree>
    <p:extLst>
      <p:ext uri="{BB962C8B-B14F-4D97-AF65-F5344CB8AC3E}">
        <p14:creationId xmlns:p14="http://schemas.microsoft.com/office/powerpoint/2010/main" val="428324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You start a transaction using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QSqlDatabase</a:t>
            </a:r>
            <a:r>
              <a:rPr lang="en-US" dirty="0">
                <a:latin typeface="Courier New" pitchFamily="49" charset="0"/>
              </a:rPr>
              <a:t>::transaction()</a:t>
            </a:r>
            <a:r>
              <a:rPr lang="en-US" dirty="0"/>
              <a:t>, and end it using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QSqlDatabase</a:t>
            </a:r>
            <a:r>
              <a:rPr lang="en-US" dirty="0">
                <a:latin typeface="Courier New" pitchFamily="49" charset="0"/>
              </a:rPr>
              <a:t>::commit()</a:t>
            </a:r>
            <a:r>
              <a:rPr lang="en-US" dirty="0"/>
              <a:t> or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QSqlDatabase</a:t>
            </a:r>
            <a:r>
              <a:rPr lang="en-US" dirty="0">
                <a:latin typeface="Courier New" pitchFamily="49" charset="0"/>
              </a:rPr>
              <a:t>::rollback()</a:t>
            </a:r>
          </a:p>
          <a:p>
            <a:r>
              <a:rPr lang="en-US" dirty="0"/>
              <a:t>The above methods return </a:t>
            </a:r>
            <a:r>
              <a:rPr lang="en-US" dirty="0">
                <a:latin typeface="Courier New" pitchFamily="49" charset="0"/>
              </a:rPr>
              <a:t>true</a:t>
            </a:r>
            <a:r>
              <a:rPr lang="en-US" dirty="0"/>
              <a:t> if the action succeeded</a:t>
            </a:r>
          </a:p>
          <a:p>
            <a:r>
              <a:rPr lang="en-US" dirty="0"/>
              <a:t>Transaction requires support from the database – check for this using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QSqlDriver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hasFeature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QSqlDriver</a:t>
            </a:r>
            <a:r>
              <a:rPr lang="en-US" dirty="0">
                <a:latin typeface="Courier New" pitchFamily="49" charset="0"/>
              </a:rPr>
              <a:t>::Transactions)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– Bookstore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Author </a:t>
            </a:r>
            <a:r>
              <a:rPr lang="en-US" dirty="0"/>
              <a:t>table in upper view</a:t>
            </a:r>
          </a:p>
          <a:p>
            <a:r>
              <a:rPr lang="en-US" dirty="0"/>
              <a:t>B</a:t>
            </a:r>
            <a:r>
              <a:rPr lang="en-US" dirty="0" smtClean="0"/>
              <a:t>ook </a:t>
            </a:r>
            <a:r>
              <a:rPr lang="en-US" dirty="0"/>
              <a:t>table in lower view</a:t>
            </a:r>
          </a:p>
          <a:p>
            <a:r>
              <a:rPr lang="en-US" dirty="0" smtClean="0"/>
              <a:t>Only </a:t>
            </a:r>
            <a:r>
              <a:rPr lang="en-US" dirty="0"/>
              <a:t>books from current </a:t>
            </a:r>
            <a:r>
              <a:rPr lang="en-US" dirty="0" smtClean="0"/>
              <a:t>author shown</a:t>
            </a:r>
            <a:endParaRPr lang="en-US" dirty="0"/>
          </a:p>
          <a:p>
            <a:r>
              <a:rPr lang="en-US" dirty="0" smtClean="0"/>
              <a:t>Follow </a:t>
            </a:r>
            <a:r>
              <a:rPr lang="en-US" dirty="0"/>
              <a:t>these </a:t>
            </a:r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Setup </a:t>
            </a:r>
            <a:r>
              <a:rPr lang="en-US" dirty="0"/>
              <a:t>the author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current item </a:t>
            </a:r>
            <a:r>
              <a:rPr lang="en-US" dirty="0" smtClean="0"/>
              <a:t>change</a:t>
            </a:r>
          </a:p>
          <a:p>
            <a:pPr lvl="1"/>
            <a:r>
              <a:rPr lang="en-US" dirty="0" smtClean="0"/>
              <a:t>Setup </a:t>
            </a:r>
            <a:r>
              <a:rPr lang="en-US" dirty="0"/>
              <a:t>book table with </a:t>
            </a:r>
            <a:r>
              <a:rPr lang="en-US" dirty="0" err="1" smtClean="0">
                <a:latin typeface="Courier New"/>
                <a:cs typeface="Courier New"/>
              </a:rPr>
              <a:t>QSqlQueryModel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Rerun </a:t>
            </a:r>
            <a:r>
              <a:rPr lang="en-US" dirty="0"/>
              <a:t>the </a:t>
            </a:r>
            <a:r>
              <a:rPr lang="en-US" dirty="0" smtClean="0"/>
              <a:t>query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edit support for both tables</a:t>
            </a:r>
          </a:p>
          <a:p>
            <a:r>
              <a:rPr lang="en-US" dirty="0" smtClean="0"/>
              <a:t>Optional</a:t>
            </a:r>
            <a:endParaRPr lang="en-US" dirty="0"/>
          </a:p>
          <a:p>
            <a:pPr lvl="1"/>
            <a:r>
              <a:rPr lang="en-US" dirty="0" smtClean="0"/>
              <a:t>Support </a:t>
            </a:r>
            <a:r>
              <a:rPr lang="en-US" dirty="0"/>
              <a:t>add/delete </a:t>
            </a:r>
            <a:r>
              <a:rPr lang="en-US" dirty="0" smtClean="0"/>
              <a:t>rows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 err="1" smtClean="0">
                <a:latin typeface="Open Sans Light"/>
                <a:cs typeface="Open Sans Light"/>
              </a:rPr>
              <a:t>Lab</a:t>
            </a:r>
            <a:r>
              <a:rPr lang="fi-FI" sz="1400" dirty="0" smtClean="0">
                <a:latin typeface="Open Sans Light"/>
                <a:cs typeface="Open Sans Light"/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lab-bookstore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84345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Qt database system is based on the model/view framework with three layers</a:t>
            </a:r>
          </a:p>
          <a:p>
            <a:pPr lvl="1"/>
            <a:r>
              <a:rPr lang="en-US" dirty="0"/>
              <a:t>Database technology -based drivers</a:t>
            </a:r>
          </a:p>
          <a:p>
            <a:pPr lvl="1"/>
            <a:r>
              <a:rPr lang="en-US" dirty="0"/>
              <a:t>Model classes</a:t>
            </a:r>
          </a:p>
          <a:p>
            <a:pPr lvl="1"/>
            <a:r>
              <a:rPr lang="en-US" dirty="0"/>
              <a:t>View classes</a:t>
            </a:r>
          </a:p>
          <a:p>
            <a:r>
              <a:rPr lang="en-US" dirty="0"/>
              <a:t>Qt has support to make SQL queries to the database</a:t>
            </a:r>
          </a:p>
          <a:p>
            <a:pPr lvl="1"/>
            <a:r>
              <a:rPr lang="fi-FI" dirty="0" err="1"/>
              <a:t>Intuitive</a:t>
            </a:r>
            <a:r>
              <a:rPr lang="fi-FI" dirty="0"/>
              <a:t> </a:t>
            </a:r>
            <a:r>
              <a:rPr lang="fi-FI" dirty="0" err="1"/>
              <a:t>Qt-style</a:t>
            </a:r>
            <a:r>
              <a:rPr lang="fi-FI" dirty="0"/>
              <a:t> </a:t>
            </a:r>
            <a:r>
              <a:rPr lang="fi-FI" dirty="0" err="1"/>
              <a:t>APIs</a:t>
            </a:r>
            <a:r>
              <a:rPr lang="fi-FI" dirty="0"/>
              <a:t> </a:t>
            </a:r>
            <a:r>
              <a:rPr lang="fi-FI" dirty="0" err="1"/>
              <a:t>provided</a:t>
            </a:r>
            <a:r>
              <a:rPr lang="fi-FI" dirty="0"/>
              <a:t> for </a:t>
            </a:r>
            <a:r>
              <a:rPr lang="fi-FI" dirty="0" err="1"/>
              <a:t>composing</a:t>
            </a:r>
            <a:r>
              <a:rPr lang="fi-FI" dirty="0"/>
              <a:t> the </a:t>
            </a:r>
            <a:r>
              <a:rPr lang="fi-FI" dirty="0" err="1"/>
              <a:t>queries</a:t>
            </a:r>
            <a:endParaRPr lang="en-US" dirty="0"/>
          </a:p>
          <a:p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52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Multimedia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0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Playing Audio and Video</a:t>
            </a:r>
          </a:p>
          <a:p>
            <a:r>
              <a:rPr lang="en-US" dirty="0"/>
              <a:t>Recording</a:t>
            </a:r>
          </a:p>
          <a:p>
            <a:r>
              <a:rPr lang="en-US" dirty="0"/>
              <a:t>FM Radio</a:t>
            </a:r>
          </a:p>
        </p:txBody>
      </p:sp>
    </p:spTree>
    <p:extLst>
      <p:ext uri="{BB962C8B-B14F-4D97-AF65-F5344CB8AC3E}">
        <p14:creationId xmlns:p14="http://schemas.microsoft.com/office/powerpoint/2010/main" val="4255451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QtMultimedia</a:t>
            </a:r>
            <a:r>
              <a:rPr lang="en-GB" dirty="0" smtClean="0"/>
              <a:t>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Audio device access</a:t>
            </a:r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QAudioDeviceInfo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QAudioInput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with volume control</a:t>
            </a:r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QAudioOutput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with volume control</a:t>
            </a:r>
          </a:p>
          <a:p>
            <a:r>
              <a:rPr lang="en-GB" dirty="0" smtClean="0"/>
              <a:t>Audio format</a:t>
            </a:r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QAudioFormat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/>
              <a:t>Low latency sound effects</a:t>
            </a:r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QSound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– plays .wav files</a:t>
            </a:r>
          </a:p>
          <a:p>
            <a:pPr lvl="1"/>
            <a:r>
              <a:rPr lang="en-GB" dirty="0" err="1">
                <a:latin typeface="Courier New" pitchFamily="49" charset="0"/>
                <a:cs typeface="Courier New" pitchFamily="49" charset="0"/>
              </a:rPr>
              <a:t>QSoundEffect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/>
              <a:t>Video surface</a:t>
            </a:r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QVideoSurfaceFormat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QAbstractVideoSurface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Video data</a:t>
            </a:r>
          </a:p>
          <a:p>
            <a:pPr lvl="1"/>
            <a:r>
              <a:rPr lang="en-GB" dirty="0" err="1">
                <a:latin typeface="Courier New" pitchFamily="49" charset="0"/>
                <a:cs typeface="Courier New" pitchFamily="49" charset="0"/>
              </a:rPr>
              <a:t>QVideoFrame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Radio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QRadioTuner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QRadioData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3D positional audio</a:t>
            </a:r>
          </a:p>
          <a:p>
            <a:pPr lvl="1"/>
            <a:r>
              <a:rPr lang="en-US" dirty="0" smtClean="0"/>
              <a:t>Qt audio engine with many QML types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4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 Multimedia Module – Essential Classes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974948"/>
            <a:ext cx="79152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2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Audio and Video Playback Using Media Player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Instantiate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QMediaPlayer</a:t>
            </a:r>
            <a:r>
              <a:rPr lang="en-US" dirty="0" smtClean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QMediaPlayList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The play list may use any model derived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QAbstractItemModel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Set the playlist to the player</a:t>
            </a:r>
          </a:p>
          <a:p>
            <a:r>
              <a:rPr lang="en-US" dirty="0" smtClean="0"/>
              <a:t>Create and set the video output for the player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QVideoWidget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QGraphicsVideoItem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QAbstractVideoSurface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A continuous stream of identically formatted video frames</a:t>
            </a:r>
          </a:p>
          <a:p>
            <a:r>
              <a:rPr lang="en-US" dirty="0" smtClean="0"/>
              <a:t>Select the item to be played </a:t>
            </a:r>
          </a:p>
          <a:p>
            <a:pPr lvl="1"/>
            <a:r>
              <a:rPr lang="en-US" dirty="0" smtClean="0"/>
              <a:t>Play list current index</a:t>
            </a:r>
          </a:p>
          <a:p>
            <a:r>
              <a:rPr lang="en-US" dirty="0" smtClean="0"/>
              <a:t>Add the UI controls and </a:t>
            </a:r>
          </a:p>
          <a:p>
            <a:pPr lvl="1"/>
            <a:r>
              <a:rPr lang="en-US" dirty="0" smtClean="0"/>
              <a:t>Connect to the player slots</a:t>
            </a:r>
          </a:p>
          <a:p>
            <a:pPr lvl="1"/>
            <a:r>
              <a:rPr lang="en-US" dirty="0" smtClean="0"/>
              <a:t>Start, stop, pause</a:t>
            </a:r>
          </a:p>
          <a:p>
            <a:r>
              <a:rPr lang="en-US" dirty="0" smtClean="0"/>
              <a:t>Start the playback</a:t>
            </a:r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995936" y="3555346"/>
            <a:ext cx="4968552" cy="1372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000" dirty="0"/>
              <a:t>player</a:t>
            </a:r>
            <a:r>
              <a:rPr lang="en-US" sz="1000" dirty="0">
                <a:solidFill>
                  <a:srgbClr val="C0C0C0"/>
                </a:solidFill>
              </a:rPr>
              <a:t> </a:t>
            </a:r>
            <a:r>
              <a:rPr lang="en-US" sz="1000" dirty="0">
                <a:solidFill>
                  <a:srgbClr val="000000"/>
                </a:solidFill>
              </a:rPr>
              <a:t>=</a:t>
            </a:r>
            <a:r>
              <a:rPr lang="en-US" sz="1000" dirty="0">
                <a:solidFill>
                  <a:srgbClr val="C0C0C0"/>
                </a:solidFill>
              </a:rPr>
              <a:t> </a:t>
            </a:r>
            <a:r>
              <a:rPr lang="en-US" sz="1000" dirty="0">
                <a:solidFill>
                  <a:srgbClr val="808000"/>
                </a:solidFill>
              </a:rPr>
              <a:t>new</a:t>
            </a:r>
            <a:r>
              <a:rPr lang="en-US" sz="1000" dirty="0">
                <a:solidFill>
                  <a:srgbClr val="C0C0C0"/>
                </a:solidFill>
              </a:rPr>
              <a:t> </a:t>
            </a:r>
            <a:r>
              <a:rPr lang="en-US" sz="1000" dirty="0" err="1">
                <a:solidFill>
                  <a:srgbClr val="800080"/>
                </a:solidFill>
              </a:rPr>
              <a:t>QMediaPlayer</a:t>
            </a:r>
            <a:r>
              <a:rPr lang="en-US" sz="1000" dirty="0">
                <a:solidFill>
                  <a:srgbClr val="000000"/>
                </a:solidFill>
              </a:rPr>
              <a:t>;</a:t>
            </a:r>
            <a:r>
              <a:rPr lang="en-US" sz="1000" dirty="0"/>
              <a:t> </a:t>
            </a:r>
            <a:endParaRPr lang="en-US" sz="1000" dirty="0" smtClean="0"/>
          </a:p>
          <a:p>
            <a:r>
              <a:rPr lang="en-US" sz="1000" dirty="0" smtClean="0"/>
              <a:t>playlist</a:t>
            </a:r>
            <a:r>
              <a:rPr lang="en-US" sz="1000" dirty="0" smtClean="0">
                <a:solidFill>
                  <a:srgbClr val="C0C0C0"/>
                </a:solidFill>
              </a:rPr>
              <a:t> </a:t>
            </a:r>
            <a:r>
              <a:rPr lang="en-US" sz="1000" dirty="0">
                <a:solidFill>
                  <a:srgbClr val="000000"/>
                </a:solidFill>
              </a:rPr>
              <a:t>=</a:t>
            </a:r>
            <a:r>
              <a:rPr lang="en-US" sz="1000" dirty="0">
                <a:solidFill>
                  <a:srgbClr val="C0C0C0"/>
                </a:solidFill>
              </a:rPr>
              <a:t> </a:t>
            </a:r>
            <a:r>
              <a:rPr lang="en-US" sz="1000" dirty="0">
                <a:solidFill>
                  <a:srgbClr val="808000"/>
                </a:solidFill>
              </a:rPr>
              <a:t>new</a:t>
            </a:r>
            <a:r>
              <a:rPr lang="en-US" sz="1000" dirty="0">
                <a:solidFill>
                  <a:srgbClr val="C0C0C0"/>
                </a:solidFill>
              </a:rPr>
              <a:t> </a:t>
            </a:r>
            <a:r>
              <a:rPr lang="en-US" sz="1000" dirty="0" err="1">
                <a:solidFill>
                  <a:srgbClr val="800080"/>
                </a:solidFill>
              </a:rPr>
              <a:t>QMediaPlaylist</a:t>
            </a:r>
            <a:r>
              <a:rPr lang="en-US" sz="1000" dirty="0">
                <a:solidFill>
                  <a:srgbClr val="000000"/>
                </a:solidFill>
              </a:rPr>
              <a:t>(</a:t>
            </a:r>
            <a:r>
              <a:rPr lang="en-US" sz="1000" dirty="0"/>
              <a:t>player</a:t>
            </a:r>
            <a:r>
              <a:rPr lang="en-US" sz="1000" dirty="0">
                <a:solidFill>
                  <a:srgbClr val="000000"/>
                </a:solidFill>
              </a:rPr>
              <a:t>);</a:t>
            </a:r>
            <a:r>
              <a:rPr lang="en-US" sz="1000" dirty="0"/>
              <a:t> </a:t>
            </a:r>
            <a:endParaRPr lang="en-US" sz="1000" dirty="0" smtClean="0"/>
          </a:p>
          <a:p>
            <a:r>
              <a:rPr lang="en-US" sz="1000" dirty="0" smtClean="0"/>
              <a:t>playlist</a:t>
            </a:r>
            <a:r>
              <a:rPr lang="en-US" sz="1000" dirty="0" smtClean="0">
                <a:solidFill>
                  <a:srgbClr val="000000"/>
                </a:solidFill>
              </a:rPr>
              <a:t>-</a:t>
            </a:r>
            <a:r>
              <a:rPr lang="en-US" sz="1000" dirty="0">
                <a:solidFill>
                  <a:srgbClr val="000000"/>
                </a:solidFill>
              </a:rPr>
              <a:t>&gt;</a:t>
            </a:r>
            <a:r>
              <a:rPr lang="en-US" sz="1000" dirty="0" err="1"/>
              <a:t>addMedia</a:t>
            </a:r>
            <a:r>
              <a:rPr lang="en-US" sz="1000" dirty="0">
                <a:solidFill>
                  <a:srgbClr val="000000"/>
                </a:solidFill>
              </a:rPr>
              <a:t>(</a:t>
            </a:r>
            <a:r>
              <a:rPr lang="en-US" sz="1000" dirty="0" err="1">
                <a:solidFill>
                  <a:srgbClr val="800080"/>
                </a:solidFill>
              </a:rPr>
              <a:t>QUrl</a:t>
            </a:r>
            <a:r>
              <a:rPr lang="en-US" sz="1000" dirty="0">
                <a:solidFill>
                  <a:srgbClr val="000000"/>
                </a:solidFill>
              </a:rPr>
              <a:t>(</a:t>
            </a:r>
            <a:r>
              <a:rPr lang="en-US" sz="1000" dirty="0"/>
              <a:t>"http</a:t>
            </a:r>
            <a:r>
              <a:rPr lang="en-US" sz="1000" dirty="0" smtClean="0"/>
              <a:t>://.../song1.mp3"</a:t>
            </a:r>
            <a:r>
              <a:rPr lang="en-US" sz="1000" dirty="0" smtClean="0">
                <a:solidFill>
                  <a:srgbClr val="000000"/>
                </a:solidFill>
              </a:rPr>
              <a:t>));</a:t>
            </a:r>
          </a:p>
          <a:p>
            <a:r>
              <a:rPr lang="en-US" sz="1000" dirty="0" smtClean="0"/>
              <a:t>playlist</a:t>
            </a:r>
            <a:r>
              <a:rPr lang="en-US" sz="1000" dirty="0" smtClean="0">
                <a:solidFill>
                  <a:srgbClr val="000000"/>
                </a:solidFill>
              </a:rPr>
              <a:t>-</a:t>
            </a:r>
            <a:r>
              <a:rPr lang="en-US" sz="1000" dirty="0">
                <a:solidFill>
                  <a:srgbClr val="000000"/>
                </a:solidFill>
              </a:rPr>
              <a:t>&gt;</a:t>
            </a:r>
            <a:r>
              <a:rPr lang="en-US" sz="1000" dirty="0" err="1"/>
              <a:t>addMedia</a:t>
            </a:r>
            <a:r>
              <a:rPr lang="en-US" sz="1000" dirty="0">
                <a:solidFill>
                  <a:srgbClr val="000000"/>
                </a:solidFill>
              </a:rPr>
              <a:t>(</a:t>
            </a:r>
            <a:r>
              <a:rPr lang="en-US" sz="1000" dirty="0" err="1">
                <a:solidFill>
                  <a:srgbClr val="800080"/>
                </a:solidFill>
              </a:rPr>
              <a:t>QUrl</a:t>
            </a:r>
            <a:r>
              <a:rPr lang="en-US" sz="1000" dirty="0">
                <a:solidFill>
                  <a:srgbClr val="000000"/>
                </a:solidFill>
              </a:rPr>
              <a:t>(</a:t>
            </a:r>
            <a:r>
              <a:rPr lang="en-US" sz="1000" dirty="0"/>
              <a:t>"http</a:t>
            </a:r>
            <a:r>
              <a:rPr lang="en-US" sz="1000" dirty="0" smtClean="0"/>
              <a:t>://.../song2.mp3</a:t>
            </a:r>
            <a:r>
              <a:rPr lang="en-US" sz="1000" dirty="0"/>
              <a:t>"</a:t>
            </a:r>
            <a:r>
              <a:rPr lang="en-US" sz="1000" dirty="0">
                <a:solidFill>
                  <a:srgbClr val="000000"/>
                </a:solidFill>
              </a:rPr>
              <a:t>));</a:t>
            </a:r>
            <a:r>
              <a:rPr lang="en-US" sz="1000" dirty="0"/>
              <a:t> </a:t>
            </a:r>
            <a:endParaRPr lang="en-US" sz="1000" dirty="0" smtClean="0"/>
          </a:p>
          <a:p>
            <a:r>
              <a:rPr lang="en-US" sz="1000" dirty="0" smtClean="0"/>
              <a:t>// optionally </a:t>
            </a:r>
            <a:r>
              <a:rPr lang="en-US" sz="1000" dirty="0" err="1" smtClean="0"/>
              <a:t>setVideoWidget</a:t>
            </a:r>
            <a:r>
              <a:rPr lang="en-US" sz="1000" dirty="0" smtClean="0"/>
              <a:t> for the player to </a:t>
            </a:r>
          </a:p>
          <a:p>
            <a:r>
              <a:rPr lang="en-US" sz="1000" dirty="0" smtClean="0"/>
              <a:t>// render video</a:t>
            </a:r>
          </a:p>
          <a:p>
            <a:r>
              <a:rPr lang="en-US" sz="1000" dirty="0" smtClean="0"/>
              <a:t>playlist</a:t>
            </a:r>
            <a:r>
              <a:rPr lang="en-US" sz="1000" dirty="0" smtClean="0">
                <a:solidFill>
                  <a:srgbClr val="000000"/>
                </a:solidFill>
              </a:rPr>
              <a:t>-</a:t>
            </a:r>
            <a:r>
              <a:rPr lang="en-US" sz="1000" dirty="0">
                <a:solidFill>
                  <a:srgbClr val="000000"/>
                </a:solidFill>
              </a:rPr>
              <a:t>&gt;</a:t>
            </a:r>
            <a:r>
              <a:rPr lang="en-US" sz="1000" dirty="0" err="1"/>
              <a:t>setCurrentIndex</a:t>
            </a:r>
            <a:r>
              <a:rPr lang="en-US" sz="1000" dirty="0">
                <a:solidFill>
                  <a:srgbClr val="000000"/>
                </a:solidFill>
              </a:rPr>
              <a:t>(</a:t>
            </a:r>
            <a:r>
              <a:rPr lang="en-US" sz="1000" dirty="0">
                <a:solidFill>
                  <a:srgbClr val="000080"/>
                </a:solidFill>
              </a:rPr>
              <a:t>1</a:t>
            </a:r>
            <a:r>
              <a:rPr lang="en-US" sz="1000" dirty="0">
                <a:solidFill>
                  <a:srgbClr val="000000"/>
                </a:solidFill>
              </a:rPr>
              <a:t>);</a:t>
            </a:r>
            <a:r>
              <a:rPr lang="en-US" sz="1000" dirty="0"/>
              <a:t> </a:t>
            </a:r>
            <a:endParaRPr lang="en-US" sz="1000" dirty="0" smtClean="0"/>
          </a:p>
          <a:p>
            <a:r>
              <a:rPr lang="en-US" sz="1000" dirty="0" smtClean="0"/>
              <a:t>player</a:t>
            </a:r>
            <a:r>
              <a:rPr lang="en-US" sz="1000" dirty="0" smtClean="0">
                <a:solidFill>
                  <a:srgbClr val="000000"/>
                </a:solidFill>
              </a:rPr>
              <a:t>-</a:t>
            </a:r>
            <a:r>
              <a:rPr lang="en-US" sz="1000" dirty="0">
                <a:solidFill>
                  <a:srgbClr val="000000"/>
                </a:solidFill>
              </a:rPr>
              <a:t>&gt;</a:t>
            </a:r>
            <a:r>
              <a:rPr lang="en-US" sz="1000" dirty="0"/>
              <a:t>play</a:t>
            </a:r>
            <a:r>
              <a:rPr lang="en-US" sz="1000" dirty="0">
                <a:solidFill>
                  <a:srgbClr val="000000"/>
                </a:solidFill>
              </a:rPr>
              <a:t>();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>
                <a:latin typeface="Open Sans Light"/>
                <a:cs typeface="Open Sans Light"/>
              </a:rPr>
              <a:t>Demo: 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avplayer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87585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and Video Recording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QAudioRecorder</a:t>
            </a:r>
            <a:r>
              <a:rPr lang="en-US" dirty="0" smtClean="0"/>
              <a:t> allows recording and compressing audio data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QMediaRecorder</a:t>
            </a:r>
            <a:r>
              <a:rPr lang="en-US" dirty="0" smtClean="0"/>
              <a:t> allows recording video </a:t>
            </a:r>
          </a:p>
          <a:p>
            <a:pPr lvl="1"/>
            <a:r>
              <a:rPr lang="en-US" dirty="0" smtClean="0"/>
              <a:t>Set the source in the constructor (a camera or a radio tuner)</a:t>
            </a:r>
          </a:p>
          <a:p>
            <a:pPr lvl="1"/>
            <a:r>
              <a:rPr lang="en-US" dirty="0" smtClean="0"/>
              <a:t>Set audio settings as above</a:t>
            </a:r>
          </a:p>
          <a:p>
            <a:pPr lvl="1"/>
            <a:r>
              <a:rPr lang="en-US" dirty="0" smtClean="0"/>
              <a:t>Start recording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3588" y="1789658"/>
            <a:ext cx="6527812" cy="1420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>
                <a:solidFill>
                  <a:srgbClr val="000000"/>
                </a:solidFill>
              </a:rPr>
              <a:t>audioRecorder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new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QAudioRecorder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800080"/>
                </a:solidFill>
              </a:rPr>
              <a:t>QAudioEncoderSettings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audioSettings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audioSettings.setCodec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"audio/</a:t>
            </a:r>
            <a:r>
              <a:rPr lang="en-US" sz="1200" dirty="0" err="1"/>
              <a:t>amr</a:t>
            </a:r>
            <a:r>
              <a:rPr lang="en-US" sz="1200" dirty="0"/>
              <a:t>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audioSettings.setQuality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QMultimedia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>
                <a:solidFill>
                  <a:srgbClr val="000000"/>
                </a:solidFill>
              </a:rPr>
              <a:t>HighQuality</a:t>
            </a:r>
            <a:r>
              <a:rPr lang="en-US" sz="1200" dirty="0">
                <a:solidFill>
                  <a:srgbClr val="000000"/>
                </a:solidFill>
              </a:rPr>
              <a:t>); </a:t>
            </a:r>
            <a:endParaRPr lang="en-US" sz="1200" dirty="0" smtClean="0">
              <a:solidFill>
                <a:srgbClr val="00000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audioRecorder</a:t>
            </a:r>
            <a:r>
              <a:rPr lang="en-US" sz="1200" dirty="0" smtClean="0">
                <a:solidFill>
                  <a:srgbClr val="000000"/>
                </a:solidFill>
              </a:rPr>
              <a:t>-</a:t>
            </a:r>
            <a:r>
              <a:rPr lang="en-US" sz="1200" dirty="0">
                <a:solidFill>
                  <a:srgbClr val="000000"/>
                </a:solidFill>
              </a:rPr>
              <a:t>&gt;</a:t>
            </a:r>
            <a:r>
              <a:rPr lang="en-US" sz="1200" dirty="0" err="1">
                <a:solidFill>
                  <a:srgbClr val="000000"/>
                </a:solidFill>
              </a:rPr>
              <a:t>setEncodingSettings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audioSettings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audioRecorder</a:t>
            </a:r>
            <a:r>
              <a:rPr lang="en-US" sz="1200" dirty="0" smtClean="0">
                <a:solidFill>
                  <a:srgbClr val="000000"/>
                </a:solidFill>
              </a:rPr>
              <a:t>-</a:t>
            </a:r>
            <a:r>
              <a:rPr lang="en-US" sz="1200" dirty="0">
                <a:solidFill>
                  <a:srgbClr val="000000"/>
                </a:solidFill>
              </a:rPr>
              <a:t>&gt;</a:t>
            </a:r>
            <a:r>
              <a:rPr lang="en-US" sz="1200" dirty="0" err="1">
                <a:solidFill>
                  <a:srgbClr val="000000"/>
                </a:solidFill>
              </a:rPr>
              <a:t>setOutputLocation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800080"/>
                </a:solidFill>
              </a:rPr>
              <a:t>QUrl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>
                <a:solidFill>
                  <a:srgbClr val="000000"/>
                </a:solidFill>
              </a:rPr>
              <a:t>fromLocalFile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</a:t>
            </a:r>
            <a:r>
              <a:rPr lang="en-US" sz="1200" dirty="0" err="1"/>
              <a:t>test.amr</a:t>
            </a:r>
            <a:r>
              <a:rPr lang="en-US" sz="1200" dirty="0"/>
              <a:t>"</a:t>
            </a:r>
            <a:r>
              <a:rPr lang="en-US" sz="1200" dirty="0">
                <a:solidFill>
                  <a:srgbClr val="000000"/>
                </a:solidFill>
              </a:rPr>
              <a:t>));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audioRecorder</a:t>
            </a:r>
            <a:r>
              <a:rPr lang="en-US" sz="1200" dirty="0" smtClean="0">
                <a:solidFill>
                  <a:srgbClr val="000000"/>
                </a:solidFill>
              </a:rPr>
              <a:t>-</a:t>
            </a:r>
            <a:r>
              <a:rPr lang="en-US" sz="1200" dirty="0">
                <a:solidFill>
                  <a:srgbClr val="000000"/>
                </a:solidFill>
              </a:rPr>
              <a:t>&gt;record();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Audio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QSoundEffect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Low latency WAV format sound effects</a:t>
            </a:r>
          </a:p>
          <a:p>
            <a:pPr lvl="1"/>
            <a:r>
              <a:rPr lang="en-US" dirty="0" smtClean="0"/>
              <a:t>Volume, mute, and number of loops may be controlled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QAudioProbe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Monitor played or recorded audio data</a:t>
            </a:r>
          </a:p>
          <a:p>
            <a:pPr lvl="1"/>
            <a:r>
              <a:rPr lang="en-US" dirty="0" smtClean="0"/>
              <a:t>Any media object may be used as a source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QAudioOutput</a:t>
            </a:r>
            <a:r>
              <a:rPr lang="en-US" dirty="0" smtClean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QAudioInput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Raw audio data output and input</a:t>
            </a:r>
          </a:p>
          <a:p>
            <a:pPr lvl="1"/>
            <a:r>
              <a:rPr lang="en-US" dirty="0" smtClean="0"/>
              <a:t>Available HW determines what audio input and outputs are available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Qt Audio Engine</a:t>
            </a:r>
          </a:p>
          <a:p>
            <a:pPr lvl="1"/>
            <a:r>
              <a:rPr lang="en-US" dirty="0" smtClean="0"/>
              <a:t>QML module for providing 3D positional audio playback and content management </a:t>
            </a:r>
          </a:p>
          <a:p>
            <a:pPr lvl="1"/>
            <a:r>
              <a:rPr lang="en-US" dirty="0" smtClean="0"/>
              <a:t>Wave files are organized into discrete Sound instances, which are grouped and </a:t>
            </a:r>
            <a:r>
              <a:rPr lang="en-US" dirty="0"/>
              <a:t> </a:t>
            </a:r>
            <a:r>
              <a:rPr lang="en-US" dirty="0" smtClean="0"/>
              <a:t>controlled using categories 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4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Libraries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general, different platforms handle exporting symbols from a DLL in different ways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Some even require a special import declaration when clients of the DLL are compiled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Visibility of the symbols of a DLL might also depend on the compiler!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Once again, Qt hides all this behind a couple of macros: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Q_DECL_EXPORT</a:t>
            </a:r>
            <a:r>
              <a:rPr lang="en-US" dirty="0"/>
              <a:t> – used with symbols </a:t>
            </a:r>
            <a:r>
              <a:rPr lang="en-US" i="1" dirty="0"/>
              <a:t>when compiling a shared library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Q_DECL_IMPORT</a:t>
            </a:r>
            <a:r>
              <a:rPr lang="en-US" dirty="0"/>
              <a:t> – used with symbols </a:t>
            </a:r>
            <a:r>
              <a:rPr lang="en-US" i="1" dirty="0"/>
              <a:t>when compiling a client that uses the shared library</a:t>
            </a:r>
          </a:p>
          <a:p>
            <a:endParaRPr lang="en-US" dirty="0"/>
          </a:p>
          <a:p>
            <a:r>
              <a:rPr lang="en-US" dirty="0" err="1" smtClean="0"/>
              <a:t>QtCreator</a:t>
            </a:r>
            <a:r>
              <a:rPr lang="en-US" dirty="0"/>
              <a:t> </a:t>
            </a:r>
            <a:r>
              <a:rPr lang="en-US" dirty="0" smtClean="0"/>
              <a:t>project wizard </a:t>
            </a:r>
            <a:r>
              <a:rPr lang="en-US" dirty="0"/>
              <a:t>creates this automatically</a:t>
            </a:r>
          </a:p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8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Low Level Video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Useful when accessing barcodes or applying fancy effects to the frames</a:t>
            </a:r>
          </a:p>
          <a:p>
            <a:r>
              <a:rPr lang="en-US" dirty="0" smtClean="0"/>
              <a:t>Set the video output of the media player to your custom surface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615" y="2065412"/>
            <a:ext cx="8352430" cy="2902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>
                <a:solidFill>
                  <a:srgbClr val="808000"/>
                </a:solidFill>
              </a:rPr>
              <a:t>class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MyVideoSurface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public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QAbstractVideoSurface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000000"/>
                </a:solidFill>
              </a:rPr>
              <a:t>{</a:t>
            </a:r>
            <a:r>
              <a:rPr lang="en-US" sz="1200" dirty="0" smtClean="0"/>
              <a:t> </a:t>
            </a:r>
          </a:p>
          <a:p>
            <a:r>
              <a:rPr lang="en-US" sz="1200" dirty="0">
                <a:solidFill>
                  <a:srgbClr val="800080"/>
                </a:solidFill>
              </a:rPr>
              <a:t> </a:t>
            </a:r>
            <a:r>
              <a:rPr lang="en-US" sz="1200" dirty="0" smtClean="0">
                <a:solidFill>
                  <a:srgbClr val="80008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QList</a:t>
            </a:r>
            <a:r>
              <a:rPr lang="en-US" sz="1200" dirty="0" smtClean="0">
                <a:solidFill>
                  <a:srgbClr val="000000"/>
                </a:solidFill>
              </a:rPr>
              <a:t>&lt;</a:t>
            </a:r>
            <a:r>
              <a:rPr lang="en-US" sz="1200" dirty="0" err="1" smtClean="0"/>
              <a:t>QVideoFrame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/>
              <a:t>PixelFormat</a:t>
            </a:r>
            <a:r>
              <a:rPr lang="en-US" sz="1200" dirty="0">
                <a:solidFill>
                  <a:srgbClr val="000000"/>
                </a:solidFill>
              </a:rPr>
              <a:t>&gt;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/>
              <a:t>supportedPixelFormats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 </a:t>
            </a:r>
            <a:r>
              <a:rPr lang="en-US" sz="1200" dirty="0" err="1" smtClean="0"/>
              <a:t>QAbstractVideoBuffer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/>
              <a:t>HandleType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handleType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     </a:t>
            </a:r>
            <a:r>
              <a:rPr lang="en-US" sz="1200" dirty="0" err="1" smtClean="0"/>
              <a:t>QAbstractVideoBuffer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/>
              <a:t>NoHandle</a:t>
            </a:r>
            <a:r>
              <a:rPr lang="en-US" sz="1200" dirty="0">
                <a:solidFill>
                  <a:srgbClr val="000000"/>
                </a:solidFill>
              </a:rPr>
              <a:t>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>
                <a:solidFill>
                  <a:srgbClr val="000080"/>
                </a:solidFill>
              </a:rPr>
              <a:t> </a:t>
            </a:r>
            <a:r>
              <a:rPr lang="en-US" sz="1200" dirty="0" smtClean="0">
                <a:solidFill>
                  <a:srgbClr val="000080"/>
                </a:solidFill>
              </a:rPr>
              <a:t>           Q_UNUSED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</a:rPr>
              <a:t>handleType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    // </a:t>
            </a:r>
            <a:r>
              <a:rPr lang="en-US" sz="1200" dirty="0"/>
              <a:t>Return the formats you will support </a:t>
            </a:r>
            <a:endParaRPr lang="en-US" sz="1200" dirty="0" smtClean="0"/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        return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</a:rPr>
              <a:t>QList</a:t>
            </a:r>
            <a:r>
              <a:rPr lang="en-US" sz="1200" dirty="0" smtClean="0">
                <a:solidFill>
                  <a:srgbClr val="000000"/>
                </a:solidFill>
              </a:rPr>
              <a:t>&lt;</a:t>
            </a:r>
            <a:r>
              <a:rPr lang="en-US" sz="1200" dirty="0" err="1" smtClean="0"/>
              <a:t>QVideoFrame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/>
              <a:t>PixelFormat</a:t>
            </a:r>
            <a:r>
              <a:rPr lang="en-US" sz="1200" dirty="0">
                <a:solidFill>
                  <a:srgbClr val="000000"/>
                </a:solidFill>
              </a:rPr>
              <a:t>&gt;()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&lt;&lt;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/>
              <a:t>QVideoFrame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/>
              <a:t>Format_RGB565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/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    }</a:t>
            </a:r>
            <a:r>
              <a:rPr lang="en-US" sz="1200" dirty="0" smtClean="0"/>
              <a:t> </a:t>
            </a:r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</a:t>
            </a:r>
            <a:r>
              <a:rPr lang="en-US" sz="1200" dirty="0" err="1" smtClean="0">
                <a:solidFill>
                  <a:srgbClr val="808000"/>
                </a:solidFill>
              </a:rPr>
              <a:t>bool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present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QVideoFrame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&amp;frame</a:t>
            </a:r>
            <a:r>
              <a:rPr lang="en-US" sz="1200" dirty="0" smtClean="0">
                <a:solidFill>
                  <a:srgbClr val="000000"/>
                </a:solidFill>
              </a:rPr>
              <a:t>)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000000"/>
                </a:solidFill>
              </a:rPr>
              <a:t>    {</a:t>
            </a:r>
            <a:r>
              <a:rPr lang="en-US" sz="1200" dirty="0" smtClean="0"/>
              <a:t> </a:t>
            </a:r>
          </a:p>
          <a:p>
            <a:r>
              <a:rPr lang="en-US" sz="1200" dirty="0">
                <a:solidFill>
                  <a:srgbClr val="000080"/>
                </a:solidFill>
              </a:rPr>
              <a:t> </a:t>
            </a:r>
            <a:r>
              <a:rPr lang="en-US" sz="1200" dirty="0" smtClean="0">
                <a:solidFill>
                  <a:srgbClr val="000080"/>
                </a:solidFill>
              </a:rPr>
              <a:t>       Q_UNUSED</a:t>
            </a:r>
            <a:r>
              <a:rPr lang="en-US" sz="1200" dirty="0" smtClean="0">
                <a:solidFill>
                  <a:srgbClr val="000000"/>
                </a:solidFill>
              </a:rPr>
              <a:t>(frame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// </a:t>
            </a:r>
            <a:r>
              <a:rPr lang="en-US" sz="1200" dirty="0"/>
              <a:t>Handle the frame and do your processing </a:t>
            </a:r>
            <a:r>
              <a:rPr lang="en-US" sz="1200" dirty="0">
                <a:solidFill>
                  <a:srgbClr val="808000"/>
                </a:solidFill>
              </a:rPr>
              <a:t>return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true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000000"/>
                </a:solidFill>
              </a:rPr>
              <a:t>    }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3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 Radio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Radio tuner + access to RDS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QRadioTuner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Media object</a:t>
            </a:r>
          </a:p>
          <a:p>
            <a:pPr lvl="1"/>
            <a:r>
              <a:rPr lang="en-US" dirty="0" smtClean="0"/>
              <a:t>Frequency control</a:t>
            </a:r>
          </a:p>
          <a:p>
            <a:pPr lvl="1"/>
            <a:r>
              <a:rPr lang="en-US" dirty="0" smtClean="0"/>
              <a:t>Stereo mode control</a:t>
            </a:r>
          </a:p>
          <a:p>
            <a:pPr lvl="1"/>
            <a:r>
              <a:rPr lang="en-US" dirty="0" smtClean="0"/>
              <a:t>Provides access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QRadioData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QRadioData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Station name</a:t>
            </a:r>
          </a:p>
          <a:p>
            <a:pPr lvl="1"/>
            <a:r>
              <a:rPr lang="en-US" dirty="0" smtClean="0"/>
              <a:t>Station id</a:t>
            </a:r>
          </a:p>
          <a:p>
            <a:pPr lvl="1"/>
            <a:r>
              <a:rPr lang="en-US" dirty="0" smtClean="0"/>
              <a:t>Radio text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7002" y="3219835"/>
            <a:ext cx="5600268" cy="1750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</a:rPr>
              <a:t>radio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new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QRadioTuner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connect(radio,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SIGNAL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frequencyChanged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808000"/>
                </a:solidFill>
              </a:rPr>
              <a:t>int</a:t>
            </a:r>
            <a:r>
              <a:rPr lang="en-US" sz="1200" dirty="0">
                <a:solidFill>
                  <a:srgbClr val="000000"/>
                </a:solidFill>
              </a:rPr>
              <a:t>)),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this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           </a:t>
            </a:r>
            <a:r>
              <a:rPr lang="en-US" sz="1200" dirty="0" smtClean="0">
                <a:solidFill>
                  <a:srgbClr val="808000"/>
                </a:solidFill>
              </a:rPr>
              <a:t>SLOT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freqChanged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err="1" smtClean="0">
                <a:solidFill>
                  <a:srgbClr val="808000"/>
                </a:solidFill>
              </a:rPr>
              <a:t>int</a:t>
            </a:r>
            <a:r>
              <a:rPr lang="en-US" sz="1200" dirty="0">
                <a:solidFill>
                  <a:srgbClr val="000000"/>
                </a:solidFill>
              </a:rPr>
              <a:t>)));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smtClean="0">
                <a:solidFill>
                  <a:srgbClr val="808000"/>
                </a:solidFill>
              </a:rPr>
              <a:t>if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(radio-&gt;</a:t>
            </a:r>
            <a:r>
              <a:rPr lang="en-US" sz="1200" dirty="0" err="1">
                <a:solidFill>
                  <a:srgbClr val="000000"/>
                </a:solidFill>
              </a:rPr>
              <a:t>isBandSupported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QRadioTuner</a:t>
            </a:r>
            <a:r>
              <a:rPr lang="en-US" sz="1200" dirty="0">
                <a:solidFill>
                  <a:srgbClr val="000000"/>
                </a:solidFill>
              </a:rPr>
              <a:t>::FM)) {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radio-&gt;</a:t>
            </a:r>
            <a:r>
              <a:rPr lang="en-US" sz="1200" dirty="0" err="1">
                <a:solidFill>
                  <a:srgbClr val="000000"/>
                </a:solidFill>
              </a:rPr>
              <a:t>setBand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QRadioTuner</a:t>
            </a:r>
            <a:r>
              <a:rPr lang="en-US" sz="1200" dirty="0">
                <a:solidFill>
                  <a:srgbClr val="000000"/>
                </a:solidFill>
              </a:rPr>
              <a:t>::FM);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radio-&gt;</a:t>
            </a:r>
            <a:r>
              <a:rPr lang="en-US" sz="1200" dirty="0" err="1">
                <a:solidFill>
                  <a:srgbClr val="000000"/>
                </a:solidFill>
              </a:rPr>
              <a:t>setFrequency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yourRadioStationFrequency</a:t>
            </a:r>
            <a:r>
              <a:rPr lang="en-US" sz="1200" dirty="0">
                <a:solidFill>
                  <a:srgbClr val="000000"/>
                </a:solidFill>
              </a:rPr>
              <a:t>);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radio-&gt;</a:t>
            </a:r>
            <a:r>
              <a:rPr lang="en-US" sz="1200" dirty="0" err="1">
                <a:solidFill>
                  <a:srgbClr val="000000"/>
                </a:solidFill>
              </a:rPr>
              <a:t>setVolume</a:t>
            </a:r>
            <a:r>
              <a:rPr lang="en-US" sz="1200" dirty="0">
                <a:solidFill>
                  <a:srgbClr val="000000"/>
                </a:solidFill>
              </a:rPr>
              <a:t>(100); </a:t>
            </a: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>
                <a:solidFill>
                  <a:srgbClr val="000000"/>
                </a:solidFill>
              </a:rPr>
              <a:t>radio-&gt;start(); 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}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44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XML </a:t>
            </a:r>
            <a:r>
              <a:rPr lang="en-GB" dirty="0" smtClean="0"/>
              <a:t>and 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0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XML Parsing</a:t>
            </a:r>
          </a:p>
          <a:p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66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QXmlStreamReader</a:t>
            </a:r>
          </a:p>
        </p:txBody>
      </p:sp>
      <p:sp>
        <p:nvSpPr>
          <p:cNvPr id="170905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SAX has the disadvantage that control is in the engine, which calls the user’s callbacks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This makes it hard to create a recursive descent parser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When using </a:t>
            </a:r>
            <a:r>
              <a:rPr lang="en-US" dirty="0" err="1" smtClean="0">
                <a:latin typeface="Courier New" pitchFamily="49" charset="0"/>
              </a:rPr>
              <a:t>QXmlStreamReader</a:t>
            </a:r>
            <a:r>
              <a:rPr lang="en-US" dirty="0" smtClean="0"/>
              <a:t> it is the application that requests the next token to be read using 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</a:rPr>
              <a:t>TokenType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QXmlStreamReader</a:t>
            </a:r>
            <a:r>
              <a:rPr lang="en-US" dirty="0" smtClean="0">
                <a:latin typeface="Courier New" pitchFamily="49" charset="0"/>
              </a:rPr>
              <a:t>::</a:t>
            </a:r>
            <a:r>
              <a:rPr lang="en-US" dirty="0" err="1" smtClean="0">
                <a:latin typeface="Courier New" pitchFamily="49" charset="0"/>
              </a:rPr>
              <a:t>readNext</a:t>
            </a:r>
            <a:r>
              <a:rPr lang="en-US" dirty="0" smtClean="0">
                <a:latin typeface="Courier New" pitchFamily="49" charset="0"/>
              </a:rPr>
              <a:t>()/</a:t>
            </a:r>
            <a:r>
              <a:rPr lang="en-US" dirty="0" err="1" smtClean="0">
                <a:latin typeface="Courier New" pitchFamily="49" charset="0"/>
              </a:rPr>
              <a:t>readNextStartElement</a:t>
            </a:r>
            <a:r>
              <a:rPr lang="en-US" dirty="0" smtClean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Test the type of token using methods like: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</a:rPr>
              <a:t>isStartDocument</a:t>
            </a:r>
            <a:r>
              <a:rPr lang="en-US" dirty="0" smtClean="0">
                <a:latin typeface="Courier New" pitchFamily="49" charset="0"/>
              </a:rPr>
              <a:t>(), </a:t>
            </a:r>
            <a:r>
              <a:rPr lang="en-US" dirty="0" err="1" smtClean="0">
                <a:latin typeface="Courier New" pitchFamily="49" charset="0"/>
              </a:rPr>
              <a:t>isStartElement</a:t>
            </a:r>
            <a:r>
              <a:rPr lang="en-US" dirty="0" smtClean="0">
                <a:latin typeface="Courier New" pitchFamily="49" charset="0"/>
              </a:rPr>
              <a:t>(), </a:t>
            </a:r>
            <a:r>
              <a:rPr lang="en-US" dirty="0" err="1" smtClean="0">
                <a:latin typeface="Courier New" pitchFamily="49" charset="0"/>
              </a:rPr>
              <a:t>isEndElement</a:t>
            </a:r>
            <a:r>
              <a:rPr lang="en-US" dirty="0" smtClean="0">
                <a:latin typeface="Courier New" pitchFamily="49" charset="0"/>
              </a:rPr>
              <a:t>(), </a:t>
            </a:r>
            <a:r>
              <a:rPr lang="en-US" dirty="0" err="1" smtClean="0">
                <a:latin typeface="Courier New" pitchFamily="49" charset="0"/>
              </a:rPr>
              <a:t>isCharacters</a:t>
            </a:r>
            <a:r>
              <a:rPr lang="en-US" dirty="0" smtClean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Fetch data from a token using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name()</a:t>
            </a:r>
            <a:r>
              <a:rPr lang="en-US" dirty="0" smtClean="0"/>
              <a:t> (returning the name of the element),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text()</a:t>
            </a:r>
            <a:r>
              <a:rPr lang="en-US" dirty="0" smtClean="0"/>
              <a:t>, or 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</a:rPr>
              <a:t>readElementText</a:t>
            </a:r>
            <a:r>
              <a:rPr lang="en-US" dirty="0" smtClean="0">
                <a:latin typeface="Courier New" pitchFamily="49" charset="0"/>
              </a:rPr>
              <a:t>()</a:t>
            </a:r>
            <a:r>
              <a:rPr lang="en-US" dirty="0" smtClean="0"/>
              <a:t> (which returns everything till the matching end token as text)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Attributes are read using </a:t>
            </a:r>
            <a:r>
              <a:rPr lang="en-US" dirty="0" smtClean="0">
                <a:latin typeface="Courier New" pitchFamily="49" charset="0"/>
              </a:rPr>
              <a:t>attributes()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5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QXmlStreamReader – Errors </a:t>
            </a:r>
          </a:p>
        </p:txBody>
      </p:sp>
      <p:sp>
        <p:nvSpPr>
          <p:cNvPr id="171008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If an error occur during parsing, </a:t>
            </a:r>
            <a:r>
              <a:rPr lang="en-US" dirty="0" err="1" smtClean="0">
                <a:latin typeface="Courier New" pitchFamily="49" charset="0"/>
              </a:rPr>
              <a:t>readNext</a:t>
            </a:r>
            <a:r>
              <a:rPr lang="en-US" dirty="0" smtClean="0">
                <a:latin typeface="Courier New" pitchFamily="49" charset="0"/>
              </a:rPr>
              <a:t>()</a:t>
            </a:r>
            <a:r>
              <a:rPr lang="en-US" dirty="0" smtClean="0"/>
              <a:t> will return </a:t>
            </a:r>
            <a:r>
              <a:rPr lang="en-US" dirty="0" err="1" smtClean="0">
                <a:latin typeface="Courier New" pitchFamily="49" charset="0"/>
              </a:rPr>
              <a:t>EndDocument</a:t>
            </a:r>
            <a:r>
              <a:rPr lang="en-US" dirty="0" smtClean="0"/>
              <a:t>, which also means that </a:t>
            </a:r>
            <a:r>
              <a:rPr lang="en-US" dirty="0" err="1" smtClean="0">
                <a:latin typeface="Courier New" pitchFamily="49" charset="0"/>
              </a:rPr>
              <a:t>atEnd</a:t>
            </a:r>
            <a:r>
              <a:rPr lang="en-US" dirty="0" smtClean="0">
                <a:latin typeface="Courier New" pitchFamily="49" charset="0"/>
              </a:rPr>
              <a:t>()</a:t>
            </a:r>
            <a:r>
              <a:rPr lang="en-US" dirty="0" smtClean="0"/>
              <a:t> returns </a:t>
            </a:r>
            <a:r>
              <a:rPr lang="en-US" dirty="0" smtClean="0">
                <a:latin typeface="Courier New" pitchFamily="49" charset="0"/>
              </a:rPr>
              <a:t>true</a:t>
            </a:r>
          </a:p>
          <a:p>
            <a:r>
              <a:rPr lang="en-US" dirty="0" smtClean="0"/>
              <a:t>Test if an error exists using </a:t>
            </a:r>
            <a:r>
              <a:rPr lang="en-US" dirty="0" err="1" smtClean="0">
                <a:latin typeface="Courier New" pitchFamily="49" charset="0"/>
              </a:rPr>
              <a:t>hasError</a:t>
            </a:r>
            <a:r>
              <a:rPr lang="en-US" dirty="0" smtClean="0">
                <a:latin typeface="Courier New" pitchFamily="49" charset="0"/>
              </a:rPr>
              <a:t>()</a:t>
            </a:r>
            <a:r>
              <a:rPr lang="en-US" dirty="0" smtClean="0"/>
              <a:t> and read the error using </a:t>
            </a:r>
            <a:r>
              <a:rPr lang="en-US" dirty="0" smtClean="0">
                <a:latin typeface="Courier New" pitchFamily="49" charset="0"/>
              </a:rPr>
              <a:t>error()</a:t>
            </a:r>
          </a:p>
          <a:p>
            <a:r>
              <a:rPr lang="en-US" dirty="0" smtClean="0"/>
              <a:t>You can also signal an error yourself using </a:t>
            </a:r>
            <a:r>
              <a:rPr lang="en-US" dirty="0" err="1" smtClean="0">
                <a:latin typeface="Courier New" pitchFamily="49" charset="0"/>
              </a:rPr>
              <a:t>raiseError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</a:rPr>
              <a:t>QString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</a:rPr>
              <a:t>)</a:t>
            </a:r>
          </a:p>
          <a:p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6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QXmlStreamReader – Providing XML</a:t>
            </a:r>
          </a:p>
        </p:txBody>
      </p:sp>
      <p:sp>
        <p:nvSpPr>
          <p:cNvPr id="1711107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You can provide the XML document for parsing either as a </a:t>
            </a:r>
            <a:r>
              <a:rPr lang="en-US" dirty="0" err="1" smtClean="0">
                <a:latin typeface="Courier New" pitchFamily="49" charset="0"/>
              </a:rPr>
              <a:t>QString</a:t>
            </a:r>
            <a:r>
              <a:rPr lang="en-US" dirty="0" smtClean="0"/>
              <a:t>, a </a:t>
            </a:r>
            <a:r>
              <a:rPr lang="en-US" dirty="0" err="1" smtClean="0">
                <a:latin typeface="Courier New" pitchFamily="49" charset="0"/>
              </a:rPr>
              <a:t>QIODevice</a:t>
            </a:r>
            <a:r>
              <a:rPr lang="en-US" dirty="0" smtClean="0"/>
              <a:t> (a file, a socket, . . . ) or as a </a:t>
            </a:r>
            <a:r>
              <a:rPr lang="en-US" dirty="0" err="1" smtClean="0">
                <a:latin typeface="Courier New" pitchFamily="49" charset="0"/>
              </a:rPr>
              <a:t>QByteArray</a:t>
            </a:r>
            <a:endParaRPr lang="en-US" dirty="0" smtClean="0">
              <a:latin typeface="Courier New" pitchFamily="49" charset="0"/>
            </a:endParaRPr>
          </a:p>
          <a:p>
            <a:r>
              <a:rPr lang="en-US" dirty="0" smtClean="0"/>
              <a:t>More data can be provided later using </a:t>
            </a:r>
            <a:r>
              <a:rPr lang="en-US" dirty="0" err="1" smtClean="0">
                <a:latin typeface="Courier New" pitchFamily="49" charset="0"/>
              </a:rPr>
              <a:t>addData</a:t>
            </a:r>
            <a:r>
              <a:rPr lang="en-US" dirty="0" smtClean="0">
                <a:latin typeface="Courier New" pitchFamily="49" charset="0"/>
              </a:rPr>
              <a:t>()</a:t>
            </a:r>
            <a:endParaRPr lang="en-US" dirty="0" smtClean="0"/>
          </a:p>
          <a:p>
            <a:r>
              <a:rPr lang="en-US" dirty="0" smtClean="0"/>
              <a:t>If the data ends prematurely (not all data received over a socket, for example) then </a:t>
            </a:r>
            <a:r>
              <a:rPr lang="en-US" dirty="0" err="1" smtClean="0">
                <a:latin typeface="Courier New" pitchFamily="49" charset="0"/>
              </a:rPr>
              <a:t>readNext</a:t>
            </a:r>
            <a:r>
              <a:rPr lang="en-US" dirty="0" smtClean="0">
                <a:latin typeface="Courier New" pitchFamily="49" charset="0"/>
              </a:rPr>
              <a:t>()</a:t>
            </a:r>
            <a:r>
              <a:rPr lang="en-US" dirty="0" smtClean="0"/>
              <a:t> will return</a:t>
            </a:r>
          </a:p>
          <a:p>
            <a:pPr lvl="1"/>
            <a:r>
              <a:rPr lang="en-US" dirty="0" err="1" smtClean="0">
                <a:latin typeface="Courier New" pitchFamily="49" charset="0"/>
              </a:rPr>
              <a:t>PrematureEndOfDocumentError</a:t>
            </a:r>
            <a:r>
              <a:rPr lang="en-US" dirty="0" smtClean="0"/>
              <a:t>, resulting in </a:t>
            </a:r>
            <a:r>
              <a:rPr lang="en-US" dirty="0" err="1" smtClean="0">
                <a:latin typeface="Courier New" pitchFamily="49" charset="0"/>
              </a:rPr>
              <a:t>atEnd</a:t>
            </a:r>
            <a:r>
              <a:rPr lang="en-US" dirty="0" smtClean="0">
                <a:latin typeface="Courier New" pitchFamily="49" charset="0"/>
              </a:rPr>
              <a:t>()</a:t>
            </a:r>
            <a:r>
              <a:rPr lang="en-US" dirty="0" smtClean="0"/>
              <a:t> returning </a:t>
            </a:r>
            <a:r>
              <a:rPr lang="en-US" dirty="0" smtClean="0">
                <a:latin typeface="Courier New" pitchFamily="49" charset="0"/>
              </a:rPr>
              <a:t>false</a:t>
            </a:r>
          </a:p>
          <a:p>
            <a:pPr lvl="1"/>
            <a:r>
              <a:rPr lang="en-US" dirty="0" smtClean="0"/>
              <a:t>It is possible to resume once data is available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5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QXmlStreamWriter</a:t>
            </a:r>
          </a:p>
        </p:txBody>
      </p:sp>
      <p:sp>
        <p:nvSpPr>
          <p:cNvPr id="171213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class </a:t>
            </a:r>
            <a:r>
              <a:rPr lang="en-US" dirty="0" err="1" smtClean="0">
                <a:latin typeface="Courier New" pitchFamily="49" charset="0"/>
              </a:rPr>
              <a:t>QXmlStreamWriter</a:t>
            </a:r>
            <a:r>
              <a:rPr lang="en-US" dirty="0" smtClean="0"/>
              <a:t> allows you to write XML in a streaming fashion, using high level functions</a:t>
            </a:r>
          </a:p>
          <a:p>
            <a:r>
              <a:rPr lang="en-US" dirty="0" smtClean="0"/>
              <a:t>Data are written using methods like </a:t>
            </a:r>
            <a:r>
              <a:rPr lang="en-US" dirty="0" err="1" smtClean="0">
                <a:latin typeface="Courier New" pitchFamily="49" charset="0"/>
              </a:rPr>
              <a:t>writeStartDocument</a:t>
            </a:r>
            <a:r>
              <a:rPr lang="en-US" dirty="0" smtClean="0">
                <a:latin typeface="Courier New" pitchFamily="49" charset="0"/>
              </a:rPr>
              <a:t>(), </a:t>
            </a:r>
            <a:r>
              <a:rPr lang="en-US" dirty="0" err="1" smtClean="0">
                <a:latin typeface="Courier New" pitchFamily="49" charset="0"/>
              </a:rPr>
              <a:t>writeStartElement</a:t>
            </a:r>
            <a:r>
              <a:rPr lang="en-US" dirty="0" smtClean="0">
                <a:latin typeface="Courier New" pitchFamily="49" charset="0"/>
              </a:rPr>
              <a:t>(), </a:t>
            </a:r>
            <a:r>
              <a:rPr lang="en-US" dirty="0" err="1" smtClean="0">
                <a:latin typeface="Courier New" pitchFamily="49" charset="0"/>
              </a:rPr>
              <a:t>writeEndElement</a:t>
            </a:r>
            <a:r>
              <a:rPr lang="en-US" dirty="0" smtClean="0">
                <a:latin typeface="Courier New" pitchFamily="49" charset="0"/>
              </a:rPr>
              <a:t>(), </a:t>
            </a:r>
            <a:r>
              <a:rPr lang="en-US" dirty="0" err="1" smtClean="0">
                <a:latin typeface="Courier New" pitchFamily="49" charset="0"/>
              </a:rPr>
              <a:t>writeAttribute</a:t>
            </a:r>
            <a:r>
              <a:rPr lang="en-US" dirty="0" smtClean="0">
                <a:latin typeface="Courier New" pitchFamily="49" charset="0"/>
              </a:rPr>
              <a:t>(), </a:t>
            </a:r>
            <a:r>
              <a:rPr lang="en-US" dirty="0" err="1" smtClean="0">
                <a:latin typeface="Courier New" pitchFamily="49" charset="0"/>
              </a:rPr>
              <a:t>writeCharacters</a:t>
            </a:r>
            <a:r>
              <a:rPr lang="en-US" dirty="0" smtClean="0">
                <a:latin typeface="Courier New" pitchFamily="49" charset="0"/>
              </a:rPr>
              <a:t>()</a:t>
            </a:r>
          </a:p>
          <a:p>
            <a:r>
              <a:rPr lang="en-US" dirty="0" smtClean="0"/>
              <a:t>Specify the device to write to using </a:t>
            </a:r>
            <a:r>
              <a:rPr lang="en-US" dirty="0" err="1" smtClean="0">
                <a:latin typeface="Courier New" pitchFamily="49" charset="0"/>
              </a:rPr>
              <a:t>setDevice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</a:rPr>
              <a:t>QIODevice</a:t>
            </a:r>
            <a:r>
              <a:rPr lang="en-US" dirty="0" smtClean="0">
                <a:latin typeface="Courier New" pitchFamily="49" charset="0"/>
              </a:rPr>
              <a:t>*)</a:t>
            </a:r>
          </a:p>
          <a:p>
            <a:r>
              <a:rPr lang="en-US" dirty="0" smtClean="0"/>
              <a:t>To get human readable XML generated (e.g. new lines in place), call </a:t>
            </a:r>
            <a:r>
              <a:rPr lang="en-US" dirty="0" err="1" smtClean="0">
                <a:latin typeface="Courier New" pitchFamily="49" charset="0"/>
              </a:rPr>
              <a:t>setAutoFormatting</a:t>
            </a:r>
            <a:r>
              <a:rPr lang="en-US" dirty="0" smtClean="0">
                <a:latin typeface="Courier New" pitchFamily="49" charset="0"/>
              </a:rPr>
              <a:t>(true)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>
                <a:latin typeface="Open Sans Light"/>
                <a:cs typeface="Open Sans Light"/>
              </a:rPr>
              <a:t>Demo: 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xmlstreamwriter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81897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Format to encode object data in JS</a:t>
            </a:r>
          </a:p>
          <a:p>
            <a:r>
              <a:rPr lang="en-US" dirty="0"/>
              <a:t>Six basic types</a:t>
            </a:r>
          </a:p>
          <a:p>
            <a:pPr lvl="1"/>
            <a:r>
              <a:rPr lang="en-US" dirty="0" err="1"/>
              <a:t>Bool</a:t>
            </a:r>
            <a:r>
              <a:rPr lang="en-US" dirty="0"/>
              <a:t>, double, string, array [], object {}, null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0465" y="2404183"/>
            <a:ext cx="7188274" cy="2266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solidFill>
                  <a:srgbClr val="800080"/>
                </a:solidFill>
              </a:rPr>
              <a:t>{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“key1”: “value1”,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“key2”: “value2”,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“key3”: {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    “key4”, “value4”,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    “key5”: “value5”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},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etc.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7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Processing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C++ API to parse, modify, and save JSON data</a:t>
            </a:r>
          </a:p>
          <a:p>
            <a:r>
              <a:rPr lang="en-US" dirty="0"/>
              <a:t>Speed optimized binary format that is directly memory map-able and very fast to access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QJsonDocument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fromJson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toJson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Parses UTF-8 encoded JSON document to the binary format and back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document contains an array or an object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QJsonArray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QJsonObject</a:t>
            </a:r>
            <a:r>
              <a:rPr lang="en-US" dirty="0"/>
              <a:t> classes provide API to parse and modify the </a:t>
            </a:r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An object contains key-value pairs, where a value can be an array, object or any of the basic types</a:t>
            </a:r>
          </a:p>
          <a:p>
            <a:pPr lvl="2"/>
            <a:r>
              <a:rPr lang="en-US" dirty="0" smtClean="0"/>
              <a:t>The easiest way to parse arrays or objects is to use iterators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17709" y="4008713"/>
            <a:ext cx="5525727" cy="837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err="1">
                <a:solidFill>
                  <a:srgbClr val="800080"/>
                </a:solidFill>
              </a:rPr>
              <a:t>QJsonObject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jsonObject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document.object</a:t>
            </a:r>
            <a:r>
              <a:rPr lang="en-US" sz="1200" dirty="0">
                <a:solidFill>
                  <a:srgbClr val="000000"/>
                </a:solidFill>
              </a:rPr>
              <a:t>());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smtClean="0">
                <a:solidFill>
                  <a:srgbClr val="808000"/>
                </a:solidFill>
              </a:rPr>
              <a:t>if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jsonObject.contains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>
                <a:solidFill>
                  <a:srgbClr val="008000"/>
                </a:solidFill>
              </a:rPr>
              <a:t>“key1"</a:t>
            </a:r>
            <a:r>
              <a:rPr lang="en-US" sz="1200" dirty="0" smtClean="0">
                <a:solidFill>
                  <a:srgbClr val="000000"/>
                </a:solidFill>
              </a:rPr>
              <a:t>))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QJsonValue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value(</a:t>
            </a:r>
            <a:r>
              <a:rPr lang="en-US" sz="1200" dirty="0" err="1">
                <a:solidFill>
                  <a:srgbClr val="000000"/>
                </a:solidFill>
              </a:rPr>
              <a:t>jsonObject.take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>
                <a:solidFill>
                  <a:srgbClr val="008000"/>
                </a:solidFill>
              </a:rPr>
              <a:t>“key1"</a:t>
            </a:r>
            <a:r>
              <a:rPr lang="en-US" sz="1200" dirty="0" smtClean="0">
                <a:solidFill>
                  <a:srgbClr val="000000"/>
                </a:solidFill>
              </a:rPr>
              <a:t>));</a:t>
            </a:r>
            <a:endParaRPr lang="en-US" sz="1200" dirty="0" smtClean="0">
              <a:solidFill>
                <a:srgbClr val="800080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2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Qt with Plugins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dirty="0"/>
              <a:t>It is possible to extend Qt in several ways using plug-in higher-level API, for example: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/>
              <a:t>Image loader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/>
              <a:t>Styles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/>
              <a:t>SQL drivers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/>
              <a:t>Qt designer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/>
              <a:t>QML plugin</a:t>
            </a:r>
          </a:p>
          <a:p>
            <a:pPr marL="381000" indent="-381000">
              <a:lnSpc>
                <a:spcPct val="90000"/>
              </a:lnSpc>
            </a:pPr>
            <a:r>
              <a:rPr lang="en-US" dirty="0"/>
              <a:t>It is also possible to develop a plug-in mechanism for your own application using building blocks from Qt (lower-level API)</a:t>
            </a:r>
          </a:p>
          <a:p>
            <a:pPr marL="381000" indent="-381000">
              <a:lnSpc>
                <a:spcPct val="90000"/>
              </a:lnSpc>
            </a:pPr>
            <a:r>
              <a:rPr lang="en-US" dirty="0"/>
              <a:t>Developing a plug-in for Qt consists of three steps (higher-level API):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dirty="0"/>
              <a:t>Inherit an abstract base class and implement it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dirty="0"/>
              <a:t>Use a macro to tell, which interface your plug-in implements 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dirty="0"/>
              <a:t>Set up an appropriate project file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2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63308" y="268761"/>
            <a:ext cx="8668181" cy="46955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smtClean="0">
                <a:solidFill>
                  <a:srgbClr val="808000"/>
                </a:solidFill>
              </a:rPr>
              <a:t>void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parseObject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QJsonObject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&amp;object,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QXmlStreamWriter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&amp;writer)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smtClean="0">
                <a:solidFill>
                  <a:srgbClr val="000000"/>
                </a:solidFill>
              </a:rPr>
              <a:t>{</a:t>
            </a:r>
            <a:r>
              <a:rPr lang="en-US" sz="1200" dirty="0" smtClean="0"/>
              <a:t> 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0080"/>
                </a:solidFill>
              </a:rPr>
              <a:t> </a:t>
            </a:r>
            <a:r>
              <a:rPr lang="en-US" sz="1200" dirty="0" smtClean="0">
                <a:solidFill>
                  <a:srgbClr val="80008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QStringList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keys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object.keys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0080"/>
                </a:solidFill>
              </a:rPr>
              <a:t> </a:t>
            </a:r>
            <a:r>
              <a:rPr lang="en-US" sz="1200" dirty="0" smtClean="0">
                <a:solidFill>
                  <a:srgbClr val="800080"/>
                </a:solidFill>
              </a:rPr>
              <a:t>   Q_FOREACH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&amp;key,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keys)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</a:rPr>
              <a:t>writer.writeStartElement</a:t>
            </a:r>
            <a:r>
              <a:rPr lang="en-US" sz="1200" dirty="0">
                <a:solidFill>
                  <a:srgbClr val="000000"/>
                </a:solidFill>
              </a:rPr>
              <a:t>(key);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</a:rPr>
              <a:t>parseValue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object.value</a:t>
            </a:r>
            <a:r>
              <a:rPr lang="en-US" sz="1200" dirty="0">
                <a:solidFill>
                  <a:srgbClr val="000000"/>
                </a:solidFill>
              </a:rPr>
              <a:t>(key),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writer);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</a:rPr>
              <a:t>writer.writeEndElement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}</a:t>
            </a:r>
            <a:r>
              <a:rPr lang="en-US" sz="1200" dirty="0" smtClean="0"/>
              <a:t> 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smtClean="0">
                <a:solidFill>
                  <a:srgbClr val="000000"/>
                </a:solidFill>
              </a:rPr>
              <a:t>}</a:t>
            </a:r>
            <a:endParaRPr lang="en-US" sz="1200" dirty="0">
              <a:solidFill>
                <a:srgbClr val="808000"/>
              </a:solidFill>
            </a:endParaRP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smtClean="0">
                <a:solidFill>
                  <a:srgbClr val="808000"/>
                </a:solidFill>
              </a:rPr>
              <a:t>void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parseValue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QJsonValue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&amp;value,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QXmlStreamWriter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&amp;writer)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smtClean="0">
                <a:solidFill>
                  <a:srgbClr val="000000"/>
                </a:solidFill>
              </a:rPr>
              <a:t>{</a:t>
            </a:r>
            <a:r>
              <a:rPr lang="en-US" sz="1200" dirty="0" smtClean="0"/>
              <a:t> 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if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value.isArray</a:t>
            </a:r>
            <a:r>
              <a:rPr lang="en-US" sz="1200" dirty="0">
                <a:solidFill>
                  <a:srgbClr val="000000"/>
                </a:solidFill>
              </a:rPr>
              <a:t>())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</a:rPr>
              <a:t>parseArray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value.toArray</a:t>
            </a:r>
            <a:r>
              <a:rPr lang="en-US" sz="1200" dirty="0">
                <a:solidFill>
                  <a:srgbClr val="000000"/>
                </a:solidFill>
              </a:rPr>
              <a:t>(),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writer);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else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if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value.isObject</a:t>
            </a:r>
            <a:r>
              <a:rPr lang="en-US" sz="1200" dirty="0">
                <a:solidFill>
                  <a:srgbClr val="000000"/>
                </a:solidFill>
              </a:rPr>
              <a:t>())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</a:rPr>
              <a:t>parseObject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value.toObject</a:t>
            </a:r>
            <a:r>
              <a:rPr lang="en-US" sz="1200" dirty="0">
                <a:solidFill>
                  <a:srgbClr val="000000"/>
                </a:solidFill>
              </a:rPr>
              <a:t>(),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writer);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else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if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value.isBool</a:t>
            </a:r>
            <a:r>
              <a:rPr lang="en-US" sz="1200" dirty="0">
                <a:solidFill>
                  <a:srgbClr val="000000"/>
                </a:solidFill>
              </a:rPr>
              <a:t>())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    if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value.toBool</a:t>
            </a:r>
            <a:r>
              <a:rPr lang="en-US" sz="1200" dirty="0">
                <a:solidFill>
                  <a:srgbClr val="000000"/>
                </a:solidFill>
              </a:rPr>
              <a:t>())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</a:rPr>
              <a:t>writer.writeCharacters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8000"/>
                </a:solidFill>
              </a:rPr>
              <a:t>"true"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    else</a:t>
            </a:r>
            <a:r>
              <a:rPr lang="en-US" sz="1200" dirty="0" smtClean="0"/>
              <a:t> 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</a:rPr>
              <a:t>writer.writeCharacters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8000"/>
                </a:solidFill>
              </a:rPr>
              <a:t>"false"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}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// and so on for double and undefined types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}</a:t>
            </a:r>
            <a:endParaRPr lang="en-US" sz="1200" dirty="0" smtClean="0">
              <a:solidFill>
                <a:srgbClr val="800080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7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– Reading and Writing Xml Keys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KeyEngine</a:t>
            </a:r>
            <a:r>
              <a:rPr lang="en-US" dirty="0" smtClean="0"/>
              <a:t> </a:t>
            </a:r>
            <a:r>
              <a:rPr lang="en-US" dirty="0"/>
              <a:t>class allows storing key-value pairs</a:t>
            </a:r>
          </a:p>
          <a:p>
            <a:r>
              <a:rPr lang="en-US" dirty="0" smtClean="0"/>
              <a:t>Your </a:t>
            </a:r>
            <a:r>
              <a:rPr lang="en-US" dirty="0"/>
              <a:t>task to write XML read/write </a:t>
            </a:r>
            <a:r>
              <a:rPr lang="en-US" dirty="0" err="1"/>
              <a:t>backends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XML </a:t>
            </a:r>
            <a:r>
              <a:rPr lang="en-US" dirty="0"/>
              <a:t>Format shall be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?xml version="1.0" encoding="UTF-8"?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keys version="</a:t>
            </a:r>
            <a:r>
              <a:rPr lang="en-US" dirty="0" smtClean="0">
                <a:latin typeface="Courier New"/>
                <a:cs typeface="Courier New"/>
              </a:rPr>
              <a:t>1.0”&gt;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	&lt;</a:t>
            </a:r>
            <a:r>
              <a:rPr lang="en-US" dirty="0">
                <a:latin typeface="Courier New"/>
                <a:cs typeface="Courier New"/>
              </a:rPr>
              <a:t>item key="Key-0"&gt;Value-0&lt;/item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	&lt;</a:t>
            </a:r>
            <a:r>
              <a:rPr lang="en-US" dirty="0">
                <a:latin typeface="Courier New"/>
                <a:cs typeface="Courier New"/>
              </a:rPr>
              <a:t>item key="Key-1"&gt;Value-1&lt;/item</a:t>
            </a:r>
            <a:r>
              <a:rPr lang="en-US" dirty="0" smtClean="0">
                <a:latin typeface="Courier New"/>
                <a:cs typeface="Courier New"/>
              </a:rPr>
              <a:t>&gt;	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	…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	&lt;</a:t>
            </a:r>
            <a:r>
              <a:rPr lang="en-US" dirty="0">
                <a:latin typeface="Courier New"/>
                <a:cs typeface="Courier New"/>
              </a:rPr>
              <a:t>item key="Key-9"&gt;Value-9&lt;/item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/keys&gt;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 err="1" smtClean="0">
                <a:latin typeface="Open Sans Light"/>
                <a:cs typeface="Open Sans Light"/>
              </a:rPr>
              <a:t>Lab</a:t>
            </a:r>
            <a:r>
              <a:rPr lang="fi-FI" sz="1400" dirty="0" smtClean="0">
                <a:latin typeface="Open Sans Light"/>
                <a:cs typeface="Open Sans Light"/>
              </a:rPr>
              <a:t>: </a:t>
            </a:r>
            <a:r>
              <a:rPr lang="fi-FI" sz="1400" dirty="0" err="1" smtClean="0">
                <a:latin typeface="Open Sans Light"/>
                <a:cs typeface="Open Sans Light"/>
              </a:rPr>
              <a:t>lab/xmlkeys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62158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Inter-Process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51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Running Processes</a:t>
            </a:r>
          </a:p>
          <a:p>
            <a:r>
              <a:rPr lang="en-US" dirty="0"/>
              <a:t>Shared Memory with Qt</a:t>
            </a:r>
          </a:p>
          <a:p>
            <a:r>
              <a:rPr lang="en-US" dirty="0" err="1"/>
              <a:t>QtDBus</a:t>
            </a:r>
            <a:r>
              <a:rPr lang="en-US" dirty="0"/>
              <a:t> – Qt Bindings to D-Bus</a:t>
            </a:r>
          </a:p>
        </p:txBody>
      </p:sp>
    </p:spTree>
    <p:extLst>
      <p:ext uri="{BB962C8B-B14F-4D97-AF65-F5344CB8AC3E}">
        <p14:creationId xmlns:p14="http://schemas.microsoft.com/office/powerpoint/2010/main" val="848985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QProcess</a:t>
            </a:r>
            <a:r>
              <a:rPr lang="en-US" dirty="0"/>
              <a:t> allows launching external programs and communicating with them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Asynchronously or synchronously </a:t>
            </a:r>
          </a:p>
          <a:p>
            <a:pPr>
              <a:lnSpc>
                <a:spcPct val="90000"/>
              </a:lnSpc>
            </a:pPr>
            <a:r>
              <a:rPr lang="en-US" dirty="0"/>
              <a:t>After the process has been created, it enters the Starting state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After the process is started, it enters Running state and emits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started() </a:t>
            </a:r>
            <a:r>
              <a:rPr lang="en-US" dirty="0"/>
              <a:t>signal</a:t>
            </a:r>
          </a:p>
          <a:p>
            <a:pPr>
              <a:lnSpc>
                <a:spcPct val="90000"/>
              </a:lnSpc>
            </a:pPr>
            <a:r>
              <a:rPr lang="en-US" dirty="0"/>
              <a:t>Process may be started several times (platform dependent behavior) </a:t>
            </a:r>
          </a:p>
          <a:p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3182587"/>
            <a:ext cx="7812868" cy="1511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342900" indent="-2333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86BC25"/>
              </a:buClr>
              <a:buSzPct val="60000"/>
              <a:buFontTx/>
              <a:buChar char="•"/>
              <a:defRPr lang="en-US" sz="18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7191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6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079500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439863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7986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kern="1200" dirty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QObject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"./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QStringList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"-style"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"motif"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QProcess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myProcess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QProcess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myProcess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200" dirty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7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Invocation – Synchronous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Wait until the child process has started (or finished)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waitForStarted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returns when the started() signal has been emitted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waitForFinished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returns when the finished() signal has been emitted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Wait </a:t>
            </a:r>
            <a:r>
              <a:rPr lang="en-US" dirty="0"/>
              <a:t>until the child process writes or when you write to the child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QIODevice</a:t>
            </a:r>
            <a:r>
              <a:rPr lang="en-US" dirty="0"/>
              <a:t> members)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waitForReadyRead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returns when data is available for reading on the current channel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waitForBytesWritten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returns when certain (unspecified) amount of data has been written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Calling </a:t>
            </a:r>
            <a:r>
              <a:rPr lang="en-US" dirty="0"/>
              <a:t>any of these methods in the main (GUI) thread will freeze your user interface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multithreading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7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Invocation – Synchronous and Asynchronous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simple way to execute a process, start it, and wait for the termination is to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execute()</a:t>
            </a:r>
          </a:p>
          <a:p>
            <a:pPr lvl="1"/>
            <a:r>
              <a:rPr lang="en-US" dirty="0"/>
              <a:t>Does not allow processing the child input or sending output to the child</a:t>
            </a: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</a:rPr>
              <a:t>QProcess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startDetached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instead if you want the child process to detach from the current one</a:t>
            </a:r>
          </a:p>
          <a:p>
            <a:pPr lvl="1"/>
            <a:r>
              <a:rPr lang="en-US" dirty="0"/>
              <a:t>This method will not wait for termination, and the child process will not be terminated when the current process terminates (“fire and forget”)</a:t>
            </a:r>
          </a:p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72694" y="2017533"/>
            <a:ext cx="7812868" cy="951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342900" indent="-2333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86BC25"/>
              </a:buClr>
              <a:buSzPct val="60000"/>
              <a:buFontTx/>
              <a:buChar char="•"/>
              <a:defRPr lang="en-US" sz="18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7191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6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079500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439863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7986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kern="1200" dirty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QStringList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"Argument1"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"Argument2"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QProcess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execute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do_it_now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won’t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here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until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do_it_now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terminates</a:t>
            </a:r>
            <a:endParaRPr lang="en-US" sz="1200" dirty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0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Inter-Process Communication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As straightforward as accessing the files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Thanks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QIODevice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/>
              <a:t>Write process’s standard input using write() and read from the standard output 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read(),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552" y="2742322"/>
            <a:ext cx="7812868" cy="188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342900" indent="-2333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86BC25"/>
              </a:buClr>
              <a:buSzPct val="60000"/>
              <a:buFontTx/>
              <a:buChar char="•"/>
              <a:defRPr lang="en-US" sz="18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7191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6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079500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439863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7986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kern="1200" dirty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QProcess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QStringList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"-c"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(!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waitForStarted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closeWriteChannel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(!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waitForFinished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QByteArray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readAll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1200" dirty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6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Inter-Process Communication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QSharedMemory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Reference count object, can be opened by any process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Simple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used to read/write to the process</a:t>
            </a:r>
          </a:p>
          <a:p>
            <a:pPr>
              <a:lnSpc>
                <a:spcPct val="80000"/>
              </a:lnSpc>
            </a:pPr>
            <a:r>
              <a:rPr lang="en-US" dirty="0"/>
              <a:t>Servers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QCoreApplication</a:t>
            </a:r>
            <a:r>
              <a:rPr lang="en-US" dirty="0"/>
              <a:t> instances)</a:t>
            </a:r>
          </a:p>
          <a:p>
            <a:pPr lvl="1">
              <a:lnSpc>
                <a:spcPct val="80000"/>
              </a:lnSpc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QLocalSocket</a:t>
            </a:r>
            <a:r>
              <a:rPr lang="en-US" dirty="0"/>
              <a:t> used (local loop TCP socket)</a:t>
            </a:r>
          </a:p>
          <a:p>
            <a:pPr>
              <a:lnSpc>
                <a:spcPct val="80000"/>
              </a:lnSpc>
            </a:pPr>
            <a:r>
              <a:rPr lang="en-US" dirty="0" err="1"/>
              <a:t>QCop</a:t>
            </a:r>
            <a:r>
              <a:rPr lang="en-US" dirty="0"/>
              <a:t> (</a:t>
            </a:r>
            <a:r>
              <a:rPr lang="en-US" dirty="0" err="1"/>
              <a:t>Qt</a:t>
            </a:r>
            <a:r>
              <a:rPr lang="en-US" dirty="0"/>
              <a:t> Communication protocol) – prior Qt5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Available only in </a:t>
            </a:r>
            <a:r>
              <a:rPr lang="en-US" dirty="0" err="1"/>
              <a:t>Qt</a:t>
            </a:r>
            <a:r>
              <a:rPr lang="en-US" dirty="0"/>
              <a:t> for embedded Linux</a:t>
            </a:r>
          </a:p>
          <a:p>
            <a:pPr>
              <a:lnSpc>
                <a:spcPct val="80000"/>
              </a:lnSpc>
            </a:pPr>
            <a:r>
              <a:rPr lang="en-US" dirty="0" err="1"/>
              <a:t>DBus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Extends signal/slot mechanism between processes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DBus</a:t>
            </a:r>
            <a:r>
              <a:rPr lang="en-US" dirty="0"/>
              <a:t> protocol must be supported by the platform</a:t>
            </a:r>
          </a:p>
          <a:p>
            <a:pPr>
              <a:lnSpc>
                <a:spcPct val="80000"/>
              </a:lnSpc>
            </a:pPr>
            <a:r>
              <a:rPr lang="en-US" dirty="0"/>
              <a:t>Service Framework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Part of Qt4 mobility APIs</a:t>
            </a:r>
          </a:p>
          <a:p>
            <a:pPr>
              <a:lnSpc>
                <a:spcPct val="80000"/>
              </a:lnSpc>
            </a:pPr>
            <a:r>
              <a:rPr lang="en-US" dirty="0"/>
              <a:t>Platform-dependent functionality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Message queues, pipes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5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QSharedMemory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/>
              <a:t>Works between processes and threads</a:t>
            </a:r>
          </a:p>
          <a:p>
            <a:pPr lvl="1"/>
            <a:r>
              <a:rPr lang="en-US" dirty="0"/>
              <a:t>Processes recognize the piece of shared memory using a key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Process attach and detach to shared memory using the key</a:t>
            </a:r>
          </a:p>
          <a:p>
            <a:r>
              <a:rPr lang="en-US" dirty="0"/>
              <a:t>Do not de-allocate shared memory buffer</a:t>
            </a:r>
          </a:p>
          <a:p>
            <a:pPr lvl="1"/>
            <a:r>
              <a:rPr lang="en-US" dirty="0"/>
              <a:t>Reference count – will be freed, when 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QSharedMemory</a:t>
            </a:r>
            <a:r>
              <a:rPr lang="en-US" dirty="0"/>
              <a:t> objects referencing it have been deleted</a:t>
            </a:r>
          </a:p>
          <a:p>
            <a:r>
              <a:rPr lang="en-US" dirty="0"/>
              <a:t>Mutual exclusion is taken care by the developer 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lock() </a:t>
            </a:r>
            <a:r>
              <a:rPr lang="en-US" dirty="0"/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unlock()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3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F8F8F8"/>
      </a:lt2>
      <a:accent1>
        <a:srgbClr val="80C342"/>
      </a:accent1>
      <a:accent2>
        <a:srgbClr val="408500"/>
      </a:accent2>
      <a:accent3>
        <a:srgbClr val="46A2DA"/>
      </a:accent3>
      <a:accent4>
        <a:srgbClr val="26282A"/>
      </a:accent4>
      <a:accent5>
        <a:srgbClr val="585A5C"/>
      </a:accent5>
      <a:accent6>
        <a:srgbClr val="BDBEBF"/>
      </a:accent6>
      <a:hlink>
        <a:srgbClr val="46A2DA"/>
      </a:hlink>
      <a:folHlink>
        <a:srgbClr val="46A2D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/>
            <a:cs typeface="Arial"/>
          </a:defRPr>
        </a:defPPr>
      </a:lstStyle>
    </a:spDef>
    <a:lnDef>
      <a:spPr>
        <a:ln w="12700" cmpd="sng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ts val="2460"/>
          </a:lnSpc>
          <a:defRPr spc="-30" dirty="0" smtClean="0">
            <a:latin typeface="Open Sans Light"/>
            <a:cs typeface="Open Sans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37739</TotalTime>
  <Words>13524</Words>
  <Application>Microsoft Macintosh PowerPoint</Application>
  <PresentationFormat>On-screen Show (16:10)</PresentationFormat>
  <Paragraphs>1961</Paragraphs>
  <Slides>178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178</vt:i4>
      </vt:variant>
    </vt:vector>
  </HeadingPairs>
  <TitlesOfParts>
    <vt:vector size="179" baseType="lpstr">
      <vt:lpstr>Default Theme</vt:lpstr>
      <vt:lpstr>Qt Engine Edition</vt:lpstr>
      <vt:lpstr>Contents</vt:lpstr>
      <vt:lpstr>Contents</vt:lpstr>
      <vt:lpstr>Contents</vt:lpstr>
      <vt:lpstr>Objectives</vt:lpstr>
      <vt:lpstr>Qt Libraries and Plugins</vt:lpstr>
      <vt:lpstr>Contents</vt:lpstr>
      <vt:lpstr>Custom Libraries</vt:lpstr>
      <vt:lpstr>Extending Qt with Plugins </vt:lpstr>
      <vt:lpstr>Plugin Implementation – Step 1</vt:lpstr>
      <vt:lpstr>Plugin Implementation – Step 2</vt:lpstr>
      <vt:lpstr>Plugin Implementation – Step 3</vt:lpstr>
      <vt:lpstr>Searching for Plugins</vt:lpstr>
      <vt:lpstr>Extending Your Own Applications with Plug-ins</vt:lpstr>
      <vt:lpstr>Offering and Loading Plugins</vt:lpstr>
      <vt:lpstr>Interface Example</vt:lpstr>
      <vt:lpstr>Interface Loading</vt:lpstr>
      <vt:lpstr>Plug-in Implementation Steps </vt:lpstr>
      <vt:lpstr>Plug-in Declaration</vt:lpstr>
      <vt:lpstr>Summary</vt:lpstr>
      <vt:lpstr>QTestLib</vt:lpstr>
      <vt:lpstr>Contents</vt:lpstr>
      <vt:lpstr>QTestLib Features</vt:lpstr>
      <vt:lpstr>How to Define a Set of Test Cases?</vt:lpstr>
      <vt:lpstr>Setup and Cleanup Functions</vt:lpstr>
      <vt:lpstr>Putting Tests Together</vt:lpstr>
      <vt:lpstr>Running Tests from Command Line</vt:lpstr>
      <vt:lpstr>Test Results</vt:lpstr>
      <vt:lpstr>Notes</vt:lpstr>
      <vt:lpstr>Verifying the Condition</vt:lpstr>
      <vt:lpstr>Useful Macros</vt:lpstr>
      <vt:lpstr>Data Centric Test Case</vt:lpstr>
      <vt:lpstr>Providing Test Data</vt:lpstr>
      <vt:lpstr>Feeding Test Data for Test Case</vt:lpstr>
      <vt:lpstr>More Interesting Macros</vt:lpstr>
      <vt:lpstr>QTest GUI Testing Support</vt:lpstr>
      <vt:lpstr>Simulate Key/Mouse Events</vt:lpstr>
      <vt:lpstr>Testing Asynchronous Functions</vt:lpstr>
      <vt:lpstr>Asynchronous Signals</vt:lpstr>
      <vt:lpstr>Example Test Code</vt:lpstr>
      <vt:lpstr>QSignalSpy</vt:lpstr>
      <vt:lpstr>The Same with QSignalSpy</vt:lpstr>
      <vt:lpstr>Recorded Calls</vt:lpstr>
      <vt:lpstr>Measuring Execution Times</vt:lpstr>
      <vt:lpstr>QBENCHMARK</vt:lpstr>
      <vt:lpstr>Summary</vt:lpstr>
      <vt:lpstr>Databases</vt:lpstr>
      <vt:lpstr>Contents</vt:lpstr>
      <vt:lpstr>Qt Database Module</vt:lpstr>
      <vt:lpstr>Driver Plug-ins – 1(2)</vt:lpstr>
      <vt:lpstr>Driver Plug-ins – 2(2)</vt:lpstr>
      <vt:lpstr>Connecting to a Database – 1(3)</vt:lpstr>
      <vt:lpstr>Connecting to a Database – 2(3)</vt:lpstr>
      <vt:lpstr>Connecting to a Database – 3(3)</vt:lpstr>
      <vt:lpstr>Connection Options</vt:lpstr>
      <vt:lpstr>Errors in Connecting</vt:lpstr>
      <vt:lpstr>Connecting Example</vt:lpstr>
      <vt:lpstr>Database Connection Features</vt:lpstr>
      <vt:lpstr>Invoking SQL Queries</vt:lpstr>
      <vt:lpstr>SQL Queries – 1(2)</vt:lpstr>
      <vt:lpstr>SQL Queries – 2(2)</vt:lpstr>
      <vt:lpstr>Prepared Queries</vt:lpstr>
      <vt:lpstr>Named Bindings</vt:lpstr>
      <vt:lpstr>Positional Bindings</vt:lpstr>
      <vt:lpstr>Model Classes</vt:lpstr>
      <vt:lpstr>QSqlTableModel vs. QAbstractItemModel</vt:lpstr>
      <vt:lpstr>QSqlTableModel Example</vt:lpstr>
      <vt:lpstr>Commit</vt:lpstr>
      <vt:lpstr>Editable Queries</vt:lpstr>
      <vt:lpstr>Transactions</vt:lpstr>
      <vt:lpstr>Lab – Bookstore </vt:lpstr>
      <vt:lpstr>Summary</vt:lpstr>
      <vt:lpstr>Multimedia</vt:lpstr>
      <vt:lpstr>Contents</vt:lpstr>
      <vt:lpstr>QtMultimedia Features</vt:lpstr>
      <vt:lpstr>Qt Multimedia Module – Essential Classes</vt:lpstr>
      <vt:lpstr>Audio and Video Playback Using Media Player</vt:lpstr>
      <vt:lpstr>Audio and Video Recording</vt:lpstr>
      <vt:lpstr>Other Audio Classes</vt:lpstr>
      <vt:lpstr>Accessing Low Level Video Frames</vt:lpstr>
      <vt:lpstr>FM Radio</vt:lpstr>
      <vt:lpstr>XML and JSON</vt:lpstr>
      <vt:lpstr>Contents</vt:lpstr>
      <vt:lpstr>QXmlStreamReader</vt:lpstr>
      <vt:lpstr>QXmlStreamReader – Errors </vt:lpstr>
      <vt:lpstr>QXmlStreamReader – Providing XML</vt:lpstr>
      <vt:lpstr>QXmlStreamWriter</vt:lpstr>
      <vt:lpstr>JSON</vt:lpstr>
      <vt:lpstr>JSON Processing</vt:lpstr>
      <vt:lpstr>PowerPoint Presentation</vt:lpstr>
      <vt:lpstr>Lab – Reading and Writing Xml Keys </vt:lpstr>
      <vt:lpstr>Inter-Process Communication</vt:lpstr>
      <vt:lpstr>Contents</vt:lpstr>
      <vt:lpstr>Processes</vt:lpstr>
      <vt:lpstr>Process Invocation – Synchronous </vt:lpstr>
      <vt:lpstr>Process Invocation – Synchronous and Asynchronous</vt:lpstr>
      <vt:lpstr>Inter-Process Communication</vt:lpstr>
      <vt:lpstr>Inter-Process Communication</vt:lpstr>
      <vt:lpstr>Shared Memory</vt:lpstr>
      <vt:lpstr>Shared Memory Example</vt:lpstr>
      <vt:lpstr>D-Bus</vt:lpstr>
      <vt:lpstr>D-Bus Concepts – 1(2) </vt:lpstr>
      <vt:lpstr>D-Bus Concepts – 2(2)</vt:lpstr>
      <vt:lpstr>D-Bus, The Qt Way</vt:lpstr>
      <vt:lpstr>Calling Methods on D-Bus Objects in the Client Side</vt:lpstr>
      <vt:lpstr>Mapping between QtDBus and D-Bus Data Types</vt:lpstr>
      <vt:lpstr>Important Server Side Methods</vt:lpstr>
      <vt:lpstr>Qt D-Bus Server Implementation</vt:lpstr>
      <vt:lpstr>Multithreading</vt:lpstr>
      <vt:lpstr>Contents</vt:lpstr>
      <vt:lpstr>Qt Threading Model</vt:lpstr>
      <vt:lpstr>Re-entrant and Thread-safe Classes</vt:lpstr>
      <vt:lpstr>Limitations</vt:lpstr>
      <vt:lpstr>Thread Affinity</vt:lpstr>
      <vt:lpstr>Multithreading – QThread </vt:lpstr>
      <vt:lpstr>Thread Programming – 1(2) </vt:lpstr>
      <vt:lpstr>Thread Programming – 2(2)</vt:lpstr>
      <vt:lpstr>Thread Example</vt:lpstr>
      <vt:lpstr>Mutual Exclusion </vt:lpstr>
      <vt:lpstr>Thread Synchronization </vt:lpstr>
      <vt:lpstr>Mutex Rules</vt:lpstr>
      <vt:lpstr>Example on Thread Synchronization</vt:lpstr>
      <vt:lpstr>Wait Condition</vt:lpstr>
      <vt:lpstr>ITC</vt:lpstr>
      <vt:lpstr>Queued Connections</vt:lpstr>
      <vt:lpstr>Meta-Object Usage</vt:lpstr>
      <vt:lpstr>QRunnable Interface </vt:lpstr>
      <vt:lpstr>QThread versus QRunnable</vt:lpstr>
      <vt:lpstr>Thread Pool</vt:lpstr>
      <vt:lpstr>Thread Reservation</vt:lpstr>
      <vt:lpstr>Summary</vt:lpstr>
      <vt:lpstr>QtConcurrent</vt:lpstr>
      <vt:lpstr>Contents</vt:lpstr>
      <vt:lpstr>QtConcurrent</vt:lpstr>
      <vt:lpstr>Concurrent Tasks</vt:lpstr>
      <vt:lpstr>QFuture Example</vt:lpstr>
      <vt:lpstr>Other QFuture Functions</vt:lpstr>
      <vt:lpstr>Future Examples</vt:lpstr>
      <vt:lpstr>QtConcurrent — Mapping </vt:lpstr>
      <vt:lpstr>QtConcurrent — Filtering </vt:lpstr>
      <vt:lpstr>QtConcurrent — Reduce Operation</vt:lpstr>
      <vt:lpstr>Network Programming</vt:lpstr>
      <vt:lpstr>Contents</vt:lpstr>
      <vt:lpstr>Networking</vt:lpstr>
      <vt:lpstr>Sockets</vt:lpstr>
      <vt:lpstr>TCP Connection Establishment and Data Transfer</vt:lpstr>
      <vt:lpstr>TCP Client Implementation</vt:lpstr>
      <vt:lpstr>TCP Server Implementation</vt:lpstr>
      <vt:lpstr>WebSockets</vt:lpstr>
      <vt:lpstr>Web Socket Connection Establishment and Data Transfer</vt:lpstr>
      <vt:lpstr>QSslSocket</vt:lpstr>
      <vt:lpstr>Ssl Socket Clients</vt:lpstr>
      <vt:lpstr>Ssl Socket Servers</vt:lpstr>
      <vt:lpstr>Network Access Manager</vt:lpstr>
      <vt:lpstr>Network Request</vt:lpstr>
      <vt:lpstr>Network Reply</vt:lpstr>
      <vt:lpstr>Additional Features </vt:lpstr>
      <vt:lpstr>Authentication</vt:lpstr>
      <vt:lpstr>Proxies</vt:lpstr>
      <vt:lpstr>Customizing Proxies</vt:lpstr>
      <vt:lpstr>Proxy Queries</vt:lpstr>
      <vt:lpstr>Summary</vt:lpstr>
      <vt:lpstr>WebEngine</vt:lpstr>
      <vt:lpstr>Contents</vt:lpstr>
      <vt:lpstr>QtWebEngine</vt:lpstr>
      <vt:lpstr>Source File Structure</vt:lpstr>
      <vt:lpstr>WebContents</vt:lpstr>
      <vt:lpstr>WebKit vs. WebEngine</vt:lpstr>
      <vt:lpstr>Essential QtWebEngine Classes</vt:lpstr>
      <vt:lpstr>QWebEngineView and QWebEnginePage</vt:lpstr>
      <vt:lpstr>Other Essential Classes</vt:lpstr>
      <vt:lpstr>Handling Asynchronous Functions</vt:lpstr>
      <vt:lpstr>Exposing C++ Functions in WebEngine JavaScript Engine</vt:lpstr>
      <vt:lpstr>Exposing C++ Functions in WebEngine JavaScript Engine</vt:lpstr>
      <vt:lpstr>Exposing C++ Functions in WebEngine JavaScript Engine</vt:lpstr>
      <vt:lpstr>Exposing C++ Functions in WebEngine JavaScript Engine</vt:lpstr>
      <vt:lpstr>Summary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Tino Pyssysalo</cp:lastModifiedBy>
  <cp:revision>158</cp:revision>
  <dcterms:created xsi:type="dcterms:W3CDTF">2014-12-12T08:34:31Z</dcterms:created>
  <dcterms:modified xsi:type="dcterms:W3CDTF">2016-06-30T13:32:30Z</dcterms:modified>
</cp:coreProperties>
</file>