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63" r:id="rId5"/>
    <p:sldId id="259" r:id="rId6"/>
    <p:sldId id="260" r:id="rId7"/>
    <p:sldId id="264" r:id="rId8"/>
    <p:sldId id="261" r:id="rId9"/>
    <p:sldId id="262" r:id="rId10"/>
  </p:sldIdLst>
  <p:sldSz cx="9144000" cy="5143500" type="screen16x9"/>
  <p:notesSz cx="6858000" cy="9144000"/>
  <p:embeddedFontLst>
    <p:embeddedFont>
      <p:font typeface="Cambria" panose="02040503050406030204" pitchFamily="18"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84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811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1940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sciprofiles.com/profile/1257881" TargetMode="External"/><Relationship Id="rId13" Type="http://schemas.openxmlformats.org/officeDocument/2006/relationships/hyperlink" Target="https://www.researchgate.net/profile/Zhang-Song-15" TargetMode="External"/><Relationship Id="rId3" Type="http://schemas.openxmlformats.org/officeDocument/2006/relationships/hyperlink" Target="https://sciprofiles.com/profile/author/N0lXVG9HY25ZU0RVdnpJVjRMMHpObERWWC9YL1JvTXQ3OHdjdkJmc01hRT0=" TargetMode="External"/><Relationship Id="rId7" Type="http://schemas.openxmlformats.org/officeDocument/2006/relationships/hyperlink" Target="https://sciprofiles.com/profile/2400957" TargetMode="External"/><Relationship Id="rId12" Type="http://schemas.openxmlformats.org/officeDocument/2006/relationships/hyperlink" Target="https://www.researchgate.net/profile/Xinting-Yang" TargetMode="External"/><Relationship Id="rId17" Type="http://schemas.openxmlformats.org/officeDocument/2006/relationships/hyperlink" Target="https://www.researchgate.net/profile/Chao-Zhou-27" TargetMode="External"/><Relationship Id="rId2" Type="http://schemas.openxmlformats.org/officeDocument/2006/relationships/notesSlide" Target="../notesSlides/notesSlide9.xml"/><Relationship Id="rId16" Type="http://schemas.openxmlformats.org/officeDocument/2006/relationships/hyperlink" Target="https://www.researchgate.net/scientific-contributions/Shuanglin-Dong-50185610" TargetMode="External"/><Relationship Id="rId1" Type="http://schemas.openxmlformats.org/officeDocument/2006/relationships/slideLayout" Target="../slideLayouts/slideLayout3.xml"/><Relationship Id="rId6" Type="http://schemas.openxmlformats.org/officeDocument/2006/relationships/hyperlink" Target="https://sciprofiles.com/profile/2818403" TargetMode="External"/><Relationship Id="rId11" Type="http://schemas.openxmlformats.org/officeDocument/2006/relationships/hyperlink" Target="https://sciprofiles.com/profile/796990" TargetMode="External"/><Relationship Id="rId5" Type="http://schemas.openxmlformats.org/officeDocument/2006/relationships/hyperlink" Target="https://sciprofiles.com/profile/141938" TargetMode="External"/><Relationship Id="rId15" Type="http://schemas.openxmlformats.org/officeDocument/2006/relationships/hyperlink" Target="https://www.researchgate.net/scientific-contributions/Qinfeng-Gao-74226764" TargetMode="External"/><Relationship Id="rId10" Type="http://schemas.openxmlformats.org/officeDocument/2006/relationships/hyperlink" Target="https://sciprofiles.com/profile/593298" TargetMode="External"/><Relationship Id="rId4" Type="http://schemas.openxmlformats.org/officeDocument/2006/relationships/hyperlink" Target="https://sciprofiles.com/profile/author/QWNrV0JKUVZEdmVXeFNENENxdmxidEIwc1JjeDdaaEpNaStDaTN4T3lYWT0=" TargetMode="External"/><Relationship Id="rId9" Type="http://schemas.openxmlformats.org/officeDocument/2006/relationships/hyperlink" Target="https://sciprofiles.com/profile/author/OUZaT0JBL1NsNEtrQjd1c2tMV05leGxyMkFzZ1YvUFhXYTA0L21GUU01ND0=" TargetMode="External"/><Relationship Id="rId14" Type="http://schemas.openxmlformats.org/officeDocument/2006/relationships/hyperlink" Target="https://www.researchgate.net/profile/Yiqin-Liu-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414398"/>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t>ÁP DỤNG DEEP LEARNING DỰ BÁO MÔI TRƯỜNG NƯỚC THEO DỮ LIỆU THỜI GIAN TRONG NUÔI TRỒNG THỦY SẢN </a:t>
            </a:r>
            <a:endParaRPr b="1"/>
          </a:p>
        </p:txBody>
      </p:sp>
      <p:sp>
        <p:nvSpPr>
          <p:cNvPr id="67" name="Google Shape;67;p13"/>
          <p:cNvSpPr txBox="1">
            <a:spLocks noGrp="1"/>
          </p:cNvSpPr>
          <p:nvPr>
            <p:ph type="title"/>
          </p:nvPr>
        </p:nvSpPr>
        <p:spPr>
          <a:xfrm>
            <a:off x="1715824" y="3607248"/>
            <a:ext cx="5151139"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t>Trương Quốc Tuấn - </a:t>
            </a:r>
            <a:r>
              <a:rPr lang="en-US" sz="2400" b="1"/>
              <a:t>CH2002049</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a:t>Lớp: CS2205.APR2023</a:t>
            </a:r>
            <a:endParaRPr/>
          </a:p>
          <a:p>
            <a:pPr marL="457200" lvl="0" indent="-368300" algn="l" rtl="0">
              <a:spcBef>
                <a:spcPts val="0"/>
              </a:spcBef>
              <a:spcAft>
                <a:spcPts val="0"/>
              </a:spcAft>
              <a:buSzPts val="2200"/>
              <a:buFont typeface="Arial"/>
              <a:buChar char="●"/>
            </a:pPr>
            <a:r>
              <a:rPr lang="en"/>
              <a:t>Link Github: </a:t>
            </a:r>
            <a:endParaRPr/>
          </a:p>
          <a:p>
            <a:pPr marL="457200" lvl="0" indent="-368300" algn="l" rtl="0">
              <a:spcBef>
                <a:spcPts val="0"/>
              </a:spcBef>
              <a:spcAft>
                <a:spcPts val="0"/>
              </a:spcAft>
              <a:buSzPts val="2200"/>
              <a:buChar char="●"/>
            </a:pPr>
            <a:r>
              <a:rPr lang="en"/>
              <a:t>Link YouTube video: </a:t>
            </a:r>
            <a:endParaRPr/>
          </a:p>
          <a:p>
            <a:pPr marL="457200" lvl="0" indent="-368300" algn="l" rtl="0">
              <a:spcBef>
                <a:spcPts val="0"/>
              </a:spcBef>
              <a:spcAft>
                <a:spcPts val="0"/>
              </a:spcAft>
              <a:buSzPts val="2200"/>
              <a:buChar char="●"/>
            </a:pPr>
            <a:r>
              <a:rPr lang="en"/>
              <a:t>Ảnh + Họ và Tên: Trương Quốc Tuấn</a:t>
            </a:r>
          </a:p>
          <a:p>
            <a:pPr marL="457200" lvl="0" indent="-368300" algn="l" rtl="0">
              <a:spcBef>
                <a:spcPts val="0"/>
              </a:spcBef>
              <a:spcAft>
                <a:spcPts val="0"/>
              </a:spcAft>
              <a:buSzPts val="2200"/>
              <a:buChar char="●"/>
            </a:pPr>
            <a:r>
              <a:rPr lang="en"/>
              <a:t>Tổng số slides không vượt quá 10</a:t>
            </a:r>
            <a:endParaRPr sz="1800"/>
          </a:p>
        </p:txBody>
      </p:sp>
      <p:pic>
        <p:nvPicPr>
          <p:cNvPr id="2" name="Picture 1">
            <a:extLst>
              <a:ext uri="{FF2B5EF4-FFF2-40B4-BE49-F238E27FC236}">
                <a16:creationId xmlns:a16="http://schemas.microsoft.com/office/drawing/2014/main" id="{B1152287-7C9E-767D-5F65-1EE165A6861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751" y="863085"/>
            <a:ext cx="1406349" cy="19116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79" name="Google Shape;79;p15"/>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algn="just">
              <a:buFont typeface="Arial"/>
              <a:buChar char="●"/>
            </a:pPr>
            <a:r>
              <a:rPr lang="en-US"/>
              <a:t>Quyết định số 339/QĐ-TTg [5]. Mục tiêu đến năm 2045, định hướng phát triển thủy sản trở thành ngành kinh tế thương mại hiện đại, bền vững, có trình độ quản lý, khoa học – công nghệ tiên tiến, có vị trí quan trọng trong cơ cấu các ngành kinh tế nông nghiệp và kinh tế biển. </a:t>
            </a:r>
          </a:p>
          <a:p>
            <a:pPr algn="just">
              <a:buFont typeface="Arial"/>
              <a:buChar char="●"/>
            </a:pPr>
            <a:r>
              <a:rPr lang="en-US"/>
              <a:t>Đề xuất công cụ tự động dự báo môi trường nước trong nuôi trồng thủy sản bằng việc sử dụng các Deep Learning [1] và dữ liệu chuỗi thời gian [3] được thu thập thông qua nền tảng LoRaWAN [1]. Sử dụng RNN [4] và LSTM [2] để phân tích và dự báo các tham số môi trường nước.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US"/>
              <a:t>Xây dựng hệ thống dự báo tự động, cung cấp thông tin dự báo về môi trường nước liên tục, hỗ trợ người nuôi trồng thủy sản trong việc ra quyết định về quản lý nuôi trồng và điều chỉnh môi trường nước.</a:t>
            </a:r>
          </a:p>
          <a:p>
            <a:pPr marL="457200" lvl="0" indent="-368300" algn="l" rtl="0">
              <a:spcBef>
                <a:spcPts val="0"/>
              </a:spcBef>
              <a:spcAft>
                <a:spcPts val="0"/>
              </a:spcAft>
              <a:buSzPts val="2200"/>
              <a:buFont typeface="Arial"/>
              <a:buChar char="●"/>
            </a:pPr>
            <a:r>
              <a:rPr lang="en-US"/>
              <a:t>Xây dựng mô hình dự báo. Thu thập dữ liệu huấn luyện mô hình Deep lerning (RNN, LSTM), sử dụng dữ liệu chuổi thời gian đã được tiền xử lý.Tối ưu hóa tham số để đạt được dự báo chính xác và tin cậy về môi trường nước trong nuôi trồng thủy sản.</a:t>
            </a:r>
          </a:p>
        </p:txBody>
      </p:sp>
    </p:spTree>
    <p:extLst>
      <p:ext uri="{BB962C8B-B14F-4D97-AF65-F5344CB8AC3E}">
        <p14:creationId xmlns:p14="http://schemas.microsoft.com/office/powerpoint/2010/main" val="218354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85" name="Google Shape;85;p16"/>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algn="just"/>
            <a:r>
              <a:rPr lang="en-US"/>
              <a:t>Thiết hệ thống mạng LoraWAN, để thu thập dữ liệu môi trường nước từ các cảm biến. Chọn thiết bị phù hợp để có hệ thống mạng LoRaWAN với chi phí thấp.</a:t>
            </a:r>
            <a:endParaRPr lang="en-US">
              <a:sym typeface="Arial"/>
            </a:endParaRPr>
          </a:p>
          <a:p>
            <a:pPr marL="457200" lvl="0" indent="0" algn="just" rtl="0">
              <a:spcBef>
                <a:spcPts val="1600"/>
              </a:spcBef>
              <a:spcAft>
                <a:spcPts val="0"/>
              </a:spcAft>
              <a:buNone/>
            </a:pPr>
            <a:endParaRPr/>
          </a:p>
          <a:p>
            <a:pPr marL="457200" lvl="0" indent="0" algn="just" rtl="0">
              <a:spcBef>
                <a:spcPts val="1600"/>
              </a:spcBef>
              <a:spcAft>
                <a:spcPts val="0"/>
              </a:spcAft>
              <a:buNone/>
            </a:pPr>
            <a:endParaRPr/>
          </a:p>
          <a:p>
            <a:pPr marL="457200" lvl="0" indent="0" algn="just" rtl="0">
              <a:spcBef>
                <a:spcPts val="1600"/>
              </a:spcBef>
              <a:spcAft>
                <a:spcPts val="0"/>
              </a:spcAft>
              <a:buNone/>
            </a:pPr>
            <a:endParaRPr/>
          </a:p>
          <a:p>
            <a:pPr marL="914400" lvl="0" indent="0" algn="just" rtl="0">
              <a:spcBef>
                <a:spcPts val="1600"/>
              </a:spcBef>
              <a:spcAft>
                <a:spcPts val="1600"/>
              </a:spcAft>
              <a:buNone/>
            </a:pPr>
            <a:endParaRPr sz="1800"/>
          </a:p>
        </p:txBody>
      </p:sp>
      <p:pic>
        <p:nvPicPr>
          <p:cNvPr id="2" name="Picture 1">
            <a:extLst>
              <a:ext uri="{FF2B5EF4-FFF2-40B4-BE49-F238E27FC236}">
                <a16:creationId xmlns:a16="http://schemas.microsoft.com/office/drawing/2014/main" id="{79AC9B1F-B973-0B3C-916F-363A801F37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8480" y="2050041"/>
            <a:ext cx="4982695" cy="2734525"/>
          </a:xfrm>
          <a:prstGeom prst="rect">
            <a:avLst/>
          </a:prstGeom>
          <a:noFill/>
          <a:ln>
            <a:noFill/>
          </a:ln>
        </p:spPr>
      </p:pic>
      <p:sp>
        <p:nvSpPr>
          <p:cNvPr id="3" name="Google Shape;85;p16">
            <a:extLst>
              <a:ext uri="{FF2B5EF4-FFF2-40B4-BE49-F238E27FC236}">
                <a16:creationId xmlns:a16="http://schemas.microsoft.com/office/drawing/2014/main" id="{CDB3DDEF-AC52-208C-22FF-A33946D638F3}"/>
              </a:ext>
            </a:extLst>
          </p:cNvPr>
          <p:cNvSpPr txBox="1">
            <a:spLocks/>
          </p:cNvSpPr>
          <p:nvPr/>
        </p:nvSpPr>
        <p:spPr>
          <a:xfrm>
            <a:off x="6113930" y="2232211"/>
            <a:ext cx="2705575" cy="12640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marL="115888" indent="0" algn="just">
              <a:spcBef>
                <a:spcPts val="1600"/>
              </a:spcBef>
              <a:spcAft>
                <a:spcPts val="1600"/>
              </a:spcAft>
              <a:buNone/>
            </a:pPr>
            <a:r>
              <a:rPr lang="en-US" sz="1800">
                <a:effectLst/>
                <a:latin typeface="Times New Roman" panose="02020603050405020304" pitchFamily="18" charset="0"/>
                <a:ea typeface="Times New Roman" panose="02020603050405020304" pitchFamily="18" charset="0"/>
                <a:cs typeface="Cambria" panose="02040503050406030204" pitchFamily="18" charset="0"/>
              </a:rPr>
              <a:t>Kiến trúc mạng LoRaWAN thiết kế bởi Lora năm 2023:</a:t>
            </a:r>
            <a:endParaRPr lang="en-US" sz="1800">
              <a:effectLst/>
              <a:latin typeface="Cambria" panose="02040503050406030204" pitchFamily="18" charset="0"/>
              <a:ea typeface="Cambria" panose="02040503050406030204" pitchFamily="18" charset="0"/>
              <a:cs typeface="Cambria" panose="02040503050406030204" pitchFamily="18" charset="0"/>
            </a:endParaRPr>
          </a:p>
          <a:p>
            <a:pPr marL="914400" indent="0" algn="just">
              <a:spcBef>
                <a:spcPts val="1600"/>
              </a:spcBef>
              <a:spcAft>
                <a:spcPts val="1600"/>
              </a:spcAft>
              <a:buFont typeface="Roboto"/>
              <a:buNone/>
            </a:pPr>
            <a:endParaRPr lang="vi-VN"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471900" y="728375"/>
            <a:ext cx="8222100" cy="4000525"/>
          </a:xfrm>
          <a:prstGeom prst="rect">
            <a:avLst/>
          </a:prstGeom>
        </p:spPr>
        <p:txBody>
          <a:bodyPr spcFirstLastPara="1" wrap="square" lIns="91425" tIns="91425" rIns="91425" bIns="91425" anchor="t" anchorCtr="0">
            <a:noAutofit/>
          </a:bodyPr>
          <a:lstStyle/>
          <a:p>
            <a:pPr marL="342900" lvl="0" indent="-342900" algn="just">
              <a:lnSpc>
                <a:spcPct val="150000"/>
              </a:lnSpc>
              <a:buFont typeface="+mj-lt"/>
              <a:buAutoNum type="arabicPeriod"/>
            </a:pPr>
            <a:r>
              <a:rPr lang="en-US"/>
              <a:t>Nội dung</a:t>
            </a:r>
          </a:p>
          <a:p>
            <a:pPr marL="342900" lvl="0" indent="-342900" algn="just">
              <a:lnSpc>
                <a:spcPct val="150000"/>
              </a:lnSpc>
              <a:buFont typeface="Times New Roman" panose="02020603050405020304" pitchFamily="18" charset="0"/>
              <a:buChar char="-"/>
            </a:pPr>
            <a:r>
              <a:rPr lang="en-US"/>
              <a:t>Tập trung nghiên cứu việc áp dụng Deep Learning và dữ liệu chuỗi thời gian trong dự báo môi trường nước áp dụng vào ngành nuôi trồng thủy sản.</a:t>
            </a:r>
          </a:p>
          <a:p>
            <a:pPr marL="342900" lvl="0" indent="-342900" algn="just">
              <a:lnSpc>
                <a:spcPct val="150000"/>
              </a:lnSpc>
              <a:buFont typeface="Times New Roman" panose="02020603050405020304" pitchFamily="18" charset="0"/>
              <a:buChar char="-"/>
            </a:pPr>
            <a:r>
              <a:rPr lang="en-US"/>
              <a:t>Xây dựng mô hình Deep learning phù hợp cho dữ liệu chuỗi thời gian.</a:t>
            </a:r>
          </a:p>
          <a:p>
            <a:pPr marL="342900" lvl="0" indent="-342900" algn="just">
              <a:lnSpc>
                <a:spcPct val="150000"/>
              </a:lnSpc>
              <a:buFont typeface="Times New Roman" panose="02020603050405020304" pitchFamily="18" charset="0"/>
              <a:buChar char="-"/>
            </a:pPr>
            <a:r>
              <a:rPr lang="en-US"/>
              <a:t>Đánh giá mục tiêu của mô hình</a:t>
            </a:r>
          </a:p>
          <a:p>
            <a:pPr marL="342900" lvl="0" indent="-342900" algn="just">
              <a:lnSpc>
                <a:spcPct val="150000"/>
              </a:lnSpc>
              <a:buFont typeface="Times New Roman" panose="02020603050405020304" pitchFamily="18" charset="0"/>
              <a:buChar char="-"/>
            </a:pPr>
            <a:r>
              <a:rPr lang="en-US"/>
              <a:t>Áp dụng mô hình vào thực tế</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91" name="Google Shape;91;p17"/>
          <p:cNvSpPr txBox="1">
            <a:spLocks noGrp="1"/>
          </p:cNvSpPr>
          <p:nvPr>
            <p:ph type="body" idx="1"/>
          </p:nvPr>
        </p:nvSpPr>
        <p:spPr>
          <a:xfrm>
            <a:off x="471900" y="728375"/>
            <a:ext cx="8222100" cy="4000525"/>
          </a:xfrm>
          <a:prstGeom prst="rect">
            <a:avLst/>
          </a:prstGeom>
        </p:spPr>
        <p:txBody>
          <a:bodyPr spcFirstLastPara="1" wrap="square" lIns="91425" tIns="91425" rIns="91425" bIns="91425" anchor="t" anchorCtr="0">
            <a:noAutofit/>
          </a:bodyPr>
          <a:lstStyle/>
          <a:p>
            <a:pPr marL="342900" lvl="0" indent="-342900" algn="just">
              <a:lnSpc>
                <a:spcPct val="150000"/>
              </a:lnSpc>
              <a:buFont typeface="+mj-lt"/>
              <a:buAutoNum type="arabicPeriod"/>
            </a:pPr>
            <a:r>
              <a:rPr lang="en-US" sz="1800">
                <a:effectLst/>
                <a:latin typeface="Times New Roman" panose="02020603050405020304" pitchFamily="18" charset="0"/>
                <a:ea typeface="Times New Roman" panose="02020603050405020304" pitchFamily="18" charset="0"/>
                <a:cs typeface="Cambria" panose="02040503050406030204" pitchFamily="18" charset="0"/>
              </a:rPr>
              <a:t>Phương Pháp</a:t>
            </a:r>
            <a:endParaRPr lang="en-US" sz="180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50000"/>
              </a:lnSpc>
              <a:buFont typeface="Times New Roman" panose="02020603050405020304" pitchFamily="18" charset="0"/>
              <a:buChar char="-"/>
            </a:pPr>
            <a:r>
              <a:rPr lang="en-US" sz="1800">
                <a:effectLst/>
                <a:latin typeface="Times New Roman" panose="02020603050405020304" pitchFamily="18" charset="0"/>
                <a:ea typeface="Times New Roman" panose="02020603050405020304" pitchFamily="18" charset="0"/>
                <a:cs typeface="Cambria" panose="02040503050406030204" pitchFamily="18" charset="0"/>
              </a:rPr>
              <a:t>Xây dựng tập dữ liệu huấn luyện và kiểm tra. Tiến xử lý dữ liệu chuỗi thời giang từ mạng LoRaWAN.</a:t>
            </a:r>
            <a:endParaRPr lang="en-US" sz="1800">
              <a:effectLst/>
              <a:latin typeface="Cambria" panose="02040503050406030204" pitchFamily="18" charset="0"/>
              <a:ea typeface="Times New Roman" panose="02020603050405020304" pitchFamily="18" charset="0"/>
              <a:cs typeface="Cambria" panose="02040503050406030204" pitchFamily="18" charset="0"/>
            </a:endParaRPr>
          </a:p>
          <a:p>
            <a:pPr marL="342900" lvl="0" indent="-342900" algn="just">
              <a:lnSpc>
                <a:spcPct val="150000"/>
              </a:lnSpc>
              <a:buFont typeface="Times New Roman" panose="02020603050405020304" pitchFamily="18" charset="0"/>
              <a:buChar char="-"/>
            </a:pPr>
            <a:r>
              <a:rPr lang="en-US" sz="1800">
                <a:effectLst/>
                <a:latin typeface="Times New Roman" panose="02020603050405020304" pitchFamily="18" charset="0"/>
                <a:ea typeface="Times New Roman" panose="02020603050405020304" pitchFamily="18" charset="0"/>
                <a:cs typeface="Cambria" panose="02040503050406030204" pitchFamily="18" charset="0"/>
              </a:rPr>
              <a:t>Huyến luyện mô hình Deep Learning cho dự báo môi trường nước phù hợp với tiêu chí ngành nuôi trồng thủy sản.</a:t>
            </a:r>
          </a:p>
          <a:p>
            <a:pPr marL="342900" lvl="0" indent="-342900" algn="just">
              <a:lnSpc>
                <a:spcPct val="150000"/>
              </a:lnSpc>
              <a:buFont typeface="Times New Roman" panose="02020603050405020304" pitchFamily="18" charset="0"/>
              <a:buChar char="-"/>
            </a:pPr>
            <a:r>
              <a:rPr lang="en-US" sz="1800">
                <a:effectLst/>
                <a:latin typeface="Times New Roman" panose="02020603050405020304" pitchFamily="18" charset="0"/>
                <a:ea typeface="Times New Roman" panose="02020603050405020304" pitchFamily="18" charset="0"/>
              </a:rPr>
              <a:t>Tối ưu hóa mô hình và đánh giá hiệu suất dự báo.</a:t>
            </a:r>
            <a:endParaRPr>
              <a:latin typeface="Arial"/>
              <a:ea typeface="Arial"/>
              <a:cs typeface="Arial"/>
              <a:sym typeface="Arial"/>
            </a:endParaRPr>
          </a:p>
        </p:txBody>
      </p:sp>
    </p:spTree>
    <p:extLst>
      <p:ext uri="{BB962C8B-B14F-4D97-AF65-F5344CB8AC3E}">
        <p14:creationId xmlns:p14="http://schemas.microsoft.com/office/powerpoint/2010/main" val="359257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97" name="Google Shape;97;p18"/>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SzPts val="2200"/>
              <a:buFont typeface="Arial"/>
              <a:buChar char="●"/>
            </a:pPr>
            <a:r>
              <a:rPr lang="en-US"/>
              <a:t>Kỳ vọng kết quả của nghiên cứu sẽ nâng cao hiệu suất bền vững trong nuôi trồng thủy sản.  </a:t>
            </a:r>
          </a:p>
          <a:p>
            <a:pPr marL="457200" lvl="0" indent="-368300" algn="just" rtl="0">
              <a:spcBef>
                <a:spcPts val="0"/>
              </a:spcBef>
              <a:spcAft>
                <a:spcPts val="0"/>
              </a:spcAft>
              <a:buSzPts val="2200"/>
              <a:buFont typeface="Arial"/>
              <a:buChar char="●"/>
            </a:pPr>
            <a:r>
              <a:rPr lang="en-US"/>
              <a:t>Cung cấp giải pháp có chi phí thấp để dự báo về chất lượng nước đến người nuôi trồng thủy sản, nhầm hỗ trợ ra quyết định và can thiệp kịp thời trong việc điều chỉnh các yếu tố môi trường nước trong ao nuôi.</a:t>
            </a:r>
            <a:endParaRPr>
              <a:sym typeface="Arial"/>
            </a:endParaRPr>
          </a:p>
          <a:p>
            <a:pPr marL="914400" lvl="0" indent="0" algn="just" rtl="0">
              <a:spcBef>
                <a:spcPts val="1600"/>
              </a:spcBef>
              <a:spcAft>
                <a:spcPts val="1600"/>
              </a:spcAft>
              <a:buNone/>
            </a:pP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103" name="Google Shape;103;p19"/>
          <p:cNvSpPr txBox="1">
            <a:spLocks noGrp="1"/>
          </p:cNvSpPr>
          <p:nvPr>
            <p:ph type="body" idx="1"/>
          </p:nvPr>
        </p:nvSpPr>
        <p:spPr>
          <a:xfrm>
            <a:off x="471900" y="721885"/>
            <a:ext cx="8222100" cy="3908400"/>
          </a:xfrm>
          <a:prstGeom prst="rect">
            <a:avLst/>
          </a:prstGeom>
        </p:spPr>
        <p:txBody>
          <a:bodyPr spcFirstLastPara="1" wrap="square" lIns="91425" tIns="91425" rIns="91425" bIns="91425" anchor="t" anchorCtr="0">
            <a:noAutofit/>
          </a:bodyPr>
          <a:lstStyle/>
          <a:p>
            <a:pPr>
              <a:lnSpc>
                <a:spcPct val="150000"/>
              </a:lnSpc>
            </a:pPr>
            <a:r>
              <a:rPr lang="en-US" sz="1400">
                <a:effectLst/>
                <a:latin typeface="Cambria" panose="02040503050406030204" pitchFamily="18" charset="0"/>
                <a:ea typeface="Cambria" panose="02040503050406030204" pitchFamily="18" charset="0"/>
                <a:cs typeface="Times New Roman" panose="02020603050405020304" pitchFamily="18" charset="0"/>
              </a:rPr>
              <a:t>[</a:t>
            </a:r>
            <a:r>
              <a:rPr lang="en-US" sz="1400">
                <a:effectLst/>
                <a:latin typeface="Times New Roman" panose="02020603050405020304" pitchFamily="18" charset="0"/>
                <a:ea typeface="Times New Roman" panose="02020603050405020304" pitchFamily="18" charset="0"/>
                <a:cs typeface="Cambria" panose="02040503050406030204" pitchFamily="18" charset="0"/>
              </a:rPr>
              <a:t>1] Che Zalina Zulkifli, Salem Garfan, Mohammed Talal, A. H. Alamoodi, Amneh Alamleh, Ibraheem Y. Y. Ahmaro, Suliana Sulaiman, Abu Bakar Ibrahim, B. B. Zaidan, Amelia Ritahani Ismai, O. S. Albahri, </a:t>
            </a:r>
            <a:r>
              <a:rPr lang="en-US" sz="1400">
                <a:latin typeface="Times New Roman" panose="02020603050405020304" pitchFamily="18" charset="0"/>
              </a:rPr>
              <a:t>A. S. Albahri, Chin Fhong Soon, Nor Hazlyna Harun, and Ho Hong Chiang. IoT-Based Water Monitoring Systems: A Systematic Review. November 2022</a:t>
            </a:r>
          </a:p>
          <a:p>
            <a:pPr>
              <a:lnSpc>
                <a:spcPct val="150000"/>
              </a:lnSpc>
            </a:pPr>
            <a:r>
              <a:rPr lang="en-US" sz="1400">
                <a:latin typeface="Times New Roman" panose="02020603050405020304" pitchFamily="18" charset="0"/>
              </a:rPr>
              <a:t>[2] </a:t>
            </a:r>
            <a:r>
              <a:rPr lang="en-US" sz="1400">
                <a:latin typeface="Times New Roman" panose="02020603050405020304" pitchFamily="18" charset="0"/>
                <a:hlinkClick r:id="rId3">
                  <a:extLst>
                    <a:ext uri="{A12FA001-AC4F-418D-AE19-62706E023703}">
                      <ahyp:hlinkClr xmlns:ahyp="http://schemas.microsoft.com/office/drawing/2018/hyperlinkcolor" val="tx"/>
                    </a:ext>
                  </a:extLst>
                </a:hlinkClick>
              </a:rPr>
              <a:t>Muthumanickam Dhanaraju</a:t>
            </a:r>
            <a:r>
              <a:rPr lang="en-US" sz="1400">
                <a:latin typeface="Times New Roman" panose="02020603050405020304" pitchFamily="18" charset="0"/>
              </a:rPr>
              <a:t>, </a:t>
            </a:r>
            <a:r>
              <a:rPr lang="en-US" sz="1400">
                <a:latin typeface="Times New Roman" panose="02020603050405020304" pitchFamily="18" charset="0"/>
                <a:hlinkClick r:id="rId4">
                  <a:extLst>
                    <a:ext uri="{A12FA001-AC4F-418D-AE19-62706E023703}">
                      <ahyp:hlinkClr xmlns:ahyp="http://schemas.microsoft.com/office/drawing/2018/hyperlinkcolor" val="tx"/>
                    </a:ext>
                  </a:extLst>
                </a:hlinkClick>
              </a:rPr>
              <a:t>Poongodi Chenniappan</a:t>
            </a:r>
            <a:r>
              <a:rPr lang="en-US" sz="1400">
                <a:latin typeface="Times New Roman" panose="02020603050405020304" pitchFamily="18" charset="0"/>
              </a:rPr>
              <a:t>, </a:t>
            </a:r>
            <a:r>
              <a:rPr lang="en-US" sz="1400">
                <a:latin typeface="Times New Roman" panose="02020603050405020304" pitchFamily="18" charset="0"/>
                <a:hlinkClick r:id="rId5">
                  <a:extLst>
                    <a:ext uri="{A12FA001-AC4F-418D-AE19-62706E023703}">
                      <ahyp:hlinkClr xmlns:ahyp="http://schemas.microsoft.com/office/drawing/2018/hyperlinkcolor" val="tx"/>
                    </a:ext>
                  </a:extLst>
                </a:hlinkClick>
              </a:rPr>
              <a:t>Kumaraperumal Ramalingam</a:t>
            </a:r>
            <a:r>
              <a:rPr lang="en-US" sz="1400">
                <a:latin typeface="Times New Roman" panose="02020603050405020304" pitchFamily="18" charset="0"/>
              </a:rPr>
              <a:t>, </a:t>
            </a:r>
            <a:r>
              <a:rPr lang="en-US" sz="1400">
                <a:latin typeface="Times New Roman" panose="02020603050405020304" pitchFamily="18" charset="0"/>
                <a:hlinkClick r:id="rId6">
                  <a:extLst>
                    <a:ext uri="{A12FA001-AC4F-418D-AE19-62706E023703}">
                      <ahyp:hlinkClr xmlns:ahyp="http://schemas.microsoft.com/office/drawing/2018/hyperlinkcolor" val="tx"/>
                    </a:ext>
                  </a:extLst>
                </a:hlinkClick>
              </a:rPr>
              <a:t>Sellaperumal Pazhanivelan</a:t>
            </a:r>
            <a:r>
              <a:rPr lang="en-US" sz="1400">
                <a:latin typeface="Times New Roman" panose="02020603050405020304" pitchFamily="18" charset="0"/>
              </a:rPr>
              <a:t>, </a:t>
            </a:r>
            <a:r>
              <a:rPr lang="en-US" sz="1400">
                <a:latin typeface="Times New Roman" panose="02020603050405020304" pitchFamily="18" charset="0"/>
                <a:hlinkClick r:id="rId7">
                  <a:extLst>
                    <a:ext uri="{A12FA001-AC4F-418D-AE19-62706E023703}">
                      <ahyp:hlinkClr xmlns:ahyp="http://schemas.microsoft.com/office/drawing/2018/hyperlinkcolor" val="tx"/>
                    </a:ext>
                  </a:extLst>
                </a:hlinkClick>
              </a:rPr>
              <a:t>Ragunath Kaliaperumal</a:t>
            </a:r>
            <a:r>
              <a:rPr lang="en-US" sz="1400">
                <a:latin typeface="Times New Roman" panose="02020603050405020304" pitchFamily="18" charset="0"/>
              </a:rPr>
              <a:t>. Smart Farming: Internet of Things (IoT)-Based Sustainable Agriculture. October 2022</a:t>
            </a:r>
          </a:p>
          <a:p>
            <a:pPr>
              <a:lnSpc>
                <a:spcPct val="150000"/>
              </a:lnSpc>
            </a:pPr>
            <a:r>
              <a:rPr lang="en-US" sz="1400">
                <a:latin typeface="Times New Roman" panose="02020603050405020304" pitchFamily="18" charset="0"/>
              </a:rPr>
              <a:t>[3] </a:t>
            </a:r>
            <a:r>
              <a:rPr lang="en-US" sz="1400">
                <a:latin typeface="Times New Roman" panose="02020603050405020304" pitchFamily="18" charset="0"/>
                <a:hlinkClick r:id="rId8">
                  <a:extLst>
                    <a:ext uri="{A12FA001-AC4F-418D-AE19-62706E023703}">
                      <ahyp:hlinkClr xmlns:ahyp="http://schemas.microsoft.com/office/drawing/2018/hyperlinkcolor" val="tx"/>
                    </a:ext>
                  </a:extLst>
                </a:hlinkClick>
              </a:rPr>
              <a:t>Elias Eze</a:t>
            </a:r>
            <a:r>
              <a:rPr lang="en-US" sz="1400">
                <a:latin typeface="Times New Roman" panose="02020603050405020304" pitchFamily="18" charset="0"/>
              </a:rPr>
              <a:t>, </a:t>
            </a:r>
            <a:r>
              <a:rPr lang="en-US" sz="1400">
                <a:latin typeface="Times New Roman" panose="02020603050405020304" pitchFamily="18" charset="0"/>
                <a:hlinkClick r:id="rId9">
                  <a:extLst>
                    <a:ext uri="{A12FA001-AC4F-418D-AE19-62706E023703}">
                      <ahyp:hlinkClr xmlns:ahyp="http://schemas.microsoft.com/office/drawing/2018/hyperlinkcolor" val="tx"/>
                    </a:ext>
                  </a:extLst>
                </a:hlinkClick>
              </a:rPr>
              <a:t>Sam Kirby</a:t>
            </a:r>
            <a:r>
              <a:rPr lang="en-US" sz="1400">
                <a:latin typeface="Times New Roman" panose="02020603050405020304" pitchFamily="18" charset="0"/>
              </a:rPr>
              <a:t>, </a:t>
            </a:r>
            <a:r>
              <a:rPr lang="en-US" sz="1400">
                <a:latin typeface="Times New Roman" panose="02020603050405020304" pitchFamily="18" charset="0"/>
                <a:hlinkClick r:id="rId10">
                  <a:extLst>
                    <a:ext uri="{A12FA001-AC4F-418D-AE19-62706E023703}">
                      <ahyp:hlinkClr xmlns:ahyp="http://schemas.microsoft.com/office/drawing/2018/hyperlinkcolor" val="tx"/>
                    </a:ext>
                  </a:extLst>
                </a:hlinkClick>
              </a:rPr>
              <a:t>John Attridge</a:t>
            </a:r>
            <a:r>
              <a:rPr lang="en-US" sz="1400">
                <a:latin typeface="Times New Roman" panose="02020603050405020304" pitchFamily="18" charset="0"/>
              </a:rPr>
              <a:t>, </a:t>
            </a:r>
            <a:r>
              <a:rPr lang="en-US" sz="1400">
                <a:latin typeface="Times New Roman" panose="02020603050405020304" pitchFamily="18" charset="0"/>
                <a:hlinkClick r:id="rId11">
                  <a:extLst>
                    <a:ext uri="{A12FA001-AC4F-418D-AE19-62706E023703}">
                      <ahyp:hlinkClr xmlns:ahyp="http://schemas.microsoft.com/office/drawing/2018/hyperlinkcolor" val="tx"/>
                    </a:ext>
                  </a:extLst>
                </a:hlinkClick>
              </a:rPr>
              <a:t>Tahmina Ajmal</a:t>
            </a:r>
            <a:r>
              <a:rPr lang="en-US" sz="1400">
                <a:latin typeface="Times New Roman" panose="02020603050405020304" pitchFamily="18" charset="0"/>
              </a:rPr>
              <a:t>.Time Series Chlorophyll-A Concentration Data Analysis: A Novel Forecasting Model for Aquaculture Industry. June 2021</a:t>
            </a:r>
          </a:p>
          <a:p>
            <a:pPr>
              <a:lnSpc>
                <a:spcPct val="150000"/>
              </a:lnSpc>
            </a:pPr>
            <a:r>
              <a:rPr lang="en-US" sz="1400">
                <a:latin typeface="Times New Roman" panose="02020603050405020304" pitchFamily="18" charset="0"/>
              </a:rPr>
              <a:t>[4] </a:t>
            </a:r>
            <a:r>
              <a:rPr lang="en-US" sz="1400">
                <a:latin typeface="Times New Roman" panose="02020603050405020304" pitchFamily="18" charset="0"/>
                <a:hlinkClick r:id="rId12">
                  <a:extLst>
                    <a:ext uri="{A12FA001-AC4F-418D-AE19-62706E023703}">
                      <ahyp:hlinkClr xmlns:ahyp="http://schemas.microsoft.com/office/drawing/2018/hyperlinkcolor" val="tx"/>
                    </a:ext>
                  </a:extLst>
                </a:hlinkClick>
              </a:rPr>
              <a:t>Xinting Yang</a:t>
            </a:r>
            <a:r>
              <a:rPr lang="en-US" sz="1400">
                <a:latin typeface="Times New Roman" panose="02020603050405020304" pitchFamily="18" charset="0"/>
              </a:rPr>
              <a:t>, </a:t>
            </a:r>
            <a:r>
              <a:rPr lang="en-US" sz="1400">
                <a:latin typeface="Times New Roman" panose="02020603050405020304" pitchFamily="18" charset="0"/>
                <a:hlinkClick r:id="rId13">
                  <a:extLst>
                    <a:ext uri="{A12FA001-AC4F-418D-AE19-62706E023703}">
                      <ahyp:hlinkClr xmlns:ahyp="http://schemas.microsoft.com/office/drawing/2018/hyperlinkcolor" val="tx"/>
                    </a:ext>
                  </a:extLst>
                </a:hlinkClick>
              </a:rPr>
              <a:t>Zhang Song</a:t>
            </a:r>
            <a:r>
              <a:rPr lang="en-US" sz="1400">
                <a:latin typeface="Times New Roman" panose="02020603050405020304" pitchFamily="18" charset="0"/>
              </a:rPr>
              <a:t>, </a:t>
            </a:r>
            <a:r>
              <a:rPr lang="en-US" sz="1400">
                <a:latin typeface="Times New Roman" panose="02020603050405020304" pitchFamily="18" charset="0"/>
                <a:hlinkClick r:id="rId14">
                  <a:extLst>
                    <a:ext uri="{A12FA001-AC4F-418D-AE19-62706E023703}">
                      <ahyp:hlinkClr xmlns:ahyp="http://schemas.microsoft.com/office/drawing/2018/hyperlinkcolor" val="tx"/>
                    </a:ext>
                  </a:extLst>
                </a:hlinkClick>
              </a:rPr>
              <a:t>Yiqin Liu</a:t>
            </a:r>
            <a:r>
              <a:rPr lang="en-US" sz="1400">
                <a:latin typeface="Times New Roman" panose="02020603050405020304" pitchFamily="18" charset="0"/>
              </a:rPr>
              <a:t>, </a:t>
            </a:r>
            <a:r>
              <a:rPr lang="en-US" sz="1400">
                <a:latin typeface="Times New Roman" panose="02020603050405020304" pitchFamily="18" charset="0"/>
                <a:hlinkClick r:id="rId15">
                  <a:extLst>
                    <a:ext uri="{A12FA001-AC4F-418D-AE19-62706E023703}">
                      <ahyp:hlinkClr xmlns:ahyp="http://schemas.microsoft.com/office/drawing/2018/hyperlinkcolor" val="tx"/>
                    </a:ext>
                  </a:extLst>
                </a:hlinkClick>
              </a:rPr>
              <a:t>Qinfeng Gao</a:t>
            </a:r>
            <a:r>
              <a:rPr lang="en-US" sz="1400">
                <a:latin typeface="Times New Roman" panose="02020603050405020304" pitchFamily="18" charset="0"/>
              </a:rPr>
              <a:t>, </a:t>
            </a:r>
            <a:r>
              <a:rPr lang="en-US" sz="1400">
                <a:latin typeface="Times New Roman" panose="02020603050405020304" pitchFamily="18" charset="0"/>
                <a:hlinkClick r:id="rId16">
                  <a:extLst>
                    <a:ext uri="{A12FA001-AC4F-418D-AE19-62706E023703}">
                      <ahyp:hlinkClr xmlns:ahyp="http://schemas.microsoft.com/office/drawing/2018/hyperlinkcolor" val="tx"/>
                    </a:ext>
                  </a:extLst>
                </a:hlinkClick>
              </a:rPr>
              <a:t>Shuanglin Dong</a:t>
            </a:r>
            <a:r>
              <a:rPr lang="en-US" sz="1400">
                <a:latin typeface="Times New Roman" panose="02020603050405020304" pitchFamily="18" charset="0"/>
              </a:rPr>
              <a:t>, </a:t>
            </a:r>
            <a:r>
              <a:rPr lang="en-US" sz="1400">
                <a:latin typeface="Times New Roman" panose="02020603050405020304" pitchFamily="18" charset="0"/>
                <a:hlinkClick r:id="rId17">
                  <a:extLst>
                    <a:ext uri="{A12FA001-AC4F-418D-AE19-62706E023703}">
                      <ahyp:hlinkClr xmlns:ahyp="http://schemas.microsoft.com/office/drawing/2018/hyperlinkcolor" val="tx"/>
                    </a:ext>
                  </a:extLst>
                </a:hlinkClick>
              </a:rPr>
              <a:t>Chao Zhou</a:t>
            </a:r>
            <a:r>
              <a:rPr lang="en-US" sz="1400">
                <a:latin typeface="Times New Roman" panose="02020603050405020304" pitchFamily="18" charset="0"/>
              </a:rPr>
              <a:t>. Deep learning for smart fish farming: applications, opportunities and challenges. April 2020</a:t>
            </a:r>
          </a:p>
          <a:p>
            <a:r>
              <a:rPr lang="en-US" sz="1400">
                <a:latin typeface="Times New Roman" panose="02020603050405020304" pitchFamily="18" charset="0"/>
              </a:rPr>
              <a:t>[5] 339/QĐ-TTg. Quyết định: Phê duyệt chiến lược phát triển thủy sản Việt Nam đến năm 2030, tầm nhìn đến năm 2045. tháng 11 năm 2017</a:t>
            </a:r>
            <a:endParaRPr sz="14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773</Words>
  <Application>Microsoft Office PowerPoint</Application>
  <PresentationFormat>On-screen Show (16:9)</PresentationFormat>
  <Paragraphs>39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Times New Roman</vt:lpstr>
      <vt:lpstr>Cambria</vt:lpstr>
      <vt:lpstr>Roboto</vt:lpstr>
      <vt:lpstr>Arial</vt:lpstr>
      <vt:lpstr>Material - R01</vt:lpstr>
      <vt:lpstr>ÁP DỤNG DEEP LEARNING DỰ BÁO MÔI TRƯỜNG NƯỚC THEO DỮ LIỆU THỜI GIAN TRONG NUÔI TRỒNG THỦY SẢN </vt:lpstr>
      <vt:lpstr>Tóm tắt </vt:lpstr>
      <vt:lpstr>Giới thiệu</vt:lpstr>
      <vt:lpstr>Mục tiêu</vt:lpstr>
      <vt:lpstr>Mục tiêu</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ÁP DỤNG DEEP LEARNING DỰ BÁO MÔI TRƯỜNG NƯỚC THEO DỮ LIỆU THỜI GIAN TRONG NUÔI TRỒNG THỦY SẢN </dc:title>
  <cp:lastModifiedBy>Tuan, Truong Quoc (BICV-PS)</cp:lastModifiedBy>
  <cp:revision>8</cp:revision>
  <dcterms:modified xsi:type="dcterms:W3CDTF">2023-07-17T17:55:14Z</dcterms:modified>
</cp:coreProperties>
</file>