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francis/weiyun/dand-svip/2_spreadsheets_project2/projectfile/surveydata_lm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francis/weiyun/dand-svip/2_spreadsheets_project2/projectfile/surveydata_lm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Udacity</a:t>
            </a:r>
            <a:r>
              <a:rPr lang="zh-CN"/>
              <a:t>学员学历比例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project!$B$3</c:f>
              <c:strCache>
                <c:ptCount val="1"/>
                <c:pt idx="0">
                  <c:v>总计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3"/>
              <c:layout>
                <c:manualLayout>
                  <c:x val="0.0481887149998366"/>
                  <c:y val="0.16491674017926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293721044205574"/>
                  <c:y val="0.062134587948290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517920737086287"/>
                  <c:y val="0.06356715783970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project!$A$4:$A$9</c:f>
              <c:strCache>
                <c:ptCount val="6"/>
                <c:pt idx="0">
                  <c:v>Masters</c:v>
                </c:pt>
                <c:pt idx="1">
                  <c:v>Bachelors</c:v>
                </c:pt>
                <c:pt idx="2">
                  <c:v>PhD</c:v>
                </c:pt>
                <c:pt idx="3">
                  <c:v>Nanodegree Program</c:v>
                </c:pt>
                <c:pt idx="4">
                  <c:v>High school or below</c:v>
                </c:pt>
                <c:pt idx="5">
                  <c:v>Associates</c:v>
                </c:pt>
              </c:strCache>
            </c:strRef>
          </c:cat>
          <c:val>
            <c:numRef>
              <c:f>project!$B$4:$B$9</c:f>
              <c:numCache>
                <c:formatCode>General</c:formatCode>
                <c:ptCount val="6"/>
                <c:pt idx="0">
                  <c:v>316.0</c:v>
                </c:pt>
                <c:pt idx="1">
                  <c:v>283.0</c:v>
                </c:pt>
                <c:pt idx="2">
                  <c:v>73.0</c:v>
                </c:pt>
                <c:pt idx="3">
                  <c:v>45.0</c:v>
                </c:pt>
                <c:pt idx="4">
                  <c:v>24.0</c:v>
                </c:pt>
                <c:pt idx="5">
                  <c:v>12.0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就业与否对</a:t>
            </a:r>
            <a:r>
              <a:rPr lang="zh-CN" altLang="en-US"/>
              <a:t>睡眠的影响（教育水平细分区分）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project!$B$33</c:f>
              <c:strCache>
                <c:ptCount val="1"/>
                <c:pt idx="0">
                  <c:v>非就业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project!$A$34:$A$38</c:f>
              <c:strCache>
                <c:ptCount val="5"/>
                <c:pt idx="0">
                  <c:v>Bachelors</c:v>
                </c:pt>
                <c:pt idx="1">
                  <c:v>Nanodegree Program</c:v>
                </c:pt>
                <c:pt idx="2">
                  <c:v>High school or below</c:v>
                </c:pt>
                <c:pt idx="3">
                  <c:v>Masters</c:v>
                </c:pt>
                <c:pt idx="4">
                  <c:v>PhD</c:v>
                </c:pt>
              </c:strCache>
            </c:strRef>
          </c:cat>
          <c:val>
            <c:numRef>
              <c:f>project!$B$34:$B$38</c:f>
              <c:numCache>
                <c:formatCode>0.0</c:formatCode>
                <c:ptCount val="5"/>
                <c:pt idx="0">
                  <c:v>6.95</c:v>
                </c:pt>
                <c:pt idx="1">
                  <c:v>7.0</c:v>
                </c:pt>
                <c:pt idx="2">
                  <c:v>7.111111111111111</c:v>
                </c:pt>
                <c:pt idx="3">
                  <c:v>7.22</c:v>
                </c:pt>
                <c:pt idx="4">
                  <c:v>7.333333333333332</c:v>
                </c:pt>
              </c:numCache>
            </c:numRef>
          </c:val>
        </c:ser>
        <c:ser>
          <c:idx val="1"/>
          <c:order val="1"/>
          <c:tx>
            <c:strRef>
              <c:f>project!$C$33</c:f>
              <c:strCache>
                <c:ptCount val="1"/>
                <c:pt idx="0">
                  <c:v>就业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project!$A$34:$A$38</c:f>
              <c:strCache>
                <c:ptCount val="5"/>
                <c:pt idx="0">
                  <c:v>Bachelors</c:v>
                </c:pt>
                <c:pt idx="1">
                  <c:v>Nanodegree Program</c:v>
                </c:pt>
                <c:pt idx="2">
                  <c:v>High school or below</c:v>
                </c:pt>
                <c:pt idx="3">
                  <c:v>Masters</c:v>
                </c:pt>
                <c:pt idx="4">
                  <c:v>PhD</c:v>
                </c:pt>
              </c:strCache>
            </c:strRef>
          </c:cat>
          <c:val>
            <c:numRef>
              <c:f>project!$C$34:$C$38</c:f>
              <c:numCache>
                <c:formatCode>0.0</c:formatCode>
                <c:ptCount val="5"/>
                <c:pt idx="0">
                  <c:v>6.86036036036036</c:v>
                </c:pt>
                <c:pt idx="1">
                  <c:v>6.828571428571426</c:v>
                </c:pt>
                <c:pt idx="2">
                  <c:v>7.266666666666666</c:v>
                </c:pt>
                <c:pt idx="3">
                  <c:v>6.912547528517108</c:v>
                </c:pt>
                <c:pt idx="4">
                  <c:v>6.852941176470586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27384704"/>
        <c:axId val="2124210864"/>
      </c:barChart>
      <c:catAx>
        <c:axId val="2127384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4210864"/>
        <c:crosses val="autoZero"/>
        <c:auto val="1"/>
        <c:lblAlgn val="ctr"/>
        <c:lblOffset val="100"/>
        <c:noMultiLvlLbl val="0"/>
      </c:catAx>
      <c:valAx>
        <c:axId val="21242108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73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8849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57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3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16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9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4063048"/>
            <a:ext cx="9144000" cy="10804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从数据可以看出，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Masters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Bachelors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学历水平构成了学习的主要力量，分别为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42%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37%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，总和为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79%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PhD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的比例为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10%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，可能和高级学历在能力和技术上都比较精通，不用专门的技能培训。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最后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个分类，应该是教育水平不高的人群，从数量来看并不是主要学员。可能这些教育水平对自己能够学习完成的信息还有待加强。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6536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学员比例特点是？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74888"/>
              </p:ext>
            </p:extLst>
          </p:nvPr>
        </p:nvGraphicFramePr>
        <p:xfrm>
          <a:off x="0" y="456537"/>
          <a:ext cx="6010852" cy="360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hape 54"/>
          <p:cNvSpPr txBox="1">
            <a:spLocks noGrp="1"/>
          </p:cNvSpPr>
          <p:nvPr>
            <p:ph type="body" idx="1"/>
          </p:nvPr>
        </p:nvSpPr>
        <p:spPr>
          <a:xfrm>
            <a:off x="6010852" y="456537"/>
            <a:ext cx="3133148" cy="36065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数据处理说明：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中完成，有些内容编辑受到限制。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数据计算为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Pivot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生成。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图像在原始模版下有调整。</a:t>
            </a: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4063048"/>
            <a:ext cx="9144000" cy="10804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从数据观察学员除了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High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School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Below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分类外，工作的普遍比不工作的睡眠时间要短。考虑到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High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School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分类的占比低，可以看出来工作并学习的压力更大，会不同程度的牺牲睡眠时间。并且大部分工作并学习的睡眠时间小于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，说明睡眠普遍不足（与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小时比较）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其中，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PhD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Master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的睡眠牺牲时间更多（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0.4-0.3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小时），说明高学历的学习动机和自律性更好。而且除了睡眠时间也还会压缩社交、休息娱乐等时间，说明学习的时间投入和效果有较大关系。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6536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r-IN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就业的学员是否放弃了更多休息时间？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54"/>
          <p:cNvSpPr txBox="1">
            <a:spLocks noGrp="1"/>
          </p:cNvSpPr>
          <p:nvPr>
            <p:ph type="body" idx="1"/>
          </p:nvPr>
        </p:nvSpPr>
        <p:spPr>
          <a:xfrm>
            <a:off x="6010852" y="473460"/>
            <a:ext cx="3133148" cy="36065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数据处理说明：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中完成，有些内容编辑受到限制。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数据计算为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Pivot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生成。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图像在原始模版下有调整。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这里需要删除异常值（睡眠中）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做图时排除总计项。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图形默认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轴开始为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6.5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（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有限制不好调整）</a:t>
            </a: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在实际使用时要注意（图形感觉比实际大）情景和道德准则。</a:t>
            </a: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7862"/>
              </p:ext>
            </p:extLst>
          </p:nvPr>
        </p:nvGraphicFramePr>
        <p:xfrm>
          <a:off x="0" y="456536"/>
          <a:ext cx="6010852" cy="358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472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4063048"/>
            <a:ext cx="9144000" cy="10804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从数据观察 </a:t>
            </a:r>
            <a:r>
              <a:rPr lang="en-US" altLang="zh-CN" sz="1050" b="1" dirty="0" err="1" smtClean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IBM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SELF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EMPLOYED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GOOGLE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AMAZON</a:t>
            </a: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占据了前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名。前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名超过了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人。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从整体数据来看，互联网和科技公司较多，但也有传统公司，比如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GE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FORD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没有想到的是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IBM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作为传统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公司排名第二，可能是在本人印象中的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IBM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已经很积极的变化，或者也可能是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IBM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的基数较大或焦炉较大（被替代）。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6536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r-IN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的学员是那些公司的，有什么特点？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54"/>
          <p:cNvSpPr txBox="1">
            <a:spLocks noGrp="1"/>
          </p:cNvSpPr>
          <p:nvPr>
            <p:ph type="body" idx="1"/>
          </p:nvPr>
        </p:nvSpPr>
        <p:spPr>
          <a:xfrm>
            <a:off x="6010852" y="473460"/>
            <a:ext cx="3133148" cy="36065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数据处理说明：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中完成，有些内容编辑受到限制。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数据计算为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Pivot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生成。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图像在原始模版下有调整。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这里需要删除异常值（睡眠中）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做图时按照排序把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Pivot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结果大于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的筛选出来了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因为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copy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后样子变化太大，改为截图展示</a:t>
            </a: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536"/>
            <a:ext cx="6010852" cy="34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4063048"/>
            <a:ext cx="9144000" cy="10804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求职意向最高的是</a:t>
            </a:r>
            <a:r>
              <a:rPr lang="en-US" altLang="zh-CN" sz="1050" b="1" dirty="0" err="1" smtClean="0">
                <a:latin typeface="Open Sans"/>
                <a:ea typeface="Open Sans"/>
                <a:cs typeface="Open Sans"/>
                <a:sym typeface="Open Sans"/>
              </a:rPr>
              <a:t>Nanodegree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的学员，达到接近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40%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，可能由于传统教育学历不高，希望尽快通过学习掌握技能转行。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PhD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Academia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Industry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驱动最高，可能是因为在学校到大较高的学历并拥有很高水平后，想衔接下进入相关公司，了解更多些商业应用。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Grow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Skills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的排序和学历的高低成正比，可能是学历越高，目标越明确。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6536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r-IN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不同学历学员的学习动机有什么区别？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54"/>
          <p:cNvSpPr txBox="1">
            <a:spLocks noGrp="1"/>
          </p:cNvSpPr>
          <p:nvPr>
            <p:ph type="body" idx="1"/>
          </p:nvPr>
        </p:nvSpPr>
        <p:spPr>
          <a:xfrm>
            <a:off x="6010852" y="473460"/>
            <a:ext cx="3133148" cy="36065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数据处理说明：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中完成，有些内容编辑受到限制。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数据计算为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Pivot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生成。把前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列技能在列求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COUNT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图像在原始模版下有调整（尝试深色）。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技能名称为了展示做了缩短。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数据按照百分比做了归一化。</a:t>
            </a: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6536"/>
            <a:ext cx="5985707" cy="35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369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707</Words>
  <Application>Microsoft Macintosh PowerPoint</Application>
  <PresentationFormat>全屏显示(16:9)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1 - Udacity 学员比例特点是？</vt:lpstr>
      <vt:lpstr>2 – 就业的学员是否放弃了更多休息时间？</vt:lpstr>
      <vt:lpstr>3 – Udacity的学员是那些公司的，有什么特点？</vt:lpstr>
      <vt:lpstr>4 – 不同学历学员的学习动机有什么区别？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Does the Number of Books read vary based on Employment?</dc:title>
  <cp:lastModifiedBy>user</cp:lastModifiedBy>
  <cp:revision>10</cp:revision>
  <cp:lastPrinted>2018-12-25T03:59:22Z</cp:lastPrinted>
  <dcterms:modified xsi:type="dcterms:W3CDTF">2018-12-27T14:53:47Z</dcterms:modified>
</cp:coreProperties>
</file>