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7"/>
    <p:restoredTop sz="94674"/>
  </p:normalViewPr>
  <p:slideViewPr>
    <p:cSldViewPr snapToGrid="0" snapToObjects="1">
      <p:cViewPr varScale="1">
        <p:scale>
          <a:sx n="134" d="100"/>
          <a:sy n="134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francis/weiyun/dand-svip/2_spreadsheets_project2/projectfile/surveydata_lm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francis/weiyun/dand-svip-private/project_lm/2_spreadsheets_project2/surveydata_lm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Udacity</a:t>
            </a:r>
            <a:r>
              <a:rPr lang="zh-CN"/>
              <a:t>学员学历比例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project!$B$3</c:f>
              <c:strCache>
                <c:ptCount val="1"/>
                <c:pt idx="0">
                  <c:v>总计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3"/>
              <c:layout>
                <c:manualLayout>
                  <c:x val="0.0481887149998366"/>
                  <c:y val="0.16491674017926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293721044205574"/>
                  <c:y val="0.062134587948290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517920737086287"/>
                  <c:y val="0.06356715783970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project!$A$4:$A$9</c:f>
              <c:strCache>
                <c:ptCount val="6"/>
                <c:pt idx="0">
                  <c:v>Masters</c:v>
                </c:pt>
                <c:pt idx="1">
                  <c:v>Bachelors</c:v>
                </c:pt>
                <c:pt idx="2">
                  <c:v>PhD</c:v>
                </c:pt>
                <c:pt idx="3">
                  <c:v>Nanodegree Program</c:v>
                </c:pt>
                <c:pt idx="4">
                  <c:v>High school or below</c:v>
                </c:pt>
                <c:pt idx="5">
                  <c:v>Associates</c:v>
                </c:pt>
              </c:strCache>
            </c:strRef>
          </c:cat>
          <c:val>
            <c:numRef>
              <c:f>project!$B$4:$B$9</c:f>
              <c:numCache>
                <c:formatCode>General</c:formatCode>
                <c:ptCount val="6"/>
                <c:pt idx="0">
                  <c:v>316.0</c:v>
                </c:pt>
                <c:pt idx="1">
                  <c:v>283.0</c:v>
                </c:pt>
                <c:pt idx="2">
                  <c:v>73.0</c:v>
                </c:pt>
                <c:pt idx="3">
                  <c:v>45.0</c:v>
                </c:pt>
                <c:pt idx="4">
                  <c:v>24.0</c:v>
                </c:pt>
                <c:pt idx="5">
                  <c:v>12.0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不同学历同学睡眠时间的</a:t>
            </a:r>
            <a:endParaRPr lang="en-US"/>
          </a:p>
          <a:p>
            <a:pPr>
              <a:defRPr/>
            </a:pPr>
            <a:r>
              <a:rPr lang="zh-CN"/>
              <a:t>平均值、中位数、众数</a:t>
            </a:r>
            <a:r>
              <a:rPr lang="zh-CN" altLang="en-US"/>
              <a:t>、标准差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project!$O$42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project!$P$39:$U$39</c:f>
              <c:strCache>
                <c:ptCount val="6"/>
                <c:pt idx="0">
                  <c:v>Associate</c:v>
                </c:pt>
                <c:pt idx="1">
                  <c:v>Bachelors</c:v>
                </c:pt>
                <c:pt idx="2">
                  <c:v>Nanodegree</c:v>
                </c:pt>
                <c:pt idx="3">
                  <c:v>High School</c:v>
                </c:pt>
                <c:pt idx="4">
                  <c:v>Masters</c:v>
                </c:pt>
                <c:pt idx="5">
                  <c:v>PhD</c:v>
                </c:pt>
              </c:strCache>
            </c:strRef>
          </c:cat>
          <c:val>
            <c:numRef>
              <c:f>project!$P$42:$U$42</c:f>
              <c:numCache>
                <c:formatCode>0.0</c:formatCode>
                <c:ptCount val="6"/>
                <c:pt idx="0">
                  <c:v>6.583333333333333</c:v>
                </c:pt>
                <c:pt idx="1">
                  <c:v>6.879432624113475</c:v>
                </c:pt>
                <c:pt idx="2">
                  <c:v>6.866666666666666</c:v>
                </c:pt>
                <c:pt idx="3">
                  <c:v>7.208333333333333</c:v>
                </c:pt>
                <c:pt idx="4">
                  <c:v>6.961661341853035</c:v>
                </c:pt>
                <c:pt idx="5">
                  <c:v>6.9453125</c:v>
                </c:pt>
              </c:numCache>
            </c:numRef>
          </c:val>
        </c:ser>
        <c:ser>
          <c:idx val="1"/>
          <c:order val="1"/>
          <c:tx>
            <c:strRef>
              <c:f>project!$O$44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project!$P$39:$U$39</c:f>
              <c:strCache>
                <c:ptCount val="6"/>
                <c:pt idx="0">
                  <c:v>Associate</c:v>
                </c:pt>
                <c:pt idx="1">
                  <c:v>Bachelors</c:v>
                </c:pt>
                <c:pt idx="2">
                  <c:v>Nanodegree</c:v>
                </c:pt>
                <c:pt idx="3">
                  <c:v>High School</c:v>
                </c:pt>
                <c:pt idx="4">
                  <c:v>Masters</c:v>
                </c:pt>
                <c:pt idx="5">
                  <c:v>PhD</c:v>
                </c:pt>
              </c:strCache>
            </c:strRef>
          </c:cat>
          <c:val>
            <c:numRef>
              <c:f>project!$P$44:$U$44</c:f>
              <c:numCache>
                <c:formatCode>General</c:formatCode>
                <c:ptCount val="6"/>
                <c:pt idx="0">
                  <c:v>6.5</c:v>
                </c:pt>
                <c:pt idx="1">
                  <c:v>7.0</c:v>
                </c:pt>
                <c:pt idx="2">
                  <c:v>7.0</c:v>
                </c:pt>
                <c:pt idx="3">
                  <c:v>7.0</c:v>
                </c:pt>
                <c:pt idx="4">
                  <c:v>7.0</c:v>
                </c:pt>
                <c:pt idx="5">
                  <c:v>7.0</c:v>
                </c:pt>
              </c:numCache>
            </c:numRef>
          </c:val>
        </c:ser>
        <c:ser>
          <c:idx val="2"/>
          <c:order val="2"/>
          <c:tx>
            <c:strRef>
              <c:f>project!$O$45</c:f>
              <c:strCache>
                <c:ptCount val="1"/>
                <c:pt idx="0">
                  <c:v>Mode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project!$P$39:$U$39</c:f>
              <c:strCache>
                <c:ptCount val="6"/>
                <c:pt idx="0">
                  <c:v>Associate</c:v>
                </c:pt>
                <c:pt idx="1">
                  <c:v>Bachelors</c:v>
                </c:pt>
                <c:pt idx="2">
                  <c:v>Nanodegree</c:v>
                </c:pt>
                <c:pt idx="3">
                  <c:v>High School</c:v>
                </c:pt>
                <c:pt idx="4">
                  <c:v>Masters</c:v>
                </c:pt>
                <c:pt idx="5">
                  <c:v>PhD</c:v>
                </c:pt>
              </c:strCache>
            </c:strRef>
          </c:cat>
          <c:val>
            <c:numRef>
              <c:f>project!$P$45:$U$45</c:f>
              <c:numCache>
                <c:formatCode>General</c:formatCode>
                <c:ptCount val="6"/>
                <c:pt idx="0">
                  <c:v>6.0</c:v>
                </c:pt>
                <c:pt idx="1">
                  <c:v>7.0</c:v>
                </c:pt>
                <c:pt idx="2">
                  <c:v>7.0</c:v>
                </c:pt>
                <c:pt idx="3">
                  <c:v>8.0</c:v>
                </c:pt>
                <c:pt idx="4">
                  <c:v>7.0</c:v>
                </c:pt>
                <c:pt idx="5">
                  <c:v>7.0</c:v>
                </c:pt>
              </c:numCache>
            </c:numRef>
          </c:val>
        </c:ser>
        <c:ser>
          <c:idx val="3"/>
          <c:order val="3"/>
          <c:tx>
            <c:strRef>
              <c:f>project!$O$43</c:f>
              <c:strCache>
                <c:ptCount val="1"/>
                <c:pt idx="0">
                  <c:v>Std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project!$P$43:$U$43</c:f>
              <c:numCache>
                <c:formatCode>0.0</c:formatCode>
                <c:ptCount val="6"/>
                <c:pt idx="0">
                  <c:v>1.164500152881313</c:v>
                </c:pt>
                <c:pt idx="1">
                  <c:v>1.063634923219775</c:v>
                </c:pt>
                <c:pt idx="2">
                  <c:v>1.140175425099136</c:v>
                </c:pt>
                <c:pt idx="3">
                  <c:v>1.318073913170163</c:v>
                </c:pt>
                <c:pt idx="4">
                  <c:v>0.876216985372849</c:v>
                </c:pt>
                <c:pt idx="5">
                  <c:v>0.875920347756334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40998592"/>
        <c:axId val="2143497968"/>
      </c:barChart>
      <c:catAx>
        <c:axId val="214099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3497968"/>
        <c:crosses val="autoZero"/>
        <c:auto val="1"/>
        <c:lblAlgn val="ctr"/>
        <c:lblOffset val="100"/>
        <c:noMultiLvlLbl val="0"/>
      </c:catAx>
      <c:valAx>
        <c:axId val="21434979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214099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8849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57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16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8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从数据可以看出，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Masters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Bachelors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学历水平构成了学习的主要力量，分别为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42%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37%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，总和为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79%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PhD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的比例为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最后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个分类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，加和后的比例为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，单项比例更小。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学员比例特点是？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4888"/>
              </p:ext>
            </p:extLst>
          </p:nvPr>
        </p:nvGraphicFramePr>
        <p:xfrm>
          <a:off x="0" y="456537"/>
          <a:ext cx="6010852" cy="360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56537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生成。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图像在原始模版下有调整。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7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ts val="126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从数据观察学员在</a:t>
            </a:r>
            <a:r>
              <a:rPr lang="en-US" altLang="zh-CN" sz="1050" b="1" dirty="0"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>
                <a:latin typeface="Open Sans"/>
                <a:ea typeface="Open Sans"/>
                <a:cs typeface="Open Sans"/>
                <a:sym typeface="Open Sans"/>
              </a:rPr>
              <a:t>School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>
                <a:latin typeface="Open Sans"/>
                <a:ea typeface="Open Sans"/>
                <a:cs typeface="Open Sans"/>
                <a:sym typeface="Open Sans"/>
              </a:rPr>
              <a:t>Below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分类中，众数为</a:t>
            </a:r>
            <a:r>
              <a:rPr lang="en-US" altLang="zh-CN" sz="1050" b="1" dirty="0"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，平均数为</a:t>
            </a:r>
            <a:r>
              <a:rPr lang="en-US" altLang="zh-CN" sz="1050" b="1" dirty="0">
                <a:latin typeface="Open Sans"/>
                <a:ea typeface="Open Sans"/>
                <a:cs typeface="Open Sans"/>
                <a:sym typeface="Open Sans"/>
              </a:rPr>
              <a:t>7.2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高于其他教育水平。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ts val="126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Associate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的数值则全部最低，分别为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6.6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6.5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。低于其他教育水平。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ts val="126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Bachelors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err="1" smtClean="0">
                <a:latin typeface="Open Sans"/>
                <a:ea typeface="Open Sans"/>
                <a:cs typeface="Open Sans"/>
                <a:sym typeface="Open Sans"/>
              </a:rPr>
              <a:t>Nanodegree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Masters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PHD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则数值非常接近。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ts val="126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不同分类的系统偏差范围从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0.9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1.2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。从三程度老吕，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Master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PhD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的离散程度最小，而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School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的离散程度更大。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不同学习同学的睡眠差异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56537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为筛选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+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公式得出，并将每次分类结果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copy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到一起完成。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在原始模版下有调整。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这里需要删除异常值（睡眠中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）。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无法做箱线图，比较遗憾，否则箱线图更能展示。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117841"/>
              </p:ext>
            </p:extLst>
          </p:nvPr>
        </p:nvGraphicFramePr>
        <p:xfrm>
          <a:off x="0" y="456536"/>
          <a:ext cx="5848350" cy="350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472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8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从数据观察 </a:t>
            </a:r>
            <a:r>
              <a:rPr lang="en-US" altLang="zh-CN" sz="1050" b="1" dirty="0" err="1" smtClean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IBM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SELF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EMPLOYED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GOOGLE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AMAZON</a:t>
            </a:r>
            <a:r>
              <a:rPr lang="zh-CN" altLang="en-US" sz="105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占据了前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名。前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名超过了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人。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从整体数据来看，互联网和科技公司较多，但也有传统公司，比如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GE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FORD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的学员是那些公司的，有什么特点？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73460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生成。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图像在原始模版下有调整。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这里需要删除异常值（睡眠中）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做图时按照排序把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结果大于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的筛选出来了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因为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copy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后样子变化太大，改为截图展示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536"/>
            <a:ext cx="6010852" cy="34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0" y="4063048"/>
            <a:ext cx="9144000" cy="108045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求职意向最高的是</a:t>
            </a:r>
            <a:r>
              <a:rPr lang="en-US" altLang="zh-CN" sz="1050" b="1" dirty="0" err="1" smtClean="0">
                <a:latin typeface="Open Sans"/>
                <a:ea typeface="Open Sans"/>
                <a:cs typeface="Open Sans"/>
                <a:sym typeface="Open Sans"/>
              </a:rPr>
              <a:t>Nanodegree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的学员，达到接近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%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。说明最高学习为</a:t>
            </a:r>
            <a:r>
              <a:rPr lang="en-US" altLang="zh-CN" sz="1050" b="1" dirty="0" err="1" smtClean="0">
                <a:latin typeface="Open Sans"/>
                <a:ea typeface="Open Sans"/>
                <a:cs typeface="Open Sans"/>
                <a:sym typeface="Open Sans"/>
              </a:rPr>
              <a:t>Nanodegree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的同学通过学习新技术寻找工作的动机占比更高。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PhD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Academia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Industry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驱动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最高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Grow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Skills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的排序和学历的高低成正比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，学历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越高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，对于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Grow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Skills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的需求越明确。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6536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不同学历学员的学习动机有什么区别？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4"/>
          <p:cNvSpPr txBox="1">
            <a:spLocks noGrp="1"/>
          </p:cNvSpPr>
          <p:nvPr>
            <p:ph type="body" idx="1"/>
          </p:nvPr>
        </p:nvSpPr>
        <p:spPr>
          <a:xfrm>
            <a:off x="6010852" y="473460"/>
            <a:ext cx="3133148" cy="360651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数据处理说明：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中完成，有些内容编辑受到限制。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数据计算为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Pivot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生成。把前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列技能在列求</a:t>
            </a:r>
            <a:r>
              <a:rPr lang="en-US" altLang="zh-CN" sz="1050" b="1" dirty="0" smtClean="0"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图像在原始模版下有调整（尝试深色）。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技能名称为了展示做了缩短。</a:t>
            </a:r>
            <a:endParaRPr lang="en-US" altLang="zh-CN" sz="1050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050" b="1" dirty="0" smtClean="0">
                <a:latin typeface="Open Sans"/>
                <a:ea typeface="Open Sans"/>
                <a:cs typeface="Open Sans"/>
                <a:sym typeface="Open Sans"/>
              </a:rPr>
              <a:t>数据按照百分比做了归一化。</a:t>
            </a:r>
            <a:endParaRPr lang="en" sz="10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6536"/>
            <a:ext cx="5985707" cy="35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369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548</Words>
  <Application>Microsoft Macintosh PowerPoint</Application>
  <PresentationFormat>全屏显示(16:9)</PresentationFormat>
  <Paragraphs>45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1 - Udacity 学员比例特点是？</vt:lpstr>
      <vt:lpstr>2 – 不同学习同学的睡眠差异</vt:lpstr>
      <vt:lpstr>3 – Udacity的学员是那些公司的，有什么特点？</vt:lpstr>
      <vt:lpstr>4 – 不同学历学员的学习动机有什么区别？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user</cp:lastModifiedBy>
  <cp:revision>17</cp:revision>
  <cp:lastPrinted>2018-12-25T03:59:22Z</cp:lastPrinted>
  <dcterms:modified xsi:type="dcterms:W3CDTF">2018-12-27T15:22:50Z</dcterms:modified>
</cp:coreProperties>
</file>