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74" r:id="rId6"/>
    <p:sldId id="277" r:id="rId7"/>
    <p:sldId id="286" r:id="rId8"/>
    <p:sldId id="285" r:id="rId9"/>
    <p:sldId id="287" r:id="rId10"/>
    <p:sldId id="288" r:id="rId11"/>
    <p:sldId id="289" r:id="rId12"/>
    <p:sldId id="290" r:id="rId13"/>
    <p:sldId id="278" r:id="rId14"/>
    <p:sldId id="275" r:id="rId15"/>
    <p:sldId id="276" r:id="rId16"/>
    <p:sldId id="258" r:id="rId17"/>
  </p:sldIdLst>
  <p:sldSz cx="18000345" cy="899922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645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6" name="Google Shape;12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399665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6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399665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199515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199515" rtl="0" eaLnBrk="1" latinLnBrk="0" hangingPunct="1">
        <a:lnSpc>
          <a:spcPct val="90000"/>
        </a:lnSpc>
        <a:spcBef>
          <a:spcPts val="1310"/>
        </a:spcBef>
        <a:buFont typeface="Arial" panose="020B060402020209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49961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9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3996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tif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tif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tif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tif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tif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tif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tif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-17467"/>
            <a:ext cx="18000662" cy="9017009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292636" y="5000069"/>
            <a:ext cx="8847909" cy="39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5091150" y="3291817"/>
            <a:ext cx="8646756" cy="156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48" tIns="59952" rIns="119948" bIns="59952" anchor="t" anchorCtr="0">
            <a:noAutofit/>
          </a:bodyPr>
          <a:lstStyle/>
          <a:p>
            <a:r>
              <a:rPr lang="en-US" altLang="zh-CN" sz="6295">
                <a:solidFill>
                  <a:srgbClr val="3F3F3F"/>
                </a:solidFill>
              </a:rPr>
              <a:t>P1</a:t>
            </a:r>
            <a:r>
              <a:rPr lang="zh-CN" altLang="en-US" sz="6295">
                <a:solidFill>
                  <a:srgbClr val="3F3F3F"/>
                </a:solidFill>
              </a:rPr>
              <a:t>：机器学习基础</a:t>
            </a:r>
            <a:endParaRPr lang="zh-CN" altLang="en-US" sz="6295">
              <a:solidFill>
                <a:srgbClr val="3F3F3F"/>
              </a:solidFill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8025127" y="5120379"/>
            <a:ext cx="5164807" cy="53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262626"/>
              </a:buClr>
              <a:buSzPts val="2000"/>
            </a:pPr>
            <a:r>
              <a:rPr lang="ja-JP" altLang="en-US" sz="350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r>
              <a:rPr lang="zh-CN" altLang="en-US" sz="35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  <a:r>
              <a:rPr lang="en-US" altLang="zh-CN" sz="3500" dirty="0" err="1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vip</a:t>
            </a:r>
            <a:r>
              <a:rPr lang="zh-CN" altLang="en-US" sz="35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lang="zh-CN" altLang="en-US" sz="35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3523" y="128439"/>
            <a:ext cx="4449841" cy="14423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3737906" y="8399375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</a:t>
            </a:r>
            <a:r>
              <a:rPr lang="ja-JP" altLang="en-US" sz="2000"/>
              <a:t>助教</a:t>
            </a:r>
            <a:r>
              <a:rPr lang="en-US" sz="2000" dirty="0"/>
              <a:t>Steven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Grid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Search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84" y="1965276"/>
            <a:ext cx="14084761" cy="5718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Grid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Search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05" y="1716475"/>
            <a:ext cx="10843553" cy="59303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-17467"/>
            <a:ext cx="18000662" cy="9017009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322625" y="5000069"/>
            <a:ext cx="8762063" cy="39983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1124" y="197712"/>
            <a:ext cx="4449841" cy="1442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6422058" y="2565387"/>
            <a:ext cx="8646887" cy="486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48" tIns="59952" rIns="119948" bIns="59952" anchor="t" anchorCtr="0">
            <a:noAutofit/>
          </a:bodyPr>
          <a:lstStyle/>
          <a:p>
            <a:r>
              <a:rPr lang="zh-CN" altLang="en-US" sz="6295" dirty="0">
                <a:solidFill>
                  <a:srgbClr val="3F3F3F"/>
                </a:solidFill>
              </a:rPr>
              <a:t>项目讲解</a:t>
            </a:r>
            <a:endParaRPr lang="zh-CN" altLang="en-US" sz="6295" dirty="0">
              <a:solidFill>
                <a:srgbClr val="3F3F3F"/>
              </a:solidFill>
            </a:endParaRPr>
          </a:p>
          <a:p>
            <a:endParaRPr lang="en-US" altLang="zh-CN" sz="3500" dirty="0">
              <a:solidFill>
                <a:srgbClr val="3F3F3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727" y="4461674"/>
            <a:ext cx="4387446" cy="63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3500" dirty="0"/>
              <a:t>预测波士顿房价</a:t>
            </a:r>
            <a:endParaRPr lang="zh-CN" altLang="en-US" sz="3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20827" y="-17467"/>
            <a:ext cx="16979835" cy="9017009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322625" y="5000069"/>
            <a:ext cx="8762063" cy="39983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20833" y="142294"/>
            <a:ext cx="4449841" cy="1442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p23"/>
          <p:cNvSpPr/>
          <p:nvPr/>
        </p:nvSpPr>
        <p:spPr>
          <a:xfrm>
            <a:off x="1020982" y="1584986"/>
            <a:ext cx="6416819" cy="7413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7437802" y="3999470"/>
            <a:ext cx="3771904" cy="195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48" tIns="59952" rIns="119948" bIns="59952" anchor="t" anchorCtr="0">
            <a:noAutofit/>
          </a:bodyPr>
          <a:lstStyle/>
          <a:p>
            <a:r>
              <a:rPr lang="en-US" altLang="zh-CN" sz="11545" dirty="0">
                <a:solidFill>
                  <a:srgbClr val="3F3F3F"/>
                </a:solidFill>
              </a:rPr>
              <a:t>Q&amp;A</a:t>
            </a:r>
            <a:endParaRPr lang="en-US" altLang="zh-CN" sz="7695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5"/>
            <a:ext cx="18000663" cy="9017009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20929" y="3591927"/>
            <a:ext cx="5216493" cy="1384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395" dirty="0"/>
              <a:t>Thank</a:t>
            </a:r>
            <a:r>
              <a:rPr lang="zh-CN" altLang="en-US" sz="8395" dirty="0"/>
              <a:t> </a:t>
            </a:r>
            <a:r>
              <a:rPr lang="en-US" altLang="zh-CN" sz="8395" dirty="0"/>
              <a:t>you</a:t>
            </a:r>
            <a:endParaRPr lang="en-US" sz="83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50712"/>
            <a:ext cx="1449865" cy="140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6588739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>
                <a:solidFill>
                  <a:srgbClr val="595959"/>
                </a:solidFill>
              </a:rPr>
              <a:t>目录</a:t>
            </a:r>
            <a:endParaRPr lang="zh-CN" altLang="en-US" sz="4200">
              <a:solidFill>
                <a:srgbClr val="595959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71386" y="2266961"/>
            <a:ext cx="6468782" cy="439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9745" indent="-499745">
              <a:buFont typeface="Arial" panose="020B0604020202090204" pitchFamily="34" charset="0"/>
              <a:buChar char="•"/>
            </a:pPr>
            <a:r>
              <a:rPr lang="zh-CN" altLang="en-US" sz="5595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知识点整理</a:t>
            </a:r>
            <a:endParaRPr lang="zh-CN" altLang="en-US" sz="5595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499745" indent="-499745">
              <a:buFont typeface="Arial" panose="020B0604020202090204" pitchFamily="34" charset="0"/>
              <a:buChar char="•"/>
            </a:pPr>
            <a:endParaRPr lang="zh-CN" altLang="en-US" sz="5595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499745" indent="-499745">
              <a:buFont typeface="Arial" panose="020B0604020202090204" pitchFamily="34" charset="0"/>
              <a:buChar char="•"/>
            </a:pPr>
            <a:r>
              <a:rPr lang="zh-CN" altLang="en-US" sz="5595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项目讲解</a:t>
            </a:r>
            <a:endParaRPr lang="zh-CN" altLang="en-US" sz="5595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499745" indent="-499745">
              <a:buFont typeface="Arial" panose="020B0604020202090204" pitchFamily="34" charset="0"/>
              <a:buChar char="•"/>
            </a:pPr>
            <a:endParaRPr lang="zh-CN" altLang="en-US" sz="5595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499745" indent="-499745">
              <a:buFont typeface="Arial" panose="020B0604020202090204" pitchFamily="34" charset="0"/>
              <a:buChar char="•"/>
            </a:pPr>
            <a:r>
              <a:rPr lang="en-US" altLang="zh-CN" sz="5595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Q&amp;A</a:t>
            </a:r>
            <a:endParaRPr lang="en-US" altLang="zh-CN" sz="5595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-17467"/>
            <a:ext cx="18000662" cy="9017009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322625" y="5000069"/>
            <a:ext cx="8762063" cy="39983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4251" y="62414"/>
            <a:ext cx="4449841" cy="14423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p23"/>
          <p:cNvSpPr/>
          <p:nvPr/>
        </p:nvSpPr>
        <p:spPr>
          <a:xfrm>
            <a:off x="0" y="1584660"/>
            <a:ext cx="6954982" cy="7413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4274281" y="1324094"/>
            <a:ext cx="8646887" cy="486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48" tIns="59952" rIns="119948" bIns="59952" anchor="t" anchorCtr="0">
            <a:noAutofit/>
          </a:bodyPr>
          <a:lstStyle/>
          <a:p>
            <a:r>
              <a:rPr lang="zh-CN" altLang="en-US" sz="629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</a:t>
            </a:r>
            <a:endParaRPr lang="zh-CN" altLang="en-US" sz="6295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6295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99490" indent="-999490">
              <a:buFont typeface="Arial" panose="020B0604020202090204" pitchFamily="34" charset="0"/>
              <a:buChar char="•"/>
            </a:pPr>
            <a:endParaRPr lang="en-US" altLang="zh-CN" sz="35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99490" indent="-999490">
              <a:buFont typeface="Arial" panose="020B0604020202090204" pitchFamily="34" charset="0"/>
              <a:buChar char="•"/>
            </a:pPr>
            <a:r>
              <a:rPr lang="en-US" altLang="zh-CN" sz="35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K-fold</a:t>
            </a:r>
            <a:r>
              <a:rPr lang="zh-CN" altLang="en-US" sz="35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cross-validation</a:t>
            </a:r>
            <a:endParaRPr lang="en-US" altLang="zh-CN" sz="35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99490" indent="-999490">
              <a:buFont typeface="Arial" panose="020B0604020202090204" pitchFamily="34" charset="0"/>
              <a:buChar char="•"/>
            </a:pPr>
            <a:endParaRPr lang="en-US" altLang="zh-CN" sz="35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99490" indent="-999490">
              <a:buFont typeface="Arial" panose="020B0604020202090204" pitchFamily="34" charset="0"/>
              <a:buChar char="•"/>
            </a:pPr>
            <a:r>
              <a:rPr lang="en-US" altLang="zh-CN" sz="35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lang="zh-CN" altLang="en-US" sz="35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5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Search</a:t>
            </a:r>
            <a:endParaRPr lang="en-US" altLang="zh-CN" sz="350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K-Fold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Cross-Validation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71" y="2122157"/>
            <a:ext cx="7959794" cy="4664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3" y="2604458"/>
            <a:ext cx="8075049" cy="4181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6575" y="3591929"/>
            <a:ext cx="877163" cy="80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25" dirty="0"/>
              <a:t>F1</a:t>
            </a:r>
            <a:endParaRPr lang="en-US" sz="4625" dirty="0"/>
          </a:p>
        </p:txBody>
      </p:sp>
      <p:sp>
        <p:nvSpPr>
          <p:cNvPr id="11" name="TextBox 10"/>
          <p:cNvSpPr txBox="1"/>
          <p:nvPr/>
        </p:nvSpPr>
        <p:spPr>
          <a:xfrm>
            <a:off x="8656575" y="4230595"/>
            <a:ext cx="877163" cy="80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25" dirty="0"/>
              <a:t>F</a:t>
            </a:r>
            <a:r>
              <a:rPr lang="en-US" altLang="zh-CN" sz="4625" dirty="0"/>
              <a:t>2</a:t>
            </a:r>
            <a:endParaRPr lang="en-US" sz="4625" dirty="0"/>
          </a:p>
        </p:txBody>
      </p:sp>
      <p:sp>
        <p:nvSpPr>
          <p:cNvPr id="12" name="TextBox 11"/>
          <p:cNvSpPr txBox="1"/>
          <p:nvPr/>
        </p:nvSpPr>
        <p:spPr>
          <a:xfrm>
            <a:off x="8660194" y="4869260"/>
            <a:ext cx="877163" cy="80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25" dirty="0"/>
              <a:t>F</a:t>
            </a:r>
            <a:r>
              <a:rPr lang="en-US" altLang="zh-CN" sz="4625" dirty="0"/>
              <a:t>3</a:t>
            </a:r>
            <a:endParaRPr lang="en-US" sz="4625" dirty="0"/>
          </a:p>
        </p:txBody>
      </p:sp>
      <p:sp>
        <p:nvSpPr>
          <p:cNvPr id="13" name="TextBox 12"/>
          <p:cNvSpPr txBox="1"/>
          <p:nvPr/>
        </p:nvSpPr>
        <p:spPr>
          <a:xfrm>
            <a:off x="8656575" y="5455924"/>
            <a:ext cx="877163" cy="804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25" dirty="0"/>
              <a:t>F</a:t>
            </a:r>
            <a:r>
              <a:rPr lang="en-US" altLang="zh-CN" sz="4625" dirty="0"/>
              <a:t>4</a:t>
            </a:r>
            <a:endParaRPr lang="en-US" sz="46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K-Fold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Cross-Validation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3" y="2115403"/>
            <a:ext cx="15539711" cy="5143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Grid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Search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38880" y="1307043"/>
            <a:ext cx="121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疑问</a:t>
            </a:r>
            <a:r>
              <a:rPr lang="zh-CN" altLang="en-US" dirty="0"/>
              <a:t>： 如何判断一个模型的拟合程度恰好？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43" y="2172870"/>
            <a:ext cx="12564541" cy="6624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Grid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Search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38880" y="1307043"/>
            <a:ext cx="12119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学习曲线是一种很好的工具，可以使用学习曲线来判断某一个学习算法是否处于偏差、方差问题。学习曲线是学习算法的一个很好的合理检验</a:t>
            </a:r>
            <a:r>
              <a:rPr lang="en-US" altLang="zh-CN" dirty="0"/>
              <a:t>(sanity check)</a:t>
            </a:r>
            <a:r>
              <a:rPr lang="zh-CN" altLang="en-US" dirty="0"/>
              <a:t>。学习曲线是将训练集误差和验证集误差作为训练集实例数量</a:t>
            </a:r>
            <a:r>
              <a:rPr lang="en-US" altLang="zh-CN" dirty="0"/>
              <a:t>(𝑚)</a:t>
            </a:r>
            <a:r>
              <a:rPr lang="zh-CN" altLang="en-US" dirty="0"/>
              <a:t>的函数绘制的图表。</a:t>
            </a:r>
            <a:endParaRPr lang="zh-CN" altLang="en-US" dirty="0"/>
          </a:p>
          <a:p>
            <a:r>
              <a:rPr lang="zh-CN" altLang="en-US" dirty="0"/>
              <a:t>即，如果我们有 </a:t>
            </a:r>
            <a:r>
              <a:rPr lang="en-US" altLang="zh-CN" dirty="0"/>
              <a:t>100 </a:t>
            </a:r>
            <a:r>
              <a:rPr lang="zh-CN" altLang="en-US" dirty="0"/>
              <a:t>行数据，我们从 </a:t>
            </a:r>
            <a:r>
              <a:rPr lang="en-US" altLang="zh-CN" dirty="0"/>
              <a:t>1 </a:t>
            </a:r>
            <a:r>
              <a:rPr lang="zh-CN" altLang="en-US" dirty="0"/>
              <a:t>行数据开始，逐渐学习更多行的数据。思想是</a:t>
            </a:r>
            <a:r>
              <a:rPr lang="en-US" altLang="zh-CN" dirty="0"/>
              <a:t>: </a:t>
            </a:r>
            <a:r>
              <a:rPr lang="zh-CN" altLang="en-US" dirty="0"/>
              <a:t>当训练较少行数据的时候，训练的模型将能够非常完美地适应较少的训练数据，但是训练出来的模型却不能很好地适应验证集数据或测试集数据。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43" y="2565862"/>
            <a:ext cx="128905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Grid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Search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3" y="1117707"/>
            <a:ext cx="12160159" cy="7070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891329" y="310220"/>
            <a:ext cx="2620955" cy="5231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116143" y="202150"/>
            <a:ext cx="8104088" cy="80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9916" tIns="79936" rIns="159916" bIns="79936" anchor="t" anchorCtr="0">
            <a:noAutofit/>
          </a:bodyPr>
          <a:lstStyle/>
          <a:p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知识点：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Grid</a:t>
            </a:r>
            <a:r>
              <a:rPr lang="zh-CN" altLang="en-US" sz="4200" dirty="0">
                <a:solidFill>
                  <a:srgbClr val="595959"/>
                </a:solidFill>
                <a:ea typeface="宋体" charset="0"/>
              </a:rPr>
              <a:t> </a:t>
            </a:r>
            <a:r>
              <a:rPr lang="en-US" altLang="zh-CN" sz="4200" dirty="0">
                <a:solidFill>
                  <a:srgbClr val="595959"/>
                </a:solidFill>
                <a:ea typeface="宋体" charset="0"/>
              </a:rPr>
              <a:t>Search</a:t>
            </a:r>
            <a:endParaRPr lang="en-US" altLang="zh-CN" sz="4200" dirty="0">
              <a:solidFill>
                <a:srgbClr val="595959"/>
              </a:solidFill>
              <a:ea typeface="宋体" charset="0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154029" y="309615"/>
            <a:ext cx="1449865" cy="140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29" y="941442"/>
            <a:ext cx="13106400" cy="76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我图网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503</Words>
  <Application>WPS 文字</Application>
  <PresentationFormat>Custom</PresentationFormat>
  <Paragraphs>60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方正书宋_GBK</vt:lpstr>
      <vt:lpstr>Wingdings</vt:lpstr>
      <vt:lpstr>Arial</vt:lpstr>
      <vt:lpstr>Calibri</vt:lpstr>
      <vt:lpstr>Microsoft YaHei</vt:lpstr>
      <vt:lpstr>雅痞-简</vt:lpstr>
      <vt:lpstr>宋体</vt:lpstr>
      <vt:lpstr>Helvetica Neue</vt:lpstr>
      <vt:lpstr>等线</vt:lpstr>
      <vt:lpstr>汉仪中等线KW</vt:lpstr>
      <vt:lpstr>汉仪旗黑KW</vt:lpstr>
      <vt:lpstr>游ゴシック</vt:lpstr>
      <vt:lpstr>苹方-简</vt:lpstr>
      <vt:lpstr>微软雅黑</vt:lpstr>
      <vt:lpstr>Arial Unicode MS</vt:lpstr>
      <vt:lpstr>Calibri Light</vt:lpstr>
      <vt:lpstr>汉仪书宋二KW</vt:lpstr>
      <vt:lpstr>BatangChe</vt:lpstr>
      <vt:lpstr>STIXGeneral</vt:lpstr>
      <vt:lpstr>我图网​​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hry</cp:lastModifiedBy>
  <cp:revision>28</cp:revision>
  <cp:lastPrinted>2019-09-11T03:50:51Z</cp:lastPrinted>
  <dcterms:created xsi:type="dcterms:W3CDTF">2019-09-11T03:50:51Z</dcterms:created>
  <dcterms:modified xsi:type="dcterms:W3CDTF">2019-09-11T03:50:51Z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