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74" r:id="rId6"/>
    <p:sldId id="277" r:id="rId7"/>
    <p:sldId id="284" r:id="rId8"/>
    <p:sldId id="264" r:id="rId9"/>
    <p:sldId id="281" r:id="rId10"/>
    <p:sldId id="278" r:id="rId11"/>
    <p:sldId id="304" r:id="rId12"/>
    <p:sldId id="308" r:id="rId13"/>
    <p:sldId id="316" r:id="rId14"/>
    <p:sldId id="312" r:id="rId15"/>
    <p:sldId id="291" r:id="rId16"/>
    <p:sldId id="314" r:id="rId17"/>
    <p:sldId id="300" r:id="rId18"/>
    <p:sldId id="315" r:id="rId19"/>
    <p:sldId id="275" r:id="rId20"/>
    <p:sldId id="276" r:id="rId21"/>
    <p:sldId id="258" r:id="rId22"/>
  </p:sldIdLst>
  <p:sldSz cx="1800034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MO用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74"/>
  </p:normalViewPr>
  <p:slideViewPr>
    <p:cSldViewPr snapToGrid="0" snapToObjects="1">
      <p:cViewPr varScale="1">
        <p:scale>
          <a:sx n="84" d="100"/>
          <a:sy n="84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275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3100" y="1143000"/>
            <a:ext cx="5511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6" name="Google Shape;12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649770"/>
            <a:ext cx="13500497" cy="3509551"/>
          </a:xfrm>
        </p:spPr>
        <p:txBody>
          <a:bodyPr anchor="b"/>
          <a:lstStyle>
            <a:lvl1pPr algn="ctr">
              <a:defRPr sz="8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294662"/>
            <a:ext cx="13500497" cy="2433817"/>
          </a:xfrm>
        </p:spPr>
        <p:txBody>
          <a:bodyPr/>
          <a:lstStyle>
            <a:lvl1pPr marL="0" indent="0" algn="ctr">
              <a:buNone/>
              <a:defRPr sz="3530"/>
            </a:lvl1pPr>
            <a:lvl2pPr marL="671830" indent="0" algn="ctr">
              <a:buNone/>
              <a:defRPr sz="2940"/>
            </a:lvl2pPr>
            <a:lvl3pPr marL="1344295" indent="0" algn="ctr">
              <a:buNone/>
              <a:defRPr sz="2645"/>
            </a:lvl3pPr>
            <a:lvl4pPr marL="2016125" indent="0" algn="ctr">
              <a:buNone/>
              <a:defRPr sz="2350"/>
            </a:lvl4pPr>
            <a:lvl5pPr marL="2687955" indent="0" algn="ctr">
              <a:buNone/>
              <a:defRPr sz="2350"/>
            </a:lvl5pPr>
            <a:lvl6pPr marL="3360420" indent="0" algn="ctr">
              <a:buNone/>
              <a:defRPr sz="2350"/>
            </a:lvl6pPr>
            <a:lvl7pPr marL="4032250" indent="0" algn="ctr">
              <a:buNone/>
              <a:defRPr sz="2350"/>
            </a:lvl7pPr>
            <a:lvl8pPr marL="4704080" indent="0" algn="ctr">
              <a:buNone/>
              <a:defRPr sz="2350"/>
            </a:lvl8pPr>
            <a:lvl9pPr marL="5376545" indent="0" algn="ctr">
              <a:buNone/>
              <a:defRPr sz="2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36700"/>
            <a:ext cx="3881393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36700"/>
            <a:ext cx="11419171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513157"/>
            <a:ext cx="15525572" cy="4193259"/>
          </a:xfrm>
        </p:spPr>
        <p:txBody>
          <a:bodyPr anchor="b"/>
          <a:lstStyle>
            <a:lvl1pPr>
              <a:defRPr sz="8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746086"/>
            <a:ext cx="15525572" cy="2205136"/>
          </a:xfrm>
        </p:spPr>
        <p:txBody>
          <a:bodyPr/>
          <a:lstStyle>
            <a:lvl1pPr marL="0" indent="0">
              <a:buNone/>
              <a:defRPr sz="3530">
                <a:solidFill>
                  <a:schemeClr val="tx1">
                    <a:tint val="75000"/>
                  </a:schemeClr>
                </a:solidFill>
              </a:defRPr>
            </a:lvl1pPr>
            <a:lvl2pPr marL="67183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29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3pPr>
            <a:lvl4pPr marL="201612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4pPr>
            <a:lvl5pPr marL="268795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5pPr>
            <a:lvl6pPr marL="336042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6pPr>
            <a:lvl7pPr marL="403225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7pPr>
            <a:lvl8pPr marL="4704080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8pPr>
            <a:lvl9pPr marL="5376545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683500"/>
            <a:ext cx="7650282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683500"/>
            <a:ext cx="7650282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36701"/>
            <a:ext cx="15525572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471154"/>
            <a:ext cx="7615123" cy="1211074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60420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6545" indent="0">
              <a:buNone/>
              <a:defRPr sz="235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682228"/>
            <a:ext cx="7615123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471154"/>
            <a:ext cx="7652626" cy="1211074"/>
          </a:xfrm>
        </p:spPr>
        <p:txBody>
          <a:bodyPr anchor="b"/>
          <a:lstStyle>
            <a:lvl1pPr marL="0" indent="0">
              <a:buNone/>
              <a:defRPr sz="3530" b="1"/>
            </a:lvl1pPr>
            <a:lvl2pPr marL="671830" indent="0">
              <a:buNone/>
              <a:defRPr sz="2940" b="1"/>
            </a:lvl2pPr>
            <a:lvl3pPr marL="1344295" indent="0">
              <a:buNone/>
              <a:defRPr sz="2645" b="1"/>
            </a:lvl3pPr>
            <a:lvl4pPr marL="2016125" indent="0">
              <a:buNone/>
              <a:defRPr sz="2350" b="1"/>
            </a:lvl4pPr>
            <a:lvl5pPr marL="2687955" indent="0">
              <a:buNone/>
              <a:defRPr sz="2350" b="1"/>
            </a:lvl5pPr>
            <a:lvl6pPr marL="3360420" indent="0">
              <a:buNone/>
              <a:defRPr sz="2350" b="1"/>
            </a:lvl6pPr>
            <a:lvl7pPr marL="4032250" indent="0">
              <a:buNone/>
              <a:defRPr sz="2350" b="1"/>
            </a:lvl7pPr>
            <a:lvl8pPr marL="4704080" indent="0">
              <a:buNone/>
              <a:defRPr sz="2350" b="1"/>
            </a:lvl8pPr>
            <a:lvl9pPr marL="5376545" indent="0">
              <a:buNone/>
              <a:defRPr sz="235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682228"/>
            <a:ext cx="765262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451424"/>
            <a:ext cx="9112836" cy="7163777"/>
          </a:xfrm>
        </p:spPr>
        <p:txBody>
          <a:bodyPr/>
          <a:lstStyle>
            <a:lvl1pPr>
              <a:defRPr sz="4705"/>
            </a:lvl1pPr>
            <a:lvl2pPr>
              <a:defRPr sz="4115"/>
            </a:lvl2pPr>
            <a:lvl3pPr>
              <a:defRPr sz="3530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0"/>
            </a:lvl1pPr>
            <a:lvl2pPr marL="671830" indent="0">
              <a:buNone/>
              <a:defRPr sz="2060"/>
            </a:lvl2pPr>
            <a:lvl3pPr marL="1344295" indent="0">
              <a:buNone/>
              <a:defRPr sz="1765"/>
            </a:lvl3pPr>
            <a:lvl4pPr marL="2016125" indent="0">
              <a:buNone/>
              <a:defRPr sz="1470"/>
            </a:lvl4pPr>
            <a:lvl5pPr marL="2687955" indent="0">
              <a:buNone/>
              <a:defRPr sz="1470"/>
            </a:lvl5pPr>
            <a:lvl6pPr marL="3360420" indent="0">
              <a:buNone/>
              <a:defRPr sz="1470"/>
            </a:lvl6pPr>
            <a:lvl7pPr marL="4032250" indent="0">
              <a:buNone/>
              <a:defRPr sz="1470"/>
            </a:lvl7pPr>
            <a:lvl8pPr marL="4704080" indent="0">
              <a:buNone/>
              <a:defRPr sz="1470"/>
            </a:lvl8pPr>
            <a:lvl9pPr marL="5376545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2042"/>
            <a:ext cx="5805682" cy="2352146"/>
          </a:xfrm>
        </p:spPr>
        <p:txBody>
          <a:bodyPr anchor="b"/>
          <a:lstStyle>
            <a:lvl1pPr>
              <a:defRPr sz="4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451424"/>
            <a:ext cx="9112836" cy="7163777"/>
          </a:xfrm>
        </p:spPr>
        <p:txBody>
          <a:bodyPr anchor="t"/>
          <a:lstStyle>
            <a:lvl1pPr marL="0" indent="0">
              <a:buNone/>
              <a:defRPr sz="4705"/>
            </a:lvl1pPr>
            <a:lvl2pPr marL="671830" indent="0">
              <a:buNone/>
              <a:defRPr sz="4115"/>
            </a:lvl2pPr>
            <a:lvl3pPr marL="1344295" indent="0">
              <a:buNone/>
              <a:defRPr sz="3530"/>
            </a:lvl3pPr>
            <a:lvl4pPr marL="2016125" indent="0">
              <a:buNone/>
              <a:defRPr sz="2940"/>
            </a:lvl4pPr>
            <a:lvl5pPr marL="2687955" indent="0">
              <a:buNone/>
              <a:defRPr sz="2940"/>
            </a:lvl5pPr>
            <a:lvl6pPr marL="3360420" indent="0">
              <a:buNone/>
              <a:defRPr sz="2940"/>
            </a:lvl6pPr>
            <a:lvl7pPr marL="4032250" indent="0">
              <a:buNone/>
              <a:defRPr sz="2940"/>
            </a:lvl7pPr>
            <a:lvl8pPr marL="4704080" indent="0">
              <a:buNone/>
              <a:defRPr sz="2940"/>
            </a:lvl8pPr>
            <a:lvl9pPr marL="5376545" indent="0">
              <a:buNone/>
              <a:defRPr sz="29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24188"/>
            <a:ext cx="5805682" cy="5602681"/>
          </a:xfrm>
        </p:spPr>
        <p:txBody>
          <a:bodyPr/>
          <a:lstStyle>
            <a:lvl1pPr marL="0" indent="0">
              <a:buNone/>
              <a:defRPr sz="2350"/>
            </a:lvl1pPr>
            <a:lvl2pPr marL="671830" indent="0">
              <a:buNone/>
              <a:defRPr sz="2060"/>
            </a:lvl2pPr>
            <a:lvl3pPr marL="1344295" indent="0">
              <a:buNone/>
              <a:defRPr sz="1765"/>
            </a:lvl3pPr>
            <a:lvl4pPr marL="2016125" indent="0">
              <a:buNone/>
              <a:defRPr sz="1470"/>
            </a:lvl4pPr>
            <a:lvl5pPr marL="2687955" indent="0">
              <a:buNone/>
              <a:defRPr sz="1470"/>
            </a:lvl5pPr>
            <a:lvl6pPr marL="3360420" indent="0">
              <a:buNone/>
              <a:defRPr sz="1470"/>
            </a:lvl6pPr>
            <a:lvl7pPr marL="4032250" indent="0">
              <a:buNone/>
              <a:defRPr sz="1470"/>
            </a:lvl7pPr>
            <a:lvl8pPr marL="4704080" indent="0">
              <a:buNone/>
              <a:defRPr sz="1470"/>
            </a:lvl8pPr>
            <a:lvl9pPr marL="5376545" indent="0">
              <a:buNone/>
              <a:defRPr sz="147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36701"/>
            <a:ext cx="15525572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683500"/>
            <a:ext cx="15525572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9343247"/>
            <a:ext cx="607522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9343247"/>
            <a:ext cx="405014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altLang="zh-CN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1343660" rtl="0" eaLnBrk="1" latinLnBrk="0" hangingPunct="1">
        <a:lnSpc>
          <a:spcPct val="90000"/>
        </a:lnSpc>
        <a:spcBef>
          <a:spcPct val="0"/>
        </a:spcBef>
        <a:buNone/>
        <a:defRPr sz="64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915" indent="-335915" algn="l" defTabSz="1343660" rtl="0" eaLnBrk="1" latinLnBrk="0" hangingPunct="1">
        <a:lnSpc>
          <a:spcPct val="90000"/>
        </a:lnSpc>
        <a:spcBef>
          <a:spcPts val="1470"/>
        </a:spcBef>
        <a:buFont typeface="Arial" panose="020B0604020202090204" pitchFamily="34" charset="0"/>
        <a:buChar char="•"/>
        <a:defRPr sz="4115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3530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04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69633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36816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712460" indent="-335915" algn="l" defTabSz="1343660" rtl="0" eaLnBrk="1" latinLnBrk="0" hangingPunct="1">
        <a:lnSpc>
          <a:spcPct val="90000"/>
        </a:lnSpc>
        <a:spcBef>
          <a:spcPts val="735"/>
        </a:spcBef>
        <a:buFont typeface="Arial" panose="020B060402020209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34429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4pPr>
      <a:lvl5pPr marL="268795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5pPr>
      <a:lvl6pPr marL="336042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403225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704080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376545" algn="l" defTabSz="1343660" rtl="0" eaLnBrk="1" latinLnBrk="0" hangingPunct="1"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6.tiff"/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1.tiff"/><Relationship Id="rId5" Type="http://schemas.openxmlformats.org/officeDocument/2006/relationships/image" Target="../media/image30.tiff"/><Relationship Id="rId4" Type="http://schemas.openxmlformats.org/officeDocument/2006/relationships/image" Target="../media/image29.tiff"/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tiff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tiff"/><Relationship Id="rId8" Type="http://schemas.openxmlformats.org/officeDocument/2006/relationships/image" Target="../media/image10.tiff"/><Relationship Id="rId7" Type="http://schemas.openxmlformats.org/officeDocument/2006/relationships/image" Target="../media/image9.tiff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2.tif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9.tiff"/><Relationship Id="rId7" Type="http://schemas.openxmlformats.org/officeDocument/2006/relationships/image" Target="../media/image18.tiff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1.tiff"/><Relationship Id="rId3" Type="http://schemas.openxmlformats.org/officeDocument/2006/relationships/image" Target="../media/image3.png"/><Relationship Id="rId2" Type="http://schemas.openxmlformats.org/officeDocument/2006/relationships/image" Target="../media/image20.tiff"/><Relationship Id="rId1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0160" y="0"/>
            <a:ext cx="18020405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087496" y="5600711"/>
            <a:ext cx="9814623" cy="4499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4621553" y="3687253"/>
            <a:ext cx="9685464" cy="175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r>
              <a:rPr lang="en-US" altLang="zh-CN" sz="7055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  <a:r>
              <a:rPr lang="zh-CN" altLang="en-US" sz="7055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ja-JP" altLang="en-US" sz="7055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监督学习</a:t>
            </a:r>
            <a:endParaRPr lang="zh-CN" altLang="en-US" sz="7055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8197538" y="5872634"/>
            <a:ext cx="5785240" cy="60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262626"/>
              </a:buClr>
              <a:buSzPts val="2000"/>
            </a:pPr>
            <a:r>
              <a:rPr lang="ja-JP" altLang="en-US" sz="392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机器学习</a:t>
            </a:r>
            <a:r>
              <a:rPr lang="zh-CN" altLang="en-US" sz="392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工程师</a:t>
            </a:r>
            <a:r>
              <a:rPr lang="en-US" altLang="zh-CN" sz="3920" dirty="0" err="1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vip</a:t>
            </a:r>
            <a:r>
              <a:rPr lang="zh-CN" altLang="en-US" sz="392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lang="zh-CN" altLang="en-US" sz="392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280" y="159387"/>
            <a:ext cx="4984388" cy="16156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3784294" y="9374735"/>
            <a:ext cx="192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</a:t>
            </a:r>
            <a:r>
              <a:rPr lang="ja-JP" altLang="en-US" sz="2000"/>
              <a:t>助教</a:t>
            </a:r>
            <a:r>
              <a:rPr lang="en-US" sz="2000" dirty="0"/>
              <a:t>Steven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8997603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</a:rPr>
              <a:t>Logistic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Regression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167" y="1435721"/>
            <a:ext cx="11469833" cy="60013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50" y="7705104"/>
            <a:ext cx="12908175" cy="2028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8997603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</a:rPr>
              <a:t>Logistic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Regression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66" y="1645056"/>
            <a:ext cx="11697072" cy="2123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17" y="6676246"/>
            <a:ext cx="11317960" cy="3056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916" y="3708087"/>
            <a:ext cx="11317959" cy="3281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8997603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</a:rPr>
              <a:t>Logistic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Regression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81" y="5048686"/>
            <a:ext cx="13487400" cy="154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21" y="6512005"/>
            <a:ext cx="49530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21" y="6512005"/>
            <a:ext cx="8632060" cy="287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921" y="1640127"/>
            <a:ext cx="13305314" cy="7644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7921" y="2864901"/>
            <a:ext cx="3355580" cy="14496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10598034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ja-JP" altLang="en-US" sz="4700">
                <a:solidFill>
                  <a:srgbClr val="595959"/>
                </a:solidFill>
              </a:rPr>
              <a:t>随机森林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Random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Forest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14006" y="1424066"/>
            <a:ext cx="143792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随机森林是一个用随机方式建立的，包含多个决策树的集成分类器。其输出的类别由各个树投票而定（如果是回归树则取平均</a:t>
            </a:r>
            <a:r>
              <a:rPr lang="en-US" sz="2800" dirty="0"/>
              <a:t>）。</a:t>
            </a:r>
            <a:r>
              <a:rPr lang="en-US" sz="2800" dirty="0" err="1"/>
              <a:t>假设样本总数为n，每个样本的特征数为a，则随机森林的生成过程如下</a:t>
            </a:r>
            <a:r>
              <a:rPr lang="en-US" sz="2800" dirty="0"/>
              <a:t>：</a:t>
            </a:r>
            <a:endParaRPr lang="en-US" sz="2800" dirty="0"/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从原始样本中采用有放回抽样的方法选取n个样本</a:t>
            </a:r>
            <a:r>
              <a:rPr lang="en-US" sz="2800" dirty="0"/>
              <a:t>；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对n个样本选取a个特征中的随机k个，用建立决策树的方法获得最佳分割点</a:t>
            </a:r>
            <a:r>
              <a:rPr lang="en-US" sz="2800" dirty="0"/>
              <a:t>；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重复m次，获得m个决策树</a:t>
            </a:r>
            <a:r>
              <a:rPr lang="en-US" sz="2800" dirty="0"/>
              <a:t>；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对输入样例进行预测时，每个子树都产生一个结果，采用多数投票机制输出</a:t>
            </a:r>
            <a:r>
              <a:rPr lang="en-US" sz="2800" dirty="0"/>
              <a:t>。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14005" y="5362329"/>
            <a:ext cx="1455545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随机森林的随机性主要体现在两个方面</a:t>
            </a:r>
            <a:r>
              <a:rPr lang="en-US" sz="2800" dirty="0"/>
              <a:t>：</a:t>
            </a:r>
            <a:endParaRPr lang="en-US" sz="2800" dirty="0"/>
          </a:p>
          <a:p>
            <a:endParaRPr lang="en-US" sz="28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/>
              <a:t>数据集的随机选取：从原始的数据集中采取有放回的抽样（bagging</a:t>
            </a:r>
            <a:r>
              <a:rPr lang="en-US" sz="2400" dirty="0"/>
              <a:t>），</a:t>
            </a:r>
            <a:r>
              <a:rPr lang="en-US" sz="2400" dirty="0" err="1"/>
              <a:t>构造子数据集，子数据集的数据量是和原始数据集相同的。不同子数据集的元素可以重复，同一个子数据集中的元素也可以重复</a:t>
            </a:r>
            <a:r>
              <a:rPr lang="en-US" sz="2400" dirty="0"/>
              <a:t>。</a:t>
            </a: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/>
              <a:t>待选特征的随机选取：与数据集的随机选取类似，随机森林中的子树的每一个分裂过程并未用到所有的待选特征，而是从所有的待选特征中随机选取一定的特征，之后再在随机选取的特征中选取最优的特征。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以上两个随机性能够使得随机森林中的决策树都能够彼此不同，提升系统的多样性，从而提升分类性能</a:t>
            </a:r>
            <a:r>
              <a:rPr lang="en-US" sz="2400" dirty="0"/>
              <a:t>。</a:t>
            </a: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10598034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ja-JP" altLang="en-US" sz="4700">
                <a:solidFill>
                  <a:srgbClr val="595959"/>
                </a:solidFill>
              </a:rPr>
              <a:t>随机森林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Random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Forest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2645" y="1408594"/>
            <a:ext cx="14675371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优点</a:t>
            </a:r>
            <a:r>
              <a:rPr lang="en-US" sz="2800" dirty="0"/>
              <a:t>：</a:t>
            </a:r>
            <a:endParaRPr lang="en-US" sz="2800" dirty="0"/>
          </a:p>
          <a:p>
            <a:endParaRPr lang="en-US" sz="28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/>
              <a:t>实现简单，训练速度快，泛化能力强，可以并行实现，因为训练时树与树之间是相互独立的</a:t>
            </a:r>
            <a:r>
              <a:rPr lang="en-US" sz="2400" dirty="0"/>
              <a:t>；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/>
              <a:t>相比单一决策树，能学习到特征之间的相互影响，且不容易过拟合</a:t>
            </a:r>
            <a:r>
              <a:rPr lang="en-US" sz="2400" dirty="0"/>
              <a:t>；</a:t>
            </a: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/>
              <a:t>能处理高维数据（即特征很多</a:t>
            </a:r>
            <a:r>
              <a:rPr lang="en-US" sz="2400" dirty="0"/>
              <a:t>），</a:t>
            </a:r>
            <a:r>
              <a:rPr lang="en-US" sz="2400" dirty="0" err="1"/>
              <a:t>并且不用做特征选择，因为特征子集是随机选取的</a:t>
            </a:r>
            <a:r>
              <a:rPr lang="en-US" sz="2400" dirty="0"/>
              <a:t>；</a:t>
            </a: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/>
              <a:t>对于不平衡的数据集，可以平衡误差</a:t>
            </a:r>
            <a:r>
              <a:rPr lang="en-US" sz="2400" dirty="0"/>
              <a:t>；</a:t>
            </a: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/>
              <a:t>相比SVM，不是很怕特征缺失，因为待选特征也是随机选取</a:t>
            </a:r>
            <a:r>
              <a:rPr lang="en-US" sz="2400" dirty="0"/>
              <a:t>；</a:t>
            </a: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/>
              <a:t>训练完成后可以给出哪些特征比较重要</a:t>
            </a:r>
            <a:r>
              <a:rPr lang="en-US" sz="2400" dirty="0"/>
              <a:t>。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>
                <a:solidFill>
                  <a:srgbClr val="FF0000"/>
                </a:solidFill>
              </a:rPr>
              <a:t>缺点</a:t>
            </a:r>
            <a:r>
              <a:rPr lang="en-US" sz="2800" dirty="0"/>
              <a:t>：</a:t>
            </a:r>
            <a:endParaRPr lang="en-US" sz="2800" dirty="0"/>
          </a:p>
          <a:p>
            <a:endParaRPr lang="en-US" sz="28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/>
              <a:t>在噪声过大的分类和回归问题还是容易过拟合</a:t>
            </a:r>
            <a:r>
              <a:rPr lang="en-US" sz="2400" dirty="0"/>
              <a:t>；</a:t>
            </a: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/>
              <a:t>相比于单一决策树，它的随机性让我们难以对模型进行解释</a:t>
            </a:r>
            <a:r>
              <a:rPr lang="en-US" sz="2400" dirty="0"/>
              <a:t>。</a:t>
            </a:r>
            <a:endParaRPr lang="en-US" sz="24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10538073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ja-JP" altLang="en-US" sz="47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梯度提升决策树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GBDT</a:t>
            </a:r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9166" y="1639381"/>
            <a:ext cx="1503512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GBDT是以决策树为基学习器的迭代算法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注意GBDT里的决策树都是</a:t>
            </a:r>
            <a:r>
              <a:rPr 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回归树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而不是分类树。Boost是”提升”的意思，一般Boosting算法都是一个迭代的过程，每一次新的训练都是为了改进上一次的结果。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Boost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在算法开始的时候，为每一个样本赋上一个权重值，初始的时候，大家都是一样重要的。在每一步训练中得到的模型，会使得数据点的估计有对有错，我们就在每一步结束后，增加分错的点的权重，减少分对的点的权重，这样使得某些点如果老是被分错，那么就会被“严重关注”，也就被赋上一个很高的权重。然后等进行了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次迭代（由用户指定），将会得到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个简单的分类器（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basic learner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），然后我们将它们组合起来（比如说可以对它们进行加权、或者让它们进行投票等），得到一个最终的模型。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BDT的核心就在于：每一棵树学的是之前所有树结论和的残差，这个残差就是一个加预测值后能得真实值的累加量。比如A的真实年龄是18岁，但第一棵树的预测年龄是12岁，差了6岁，即残差为6岁。那么在第二棵树里我们把A的年龄设为6岁去学习，如果第二棵树真的能把A分到6岁的叶子节点，那累加两棵树的结论就是A的真实年龄；如果第二棵树的结论是5岁，则A仍然存在1岁的残差，第三棵树里A的年龄就变成1岁，继续学习。 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GBDT优点是适用面广，离散或连续的数据都可以处理，几乎可用于所有回归问题（线性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非线性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亦可用于二分类问题（设定阈值，大于阈值为正例，反之为负例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缺点是由于弱分类器的串行依赖，导致难以并行训练数据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10538073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知识点整理：</a:t>
            </a:r>
            <a:r>
              <a:rPr lang="zh-CN" altLang="en-US" b="1" dirty="0"/>
              <a:t> </a:t>
            </a:r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随机森林和</a:t>
            </a:r>
            <a:r>
              <a:rPr lang="en-US" altLang="zh-CN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GBDT</a:t>
            </a:r>
            <a:r>
              <a:rPr lang="zh-CN" altLang="en-US" sz="47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lang="zh-CN" altLang="en-US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7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9166" y="1783830"/>
            <a:ext cx="159945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随机森林采用的bagging思想，而GBDT采用的boosting思想。这两种方法都是Bootstrap思想的应用，Bootstrap是一种有放回的抽样方法思想。虽然都是有放回的抽样，但二者的区别在于：Bagging采用有放回的均匀取样，而Boosting根据错误率来取样（Boosting初始化时对每一个训练样例赋相等的权重1／n，然后用该算法对训练集训练t轮，每次训练后，对训练失败的样例赋以较大的权重），因此Boosting的分类精度要优于Bagging。Bagging的训练集的选择是随机的，各训练集之间相互独立，弱分类器可并行，而Boosting的训练集的选择与前一轮的学习结果有关，是串行的。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组成随机森林的树可以是分类树，也可以是回归树；而GBDT只能由回归树组成</a:t>
            </a:r>
            <a:r>
              <a:rPr lang="en-US" sz="2400" dirty="0"/>
              <a:t>。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组成随机森林的树可以并行生成；而GBDT只能是串行生成</a:t>
            </a:r>
            <a:r>
              <a:rPr lang="en-US" sz="2400" dirty="0"/>
              <a:t>。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对于最终的输出结果而言，随机森林采用多数投票等；而GBDT则是将所有结果累加起来，或者加权累加起来</a:t>
            </a:r>
            <a:r>
              <a:rPr lang="en-US" sz="2400" dirty="0"/>
              <a:t>。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随机森林对异常值不敏感；GBDT对异常值非常敏感</a:t>
            </a:r>
            <a:r>
              <a:rPr lang="en-US" sz="2400" dirty="0"/>
              <a:t>。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随机森林对训练集一视同仁；GBDT是基于权值的弱分类器的集成</a:t>
            </a:r>
            <a:r>
              <a:rPr lang="en-US" sz="2400" dirty="0"/>
              <a:t>。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随机森林是通过减少模型方差提高性能；GBDT是通过减少模型偏差提高性能</a:t>
            </a:r>
            <a:r>
              <a:rPr lang="en-US" sz="2400" dirty="0"/>
              <a:t>。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" y="0"/>
            <a:ext cx="18000662" cy="1008062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383586" y="5577840"/>
            <a:ext cx="8762063" cy="45027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59916" tIns="79936" rIns="159916" bIns="79936" anchor="ctr" anchorCtr="0">
            <a:noAutofit/>
          </a:bodyPr>
          <a:lstStyle/>
          <a:p>
            <a:pPr algn="ctr"/>
            <a:endParaRPr sz="31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6885" y="220095"/>
            <a:ext cx="4449841" cy="14423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/>
          <p:nvPr/>
        </p:nvSpPr>
        <p:spPr>
          <a:xfrm>
            <a:off x="5355259" y="2922055"/>
            <a:ext cx="8646887" cy="4867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948" tIns="59952" rIns="119948" bIns="59952" anchor="t" anchorCtr="0">
            <a:noAutofit/>
          </a:bodyPr>
          <a:lstStyle/>
          <a:p>
            <a:r>
              <a:rPr lang="zh-CN" altLang="en-US" sz="6295" dirty="0">
                <a:solidFill>
                  <a:srgbClr val="3F3F3F"/>
                </a:solidFill>
              </a:rPr>
              <a:t>项目讲解</a:t>
            </a:r>
            <a:endParaRPr lang="zh-CN" altLang="en-US" sz="6295" dirty="0">
              <a:solidFill>
                <a:srgbClr val="3F3F3F"/>
              </a:solidFill>
            </a:endParaRPr>
          </a:p>
          <a:p>
            <a:endParaRPr lang="en-US" altLang="zh-CN" sz="3500" dirty="0">
              <a:solidFill>
                <a:srgbClr val="3F3F3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0846" y="4725001"/>
            <a:ext cx="5101113" cy="63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3500" dirty="0"/>
              <a:t>为</a:t>
            </a:r>
            <a:r>
              <a:rPr lang="en-US" altLang="zh-CN" sz="3500" dirty="0" err="1"/>
              <a:t>CharityML</a:t>
            </a:r>
            <a:r>
              <a:rPr lang="zh-CN" altLang="en-US" sz="3500" dirty="0"/>
              <a:t>寻找捐献者</a:t>
            </a:r>
            <a:endParaRPr lang="zh-CN" altLang="en-US" sz="3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275" y="-19566"/>
            <a:ext cx="17895850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121088" y="5600712"/>
            <a:ext cx="9814623" cy="447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280" y="159387"/>
            <a:ext cx="4984388" cy="16156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0;p23"/>
          <p:cNvSpPr/>
          <p:nvPr/>
        </p:nvSpPr>
        <p:spPr>
          <a:xfrm>
            <a:off x="62447" y="1775384"/>
            <a:ext cx="6913673" cy="83046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7250101" y="4479913"/>
            <a:ext cx="4225011" cy="218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r>
              <a:rPr lang="en-US" altLang="zh-CN" sz="12930" dirty="0">
                <a:solidFill>
                  <a:srgbClr val="3F3F3F"/>
                </a:solidFill>
              </a:rPr>
              <a:t>Q&amp;A</a:t>
            </a:r>
            <a:endParaRPr lang="en-US" altLang="zh-CN" sz="862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416" y="-9819"/>
            <a:ext cx="17895850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99060" y="4023413"/>
            <a:ext cx="5812810" cy="1539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405" dirty="0"/>
              <a:t>Thank</a:t>
            </a:r>
            <a:r>
              <a:rPr lang="zh-CN" altLang="en-US" sz="9405" dirty="0"/>
              <a:t> </a:t>
            </a:r>
            <a:r>
              <a:rPr lang="en-US" altLang="zh-CN" sz="9405" dirty="0"/>
              <a:t>you</a:t>
            </a:r>
            <a:endParaRPr lang="en-US" sz="940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7380224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>
                <a:solidFill>
                  <a:srgbClr val="595959"/>
                </a:solidFill>
              </a:rPr>
              <a:t>目录</a:t>
            </a:r>
            <a:endParaRPr lang="zh-CN" altLang="en-US" sz="4700">
              <a:solidFill>
                <a:srgbClr val="595959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46462" y="3502618"/>
            <a:ext cx="7245857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0070" indent="-560070">
              <a:buFont typeface="Arial" panose="020B0604020202090204" pitchFamily="34" charset="0"/>
              <a:buChar char="•"/>
            </a:pPr>
            <a:r>
              <a:rPr lang="zh-CN" altLang="en-US" sz="6270" dirty="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知识点整理</a:t>
            </a:r>
            <a:endParaRPr lang="en-US" altLang="zh-CN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560070" indent="-560070">
              <a:buFont typeface="Arial" panose="020B0604020202090204" pitchFamily="34" charset="0"/>
              <a:buChar char="•"/>
            </a:pPr>
            <a:endParaRPr lang="en-US" altLang="zh-CN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560070" indent="-560070">
              <a:buFont typeface="Arial" panose="020B0604020202090204" pitchFamily="34" charset="0"/>
              <a:buChar char="•"/>
            </a:pPr>
            <a:r>
              <a:rPr lang="ja-JP" altLang="en-US" sz="627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项目讲解</a:t>
            </a:r>
            <a:endParaRPr lang="zh-CN" altLang="en-US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endParaRPr lang="zh-CN" altLang="en-US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  <a:p>
            <a:pPr marL="560070" indent="-560070">
              <a:buFont typeface="Arial" panose="020B0604020202090204" pitchFamily="34" charset="0"/>
              <a:buChar char="•"/>
            </a:pPr>
            <a:r>
              <a:rPr lang="en-US" altLang="zh-CN" sz="6270" dirty="0">
                <a:solidFill>
                  <a:schemeClr val="accent3">
                    <a:lumMod val="60000"/>
                    <a:lumOff val="40000"/>
                  </a:schemeClr>
                </a:solidFill>
                <a:latin typeface="雅痞-简" panose="020F0603040207020204" charset="-122"/>
                <a:ea typeface="雅痞-简" panose="020F0603040207020204" charset="-122"/>
              </a:rPr>
              <a:t>Q&amp;A</a:t>
            </a:r>
            <a:endParaRPr lang="en-US" altLang="zh-CN" sz="6270" dirty="0">
              <a:solidFill>
                <a:schemeClr val="accent3">
                  <a:lumMod val="60000"/>
                  <a:lumOff val="40000"/>
                </a:schemeClr>
              </a:solidFill>
              <a:latin typeface="雅痞-简" panose="020F0603040207020204" charset="-122"/>
              <a:ea typeface="雅痞-简" panose="020F0603040207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365" y="0"/>
            <a:ext cx="17958297" cy="10100195"/>
          </a:xfrm>
          <a:prstGeom prst="rect">
            <a:avLst/>
          </a:prstGeom>
          <a:solidFill>
            <a:srgbClr val="E6E6E6"/>
          </a:solidFill>
          <a:ln>
            <a:noFill/>
          </a:ln>
        </p:spPr>
      </p:pic>
      <p:sp>
        <p:nvSpPr>
          <p:cNvPr id="110" name="Google Shape;110;p23"/>
          <p:cNvSpPr/>
          <p:nvPr/>
        </p:nvSpPr>
        <p:spPr>
          <a:xfrm>
            <a:off x="7166635" y="5601955"/>
            <a:ext cx="9814623" cy="44982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0;p23"/>
          <p:cNvSpPr/>
          <p:nvPr/>
        </p:nvSpPr>
        <p:spPr>
          <a:xfrm>
            <a:off x="0" y="1775385"/>
            <a:ext cx="6976121" cy="83248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2758441" y="2957459"/>
            <a:ext cx="12098944" cy="449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57" tIns="67154" rIns="134357" bIns="67154" anchor="t" anchorCtr="0">
            <a:noAutofit/>
          </a:bodyPr>
          <a:lstStyle/>
          <a:p>
            <a:pPr marL="1119505" indent="-1119505">
              <a:buFont typeface="Arial" panose="020B0604020202090204" pitchFamily="34" charset="0"/>
              <a:buChar char="•"/>
            </a:pP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r>
              <a:rPr lang="en-US" altLang="ja-JP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KNN</a:t>
            </a: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endParaRPr lang="en-US" altLang="zh-CN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r>
              <a:rPr lang="en-US" altLang="zh-CN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Logistic</a:t>
            </a:r>
            <a:r>
              <a:rPr lang="zh-CN" altLang="en-US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Regression</a:t>
            </a: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r>
              <a:rPr lang="en-US" altLang="zh-CN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Random</a:t>
            </a:r>
            <a:r>
              <a:rPr lang="zh-CN" altLang="en-US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Forest</a:t>
            </a:r>
            <a:r>
              <a:rPr lang="zh-CN" altLang="en-US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Gradient</a:t>
            </a:r>
            <a:r>
              <a:rPr lang="zh-CN" altLang="en-US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920" dirty="0">
                <a:solidFill>
                  <a:srgbClr val="3F3F3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Boosting</a:t>
            </a: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19505" indent="-1119505">
              <a:buFont typeface="Arial" panose="020B0604020202090204" pitchFamily="34" charset="0"/>
              <a:buChar char="•"/>
            </a:pPr>
            <a:endParaRPr lang="en-US" altLang="ja-JP" sz="3920" dirty="0">
              <a:solidFill>
                <a:srgbClr val="3F3F3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7888" y="759134"/>
            <a:ext cx="4208203" cy="1057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27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知识点整理</a:t>
            </a:r>
            <a:endParaRPr lang="en-US" sz="627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</a:rPr>
              <a:t>K-nearest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neighbor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classification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0" y="1968703"/>
            <a:ext cx="10070855" cy="324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40" y="5769292"/>
            <a:ext cx="10070855" cy="256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631" y="2978669"/>
            <a:ext cx="7047324" cy="44643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493193" y="3279462"/>
            <a:ext cx="479432" cy="3898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390" dirty="0"/>
          </a:p>
        </p:txBody>
      </p:sp>
      <p:sp>
        <p:nvSpPr>
          <p:cNvPr id="9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</a:rPr>
              <a:t>K-nearest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neighbor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classification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sp>
        <p:nvSpPr>
          <p:cNvPr id="12" name="Rectangle 120"/>
          <p:cNvSpPr txBox="1">
            <a:spLocks noChangeArrowheads="1"/>
          </p:cNvSpPr>
          <p:nvPr/>
        </p:nvSpPr>
        <p:spPr>
          <a:xfrm>
            <a:off x="799465" y="1347568"/>
            <a:ext cx="16846938" cy="1045904"/>
          </a:xfrm>
          <a:prstGeom prst="rect">
            <a:avLst/>
          </a:prstGeom>
        </p:spPr>
        <p:txBody>
          <a:bodyPr/>
          <a:lstStyle>
            <a:lvl1pPr algn="l" defTabSz="13436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K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decide the distance?</a:t>
            </a:r>
            <a:br>
              <a:rPr lang="en-US" altLang="zh-HK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HK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Try 3-NN on this data: assume distance function =‘ # of different attributes.’</a:t>
            </a:r>
            <a:endParaRPr lang="en-US" altLang="zh-HK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4" name="Group 135"/>
          <p:cNvGraphicFramePr/>
          <p:nvPr/>
        </p:nvGraphicFramePr>
        <p:xfrm>
          <a:off x="2155983" y="2576099"/>
          <a:ext cx="13737272" cy="7111685"/>
        </p:xfrm>
        <a:graphic>
          <a:graphicData uri="http://schemas.openxmlformats.org/drawingml/2006/table">
            <a:tbl>
              <a:tblPr/>
              <a:tblGrid>
                <a:gridCol w="2816840"/>
                <a:gridCol w="3609376"/>
                <a:gridCol w="2820024"/>
                <a:gridCol w="2816842"/>
                <a:gridCol w="1674190"/>
              </a:tblGrid>
              <a:tr h="52292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Outlook</a:t>
                      </a:r>
                      <a:endParaRPr kumimoji="1" lang="en-US" altLang="zh-TW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Temperature</a:t>
                      </a:r>
                      <a:endParaRPr kumimoji="1" lang="en-US" altLang="zh-TW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Humidity</a:t>
                      </a:r>
                      <a:endParaRPr kumimoji="1" lang="en-US" altLang="zh-TW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Windy</a:t>
                      </a:r>
                      <a:endParaRPr kumimoji="1" lang="en-US" altLang="zh-TW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Play</a:t>
                      </a:r>
                      <a:endParaRPr kumimoji="1" lang="en-US" altLang="zh-TW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sunny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hot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high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FALSE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sunny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hot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high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TRUE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overcast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hot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high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FALSE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yes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rainy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mild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high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FALSE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yes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rainy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cool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normal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FALSE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yes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rainy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cool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normal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TRUE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overcast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cool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normal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TRUE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yes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sunny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mild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high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FALSE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sunny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cool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normal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FALSE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yes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rainy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mild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normal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FALSE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yes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sunny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mild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normal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TRUE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yes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overcast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mild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high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TRUE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yes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overcast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hot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normal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FALSE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yes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6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rainy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mild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high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TRUE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itchFamily="18" charset="-120"/>
                          <a:ea typeface="PMingLiU" pitchFamily="18" charset="-120"/>
                        </a:rPr>
                        <a:t>?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PMingLiU" pitchFamily="18" charset="-12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 Box 132"/>
          <p:cNvSpPr txBox="1">
            <a:spLocks noChangeArrowheads="1"/>
          </p:cNvSpPr>
          <p:nvPr/>
        </p:nvSpPr>
        <p:spPr bwMode="auto">
          <a:xfrm>
            <a:off x="397290" y="9103009"/>
            <a:ext cx="1718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dirty="0">
                <a:latin typeface="Tahoma" panose="020B0804030504040204" pitchFamily="34" charset="0"/>
                <a:ea typeface="PMingLiU" pitchFamily="18" charset="-120"/>
              </a:rPr>
              <a:t>testing</a:t>
            </a:r>
            <a:endParaRPr lang="en-US" altLang="zh-TW" sz="3200" dirty="0">
              <a:latin typeface="Tahoma" panose="020B0804030504040204" pitchFamily="34" charset="0"/>
              <a:ea typeface="PMingLiU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78200" y="3163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78200" y="3635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75086" y="4118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75086" y="4606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53618" y="5013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84098" y="5475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84098" y="5947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75086" y="6432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84098" y="687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84098" y="7366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84098" y="7818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84098" y="8280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84098" y="8733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4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</a:rPr>
              <a:t>K-nearest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neighbor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classification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53" y="3406741"/>
            <a:ext cx="9875308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630" y="1476340"/>
            <a:ext cx="10655399" cy="1828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630" y="5544723"/>
            <a:ext cx="11975152" cy="2047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053" y="6812280"/>
            <a:ext cx="11514228" cy="23109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161" y="9123187"/>
            <a:ext cx="12861295" cy="609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4343754" y="1438488"/>
            <a:ext cx="1282700" cy="162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8631" y="3693991"/>
            <a:ext cx="1295400" cy="1625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43754" y="5594415"/>
            <a:ext cx="12827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024981" y="7459048"/>
            <a:ext cx="12827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2;p24"/>
          <p:cNvSpPr txBox="1"/>
          <p:nvPr/>
        </p:nvSpPr>
        <p:spPr>
          <a:xfrm>
            <a:off x="518940" y="262669"/>
            <a:ext cx="12282660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</a:rPr>
              <a:t>K-nearest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neighbor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classification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7346" y="1335149"/>
            <a:ext cx="35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KNN</a:t>
            </a:r>
            <a:r>
              <a:rPr lang="ja-JP" altLang="en-US" sz="280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算法的优缺点</a:t>
            </a:r>
            <a:endParaRPr 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4308" y="2026361"/>
            <a:ext cx="92850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</a:t>
            </a:r>
            <a:r>
              <a:rPr lang="zh-CN" altLang="en-US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简单好用，容易理解，精度高，理论成熟，既可以用来做分类也可以用来做回归；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可用于数值型数据和离散型数据；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训练时间复杂度为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；无数据输入假定；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对异常值不敏感。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4308" y="6022316"/>
            <a:ext cx="130920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计算复杂性高；空间复杂性高；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样本不平衡问题（即有些类别的样本数量很多，而其它样本的数量很少）；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一般数值很大的时候不用这个，计算量太大。但是单个样本又不能太少，否则容易发生误分。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最大的缺点是无法给出数据的内在含义。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8997603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</a:rPr>
              <a:t>Logistic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Regression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98" y="3484609"/>
            <a:ext cx="10782300" cy="165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770" y="3383381"/>
            <a:ext cx="3505200" cy="157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520" y="4856952"/>
            <a:ext cx="8369300" cy="523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98" y="5344912"/>
            <a:ext cx="10553700" cy="106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98" y="6769545"/>
            <a:ext cx="9672226" cy="17503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148" y="8877699"/>
            <a:ext cx="1714500" cy="1041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3953" y="1287513"/>
            <a:ext cx="7010400" cy="21844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664811" y="1251973"/>
            <a:ext cx="9204960" cy="2341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1037346" y="347485"/>
            <a:ext cx="2935802" cy="5859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126" tIns="89539" rIns="179126" bIns="89539" anchor="ctr" anchorCtr="0">
            <a:noAutofit/>
          </a:bodyPr>
          <a:lstStyle/>
          <a:p>
            <a:pPr algn="ctr"/>
            <a:endParaRPr sz="352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1289166" y="226433"/>
            <a:ext cx="8997603" cy="90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126" tIns="89539" rIns="179126" bIns="89539" anchor="t" anchorCtr="0">
            <a:noAutofit/>
          </a:bodyPr>
          <a:lstStyle/>
          <a:p>
            <a:r>
              <a:rPr lang="zh-CN" altLang="en-US" sz="4700" dirty="0">
                <a:solidFill>
                  <a:srgbClr val="595959"/>
                </a:solidFill>
              </a:rPr>
              <a:t>知识点整理：</a:t>
            </a:r>
            <a:r>
              <a:rPr lang="en-US" altLang="zh-CN" sz="4700" dirty="0">
                <a:solidFill>
                  <a:srgbClr val="595959"/>
                </a:solidFill>
              </a:rPr>
              <a:t>Logistic</a:t>
            </a:r>
            <a:r>
              <a:rPr lang="zh-CN" altLang="en-US" sz="4700" dirty="0">
                <a:solidFill>
                  <a:srgbClr val="595959"/>
                </a:solidFill>
              </a:rPr>
              <a:t> </a:t>
            </a:r>
            <a:r>
              <a:rPr lang="en-US" altLang="zh-CN" sz="4700" dirty="0">
                <a:solidFill>
                  <a:srgbClr val="595959"/>
                </a:solidFill>
              </a:rPr>
              <a:t>Regression</a:t>
            </a:r>
            <a:endParaRPr lang="en-US" altLang="zh-CN" sz="4700" dirty="0">
              <a:solidFill>
                <a:srgbClr val="595959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2423" y="1347698"/>
            <a:ext cx="6175703" cy="38609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6" y="2271591"/>
            <a:ext cx="7484404" cy="6322120"/>
          </a:xfrm>
          <a:prstGeom prst="rect">
            <a:avLst/>
          </a:prstGeom>
        </p:spPr>
      </p:pic>
      <p:pic>
        <p:nvPicPr>
          <p:cNvPr id="120" name="Google Shape;120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893255" y="392841"/>
            <a:ext cx="1624033" cy="157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411" y="5781454"/>
            <a:ext cx="8401877" cy="3168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我图网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2987</Words>
  <Application>WPS 文字</Application>
  <PresentationFormat>Custom</PresentationFormat>
  <Paragraphs>328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方正书宋_GBK</vt:lpstr>
      <vt:lpstr>Wingdings</vt:lpstr>
      <vt:lpstr>Arial</vt:lpstr>
      <vt:lpstr>Calibri</vt:lpstr>
      <vt:lpstr>Microsoft YaHei</vt:lpstr>
      <vt:lpstr>雅痞-简</vt:lpstr>
      <vt:lpstr>PMingLiU</vt:lpstr>
      <vt:lpstr>Times New Roman</vt:lpstr>
      <vt:lpstr>Calibri</vt:lpstr>
      <vt:lpstr>Tahoma</vt:lpstr>
      <vt:lpstr>Helvetica Neue</vt:lpstr>
      <vt:lpstr>汉仪旗黑KW</vt:lpstr>
      <vt:lpstr>游ゴシック</vt:lpstr>
      <vt:lpstr>苹方-简</vt:lpstr>
      <vt:lpstr>微软雅黑</vt:lpstr>
      <vt:lpstr>宋体</vt:lpstr>
      <vt:lpstr>Arial Unicode MS</vt:lpstr>
      <vt:lpstr>Calibri Light</vt:lpstr>
      <vt:lpstr>等线</vt:lpstr>
      <vt:lpstr>汉仪中等线KW</vt:lpstr>
      <vt:lpstr>汉仪书宋二KW</vt:lpstr>
      <vt:lpstr>我图网​​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hry</cp:lastModifiedBy>
  <cp:revision>80</cp:revision>
  <cp:lastPrinted>2019-09-11T03:51:30Z</cp:lastPrinted>
  <dcterms:created xsi:type="dcterms:W3CDTF">2019-09-11T03:51:30Z</dcterms:created>
  <dcterms:modified xsi:type="dcterms:W3CDTF">2019-09-11T03:51:30Z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