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3" r:id="rId5"/>
    <p:sldId id="274" r:id="rId6"/>
    <p:sldId id="277" r:id="rId7"/>
    <p:sldId id="284" r:id="rId8"/>
    <p:sldId id="264" r:id="rId9"/>
    <p:sldId id="281" r:id="rId10"/>
    <p:sldId id="283" r:id="rId11"/>
    <p:sldId id="285" r:id="rId12"/>
    <p:sldId id="286" r:id="rId13"/>
    <p:sldId id="287" r:id="rId14"/>
    <p:sldId id="305" r:id="rId15"/>
    <p:sldId id="280" r:id="rId16"/>
    <p:sldId id="292" r:id="rId17"/>
    <p:sldId id="294" r:id="rId18"/>
    <p:sldId id="295" r:id="rId19"/>
    <p:sldId id="306" r:id="rId20"/>
    <p:sldId id="293" r:id="rId21"/>
    <p:sldId id="296" r:id="rId22"/>
    <p:sldId id="297" r:id="rId23"/>
    <p:sldId id="298" r:id="rId24"/>
    <p:sldId id="299" r:id="rId25"/>
    <p:sldId id="304" r:id="rId26"/>
    <p:sldId id="291" r:id="rId27"/>
    <p:sldId id="300" r:id="rId28"/>
    <p:sldId id="301" r:id="rId29"/>
    <p:sldId id="276" r:id="rId30"/>
    <p:sldId id="303" r:id="rId31"/>
    <p:sldId id="258" r:id="rId32"/>
  </p:sldIdLst>
  <p:sldSz cx="18000345"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O用"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84" d="100"/>
          <a:sy n="84" d="100"/>
        </p:scale>
        <p:origin x="6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a:spLocks noGrp="1" noRot="1" noChangeAspect="1"/>
          </p:cNvSpPr>
          <p:nvPr>
            <p:ph type="sldImg" idx="3"/>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25: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26" name="Google Shape;12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649770"/>
            <a:ext cx="13500497" cy="3509551"/>
          </a:xfrm>
        </p:spPr>
        <p:txBody>
          <a:bodyPr anchor="b"/>
          <a:lstStyle>
            <a:lvl1pPr algn="ctr">
              <a:defRPr sz="8820"/>
            </a:lvl1pPr>
          </a:lstStyle>
          <a:p>
            <a:r>
              <a:rPr lang="en-US"/>
              <a:t>Click to edit Master title style</a:t>
            </a:r>
            <a:endParaRPr lang="en-US" dirty="0"/>
          </a:p>
        </p:txBody>
      </p:sp>
      <p:sp>
        <p:nvSpPr>
          <p:cNvPr id="3" name="Subtitle 2"/>
          <p:cNvSpPr>
            <a:spLocks noGrp="1"/>
          </p:cNvSpPr>
          <p:nvPr>
            <p:ph type="subTitle" idx="1"/>
          </p:nvPr>
        </p:nvSpPr>
        <p:spPr>
          <a:xfrm>
            <a:off x="2250083" y="5294662"/>
            <a:ext cx="13500497" cy="2433817"/>
          </a:xfrm>
        </p:spPr>
        <p:txBody>
          <a:bodyPr/>
          <a:lstStyle>
            <a:lvl1pPr marL="0" indent="0" algn="ctr">
              <a:buNone/>
              <a:defRPr sz="3530"/>
            </a:lvl1pPr>
            <a:lvl2pPr marL="671830" indent="0" algn="ctr">
              <a:buNone/>
              <a:defRPr sz="2940"/>
            </a:lvl2pPr>
            <a:lvl3pPr marL="1344295" indent="0" algn="ctr">
              <a:buNone/>
              <a:defRPr sz="2645"/>
            </a:lvl3pPr>
            <a:lvl4pPr marL="2016125" indent="0" algn="ctr">
              <a:buNone/>
              <a:defRPr sz="2350"/>
            </a:lvl4pPr>
            <a:lvl5pPr marL="2687955" indent="0" algn="ctr">
              <a:buNone/>
              <a:defRPr sz="2350"/>
            </a:lvl5pPr>
            <a:lvl6pPr marL="3360420" indent="0" algn="ctr">
              <a:buNone/>
              <a:defRPr sz="2350"/>
            </a:lvl6pPr>
            <a:lvl7pPr marL="4032250" indent="0" algn="ctr">
              <a:buNone/>
              <a:defRPr sz="2350"/>
            </a:lvl7pPr>
            <a:lvl8pPr marL="4704080" indent="0" algn="ctr">
              <a:buNone/>
              <a:defRPr sz="2350"/>
            </a:lvl8pPr>
            <a:lvl9pPr marL="5376545" indent="0" algn="ctr">
              <a:buNone/>
              <a:defRPr sz="2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36700"/>
            <a:ext cx="3881393"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5" y="536700"/>
            <a:ext cx="11419171" cy="854286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2513157"/>
            <a:ext cx="15525572" cy="4193259"/>
          </a:xfrm>
        </p:spPr>
        <p:txBody>
          <a:bodyPr anchor="b"/>
          <a:lstStyle>
            <a:lvl1pPr>
              <a:defRPr sz="8820"/>
            </a:lvl1pPr>
          </a:lstStyle>
          <a:p>
            <a:r>
              <a:rPr lang="en-US"/>
              <a:t>Click to edit Master title style</a:t>
            </a:r>
            <a:endParaRPr lang="en-US" dirty="0"/>
          </a:p>
        </p:txBody>
      </p:sp>
      <p:sp>
        <p:nvSpPr>
          <p:cNvPr id="3" name="Text Placeholder 2"/>
          <p:cNvSpPr>
            <a:spLocks noGrp="1"/>
          </p:cNvSpPr>
          <p:nvPr>
            <p:ph type="body" idx="1"/>
          </p:nvPr>
        </p:nvSpPr>
        <p:spPr>
          <a:xfrm>
            <a:off x="1228170" y="6746086"/>
            <a:ext cx="15525572" cy="2205136"/>
          </a:xfrm>
        </p:spPr>
        <p:txBody>
          <a:bodyPr/>
          <a:lstStyle>
            <a:lvl1pPr marL="0" indent="0">
              <a:buNone/>
              <a:defRPr sz="3530">
                <a:solidFill>
                  <a:schemeClr val="tx1">
                    <a:tint val="75000"/>
                  </a:schemeClr>
                </a:solidFill>
              </a:defRPr>
            </a:lvl1pPr>
            <a:lvl2pPr marL="671830" indent="0">
              <a:buNone/>
              <a:defRPr sz="2940">
                <a:solidFill>
                  <a:schemeClr val="tx1">
                    <a:tint val="75000"/>
                  </a:schemeClr>
                </a:solidFill>
              </a:defRPr>
            </a:lvl2pPr>
            <a:lvl3pPr marL="1344295" indent="0">
              <a:buNone/>
              <a:defRPr sz="2645">
                <a:solidFill>
                  <a:schemeClr val="tx1">
                    <a:tint val="75000"/>
                  </a:schemeClr>
                </a:solidFill>
              </a:defRPr>
            </a:lvl3pPr>
            <a:lvl4pPr marL="2016125" indent="0">
              <a:buNone/>
              <a:defRPr sz="2350">
                <a:solidFill>
                  <a:schemeClr val="tx1">
                    <a:tint val="75000"/>
                  </a:schemeClr>
                </a:solidFill>
              </a:defRPr>
            </a:lvl4pPr>
            <a:lvl5pPr marL="2687955" indent="0">
              <a:buNone/>
              <a:defRPr sz="2350">
                <a:solidFill>
                  <a:schemeClr val="tx1">
                    <a:tint val="75000"/>
                  </a:schemeClr>
                </a:solidFill>
              </a:defRPr>
            </a:lvl5pPr>
            <a:lvl6pPr marL="3360420" indent="0">
              <a:buNone/>
              <a:defRPr sz="2350">
                <a:solidFill>
                  <a:schemeClr val="tx1">
                    <a:tint val="75000"/>
                  </a:schemeClr>
                </a:solidFill>
              </a:defRPr>
            </a:lvl6pPr>
            <a:lvl7pPr marL="4032250" indent="0">
              <a:buNone/>
              <a:defRPr sz="2350">
                <a:solidFill>
                  <a:schemeClr val="tx1">
                    <a:tint val="75000"/>
                  </a:schemeClr>
                </a:solidFill>
              </a:defRPr>
            </a:lvl7pPr>
            <a:lvl8pPr marL="4704080" indent="0">
              <a:buNone/>
              <a:defRPr sz="2350">
                <a:solidFill>
                  <a:schemeClr val="tx1">
                    <a:tint val="75000"/>
                  </a:schemeClr>
                </a:solidFill>
              </a:defRPr>
            </a:lvl8pPr>
            <a:lvl9pPr marL="5376545" indent="0">
              <a:buNone/>
              <a:defRPr sz="235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2683500"/>
            <a:ext cx="7650282" cy="639606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112836" y="2683500"/>
            <a:ext cx="7650282" cy="639606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536701"/>
            <a:ext cx="15525572"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1" y="2471154"/>
            <a:ext cx="7615123" cy="1211074"/>
          </a:xfrm>
        </p:spPr>
        <p:txBody>
          <a:bodyPr anchor="b"/>
          <a:lstStyle>
            <a:lvl1pPr marL="0" indent="0">
              <a:buNone/>
              <a:defRPr sz="3530" b="1"/>
            </a:lvl1pPr>
            <a:lvl2pPr marL="671830" indent="0">
              <a:buNone/>
              <a:defRPr sz="2940" b="1"/>
            </a:lvl2pPr>
            <a:lvl3pPr marL="1344295" indent="0">
              <a:buNone/>
              <a:defRPr sz="2645" b="1"/>
            </a:lvl3pPr>
            <a:lvl4pPr marL="2016125" indent="0">
              <a:buNone/>
              <a:defRPr sz="2350" b="1"/>
            </a:lvl4pPr>
            <a:lvl5pPr marL="2687955" indent="0">
              <a:buNone/>
              <a:defRPr sz="2350" b="1"/>
            </a:lvl5pPr>
            <a:lvl6pPr marL="3360420" indent="0">
              <a:buNone/>
              <a:defRPr sz="2350" b="1"/>
            </a:lvl6pPr>
            <a:lvl7pPr marL="4032250" indent="0">
              <a:buNone/>
              <a:defRPr sz="2350" b="1"/>
            </a:lvl7pPr>
            <a:lvl8pPr marL="4704080" indent="0">
              <a:buNone/>
              <a:defRPr sz="2350" b="1"/>
            </a:lvl8pPr>
            <a:lvl9pPr marL="5376545" indent="0">
              <a:buNone/>
              <a:defRPr sz="2350" b="1"/>
            </a:lvl9pPr>
          </a:lstStyle>
          <a:p>
            <a:pPr lvl="0"/>
            <a:r>
              <a:rPr lang="en-US"/>
              <a:t>Edit Master text styles</a:t>
            </a:r>
            <a:endParaRPr lang="en-US"/>
          </a:p>
        </p:txBody>
      </p:sp>
      <p:sp>
        <p:nvSpPr>
          <p:cNvPr id="4" name="Content Placeholder 3"/>
          <p:cNvSpPr>
            <a:spLocks noGrp="1"/>
          </p:cNvSpPr>
          <p:nvPr>
            <p:ph sz="half" idx="2"/>
          </p:nvPr>
        </p:nvSpPr>
        <p:spPr>
          <a:xfrm>
            <a:off x="1239891" y="3682228"/>
            <a:ext cx="7615123" cy="54160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112836" y="2471154"/>
            <a:ext cx="7652626" cy="1211074"/>
          </a:xfrm>
        </p:spPr>
        <p:txBody>
          <a:bodyPr anchor="b"/>
          <a:lstStyle>
            <a:lvl1pPr marL="0" indent="0">
              <a:buNone/>
              <a:defRPr sz="3530" b="1"/>
            </a:lvl1pPr>
            <a:lvl2pPr marL="671830" indent="0">
              <a:buNone/>
              <a:defRPr sz="2940" b="1"/>
            </a:lvl2pPr>
            <a:lvl3pPr marL="1344295" indent="0">
              <a:buNone/>
              <a:defRPr sz="2645" b="1"/>
            </a:lvl3pPr>
            <a:lvl4pPr marL="2016125" indent="0">
              <a:buNone/>
              <a:defRPr sz="2350" b="1"/>
            </a:lvl4pPr>
            <a:lvl5pPr marL="2687955" indent="0">
              <a:buNone/>
              <a:defRPr sz="2350" b="1"/>
            </a:lvl5pPr>
            <a:lvl6pPr marL="3360420" indent="0">
              <a:buNone/>
              <a:defRPr sz="2350" b="1"/>
            </a:lvl6pPr>
            <a:lvl7pPr marL="4032250" indent="0">
              <a:buNone/>
              <a:defRPr sz="2350" b="1"/>
            </a:lvl7pPr>
            <a:lvl8pPr marL="4704080" indent="0">
              <a:buNone/>
              <a:defRPr sz="2350" b="1"/>
            </a:lvl8pPr>
            <a:lvl9pPr marL="5376545" indent="0">
              <a:buNone/>
              <a:defRPr sz="2350" b="1"/>
            </a:lvl9pPr>
          </a:lstStyle>
          <a:p>
            <a:pPr lvl="0"/>
            <a:r>
              <a:rPr lang="en-US"/>
              <a:t>Edit Master text styles</a:t>
            </a:r>
            <a:endParaRPr lang="en-US"/>
          </a:p>
        </p:txBody>
      </p:sp>
      <p:sp>
        <p:nvSpPr>
          <p:cNvPr id="6" name="Content Placeholder 5"/>
          <p:cNvSpPr>
            <a:spLocks noGrp="1"/>
          </p:cNvSpPr>
          <p:nvPr>
            <p:ph sz="quarter" idx="4"/>
          </p:nvPr>
        </p:nvSpPr>
        <p:spPr>
          <a:xfrm>
            <a:off x="9112836" y="3682228"/>
            <a:ext cx="7652626" cy="54160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672042"/>
            <a:ext cx="5805682" cy="2352146"/>
          </a:xfrm>
        </p:spPr>
        <p:txBody>
          <a:bodyPr anchor="b"/>
          <a:lstStyle>
            <a:lvl1pPr>
              <a:defRPr sz="4705"/>
            </a:lvl1pPr>
          </a:lstStyle>
          <a:p>
            <a:r>
              <a:rPr lang="en-US"/>
              <a:t>Click to edit Master title style</a:t>
            </a:r>
            <a:endParaRPr lang="en-US" dirty="0"/>
          </a:p>
        </p:txBody>
      </p:sp>
      <p:sp>
        <p:nvSpPr>
          <p:cNvPr id="3" name="Content Placeholder 2"/>
          <p:cNvSpPr>
            <a:spLocks noGrp="1"/>
          </p:cNvSpPr>
          <p:nvPr>
            <p:ph idx="1"/>
          </p:nvPr>
        </p:nvSpPr>
        <p:spPr>
          <a:xfrm>
            <a:off x="7652626" y="1451424"/>
            <a:ext cx="9112836" cy="7163777"/>
          </a:xfrm>
        </p:spPr>
        <p:txBody>
          <a:bodyPr/>
          <a:lstStyle>
            <a:lvl1pPr>
              <a:defRPr sz="4705"/>
            </a:lvl1pPr>
            <a:lvl2pPr>
              <a:defRPr sz="4115"/>
            </a:lvl2pPr>
            <a:lvl3pPr>
              <a:defRPr sz="3530"/>
            </a:lvl3pPr>
            <a:lvl4pPr>
              <a:defRPr sz="2940"/>
            </a:lvl4pPr>
            <a:lvl5pPr>
              <a:defRPr sz="2940"/>
            </a:lvl5pPr>
            <a:lvl6pPr>
              <a:defRPr sz="2940"/>
            </a:lvl6pPr>
            <a:lvl7pPr>
              <a:defRPr sz="2940"/>
            </a:lvl7pPr>
            <a:lvl8pPr>
              <a:defRPr sz="2940"/>
            </a:lvl8pPr>
            <a:lvl9pPr>
              <a:defRPr sz="294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39891" y="3024188"/>
            <a:ext cx="5805682" cy="5602681"/>
          </a:xfrm>
        </p:spPr>
        <p:txBody>
          <a:bodyPr/>
          <a:lstStyle>
            <a:lvl1pPr marL="0" indent="0">
              <a:buNone/>
              <a:defRPr sz="2350"/>
            </a:lvl1pPr>
            <a:lvl2pPr marL="671830" indent="0">
              <a:buNone/>
              <a:defRPr sz="2060"/>
            </a:lvl2pPr>
            <a:lvl3pPr marL="1344295" indent="0">
              <a:buNone/>
              <a:defRPr sz="1765"/>
            </a:lvl3pPr>
            <a:lvl4pPr marL="2016125" indent="0">
              <a:buNone/>
              <a:defRPr sz="1470"/>
            </a:lvl4pPr>
            <a:lvl5pPr marL="2687955" indent="0">
              <a:buNone/>
              <a:defRPr sz="1470"/>
            </a:lvl5pPr>
            <a:lvl6pPr marL="3360420" indent="0">
              <a:buNone/>
              <a:defRPr sz="1470"/>
            </a:lvl6pPr>
            <a:lvl7pPr marL="4032250" indent="0">
              <a:buNone/>
              <a:defRPr sz="1470"/>
            </a:lvl7pPr>
            <a:lvl8pPr marL="4704080" indent="0">
              <a:buNone/>
              <a:defRPr sz="1470"/>
            </a:lvl8pPr>
            <a:lvl9pPr marL="5376545" indent="0">
              <a:buNone/>
              <a:defRPr sz="147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672042"/>
            <a:ext cx="5805682" cy="2352146"/>
          </a:xfrm>
        </p:spPr>
        <p:txBody>
          <a:bodyPr anchor="b"/>
          <a:lstStyle>
            <a:lvl1pPr>
              <a:defRPr sz="4705"/>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1451424"/>
            <a:ext cx="9112836" cy="7163777"/>
          </a:xfrm>
        </p:spPr>
        <p:txBody>
          <a:bodyPr anchor="t"/>
          <a:lstStyle>
            <a:lvl1pPr marL="0" indent="0">
              <a:buNone/>
              <a:defRPr sz="4705"/>
            </a:lvl1pPr>
            <a:lvl2pPr marL="671830" indent="0">
              <a:buNone/>
              <a:defRPr sz="4115"/>
            </a:lvl2pPr>
            <a:lvl3pPr marL="1344295" indent="0">
              <a:buNone/>
              <a:defRPr sz="3530"/>
            </a:lvl3pPr>
            <a:lvl4pPr marL="2016125" indent="0">
              <a:buNone/>
              <a:defRPr sz="2940"/>
            </a:lvl4pPr>
            <a:lvl5pPr marL="2687955" indent="0">
              <a:buNone/>
              <a:defRPr sz="2940"/>
            </a:lvl5pPr>
            <a:lvl6pPr marL="3360420" indent="0">
              <a:buNone/>
              <a:defRPr sz="2940"/>
            </a:lvl6pPr>
            <a:lvl7pPr marL="4032250" indent="0">
              <a:buNone/>
              <a:defRPr sz="2940"/>
            </a:lvl7pPr>
            <a:lvl8pPr marL="4704080" indent="0">
              <a:buNone/>
              <a:defRPr sz="2940"/>
            </a:lvl8pPr>
            <a:lvl9pPr marL="5376545" indent="0">
              <a:buNone/>
              <a:defRPr sz="2940"/>
            </a:lvl9pPr>
          </a:lstStyle>
          <a:p>
            <a:r>
              <a:rPr lang="en-US"/>
              <a:t>Click icon to add picture</a:t>
            </a:r>
            <a:endParaRPr lang="en-US" dirty="0"/>
          </a:p>
        </p:txBody>
      </p:sp>
      <p:sp>
        <p:nvSpPr>
          <p:cNvPr id="4" name="Text Placeholder 3"/>
          <p:cNvSpPr>
            <a:spLocks noGrp="1"/>
          </p:cNvSpPr>
          <p:nvPr>
            <p:ph type="body" sz="half" idx="2"/>
          </p:nvPr>
        </p:nvSpPr>
        <p:spPr>
          <a:xfrm>
            <a:off x="1239891" y="3024188"/>
            <a:ext cx="5805682" cy="5602681"/>
          </a:xfrm>
        </p:spPr>
        <p:txBody>
          <a:bodyPr/>
          <a:lstStyle>
            <a:lvl1pPr marL="0" indent="0">
              <a:buNone/>
              <a:defRPr sz="2350"/>
            </a:lvl1pPr>
            <a:lvl2pPr marL="671830" indent="0">
              <a:buNone/>
              <a:defRPr sz="2060"/>
            </a:lvl2pPr>
            <a:lvl3pPr marL="1344295" indent="0">
              <a:buNone/>
              <a:defRPr sz="1765"/>
            </a:lvl3pPr>
            <a:lvl4pPr marL="2016125" indent="0">
              <a:buNone/>
              <a:defRPr sz="1470"/>
            </a:lvl4pPr>
            <a:lvl5pPr marL="2687955" indent="0">
              <a:buNone/>
              <a:defRPr sz="1470"/>
            </a:lvl5pPr>
            <a:lvl6pPr marL="3360420" indent="0">
              <a:buNone/>
              <a:defRPr sz="1470"/>
            </a:lvl6pPr>
            <a:lvl7pPr marL="4032250" indent="0">
              <a:buNone/>
              <a:defRPr sz="1470"/>
            </a:lvl7pPr>
            <a:lvl8pPr marL="4704080" indent="0">
              <a:buNone/>
              <a:defRPr sz="1470"/>
            </a:lvl8pPr>
            <a:lvl9pPr marL="5376545" indent="0">
              <a:buNone/>
              <a:defRPr sz="147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36701"/>
            <a:ext cx="15525572"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2683500"/>
            <a:ext cx="15525572" cy="639606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37546" y="9343247"/>
            <a:ext cx="4050149" cy="536700"/>
          </a:xfrm>
          <a:prstGeom prst="rect">
            <a:avLst/>
          </a:prstGeom>
        </p:spPr>
        <p:txBody>
          <a:bodyPr vert="horz" lIns="91440" tIns="45720" rIns="91440" bIns="45720" rtlCol="0" anchor="ctr"/>
          <a:lstStyle>
            <a:lvl1pPr algn="l">
              <a:defRPr sz="176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962720" y="9343247"/>
            <a:ext cx="6075224" cy="536700"/>
          </a:xfrm>
          <a:prstGeom prst="rect">
            <a:avLst/>
          </a:prstGeom>
        </p:spPr>
        <p:txBody>
          <a:bodyPr vert="horz" lIns="91440" tIns="45720" rIns="91440" bIns="45720" rtlCol="0" anchor="ctr"/>
          <a:lstStyle>
            <a:lvl1pPr algn="ctr">
              <a:defRPr sz="1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12968" y="9343247"/>
            <a:ext cx="4050149" cy="536700"/>
          </a:xfrm>
          <a:prstGeom prst="rect">
            <a:avLst/>
          </a:prstGeom>
        </p:spPr>
        <p:txBody>
          <a:bodyPr vert="horz" lIns="91440" tIns="45720" rIns="91440" bIns="45720" rtlCol="0" anchor="ctr"/>
          <a:lstStyle>
            <a:lvl1pPr algn="r">
              <a:defRPr sz="1765">
                <a:solidFill>
                  <a:schemeClr val="tx1">
                    <a:tint val="75000"/>
                  </a:schemeClr>
                </a:solidFill>
              </a:defRPr>
            </a:lvl1pPr>
          </a:lstStyle>
          <a:p>
            <a:fld id="{00000000-1234-1234-1234-123412341234}" type="slidenum">
              <a:rPr lang="en-US" altLang="zh-CN" smtClean="0"/>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343660" rtl="0" eaLnBrk="1" latinLnBrk="0" hangingPunct="1">
        <a:lnSpc>
          <a:spcPct val="90000"/>
        </a:lnSpc>
        <a:spcBef>
          <a:spcPct val="0"/>
        </a:spcBef>
        <a:buNone/>
        <a:defRPr sz="6470" kern="1200">
          <a:solidFill>
            <a:schemeClr val="tx1"/>
          </a:solidFill>
          <a:latin typeface="+mj-lt"/>
          <a:ea typeface="+mj-ea"/>
          <a:cs typeface="+mj-cs"/>
        </a:defRPr>
      </a:lvl1pPr>
    </p:titleStyle>
    <p:bodyStyle>
      <a:lvl1pPr marL="335915" indent="-335915" algn="l" defTabSz="1343660" rtl="0" eaLnBrk="1" latinLnBrk="0" hangingPunct="1">
        <a:lnSpc>
          <a:spcPct val="90000"/>
        </a:lnSpc>
        <a:spcBef>
          <a:spcPts val="1470"/>
        </a:spcBef>
        <a:buFont typeface="Arial" panose="020B0604020202090204" pitchFamily="34" charset="0"/>
        <a:buChar char="•"/>
        <a:defRPr sz="4115" kern="1200">
          <a:solidFill>
            <a:schemeClr val="tx1"/>
          </a:solidFill>
          <a:latin typeface="+mn-lt"/>
          <a:ea typeface="+mn-ea"/>
          <a:cs typeface="+mn-cs"/>
        </a:defRPr>
      </a:lvl1pPr>
      <a:lvl2pPr marL="1007745" indent="-335915" algn="l" defTabSz="1343660" rtl="0" eaLnBrk="1" latinLnBrk="0" hangingPunct="1">
        <a:lnSpc>
          <a:spcPct val="90000"/>
        </a:lnSpc>
        <a:spcBef>
          <a:spcPts val="735"/>
        </a:spcBef>
        <a:buFont typeface="Arial" panose="020B0604020202090204" pitchFamily="34" charset="0"/>
        <a:buChar char="•"/>
        <a:defRPr sz="3530" kern="1200">
          <a:solidFill>
            <a:schemeClr val="tx1"/>
          </a:solidFill>
          <a:latin typeface="+mn-lt"/>
          <a:ea typeface="+mn-ea"/>
          <a:cs typeface="+mn-cs"/>
        </a:defRPr>
      </a:lvl2pPr>
      <a:lvl3pPr marL="1680210" indent="-335915" algn="l" defTabSz="1343660" rtl="0" eaLnBrk="1" latinLnBrk="0" hangingPunct="1">
        <a:lnSpc>
          <a:spcPct val="90000"/>
        </a:lnSpc>
        <a:spcBef>
          <a:spcPts val="735"/>
        </a:spcBef>
        <a:buFont typeface="Arial" panose="020B0604020202090204" pitchFamily="34" charset="0"/>
        <a:buChar char="•"/>
        <a:defRPr sz="2940" kern="1200">
          <a:solidFill>
            <a:schemeClr val="tx1"/>
          </a:solidFill>
          <a:latin typeface="+mn-lt"/>
          <a:ea typeface="+mn-ea"/>
          <a:cs typeface="+mn-cs"/>
        </a:defRPr>
      </a:lvl3pPr>
      <a:lvl4pPr marL="235204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4pPr>
      <a:lvl5pPr marL="302387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5pPr>
      <a:lvl6pPr marL="369633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6pPr>
      <a:lvl7pPr marL="436816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7pPr>
      <a:lvl8pPr marL="503999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8pPr>
      <a:lvl9pPr marL="571246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9pPr>
    </p:bodyStyle>
    <p:otherStyle>
      <a:defPPr>
        <a:defRPr lang="en-US"/>
      </a:defPPr>
      <a:lvl1pPr marL="0" algn="l" defTabSz="1343660" rtl="0" eaLnBrk="1" latinLnBrk="0" hangingPunct="1">
        <a:defRPr sz="2645" kern="1200">
          <a:solidFill>
            <a:schemeClr val="tx1"/>
          </a:solidFill>
          <a:latin typeface="+mn-lt"/>
          <a:ea typeface="+mn-ea"/>
          <a:cs typeface="+mn-cs"/>
        </a:defRPr>
      </a:lvl1pPr>
      <a:lvl2pPr marL="671830" algn="l" defTabSz="1343660" rtl="0" eaLnBrk="1" latinLnBrk="0" hangingPunct="1">
        <a:defRPr sz="2645" kern="1200">
          <a:solidFill>
            <a:schemeClr val="tx1"/>
          </a:solidFill>
          <a:latin typeface="+mn-lt"/>
          <a:ea typeface="+mn-ea"/>
          <a:cs typeface="+mn-cs"/>
        </a:defRPr>
      </a:lvl2pPr>
      <a:lvl3pPr marL="1344295" algn="l" defTabSz="1343660" rtl="0" eaLnBrk="1" latinLnBrk="0" hangingPunct="1">
        <a:defRPr sz="2645" kern="1200">
          <a:solidFill>
            <a:schemeClr val="tx1"/>
          </a:solidFill>
          <a:latin typeface="+mn-lt"/>
          <a:ea typeface="+mn-ea"/>
          <a:cs typeface="+mn-cs"/>
        </a:defRPr>
      </a:lvl3pPr>
      <a:lvl4pPr marL="2016125" algn="l" defTabSz="1343660" rtl="0" eaLnBrk="1" latinLnBrk="0" hangingPunct="1">
        <a:defRPr sz="2645" kern="1200">
          <a:solidFill>
            <a:schemeClr val="tx1"/>
          </a:solidFill>
          <a:latin typeface="+mn-lt"/>
          <a:ea typeface="+mn-ea"/>
          <a:cs typeface="+mn-cs"/>
        </a:defRPr>
      </a:lvl4pPr>
      <a:lvl5pPr marL="2687955" algn="l" defTabSz="1343660" rtl="0" eaLnBrk="1" latinLnBrk="0" hangingPunct="1">
        <a:defRPr sz="2645" kern="1200">
          <a:solidFill>
            <a:schemeClr val="tx1"/>
          </a:solidFill>
          <a:latin typeface="+mn-lt"/>
          <a:ea typeface="+mn-ea"/>
          <a:cs typeface="+mn-cs"/>
        </a:defRPr>
      </a:lvl5pPr>
      <a:lvl6pPr marL="3360420" algn="l" defTabSz="1343660" rtl="0" eaLnBrk="1" latinLnBrk="0" hangingPunct="1">
        <a:defRPr sz="2645" kern="1200">
          <a:solidFill>
            <a:schemeClr val="tx1"/>
          </a:solidFill>
          <a:latin typeface="+mn-lt"/>
          <a:ea typeface="+mn-ea"/>
          <a:cs typeface="+mn-cs"/>
        </a:defRPr>
      </a:lvl6pPr>
      <a:lvl7pPr marL="4032250" algn="l" defTabSz="1343660" rtl="0" eaLnBrk="1" latinLnBrk="0" hangingPunct="1">
        <a:defRPr sz="2645" kern="1200">
          <a:solidFill>
            <a:schemeClr val="tx1"/>
          </a:solidFill>
          <a:latin typeface="+mn-lt"/>
          <a:ea typeface="+mn-ea"/>
          <a:cs typeface="+mn-cs"/>
        </a:defRPr>
      </a:lvl7pPr>
      <a:lvl8pPr marL="4704080" algn="l" defTabSz="1343660" rtl="0" eaLnBrk="1" latinLnBrk="0" hangingPunct="1">
        <a:defRPr sz="2645" kern="1200">
          <a:solidFill>
            <a:schemeClr val="tx1"/>
          </a:solidFill>
          <a:latin typeface="+mn-lt"/>
          <a:ea typeface="+mn-ea"/>
          <a:cs typeface="+mn-cs"/>
        </a:defRPr>
      </a:lvl8pPr>
      <a:lvl9pPr marL="5376545" algn="l" defTabSz="1343660" rtl="0" eaLnBrk="1" latinLnBrk="0" hangingPunct="1">
        <a:defRPr sz="26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2.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2.xml"/><Relationship Id="rId6" Type="http://schemas.openxmlformats.org/officeDocument/2006/relationships/image" Target="../media/image29.tiff"/><Relationship Id="rId5" Type="http://schemas.openxmlformats.org/officeDocument/2006/relationships/image" Target="../media/image28.tiff"/><Relationship Id="rId4" Type="http://schemas.openxmlformats.org/officeDocument/2006/relationships/image" Target="../media/image27.tiff"/><Relationship Id="rId3" Type="http://schemas.openxmlformats.org/officeDocument/2006/relationships/image" Target="../media/image26.tiff"/><Relationship Id="rId2" Type="http://schemas.openxmlformats.org/officeDocument/2006/relationships/image" Target="../media/image25.tiff"/><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hyperlink" Target="https://blog.csdn.net/v_july_v/article/details/7624837" TargetMode="External"/><Relationship Id="rId7" Type="http://schemas.openxmlformats.org/officeDocument/2006/relationships/image" Target="../media/image33.tiff"/><Relationship Id="rId6" Type="http://schemas.openxmlformats.org/officeDocument/2006/relationships/image" Target="../media/image29.tiff"/><Relationship Id="rId5" Type="http://schemas.openxmlformats.org/officeDocument/2006/relationships/image" Target="../media/image25.tiff"/><Relationship Id="rId4" Type="http://schemas.openxmlformats.org/officeDocument/2006/relationships/image" Target="../media/image32.tiff"/><Relationship Id="rId3" Type="http://schemas.openxmlformats.org/officeDocument/2006/relationships/image" Target="../media/image31.tiff"/><Relationship Id="rId2" Type="http://schemas.openxmlformats.org/officeDocument/2006/relationships/image" Target="../media/image30.tiff"/><Relationship Id="rId10" Type="http://schemas.openxmlformats.org/officeDocument/2006/relationships/notesSlide" Target="../notesSlides/notesSlide19.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35.tiff"/><Relationship Id="rId3" Type="http://schemas.openxmlformats.org/officeDocument/2006/relationships/image" Target="../media/image34.tiff"/><Relationship Id="rId2" Type="http://schemas.openxmlformats.org/officeDocument/2006/relationships/image" Target="../media/image32.tiff"/><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39.tiff"/><Relationship Id="rId4" Type="http://schemas.openxmlformats.org/officeDocument/2006/relationships/image" Target="../media/image38.tiff"/><Relationship Id="rId3" Type="http://schemas.openxmlformats.org/officeDocument/2006/relationships/hyperlink" Target="https://cs.stanford.edu/~karpathy/svmjs/demo/" TargetMode="External"/><Relationship Id="rId2" Type="http://schemas.openxmlformats.org/officeDocument/2006/relationships/image" Target="../media/image37.tiff"/><Relationship Id="rId1" Type="http://schemas.openxmlformats.org/officeDocument/2006/relationships/image" Target="../media/image36.tiff"/></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2.xml"/><Relationship Id="rId4" Type="http://schemas.openxmlformats.org/officeDocument/2006/relationships/image" Target="../media/image42.tiff"/><Relationship Id="rId3" Type="http://schemas.openxmlformats.org/officeDocument/2006/relationships/image" Target="../media/image41.tiff"/><Relationship Id="rId2" Type="http://schemas.openxmlformats.org/officeDocument/2006/relationships/image" Target="../media/image40.tiff"/><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hyperlink" Target="http://www.cnblogs.com/pinard/p/6097604.html" TargetMode="External"/><Relationship Id="rId7" Type="http://schemas.openxmlformats.org/officeDocument/2006/relationships/hyperlink" Target="https://www.zhihu.com/question/19725590" TargetMode="External"/><Relationship Id="rId6" Type="http://schemas.openxmlformats.org/officeDocument/2006/relationships/hyperlink" Target="https://www.jianshu.com/p/d55f7aaac4a7" TargetMode="External"/><Relationship Id="rId5" Type="http://schemas.openxmlformats.org/officeDocument/2006/relationships/hyperlink" Target="https://blog.csdn.net/liyuanbhu/article/details/51622695" TargetMode="External"/><Relationship Id="rId4" Type="http://schemas.openxmlformats.org/officeDocument/2006/relationships/hyperlink" Target="https://blog.csdn.net/Mr_HHH/article/details/79594849" TargetMode="External"/><Relationship Id="rId3" Type="http://schemas.openxmlformats.org/officeDocument/2006/relationships/hyperlink" Target="https://blog.csdn.net/jinping_shi/article/details/52433975" TargetMode="External"/><Relationship Id="rId2" Type="http://schemas.openxmlformats.org/officeDocument/2006/relationships/hyperlink" Target="https://www.jianshu.com/p/c7e642877b0e" TargetMode="External"/><Relationship Id="rId10" Type="http://schemas.openxmlformats.org/officeDocument/2006/relationships/notesSlide" Target="../notesSlides/notesSlide2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4.tiff"/><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2.xml"/><Relationship Id="rId7" Type="http://schemas.openxmlformats.org/officeDocument/2006/relationships/image" Target="../media/image10.tiff"/><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image" Target="../media/image13.tiff"/><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2.xml"/><Relationship Id="rId7" Type="http://schemas.openxmlformats.org/officeDocument/2006/relationships/image" Target="../media/image19.tiff"/><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0" y="-20836"/>
            <a:ext cx="18000663" cy="10100195"/>
          </a:xfrm>
          <a:prstGeom prst="rect">
            <a:avLst/>
          </a:prstGeom>
          <a:solidFill>
            <a:srgbClr val="E6E6E6"/>
          </a:solidFill>
          <a:ln>
            <a:noFill/>
          </a:ln>
        </p:spPr>
      </p:pic>
      <p:sp>
        <p:nvSpPr>
          <p:cNvPr id="110" name="Google Shape;110;p23"/>
          <p:cNvSpPr/>
          <p:nvPr/>
        </p:nvSpPr>
        <p:spPr>
          <a:xfrm>
            <a:off x="7087496" y="5600712"/>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4621553" y="3687253"/>
            <a:ext cx="9685464" cy="1750413"/>
          </a:xfrm>
          <a:prstGeom prst="rect">
            <a:avLst/>
          </a:prstGeom>
          <a:noFill/>
          <a:ln>
            <a:noFill/>
          </a:ln>
        </p:spPr>
        <p:txBody>
          <a:bodyPr spcFirstLastPara="1" wrap="square" lIns="134357" tIns="67154" rIns="134357" bIns="67154" anchor="t" anchorCtr="0">
            <a:noAutofit/>
          </a:bodyPr>
          <a:lstStyle/>
          <a:p>
            <a:r>
              <a:rPr lang="en-US" altLang="zh-CN" sz="7055" dirty="0">
                <a:solidFill>
                  <a:srgbClr val="3F3F3F"/>
                </a:solidFill>
                <a:latin typeface="Microsoft YaHei" panose="020B0503020204020204" pitchFamily="34" charset="-122"/>
                <a:ea typeface="Microsoft YaHei" panose="020B0503020204020204" pitchFamily="34" charset="-122"/>
              </a:rPr>
              <a:t>P2</a:t>
            </a:r>
            <a:r>
              <a:rPr lang="zh-CN" altLang="en-US" sz="7055" dirty="0">
                <a:solidFill>
                  <a:srgbClr val="3F3F3F"/>
                </a:solidFill>
                <a:latin typeface="Microsoft YaHei" panose="020B0503020204020204" pitchFamily="34" charset="-122"/>
                <a:ea typeface="Microsoft YaHei" panose="020B0503020204020204" pitchFamily="34" charset="-122"/>
              </a:rPr>
              <a:t>：</a:t>
            </a:r>
            <a:r>
              <a:rPr lang="ja-JP" altLang="en-US" sz="7055">
                <a:solidFill>
                  <a:srgbClr val="3F3F3F"/>
                </a:solidFill>
                <a:latin typeface="Microsoft YaHei" panose="020B0503020204020204" pitchFamily="34" charset="-122"/>
                <a:ea typeface="Microsoft YaHei" panose="020B0503020204020204" pitchFamily="34" charset="-122"/>
              </a:rPr>
              <a:t>监督学习</a:t>
            </a:r>
            <a:endParaRPr lang="zh-CN" altLang="en-US" sz="7055" dirty="0">
              <a:solidFill>
                <a:srgbClr val="3F3F3F"/>
              </a:solidFill>
              <a:latin typeface="Microsoft YaHei" panose="020B0503020204020204" pitchFamily="34" charset="-122"/>
              <a:ea typeface="Microsoft YaHei" panose="020B0503020204020204" pitchFamily="34" charset="-122"/>
            </a:endParaRPr>
          </a:p>
        </p:txBody>
      </p:sp>
      <p:sp>
        <p:nvSpPr>
          <p:cNvPr id="113" name="Google Shape;113;p23"/>
          <p:cNvSpPr/>
          <p:nvPr/>
        </p:nvSpPr>
        <p:spPr>
          <a:xfrm>
            <a:off x="7907978" y="5735474"/>
            <a:ext cx="5785240" cy="603407"/>
          </a:xfrm>
          <a:prstGeom prst="rect">
            <a:avLst/>
          </a:prstGeom>
          <a:noFill/>
          <a:ln>
            <a:noFill/>
          </a:ln>
        </p:spPr>
        <p:txBody>
          <a:bodyPr spcFirstLastPara="1" wrap="square" lIns="0" tIns="0" rIns="0" bIns="0" anchor="t" anchorCtr="0">
            <a:noAutofit/>
          </a:bodyPr>
          <a:lstStyle/>
          <a:p>
            <a:pPr>
              <a:buClr>
                <a:srgbClr val="262626"/>
              </a:buClr>
              <a:buSzPts val="2000"/>
            </a:pPr>
            <a:r>
              <a:rPr lang="ja-JP" altLang="en-US" sz="3920">
                <a:solidFill>
                  <a:srgbClr val="262626"/>
                </a:solidFill>
                <a:latin typeface="Microsoft YaHei" panose="020B0503020204020204" pitchFamily="34" charset="-122"/>
                <a:ea typeface="Microsoft YaHei" panose="020B0503020204020204" pitchFamily="34" charset="-122"/>
              </a:rPr>
              <a:t>机器学习</a:t>
            </a:r>
            <a:r>
              <a:rPr lang="zh-CN" altLang="en-US" sz="3920" dirty="0">
                <a:solidFill>
                  <a:srgbClr val="262626"/>
                </a:solidFill>
                <a:latin typeface="Microsoft YaHei" panose="020B0503020204020204" pitchFamily="34" charset="-122"/>
                <a:ea typeface="Microsoft YaHei" panose="020B0503020204020204" pitchFamily="34" charset="-122"/>
              </a:rPr>
              <a:t>工程师</a:t>
            </a:r>
            <a:r>
              <a:rPr lang="en-US" altLang="zh-CN" sz="3920" dirty="0" err="1">
                <a:solidFill>
                  <a:srgbClr val="262626"/>
                </a:solidFill>
                <a:latin typeface="Microsoft YaHei" panose="020B0503020204020204" pitchFamily="34" charset="-122"/>
                <a:ea typeface="Microsoft YaHei" panose="020B0503020204020204" pitchFamily="34" charset="-122"/>
              </a:rPr>
              <a:t>vip</a:t>
            </a:r>
            <a:r>
              <a:rPr lang="zh-CN" altLang="en-US" sz="3920" dirty="0">
                <a:solidFill>
                  <a:srgbClr val="262626"/>
                </a:solidFill>
                <a:latin typeface="Microsoft YaHei" panose="020B0503020204020204" pitchFamily="34" charset="-122"/>
                <a:ea typeface="Microsoft YaHei" panose="020B0503020204020204" pitchFamily="34" charset="-122"/>
              </a:rPr>
              <a:t>班</a:t>
            </a:r>
            <a:endParaRPr lang="zh-CN" altLang="en-US" sz="3920" dirty="0">
              <a:solidFill>
                <a:srgbClr val="262626"/>
              </a:solidFill>
              <a:latin typeface="Microsoft YaHei" panose="020B0503020204020204" pitchFamily="34" charset="-122"/>
              <a:ea typeface="Microsoft YaHei" panose="020B0503020204020204" pitchFamily="34" charset="-122"/>
            </a:endParaRPr>
          </a:p>
        </p:txBody>
      </p:sp>
      <p:pic>
        <p:nvPicPr>
          <p:cNvPr id="114" name="Google Shape;114;p23"/>
          <p:cNvPicPr preferRelativeResize="0"/>
          <p:nvPr/>
        </p:nvPicPr>
        <p:blipFill>
          <a:blip r:embed="rId2"/>
          <a:stretch>
            <a:fillRect/>
          </a:stretch>
        </p:blipFill>
        <p:spPr>
          <a:xfrm>
            <a:off x="62280" y="159387"/>
            <a:ext cx="4984388" cy="1615633"/>
          </a:xfrm>
          <a:prstGeom prst="rect">
            <a:avLst/>
          </a:prstGeom>
          <a:noFill/>
          <a:ln>
            <a:noFill/>
          </a:ln>
        </p:spPr>
      </p:pic>
      <p:sp>
        <p:nvSpPr>
          <p:cNvPr id="8" name="TextBox 7"/>
          <p:cNvSpPr txBox="1"/>
          <p:nvPr/>
        </p:nvSpPr>
        <p:spPr>
          <a:xfrm>
            <a:off x="13784294" y="9374735"/>
            <a:ext cx="1925782" cy="400110"/>
          </a:xfrm>
          <a:prstGeom prst="rect">
            <a:avLst/>
          </a:prstGeom>
          <a:noFill/>
        </p:spPr>
        <p:txBody>
          <a:bodyPr wrap="square" rtlCol="0">
            <a:spAutoFit/>
          </a:bodyPr>
          <a:lstStyle/>
          <a:p>
            <a:r>
              <a:rPr lang="en-US" sz="2000" dirty="0"/>
              <a:t>By </a:t>
            </a:r>
            <a:r>
              <a:rPr lang="ja-JP" altLang="en-US" sz="2000"/>
              <a:t>助教</a:t>
            </a:r>
            <a:r>
              <a:rPr lang="en-US" sz="2000" dirty="0"/>
              <a:t>Steven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ja-JP" altLang="en-US" sz="4700">
                <a:solidFill>
                  <a:srgbClr val="595959"/>
                </a:solidFill>
              </a:rPr>
              <a:t>决策树</a:t>
            </a:r>
            <a:endParaRPr lang="en-US" altLang="zh-CN" sz="4700" dirty="0">
              <a:solidFill>
                <a:srgbClr val="595959"/>
              </a:solidFill>
            </a:endParaRPr>
          </a:p>
        </p:txBody>
      </p:sp>
      <p:graphicFrame>
        <p:nvGraphicFramePr>
          <p:cNvPr id="18" name="Group 96"/>
          <p:cNvGraphicFramePr/>
          <p:nvPr/>
        </p:nvGraphicFramePr>
        <p:xfrm>
          <a:off x="1119700" y="1667919"/>
          <a:ext cx="5055375" cy="4324764"/>
        </p:xfrm>
        <a:graphic>
          <a:graphicData uri="http://schemas.openxmlformats.org/drawingml/2006/table">
            <a:tbl>
              <a:tblPr/>
              <a:tblGrid>
                <a:gridCol w="1117157"/>
                <a:gridCol w="1276752"/>
                <a:gridCol w="1065525"/>
                <a:gridCol w="1595941"/>
              </a:tblGrid>
              <a:tr h="447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9" name="Text Box 97"/>
          <p:cNvSpPr txBox="1">
            <a:spLocks noChangeArrowheads="1"/>
          </p:cNvSpPr>
          <p:nvPr/>
        </p:nvSpPr>
        <p:spPr bwMode="auto">
          <a:xfrm>
            <a:off x="7222489" y="1940054"/>
            <a:ext cx="4476719" cy="75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Info(T) =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endParaRPr kumimoji="1" lang="en-US" altLang="zh-TW" sz="2155" dirty="0">
              <a:latin typeface="Tahoma" panose="020B0804030504040204" charset="0"/>
              <a:ea typeface="PMingLiU" pitchFamily="18" charset="-120"/>
            </a:endParaRPr>
          </a:p>
          <a:p>
            <a:pPr eaLnBrk="1" hangingPunct="1">
              <a:spcBef>
                <a:spcPct val="0"/>
              </a:spcBef>
              <a:buClrTx/>
              <a:buSzTx/>
              <a:buFontTx/>
              <a:buNone/>
            </a:pPr>
            <a:r>
              <a:rPr kumimoji="1" lang="en-US" altLang="zh-TW" sz="2155" dirty="0">
                <a:latin typeface="Tahoma" panose="020B0804030504040204" charset="0"/>
                <a:ea typeface="PMingLiU" pitchFamily="18" charset="-120"/>
              </a:rPr>
              <a:t>           = 1</a:t>
            </a:r>
            <a:endParaRPr kumimoji="1" lang="en-US" altLang="zh-TW" sz="2155" dirty="0">
              <a:latin typeface="Tahoma" panose="020B0804030504040204" charset="0"/>
              <a:ea typeface="PMingLiU" pitchFamily="18" charset="-120"/>
            </a:endParaRPr>
          </a:p>
        </p:txBody>
      </p:sp>
      <p:sp>
        <p:nvSpPr>
          <p:cNvPr id="32" name="Text Box 57"/>
          <p:cNvSpPr txBox="1">
            <a:spLocks noChangeArrowheads="1"/>
          </p:cNvSpPr>
          <p:nvPr/>
        </p:nvSpPr>
        <p:spPr bwMode="auto">
          <a:xfrm>
            <a:off x="7341843" y="3234459"/>
            <a:ext cx="287290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Income, </a:t>
            </a:r>
            <a:endParaRPr kumimoji="1" lang="en-US" altLang="zh-TW" sz="2155">
              <a:latin typeface="Tahoma" panose="020B0804030504040204" charset="0"/>
              <a:ea typeface="PMingLiU" pitchFamily="18" charset="-120"/>
            </a:endParaRPr>
          </a:p>
        </p:txBody>
      </p:sp>
      <p:sp>
        <p:nvSpPr>
          <p:cNvPr id="33" name="Text Box 56"/>
          <p:cNvSpPr txBox="1">
            <a:spLocks noChangeArrowheads="1"/>
          </p:cNvSpPr>
          <p:nvPr/>
        </p:nvSpPr>
        <p:spPr bwMode="auto">
          <a:xfrm>
            <a:off x="7290294" y="4457086"/>
            <a:ext cx="5011308"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low</a:t>
            </a:r>
            <a:r>
              <a:rPr kumimoji="1" lang="en-US" altLang="zh-TW" sz="2155" dirty="0">
                <a:latin typeface="Tahoma" panose="020B0804030504040204" charset="0"/>
                <a:ea typeface="PMingLiU" pitchFamily="18" charset="-120"/>
              </a:rPr>
              <a:t>) = - 1/3 log 1/3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2/3 log 2/3 </a:t>
            </a:r>
            <a:endParaRPr kumimoji="1" lang="en-US" altLang="zh-TW" sz="2155" dirty="0">
              <a:latin typeface="Tahoma" panose="020B0804030504040204" charset="0"/>
              <a:ea typeface="PMingLiU" pitchFamily="18" charset="-120"/>
            </a:endParaRPr>
          </a:p>
        </p:txBody>
      </p:sp>
      <p:sp>
        <p:nvSpPr>
          <p:cNvPr id="34" name="Text Box 58"/>
          <p:cNvSpPr txBox="1">
            <a:spLocks noChangeArrowheads="1"/>
          </p:cNvSpPr>
          <p:nvPr/>
        </p:nvSpPr>
        <p:spPr bwMode="auto">
          <a:xfrm>
            <a:off x="7290295" y="3852646"/>
            <a:ext cx="4144083"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Info(T</a:t>
            </a:r>
            <a:r>
              <a:rPr kumimoji="1" lang="en-US" altLang="zh-TW" sz="2155" baseline="-25000" dirty="0">
                <a:latin typeface="Tahoma" panose="020B0804030504040204" charset="0"/>
                <a:ea typeface="PMingLiU" pitchFamily="18" charset="-120"/>
              </a:rPr>
              <a:t>high</a:t>
            </a:r>
            <a:r>
              <a:rPr kumimoji="1" lang="en-US" altLang="zh-TW" sz="2155" dirty="0">
                <a:latin typeface="Tahoma" panose="020B0804030504040204" charset="0"/>
                <a:ea typeface="PMingLiU" pitchFamily="18" charset="-120"/>
              </a:rPr>
              <a:t>) = - 1 log 1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0 log 0  </a:t>
            </a:r>
            <a:endParaRPr kumimoji="1" lang="en-US" altLang="zh-TW" sz="2155" dirty="0">
              <a:latin typeface="Tahoma" panose="020B0804030504040204" charset="0"/>
              <a:ea typeface="PMingLiU" pitchFamily="18" charset="-120"/>
            </a:endParaRPr>
          </a:p>
        </p:txBody>
      </p:sp>
      <p:sp>
        <p:nvSpPr>
          <p:cNvPr id="35" name="Text Box 59"/>
          <p:cNvSpPr txBox="1">
            <a:spLocks noChangeArrowheads="1"/>
          </p:cNvSpPr>
          <p:nvPr/>
        </p:nvSpPr>
        <p:spPr bwMode="auto">
          <a:xfrm>
            <a:off x="7341844" y="5077372"/>
            <a:ext cx="650210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Info(Income, T) = </a:t>
            </a:r>
            <a:r>
              <a:rPr kumimoji="1" lang="en-US" altLang="zh-TW" sz="2155">
                <a:latin typeface="Arial" panose="020B0604020202090204" pitchFamily="34" charset="0"/>
                <a:ea typeface="PMingLiU" pitchFamily="18" charset="-120"/>
              </a:rPr>
              <a:t>¼</a:t>
            </a:r>
            <a:r>
              <a:rPr kumimoji="1" lang="en-US" altLang="zh-TW" sz="2155">
                <a:latin typeface="Tahoma" panose="020B0804030504040204" charset="0"/>
                <a:ea typeface="PMingLiU" pitchFamily="18" charset="-120"/>
              </a:rPr>
              <a:t>  x Info(T</a:t>
            </a:r>
            <a:r>
              <a:rPr kumimoji="1" lang="en-US" altLang="zh-TW" sz="2155" baseline="-25000">
                <a:latin typeface="Tahoma" panose="020B0804030504040204" charset="0"/>
                <a:ea typeface="PMingLiU" pitchFamily="18" charset="-120"/>
              </a:rPr>
              <a:t>high</a:t>
            </a:r>
            <a:r>
              <a:rPr kumimoji="1" lang="en-US" altLang="zh-TW" sz="2155">
                <a:latin typeface="Tahoma" panose="020B0804030504040204" charset="0"/>
                <a:ea typeface="PMingLiU" pitchFamily="18" charset="-120"/>
              </a:rPr>
              <a:t>) + </a:t>
            </a:r>
            <a:r>
              <a:rPr kumimoji="1" lang="en-US" altLang="zh-TW" sz="2155">
                <a:latin typeface="Arial" panose="020B0604020202090204" pitchFamily="34" charset="0"/>
                <a:ea typeface="PMingLiU" pitchFamily="18" charset="-120"/>
              </a:rPr>
              <a:t>¾</a:t>
            </a:r>
            <a:r>
              <a:rPr kumimoji="1" lang="en-US" altLang="zh-TW" sz="2155">
                <a:latin typeface="Tahoma" panose="020B0804030504040204" charset="0"/>
                <a:ea typeface="PMingLiU" pitchFamily="18" charset="-120"/>
              </a:rPr>
              <a:t> x Info(T</a:t>
            </a:r>
            <a:r>
              <a:rPr kumimoji="1" lang="en-US" altLang="zh-TW" sz="2155" baseline="-25000">
                <a:latin typeface="Tahoma" panose="020B0804030504040204" charset="0"/>
                <a:ea typeface="PMingLiU" pitchFamily="18" charset="-120"/>
              </a:rPr>
              <a:t>low</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sp>
        <p:nvSpPr>
          <p:cNvPr id="36" name="Text Box 60"/>
          <p:cNvSpPr txBox="1">
            <a:spLocks noChangeArrowheads="1"/>
          </p:cNvSpPr>
          <p:nvPr/>
        </p:nvSpPr>
        <p:spPr bwMode="auto">
          <a:xfrm>
            <a:off x="7335749" y="5643687"/>
            <a:ext cx="570861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Gain(Income, T) = Info(T)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Info(Income, T)</a:t>
            </a:r>
            <a:endParaRPr kumimoji="1" lang="en-US" altLang="zh-TW" sz="2155" dirty="0">
              <a:latin typeface="Tahoma" panose="020B0804030504040204" charset="0"/>
              <a:ea typeface="PMingLiU" pitchFamily="18" charset="-120"/>
            </a:endParaRPr>
          </a:p>
        </p:txBody>
      </p:sp>
      <p:sp>
        <p:nvSpPr>
          <p:cNvPr id="37" name="Text Box 61"/>
          <p:cNvSpPr txBox="1">
            <a:spLocks noChangeArrowheads="1"/>
          </p:cNvSpPr>
          <p:nvPr/>
        </p:nvSpPr>
        <p:spPr bwMode="auto">
          <a:xfrm>
            <a:off x="12875074" y="5643687"/>
            <a:ext cx="187262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1 </a:t>
            </a:r>
            <a:r>
              <a:rPr kumimoji="1" lang="en-US" altLang="zh-TW" sz="2155">
                <a:latin typeface="Arial" panose="020B0604020202090204" pitchFamily="34" charset="0"/>
                <a:ea typeface="PMingLiU" pitchFamily="18" charset="-120"/>
              </a:rPr>
              <a:t>–</a:t>
            </a:r>
            <a:r>
              <a:rPr kumimoji="1" lang="en-US" altLang="zh-TW" sz="2155">
                <a:latin typeface="Tahoma" panose="020B0804030504040204" charset="0"/>
                <a:ea typeface="PMingLiU" pitchFamily="18" charset="-120"/>
              </a:rPr>
              <a:t> 0.6887 </a:t>
            </a:r>
            <a:endParaRPr kumimoji="1" lang="en-US" altLang="zh-TW" sz="2155">
              <a:latin typeface="Tahoma" panose="020B0804030504040204" charset="0"/>
              <a:ea typeface="PMingLiU" pitchFamily="18" charset="-120"/>
            </a:endParaRPr>
          </a:p>
        </p:txBody>
      </p:sp>
      <p:sp>
        <p:nvSpPr>
          <p:cNvPr id="38" name="Text Box 62"/>
          <p:cNvSpPr txBox="1">
            <a:spLocks noChangeArrowheads="1"/>
          </p:cNvSpPr>
          <p:nvPr/>
        </p:nvSpPr>
        <p:spPr bwMode="auto">
          <a:xfrm>
            <a:off x="14551533" y="5589937"/>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0.3113</a:t>
            </a:r>
            <a:endParaRPr kumimoji="1" lang="en-US" altLang="zh-TW" sz="2155" dirty="0">
              <a:latin typeface="Tahoma" panose="020B0804030504040204" charset="0"/>
              <a:ea typeface="PMingLiU" pitchFamily="18" charset="-120"/>
            </a:endParaRPr>
          </a:p>
        </p:txBody>
      </p:sp>
      <p:sp>
        <p:nvSpPr>
          <p:cNvPr id="39" name="Text Box 63"/>
          <p:cNvSpPr txBox="1">
            <a:spLocks noChangeArrowheads="1"/>
          </p:cNvSpPr>
          <p:nvPr/>
        </p:nvSpPr>
        <p:spPr bwMode="auto">
          <a:xfrm>
            <a:off x="7481723" y="6270742"/>
            <a:ext cx="254909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40" name="Text Box 64"/>
          <p:cNvSpPr txBox="1">
            <a:spLocks noChangeArrowheads="1"/>
          </p:cNvSpPr>
          <p:nvPr/>
        </p:nvSpPr>
        <p:spPr bwMode="auto">
          <a:xfrm>
            <a:off x="10754554" y="6290147"/>
            <a:ext cx="3073277"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Gain(Race, T) = 0.1887</a:t>
            </a:r>
            <a:endParaRPr kumimoji="1" lang="en-US" altLang="zh-TW" sz="2155" dirty="0">
              <a:latin typeface="Tahoma" panose="020B0804030504040204" charset="0"/>
              <a:ea typeface="PMingLiU" pitchFamily="18" charset="-120"/>
            </a:endParaRPr>
          </a:p>
        </p:txBody>
      </p:sp>
      <p:sp>
        <p:nvSpPr>
          <p:cNvPr id="41" name="Text Box 65"/>
          <p:cNvSpPr txBox="1">
            <a:spLocks noChangeArrowheads="1"/>
          </p:cNvSpPr>
          <p:nvPr/>
        </p:nvSpPr>
        <p:spPr bwMode="auto">
          <a:xfrm>
            <a:off x="7473627" y="7024137"/>
            <a:ext cx="287290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Income, </a:t>
            </a:r>
            <a:endParaRPr kumimoji="1" lang="en-US" altLang="zh-TW" sz="2155" dirty="0">
              <a:latin typeface="Tahoma" panose="020B0804030504040204" charset="0"/>
              <a:ea typeface="PMingLiU" pitchFamily="18" charset="-120"/>
            </a:endParaRPr>
          </a:p>
        </p:txBody>
      </p:sp>
      <p:sp>
        <p:nvSpPr>
          <p:cNvPr id="42" name="Text Box 66"/>
          <p:cNvSpPr txBox="1">
            <a:spLocks noChangeArrowheads="1"/>
          </p:cNvSpPr>
          <p:nvPr/>
        </p:nvSpPr>
        <p:spPr bwMode="auto">
          <a:xfrm>
            <a:off x="10754553" y="7024137"/>
            <a:ext cx="3397084"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Gain(Income, T) = 0.3113</a:t>
            </a:r>
            <a:endParaRPr kumimoji="1" lang="en-US" altLang="zh-TW" sz="2155" dirty="0">
              <a:latin typeface="Tahoma" panose="020B0804030504040204" charset="0"/>
              <a:ea typeface="PMingLiU" pitchFamily="18" charset="-120"/>
            </a:endParaRPr>
          </a:p>
        </p:txBody>
      </p:sp>
      <p:sp>
        <p:nvSpPr>
          <p:cNvPr id="43" name="Text Box 67"/>
          <p:cNvSpPr txBox="1">
            <a:spLocks noChangeArrowheads="1"/>
          </p:cNvSpPr>
          <p:nvPr/>
        </p:nvSpPr>
        <p:spPr bwMode="auto">
          <a:xfrm>
            <a:off x="12130410" y="4457086"/>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0.9183</a:t>
            </a:r>
            <a:endParaRPr kumimoji="1" lang="en-US" altLang="zh-TW" sz="2155">
              <a:latin typeface="Tahoma" panose="020B0804030504040204" charset="0"/>
              <a:ea typeface="PMingLiU" pitchFamily="18" charset="-120"/>
            </a:endParaRPr>
          </a:p>
        </p:txBody>
      </p:sp>
      <p:sp>
        <p:nvSpPr>
          <p:cNvPr id="44" name="Text Box 68"/>
          <p:cNvSpPr txBox="1">
            <a:spLocks noChangeArrowheads="1"/>
          </p:cNvSpPr>
          <p:nvPr/>
        </p:nvSpPr>
        <p:spPr bwMode="auto">
          <a:xfrm>
            <a:off x="11134831" y="3802683"/>
            <a:ext cx="62228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a:t>
            </a:r>
            <a:endParaRPr kumimoji="1" lang="en-US" altLang="zh-TW" sz="2155" dirty="0">
              <a:latin typeface="Tahoma" panose="020B0804030504040204" charset="0"/>
              <a:ea typeface="PMingLiU" pitchFamily="18" charset="-120"/>
            </a:endParaRPr>
          </a:p>
        </p:txBody>
      </p:sp>
      <p:sp>
        <p:nvSpPr>
          <p:cNvPr id="45" name="Text Box 69"/>
          <p:cNvSpPr txBox="1">
            <a:spLocks noChangeArrowheads="1"/>
          </p:cNvSpPr>
          <p:nvPr/>
        </p:nvSpPr>
        <p:spPr bwMode="auto">
          <a:xfrm>
            <a:off x="13594078" y="5077372"/>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0.6887</a:t>
            </a:r>
            <a:endParaRPr kumimoji="1" lang="en-US" altLang="zh-TW" sz="2155">
              <a:latin typeface="Tahoma" panose="020B080403050404020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2" grpId="0" animBg="1"/>
      <p:bldP spid="33" grpId="0"/>
      <p:bldP spid="34" grpId="0"/>
      <p:bldP spid="35" grpId="0"/>
      <p:bldP spid="36" grpId="0"/>
      <p:bldP spid="37" grpId="0"/>
      <p:bldP spid="38" grpId="0"/>
      <p:bldP spid="41" grpId="0" animBg="1"/>
      <p:bldP spid="42" grpId="0" animBg="1"/>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ja-JP" altLang="en-US" sz="4700">
                <a:solidFill>
                  <a:srgbClr val="595959"/>
                </a:solidFill>
              </a:rPr>
              <a:t>决策树</a:t>
            </a:r>
            <a:endParaRPr lang="en-US" altLang="zh-CN" sz="4700" dirty="0">
              <a:solidFill>
                <a:srgbClr val="595959"/>
              </a:solidFill>
            </a:endParaRPr>
          </a:p>
        </p:txBody>
      </p:sp>
      <p:graphicFrame>
        <p:nvGraphicFramePr>
          <p:cNvPr id="18" name="Group 96"/>
          <p:cNvGraphicFramePr/>
          <p:nvPr/>
        </p:nvGraphicFramePr>
        <p:xfrm>
          <a:off x="1119700" y="1667919"/>
          <a:ext cx="5055375" cy="4324764"/>
        </p:xfrm>
        <a:graphic>
          <a:graphicData uri="http://schemas.openxmlformats.org/drawingml/2006/table">
            <a:tbl>
              <a:tblPr/>
              <a:tblGrid>
                <a:gridCol w="1117157"/>
                <a:gridCol w="1276752"/>
                <a:gridCol w="1065525"/>
                <a:gridCol w="1595941"/>
              </a:tblGrid>
              <a:tr h="447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9" name="Text Box 97"/>
          <p:cNvSpPr txBox="1">
            <a:spLocks noChangeArrowheads="1"/>
          </p:cNvSpPr>
          <p:nvPr/>
        </p:nvSpPr>
        <p:spPr bwMode="auto">
          <a:xfrm>
            <a:off x="7134380" y="1923537"/>
            <a:ext cx="4476719" cy="75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Info(T) =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endParaRPr kumimoji="1" lang="en-US" altLang="zh-TW" sz="2155" dirty="0">
              <a:latin typeface="Tahoma" panose="020B0804030504040204" charset="0"/>
              <a:ea typeface="PMingLiU" pitchFamily="18" charset="-120"/>
            </a:endParaRPr>
          </a:p>
          <a:p>
            <a:pPr eaLnBrk="1" hangingPunct="1">
              <a:spcBef>
                <a:spcPct val="0"/>
              </a:spcBef>
              <a:buClrTx/>
              <a:buSzTx/>
              <a:buFontTx/>
              <a:buNone/>
            </a:pPr>
            <a:r>
              <a:rPr kumimoji="1" lang="en-US" altLang="zh-TW" sz="2155" dirty="0">
                <a:latin typeface="Tahoma" panose="020B0804030504040204" charset="0"/>
                <a:ea typeface="PMingLiU" pitchFamily="18" charset="-120"/>
              </a:rPr>
              <a:t>           = 1</a:t>
            </a:r>
            <a:endParaRPr kumimoji="1" lang="en-US" altLang="zh-TW" sz="2155" dirty="0">
              <a:latin typeface="Tahoma" panose="020B0804030504040204" charset="0"/>
              <a:ea typeface="PMingLiU" pitchFamily="18" charset="-120"/>
            </a:endParaRPr>
          </a:p>
        </p:txBody>
      </p:sp>
      <p:sp>
        <p:nvSpPr>
          <p:cNvPr id="21" name="Text Box 56"/>
          <p:cNvSpPr txBox="1">
            <a:spLocks noChangeArrowheads="1"/>
          </p:cNvSpPr>
          <p:nvPr/>
        </p:nvSpPr>
        <p:spPr bwMode="auto">
          <a:xfrm>
            <a:off x="7285417" y="3560376"/>
            <a:ext cx="3977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yes</a:t>
            </a:r>
            <a:r>
              <a:rPr kumimoji="1" lang="en-US" altLang="zh-TW" sz="2155" dirty="0">
                <a:latin typeface="Tahoma" panose="020B0804030504040204" charset="0"/>
                <a:ea typeface="PMingLiU" pitchFamily="18" charset="-120"/>
              </a:rPr>
              <a:t>) = - 1 log 1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0 log 0 </a:t>
            </a:r>
            <a:endParaRPr kumimoji="1" lang="en-US" altLang="zh-TW" sz="2155" dirty="0">
              <a:latin typeface="Tahoma" panose="020B0804030504040204" charset="0"/>
              <a:ea typeface="PMingLiU" pitchFamily="18" charset="-120"/>
            </a:endParaRPr>
          </a:p>
        </p:txBody>
      </p:sp>
      <p:sp>
        <p:nvSpPr>
          <p:cNvPr id="22" name="Text Box 57"/>
          <p:cNvSpPr txBox="1">
            <a:spLocks noChangeArrowheads="1"/>
          </p:cNvSpPr>
          <p:nvPr/>
        </p:nvSpPr>
        <p:spPr bwMode="auto">
          <a:xfrm>
            <a:off x="7341374" y="2859780"/>
            <a:ext cx="2557110"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Child, </a:t>
            </a:r>
            <a:endParaRPr kumimoji="1" lang="en-US" altLang="zh-TW" sz="2155">
              <a:latin typeface="Tahoma" panose="020B0804030504040204" charset="0"/>
              <a:ea typeface="PMingLiU" pitchFamily="18" charset="-120"/>
            </a:endParaRPr>
          </a:p>
        </p:txBody>
      </p:sp>
      <p:sp>
        <p:nvSpPr>
          <p:cNvPr id="23" name="Text Box 58"/>
          <p:cNvSpPr txBox="1">
            <a:spLocks noChangeArrowheads="1"/>
          </p:cNvSpPr>
          <p:nvPr/>
        </p:nvSpPr>
        <p:spPr bwMode="auto">
          <a:xfrm>
            <a:off x="7285416" y="4194710"/>
            <a:ext cx="502252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no</a:t>
            </a:r>
            <a:r>
              <a:rPr kumimoji="1" lang="en-US" altLang="zh-TW" sz="2155" dirty="0">
                <a:latin typeface="Tahoma" panose="020B0804030504040204" charset="0"/>
                <a:ea typeface="PMingLiU" pitchFamily="18" charset="-120"/>
              </a:rPr>
              <a:t>) = - 1/5 log 1/5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4/5 log 4/5  </a:t>
            </a:r>
            <a:endParaRPr kumimoji="1" lang="en-US" altLang="zh-TW" sz="2155" dirty="0">
              <a:latin typeface="Tahoma" panose="020B0804030504040204" charset="0"/>
              <a:ea typeface="PMingLiU" pitchFamily="18" charset="-120"/>
            </a:endParaRPr>
          </a:p>
        </p:txBody>
      </p:sp>
      <p:sp>
        <p:nvSpPr>
          <p:cNvPr id="24" name="Text Box 59"/>
          <p:cNvSpPr txBox="1">
            <a:spLocks noChangeArrowheads="1"/>
          </p:cNvSpPr>
          <p:nvPr/>
        </p:nvSpPr>
        <p:spPr bwMode="auto">
          <a:xfrm>
            <a:off x="7285417" y="4805099"/>
            <a:ext cx="629691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Info(Child, T) = 3/8 x Info(T</a:t>
            </a:r>
            <a:r>
              <a:rPr kumimoji="1" lang="en-US" altLang="zh-TW" sz="2155" baseline="-25000">
                <a:latin typeface="Tahoma" panose="020B0804030504040204" charset="0"/>
                <a:ea typeface="PMingLiU" pitchFamily="18" charset="-120"/>
              </a:rPr>
              <a:t>yes</a:t>
            </a:r>
            <a:r>
              <a:rPr kumimoji="1" lang="en-US" altLang="zh-TW" sz="2155">
                <a:latin typeface="Tahoma" panose="020B0804030504040204" charset="0"/>
                <a:ea typeface="PMingLiU" pitchFamily="18" charset="-120"/>
              </a:rPr>
              <a:t>) + 5/8 x Info(T</a:t>
            </a:r>
            <a:r>
              <a:rPr kumimoji="1" lang="en-US" altLang="zh-TW" sz="2155" baseline="-25000">
                <a:latin typeface="Tahoma" panose="020B0804030504040204" charset="0"/>
                <a:ea typeface="PMingLiU" pitchFamily="18" charset="-120"/>
              </a:rPr>
              <a:t>no</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sp>
        <p:nvSpPr>
          <p:cNvPr id="25" name="Text Box 60"/>
          <p:cNvSpPr txBox="1">
            <a:spLocks noChangeArrowheads="1"/>
          </p:cNvSpPr>
          <p:nvPr/>
        </p:nvSpPr>
        <p:spPr bwMode="auto">
          <a:xfrm>
            <a:off x="7337853" y="5483246"/>
            <a:ext cx="507703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Gain(Child, T) = Info(T)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Info(Child, T)</a:t>
            </a:r>
            <a:endParaRPr kumimoji="1" lang="en-US" altLang="zh-TW" sz="2155" dirty="0">
              <a:latin typeface="Tahoma" panose="020B0804030504040204" charset="0"/>
              <a:ea typeface="PMingLiU" pitchFamily="18" charset="-120"/>
            </a:endParaRPr>
          </a:p>
        </p:txBody>
      </p:sp>
      <p:sp>
        <p:nvSpPr>
          <p:cNvPr id="26" name="Text Box 61"/>
          <p:cNvSpPr txBox="1">
            <a:spLocks noChangeArrowheads="1"/>
          </p:cNvSpPr>
          <p:nvPr/>
        </p:nvSpPr>
        <p:spPr bwMode="auto">
          <a:xfrm>
            <a:off x="12318742" y="5465670"/>
            <a:ext cx="178606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1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0.4512</a:t>
            </a:r>
            <a:endParaRPr kumimoji="1" lang="en-US" altLang="zh-TW" sz="2155" dirty="0">
              <a:latin typeface="Tahoma" panose="020B0804030504040204" charset="0"/>
              <a:ea typeface="PMingLiU" pitchFamily="18" charset="-120"/>
            </a:endParaRPr>
          </a:p>
        </p:txBody>
      </p:sp>
      <p:sp>
        <p:nvSpPr>
          <p:cNvPr id="27" name="Text Box 62"/>
          <p:cNvSpPr txBox="1">
            <a:spLocks noChangeArrowheads="1"/>
          </p:cNvSpPr>
          <p:nvPr/>
        </p:nvSpPr>
        <p:spPr bwMode="auto">
          <a:xfrm>
            <a:off x="14048337" y="5422768"/>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0.5488</a:t>
            </a:r>
            <a:endParaRPr kumimoji="1" lang="en-US" altLang="zh-TW" sz="2155">
              <a:latin typeface="Tahoma" panose="020B0804030504040204" charset="0"/>
              <a:ea typeface="PMingLiU" pitchFamily="18" charset="-120"/>
            </a:endParaRPr>
          </a:p>
        </p:txBody>
      </p:sp>
      <p:sp>
        <p:nvSpPr>
          <p:cNvPr id="28" name="Text Box 63"/>
          <p:cNvSpPr txBox="1">
            <a:spLocks noChangeArrowheads="1"/>
          </p:cNvSpPr>
          <p:nvPr/>
        </p:nvSpPr>
        <p:spPr bwMode="auto">
          <a:xfrm>
            <a:off x="7350798" y="6230250"/>
            <a:ext cx="254909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29" name="Text Box 64"/>
          <p:cNvSpPr txBox="1">
            <a:spLocks noChangeArrowheads="1"/>
          </p:cNvSpPr>
          <p:nvPr/>
        </p:nvSpPr>
        <p:spPr bwMode="auto">
          <a:xfrm>
            <a:off x="10688396" y="6232441"/>
            <a:ext cx="3073277"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Gain(Race, T) = 0.1887</a:t>
            </a:r>
            <a:endParaRPr kumimoji="1" lang="en-US" altLang="zh-TW" sz="2155" dirty="0">
              <a:latin typeface="Tahoma" panose="020B0804030504040204" charset="0"/>
              <a:ea typeface="PMingLiU" pitchFamily="18" charset="-120"/>
            </a:endParaRPr>
          </a:p>
        </p:txBody>
      </p:sp>
      <p:sp>
        <p:nvSpPr>
          <p:cNvPr id="30" name="Text Box 65"/>
          <p:cNvSpPr txBox="1">
            <a:spLocks noChangeArrowheads="1"/>
          </p:cNvSpPr>
          <p:nvPr/>
        </p:nvSpPr>
        <p:spPr bwMode="auto">
          <a:xfrm>
            <a:off x="7350798" y="7006114"/>
            <a:ext cx="287290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Income, </a:t>
            </a:r>
            <a:endParaRPr kumimoji="1" lang="en-US" altLang="zh-TW" sz="2155">
              <a:latin typeface="Tahoma" panose="020B0804030504040204" charset="0"/>
              <a:ea typeface="PMingLiU" pitchFamily="18" charset="-120"/>
            </a:endParaRPr>
          </a:p>
        </p:txBody>
      </p:sp>
      <p:sp>
        <p:nvSpPr>
          <p:cNvPr id="31" name="Text Box 66"/>
          <p:cNvSpPr txBox="1">
            <a:spLocks noChangeArrowheads="1"/>
          </p:cNvSpPr>
          <p:nvPr/>
        </p:nvSpPr>
        <p:spPr bwMode="auto">
          <a:xfrm>
            <a:off x="10688395" y="6999211"/>
            <a:ext cx="3397084"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Gain(Income, T) = 0.3113</a:t>
            </a:r>
            <a:endParaRPr kumimoji="1" lang="en-US" altLang="zh-TW" sz="2155" dirty="0">
              <a:latin typeface="Tahoma" panose="020B0804030504040204" charset="0"/>
              <a:ea typeface="PMingLiU" pitchFamily="18" charset="-120"/>
            </a:endParaRPr>
          </a:p>
        </p:txBody>
      </p:sp>
      <p:sp>
        <p:nvSpPr>
          <p:cNvPr id="46" name="Text Box 67"/>
          <p:cNvSpPr txBox="1">
            <a:spLocks noChangeArrowheads="1"/>
          </p:cNvSpPr>
          <p:nvPr/>
        </p:nvSpPr>
        <p:spPr bwMode="auto">
          <a:xfrm>
            <a:off x="7337851" y="7900806"/>
            <a:ext cx="2557110"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Child, </a:t>
            </a:r>
            <a:endParaRPr kumimoji="1" lang="en-US" altLang="zh-TW" sz="2155">
              <a:latin typeface="Tahoma" panose="020B0804030504040204" charset="0"/>
              <a:ea typeface="PMingLiU" pitchFamily="18" charset="-120"/>
            </a:endParaRPr>
          </a:p>
        </p:txBody>
      </p:sp>
      <p:sp>
        <p:nvSpPr>
          <p:cNvPr id="47" name="Text Box 68"/>
          <p:cNvSpPr txBox="1">
            <a:spLocks noChangeArrowheads="1"/>
          </p:cNvSpPr>
          <p:nvPr/>
        </p:nvSpPr>
        <p:spPr bwMode="auto">
          <a:xfrm>
            <a:off x="10688395" y="7900806"/>
            <a:ext cx="3081293"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Gain(Child, T) = 0.5488</a:t>
            </a:r>
            <a:endParaRPr kumimoji="1" lang="en-US" altLang="zh-TW" sz="2155">
              <a:latin typeface="Tahoma" panose="020B0804030504040204" charset="0"/>
              <a:ea typeface="PMingLiU" pitchFamily="18" charset="-120"/>
            </a:endParaRPr>
          </a:p>
        </p:txBody>
      </p:sp>
      <p:sp>
        <p:nvSpPr>
          <p:cNvPr id="48" name="Text Box 69"/>
          <p:cNvSpPr txBox="1">
            <a:spLocks noChangeArrowheads="1"/>
          </p:cNvSpPr>
          <p:nvPr/>
        </p:nvSpPr>
        <p:spPr bwMode="auto">
          <a:xfrm>
            <a:off x="12076653" y="4173150"/>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0.7219</a:t>
            </a:r>
            <a:endParaRPr kumimoji="1" lang="en-US" altLang="zh-TW" sz="2155" dirty="0">
              <a:latin typeface="Tahoma" panose="020B0804030504040204" charset="0"/>
              <a:ea typeface="PMingLiU" pitchFamily="18" charset="-120"/>
            </a:endParaRPr>
          </a:p>
        </p:txBody>
      </p:sp>
      <p:sp>
        <p:nvSpPr>
          <p:cNvPr id="49" name="Text Box 70"/>
          <p:cNvSpPr txBox="1">
            <a:spLocks noChangeArrowheads="1"/>
          </p:cNvSpPr>
          <p:nvPr/>
        </p:nvSpPr>
        <p:spPr bwMode="auto">
          <a:xfrm>
            <a:off x="11059303" y="3517474"/>
            <a:ext cx="62228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a:t>
            </a:r>
            <a:endParaRPr kumimoji="1" lang="en-US" altLang="zh-TW" sz="2155" dirty="0">
              <a:latin typeface="Tahoma" panose="020B0804030504040204" charset="0"/>
              <a:ea typeface="PMingLiU" pitchFamily="18" charset="-120"/>
            </a:endParaRPr>
          </a:p>
        </p:txBody>
      </p:sp>
      <p:sp>
        <p:nvSpPr>
          <p:cNvPr id="50" name="Text Box 71"/>
          <p:cNvSpPr txBox="1">
            <a:spLocks noChangeArrowheads="1"/>
          </p:cNvSpPr>
          <p:nvPr/>
        </p:nvSpPr>
        <p:spPr bwMode="auto">
          <a:xfrm>
            <a:off x="13303673" y="4805099"/>
            <a:ext cx="130837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0.4512</a:t>
            </a:r>
            <a:endParaRPr kumimoji="1" lang="en-US" altLang="zh-TW" sz="2155">
              <a:latin typeface="Tahoma" panose="020B0804030504040204" charset="0"/>
              <a:ea typeface="PMingLiU" pitchFamily="18" charset="-120"/>
            </a:endParaRPr>
          </a:p>
        </p:txBody>
      </p:sp>
      <p:sp>
        <p:nvSpPr>
          <p:cNvPr id="51" name="Oval 101"/>
          <p:cNvSpPr>
            <a:spLocks noChangeArrowheads="1"/>
          </p:cNvSpPr>
          <p:nvPr/>
        </p:nvSpPr>
        <p:spPr bwMode="auto">
          <a:xfrm>
            <a:off x="12821317" y="7823866"/>
            <a:ext cx="1142044" cy="666444"/>
          </a:xfrm>
          <a:prstGeom prst="ellipse">
            <a:avLst/>
          </a:prstGeom>
          <a:noFill/>
          <a:ln w="38100">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kumimoji="1" lang="en-US" altLang="en-US" sz="2155" dirty="0">
              <a:solidFill>
                <a:srgbClr val="FF0000"/>
              </a:solidFill>
              <a:highlight>
                <a:srgbClr val="FF0000"/>
              </a:highlight>
              <a:latin typeface="Tahoma" panose="020B0804030504040204" charset="0"/>
              <a:ea typeface="PMingLiU" pitchFamily="18" charset="-120"/>
            </a:endParaRPr>
          </a:p>
        </p:txBody>
      </p:sp>
      <p:sp>
        <p:nvSpPr>
          <p:cNvPr id="68" name="Rectangle 82"/>
          <p:cNvSpPr>
            <a:spLocks noChangeArrowheads="1"/>
          </p:cNvSpPr>
          <p:nvPr/>
        </p:nvSpPr>
        <p:spPr bwMode="auto">
          <a:xfrm>
            <a:off x="352894" y="6230251"/>
            <a:ext cx="6373752" cy="3561754"/>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endParaRPr kumimoji="1" lang="en-US" altLang="en-US" sz="1960">
              <a:latin typeface="Tahoma" panose="020B0804030504040204" charset="0"/>
              <a:ea typeface="PMingLiU" pitchFamily="18" charset="-120"/>
            </a:endParaRPr>
          </a:p>
        </p:txBody>
      </p:sp>
      <p:grpSp>
        <p:nvGrpSpPr>
          <p:cNvPr id="69" name="Group 98"/>
          <p:cNvGrpSpPr/>
          <p:nvPr/>
        </p:nvGrpSpPr>
        <p:grpSpPr bwMode="auto">
          <a:xfrm>
            <a:off x="1380606" y="6342069"/>
            <a:ext cx="4015667" cy="1583307"/>
            <a:chOff x="476" y="94"/>
            <a:chExt cx="1972" cy="577"/>
          </a:xfrm>
        </p:grpSpPr>
        <p:sp>
          <p:nvSpPr>
            <p:cNvPr id="70" name="Text Box 83"/>
            <p:cNvSpPr txBox="1">
              <a:spLocks noChangeArrowheads="1"/>
            </p:cNvSpPr>
            <p:nvPr/>
          </p:nvSpPr>
          <p:spPr bwMode="auto">
            <a:xfrm>
              <a:off x="1292" y="94"/>
              <a:ext cx="310" cy="14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root</a:t>
              </a:r>
              <a:endParaRPr kumimoji="1" lang="en-US" altLang="zh-TW" sz="1960">
                <a:latin typeface="Tahoma" panose="020B0804030504040204" charset="0"/>
                <a:ea typeface="PMingLiU" pitchFamily="18" charset="-120"/>
              </a:endParaRPr>
            </a:p>
          </p:txBody>
        </p:sp>
        <p:sp>
          <p:nvSpPr>
            <p:cNvPr id="71" name="Text Box 84"/>
            <p:cNvSpPr txBox="1">
              <a:spLocks noChangeArrowheads="1"/>
            </p:cNvSpPr>
            <p:nvPr/>
          </p:nvSpPr>
          <p:spPr bwMode="auto">
            <a:xfrm>
              <a:off x="777" y="527"/>
              <a:ext cx="206" cy="14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   </a:t>
              </a:r>
              <a:endParaRPr kumimoji="1" lang="en-US" altLang="zh-TW" sz="1960">
                <a:latin typeface="Tahoma" panose="020B0804030504040204" charset="0"/>
                <a:ea typeface="PMingLiU" pitchFamily="18" charset="-120"/>
              </a:endParaRPr>
            </a:p>
          </p:txBody>
        </p:sp>
        <p:sp>
          <p:nvSpPr>
            <p:cNvPr id="72" name="Text Box 85"/>
            <p:cNvSpPr txBox="1">
              <a:spLocks noChangeArrowheads="1"/>
            </p:cNvSpPr>
            <p:nvPr/>
          </p:nvSpPr>
          <p:spPr bwMode="auto">
            <a:xfrm>
              <a:off x="1973" y="527"/>
              <a:ext cx="206" cy="14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   </a:t>
              </a:r>
              <a:endParaRPr kumimoji="1" lang="en-US" altLang="zh-TW" sz="1960">
                <a:latin typeface="Tahoma" panose="020B0804030504040204" charset="0"/>
                <a:ea typeface="PMingLiU" pitchFamily="18" charset="-120"/>
              </a:endParaRPr>
            </a:p>
          </p:txBody>
        </p:sp>
        <p:sp>
          <p:nvSpPr>
            <p:cNvPr id="73" name="Line 86"/>
            <p:cNvSpPr>
              <a:spLocks noChangeShapeType="1"/>
            </p:cNvSpPr>
            <p:nvPr/>
          </p:nvSpPr>
          <p:spPr bwMode="auto">
            <a:xfrm flipH="1">
              <a:off x="975" y="300"/>
              <a:ext cx="363"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sp>
          <p:nvSpPr>
            <p:cNvPr id="74" name="Line 87"/>
            <p:cNvSpPr>
              <a:spLocks noChangeShapeType="1"/>
            </p:cNvSpPr>
            <p:nvPr/>
          </p:nvSpPr>
          <p:spPr bwMode="auto">
            <a:xfrm>
              <a:off x="1610" y="300"/>
              <a:ext cx="499"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sp>
          <p:nvSpPr>
            <p:cNvPr id="75" name="Text Box 90"/>
            <p:cNvSpPr txBox="1">
              <a:spLocks noChangeArrowheads="1"/>
            </p:cNvSpPr>
            <p:nvPr/>
          </p:nvSpPr>
          <p:spPr bwMode="auto">
            <a:xfrm>
              <a:off x="476" y="210"/>
              <a:ext cx="61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child=yes</a:t>
              </a:r>
              <a:endParaRPr kumimoji="1" lang="en-US" altLang="zh-TW" sz="1960">
                <a:latin typeface="Tahoma" panose="020B0804030504040204" charset="0"/>
                <a:ea typeface="PMingLiU" pitchFamily="18" charset="-120"/>
              </a:endParaRPr>
            </a:p>
          </p:txBody>
        </p:sp>
        <p:sp>
          <p:nvSpPr>
            <p:cNvPr id="76" name="Text Box 91"/>
            <p:cNvSpPr txBox="1">
              <a:spLocks noChangeArrowheads="1"/>
            </p:cNvSpPr>
            <p:nvPr/>
          </p:nvSpPr>
          <p:spPr bwMode="auto">
            <a:xfrm>
              <a:off x="1882" y="210"/>
              <a:ext cx="56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child=no</a:t>
              </a:r>
              <a:endParaRPr kumimoji="1" lang="en-US" altLang="zh-TW" sz="1960">
                <a:latin typeface="Tahoma" panose="020B0804030504040204" charset="0"/>
                <a:ea typeface="PMingLiU" pitchFamily="18" charset="-120"/>
              </a:endParaRPr>
            </a:p>
          </p:txBody>
        </p:sp>
      </p:grpSp>
      <p:sp>
        <p:nvSpPr>
          <p:cNvPr id="77" name="AutoShape 92"/>
          <p:cNvSpPr>
            <a:spLocks noChangeArrowheads="1"/>
          </p:cNvSpPr>
          <p:nvPr/>
        </p:nvSpPr>
        <p:spPr bwMode="auto">
          <a:xfrm>
            <a:off x="855405" y="8303931"/>
            <a:ext cx="1478384" cy="622894"/>
          </a:xfrm>
          <a:prstGeom prst="wedgeRoundRectCallout">
            <a:avLst>
              <a:gd name="adj1" fmla="val 42560"/>
              <a:gd name="adj2" fmla="val -96694"/>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en-US" sz="1960">
                <a:latin typeface="Tahoma" panose="020B0804030504040204" charset="0"/>
                <a:ea typeface="PMingLiU" pitchFamily="18" charset="-120"/>
              </a:rPr>
              <a:t>{2, 3, 4}</a:t>
            </a:r>
            <a:endParaRPr kumimoji="1" lang="en-US" altLang="en-US" sz="1960">
              <a:latin typeface="Tahoma" panose="020B0804030504040204" charset="0"/>
              <a:ea typeface="PMingLiU" pitchFamily="18" charset="-120"/>
            </a:endParaRPr>
          </a:p>
        </p:txBody>
      </p:sp>
      <p:sp>
        <p:nvSpPr>
          <p:cNvPr id="78" name="AutoShape 93"/>
          <p:cNvSpPr>
            <a:spLocks noChangeArrowheads="1"/>
          </p:cNvSpPr>
          <p:nvPr/>
        </p:nvSpPr>
        <p:spPr bwMode="auto">
          <a:xfrm>
            <a:off x="3906716" y="8242187"/>
            <a:ext cx="2309213" cy="746377"/>
          </a:xfrm>
          <a:prstGeom prst="wedgeRoundRectCallout">
            <a:avLst>
              <a:gd name="adj1" fmla="val -7407"/>
              <a:gd name="adj2" fmla="val -93750"/>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en-US" sz="1960">
                <a:latin typeface="Tahoma" panose="020B0804030504040204" charset="0"/>
                <a:ea typeface="PMingLiU" pitchFamily="18" charset="-120"/>
              </a:rPr>
              <a:t>{1, 5, 6, 7, 8}</a:t>
            </a:r>
            <a:endParaRPr kumimoji="1" lang="en-US" altLang="en-US" sz="1960">
              <a:latin typeface="Tahoma" panose="020B0804030504040204" charset="0"/>
              <a:ea typeface="PMingLiU" pitchFamily="18" charset="-120"/>
            </a:endParaRPr>
          </a:p>
        </p:txBody>
      </p:sp>
      <p:sp>
        <p:nvSpPr>
          <p:cNvPr id="79" name="Text Box 94"/>
          <p:cNvSpPr txBox="1">
            <a:spLocks noChangeArrowheads="1"/>
          </p:cNvSpPr>
          <p:nvPr/>
        </p:nvSpPr>
        <p:spPr bwMode="auto">
          <a:xfrm>
            <a:off x="415101" y="9051469"/>
            <a:ext cx="3008781" cy="3938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Insurance: 3 Yes; 0 No</a:t>
            </a:r>
            <a:endParaRPr kumimoji="1" lang="en-US" altLang="zh-TW" sz="1960" dirty="0">
              <a:latin typeface="Tahoma" panose="020B0804030504040204" charset="0"/>
              <a:ea typeface="PMingLiU" pitchFamily="18" charset="-120"/>
            </a:endParaRPr>
          </a:p>
        </p:txBody>
      </p:sp>
      <p:sp>
        <p:nvSpPr>
          <p:cNvPr id="80" name="Text Box 96"/>
          <p:cNvSpPr txBox="1">
            <a:spLocks noChangeArrowheads="1"/>
          </p:cNvSpPr>
          <p:nvPr/>
        </p:nvSpPr>
        <p:spPr bwMode="auto">
          <a:xfrm>
            <a:off x="3743589" y="9051469"/>
            <a:ext cx="2911968" cy="3938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Insurance: 1 Yes; 4 No</a:t>
            </a:r>
            <a:endParaRPr kumimoji="1" lang="en-US" altLang="zh-TW" sz="1960" dirty="0">
              <a:latin typeface="Tahoma" panose="020B0804030504040204" charset="0"/>
              <a:ea typeface="PMingLiU" pitchFamily="18" charset="-120"/>
            </a:endParaRPr>
          </a:p>
        </p:txBody>
      </p:sp>
      <p:sp>
        <p:nvSpPr>
          <p:cNvPr id="81" name="Oval 97"/>
          <p:cNvSpPr>
            <a:spLocks noChangeArrowheads="1"/>
          </p:cNvSpPr>
          <p:nvPr/>
        </p:nvSpPr>
        <p:spPr bwMode="auto">
          <a:xfrm>
            <a:off x="5117149" y="8909095"/>
            <a:ext cx="1538408" cy="744545"/>
          </a:xfrm>
          <a:prstGeom prst="ellipse">
            <a:avLst/>
          </a:prstGeom>
          <a:noFill/>
          <a:ln w="38100">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kumimoji="1" lang="en-US" altLang="en-US" sz="1960">
              <a:latin typeface="Tahoma" panose="020B0804030504040204" charset="0"/>
              <a:ea typeface="PMingLiU" pitchFamily="18" charset="-120"/>
            </a:endParaRPr>
          </a:p>
        </p:txBody>
      </p:sp>
      <p:sp>
        <p:nvSpPr>
          <p:cNvPr id="82" name="Text Box 99"/>
          <p:cNvSpPr txBox="1">
            <a:spLocks noChangeArrowheads="1"/>
          </p:cNvSpPr>
          <p:nvPr/>
        </p:nvSpPr>
        <p:spPr bwMode="auto">
          <a:xfrm>
            <a:off x="533629" y="7347807"/>
            <a:ext cx="1268642" cy="574644"/>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565" dirty="0">
                <a:latin typeface="Tahoma" panose="020B0804030504040204" charset="0"/>
                <a:ea typeface="PMingLiU" pitchFamily="18" charset="-120"/>
              </a:rPr>
              <a:t>100% Yes</a:t>
            </a:r>
            <a:endParaRPr kumimoji="1" lang="en-US" altLang="en-US" sz="1565" dirty="0">
              <a:latin typeface="Tahoma" panose="020B0804030504040204" charset="0"/>
              <a:ea typeface="PMingLiU" pitchFamily="18" charset="-120"/>
            </a:endParaRPr>
          </a:p>
          <a:p>
            <a:pPr eaLnBrk="1" hangingPunct="1">
              <a:spcBef>
                <a:spcPct val="0"/>
              </a:spcBef>
              <a:buClrTx/>
              <a:buSzTx/>
              <a:buFontTx/>
              <a:buNone/>
            </a:pPr>
            <a:r>
              <a:rPr kumimoji="1" lang="en-US" altLang="en-US" sz="1565" dirty="0">
                <a:latin typeface="Tahoma" panose="020B0804030504040204" charset="0"/>
                <a:ea typeface="PMingLiU" pitchFamily="18" charset="-120"/>
              </a:rPr>
              <a:t>0% No</a:t>
            </a:r>
            <a:endParaRPr kumimoji="1" lang="en-US" altLang="en-US" sz="1565" dirty="0">
              <a:latin typeface="Tahoma" panose="020B0804030504040204" charset="0"/>
              <a:ea typeface="PMingLiU" pitchFamily="18" charset="-120"/>
            </a:endParaRPr>
          </a:p>
        </p:txBody>
      </p:sp>
      <p:sp>
        <p:nvSpPr>
          <p:cNvPr id="83" name="Text Box 100"/>
          <p:cNvSpPr txBox="1">
            <a:spLocks noChangeArrowheads="1"/>
          </p:cNvSpPr>
          <p:nvPr/>
        </p:nvSpPr>
        <p:spPr bwMode="auto">
          <a:xfrm>
            <a:off x="5345763" y="7240492"/>
            <a:ext cx="1144424" cy="574644"/>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565" dirty="0">
                <a:latin typeface="Tahoma" panose="020B0804030504040204" charset="0"/>
                <a:ea typeface="PMingLiU" pitchFamily="18" charset="-120"/>
              </a:rPr>
              <a:t>20% Yes</a:t>
            </a:r>
            <a:endParaRPr kumimoji="1" lang="en-US" altLang="en-US" sz="1565" dirty="0">
              <a:latin typeface="Tahoma" panose="020B0804030504040204" charset="0"/>
              <a:ea typeface="PMingLiU" pitchFamily="18" charset="-120"/>
            </a:endParaRPr>
          </a:p>
          <a:p>
            <a:pPr eaLnBrk="1" hangingPunct="1">
              <a:spcBef>
                <a:spcPct val="0"/>
              </a:spcBef>
              <a:buClrTx/>
              <a:buSzTx/>
              <a:buFontTx/>
              <a:buNone/>
            </a:pPr>
            <a:r>
              <a:rPr kumimoji="1" lang="en-US" altLang="en-US" sz="1565" dirty="0">
                <a:latin typeface="Tahoma" panose="020B0804030504040204" charset="0"/>
                <a:ea typeface="PMingLiU" pitchFamily="18" charset="-120"/>
              </a:rPr>
              <a:t>80% No</a:t>
            </a:r>
            <a:endParaRPr kumimoji="1" lang="en-US" altLang="en-US" sz="1565" dirty="0">
              <a:latin typeface="Tahoma" panose="020B080403050404020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P spid="23" grpId="0"/>
      <p:bldP spid="24" grpId="0"/>
      <p:bldP spid="25" grpId="0"/>
      <p:bldP spid="26" grpId="0"/>
      <p:bldP spid="27" grpId="0"/>
      <p:bldP spid="28" grpId="0" animBg="1"/>
      <p:bldP spid="29" grpId="0" animBg="1"/>
      <p:bldP spid="30" grpId="0" animBg="1"/>
      <p:bldP spid="31" grpId="0" animBg="1"/>
      <p:bldP spid="46" grpId="0" animBg="1"/>
      <p:bldP spid="47" grpId="0" animBg="1"/>
      <p:bldP spid="48" grpId="0"/>
      <p:bldP spid="49" grpId="0"/>
      <p:bldP spid="50" grpId="0"/>
      <p:bldP spid="51" grpId="0" animBg="1"/>
      <p:bldP spid="68" grpId="0" animBg="1"/>
      <p:bldP spid="77" grpId="0" animBg="1"/>
      <p:bldP spid="78" grpId="0" animBg="1"/>
      <p:bldP spid="79" grpId="0" animBg="1"/>
      <p:bldP spid="80" grpId="0" animBg="1"/>
      <p:bldP spid="81" grpId="0" animBg="1"/>
      <p:bldP spid="82"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ja-JP" altLang="en-US" sz="4700">
                <a:solidFill>
                  <a:srgbClr val="595959"/>
                </a:solidFill>
              </a:rPr>
              <a:t>决策树</a:t>
            </a:r>
            <a:endParaRPr lang="en-US" altLang="zh-CN" sz="4700" dirty="0">
              <a:solidFill>
                <a:srgbClr val="595959"/>
              </a:solidFill>
            </a:endParaRPr>
          </a:p>
        </p:txBody>
      </p:sp>
      <p:sp>
        <p:nvSpPr>
          <p:cNvPr id="2" name="Rectangle 1"/>
          <p:cNvSpPr/>
          <p:nvPr/>
        </p:nvSpPr>
        <p:spPr>
          <a:xfrm>
            <a:off x="1289166" y="1600201"/>
            <a:ext cx="14855909" cy="7848302"/>
          </a:xfrm>
          <a:prstGeom prst="rect">
            <a:avLst/>
          </a:prstGeom>
        </p:spPr>
        <p:txBody>
          <a:bodyPr wrap="square">
            <a:spAutoFit/>
          </a:bodyPr>
          <a:lstStyle/>
          <a:p>
            <a:r>
              <a:rPr lang="zh-CN" altLang="en-US" sz="2800" dirty="0">
                <a:solidFill>
                  <a:srgbClr val="000000"/>
                </a:solidFill>
                <a:latin typeface="Microsoft YaHei" panose="020B0503020204020204" pitchFamily="34" charset="-122"/>
                <a:ea typeface="Microsoft YaHei" panose="020B0503020204020204" pitchFamily="34" charset="-122"/>
              </a:rPr>
              <a:t>优点：</a:t>
            </a:r>
            <a:endParaRPr lang="en-US" altLang="zh-CN" sz="2800" dirty="0">
              <a:solidFill>
                <a:srgbClr val="000000"/>
              </a:solidFill>
              <a:latin typeface="Microsoft YaHei" panose="020B0503020204020204" pitchFamily="34" charset="-122"/>
              <a:ea typeface="Microsoft YaHei" panose="020B0503020204020204" pitchFamily="34" charset="-122"/>
            </a:endParaRPr>
          </a:p>
          <a:p>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决策树算法中学习简单的决策规则建立决策树模型的过程非常容易理解</a:t>
            </a:r>
            <a:endParaRPr lang="en-US" altLang="zh-CN"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决策树模型可以可视化，非常直观</a:t>
            </a:r>
            <a:endParaRPr lang="en-US" altLang="zh-CN"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应用范围广，可用于分类和回归，而且非常容易做多类别的分类</a:t>
            </a:r>
            <a:endParaRPr lang="en-US" altLang="zh-CN"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能够处理数值型和连续的样本特征</a:t>
            </a:r>
            <a:endParaRPr lang="en-US" altLang="zh-CN"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2800" dirty="0">
              <a:solidFill>
                <a:srgbClr val="000000"/>
              </a:solidFill>
              <a:latin typeface="Microsoft YaHei" panose="020B0503020204020204" pitchFamily="34" charset="-122"/>
              <a:ea typeface="Microsoft YaHei" panose="020B0503020204020204" pitchFamily="34" charset="-122"/>
            </a:endParaRPr>
          </a:p>
          <a:p>
            <a:r>
              <a:rPr lang="zh-CN" altLang="en-US" sz="2800" dirty="0">
                <a:solidFill>
                  <a:srgbClr val="000000"/>
                </a:solidFill>
                <a:latin typeface="Microsoft YaHei" panose="020B0503020204020204" pitchFamily="34" charset="-122"/>
                <a:ea typeface="Microsoft YaHei" panose="020B0503020204020204" pitchFamily="34" charset="-122"/>
              </a:rPr>
              <a:t>缺点：</a:t>
            </a:r>
            <a:endParaRPr lang="en-US" altLang="zh-CN" sz="2800" dirty="0">
              <a:solidFill>
                <a:srgbClr val="000000"/>
              </a:solidFill>
              <a:latin typeface="Microsoft YaHei" panose="020B0503020204020204" pitchFamily="34" charset="-122"/>
              <a:ea typeface="Microsoft YaHei" panose="020B0503020204020204" pitchFamily="34" charset="-122"/>
            </a:endParaRPr>
          </a:p>
          <a:p>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很容易在训练数据中生成复杂的树结构，造成过拟合（</a:t>
            </a:r>
            <a:r>
              <a:rPr lang="en-US" altLang="zh-CN" sz="2800" dirty="0">
                <a:solidFill>
                  <a:srgbClr val="000000"/>
                </a:solidFill>
                <a:latin typeface="Microsoft YaHei" panose="020B0503020204020204" pitchFamily="34" charset="-122"/>
                <a:ea typeface="Microsoft YaHei" panose="020B0503020204020204" pitchFamily="34" charset="-122"/>
              </a:rPr>
              <a:t>overfitting</a:t>
            </a:r>
            <a:r>
              <a:rPr lang="zh-CN" altLang="en-US" sz="2800" dirty="0">
                <a:solidFill>
                  <a:srgbClr val="000000"/>
                </a:solidFill>
                <a:latin typeface="Microsoft YaHei" panose="020B0503020204020204" pitchFamily="34" charset="-122"/>
                <a:ea typeface="Microsoft YaHei" panose="020B0503020204020204" pitchFamily="34" charset="-122"/>
              </a:rPr>
              <a:t>）。剪枝可以缓解过拟合的负作用，常用方法</a:t>
            </a:r>
            <a:r>
              <a:rPr lang="ja-JP" altLang="en-US" sz="2800">
                <a:solidFill>
                  <a:srgbClr val="000000"/>
                </a:solidFill>
                <a:latin typeface="Microsoft YaHei" panose="020B0503020204020204" pitchFamily="34" charset="-122"/>
                <a:ea typeface="Microsoft YaHei" panose="020B0503020204020204" pitchFamily="34" charset="-122"/>
              </a:rPr>
              <a:t>分为预剪枝和后剪枝</a:t>
            </a:r>
            <a:r>
              <a:rPr lang="zh-CN" altLang="en-US" sz="2800" dirty="0">
                <a:solidFill>
                  <a:srgbClr val="000000"/>
                </a:solidFill>
                <a:latin typeface="Microsoft YaHei" panose="020B0503020204020204" pitchFamily="34" charset="-122"/>
                <a:ea typeface="Microsoft YaHei" panose="020B0503020204020204" pitchFamily="34" charset="-122"/>
              </a:rPr>
              <a:t>。</a:t>
            </a:r>
            <a:endParaRPr lang="en-US" altLang="zh-CN"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2800" dirty="0">
              <a:solidFill>
                <a:srgbClr val="000000"/>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2800" dirty="0">
                <a:solidFill>
                  <a:srgbClr val="000000"/>
                </a:solidFill>
                <a:latin typeface="Microsoft YaHei" panose="020B0503020204020204" pitchFamily="34" charset="-122"/>
                <a:ea typeface="Microsoft YaHei" panose="020B0503020204020204" pitchFamily="34" charset="-122"/>
              </a:rPr>
              <a:t>学习一棵最优的决策树被认为是</a:t>
            </a:r>
            <a:r>
              <a:rPr lang="en-US" altLang="zh-CN" sz="2800" dirty="0">
                <a:solidFill>
                  <a:srgbClr val="000000"/>
                </a:solidFill>
                <a:latin typeface="Microsoft YaHei" panose="020B0503020204020204" pitchFamily="34" charset="-122"/>
                <a:ea typeface="Microsoft YaHei" panose="020B0503020204020204" pitchFamily="34" charset="-122"/>
              </a:rPr>
              <a:t>NP-Complete</a:t>
            </a:r>
            <a:r>
              <a:rPr lang="zh-CN" altLang="en-US" sz="2800" dirty="0">
                <a:solidFill>
                  <a:srgbClr val="000000"/>
                </a:solidFill>
                <a:latin typeface="Microsoft YaHei" panose="020B0503020204020204" pitchFamily="34" charset="-122"/>
                <a:ea typeface="Microsoft YaHei" panose="020B0503020204020204" pitchFamily="34" charset="-122"/>
              </a:rPr>
              <a:t>问题。实际中的决策树是基于启发式的贪心算法建立的，这种算法不能保证建立全局最优的决策树。</a:t>
            </a:r>
            <a:r>
              <a:rPr lang="en-US" altLang="zh-CN" sz="2800" dirty="0">
                <a:solidFill>
                  <a:srgbClr val="000000"/>
                </a:solidFill>
                <a:latin typeface="Microsoft YaHei" panose="020B0503020204020204" pitchFamily="34" charset="-122"/>
                <a:ea typeface="Microsoft YaHei" panose="020B0503020204020204" pitchFamily="34" charset="-122"/>
              </a:rPr>
              <a:t>Random Forest </a:t>
            </a:r>
            <a:r>
              <a:rPr lang="zh-CN" altLang="en-US" sz="2800" dirty="0">
                <a:solidFill>
                  <a:srgbClr val="000000"/>
                </a:solidFill>
                <a:latin typeface="Microsoft YaHei" panose="020B0503020204020204" pitchFamily="34" charset="-122"/>
                <a:ea typeface="Microsoft YaHei" panose="020B0503020204020204" pitchFamily="34" charset="-122"/>
              </a:rPr>
              <a:t>引入随机能缓解这个问题</a:t>
            </a:r>
            <a:endParaRPr lang="zh-CN" altLang="en-US" sz="2800" b="0" i="0" dirty="0">
              <a:solidFill>
                <a:srgbClr val="000000"/>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Naïve</a:t>
            </a:r>
            <a:r>
              <a:rPr lang="zh-CN" altLang="en-US" sz="4700" dirty="0">
                <a:solidFill>
                  <a:srgbClr val="595959"/>
                </a:solidFill>
              </a:rPr>
              <a:t> </a:t>
            </a:r>
            <a:r>
              <a:rPr lang="en-US" altLang="zh-CN" sz="4700" dirty="0">
                <a:solidFill>
                  <a:srgbClr val="595959"/>
                </a:solidFill>
              </a:rPr>
              <a:t>Bayes</a:t>
            </a:r>
            <a:r>
              <a:rPr lang="zh-CN" altLang="en-US" sz="4700" dirty="0">
                <a:solidFill>
                  <a:srgbClr val="595959"/>
                </a:solidFill>
              </a:rPr>
              <a:t> </a:t>
            </a:r>
            <a:endParaRPr lang="en-US" altLang="zh-CN" sz="4700" dirty="0">
              <a:solidFill>
                <a:srgbClr val="595959"/>
              </a:solidFill>
            </a:endParaRPr>
          </a:p>
        </p:txBody>
      </p:sp>
      <p:pic>
        <p:nvPicPr>
          <p:cNvPr id="3" name="Picture 2"/>
          <p:cNvPicPr>
            <a:picLocks noChangeAspect="1"/>
          </p:cNvPicPr>
          <p:nvPr/>
        </p:nvPicPr>
        <p:blipFill>
          <a:blip r:embed="rId2"/>
          <a:stretch>
            <a:fillRect/>
          </a:stretch>
        </p:blipFill>
        <p:spPr>
          <a:xfrm>
            <a:off x="1037345" y="2474054"/>
            <a:ext cx="4549872" cy="1450684"/>
          </a:xfrm>
          <a:prstGeom prst="rect">
            <a:avLst/>
          </a:prstGeom>
        </p:spPr>
      </p:pic>
      <p:sp>
        <p:nvSpPr>
          <p:cNvPr id="4" name="TextBox 3"/>
          <p:cNvSpPr txBox="1"/>
          <p:nvPr/>
        </p:nvSpPr>
        <p:spPr>
          <a:xfrm>
            <a:off x="1213507" y="1667193"/>
            <a:ext cx="1980029" cy="523220"/>
          </a:xfrm>
          <a:prstGeom prst="rect">
            <a:avLst/>
          </a:prstGeom>
          <a:noFill/>
        </p:spPr>
        <p:txBody>
          <a:bodyPr wrap="none" rtlCol="0">
            <a:spAutoFit/>
          </a:bodyPr>
          <a:lstStyle/>
          <a:p>
            <a:r>
              <a:rPr lang="ja-JP" altLang="en-US" sz="2800">
                <a:latin typeface="Microsoft YaHei" panose="020B0503020204020204" pitchFamily="34" charset="-122"/>
                <a:ea typeface="Microsoft YaHei" panose="020B0503020204020204" pitchFamily="34" charset="-122"/>
              </a:rPr>
              <a:t>贝叶斯定理</a:t>
            </a:r>
            <a:endParaRPr lang="en-US" sz="2800" dirty="0">
              <a:latin typeface="Microsoft YaHei" panose="020B0503020204020204" pitchFamily="34" charset="-122"/>
              <a:ea typeface="Microsoft YaHei" panose="020B0503020204020204" pitchFamily="34" charset="-122"/>
            </a:endParaRPr>
          </a:p>
        </p:txBody>
      </p:sp>
      <p:pic>
        <p:nvPicPr>
          <p:cNvPr id="6" name="Picture 5"/>
          <p:cNvPicPr>
            <a:picLocks noChangeAspect="1"/>
          </p:cNvPicPr>
          <p:nvPr/>
        </p:nvPicPr>
        <p:blipFill>
          <a:blip r:embed="rId3"/>
          <a:stretch>
            <a:fillRect/>
          </a:stretch>
        </p:blipFill>
        <p:spPr>
          <a:xfrm>
            <a:off x="5906997" y="2170414"/>
            <a:ext cx="8759544" cy="2057964"/>
          </a:xfrm>
          <a:prstGeom prst="rect">
            <a:avLst/>
          </a:prstGeom>
        </p:spPr>
      </p:pic>
      <p:pic>
        <p:nvPicPr>
          <p:cNvPr id="7" name="Picture 6"/>
          <p:cNvPicPr>
            <a:picLocks noChangeAspect="1"/>
          </p:cNvPicPr>
          <p:nvPr/>
        </p:nvPicPr>
        <p:blipFill>
          <a:blip r:embed="rId4"/>
          <a:stretch>
            <a:fillRect/>
          </a:stretch>
        </p:blipFill>
        <p:spPr>
          <a:xfrm>
            <a:off x="2505246" y="4257220"/>
            <a:ext cx="10518216" cy="3190055"/>
          </a:xfrm>
          <a:prstGeom prst="rect">
            <a:avLst/>
          </a:prstGeom>
        </p:spPr>
      </p:pic>
      <p:pic>
        <p:nvPicPr>
          <p:cNvPr id="8" name="Picture 7"/>
          <p:cNvPicPr>
            <a:picLocks noChangeAspect="1"/>
          </p:cNvPicPr>
          <p:nvPr/>
        </p:nvPicPr>
        <p:blipFill>
          <a:blip r:embed="rId5"/>
          <a:stretch>
            <a:fillRect/>
          </a:stretch>
        </p:blipFill>
        <p:spPr>
          <a:xfrm>
            <a:off x="4800451" y="7271440"/>
            <a:ext cx="5444033" cy="936726"/>
          </a:xfrm>
          <a:prstGeom prst="rect">
            <a:avLst/>
          </a:prstGeom>
        </p:spPr>
      </p:pic>
      <p:pic>
        <p:nvPicPr>
          <p:cNvPr id="9" name="Picture 8"/>
          <p:cNvPicPr>
            <a:picLocks noChangeAspect="1"/>
          </p:cNvPicPr>
          <p:nvPr/>
        </p:nvPicPr>
        <p:blipFill>
          <a:blip r:embed="rId6"/>
          <a:stretch>
            <a:fillRect/>
          </a:stretch>
        </p:blipFill>
        <p:spPr>
          <a:xfrm>
            <a:off x="4369185" y="8473189"/>
            <a:ext cx="6170205" cy="459234"/>
          </a:xfrm>
          <a:prstGeom prst="rect">
            <a:avLst/>
          </a:prstGeom>
        </p:spPr>
      </p:pic>
      <p:sp>
        <p:nvSpPr>
          <p:cNvPr id="10" name="Rectangle 9"/>
          <p:cNvSpPr/>
          <p:nvPr/>
        </p:nvSpPr>
        <p:spPr>
          <a:xfrm>
            <a:off x="4155353" y="9082060"/>
            <a:ext cx="7152086" cy="584775"/>
          </a:xfrm>
          <a:prstGeom prst="rect">
            <a:avLst/>
          </a:prstGeom>
        </p:spPr>
        <p:txBody>
          <a:bodyPr wrap="none">
            <a:spAutoFit/>
          </a:bodyPr>
          <a:lstStyle/>
          <a:p>
            <a:r>
              <a:rPr lang="en-US" sz="3200" dirty="0">
                <a:solidFill>
                  <a:srgbClr val="FF0000"/>
                </a:solidFill>
              </a:rPr>
              <a:t>P(X, Y, Z | A) = P(X | A) x P(Y | A) x P(Z | A)</a:t>
            </a:r>
            <a:endParaRPr lang="en-US" sz="3200" dirty="0">
              <a:solidFill>
                <a:srgbClr val="FF0000"/>
              </a:solidFill>
            </a:endParaRPr>
          </a:p>
        </p:txBody>
      </p:sp>
      <p:sp>
        <p:nvSpPr>
          <p:cNvPr id="11" name="TextBox 10"/>
          <p:cNvSpPr txBox="1"/>
          <p:nvPr/>
        </p:nvSpPr>
        <p:spPr>
          <a:xfrm>
            <a:off x="3152790" y="9082060"/>
            <a:ext cx="795026" cy="584775"/>
          </a:xfrm>
          <a:prstGeom prst="rect">
            <a:avLst/>
          </a:prstGeom>
          <a:noFill/>
        </p:spPr>
        <p:txBody>
          <a:bodyPr wrap="none" rtlCol="0">
            <a:spAutoFit/>
          </a:bodyPr>
          <a:lstStyle/>
          <a:p>
            <a:r>
              <a:rPr lang="en-US" altLang="zh-CN" sz="3200" dirty="0"/>
              <a:t>e.g.</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863711" y="197971"/>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Naïve</a:t>
            </a:r>
            <a:r>
              <a:rPr lang="zh-CN" altLang="en-US" sz="4700" dirty="0">
                <a:solidFill>
                  <a:srgbClr val="595959"/>
                </a:solidFill>
              </a:rPr>
              <a:t> </a:t>
            </a:r>
            <a:r>
              <a:rPr lang="en-US" altLang="zh-CN" sz="4700" dirty="0">
                <a:solidFill>
                  <a:srgbClr val="595959"/>
                </a:solidFill>
              </a:rPr>
              <a:t>Bayes</a:t>
            </a:r>
            <a:r>
              <a:rPr lang="zh-CN" altLang="en-US" sz="4700" dirty="0">
                <a:solidFill>
                  <a:srgbClr val="595959"/>
                </a:solidFill>
              </a:rPr>
              <a:t> </a:t>
            </a:r>
            <a:endParaRPr lang="en-US" altLang="zh-CN" sz="4700" dirty="0">
              <a:solidFill>
                <a:srgbClr val="595959"/>
              </a:solidFill>
            </a:endParaRPr>
          </a:p>
        </p:txBody>
      </p:sp>
      <p:graphicFrame>
        <p:nvGraphicFramePr>
          <p:cNvPr id="15" name="Group 3"/>
          <p:cNvGraphicFramePr/>
          <p:nvPr/>
        </p:nvGraphicFramePr>
        <p:xfrm>
          <a:off x="10511390" y="347484"/>
          <a:ext cx="5132422" cy="5106270"/>
        </p:xfrm>
        <a:graphic>
          <a:graphicData uri="http://schemas.openxmlformats.org/drawingml/2006/table">
            <a:tbl>
              <a:tblPr/>
              <a:tblGrid>
                <a:gridCol w="1134185"/>
                <a:gridCol w="1296211"/>
                <a:gridCol w="1081763"/>
                <a:gridCol w="1620263"/>
              </a:tblGrid>
              <a:tr h="7472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22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6" name="Text Box 58"/>
          <p:cNvSpPr txBox="1">
            <a:spLocks noChangeArrowheads="1"/>
          </p:cNvSpPr>
          <p:nvPr/>
        </p:nvSpPr>
        <p:spPr bwMode="auto">
          <a:xfrm>
            <a:off x="760738" y="3492775"/>
            <a:ext cx="372866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7" name="Text Box 72"/>
          <p:cNvSpPr txBox="1">
            <a:spLocks noChangeArrowheads="1"/>
          </p:cNvSpPr>
          <p:nvPr/>
        </p:nvSpPr>
        <p:spPr bwMode="auto">
          <a:xfrm>
            <a:off x="446895" y="2895732"/>
            <a:ext cx="272991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18" name="Text Box 73"/>
          <p:cNvSpPr txBox="1">
            <a:spLocks noChangeArrowheads="1"/>
          </p:cNvSpPr>
          <p:nvPr/>
        </p:nvSpPr>
        <p:spPr bwMode="auto">
          <a:xfrm>
            <a:off x="760738" y="3949545"/>
            <a:ext cx="384486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9" name="Text Box 74"/>
          <p:cNvSpPr txBox="1">
            <a:spLocks noChangeArrowheads="1"/>
          </p:cNvSpPr>
          <p:nvPr/>
        </p:nvSpPr>
        <p:spPr bwMode="auto">
          <a:xfrm>
            <a:off x="760738" y="4395809"/>
            <a:ext cx="372552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No)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0" name="Text Box 75"/>
          <p:cNvSpPr txBox="1">
            <a:spLocks noChangeArrowheads="1"/>
          </p:cNvSpPr>
          <p:nvPr/>
        </p:nvSpPr>
        <p:spPr bwMode="auto">
          <a:xfrm>
            <a:off x="790573" y="4868197"/>
            <a:ext cx="366584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No)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1" name="Text Box 76"/>
          <p:cNvSpPr txBox="1">
            <a:spLocks noChangeArrowheads="1"/>
          </p:cNvSpPr>
          <p:nvPr/>
        </p:nvSpPr>
        <p:spPr bwMode="auto">
          <a:xfrm>
            <a:off x="795724" y="6000831"/>
            <a:ext cx="40364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2" name="Text Box 77"/>
          <p:cNvSpPr txBox="1">
            <a:spLocks noChangeArrowheads="1"/>
          </p:cNvSpPr>
          <p:nvPr/>
        </p:nvSpPr>
        <p:spPr bwMode="auto">
          <a:xfrm>
            <a:off x="434443" y="5411689"/>
            <a:ext cx="3053408"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Income, </a:t>
            </a:r>
            <a:endParaRPr kumimoji="1" lang="en-US" altLang="zh-TW" sz="2155" dirty="0">
              <a:latin typeface="Tahoma" panose="020B0804030504040204" charset="0"/>
              <a:ea typeface="PMingLiU" pitchFamily="18" charset="-120"/>
            </a:endParaRPr>
          </a:p>
        </p:txBody>
      </p:sp>
      <p:sp>
        <p:nvSpPr>
          <p:cNvPr id="23" name="Text Box 78"/>
          <p:cNvSpPr txBox="1">
            <a:spLocks noChangeArrowheads="1"/>
          </p:cNvSpPr>
          <p:nvPr/>
        </p:nvSpPr>
        <p:spPr bwMode="auto">
          <a:xfrm>
            <a:off x="790574" y="6433451"/>
            <a:ext cx="384172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4" name="Text Box 79"/>
          <p:cNvSpPr txBox="1">
            <a:spLocks noChangeArrowheads="1"/>
          </p:cNvSpPr>
          <p:nvPr/>
        </p:nvSpPr>
        <p:spPr bwMode="auto">
          <a:xfrm>
            <a:off x="775773" y="6866070"/>
            <a:ext cx="377891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No) = 0 </a:t>
            </a:r>
            <a:endParaRPr kumimoji="1" lang="en-US" altLang="zh-TW" sz="2155" dirty="0">
              <a:latin typeface="Tahoma" panose="020B0804030504040204" charset="0"/>
              <a:ea typeface="PMingLiU" pitchFamily="18" charset="-120"/>
            </a:endParaRPr>
          </a:p>
        </p:txBody>
      </p:sp>
      <p:sp>
        <p:nvSpPr>
          <p:cNvPr id="25" name="Text Box 80"/>
          <p:cNvSpPr txBox="1">
            <a:spLocks noChangeArrowheads="1"/>
          </p:cNvSpPr>
          <p:nvPr/>
        </p:nvSpPr>
        <p:spPr bwMode="auto">
          <a:xfrm>
            <a:off x="760738" y="7255133"/>
            <a:ext cx="3672128"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No) = 1 </a:t>
            </a:r>
            <a:endParaRPr kumimoji="1" lang="en-US" altLang="zh-TW" sz="2155" dirty="0">
              <a:latin typeface="Tahoma" panose="020B0804030504040204" charset="0"/>
              <a:ea typeface="PMingLiU" pitchFamily="18" charset="-120"/>
            </a:endParaRPr>
          </a:p>
        </p:txBody>
      </p:sp>
      <p:sp>
        <p:nvSpPr>
          <p:cNvPr id="26" name="Text Box 81"/>
          <p:cNvSpPr txBox="1">
            <a:spLocks noChangeArrowheads="1"/>
          </p:cNvSpPr>
          <p:nvPr/>
        </p:nvSpPr>
        <p:spPr bwMode="auto">
          <a:xfrm>
            <a:off x="863711" y="8356839"/>
            <a:ext cx="36030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7" name="Text Box 82"/>
          <p:cNvSpPr txBox="1">
            <a:spLocks noChangeArrowheads="1"/>
          </p:cNvSpPr>
          <p:nvPr/>
        </p:nvSpPr>
        <p:spPr bwMode="auto">
          <a:xfrm>
            <a:off x="427968" y="7844274"/>
            <a:ext cx="273933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Child, </a:t>
            </a:r>
            <a:endParaRPr kumimoji="1" lang="en-US" altLang="zh-TW" sz="2155" dirty="0">
              <a:latin typeface="Tahoma" panose="020B0804030504040204" charset="0"/>
              <a:ea typeface="PMingLiU" pitchFamily="18" charset="-120"/>
            </a:endParaRPr>
          </a:p>
        </p:txBody>
      </p:sp>
      <p:sp>
        <p:nvSpPr>
          <p:cNvPr id="28" name="Text Box 83"/>
          <p:cNvSpPr txBox="1">
            <a:spLocks noChangeArrowheads="1"/>
          </p:cNvSpPr>
          <p:nvPr/>
        </p:nvSpPr>
        <p:spPr bwMode="auto">
          <a:xfrm>
            <a:off x="848121" y="8700531"/>
            <a:ext cx="3414590"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9" name="Text Box 84"/>
          <p:cNvSpPr txBox="1">
            <a:spLocks noChangeArrowheads="1"/>
          </p:cNvSpPr>
          <p:nvPr/>
        </p:nvSpPr>
        <p:spPr bwMode="auto">
          <a:xfrm>
            <a:off x="832304" y="9059105"/>
            <a:ext cx="325755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No) = 0</a:t>
            </a:r>
            <a:endParaRPr kumimoji="1" lang="en-US" altLang="zh-TW" sz="2155" dirty="0">
              <a:latin typeface="Tahoma" panose="020B0804030504040204" charset="0"/>
              <a:ea typeface="PMingLiU" pitchFamily="18" charset="-120"/>
            </a:endParaRPr>
          </a:p>
        </p:txBody>
      </p:sp>
      <p:sp>
        <p:nvSpPr>
          <p:cNvPr id="30" name="Text Box 85"/>
          <p:cNvSpPr txBox="1">
            <a:spLocks noChangeArrowheads="1"/>
          </p:cNvSpPr>
          <p:nvPr/>
        </p:nvSpPr>
        <p:spPr bwMode="auto">
          <a:xfrm>
            <a:off x="832304" y="9471639"/>
            <a:ext cx="31570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No) = 1</a:t>
            </a:r>
            <a:endParaRPr kumimoji="1" lang="en-US" altLang="zh-TW" sz="2155" dirty="0">
              <a:latin typeface="Tahoma" panose="020B0804030504040204" charset="0"/>
              <a:ea typeface="PMingLiU" pitchFamily="18" charset="-120"/>
            </a:endParaRPr>
          </a:p>
        </p:txBody>
      </p:sp>
      <p:sp>
        <p:nvSpPr>
          <p:cNvPr id="31" name="Oval 86"/>
          <p:cNvSpPr>
            <a:spLocks noChangeArrowheads="1"/>
          </p:cNvSpPr>
          <p:nvPr/>
        </p:nvSpPr>
        <p:spPr bwMode="auto">
          <a:xfrm>
            <a:off x="2948882" y="3463824"/>
            <a:ext cx="691460" cy="525898"/>
          </a:xfrm>
          <a:prstGeom prst="ellipse">
            <a:avLst/>
          </a:prstGeom>
          <a:noFill/>
          <a:ln w="38100">
            <a:solidFill>
              <a:schemeClr val="accent2"/>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kumimoji="1" lang="en-US" altLang="en-US" sz="2155">
              <a:latin typeface="Tahoma" panose="020B0804030504040204" charset="0"/>
              <a:ea typeface="PMingLiU" pitchFamily="18" charset="-120"/>
            </a:endParaRPr>
          </a:p>
        </p:txBody>
      </p:sp>
      <p:sp>
        <p:nvSpPr>
          <p:cNvPr id="32" name="AutoShape 87"/>
          <p:cNvSpPr>
            <a:spLocks noChangeArrowheads="1"/>
          </p:cNvSpPr>
          <p:nvPr/>
        </p:nvSpPr>
        <p:spPr bwMode="auto">
          <a:xfrm>
            <a:off x="3934417" y="2967302"/>
            <a:ext cx="2416736" cy="494544"/>
          </a:xfrm>
          <a:prstGeom prst="wedgeRoundRectCallout">
            <a:avLst>
              <a:gd name="adj1" fmla="val -61861"/>
              <a:gd name="adj2" fmla="val 7344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en-US" sz="2155" dirty="0">
                <a:latin typeface="Tahoma" panose="020B0804030504040204" charset="0"/>
                <a:ea typeface="PMingLiU" pitchFamily="18" charset="-120"/>
              </a:rPr>
              <a:t>Insurance = Yes</a:t>
            </a:r>
            <a:endParaRPr kumimoji="1" lang="en-US" altLang="en-US" sz="2155" dirty="0">
              <a:latin typeface="Tahoma" panose="020B0804030504040204" charset="0"/>
              <a:ea typeface="PMingLiU" pitchFamily="18" charset="-120"/>
            </a:endParaRPr>
          </a:p>
        </p:txBody>
      </p:sp>
      <p:sp>
        <p:nvSpPr>
          <p:cNvPr id="33" name="Text Box 88"/>
          <p:cNvSpPr txBox="1">
            <a:spLocks noChangeArrowheads="1"/>
          </p:cNvSpPr>
          <p:nvPr/>
        </p:nvSpPr>
        <p:spPr bwMode="auto">
          <a:xfrm>
            <a:off x="6363671" y="3605186"/>
            <a:ext cx="1850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34" name="Text Box 89"/>
          <p:cNvSpPr txBox="1">
            <a:spLocks noChangeArrowheads="1"/>
          </p:cNvSpPr>
          <p:nvPr/>
        </p:nvSpPr>
        <p:spPr bwMode="auto">
          <a:xfrm>
            <a:off x="6388668" y="4124779"/>
            <a:ext cx="17594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P(No) = </a:t>
            </a:r>
            <a:r>
              <a:rPr kumimoji="1" lang="en-US" altLang="zh-TW" sz="2155">
                <a:latin typeface="Arial" panose="020B0604020202090204" pitchFamily="34" charset="0"/>
                <a:ea typeface="PMingLiU" pitchFamily="18" charset="-120"/>
              </a:rPr>
              <a:t>½</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graphicFrame>
        <p:nvGraphicFramePr>
          <p:cNvPr id="35" name="Group 90"/>
          <p:cNvGraphicFramePr>
            <a:graphicFrameLocks noGrp="1"/>
          </p:cNvGraphicFramePr>
          <p:nvPr/>
        </p:nvGraphicFramePr>
        <p:xfrm>
          <a:off x="559323" y="1840555"/>
          <a:ext cx="4936631" cy="936924"/>
        </p:xfrm>
        <a:graphic>
          <a:graphicData uri="http://schemas.openxmlformats.org/drawingml/2006/table">
            <a:tbl>
              <a:tblPr/>
              <a:tblGrid>
                <a:gridCol w="1090917"/>
                <a:gridCol w="1246763"/>
                <a:gridCol w="1040497"/>
                <a:gridCol w="1558454"/>
              </a:tblGrid>
              <a:tr h="447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4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6" name="Text Box 107"/>
          <p:cNvSpPr txBox="1">
            <a:spLocks noChangeArrowheads="1"/>
          </p:cNvSpPr>
          <p:nvPr/>
        </p:nvSpPr>
        <p:spPr bwMode="auto">
          <a:xfrm>
            <a:off x="434444" y="1231410"/>
            <a:ext cx="3860571"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a:latin typeface="Tahoma" panose="020B0804030504040204" charset="0"/>
                <a:ea typeface="PMingLiU" pitchFamily="18" charset="-120"/>
              </a:rPr>
              <a:t>Suppose there is a new person.</a:t>
            </a:r>
            <a:endParaRPr kumimoji="1" lang="en-US" altLang="en-US" sz="1960">
              <a:latin typeface="Tahoma" panose="020B0804030504040204" charset="0"/>
              <a:ea typeface="PMingLiU" pitchFamily="18" charset="-120"/>
            </a:endParaRPr>
          </a:p>
        </p:txBody>
      </p:sp>
      <p:sp>
        <p:nvSpPr>
          <p:cNvPr id="37" name="Text Box 108"/>
          <p:cNvSpPr txBox="1">
            <a:spLocks noChangeArrowheads="1"/>
          </p:cNvSpPr>
          <p:nvPr/>
        </p:nvSpPr>
        <p:spPr bwMode="auto">
          <a:xfrm>
            <a:off x="5097246" y="5949954"/>
            <a:ext cx="641711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Yes)</a:t>
            </a:r>
            <a:endParaRPr kumimoji="1" lang="en-US" altLang="zh-TW" sz="2155" dirty="0">
              <a:latin typeface="Tahoma" panose="020B0804030504040204" charset="0"/>
              <a:ea typeface="PMingLiU" pitchFamily="18" charset="-120"/>
            </a:endParaRPr>
          </a:p>
        </p:txBody>
      </p:sp>
      <p:sp>
        <p:nvSpPr>
          <p:cNvPr id="38" name="Text Box 109"/>
          <p:cNvSpPr txBox="1">
            <a:spLocks noChangeArrowheads="1"/>
          </p:cNvSpPr>
          <p:nvPr/>
        </p:nvSpPr>
        <p:spPr bwMode="auto">
          <a:xfrm>
            <a:off x="5219603" y="5281438"/>
            <a:ext cx="2773882"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dirty="0">
                <a:latin typeface="Tahoma" panose="020B0804030504040204" charset="0"/>
                <a:ea typeface="PMingLiU" pitchFamily="18" charset="-120"/>
              </a:rPr>
              <a:t>Na</a:t>
            </a:r>
            <a:r>
              <a:rPr kumimoji="1" lang="en-US" altLang="en-US" sz="1960" dirty="0">
                <a:latin typeface="Arial" panose="020B0604020202090204" pitchFamily="34" charset="0"/>
                <a:ea typeface="PMingLiU" pitchFamily="18" charset="-120"/>
              </a:rPr>
              <a:t>ï</a:t>
            </a:r>
            <a:r>
              <a:rPr kumimoji="1" lang="en-US" altLang="en-US" sz="1960" dirty="0">
                <a:latin typeface="Tahoma" panose="020B0804030504040204" charset="0"/>
                <a:ea typeface="PMingLiU" pitchFamily="18" charset="-120"/>
              </a:rPr>
              <a:t>ve Bayes Classifier</a:t>
            </a:r>
            <a:endParaRPr kumimoji="1" lang="en-US" altLang="en-US" sz="1960" dirty="0">
              <a:latin typeface="Tahoma" panose="020B0804030504040204" charset="0"/>
              <a:ea typeface="PMingLiU" pitchFamily="18" charset="-120"/>
            </a:endParaRPr>
          </a:p>
        </p:txBody>
      </p:sp>
      <p:grpSp>
        <p:nvGrpSpPr>
          <p:cNvPr id="39" name="Group 112"/>
          <p:cNvGrpSpPr/>
          <p:nvPr/>
        </p:nvGrpSpPr>
        <p:grpSpPr bwMode="auto">
          <a:xfrm>
            <a:off x="11143364" y="5949946"/>
            <a:ext cx="6357544" cy="985980"/>
            <a:chOff x="2290" y="3249"/>
            <a:chExt cx="2044" cy="317"/>
          </a:xfrm>
        </p:grpSpPr>
        <p:sp>
          <p:nvSpPr>
            <p:cNvPr id="40" name="Text Box 110"/>
            <p:cNvSpPr txBox="1">
              <a:spLocks noChangeArrowheads="1"/>
            </p:cNvSpPr>
            <p:nvPr/>
          </p:nvSpPr>
          <p:spPr bwMode="auto">
            <a:xfrm>
              <a:off x="2290" y="3249"/>
              <a:ext cx="20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P(Race = white | Yes) x P(Income = high | Yes)</a:t>
              </a:r>
              <a:endParaRPr kumimoji="1" lang="en-US" altLang="zh-TW" sz="2155" dirty="0">
                <a:latin typeface="Tahoma" panose="020B0804030504040204" charset="0"/>
                <a:ea typeface="PMingLiU" pitchFamily="18" charset="-120"/>
              </a:endParaRPr>
            </a:p>
          </p:txBody>
        </p:sp>
        <p:sp>
          <p:nvSpPr>
            <p:cNvPr id="41" name="Text Box 111"/>
            <p:cNvSpPr txBox="1">
              <a:spLocks noChangeArrowheads="1"/>
            </p:cNvSpPr>
            <p:nvPr/>
          </p:nvSpPr>
          <p:spPr bwMode="auto">
            <a:xfrm>
              <a:off x="2651" y="3430"/>
              <a:ext cx="88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x P(Child = no | Yes)</a:t>
              </a:r>
              <a:endParaRPr kumimoji="1" lang="en-US" altLang="zh-TW" sz="2155">
                <a:latin typeface="Tahoma" panose="020B0804030504040204" charset="0"/>
                <a:ea typeface="PMingLiU" pitchFamily="18" charset="-120"/>
              </a:endParaRPr>
            </a:p>
          </p:txBody>
        </p:sp>
      </p:grpSp>
      <p:sp>
        <p:nvSpPr>
          <p:cNvPr id="42" name="Text Box 113"/>
          <p:cNvSpPr txBox="1">
            <a:spLocks noChangeArrowheads="1"/>
          </p:cNvSpPr>
          <p:nvPr/>
        </p:nvSpPr>
        <p:spPr bwMode="auto">
          <a:xfrm>
            <a:off x="5097247" y="6601042"/>
            <a:ext cx="205465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x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x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43" name="Text Box 114"/>
          <p:cNvSpPr txBox="1">
            <a:spLocks noChangeArrowheads="1"/>
          </p:cNvSpPr>
          <p:nvPr/>
        </p:nvSpPr>
        <p:spPr bwMode="auto">
          <a:xfrm>
            <a:off x="5081694" y="7210669"/>
            <a:ext cx="1640085"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0.09375</a:t>
            </a:r>
            <a:endParaRPr kumimoji="1" lang="en-US" altLang="zh-TW" sz="2155">
              <a:latin typeface="Tahoma" panose="020B0804030504040204" charset="0"/>
              <a:ea typeface="PMingLiU" pitchFamily="18" charset="-120"/>
            </a:endParaRPr>
          </a:p>
        </p:txBody>
      </p:sp>
      <p:sp>
        <p:nvSpPr>
          <p:cNvPr id="44" name="Text Box 115"/>
          <p:cNvSpPr txBox="1">
            <a:spLocks noChangeArrowheads="1"/>
          </p:cNvSpPr>
          <p:nvPr/>
        </p:nvSpPr>
        <p:spPr bwMode="auto">
          <a:xfrm>
            <a:off x="5142786" y="7808901"/>
            <a:ext cx="632603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No)</a:t>
            </a:r>
            <a:endParaRPr kumimoji="1" lang="en-US" altLang="zh-TW" sz="2155" dirty="0">
              <a:latin typeface="Tahoma" panose="020B0804030504040204" charset="0"/>
              <a:ea typeface="PMingLiU" pitchFamily="18" charset="-120"/>
            </a:endParaRPr>
          </a:p>
        </p:txBody>
      </p:sp>
      <p:grpSp>
        <p:nvGrpSpPr>
          <p:cNvPr id="45" name="Group 116"/>
          <p:cNvGrpSpPr/>
          <p:nvPr/>
        </p:nvGrpSpPr>
        <p:grpSpPr bwMode="auto">
          <a:xfrm>
            <a:off x="11141080" y="7818741"/>
            <a:ext cx="6170924" cy="985980"/>
            <a:chOff x="2290" y="3249"/>
            <a:chExt cx="1984" cy="317"/>
          </a:xfrm>
        </p:grpSpPr>
        <p:sp>
          <p:nvSpPr>
            <p:cNvPr id="46" name="Text Box 117"/>
            <p:cNvSpPr txBox="1">
              <a:spLocks noChangeArrowheads="1"/>
            </p:cNvSpPr>
            <p:nvPr/>
          </p:nvSpPr>
          <p:spPr bwMode="auto">
            <a:xfrm>
              <a:off x="2290" y="3249"/>
              <a:ext cx="198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P(Race = white | No) x P(Income = high | No)</a:t>
              </a:r>
              <a:endParaRPr kumimoji="1" lang="en-US" altLang="zh-TW" sz="2155">
                <a:latin typeface="Tahoma" panose="020B0804030504040204" charset="0"/>
                <a:ea typeface="PMingLiU" pitchFamily="18" charset="-120"/>
              </a:endParaRPr>
            </a:p>
          </p:txBody>
        </p:sp>
        <p:sp>
          <p:nvSpPr>
            <p:cNvPr id="47" name="Text Box 118"/>
            <p:cNvSpPr txBox="1">
              <a:spLocks noChangeArrowheads="1"/>
            </p:cNvSpPr>
            <p:nvPr/>
          </p:nvSpPr>
          <p:spPr bwMode="auto">
            <a:xfrm>
              <a:off x="2651" y="3430"/>
              <a:ext cx="85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x P(Child = no | No)</a:t>
              </a:r>
              <a:endParaRPr kumimoji="1" lang="en-US" altLang="zh-TW" sz="2155">
                <a:latin typeface="Tahoma" panose="020B0804030504040204" charset="0"/>
                <a:ea typeface="PMingLiU" pitchFamily="18" charset="-120"/>
              </a:endParaRPr>
            </a:p>
          </p:txBody>
        </p:sp>
      </p:grpSp>
      <p:sp>
        <p:nvSpPr>
          <p:cNvPr id="48" name="Text Box 119"/>
          <p:cNvSpPr txBox="1">
            <a:spLocks noChangeArrowheads="1"/>
          </p:cNvSpPr>
          <p:nvPr/>
        </p:nvSpPr>
        <p:spPr bwMode="auto">
          <a:xfrm>
            <a:off x="5110749" y="8333904"/>
            <a:ext cx="1809683"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x 0 x 1</a:t>
            </a:r>
            <a:endParaRPr kumimoji="1" lang="en-US" altLang="zh-TW" sz="2155" dirty="0">
              <a:latin typeface="Tahoma" panose="020B0804030504040204" charset="0"/>
              <a:ea typeface="PMingLiU" pitchFamily="18" charset="-120"/>
            </a:endParaRPr>
          </a:p>
        </p:txBody>
      </p:sp>
      <p:sp>
        <p:nvSpPr>
          <p:cNvPr id="49" name="Text Box 120"/>
          <p:cNvSpPr txBox="1">
            <a:spLocks noChangeArrowheads="1"/>
          </p:cNvSpPr>
          <p:nvPr/>
        </p:nvSpPr>
        <p:spPr bwMode="auto">
          <a:xfrm>
            <a:off x="5095196" y="8943531"/>
            <a:ext cx="801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a:t>
            </a:r>
            <a:endParaRPr kumimoji="1" lang="en-US" altLang="zh-TW" sz="2155">
              <a:latin typeface="Tahoma" panose="020B0804030504040204" charset="0"/>
              <a:ea typeface="PMingLiU" pitchFamily="18" charset="-120"/>
            </a:endParaRPr>
          </a:p>
        </p:txBody>
      </p:sp>
      <p:sp>
        <p:nvSpPr>
          <p:cNvPr id="50" name="Text Box 5"/>
          <p:cNvSpPr txBox="1">
            <a:spLocks noChangeArrowheads="1"/>
          </p:cNvSpPr>
          <p:nvPr/>
        </p:nvSpPr>
        <p:spPr bwMode="auto">
          <a:xfrm>
            <a:off x="6124322" y="1922643"/>
            <a:ext cx="1654620"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 B) = </a:t>
            </a:r>
            <a:endParaRPr kumimoji="1" lang="en-US" altLang="en-US" sz="2350" dirty="0">
              <a:latin typeface="Tahoma" panose="020B0804030504040204" charset="0"/>
              <a:ea typeface="PMingLiU" pitchFamily="18" charset="-120"/>
            </a:endParaRPr>
          </a:p>
        </p:txBody>
      </p:sp>
      <p:sp>
        <p:nvSpPr>
          <p:cNvPr id="51" name="Text Box 6"/>
          <p:cNvSpPr txBox="1">
            <a:spLocks noChangeArrowheads="1"/>
          </p:cNvSpPr>
          <p:nvPr/>
        </p:nvSpPr>
        <p:spPr bwMode="auto">
          <a:xfrm>
            <a:off x="7913424" y="1621550"/>
            <a:ext cx="1729961"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P(B|A)</a:t>
            </a:r>
            <a:endParaRPr kumimoji="1" lang="en-US" altLang="en-US" sz="2350" dirty="0">
              <a:latin typeface="Tahoma" panose="020B0804030504040204" charset="0"/>
              <a:ea typeface="PMingLiU" pitchFamily="18" charset="-120"/>
            </a:endParaRPr>
          </a:p>
        </p:txBody>
      </p:sp>
      <p:sp>
        <p:nvSpPr>
          <p:cNvPr id="52" name="Text Box 7"/>
          <p:cNvSpPr txBox="1">
            <a:spLocks noChangeArrowheads="1"/>
          </p:cNvSpPr>
          <p:nvPr/>
        </p:nvSpPr>
        <p:spPr bwMode="auto">
          <a:xfrm>
            <a:off x="8423084" y="2194396"/>
            <a:ext cx="760144"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P(B)</a:t>
            </a:r>
            <a:endParaRPr kumimoji="1" lang="en-US" altLang="en-US" sz="2350" dirty="0">
              <a:latin typeface="Tahoma" panose="020B0804030504040204" charset="0"/>
              <a:ea typeface="PMingLiU" pitchFamily="18" charset="-120"/>
            </a:endParaRPr>
          </a:p>
        </p:txBody>
      </p:sp>
      <p:sp>
        <p:nvSpPr>
          <p:cNvPr id="53" name="Line 8"/>
          <p:cNvSpPr>
            <a:spLocks noChangeShapeType="1"/>
          </p:cNvSpPr>
          <p:nvPr/>
        </p:nvSpPr>
        <p:spPr bwMode="auto">
          <a:xfrm>
            <a:off x="7859244" y="2160361"/>
            <a:ext cx="20020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5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19" grpId="0"/>
      <p:bldP spid="20" grpId="0"/>
      <p:bldP spid="21" grpId="0"/>
      <p:bldP spid="22" grpId="0" animBg="1"/>
      <p:bldP spid="23" grpId="0"/>
      <p:bldP spid="24" grpId="0"/>
      <p:bldP spid="25" grpId="0"/>
      <p:bldP spid="26" grpId="0"/>
      <p:bldP spid="27" grpId="0" animBg="1"/>
      <p:bldP spid="28" grpId="0"/>
      <p:bldP spid="29" grpId="0"/>
      <p:bldP spid="30" grpId="0"/>
      <p:bldP spid="31" grpId="0" animBg="1"/>
      <p:bldP spid="32" grpId="0" animBg="1"/>
      <p:bldP spid="33" grpId="0"/>
      <p:bldP spid="34" grpId="0"/>
      <p:bldP spid="36" grpId="0" animBg="1"/>
      <p:bldP spid="37" grpId="0"/>
      <p:bldP spid="38" grpId="0" animBg="1"/>
      <p:bldP spid="42" grpId="0"/>
      <p:bldP spid="43" grpId="0"/>
      <p:bldP spid="44" grpId="0"/>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Naïve</a:t>
            </a:r>
            <a:r>
              <a:rPr lang="zh-CN" altLang="en-US" sz="4700" dirty="0">
                <a:solidFill>
                  <a:srgbClr val="595959"/>
                </a:solidFill>
              </a:rPr>
              <a:t> </a:t>
            </a:r>
            <a:r>
              <a:rPr lang="en-US" altLang="zh-CN" sz="4700" dirty="0">
                <a:solidFill>
                  <a:srgbClr val="595959"/>
                </a:solidFill>
              </a:rPr>
              <a:t>Bayes</a:t>
            </a:r>
            <a:r>
              <a:rPr lang="zh-CN" altLang="en-US" sz="4700" dirty="0">
                <a:solidFill>
                  <a:srgbClr val="595959"/>
                </a:solidFill>
              </a:rPr>
              <a:t> </a:t>
            </a:r>
            <a:endParaRPr lang="en-US" altLang="zh-CN" sz="4700" dirty="0">
              <a:solidFill>
                <a:srgbClr val="595959"/>
              </a:solidFill>
            </a:endParaRPr>
          </a:p>
        </p:txBody>
      </p:sp>
      <p:graphicFrame>
        <p:nvGraphicFramePr>
          <p:cNvPr id="15" name="Group 3"/>
          <p:cNvGraphicFramePr/>
          <p:nvPr/>
        </p:nvGraphicFramePr>
        <p:xfrm>
          <a:off x="10511390" y="347484"/>
          <a:ext cx="5132422" cy="5106270"/>
        </p:xfrm>
        <a:graphic>
          <a:graphicData uri="http://schemas.openxmlformats.org/drawingml/2006/table">
            <a:tbl>
              <a:tblPr/>
              <a:tblGrid>
                <a:gridCol w="1134185"/>
                <a:gridCol w="1296211"/>
                <a:gridCol w="1081763"/>
                <a:gridCol w="1620263"/>
              </a:tblGrid>
              <a:tr h="7472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22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6" name="Text Box 58"/>
          <p:cNvSpPr txBox="1">
            <a:spLocks noChangeArrowheads="1"/>
          </p:cNvSpPr>
          <p:nvPr/>
        </p:nvSpPr>
        <p:spPr bwMode="auto">
          <a:xfrm>
            <a:off x="760738" y="3492775"/>
            <a:ext cx="372866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7" name="Text Box 72"/>
          <p:cNvSpPr txBox="1">
            <a:spLocks noChangeArrowheads="1"/>
          </p:cNvSpPr>
          <p:nvPr/>
        </p:nvSpPr>
        <p:spPr bwMode="auto">
          <a:xfrm>
            <a:off x="446895" y="2895732"/>
            <a:ext cx="272991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18" name="Text Box 73"/>
          <p:cNvSpPr txBox="1">
            <a:spLocks noChangeArrowheads="1"/>
          </p:cNvSpPr>
          <p:nvPr/>
        </p:nvSpPr>
        <p:spPr bwMode="auto">
          <a:xfrm>
            <a:off x="760738" y="3949545"/>
            <a:ext cx="384486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9" name="Text Box 74"/>
          <p:cNvSpPr txBox="1">
            <a:spLocks noChangeArrowheads="1"/>
          </p:cNvSpPr>
          <p:nvPr/>
        </p:nvSpPr>
        <p:spPr bwMode="auto">
          <a:xfrm>
            <a:off x="760738" y="4395809"/>
            <a:ext cx="372552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No)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0" name="Text Box 75"/>
          <p:cNvSpPr txBox="1">
            <a:spLocks noChangeArrowheads="1"/>
          </p:cNvSpPr>
          <p:nvPr/>
        </p:nvSpPr>
        <p:spPr bwMode="auto">
          <a:xfrm>
            <a:off x="790573" y="4868197"/>
            <a:ext cx="366584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No)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1" name="Text Box 76"/>
          <p:cNvSpPr txBox="1">
            <a:spLocks noChangeArrowheads="1"/>
          </p:cNvSpPr>
          <p:nvPr/>
        </p:nvSpPr>
        <p:spPr bwMode="auto">
          <a:xfrm>
            <a:off x="795724" y="6000831"/>
            <a:ext cx="40364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2" name="Text Box 77"/>
          <p:cNvSpPr txBox="1">
            <a:spLocks noChangeArrowheads="1"/>
          </p:cNvSpPr>
          <p:nvPr/>
        </p:nvSpPr>
        <p:spPr bwMode="auto">
          <a:xfrm>
            <a:off x="434443" y="5411689"/>
            <a:ext cx="3053408"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Income, </a:t>
            </a:r>
            <a:endParaRPr kumimoji="1" lang="en-US" altLang="zh-TW" sz="2155" dirty="0">
              <a:latin typeface="Tahoma" panose="020B0804030504040204" charset="0"/>
              <a:ea typeface="PMingLiU" pitchFamily="18" charset="-120"/>
            </a:endParaRPr>
          </a:p>
        </p:txBody>
      </p:sp>
      <p:sp>
        <p:nvSpPr>
          <p:cNvPr id="23" name="Text Box 78"/>
          <p:cNvSpPr txBox="1">
            <a:spLocks noChangeArrowheads="1"/>
          </p:cNvSpPr>
          <p:nvPr/>
        </p:nvSpPr>
        <p:spPr bwMode="auto">
          <a:xfrm>
            <a:off x="790574" y="6433451"/>
            <a:ext cx="384172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4" name="Text Box 79"/>
          <p:cNvSpPr txBox="1">
            <a:spLocks noChangeArrowheads="1"/>
          </p:cNvSpPr>
          <p:nvPr/>
        </p:nvSpPr>
        <p:spPr bwMode="auto">
          <a:xfrm>
            <a:off x="775773" y="6866070"/>
            <a:ext cx="377891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No) = 0 </a:t>
            </a:r>
            <a:endParaRPr kumimoji="1" lang="en-US" altLang="zh-TW" sz="2155" dirty="0">
              <a:latin typeface="Tahoma" panose="020B0804030504040204" charset="0"/>
              <a:ea typeface="PMingLiU" pitchFamily="18" charset="-120"/>
            </a:endParaRPr>
          </a:p>
        </p:txBody>
      </p:sp>
      <p:sp>
        <p:nvSpPr>
          <p:cNvPr id="25" name="Text Box 80"/>
          <p:cNvSpPr txBox="1">
            <a:spLocks noChangeArrowheads="1"/>
          </p:cNvSpPr>
          <p:nvPr/>
        </p:nvSpPr>
        <p:spPr bwMode="auto">
          <a:xfrm>
            <a:off x="760738" y="7255133"/>
            <a:ext cx="3672128"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No) = 1 </a:t>
            </a:r>
            <a:endParaRPr kumimoji="1" lang="en-US" altLang="zh-TW" sz="2155" dirty="0">
              <a:latin typeface="Tahoma" panose="020B0804030504040204" charset="0"/>
              <a:ea typeface="PMingLiU" pitchFamily="18" charset="-120"/>
            </a:endParaRPr>
          </a:p>
        </p:txBody>
      </p:sp>
      <p:sp>
        <p:nvSpPr>
          <p:cNvPr id="26" name="Text Box 81"/>
          <p:cNvSpPr txBox="1">
            <a:spLocks noChangeArrowheads="1"/>
          </p:cNvSpPr>
          <p:nvPr/>
        </p:nvSpPr>
        <p:spPr bwMode="auto">
          <a:xfrm>
            <a:off x="863711" y="8356839"/>
            <a:ext cx="36030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7" name="Text Box 82"/>
          <p:cNvSpPr txBox="1">
            <a:spLocks noChangeArrowheads="1"/>
          </p:cNvSpPr>
          <p:nvPr/>
        </p:nvSpPr>
        <p:spPr bwMode="auto">
          <a:xfrm>
            <a:off x="427968" y="7844274"/>
            <a:ext cx="273933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Child, </a:t>
            </a:r>
            <a:endParaRPr kumimoji="1" lang="en-US" altLang="zh-TW" sz="2155" dirty="0">
              <a:latin typeface="Tahoma" panose="020B0804030504040204" charset="0"/>
              <a:ea typeface="PMingLiU" pitchFamily="18" charset="-120"/>
            </a:endParaRPr>
          </a:p>
        </p:txBody>
      </p:sp>
      <p:sp>
        <p:nvSpPr>
          <p:cNvPr id="28" name="Text Box 83"/>
          <p:cNvSpPr txBox="1">
            <a:spLocks noChangeArrowheads="1"/>
          </p:cNvSpPr>
          <p:nvPr/>
        </p:nvSpPr>
        <p:spPr bwMode="auto">
          <a:xfrm>
            <a:off x="848121" y="8700531"/>
            <a:ext cx="3414590"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9" name="Text Box 84"/>
          <p:cNvSpPr txBox="1">
            <a:spLocks noChangeArrowheads="1"/>
          </p:cNvSpPr>
          <p:nvPr/>
        </p:nvSpPr>
        <p:spPr bwMode="auto">
          <a:xfrm>
            <a:off x="832304" y="9059105"/>
            <a:ext cx="325755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No) = 0</a:t>
            </a:r>
            <a:endParaRPr kumimoji="1" lang="en-US" altLang="zh-TW" sz="2155" dirty="0">
              <a:latin typeface="Tahoma" panose="020B0804030504040204" charset="0"/>
              <a:ea typeface="PMingLiU" pitchFamily="18" charset="-120"/>
            </a:endParaRPr>
          </a:p>
        </p:txBody>
      </p:sp>
      <p:sp>
        <p:nvSpPr>
          <p:cNvPr id="30" name="Text Box 85"/>
          <p:cNvSpPr txBox="1">
            <a:spLocks noChangeArrowheads="1"/>
          </p:cNvSpPr>
          <p:nvPr/>
        </p:nvSpPr>
        <p:spPr bwMode="auto">
          <a:xfrm>
            <a:off x="832304" y="9471639"/>
            <a:ext cx="31570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No) = 1</a:t>
            </a:r>
            <a:endParaRPr kumimoji="1" lang="en-US" altLang="zh-TW" sz="2155" dirty="0">
              <a:latin typeface="Tahoma" panose="020B0804030504040204" charset="0"/>
              <a:ea typeface="PMingLiU" pitchFamily="18" charset="-120"/>
            </a:endParaRPr>
          </a:p>
        </p:txBody>
      </p:sp>
      <p:sp>
        <p:nvSpPr>
          <p:cNvPr id="31" name="Oval 86"/>
          <p:cNvSpPr>
            <a:spLocks noChangeArrowheads="1"/>
          </p:cNvSpPr>
          <p:nvPr/>
        </p:nvSpPr>
        <p:spPr bwMode="auto">
          <a:xfrm>
            <a:off x="2948882" y="3463824"/>
            <a:ext cx="691460" cy="525898"/>
          </a:xfrm>
          <a:prstGeom prst="ellipse">
            <a:avLst/>
          </a:prstGeom>
          <a:noFill/>
          <a:ln w="38100">
            <a:solidFill>
              <a:schemeClr val="accent2"/>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kumimoji="1" lang="en-US" altLang="en-US" sz="2155">
              <a:latin typeface="Tahoma" panose="020B0804030504040204" charset="0"/>
              <a:ea typeface="PMingLiU" pitchFamily="18" charset="-120"/>
            </a:endParaRPr>
          </a:p>
        </p:txBody>
      </p:sp>
      <p:sp>
        <p:nvSpPr>
          <p:cNvPr id="32" name="AutoShape 87"/>
          <p:cNvSpPr>
            <a:spLocks noChangeArrowheads="1"/>
          </p:cNvSpPr>
          <p:nvPr/>
        </p:nvSpPr>
        <p:spPr bwMode="auto">
          <a:xfrm>
            <a:off x="3934417" y="2967302"/>
            <a:ext cx="2416736" cy="494544"/>
          </a:xfrm>
          <a:prstGeom prst="wedgeRoundRectCallout">
            <a:avLst>
              <a:gd name="adj1" fmla="val -61861"/>
              <a:gd name="adj2" fmla="val 7344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en-US" sz="2155" dirty="0">
                <a:latin typeface="Tahoma" panose="020B0804030504040204" charset="0"/>
                <a:ea typeface="PMingLiU" pitchFamily="18" charset="-120"/>
              </a:rPr>
              <a:t>Insurance = Yes</a:t>
            </a:r>
            <a:endParaRPr kumimoji="1" lang="en-US" altLang="en-US" sz="2155" dirty="0">
              <a:latin typeface="Tahoma" panose="020B0804030504040204" charset="0"/>
              <a:ea typeface="PMingLiU" pitchFamily="18" charset="-120"/>
            </a:endParaRPr>
          </a:p>
        </p:txBody>
      </p:sp>
      <p:sp>
        <p:nvSpPr>
          <p:cNvPr id="33" name="Text Box 88"/>
          <p:cNvSpPr txBox="1">
            <a:spLocks noChangeArrowheads="1"/>
          </p:cNvSpPr>
          <p:nvPr/>
        </p:nvSpPr>
        <p:spPr bwMode="auto">
          <a:xfrm>
            <a:off x="6363671" y="3605186"/>
            <a:ext cx="1850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34" name="Text Box 89"/>
          <p:cNvSpPr txBox="1">
            <a:spLocks noChangeArrowheads="1"/>
          </p:cNvSpPr>
          <p:nvPr/>
        </p:nvSpPr>
        <p:spPr bwMode="auto">
          <a:xfrm>
            <a:off x="6388668" y="4124779"/>
            <a:ext cx="17594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P(No) = </a:t>
            </a:r>
            <a:r>
              <a:rPr kumimoji="1" lang="en-US" altLang="zh-TW" sz="2155">
                <a:latin typeface="Arial" panose="020B0604020202090204" pitchFamily="34" charset="0"/>
                <a:ea typeface="PMingLiU" pitchFamily="18" charset="-120"/>
              </a:rPr>
              <a:t>½</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graphicFrame>
        <p:nvGraphicFramePr>
          <p:cNvPr id="35" name="Group 90"/>
          <p:cNvGraphicFramePr>
            <a:graphicFrameLocks noGrp="1"/>
          </p:cNvGraphicFramePr>
          <p:nvPr/>
        </p:nvGraphicFramePr>
        <p:xfrm>
          <a:off x="559323" y="1840555"/>
          <a:ext cx="4936631" cy="936924"/>
        </p:xfrm>
        <a:graphic>
          <a:graphicData uri="http://schemas.openxmlformats.org/drawingml/2006/table">
            <a:tbl>
              <a:tblPr/>
              <a:tblGrid>
                <a:gridCol w="1090917"/>
                <a:gridCol w="1246763"/>
                <a:gridCol w="1040497"/>
                <a:gridCol w="1558454"/>
              </a:tblGrid>
              <a:tr h="447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4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6" name="Text Box 107"/>
          <p:cNvSpPr txBox="1">
            <a:spLocks noChangeArrowheads="1"/>
          </p:cNvSpPr>
          <p:nvPr/>
        </p:nvSpPr>
        <p:spPr bwMode="auto">
          <a:xfrm>
            <a:off x="434444" y="1231410"/>
            <a:ext cx="3860571"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a:latin typeface="Tahoma" panose="020B0804030504040204" charset="0"/>
                <a:ea typeface="PMingLiU" pitchFamily="18" charset="-120"/>
              </a:rPr>
              <a:t>Suppose there is a new person.</a:t>
            </a:r>
            <a:endParaRPr kumimoji="1" lang="en-US" altLang="en-US" sz="1960">
              <a:latin typeface="Tahoma" panose="020B0804030504040204" charset="0"/>
              <a:ea typeface="PMingLiU" pitchFamily="18" charset="-120"/>
            </a:endParaRPr>
          </a:p>
        </p:txBody>
      </p:sp>
      <p:sp>
        <p:nvSpPr>
          <p:cNvPr id="37" name="Text Box 108"/>
          <p:cNvSpPr txBox="1">
            <a:spLocks noChangeArrowheads="1"/>
          </p:cNvSpPr>
          <p:nvPr/>
        </p:nvSpPr>
        <p:spPr bwMode="auto">
          <a:xfrm>
            <a:off x="5108906" y="5447463"/>
            <a:ext cx="641711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Yes)</a:t>
            </a:r>
            <a:endParaRPr kumimoji="1" lang="en-US" altLang="zh-TW" sz="2155" dirty="0">
              <a:latin typeface="Tahoma" panose="020B0804030504040204" charset="0"/>
              <a:ea typeface="PMingLiU" pitchFamily="18" charset="-120"/>
            </a:endParaRPr>
          </a:p>
        </p:txBody>
      </p:sp>
      <p:sp>
        <p:nvSpPr>
          <p:cNvPr id="38" name="Text Box 109"/>
          <p:cNvSpPr txBox="1">
            <a:spLocks noChangeArrowheads="1"/>
          </p:cNvSpPr>
          <p:nvPr/>
        </p:nvSpPr>
        <p:spPr bwMode="auto">
          <a:xfrm>
            <a:off x="5123590" y="4781942"/>
            <a:ext cx="2773882"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dirty="0">
                <a:latin typeface="Tahoma" panose="020B0804030504040204" charset="0"/>
                <a:ea typeface="PMingLiU" pitchFamily="18" charset="-120"/>
              </a:rPr>
              <a:t>Na</a:t>
            </a:r>
            <a:r>
              <a:rPr kumimoji="1" lang="en-US" altLang="en-US" sz="1960" dirty="0">
                <a:latin typeface="Arial" panose="020B0604020202090204" pitchFamily="34" charset="0"/>
                <a:ea typeface="PMingLiU" pitchFamily="18" charset="-120"/>
              </a:rPr>
              <a:t>ï</a:t>
            </a:r>
            <a:r>
              <a:rPr kumimoji="1" lang="en-US" altLang="en-US" sz="1960" dirty="0">
                <a:latin typeface="Tahoma" panose="020B0804030504040204" charset="0"/>
                <a:ea typeface="PMingLiU" pitchFamily="18" charset="-120"/>
              </a:rPr>
              <a:t>ve Bayes Classifier</a:t>
            </a:r>
            <a:endParaRPr kumimoji="1" lang="en-US" altLang="en-US" sz="1960" dirty="0">
              <a:latin typeface="Tahoma" panose="020B0804030504040204" charset="0"/>
              <a:ea typeface="PMingLiU" pitchFamily="18" charset="-120"/>
            </a:endParaRPr>
          </a:p>
        </p:txBody>
      </p:sp>
      <p:sp>
        <p:nvSpPr>
          <p:cNvPr id="43" name="Text Box 114"/>
          <p:cNvSpPr txBox="1">
            <a:spLocks noChangeArrowheads="1"/>
          </p:cNvSpPr>
          <p:nvPr/>
        </p:nvSpPr>
        <p:spPr bwMode="auto">
          <a:xfrm>
            <a:off x="11205584" y="5434001"/>
            <a:ext cx="1640085"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0.09375</a:t>
            </a:r>
            <a:endParaRPr kumimoji="1" lang="en-US" altLang="zh-TW" sz="2155" dirty="0">
              <a:latin typeface="Tahoma" panose="020B0804030504040204" charset="0"/>
              <a:ea typeface="PMingLiU" pitchFamily="18" charset="-120"/>
            </a:endParaRPr>
          </a:p>
        </p:txBody>
      </p:sp>
      <p:sp>
        <p:nvSpPr>
          <p:cNvPr id="44" name="Text Box 115"/>
          <p:cNvSpPr txBox="1">
            <a:spLocks noChangeArrowheads="1"/>
          </p:cNvSpPr>
          <p:nvPr/>
        </p:nvSpPr>
        <p:spPr bwMode="auto">
          <a:xfrm>
            <a:off x="5108907" y="5923092"/>
            <a:ext cx="632603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No)</a:t>
            </a:r>
            <a:endParaRPr kumimoji="1" lang="en-US" altLang="zh-TW" sz="2155" dirty="0">
              <a:latin typeface="Tahoma" panose="020B0804030504040204" charset="0"/>
              <a:ea typeface="PMingLiU" pitchFamily="18" charset="-120"/>
            </a:endParaRPr>
          </a:p>
        </p:txBody>
      </p:sp>
      <p:sp>
        <p:nvSpPr>
          <p:cNvPr id="49" name="Text Box 120"/>
          <p:cNvSpPr txBox="1">
            <a:spLocks noChangeArrowheads="1"/>
          </p:cNvSpPr>
          <p:nvPr/>
        </p:nvSpPr>
        <p:spPr bwMode="auto">
          <a:xfrm>
            <a:off x="11178575" y="5929889"/>
            <a:ext cx="801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a:t>
            </a:r>
            <a:endParaRPr kumimoji="1" lang="en-US" altLang="zh-TW" sz="2155" dirty="0">
              <a:latin typeface="Tahoma" panose="020B0804030504040204" charset="0"/>
              <a:ea typeface="PMingLiU" pitchFamily="18" charset="-120"/>
            </a:endParaRPr>
          </a:p>
        </p:txBody>
      </p:sp>
      <p:sp>
        <p:nvSpPr>
          <p:cNvPr id="50" name="Text Box 5"/>
          <p:cNvSpPr txBox="1">
            <a:spLocks noChangeArrowheads="1"/>
          </p:cNvSpPr>
          <p:nvPr/>
        </p:nvSpPr>
        <p:spPr bwMode="auto">
          <a:xfrm>
            <a:off x="6124322" y="1922643"/>
            <a:ext cx="1654620"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 B) = </a:t>
            </a:r>
            <a:endParaRPr kumimoji="1" lang="en-US" altLang="en-US" sz="2350" dirty="0">
              <a:latin typeface="Tahoma" panose="020B0804030504040204" charset="0"/>
              <a:ea typeface="PMingLiU" pitchFamily="18" charset="-120"/>
            </a:endParaRPr>
          </a:p>
        </p:txBody>
      </p:sp>
      <p:sp>
        <p:nvSpPr>
          <p:cNvPr id="51" name="Text Box 6"/>
          <p:cNvSpPr txBox="1">
            <a:spLocks noChangeArrowheads="1"/>
          </p:cNvSpPr>
          <p:nvPr/>
        </p:nvSpPr>
        <p:spPr bwMode="auto">
          <a:xfrm>
            <a:off x="7913424" y="1621550"/>
            <a:ext cx="1729961"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P(B|A)</a:t>
            </a:r>
            <a:endParaRPr kumimoji="1" lang="en-US" altLang="en-US" sz="2350" dirty="0">
              <a:latin typeface="Tahoma" panose="020B0804030504040204" charset="0"/>
              <a:ea typeface="PMingLiU" pitchFamily="18" charset="-120"/>
            </a:endParaRPr>
          </a:p>
        </p:txBody>
      </p:sp>
      <p:sp>
        <p:nvSpPr>
          <p:cNvPr id="52" name="Text Box 7"/>
          <p:cNvSpPr txBox="1">
            <a:spLocks noChangeArrowheads="1"/>
          </p:cNvSpPr>
          <p:nvPr/>
        </p:nvSpPr>
        <p:spPr bwMode="auto">
          <a:xfrm>
            <a:off x="8423084" y="2194396"/>
            <a:ext cx="760144"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P(B)</a:t>
            </a:r>
            <a:endParaRPr kumimoji="1" lang="en-US" altLang="en-US" sz="2350" dirty="0">
              <a:latin typeface="Tahoma" panose="020B0804030504040204" charset="0"/>
              <a:ea typeface="PMingLiU" pitchFamily="18" charset="-120"/>
            </a:endParaRPr>
          </a:p>
        </p:txBody>
      </p:sp>
      <p:sp>
        <p:nvSpPr>
          <p:cNvPr id="53" name="Line 8"/>
          <p:cNvSpPr>
            <a:spLocks noChangeShapeType="1"/>
          </p:cNvSpPr>
          <p:nvPr/>
        </p:nvSpPr>
        <p:spPr bwMode="auto">
          <a:xfrm>
            <a:off x="7897472" y="2136638"/>
            <a:ext cx="1881861" cy="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55"/>
          </a:p>
        </p:txBody>
      </p:sp>
      <p:grpSp>
        <p:nvGrpSpPr>
          <p:cNvPr id="54" name="Group 103"/>
          <p:cNvGrpSpPr/>
          <p:nvPr/>
        </p:nvGrpSpPr>
        <p:grpSpPr bwMode="auto">
          <a:xfrm>
            <a:off x="10736945" y="6226253"/>
            <a:ext cx="6967171" cy="1116615"/>
            <a:chOff x="1923" y="3294"/>
            <a:chExt cx="2240" cy="359"/>
          </a:xfrm>
        </p:grpSpPr>
        <p:sp>
          <p:nvSpPr>
            <p:cNvPr id="55" name="Text Box 99"/>
            <p:cNvSpPr txBox="1">
              <a:spLocks noChangeArrowheads="1"/>
            </p:cNvSpPr>
            <p:nvPr/>
          </p:nvSpPr>
          <p:spPr bwMode="auto">
            <a:xfrm>
              <a:off x="1923" y="3368"/>
              <a:ext cx="118"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a:t>
              </a:r>
              <a:endParaRPr kumimoji="1" lang="en-US" altLang="zh-TW" sz="1960">
                <a:latin typeface="Tahoma" panose="020B0804030504040204" charset="0"/>
                <a:ea typeface="PMingLiU" pitchFamily="18" charset="-120"/>
              </a:endParaRPr>
            </a:p>
          </p:txBody>
        </p:sp>
        <p:sp>
          <p:nvSpPr>
            <p:cNvPr id="56" name="Text Box 100"/>
            <p:cNvSpPr txBox="1">
              <a:spLocks noChangeArrowheads="1"/>
            </p:cNvSpPr>
            <p:nvPr/>
          </p:nvSpPr>
          <p:spPr bwMode="auto">
            <a:xfrm>
              <a:off x="2064" y="3294"/>
              <a:ext cx="2076"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P(Race = white, Income = high, Child = no| Yes) P(Yes)</a:t>
              </a:r>
              <a:endParaRPr kumimoji="1" lang="en-US" altLang="zh-TW" sz="1960" dirty="0">
                <a:latin typeface="Tahoma" panose="020B0804030504040204" charset="0"/>
                <a:ea typeface="PMingLiU" pitchFamily="18" charset="-120"/>
              </a:endParaRPr>
            </a:p>
            <a:p>
              <a:pPr eaLnBrk="1" hangingPunct="1">
                <a:spcBef>
                  <a:spcPct val="0"/>
                </a:spcBef>
                <a:buClrTx/>
                <a:buSzTx/>
                <a:buFontTx/>
                <a:buNone/>
              </a:pPr>
              <a:endParaRPr kumimoji="1" lang="en-US" altLang="zh-TW" sz="1960" dirty="0">
                <a:latin typeface="Tahoma" panose="020B0804030504040204" charset="0"/>
                <a:ea typeface="PMingLiU" pitchFamily="18" charset="-120"/>
              </a:endParaRPr>
            </a:p>
          </p:txBody>
        </p:sp>
        <p:sp>
          <p:nvSpPr>
            <p:cNvPr id="57" name="Text Box 101"/>
            <p:cNvSpPr txBox="1">
              <a:spLocks noChangeArrowheads="1"/>
            </p:cNvSpPr>
            <p:nvPr/>
          </p:nvSpPr>
          <p:spPr bwMode="auto">
            <a:xfrm>
              <a:off x="2292" y="3429"/>
              <a:ext cx="163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P(Race = white, Income = high, Child = no)</a:t>
              </a:r>
              <a:endParaRPr kumimoji="1" lang="en-US" altLang="zh-TW" sz="1960" dirty="0">
                <a:latin typeface="Tahoma" panose="020B0804030504040204" charset="0"/>
                <a:ea typeface="PMingLiU" pitchFamily="18" charset="-120"/>
              </a:endParaRPr>
            </a:p>
            <a:p>
              <a:pPr eaLnBrk="1" hangingPunct="1">
                <a:spcBef>
                  <a:spcPct val="0"/>
                </a:spcBef>
                <a:buClrTx/>
                <a:buSzTx/>
                <a:buFontTx/>
                <a:buNone/>
              </a:pPr>
              <a:endParaRPr kumimoji="1" lang="en-US" altLang="zh-TW" sz="1960" dirty="0">
                <a:latin typeface="Tahoma" panose="020B0804030504040204" charset="0"/>
                <a:ea typeface="PMingLiU" pitchFamily="18" charset="-120"/>
              </a:endParaRPr>
            </a:p>
          </p:txBody>
        </p:sp>
        <p:sp>
          <p:nvSpPr>
            <p:cNvPr id="58" name="Line 102"/>
            <p:cNvSpPr>
              <a:spLocks noChangeShapeType="1"/>
            </p:cNvSpPr>
            <p:nvPr/>
          </p:nvSpPr>
          <p:spPr bwMode="auto">
            <a:xfrm>
              <a:off x="2078" y="3431"/>
              <a:ext cx="2085"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grpSp>
      <p:sp>
        <p:nvSpPr>
          <p:cNvPr id="59" name="Text Box 97"/>
          <p:cNvSpPr txBox="1">
            <a:spLocks noChangeArrowheads="1"/>
          </p:cNvSpPr>
          <p:nvPr/>
        </p:nvSpPr>
        <p:spPr bwMode="auto">
          <a:xfrm>
            <a:off x="5108906" y="6424538"/>
            <a:ext cx="5739072" cy="39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P(Yes | Race = white, Income = high, Child = no)</a:t>
            </a:r>
            <a:endParaRPr kumimoji="1" lang="en-US" altLang="zh-TW" sz="1960" dirty="0">
              <a:latin typeface="Tahoma" panose="020B0804030504040204" charset="0"/>
              <a:ea typeface="PMingLiU" pitchFamily="18" charset="-120"/>
            </a:endParaRPr>
          </a:p>
        </p:txBody>
      </p:sp>
      <p:grpSp>
        <p:nvGrpSpPr>
          <p:cNvPr id="60" name="Group 109"/>
          <p:cNvGrpSpPr/>
          <p:nvPr/>
        </p:nvGrpSpPr>
        <p:grpSpPr bwMode="auto">
          <a:xfrm>
            <a:off x="5104944" y="6900175"/>
            <a:ext cx="5530193" cy="864676"/>
            <a:chOff x="1943" y="3594"/>
            <a:chExt cx="1778" cy="278"/>
          </a:xfrm>
        </p:grpSpPr>
        <p:sp>
          <p:nvSpPr>
            <p:cNvPr id="61" name="Text Box 105"/>
            <p:cNvSpPr txBox="1">
              <a:spLocks noChangeArrowheads="1"/>
            </p:cNvSpPr>
            <p:nvPr/>
          </p:nvSpPr>
          <p:spPr bwMode="auto">
            <a:xfrm>
              <a:off x="1943" y="3695"/>
              <a:ext cx="118"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a:t>
              </a:r>
              <a:endParaRPr kumimoji="1" lang="en-US" altLang="zh-TW" sz="1960" dirty="0">
                <a:latin typeface="Tahoma" panose="020B0804030504040204" charset="0"/>
                <a:ea typeface="PMingLiU" pitchFamily="18" charset="-120"/>
              </a:endParaRPr>
            </a:p>
          </p:txBody>
        </p:sp>
        <p:sp>
          <p:nvSpPr>
            <p:cNvPr id="62" name="Text Box 106"/>
            <p:cNvSpPr txBox="1">
              <a:spLocks noChangeArrowheads="1"/>
            </p:cNvSpPr>
            <p:nvPr/>
          </p:nvSpPr>
          <p:spPr bwMode="auto">
            <a:xfrm>
              <a:off x="2594" y="3594"/>
              <a:ext cx="553"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0.09375 x 0.5</a:t>
              </a:r>
              <a:endParaRPr kumimoji="1" lang="en-US" altLang="zh-TW" sz="1960" dirty="0">
                <a:latin typeface="Tahoma" panose="020B0804030504040204" charset="0"/>
                <a:ea typeface="PMingLiU" pitchFamily="18" charset="-120"/>
              </a:endParaRPr>
            </a:p>
          </p:txBody>
        </p:sp>
        <p:sp>
          <p:nvSpPr>
            <p:cNvPr id="63" name="Text Box 107"/>
            <p:cNvSpPr txBox="1">
              <a:spLocks noChangeArrowheads="1"/>
            </p:cNvSpPr>
            <p:nvPr/>
          </p:nvSpPr>
          <p:spPr bwMode="auto">
            <a:xfrm>
              <a:off x="2075" y="3745"/>
              <a:ext cx="1639"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P(Race = white, Income = high, Child = no)</a:t>
              </a:r>
              <a:endParaRPr kumimoji="1" lang="en-US" altLang="zh-TW" sz="1960">
                <a:latin typeface="Tahoma" panose="020B0804030504040204" charset="0"/>
                <a:ea typeface="PMingLiU" pitchFamily="18" charset="-120"/>
              </a:endParaRPr>
            </a:p>
          </p:txBody>
        </p:sp>
        <p:sp>
          <p:nvSpPr>
            <p:cNvPr id="64" name="Line 108"/>
            <p:cNvSpPr>
              <a:spLocks noChangeShapeType="1"/>
            </p:cNvSpPr>
            <p:nvPr/>
          </p:nvSpPr>
          <p:spPr bwMode="auto">
            <a:xfrm>
              <a:off x="2109" y="3758"/>
              <a:ext cx="1612" cy="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grpSp>
      <p:grpSp>
        <p:nvGrpSpPr>
          <p:cNvPr id="65" name="Group 110"/>
          <p:cNvGrpSpPr/>
          <p:nvPr/>
        </p:nvGrpSpPr>
        <p:grpSpPr bwMode="auto">
          <a:xfrm>
            <a:off x="10690127" y="6959277"/>
            <a:ext cx="5822861" cy="872875"/>
            <a:chOff x="1930" y="3623"/>
            <a:chExt cx="1796" cy="230"/>
          </a:xfrm>
        </p:grpSpPr>
        <p:sp>
          <p:nvSpPr>
            <p:cNvPr id="66" name="Text Box 111"/>
            <p:cNvSpPr txBox="1">
              <a:spLocks noChangeArrowheads="1"/>
            </p:cNvSpPr>
            <p:nvPr/>
          </p:nvSpPr>
          <p:spPr bwMode="auto">
            <a:xfrm>
              <a:off x="1930" y="3677"/>
              <a:ext cx="116"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a:t>
              </a:r>
              <a:endParaRPr kumimoji="1" lang="en-US" altLang="zh-TW" sz="2055" dirty="0">
                <a:latin typeface="Tahoma" panose="020B0804030504040204" charset="0"/>
                <a:ea typeface="PMingLiU" pitchFamily="18" charset="-120"/>
              </a:endParaRPr>
            </a:p>
          </p:txBody>
        </p:sp>
        <p:sp>
          <p:nvSpPr>
            <p:cNvPr id="67" name="Text Box 112"/>
            <p:cNvSpPr txBox="1">
              <a:spLocks noChangeArrowheads="1"/>
            </p:cNvSpPr>
            <p:nvPr/>
          </p:nvSpPr>
          <p:spPr bwMode="auto">
            <a:xfrm>
              <a:off x="2566" y="3623"/>
              <a:ext cx="393"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a:latin typeface="Tahoma" panose="020B0804030504040204" charset="0"/>
                  <a:ea typeface="PMingLiU" pitchFamily="18" charset="-120"/>
                </a:rPr>
                <a:t>0.046875</a:t>
              </a:r>
              <a:endParaRPr kumimoji="1" lang="en-US" altLang="zh-TW" sz="2055">
                <a:latin typeface="Tahoma" panose="020B0804030504040204" charset="0"/>
                <a:ea typeface="PMingLiU" pitchFamily="18" charset="-120"/>
              </a:endParaRPr>
            </a:p>
          </p:txBody>
        </p:sp>
        <p:sp>
          <p:nvSpPr>
            <p:cNvPr id="68" name="Text Box 113"/>
            <p:cNvSpPr txBox="1">
              <a:spLocks noChangeArrowheads="1"/>
            </p:cNvSpPr>
            <p:nvPr/>
          </p:nvSpPr>
          <p:spPr bwMode="auto">
            <a:xfrm>
              <a:off x="2075" y="3745"/>
              <a:ext cx="165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P(Race = white, Income = high, Child = no)</a:t>
              </a:r>
              <a:endParaRPr kumimoji="1" lang="en-US" altLang="zh-TW" sz="2055" dirty="0">
                <a:latin typeface="Tahoma" panose="020B0804030504040204" charset="0"/>
                <a:ea typeface="PMingLiU" pitchFamily="18" charset="-120"/>
              </a:endParaRPr>
            </a:p>
          </p:txBody>
        </p:sp>
        <p:sp>
          <p:nvSpPr>
            <p:cNvPr id="69" name="Line 114"/>
            <p:cNvSpPr>
              <a:spLocks noChangeShapeType="1"/>
            </p:cNvSpPr>
            <p:nvPr/>
          </p:nvSpPr>
          <p:spPr bwMode="auto">
            <a:xfrm>
              <a:off x="2093" y="3733"/>
              <a:ext cx="1572" cy="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65"/>
            </a:p>
          </p:txBody>
        </p:sp>
      </p:grpSp>
      <p:grpSp>
        <p:nvGrpSpPr>
          <p:cNvPr id="70" name="Group 98"/>
          <p:cNvGrpSpPr/>
          <p:nvPr/>
        </p:nvGrpSpPr>
        <p:grpSpPr bwMode="auto">
          <a:xfrm>
            <a:off x="10740239" y="7989583"/>
            <a:ext cx="6815957" cy="1230454"/>
            <a:chOff x="1899" y="3313"/>
            <a:chExt cx="2142" cy="476"/>
          </a:xfrm>
        </p:grpSpPr>
        <p:sp>
          <p:nvSpPr>
            <p:cNvPr id="71" name="Text Box 99"/>
            <p:cNvSpPr txBox="1">
              <a:spLocks noChangeArrowheads="1"/>
            </p:cNvSpPr>
            <p:nvPr/>
          </p:nvSpPr>
          <p:spPr bwMode="auto">
            <a:xfrm>
              <a:off x="1899" y="3432"/>
              <a:ext cx="11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a:t>
              </a:r>
              <a:endParaRPr kumimoji="1" lang="en-US" altLang="zh-TW" sz="1960" dirty="0">
                <a:latin typeface="Tahoma" panose="020B0804030504040204" charset="0"/>
                <a:ea typeface="PMingLiU" pitchFamily="18" charset="-120"/>
              </a:endParaRPr>
            </a:p>
          </p:txBody>
        </p:sp>
        <p:sp>
          <p:nvSpPr>
            <p:cNvPr id="72" name="Text Box 100"/>
            <p:cNvSpPr txBox="1">
              <a:spLocks noChangeArrowheads="1"/>
            </p:cNvSpPr>
            <p:nvPr/>
          </p:nvSpPr>
          <p:spPr bwMode="auto">
            <a:xfrm>
              <a:off x="2064" y="3313"/>
              <a:ext cx="1977"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P(Race = white, Income = high, Child = no| No) P(No)</a:t>
              </a:r>
              <a:endParaRPr kumimoji="1" lang="en-US" altLang="zh-TW" sz="1960" dirty="0">
                <a:latin typeface="Tahoma" panose="020B0804030504040204" charset="0"/>
                <a:ea typeface="PMingLiU" pitchFamily="18" charset="-120"/>
              </a:endParaRPr>
            </a:p>
          </p:txBody>
        </p:sp>
        <p:sp>
          <p:nvSpPr>
            <p:cNvPr id="73" name="Text Box 101"/>
            <p:cNvSpPr txBox="1">
              <a:spLocks noChangeArrowheads="1"/>
            </p:cNvSpPr>
            <p:nvPr/>
          </p:nvSpPr>
          <p:spPr bwMode="auto">
            <a:xfrm>
              <a:off x="2268" y="3520"/>
              <a:ext cx="160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P(Race = white, Income = high, Child = no)</a:t>
              </a:r>
              <a:endParaRPr kumimoji="1" lang="en-US" altLang="zh-TW" sz="1960" dirty="0">
                <a:latin typeface="Tahoma" panose="020B0804030504040204" charset="0"/>
                <a:ea typeface="PMingLiU" pitchFamily="18" charset="-120"/>
              </a:endParaRPr>
            </a:p>
            <a:p>
              <a:pPr eaLnBrk="1" hangingPunct="1">
                <a:spcBef>
                  <a:spcPct val="0"/>
                </a:spcBef>
                <a:buClrTx/>
                <a:buSzTx/>
                <a:buFontTx/>
                <a:buNone/>
              </a:pPr>
              <a:endParaRPr kumimoji="1" lang="en-US" altLang="zh-TW" sz="1960" dirty="0">
                <a:latin typeface="Tahoma" panose="020B0804030504040204" charset="0"/>
                <a:ea typeface="PMingLiU" pitchFamily="18" charset="-120"/>
              </a:endParaRPr>
            </a:p>
          </p:txBody>
        </p:sp>
        <p:sp>
          <p:nvSpPr>
            <p:cNvPr id="74" name="Line 102"/>
            <p:cNvSpPr>
              <a:spLocks noChangeShapeType="1"/>
            </p:cNvSpPr>
            <p:nvPr/>
          </p:nvSpPr>
          <p:spPr bwMode="auto">
            <a:xfrm>
              <a:off x="2064" y="3497"/>
              <a:ext cx="1977" cy="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grpSp>
      <p:sp>
        <p:nvSpPr>
          <p:cNvPr id="75" name="Text Box 97"/>
          <p:cNvSpPr txBox="1">
            <a:spLocks noChangeArrowheads="1"/>
          </p:cNvSpPr>
          <p:nvPr/>
        </p:nvSpPr>
        <p:spPr bwMode="auto">
          <a:xfrm>
            <a:off x="4991781" y="8265985"/>
            <a:ext cx="5937844" cy="40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P(No | Race = white, Income = high, Child = no)</a:t>
            </a:r>
            <a:endParaRPr kumimoji="1" lang="en-US" altLang="zh-TW" sz="2055" dirty="0">
              <a:latin typeface="Tahoma" panose="020B0804030504040204" charset="0"/>
              <a:ea typeface="PMingLiU" pitchFamily="18" charset="-120"/>
            </a:endParaRPr>
          </a:p>
        </p:txBody>
      </p:sp>
      <p:grpSp>
        <p:nvGrpSpPr>
          <p:cNvPr id="76" name="Group 127"/>
          <p:cNvGrpSpPr/>
          <p:nvPr/>
        </p:nvGrpSpPr>
        <p:grpSpPr bwMode="auto">
          <a:xfrm>
            <a:off x="4967242" y="8827116"/>
            <a:ext cx="5474206" cy="839793"/>
            <a:chOff x="1969" y="3560"/>
            <a:chExt cx="1760" cy="270"/>
          </a:xfrm>
        </p:grpSpPr>
        <p:sp>
          <p:nvSpPr>
            <p:cNvPr id="77" name="Text Box 104"/>
            <p:cNvSpPr txBox="1">
              <a:spLocks noChangeArrowheads="1"/>
            </p:cNvSpPr>
            <p:nvPr/>
          </p:nvSpPr>
          <p:spPr bwMode="auto">
            <a:xfrm>
              <a:off x="1969" y="3637"/>
              <a:ext cx="118"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a:t>
              </a:r>
              <a:endParaRPr kumimoji="1" lang="en-US" altLang="zh-TW" sz="1960" dirty="0">
                <a:latin typeface="Tahoma" panose="020B0804030504040204" charset="0"/>
                <a:ea typeface="PMingLiU" pitchFamily="18" charset="-120"/>
              </a:endParaRPr>
            </a:p>
          </p:txBody>
        </p:sp>
        <p:sp>
          <p:nvSpPr>
            <p:cNvPr id="78" name="Text Box 105"/>
            <p:cNvSpPr txBox="1">
              <a:spLocks noChangeArrowheads="1"/>
            </p:cNvSpPr>
            <p:nvPr/>
          </p:nvSpPr>
          <p:spPr bwMode="auto">
            <a:xfrm>
              <a:off x="2731" y="3560"/>
              <a:ext cx="307"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0 x 0.5</a:t>
              </a:r>
              <a:endParaRPr kumimoji="1" lang="en-US" altLang="zh-TW" sz="1960" dirty="0">
                <a:latin typeface="Tahoma" panose="020B0804030504040204" charset="0"/>
                <a:ea typeface="PMingLiU" pitchFamily="18" charset="-120"/>
              </a:endParaRPr>
            </a:p>
          </p:txBody>
        </p:sp>
        <p:sp>
          <p:nvSpPr>
            <p:cNvPr id="79" name="Text Box 106"/>
            <p:cNvSpPr txBox="1">
              <a:spLocks noChangeArrowheads="1"/>
            </p:cNvSpPr>
            <p:nvPr/>
          </p:nvSpPr>
          <p:spPr bwMode="auto">
            <a:xfrm>
              <a:off x="2075" y="3703"/>
              <a:ext cx="1639"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a:latin typeface="Tahoma" panose="020B0804030504040204" charset="0"/>
                  <a:ea typeface="PMingLiU" pitchFamily="18" charset="-120"/>
                </a:rPr>
                <a:t>P(Race = white, Income = high, Child = no)</a:t>
              </a:r>
              <a:endParaRPr kumimoji="1" lang="en-US" altLang="zh-TW" sz="1960">
                <a:latin typeface="Tahoma" panose="020B0804030504040204" charset="0"/>
                <a:ea typeface="PMingLiU" pitchFamily="18" charset="-120"/>
              </a:endParaRPr>
            </a:p>
          </p:txBody>
        </p:sp>
        <p:sp>
          <p:nvSpPr>
            <p:cNvPr id="80" name="Line 107"/>
            <p:cNvSpPr>
              <a:spLocks noChangeShapeType="1"/>
            </p:cNvSpPr>
            <p:nvPr/>
          </p:nvSpPr>
          <p:spPr bwMode="auto">
            <a:xfrm flipV="1">
              <a:off x="2109" y="3709"/>
              <a:ext cx="1620" cy="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65"/>
            </a:p>
          </p:txBody>
        </p:sp>
      </p:grpSp>
      <p:grpSp>
        <p:nvGrpSpPr>
          <p:cNvPr id="81" name="Group 128"/>
          <p:cNvGrpSpPr/>
          <p:nvPr/>
        </p:nvGrpSpPr>
        <p:grpSpPr bwMode="auto">
          <a:xfrm>
            <a:off x="10776003" y="8872343"/>
            <a:ext cx="6058951" cy="945546"/>
            <a:chOff x="1927" y="3921"/>
            <a:chExt cx="1948" cy="304"/>
          </a:xfrm>
        </p:grpSpPr>
        <p:sp>
          <p:nvSpPr>
            <p:cNvPr id="82" name="Text Box 109"/>
            <p:cNvSpPr txBox="1">
              <a:spLocks noChangeArrowheads="1"/>
            </p:cNvSpPr>
            <p:nvPr/>
          </p:nvSpPr>
          <p:spPr bwMode="auto">
            <a:xfrm>
              <a:off x="1927" y="3978"/>
              <a:ext cx="12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a:t>
              </a:r>
              <a:endParaRPr kumimoji="1" lang="en-US" altLang="zh-TW" sz="2155">
                <a:latin typeface="Tahoma" panose="020B0804030504040204" charset="0"/>
                <a:ea typeface="PMingLiU" pitchFamily="18" charset="-120"/>
              </a:endParaRPr>
            </a:p>
          </p:txBody>
        </p:sp>
        <p:sp>
          <p:nvSpPr>
            <p:cNvPr id="83" name="Text Box 110"/>
            <p:cNvSpPr txBox="1">
              <a:spLocks noChangeArrowheads="1"/>
            </p:cNvSpPr>
            <p:nvPr/>
          </p:nvSpPr>
          <p:spPr bwMode="auto">
            <a:xfrm>
              <a:off x="2796" y="3921"/>
              <a:ext cx="10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0</a:t>
              </a:r>
              <a:endParaRPr kumimoji="1" lang="en-US" altLang="zh-TW" sz="2155" dirty="0">
                <a:latin typeface="Tahoma" panose="020B0804030504040204" charset="0"/>
                <a:ea typeface="PMingLiU" pitchFamily="18" charset="-120"/>
              </a:endParaRPr>
            </a:p>
          </p:txBody>
        </p:sp>
        <p:sp>
          <p:nvSpPr>
            <p:cNvPr id="84" name="Text Box 111"/>
            <p:cNvSpPr txBox="1">
              <a:spLocks noChangeArrowheads="1"/>
            </p:cNvSpPr>
            <p:nvPr/>
          </p:nvSpPr>
          <p:spPr bwMode="auto">
            <a:xfrm>
              <a:off x="2075" y="4089"/>
              <a:ext cx="180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a:t>
              </a:r>
              <a:endParaRPr kumimoji="1" lang="en-US" altLang="zh-TW" sz="2155" dirty="0">
                <a:latin typeface="Tahoma" panose="020B0804030504040204" charset="0"/>
                <a:ea typeface="PMingLiU" pitchFamily="18" charset="-120"/>
              </a:endParaRPr>
            </a:p>
          </p:txBody>
        </p:sp>
        <p:sp>
          <p:nvSpPr>
            <p:cNvPr id="85" name="Line 112"/>
            <p:cNvSpPr>
              <a:spLocks noChangeShapeType="1"/>
            </p:cNvSpPr>
            <p:nvPr/>
          </p:nvSpPr>
          <p:spPr bwMode="auto">
            <a:xfrm>
              <a:off x="2105" y="4063"/>
              <a:ext cx="1508" cy="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6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3" grpId="0"/>
      <p:bldP spid="44" grpId="0"/>
      <p:bldP spid="49" grpId="0"/>
      <p:bldP spid="59"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Naïve</a:t>
            </a:r>
            <a:r>
              <a:rPr lang="zh-CN" altLang="en-US" sz="4700" dirty="0">
                <a:solidFill>
                  <a:srgbClr val="595959"/>
                </a:solidFill>
              </a:rPr>
              <a:t> </a:t>
            </a:r>
            <a:r>
              <a:rPr lang="en-US" altLang="zh-CN" sz="4700" dirty="0">
                <a:solidFill>
                  <a:srgbClr val="595959"/>
                </a:solidFill>
              </a:rPr>
              <a:t>Bayes</a:t>
            </a:r>
            <a:r>
              <a:rPr lang="zh-CN" altLang="en-US" sz="4700" dirty="0">
                <a:solidFill>
                  <a:srgbClr val="595959"/>
                </a:solidFill>
              </a:rPr>
              <a:t> </a:t>
            </a:r>
            <a:endParaRPr lang="en-US" altLang="zh-CN" sz="4700" dirty="0">
              <a:solidFill>
                <a:srgbClr val="595959"/>
              </a:solidFill>
            </a:endParaRPr>
          </a:p>
        </p:txBody>
      </p:sp>
      <p:graphicFrame>
        <p:nvGraphicFramePr>
          <p:cNvPr id="15" name="Group 3"/>
          <p:cNvGraphicFramePr/>
          <p:nvPr/>
        </p:nvGraphicFramePr>
        <p:xfrm>
          <a:off x="10511390" y="347484"/>
          <a:ext cx="5132422" cy="5106270"/>
        </p:xfrm>
        <a:graphic>
          <a:graphicData uri="http://schemas.openxmlformats.org/drawingml/2006/table">
            <a:tbl>
              <a:tblPr/>
              <a:tblGrid>
                <a:gridCol w="1134185"/>
                <a:gridCol w="1296211"/>
                <a:gridCol w="1081763"/>
                <a:gridCol w="1620263"/>
              </a:tblGrid>
              <a:tr h="7472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22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2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22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yes</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74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white</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4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4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6" name="Text Box 58"/>
          <p:cNvSpPr txBox="1">
            <a:spLocks noChangeArrowheads="1"/>
          </p:cNvSpPr>
          <p:nvPr/>
        </p:nvSpPr>
        <p:spPr bwMode="auto">
          <a:xfrm>
            <a:off x="760738" y="3492775"/>
            <a:ext cx="372866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7" name="Text Box 72"/>
          <p:cNvSpPr txBox="1">
            <a:spLocks noChangeArrowheads="1"/>
          </p:cNvSpPr>
          <p:nvPr/>
        </p:nvSpPr>
        <p:spPr bwMode="auto">
          <a:xfrm>
            <a:off x="446895" y="2895732"/>
            <a:ext cx="2729912"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18" name="Text Box 73"/>
          <p:cNvSpPr txBox="1">
            <a:spLocks noChangeArrowheads="1"/>
          </p:cNvSpPr>
          <p:nvPr/>
        </p:nvSpPr>
        <p:spPr bwMode="auto">
          <a:xfrm>
            <a:off x="760738" y="3949545"/>
            <a:ext cx="384486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19" name="Text Box 74"/>
          <p:cNvSpPr txBox="1">
            <a:spLocks noChangeArrowheads="1"/>
          </p:cNvSpPr>
          <p:nvPr/>
        </p:nvSpPr>
        <p:spPr bwMode="auto">
          <a:xfrm>
            <a:off x="760738" y="4395809"/>
            <a:ext cx="372552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black | No)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0" name="Text Box 75"/>
          <p:cNvSpPr txBox="1">
            <a:spLocks noChangeArrowheads="1"/>
          </p:cNvSpPr>
          <p:nvPr/>
        </p:nvSpPr>
        <p:spPr bwMode="auto">
          <a:xfrm>
            <a:off x="790573" y="4868197"/>
            <a:ext cx="366584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 No)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1" name="Text Box 76"/>
          <p:cNvSpPr txBox="1">
            <a:spLocks noChangeArrowheads="1"/>
          </p:cNvSpPr>
          <p:nvPr/>
        </p:nvSpPr>
        <p:spPr bwMode="auto">
          <a:xfrm>
            <a:off x="795724" y="6000831"/>
            <a:ext cx="40364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2" name="Text Box 77"/>
          <p:cNvSpPr txBox="1">
            <a:spLocks noChangeArrowheads="1"/>
          </p:cNvSpPr>
          <p:nvPr/>
        </p:nvSpPr>
        <p:spPr bwMode="auto">
          <a:xfrm>
            <a:off x="434443" y="5411689"/>
            <a:ext cx="3053408"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Income, </a:t>
            </a:r>
            <a:endParaRPr kumimoji="1" lang="en-US" altLang="zh-TW" sz="2155" dirty="0">
              <a:latin typeface="Tahoma" panose="020B0804030504040204" charset="0"/>
              <a:ea typeface="PMingLiU" pitchFamily="18" charset="-120"/>
            </a:endParaRPr>
          </a:p>
        </p:txBody>
      </p:sp>
      <p:sp>
        <p:nvSpPr>
          <p:cNvPr id="23" name="Text Box 78"/>
          <p:cNvSpPr txBox="1">
            <a:spLocks noChangeArrowheads="1"/>
          </p:cNvSpPr>
          <p:nvPr/>
        </p:nvSpPr>
        <p:spPr bwMode="auto">
          <a:xfrm>
            <a:off x="790574" y="6433451"/>
            <a:ext cx="384172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4" name="Text Box 79"/>
          <p:cNvSpPr txBox="1">
            <a:spLocks noChangeArrowheads="1"/>
          </p:cNvSpPr>
          <p:nvPr/>
        </p:nvSpPr>
        <p:spPr bwMode="auto">
          <a:xfrm>
            <a:off x="775773" y="6866070"/>
            <a:ext cx="377891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high | No) = 0 </a:t>
            </a:r>
            <a:endParaRPr kumimoji="1" lang="en-US" altLang="zh-TW" sz="2155" dirty="0">
              <a:latin typeface="Tahoma" panose="020B0804030504040204" charset="0"/>
              <a:ea typeface="PMingLiU" pitchFamily="18" charset="-120"/>
            </a:endParaRPr>
          </a:p>
        </p:txBody>
      </p:sp>
      <p:sp>
        <p:nvSpPr>
          <p:cNvPr id="25" name="Text Box 80"/>
          <p:cNvSpPr txBox="1">
            <a:spLocks noChangeArrowheads="1"/>
          </p:cNvSpPr>
          <p:nvPr/>
        </p:nvSpPr>
        <p:spPr bwMode="auto">
          <a:xfrm>
            <a:off x="760738" y="7255133"/>
            <a:ext cx="3672128"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P(Income = low | No) = 1 </a:t>
            </a:r>
            <a:endParaRPr kumimoji="1" lang="en-US" altLang="zh-TW" sz="2155" dirty="0">
              <a:latin typeface="Tahoma" panose="020B0804030504040204" charset="0"/>
              <a:ea typeface="PMingLiU" pitchFamily="18" charset="-120"/>
            </a:endParaRPr>
          </a:p>
        </p:txBody>
      </p:sp>
      <p:sp>
        <p:nvSpPr>
          <p:cNvPr id="26" name="Text Box 81"/>
          <p:cNvSpPr txBox="1">
            <a:spLocks noChangeArrowheads="1"/>
          </p:cNvSpPr>
          <p:nvPr/>
        </p:nvSpPr>
        <p:spPr bwMode="auto">
          <a:xfrm>
            <a:off x="863711" y="8356839"/>
            <a:ext cx="36030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Yes)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7" name="Text Box 82"/>
          <p:cNvSpPr txBox="1">
            <a:spLocks noChangeArrowheads="1"/>
          </p:cNvSpPr>
          <p:nvPr/>
        </p:nvSpPr>
        <p:spPr bwMode="auto">
          <a:xfrm>
            <a:off x="427968" y="7844274"/>
            <a:ext cx="273933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For attribute Child, </a:t>
            </a:r>
            <a:endParaRPr kumimoji="1" lang="en-US" altLang="zh-TW" sz="2155" dirty="0">
              <a:latin typeface="Tahoma" panose="020B0804030504040204" charset="0"/>
              <a:ea typeface="PMingLiU" pitchFamily="18" charset="-120"/>
            </a:endParaRPr>
          </a:p>
        </p:txBody>
      </p:sp>
      <p:sp>
        <p:nvSpPr>
          <p:cNvPr id="28" name="Text Box 83"/>
          <p:cNvSpPr txBox="1">
            <a:spLocks noChangeArrowheads="1"/>
          </p:cNvSpPr>
          <p:nvPr/>
        </p:nvSpPr>
        <p:spPr bwMode="auto">
          <a:xfrm>
            <a:off x="848121" y="8700531"/>
            <a:ext cx="3414590"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Yes)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9" name="Text Box 84"/>
          <p:cNvSpPr txBox="1">
            <a:spLocks noChangeArrowheads="1"/>
          </p:cNvSpPr>
          <p:nvPr/>
        </p:nvSpPr>
        <p:spPr bwMode="auto">
          <a:xfrm>
            <a:off x="832304" y="9059105"/>
            <a:ext cx="325755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yes | No) = 0</a:t>
            </a:r>
            <a:endParaRPr kumimoji="1" lang="en-US" altLang="zh-TW" sz="2155" dirty="0">
              <a:latin typeface="Tahoma" panose="020B0804030504040204" charset="0"/>
              <a:ea typeface="PMingLiU" pitchFamily="18" charset="-120"/>
            </a:endParaRPr>
          </a:p>
        </p:txBody>
      </p:sp>
      <p:sp>
        <p:nvSpPr>
          <p:cNvPr id="30" name="Text Box 85"/>
          <p:cNvSpPr txBox="1">
            <a:spLocks noChangeArrowheads="1"/>
          </p:cNvSpPr>
          <p:nvPr/>
        </p:nvSpPr>
        <p:spPr bwMode="auto">
          <a:xfrm>
            <a:off x="832304" y="9471639"/>
            <a:ext cx="315705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P(Child = no | No) = 1</a:t>
            </a:r>
            <a:endParaRPr kumimoji="1" lang="en-US" altLang="zh-TW" sz="2155" dirty="0">
              <a:latin typeface="Tahoma" panose="020B0804030504040204" charset="0"/>
              <a:ea typeface="PMingLiU" pitchFamily="18" charset="-120"/>
            </a:endParaRPr>
          </a:p>
        </p:txBody>
      </p:sp>
      <p:sp>
        <p:nvSpPr>
          <p:cNvPr id="31" name="Oval 86"/>
          <p:cNvSpPr>
            <a:spLocks noChangeArrowheads="1"/>
          </p:cNvSpPr>
          <p:nvPr/>
        </p:nvSpPr>
        <p:spPr bwMode="auto">
          <a:xfrm>
            <a:off x="2948882" y="3463824"/>
            <a:ext cx="691460" cy="525898"/>
          </a:xfrm>
          <a:prstGeom prst="ellipse">
            <a:avLst/>
          </a:prstGeom>
          <a:noFill/>
          <a:ln w="38100">
            <a:solidFill>
              <a:schemeClr val="accent2"/>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kumimoji="1" lang="en-US" altLang="en-US" sz="2155">
              <a:latin typeface="Tahoma" panose="020B0804030504040204" charset="0"/>
              <a:ea typeface="PMingLiU" pitchFamily="18" charset="-120"/>
            </a:endParaRPr>
          </a:p>
        </p:txBody>
      </p:sp>
      <p:sp>
        <p:nvSpPr>
          <p:cNvPr id="32" name="AutoShape 87"/>
          <p:cNvSpPr>
            <a:spLocks noChangeArrowheads="1"/>
          </p:cNvSpPr>
          <p:nvPr/>
        </p:nvSpPr>
        <p:spPr bwMode="auto">
          <a:xfrm>
            <a:off x="3934417" y="2967302"/>
            <a:ext cx="2416736" cy="494544"/>
          </a:xfrm>
          <a:prstGeom prst="wedgeRoundRectCallout">
            <a:avLst>
              <a:gd name="adj1" fmla="val -61861"/>
              <a:gd name="adj2" fmla="val 7344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en-US" sz="2155" dirty="0">
                <a:latin typeface="Tahoma" panose="020B0804030504040204" charset="0"/>
                <a:ea typeface="PMingLiU" pitchFamily="18" charset="-120"/>
              </a:rPr>
              <a:t>Insurance = Yes</a:t>
            </a:r>
            <a:endParaRPr kumimoji="1" lang="en-US" altLang="en-US" sz="2155" dirty="0">
              <a:latin typeface="Tahoma" panose="020B0804030504040204" charset="0"/>
              <a:ea typeface="PMingLiU" pitchFamily="18" charset="-120"/>
            </a:endParaRPr>
          </a:p>
        </p:txBody>
      </p:sp>
      <p:sp>
        <p:nvSpPr>
          <p:cNvPr id="33" name="Text Box 88"/>
          <p:cNvSpPr txBox="1">
            <a:spLocks noChangeArrowheads="1"/>
          </p:cNvSpPr>
          <p:nvPr/>
        </p:nvSpPr>
        <p:spPr bwMode="auto">
          <a:xfrm>
            <a:off x="6363671" y="3605186"/>
            <a:ext cx="1850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P(Yes)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34" name="Text Box 89"/>
          <p:cNvSpPr txBox="1">
            <a:spLocks noChangeArrowheads="1"/>
          </p:cNvSpPr>
          <p:nvPr/>
        </p:nvSpPr>
        <p:spPr bwMode="auto">
          <a:xfrm>
            <a:off x="6388668" y="4124779"/>
            <a:ext cx="1759432"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P(No) = </a:t>
            </a:r>
            <a:r>
              <a:rPr kumimoji="1" lang="en-US" altLang="zh-TW" sz="2155">
                <a:latin typeface="Arial" panose="020B0604020202090204" pitchFamily="34" charset="0"/>
                <a:ea typeface="PMingLiU" pitchFamily="18" charset="-120"/>
              </a:rPr>
              <a:t>½</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graphicFrame>
        <p:nvGraphicFramePr>
          <p:cNvPr id="35" name="Group 90"/>
          <p:cNvGraphicFramePr>
            <a:graphicFrameLocks noGrp="1"/>
          </p:cNvGraphicFramePr>
          <p:nvPr/>
        </p:nvGraphicFramePr>
        <p:xfrm>
          <a:off x="559323" y="1840555"/>
          <a:ext cx="4936631" cy="936924"/>
        </p:xfrm>
        <a:graphic>
          <a:graphicData uri="http://schemas.openxmlformats.org/drawingml/2006/table">
            <a:tbl>
              <a:tblPr/>
              <a:tblGrid>
                <a:gridCol w="1090917"/>
                <a:gridCol w="1246763"/>
                <a:gridCol w="1040497"/>
                <a:gridCol w="1558454"/>
              </a:tblGrid>
              <a:tr h="447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dirty="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4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451" marB="89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6" name="Text Box 107"/>
          <p:cNvSpPr txBox="1">
            <a:spLocks noChangeArrowheads="1"/>
          </p:cNvSpPr>
          <p:nvPr/>
        </p:nvSpPr>
        <p:spPr bwMode="auto">
          <a:xfrm>
            <a:off x="434444" y="1231410"/>
            <a:ext cx="3860571"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a:latin typeface="Tahoma" panose="020B0804030504040204" charset="0"/>
                <a:ea typeface="PMingLiU" pitchFamily="18" charset="-120"/>
              </a:rPr>
              <a:t>Suppose there is a new person.</a:t>
            </a:r>
            <a:endParaRPr kumimoji="1" lang="en-US" altLang="en-US" sz="1960">
              <a:latin typeface="Tahoma" panose="020B0804030504040204" charset="0"/>
              <a:ea typeface="PMingLiU" pitchFamily="18" charset="-120"/>
            </a:endParaRPr>
          </a:p>
        </p:txBody>
      </p:sp>
      <p:sp>
        <p:nvSpPr>
          <p:cNvPr id="37" name="Text Box 108"/>
          <p:cNvSpPr txBox="1">
            <a:spLocks noChangeArrowheads="1"/>
          </p:cNvSpPr>
          <p:nvPr/>
        </p:nvSpPr>
        <p:spPr bwMode="auto">
          <a:xfrm>
            <a:off x="5108906" y="5447463"/>
            <a:ext cx="6417117"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Yes)</a:t>
            </a:r>
            <a:endParaRPr kumimoji="1" lang="en-US" altLang="zh-TW" sz="2155" dirty="0">
              <a:latin typeface="Tahoma" panose="020B0804030504040204" charset="0"/>
              <a:ea typeface="PMingLiU" pitchFamily="18" charset="-120"/>
            </a:endParaRPr>
          </a:p>
        </p:txBody>
      </p:sp>
      <p:sp>
        <p:nvSpPr>
          <p:cNvPr id="38" name="Text Box 109"/>
          <p:cNvSpPr txBox="1">
            <a:spLocks noChangeArrowheads="1"/>
          </p:cNvSpPr>
          <p:nvPr/>
        </p:nvSpPr>
        <p:spPr bwMode="auto">
          <a:xfrm>
            <a:off x="5123590" y="4781942"/>
            <a:ext cx="2773882" cy="393826"/>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1960" dirty="0">
                <a:latin typeface="Tahoma" panose="020B0804030504040204" charset="0"/>
                <a:ea typeface="PMingLiU" pitchFamily="18" charset="-120"/>
              </a:rPr>
              <a:t>Na</a:t>
            </a:r>
            <a:r>
              <a:rPr kumimoji="1" lang="en-US" altLang="en-US" sz="1960" dirty="0">
                <a:latin typeface="Arial" panose="020B0604020202090204" pitchFamily="34" charset="0"/>
                <a:ea typeface="PMingLiU" pitchFamily="18" charset="-120"/>
              </a:rPr>
              <a:t>ï</a:t>
            </a:r>
            <a:r>
              <a:rPr kumimoji="1" lang="en-US" altLang="en-US" sz="1960" dirty="0">
                <a:latin typeface="Tahoma" panose="020B0804030504040204" charset="0"/>
                <a:ea typeface="PMingLiU" pitchFamily="18" charset="-120"/>
              </a:rPr>
              <a:t>ve Bayes Classifier</a:t>
            </a:r>
            <a:endParaRPr kumimoji="1" lang="en-US" altLang="en-US" sz="1960" dirty="0">
              <a:latin typeface="Tahoma" panose="020B0804030504040204" charset="0"/>
              <a:ea typeface="PMingLiU" pitchFamily="18" charset="-120"/>
            </a:endParaRPr>
          </a:p>
        </p:txBody>
      </p:sp>
      <p:sp>
        <p:nvSpPr>
          <p:cNvPr id="43" name="Text Box 114"/>
          <p:cNvSpPr txBox="1">
            <a:spLocks noChangeArrowheads="1"/>
          </p:cNvSpPr>
          <p:nvPr/>
        </p:nvSpPr>
        <p:spPr bwMode="auto">
          <a:xfrm>
            <a:off x="11205584" y="5434001"/>
            <a:ext cx="1640085"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0.09375</a:t>
            </a:r>
            <a:endParaRPr kumimoji="1" lang="en-US" altLang="zh-TW" sz="2155" dirty="0">
              <a:latin typeface="Tahoma" panose="020B0804030504040204" charset="0"/>
              <a:ea typeface="PMingLiU" pitchFamily="18" charset="-120"/>
            </a:endParaRPr>
          </a:p>
        </p:txBody>
      </p:sp>
      <p:sp>
        <p:nvSpPr>
          <p:cNvPr id="44" name="Text Box 115"/>
          <p:cNvSpPr txBox="1">
            <a:spLocks noChangeArrowheads="1"/>
          </p:cNvSpPr>
          <p:nvPr/>
        </p:nvSpPr>
        <p:spPr bwMode="auto">
          <a:xfrm>
            <a:off x="5108907" y="5923092"/>
            <a:ext cx="6326036"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P(Race = white, Income = high, Child = no| No)</a:t>
            </a:r>
            <a:endParaRPr kumimoji="1" lang="en-US" altLang="zh-TW" sz="2155" dirty="0">
              <a:latin typeface="Tahoma" panose="020B0804030504040204" charset="0"/>
              <a:ea typeface="PMingLiU" pitchFamily="18" charset="-120"/>
            </a:endParaRPr>
          </a:p>
        </p:txBody>
      </p:sp>
      <p:sp>
        <p:nvSpPr>
          <p:cNvPr id="49" name="Text Box 120"/>
          <p:cNvSpPr txBox="1">
            <a:spLocks noChangeArrowheads="1"/>
          </p:cNvSpPr>
          <p:nvPr/>
        </p:nvSpPr>
        <p:spPr bwMode="auto">
          <a:xfrm>
            <a:off x="11178575" y="5929889"/>
            <a:ext cx="801511"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a:t>
            </a:r>
            <a:endParaRPr kumimoji="1" lang="en-US" altLang="zh-TW" sz="2155" dirty="0">
              <a:latin typeface="Tahoma" panose="020B0804030504040204" charset="0"/>
              <a:ea typeface="PMingLiU" pitchFamily="18" charset="-120"/>
            </a:endParaRPr>
          </a:p>
        </p:txBody>
      </p:sp>
      <p:sp>
        <p:nvSpPr>
          <p:cNvPr id="50" name="Text Box 5"/>
          <p:cNvSpPr txBox="1">
            <a:spLocks noChangeArrowheads="1"/>
          </p:cNvSpPr>
          <p:nvPr/>
        </p:nvSpPr>
        <p:spPr bwMode="auto">
          <a:xfrm>
            <a:off x="6124322" y="1922643"/>
            <a:ext cx="1654620"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 B) = </a:t>
            </a:r>
            <a:endParaRPr kumimoji="1" lang="en-US" altLang="en-US" sz="2350" dirty="0">
              <a:latin typeface="Tahoma" panose="020B0804030504040204" charset="0"/>
              <a:ea typeface="PMingLiU" pitchFamily="18" charset="-120"/>
            </a:endParaRPr>
          </a:p>
        </p:txBody>
      </p:sp>
      <p:sp>
        <p:nvSpPr>
          <p:cNvPr id="51" name="Text Box 6"/>
          <p:cNvSpPr txBox="1">
            <a:spLocks noChangeArrowheads="1"/>
          </p:cNvSpPr>
          <p:nvPr/>
        </p:nvSpPr>
        <p:spPr bwMode="auto">
          <a:xfrm>
            <a:off x="7913424" y="1621550"/>
            <a:ext cx="1729961"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P(A) P(B|A)</a:t>
            </a:r>
            <a:endParaRPr kumimoji="1" lang="en-US" altLang="en-US" sz="2350" dirty="0">
              <a:latin typeface="Tahoma" panose="020B0804030504040204" charset="0"/>
              <a:ea typeface="PMingLiU" pitchFamily="18" charset="-120"/>
            </a:endParaRPr>
          </a:p>
        </p:txBody>
      </p:sp>
      <p:sp>
        <p:nvSpPr>
          <p:cNvPr id="52" name="Text Box 7"/>
          <p:cNvSpPr txBox="1">
            <a:spLocks noChangeArrowheads="1"/>
          </p:cNvSpPr>
          <p:nvPr/>
        </p:nvSpPr>
        <p:spPr bwMode="auto">
          <a:xfrm>
            <a:off x="8423084" y="2194396"/>
            <a:ext cx="760144" cy="4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en-US" sz="2350" dirty="0">
                <a:latin typeface="Tahoma" panose="020B0804030504040204" charset="0"/>
                <a:ea typeface="PMingLiU" pitchFamily="18" charset="-120"/>
              </a:rPr>
              <a:t>P(B)</a:t>
            </a:r>
            <a:endParaRPr kumimoji="1" lang="en-US" altLang="en-US" sz="2350" dirty="0">
              <a:latin typeface="Tahoma" panose="020B0804030504040204" charset="0"/>
              <a:ea typeface="PMingLiU" pitchFamily="18" charset="-120"/>
            </a:endParaRPr>
          </a:p>
        </p:txBody>
      </p:sp>
      <p:sp>
        <p:nvSpPr>
          <p:cNvPr id="53" name="Line 8"/>
          <p:cNvSpPr>
            <a:spLocks noChangeShapeType="1"/>
          </p:cNvSpPr>
          <p:nvPr/>
        </p:nvSpPr>
        <p:spPr bwMode="auto">
          <a:xfrm>
            <a:off x="7774329" y="2227394"/>
            <a:ext cx="1913325" cy="225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55"/>
          </a:p>
        </p:txBody>
      </p:sp>
      <p:sp>
        <p:nvSpPr>
          <p:cNvPr id="59" name="Text Box 97"/>
          <p:cNvSpPr txBox="1">
            <a:spLocks noChangeArrowheads="1"/>
          </p:cNvSpPr>
          <p:nvPr/>
        </p:nvSpPr>
        <p:spPr bwMode="auto">
          <a:xfrm>
            <a:off x="5086731" y="6823990"/>
            <a:ext cx="5739072" cy="39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P(Yes | Race = white, Income = high, Child = no)</a:t>
            </a:r>
            <a:endParaRPr kumimoji="1" lang="en-US" altLang="zh-TW" sz="1960" dirty="0">
              <a:latin typeface="Tahoma" panose="020B0804030504040204" charset="0"/>
              <a:ea typeface="PMingLiU" pitchFamily="18" charset="-120"/>
            </a:endParaRPr>
          </a:p>
        </p:txBody>
      </p:sp>
      <p:grpSp>
        <p:nvGrpSpPr>
          <p:cNvPr id="65" name="Group 110"/>
          <p:cNvGrpSpPr/>
          <p:nvPr/>
        </p:nvGrpSpPr>
        <p:grpSpPr bwMode="auto">
          <a:xfrm>
            <a:off x="10720303" y="6612035"/>
            <a:ext cx="5822861" cy="872875"/>
            <a:chOff x="1930" y="3623"/>
            <a:chExt cx="1796" cy="230"/>
          </a:xfrm>
        </p:grpSpPr>
        <p:sp>
          <p:nvSpPr>
            <p:cNvPr id="66" name="Text Box 111"/>
            <p:cNvSpPr txBox="1">
              <a:spLocks noChangeArrowheads="1"/>
            </p:cNvSpPr>
            <p:nvPr/>
          </p:nvSpPr>
          <p:spPr bwMode="auto">
            <a:xfrm>
              <a:off x="1930" y="3677"/>
              <a:ext cx="116"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a:t>
              </a:r>
              <a:endParaRPr kumimoji="1" lang="en-US" altLang="zh-TW" sz="2055" dirty="0">
                <a:latin typeface="Tahoma" panose="020B0804030504040204" charset="0"/>
                <a:ea typeface="PMingLiU" pitchFamily="18" charset="-120"/>
              </a:endParaRPr>
            </a:p>
          </p:txBody>
        </p:sp>
        <p:sp>
          <p:nvSpPr>
            <p:cNvPr id="67" name="Text Box 112"/>
            <p:cNvSpPr txBox="1">
              <a:spLocks noChangeArrowheads="1"/>
            </p:cNvSpPr>
            <p:nvPr/>
          </p:nvSpPr>
          <p:spPr bwMode="auto">
            <a:xfrm>
              <a:off x="2566" y="3623"/>
              <a:ext cx="393"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a:latin typeface="Tahoma" panose="020B0804030504040204" charset="0"/>
                  <a:ea typeface="PMingLiU" pitchFamily="18" charset="-120"/>
                </a:rPr>
                <a:t>0.046875</a:t>
              </a:r>
              <a:endParaRPr kumimoji="1" lang="en-US" altLang="zh-TW" sz="2055">
                <a:latin typeface="Tahoma" panose="020B0804030504040204" charset="0"/>
                <a:ea typeface="PMingLiU" pitchFamily="18" charset="-120"/>
              </a:endParaRPr>
            </a:p>
          </p:txBody>
        </p:sp>
        <p:sp>
          <p:nvSpPr>
            <p:cNvPr id="68" name="Text Box 113"/>
            <p:cNvSpPr txBox="1">
              <a:spLocks noChangeArrowheads="1"/>
            </p:cNvSpPr>
            <p:nvPr/>
          </p:nvSpPr>
          <p:spPr bwMode="auto">
            <a:xfrm>
              <a:off x="2075" y="3745"/>
              <a:ext cx="165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P(Race = white, Income = high, Child = no)</a:t>
              </a:r>
              <a:endParaRPr kumimoji="1" lang="en-US" altLang="zh-TW" sz="2055" dirty="0">
                <a:latin typeface="Tahoma" panose="020B0804030504040204" charset="0"/>
                <a:ea typeface="PMingLiU" pitchFamily="18" charset="-120"/>
              </a:endParaRPr>
            </a:p>
          </p:txBody>
        </p:sp>
        <p:sp>
          <p:nvSpPr>
            <p:cNvPr id="69" name="Line 114"/>
            <p:cNvSpPr>
              <a:spLocks noChangeShapeType="1"/>
            </p:cNvSpPr>
            <p:nvPr/>
          </p:nvSpPr>
          <p:spPr bwMode="auto">
            <a:xfrm>
              <a:off x="2109" y="3758"/>
              <a:ext cx="1602" cy="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65"/>
            </a:p>
          </p:txBody>
        </p:sp>
      </p:grpSp>
      <p:sp>
        <p:nvSpPr>
          <p:cNvPr id="75" name="Text Box 97"/>
          <p:cNvSpPr txBox="1">
            <a:spLocks noChangeArrowheads="1"/>
          </p:cNvSpPr>
          <p:nvPr/>
        </p:nvSpPr>
        <p:spPr bwMode="auto">
          <a:xfrm>
            <a:off x="4991781" y="8265985"/>
            <a:ext cx="5937844" cy="40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055" dirty="0">
                <a:latin typeface="Tahoma" panose="020B0804030504040204" charset="0"/>
                <a:ea typeface="PMingLiU" pitchFamily="18" charset="-120"/>
              </a:rPr>
              <a:t>P(No | Race = white, Income = high, Child = no)</a:t>
            </a:r>
            <a:endParaRPr kumimoji="1" lang="en-US" altLang="zh-TW" sz="2055" dirty="0">
              <a:latin typeface="Tahoma" panose="020B0804030504040204" charset="0"/>
              <a:ea typeface="PMingLiU" pitchFamily="18" charset="-120"/>
            </a:endParaRPr>
          </a:p>
        </p:txBody>
      </p:sp>
      <p:grpSp>
        <p:nvGrpSpPr>
          <p:cNvPr id="81" name="Group 128"/>
          <p:cNvGrpSpPr/>
          <p:nvPr/>
        </p:nvGrpSpPr>
        <p:grpSpPr bwMode="auto">
          <a:xfrm>
            <a:off x="10955099" y="7949628"/>
            <a:ext cx="5368454" cy="1026414"/>
            <a:chOff x="1927" y="3878"/>
            <a:chExt cx="1726" cy="330"/>
          </a:xfrm>
        </p:grpSpPr>
        <p:sp>
          <p:nvSpPr>
            <p:cNvPr id="82" name="Text Box 109"/>
            <p:cNvSpPr txBox="1">
              <a:spLocks noChangeArrowheads="1"/>
            </p:cNvSpPr>
            <p:nvPr/>
          </p:nvSpPr>
          <p:spPr bwMode="auto">
            <a:xfrm>
              <a:off x="1927" y="3978"/>
              <a:ext cx="12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a:t>
              </a:r>
              <a:endParaRPr kumimoji="1" lang="en-US" altLang="zh-TW" sz="2155">
                <a:latin typeface="Tahoma" panose="020B0804030504040204" charset="0"/>
                <a:ea typeface="PMingLiU" pitchFamily="18" charset="-120"/>
              </a:endParaRPr>
            </a:p>
          </p:txBody>
        </p:sp>
        <p:sp>
          <p:nvSpPr>
            <p:cNvPr id="83" name="Text Box 110"/>
            <p:cNvSpPr txBox="1">
              <a:spLocks noChangeArrowheads="1"/>
            </p:cNvSpPr>
            <p:nvPr/>
          </p:nvSpPr>
          <p:spPr bwMode="auto">
            <a:xfrm>
              <a:off x="2803" y="3878"/>
              <a:ext cx="10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0</a:t>
              </a:r>
              <a:endParaRPr kumimoji="1" lang="en-US" altLang="zh-TW" sz="2155" dirty="0">
                <a:latin typeface="Tahoma" panose="020B0804030504040204" charset="0"/>
                <a:ea typeface="PMingLiU" pitchFamily="18" charset="-120"/>
              </a:endParaRPr>
            </a:p>
          </p:txBody>
        </p:sp>
        <p:sp>
          <p:nvSpPr>
            <p:cNvPr id="84" name="Text Box 111"/>
            <p:cNvSpPr txBox="1">
              <a:spLocks noChangeArrowheads="1"/>
            </p:cNvSpPr>
            <p:nvPr/>
          </p:nvSpPr>
          <p:spPr bwMode="auto">
            <a:xfrm>
              <a:off x="2014" y="4081"/>
              <a:ext cx="1639"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1960" dirty="0">
                  <a:latin typeface="Tahoma" panose="020B0804030504040204" charset="0"/>
                  <a:ea typeface="PMingLiU" pitchFamily="18" charset="-120"/>
                </a:rPr>
                <a:t>P(Race = white, Income = high, Child = no)</a:t>
              </a:r>
              <a:endParaRPr kumimoji="1" lang="en-US" altLang="zh-TW" sz="1960" dirty="0">
                <a:latin typeface="Tahoma" panose="020B0804030504040204" charset="0"/>
                <a:ea typeface="PMingLiU" pitchFamily="18" charset="-120"/>
              </a:endParaRPr>
            </a:p>
          </p:txBody>
        </p:sp>
        <p:sp>
          <p:nvSpPr>
            <p:cNvPr id="85" name="Line 112"/>
            <p:cNvSpPr>
              <a:spLocks noChangeShapeType="1"/>
            </p:cNvSpPr>
            <p:nvPr/>
          </p:nvSpPr>
          <p:spPr bwMode="auto">
            <a:xfrm>
              <a:off x="2108" y="4060"/>
              <a:ext cx="1508" cy="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60"/>
            </a:p>
          </p:txBody>
        </p:sp>
      </p:grpSp>
      <p:sp>
        <p:nvSpPr>
          <p:cNvPr id="86" name="AutoShape 87"/>
          <p:cNvSpPr>
            <a:spLocks noChangeArrowheads="1"/>
          </p:cNvSpPr>
          <p:nvPr/>
        </p:nvSpPr>
        <p:spPr bwMode="auto">
          <a:xfrm>
            <a:off x="4747054" y="1053461"/>
            <a:ext cx="3233233" cy="809146"/>
          </a:xfrm>
          <a:prstGeom prst="wedgeRoundRectCallout">
            <a:avLst>
              <a:gd name="adj1" fmla="val -38299"/>
              <a:gd name="adj2" fmla="val 134966"/>
              <a:gd name="adj3" fmla="val 16667"/>
            </a:avLst>
          </a:prstGeom>
          <a:solidFill>
            <a:srgbClr val="FFFF00">
              <a:alpha val="53000"/>
            </a:srgbClr>
          </a:solidFill>
          <a:ln w="9525">
            <a:solidFill>
              <a:schemeClr val="tx1"/>
            </a:solidFill>
            <a:miter lim="800000"/>
          </a:ln>
          <a:effec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kumimoji="1" lang="en-US" altLang="zh-CN" sz="2745" dirty="0">
                <a:latin typeface="Tahoma" panose="020B0804030504040204" charset="0"/>
                <a:ea typeface="PMingLiU" pitchFamily="18" charset="-120"/>
              </a:rPr>
              <a:t>We</a:t>
            </a:r>
            <a:r>
              <a:rPr kumimoji="1" lang="zh-CN" altLang="en-US" sz="2745" dirty="0">
                <a:latin typeface="Tahoma" panose="020B0804030504040204" charset="0"/>
                <a:ea typeface="PMingLiU" pitchFamily="18" charset="-120"/>
              </a:rPr>
              <a:t> </a:t>
            </a:r>
            <a:r>
              <a:rPr kumimoji="1" lang="en-US" altLang="zh-CN" sz="2745" dirty="0">
                <a:latin typeface="Tahoma" panose="020B0804030504040204" charset="0"/>
                <a:ea typeface="PMingLiU" pitchFamily="18" charset="-120"/>
              </a:rPr>
              <a:t>predict</a:t>
            </a:r>
            <a:r>
              <a:rPr kumimoji="1" lang="en-US" altLang="en-US" sz="2745" dirty="0">
                <a:latin typeface="Tahoma" panose="020B0804030504040204" charset="0"/>
                <a:ea typeface="PMingLiU" pitchFamily="18" charset="-120"/>
              </a:rPr>
              <a:t> Yes</a:t>
            </a:r>
            <a:r>
              <a:rPr kumimoji="1" lang="en-US" altLang="zh-CN" sz="2745" dirty="0">
                <a:latin typeface="Tahoma" panose="020B0804030504040204" charset="0"/>
                <a:ea typeface="PMingLiU" pitchFamily="18" charset="-120"/>
              </a:rPr>
              <a:t>!</a:t>
            </a:r>
            <a:endParaRPr kumimoji="1" lang="en-US" altLang="en-US" sz="2745" dirty="0">
              <a:latin typeface="Tahoma" panose="020B080403050404020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3" grpId="0"/>
      <p:bldP spid="44" grpId="0"/>
      <p:bldP spid="49" grpId="0"/>
      <p:bldP spid="59" grpId="0"/>
      <p:bldP spid="75" grpId="0"/>
      <p:bldP spid="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Naïve</a:t>
            </a:r>
            <a:r>
              <a:rPr lang="zh-CN" altLang="en-US" sz="4700" dirty="0">
                <a:solidFill>
                  <a:srgbClr val="595959"/>
                </a:solidFill>
              </a:rPr>
              <a:t> </a:t>
            </a:r>
            <a:r>
              <a:rPr lang="en-US" altLang="zh-CN" sz="4700" dirty="0">
                <a:solidFill>
                  <a:srgbClr val="595959"/>
                </a:solidFill>
              </a:rPr>
              <a:t>Bayes</a:t>
            </a:r>
            <a:r>
              <a:rPr lang="zh-CN" altLang="en-US" sz="4700" dirty="0">
                <a:solidFill>
                  <a:srgbClr val="595959"/>
                </a:solidFill>
              </a:rPr>
              <a:t> </a:t>
            </a:r>
            <a:endParaRPr lang="en-US" altLang="zh-CN" sz="4700" dirty="0">
              <a:solidFill>
                <a:srgbClr val="595959"/>
              </a:solidFill>
            </a:endParaRPr>
          </a:p>
        </p:txBody>
      </p:sp>
      <p:sp>
        <p:nvSpPr>
          <p:cNvPr id="2" name="Rectangle 1"/>
          <p:cNvSpPr/>
          <p:nvPr/>
        </p:nvSpPr>
        <p:spPr>
          <a:xfrm>
            <a:off x="1752600" y="1251974"/>
            <a:ext cx="14140655" cy="8586966"/>
          </a:xfrm>
          <a:prstGeom prst="rect">
            <a:avLst/>
          </a:prstGeom>
        </p:spPr>
        <p:txBody>
          <a:bodyPr wrap="square">
            <a:spAutoFit/>
          </a:bodyPr>
          <a:lstStyle/>
          <a:p>
            <a:r>
              <a:rPr lang="zh-CN" altLang="en-US" sz="2400" dirty="0">
                <a:solidFill>
                  <a:srgbClr val="000000"/>
                </a:solidFill>
                <a:latin typeface="Verdana" panose="020B0604030504040204" pitchFamily="34" charset="0"/>
              </a:rPr>
              <a:t>朴素贝叶斯的优点：</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1</a:t>
            </a:r>
            <a:r>
              <a:rPr lang="zh-CN" altLang="en-US" sz="2400" dirty="0">
                <a:solidFill>
                  <a:srgbClr val="000000"/>
                </a:solidFill>
                <a:latin typeface="Verdana" panose="020B0604030504040204" pitchFamily="34" charset="0"/>
              </a:rPr>
              <a:t>）朴素贝叶斯模型发源于古典数学理论，有稳定的分类效率。</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2</a:t>
            </a:r>
            <a:r>
              <a:rPr lang="zh-CN" altLang="en-US" sz="2400" dirty="0">
                <a:solidFill>
                  <a:srgbClr val="000000"/>
                </a:solidFill>
                <a:latin typeface="Verdana" panose="020B0604030504040204" pitchFamily="34" charset="0"/>
              </a:rPr>
              <a:t>）对小规模的数据表现很好，能个处理多分类任务，适合增量式训练，尤其是数据量超出内存时，我们可以一批批的去增量训练。</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3</a:t>
            </a:r>
            <a:r>
              <a:rPr lang="zh-CN" altLang="en-US" sz="2400" dirty="0">
                <a:solidFill>
                  <a:srgbClr val="000000"/>
                </a:solidFill>
                <a:latin typeface="Verdana" panose="020B0604030504040204" pitchFamily="34" charset="0"/>
              </a:rPr>
              <a:t>）对缺失数据不太敏感，算法也比较简单，常用于文本分类。</a:t>
            </a:r>
            <a:endParaRPr lang="en-US" altLang="zh-CN" sz="2400" dirty="0">
              <a:solidFill>
                <a:srgbClr val="000000"/>
              </a:solidFill>
              <a:latin typeface="Verdana" panose="020B0604030504040204" pitchFamily="34" charset="0"/>
            </a:endParaRPr>
          </a:p>
          <a:p>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朴素贝叶斯的缺点：　　　</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1</a:t>
            </a:r>
            <a:r>
              <a:rPr lang="zh-CN" altLang="en-US" sz="2400" dirty="0">
                <a:solidFill>
                  <a:srgbClr val="000000"/>
                </a:solidFill>
                <a:latin typeface="Verdana" panose="020B0604030504040204" pitchFamily="34" charset="0"/>
              </a:rPr>
              <a:t>） 理论上，朴素贝叶斯模型与其他分类方法相比具有最小的误差率。但是实际上并非总是如此，这是因为朴素贝叶斯模型给定输出类别的情况下</a:t>
            </a:r>
            <a:r>
              <a:rPr lang="en-US" altLang="zh-CN" sz="2400" dirty="0">
                <a:solidFill>
                  <a:srgbClr val="000000"/>
                </a:solidFill>
                <a:latin typeface="Verdana" panose="020B0604030504040204" pitchFamily="34" charset="0"/>
              </a:rPr>
              <a:t>,</a:t>
            </a:r>
            <a:r>
              <a:rPr lang="zh-CN" altLang="en-US" sz="2400" dirty="0">
                <a:solidFill>
                  <a:srgbClr val="000000"/>
                </a:solidFill>
                <a:latin typeface="Verdana" panose="020B0604030504040204" pitchFamily="34" charset="0"/>
              </a:rPr>
              <a:t>假设属性之间相互独立，这个假设在实际应用中往往是不成立的，在属性个数比较多或者属性之间相关性较大时，分类效果不好。而在属性相关性较小时，朴素贝叶斯性能最为良好。对于这一点，有半朴素贝叶斯之类的算法通过考虑部分关联性适度改进。</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2</a:t>
            </a:r>
            <a:r>
              <a:rPr lang="zh-CN" altLang="en-US" sz="2400" dirty="0">
                <a:solidFill>
                  <a:srgbClr val="000000"/>
                </a:solidFill>
                <a:latin typeface="Verdana" panose="020B0604030504040204" pitchFamily="34" charset="0"/>
              </a:rPr>
              <a:t>）需要知道先验概率，且先验概率很多时候取决于假设，假设的模型可以有很多种，因此在某些时候会由于假设的先验模型的原因导致预测效果不佳。</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3</a:t>
            </a:r>
            <a:r>
              <a:rPr lang="zh-CN" altLang="en-US" sz="2400" dirty="0">
                <a:solidFill>
                  <a:srgbClr val="000000"/>
                </a:solidFill>
                <a:latin typeface="Verdana" panose="020B0604030504040204" pitchFamily="34" charset="0"/>
              </a:rPr>
              <a:t>）由于我们是通过先验和数据来决定后验的概率从而决定分类，所以分类决策存在一定的错误率。</a:t>
            </a:r>
            <a:endParaRPr lang="en-US" altLang="zh-CN" sz="2400" dirty="0">
              <a:solidFill>
                <a:srgbClr val="000000"/>
              </a:solidFill>
              <a:latin typeface="Verdana" panose="020B0604030504040204" pitchFamily="34" charset="0"/>
            </a:endParaRPr>
          </a:p>
          <a:p>
            <a:endParaRPr lang="zh-CN" altLang="en-US"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　</a:t>
            </a:r>
            <a:r>
              <a:rPr lang="en-US" altLang="zh-CN" sz="2400" dirty="0">
                <a:solidFill>
                  <a:srgbClr val="000000"/>
                </a:solidFill>
                <a:latin typeface="Verdana" panose="020B0604030504040204" pitchFamily="34" charset="0"/>
              </a:rPr>
              <a:t>4</a:t>
            </a:r>
            <a:r>
              <a:rPr lang="zh-CN" altLang="en-US" sz="2400" dirty="0">
                <a:solidFill>
                  <a:srgbClr val="000000"/>
                </a:solidFill>
                <a:latin typeface="Verdana" panose="020B0604030504040204" pitchFamily="34" charset="0"/>
              </a:rPr>
              <a:t>）对输入数据的表达形式很敏感。</a:t>
            </a:r>
            <a:endParaRPr lang="zh-CN" altLang="en-US" sz="2400" b="0" i="0" dirty="0">
              <a:solidFill>
                <a:srgbClr val="000000"/>
              </a:solidFill>
              <a:effectLst/>
              <a:latin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5" name="Picture 4"/>
          <p:cNvPicPr>
            <a:picLocks noChangeAspect="1"/>
          </p:cNvPicPr>
          <p:nvPr/>
        </p:nvPicPr>
        <p:blipFill>
          <a:blip r:embed="rId2"/>
          <a:stretch>
            <a:fillRect/>
          </a:stretch>
        </p:blipFill>
        <p:spPr>
          <a:xfrm>
            <a:off x="1687248" y="2309331"/>
            <a:ext cx="5476245" cy="3914745"/>
          </a:xfrm>
          <a:prstGeom prst="rect">
            <a:avLst/>
          </a:prstGeom>
        </p:spPr>
      </p:pic>
      <p:pic>
        <p:nvPicPr>
          <p:cNvPr id="12" name="Picture 11"/>
          <p:cNvPicPr>
            <a:picLocks noChangeAspect="1"/>
          </p:cNvPicPr>
          <p:nvPr/>
        </p:nvPicPr>
        <p:blipFill>
          <a:blip r:embed="rId3"/>
          <a:stretch>
            <a:fillRect/>
          </a:stretch>
        </p:blipFill>
        <p:spPr>
          <a:xfrm>
            <a:off x="8297327" y="2721383"/>
            <a:ext cx="1978512" cy="1000894"/>
          </a:xfrm>
          <a:prstGeom prst="rect">
            <a:avLst/>
          </a:prstGeom>
        </p:spPr>
      </p:pic>
      <p:pic>
        <p:nvPicPr>
          <p:cNvPr id="13" name="Picture 12"/>
          <p:cNvPicPr>
            <a:picLocks noChangeAspect="1"/>
          </p:cNvPicPr>
          <p:nvPr/>
        </p:nvPicPr>
        <p:blipFill>
          <a:blip r:embed="rId4"/>
          <a:stretch>
            <a:fillRect/>
          </a:stretch>
        </p:blipFill>
        <p:spPr>
          <a:xfrm>
            <a:off x="11389024" y="2752314"/>
            <a:ext cx="4242509" cy="1194372"/>
          </a:xfrm>
          <a:prstGeom prst="rect">
            <a:avLst/>
          </a:prstGeom>
        </p:spPr>
      </p:pic>
      <p:pic>
        <p:nvPicPr>
          <p:cNvPr id="14" name="Picture 13"/>
          <p:cNvPicPr>
            <a:picLocks noChangeAspect="1"/>
          </p:cNvPicPr>
          <p:nvPr/>
        </p:nvPicPr>
        <p:blipFill>
          <a:blip r:embed="rId5"/>
          <a:stretch>
            <a:fillRect/>
          </a:stretch>
        </p:blipFill>
        <p:spPr>
          <a:xfrm>
            <a:off x="1917103" y="6639640"/>
            <a:ext cx="6116259" cy="1525689"/>
          </a:xfrm>
          <a:prstGeom prst="rect">
            <a:avLst/>
          </a:prstGeom>
        </p:spPr>
      </p:pic>
      <p:pic>
        <p:nvPicPr>
          <p:cNvPr id="15" name="Picture 14"/>
          <p:cNvPicPr>
            <a:picLocks noChangeAspect="1"/>
          </p:cNvPicPr>
          <p:nvPr/>
        </p:nvPicPr>
        <p:blipFill>
          <a:blip r:embed="rId6"/>
          <a:stretch>
            <a:fillRect/>
          </a:stretch>
        </p:blipFill>
        <p:spPr>
          <a:xfrm>
            <a:off x="10753495" y="6639640"/>
            <a:ext cx="4878038" cy="1238189"/>
          </a:xfrm>
          <a:prstGeom prst="rect">
            <a:avLst/>
          </a:prstGeom>
        </p:spPr>
      </p:pic>
      <p:sp>
        <p:nvSpPr>
          <p:cNvPr id="16" name="Right Arrow 15"/>
          <p:cNvSpPr/>
          <p:nvPr/>
        </p:nvSpPr>
        <p:spPr>
          <a:xfrm>
            <a:off x="8486359" y="7219571"/>
            <a:ext cx="1774795" cy="365827"/>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9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11" name="Picture 10"/>
          <p:cNvPicPr>
            <a:picLocks noChangeAspect="1"/>
          </p:cNvPicPr>
          <p:nvPr/>
        </p:nvPicPr>
        <p:blipFill>
          <a:blip r:embed="rId2"/>
          <a:stretch>
            <a:fillRect/>
          </a:stretch>
        </p:blipFill>
        <p:spPr>
          <a:xfrm>
            <a:off x="762098" y="5292474"/>
            <a:ext cx="6170560" cy="4260060"/>
          </a:xfrm>
          <a:prstGeom prst="rect">
            <a:avLst/>
          </a:prstGeom>
        </p:spPr>
      </p:pic>
      <p:pic>
        <p:nvPicPr>
          <p:cNvPr id="19" name="Picture 18"/>
          <p:cNvPicPr>
            <a:picLocks noChangeAspect="1"/>
          </p:cNvPicPr>
          <p:nvPr/>
        </p:nvPicPr>
        <p:blipFill>
          <a:blip r:embed="rId3"/>
          <a:stretch>
            <a:fillRect/>
          </a:stretch>
        </p:blipFill>
        <p:spPr>
          <a:xfrm>
            <a:off x="1037345" y="9205798"/>
            <a:ext cx="6341622" cy="527342"/>
          </a:xfrm>
          <a:prstGeom prst="rect">
            <a:avLst/>
          </a:prstGeom>
        </p:spPr>
      </p:pic>
      <p:pic>
        <p:nvPicPr>
          <p:cNvPr id="23" name="Picture 22"/>
          <p:cNvPicPr>
            <a:picLocks noChangeAspect="1"/>
          </p:cNvPicPr>
          <p:nvPr/>
        </p:nvPicPr>
        <p:blipFill>
          <a:blip r:embed="rId4"/>
          <a:stretch>
            <a:fillRect/>
          </a:stretch>
        </p:blipFill>
        <p:spPr>
          <a:xfrm>
            <a:off x="8126780" y="5771550"/>
            <a:ext cx="3146320" cy="907366"/>
          </a:xfrm>
          <a:prstGeom prst="rect">
            <a:avLst/>
          </a:prstGeom>
        </p:spPr>
      </p:pic>
      <p:pic>
        <p:nvPicPr>
          <p:cNvPr id="27" name="Picture 26"/>
          <p:cNvPicPr>
            <a:picLocks noChangeAspect="1"/>
          </p:cNvPicPr>
          <p:nvPr/>
        </p:nvPicPr>
        <p:blipFill>
          <a:blip r:embed="rId5"/>
          <a:stretch>
            <a:fillRect/>
          </a:stretch>
        </p:blipFill>
        <p:spPr>
          <a:xfrm>
            <a:off x="762098" y="1280266"/>
            <a:ext cx="5476245" cy="3914745"/>
          </a:xfrm>
          <a:prstGeom prst="rect">
            <a:avLst/>
          </a:prstGeom>
        </p:spPr>
      </p:pic>
      <p:pic>
        <p:nvPicPr>
          <p:cNvPr id="28" name="Picture 27"/>
          <p:cNvPicPr>
            <a:picLocks noChangeAspect="1"/>
          </p:cNvPicPr>
          <p:nvPr/>
        </p:nvPicPr>
        <p:blipFill>
          <a:blip r:embed="rId6"/>
          <a:stretch>
            <a:fillRect/>
          </a:stretch>
        </p:blipFill>
        <p:spPr>
          <a:xfrm>
            <a:off x="8126780" y="2381018"/>
            <a:ext cx="4878038" cy="1238189"/>
          </a:xfrm>
          <a:prstGeom prst="rect">
            <a:avLst/>
          </a:prstGeom>
        </p:spPr>
      </p:pic>
      <p:pic>
        <p:nvPicPr>
          <p:cNvPr id="24" name="Picture 23"/>
          <p:cNvPicPr>
            <a:picLocks noChangeAspect="1"/>
          </p:cNvPicPr>
          <p:nvPr/>
        </p:nvPicPr>
        <p:blipFill>
          <a:blip r:embed="rId7"/>
          <a:stretch>
            <a:fillRect/>
          </a:stretch>
        </p:blipFill>
        <p:spPr>
          <a:xfrm>
            <a:off x="8236716" y="7106275"/>
            <a:ext cx="4180914" cy="1186662"/>
          </a:xfrm>
          <a:prstGeom prst="rect">
            <a:avLst/>
          </a:prstGeom>
        </p:spPr>
      </p:pic>
      <p:sp>
        <p:nvSpPr>
          <p:cNvPr id="3" name="TextBox 2"/>
          <p:cNvSpPr txBox="1"/>
          <p:nvPr/>
        </p:nvSpPr>
        <p:spPr>
          <a:xfrm>
            <a:off x="8703408" y="9205798"/>
            <a:ext cx="7428444" cy="369332"/>
          </a:xfrm>
          <a:prstGeom prst="rect">
            <a:avLst/>
          </a:prstGeom>
          <a:noFill/>
        </p:spPr>
        <p:txBody>
          <a:bodyPr wrap="none" rtlCol="0">
            <a:spAutoFit/>
          </a:bodyPr>
          <a:lstStyle/>
          <a:p>
            <a:r>
              <a:rPr lang="ja-JP" altLang="en-US"/>
              <a:t>理解</a:t>
            </a:r>
            <a:r>
              <a:rPr lang="en-US" altLang="ja-JP" dirty="0" err="1"/>
              <a:t>svm</a:t>
            </a:r>
            <a:r>
              <a:rPr lang="ja-JP" altLang="en-US"/>
              <a:t>的三层境界</a:t>
            </a:r>
            <a:r>
              <a:rPr lang="en-US" altLang="zh-CN" dirty="0"/>
              <a:t>:</a:t>
            </a:r>
            <a:r>
              <a:rPr lang="zh-CN" altLang="en-US" dirty="0"/>
              <a:t> </a:t>
            </a:r>
            <a:r>
              <a:rPr lang="en-US" altLang="zh-CN" dirty="0">
                <a:hlinkClick r:id="rId8"/>
              </a:rPr>
              <a:t>https://blog.csdn.net/v_july_v/article/details/7624837</a:t>
            </a:r>
            <a:r>
              <a:rPr lang="zh-CN" altLang="en-US" dirty="0"/>
              <a:t> </a:t>
            </a:r>
            <a:endParaRPr lang="en-US" dirty="0"/>
          </a:p>
        </p:txBody>
      </p:sp>
      <p:sp>
        <p:nvSpPr>
          <p:cNvPr id="4" name="Rectangle 3"/>
          <p:cNvSpPr/>
          <p:nvPr/>
        </p:nvSpPr>
        <p:spPr>
          <a:xfrm>
            <a:off x="11309634" y="6040567"/>
            <a:ext cx="1107996" cy="369332"/>
          </a:xfrm>
          <a:prstGeom prst="rect">
            <a:avLst/>
          </a:prstGeom>
        </p:spPr>
        <p:txBody>
          <a:bodyPr wrap="none">
            <a:spAutoFit/>
          </a:bodyPr>
          <a:lstStyle/>
          <a:p>
            <a:r>
              <a:rPr lang="ja-JP" altLang="en-US">
                <a:solidFill>
                  <a:srgbClr val="7030A0"/>
                </a:solidFill>
                <a:latin typeface="Microsoft YaHei" panose="020B0503020204020204" pitchFamily="34" charset="-122"/>
                <a:ea typeface="Microsoft YaHei" panose="020B0503020204020204" pitchFamily="34" charset="-122"/>
              </a:rPr>
              <a:t>松弛变量</a:t>
            </a:r>
            <a:endParaRPr lang="en-US"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7380224" cy="904488"/>
          </a:xfrm>
          <a:prstGeom prst="rect">
            <a:avLst/>
          </a:prstGeom>
          <a:noFill/>
          <a:ln>
            <a:noFill/>
          </a:ln>
        </p:spPr>
        <p:txBody>
          <a:bodyPr spcFirstLastPara="1" wrap="square" lIns="179126" tIns="89539" rIns="179126" bIns="89539" anchor="t" anchorCtr="0">
            <a:noAutofit/>
          </a:bodyPr>
          <a:lstStyle/>
          <a:p>
            <a:r>
              <a:rPr lang="zh-CN" altLang="en-US" sz="4700">
                <a:solidFill>
                  <a:srgbClr val="595959"/>
                </a:solidFill>
              </a:rPr>
              <a:t>目录</a:t>
            </a:r>
            <a:endParaRPr lang="zh-CN" altLang="en-US" sz="4700">
              <a:solidFill>
                <a:srgbClr val="595959"/>
              </a:solidFill>
            </a:endParaRPr>
          </a:p>
        </p:txBody>
      </p:sp>
      <p:sp>
        <p:nvSpPr>
          <p:cNvPr id="5" name="Text Box 4"/>
          <p:cNvSpPr txBox="1"/>
          <p:nvPr/>
        </p:nvSpPr>
        <p:spPr>
          <a:xfrm>
            <a:off x="5046462" y="3502618"/>
            <a:ext cx="7245857" cy="2986972"/>
          </a:xfrm>
          <a:prstGeom prst="rect">
            <a:avLst/>
          </a:prstGeom>
          <a:noFill/>
        </p:spPr>
        <p:txBody>
          <a:bodyPr wrap="square" rtlCol="0">
            <a:spAutoFit/>
          </a:bodyPr>
          <a:lstStyle/>
          <a:p>
            <a:pPr marL="560070" indent="-560070">
              <a:buFont typeface="Arial" panose="020B0604020202090204" pitchFamily="34" charset="0"/>
              <a:buChar char="•"/>
            </a:pPr>
            <a:r>
              <a:rPr lang="zh-CN" altLang="en-US" sz="6270" dirty="0">
                <a:solidFill>
                  <a:schemeClr val="accent3">
                    <a:lumMod val="60000"/>
                    <a:lumOff val="40000"/>
                  </a:schemeClr>
                </a:solidFill>
                <a:latin typeface="雅痞-简" panose="020F0603040207020204" charset="-122"/>
                <a:ea typeface="雅痞-简" panose="020F0603040207020204" charset="-122"/>
              </a:rPr>
              <a:t>知识点整理</a:t>
            </a:r>
            <a:endParaRPr lang="zh-CN" altLang="en-US" sz="6270" dirty="0">
              <a:solidFill>
                <a:schemeClr val="accent3">
                  <a:lumMod val="60000"/>
                  <a:lumOff val="40000"/>
                </a:schemeClr>
              </a:solidFill>
              <a:latin typeface="雅痞-简" panose="020F0603040207020204" charset="-122"/>
              <a:ea typeface="雅痞-简" panose="020F0603040207020204" charset="-122"/>
            </a:endParaRPr>
          </a:p>
          <a:p>
            <a:endParaRPr lang="zh-CN" altLang="en-US" sz="6270" dirty="0">
              <a:solidFill>
                <a:schemeClr val="accent3">
                  <a:lumMod val="60000"/>
                  <a:lumOff val="40000"/>
                </a:schemeClr>
              </a:solidFill>
              <a:latin typeface="雅痞-简" panose="020F0603040207020204" charset="-122"/>
              <a:ea typeface="雅痞-简" panose="020F0603040207020204" charset="-122"/>
            </a:endParaRPr>
          </a:p>
          <a:p>
            <a:pPr marL="560070" indent="-560070">
              <a:buFont typeface="Arial" panose="020B0604020202090204" pitchFamily="34" charset="0"/>
              <a:buChar char="•"/>
            </a:pPr>
            <a:r>
              <a:rPr lang="en-US" altLang="zh-CN" sz="6270" dirty="0">
                <a:solidFill>
                  <a:schemeClr val="accent3">
                    <a:lumMod val="60000"/>
                    <a:lumOff val="40000"/>
                  </a:schemeClr>
                </a:solidFill>
                <a:latin typeface="雅痞-简" panose="020F0603040207020204" charset="-122"/>
                <a:ea typeface="雅痞-简" panose="020F0603040207020204" charset="-122"/>
              </a:rPr>
              <a:t>Q&amp;A</a:t>
            </a:r>
            <a:endParaRPr lang="en-US" altLang="zh-CN" sz="6270" dirty="0">
              <a:solidFill>
                <a:schemeClr val="accent3">
                  <a:lumMod val="60000"/>
                  <a:lumOff val="40000"/>
                </a:schemeClr>
              </a:solidFill>
              <a:latin typeface="雅痞-简" panose="020F0603040207020204" charset="-122"/>
              <a:ea typeface="雅痞-简" panose="020F0603040207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23" name="Picture 22"/>
          <p:cNvPicPr>
            <a:picLocks noChangeAspect="1"/>
          </p:cNvPicPr>
          <p:nvPr/>
        </p:nvPicPr>
        <p:blipFill>
          <a:blip r:embed="rId2"/>
          <a:stretch>
            <a:fillRect/>
          </a:stretch>
        </p:blipFill>
        <p:spPr>
          <a:xfrm>
            <a:off x="826827" y="6537880"/>
            <a:ext cx="3146320" cy="907366"/>
          </a:xfrm>
          <a:prstGeom prst="rect">
            <a:avLst/>
          </a:prstGeom>
        </p:spPr>
      </p:pic>
      <p:pic>
        <p:nvPicPr>
          <p:cNvPr id="2" name="Picture 1"/>
          <p:cNvPicPr>
            <a:picLocks noChangeAspect="1"/>
          </p:cNvPicPr>
          <p:nvPr/>
        </p:nvPicPr>
        <p:blipFill>
          <a:blip r:embed="rId3"/>
          <a:stretch>
            <a:fillRect/>
          </a:stretch>
        </p:blipFill>
        <p:spPr>
          <a:xfrm>
            <a:off x="491476" y="2391182"/>
            <a:ext cx="4304269" cy="4061976"/>
          </a:xfrm>
          <a:prstGeom prst="rect">
            <a:avLst/>
          </a:prstGeom>
        </p:spPr>
      </p:pic>
      <p:pic>
        <p:nvPicPr>
          <p:cNvPr id="3" name="Picture 2"/>
          <p:cNvPicPr>
            <a:picLocks noChangeAspect="1"/>
          </p:cNvPicPr>
          <p:nvPr/>
        </p:nvPicPr>
        <p:blipFill>
          <a:blip r:embed="rId4"/>
          <a:stretch>
            <a:fillRect/>
          </a:stretch>
        </p:blipFill>
        <p:spPr>
          <a:xfrm>
            <a:off x="5097266" y="2391182"/>
            <a:ext cx="9632881" cy="50540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4" name="Picture 3"/>
          <p:cNvPicPr>
            <a:picLocks noChangeAspect="1"/>
          </p:cNvPicPr>
          <p:nvPr/>
        </p:nvPicPr>
        <p:blipFill>
          <a:blip r:embed="rId1"/>
          <a:stretch>
            <a:fillRect/>
          </a:stretch>
        </p:blipFill>
        <p:spPr>
          <a:xfrm>
            <a:off x="1893158" y="1130920"/>
            <a:ext cx="9310229" cy="3756022"/>
          </a:xfrm>
          <a:prstGeom prst="rect">
            <a:avLst/>
          </a:prstGeom>
        </p:spPr>
      </p:pic>
      <p:pic>
        <p:nvPicPr>
          <p:cNvPr id="5" name="Picture 4"/>
          <p:cNvPicPr>
            <a:picLocks noChangeAspect="1"/>
          </p:cNvPicPr>
          <p:nvPr/>
        </p:nvPicPr>
        <p:blipFill>
          <a:blip r:embed="rId2"/>
          <a:stretch>
            <a:fillRect/>
          </a:stretch>
        </p:blipFill>
        <p:spPr>
          <a:xfrm>
            <a:off x="1893160" y="5204796"/>
            <a:ext cx="9310227" cy="4727707"/>
          </a:xfrm>
          <a:prstGeom prst="rect">
            <a:avLst/>
          </a:prstGeom>
        </p:spPr>
      </p:pic>
      <p:sp>
        <p:nvSpPr>
          <p:cNvPr id="2" name="Rectangle 1"/>
          <p:cNvSpPr/>
          <p:nvPr/>
        </p:nvSpPr>
        <p:spPr>
          <a:xfrm>
            <a:off x="11804711" y="9420009"/>
            <a:ext cx="4749570" cy="369332"/>
          </a:xfrm>
          <a:prstGeom prst="rect">
            <a:avLst/>
          </a:prstGeom>
        </p:spPr>
        <p:txBody>
          <a:bodyPr wrap="none">
            <a:spAutoFit/>
          </a:bodyPr>
          <a:lstStyle/>
          <a:p>
            <a:r>
              <a:rPr lang="en-US" dirty="0">
                <a:hlinkClick r:id="rId3"/>
              </a:rPr>
              <a:t>https://cs.stanford.edu/~karpathy/svmjs/demo/</a:t>
            </a:r>
            <a:r>
              <a:rPr lang="zh-CN" altLang="en-US" dirty="0"/>
              <a:t> </a:t>
            </a:r>
            <a:endParaRPr lang="en-US" dirty="0"/>
          </a:p>
        </p:txBody>
      </p:sp>
      <p:pic>
        <p:nvPicPr>
          <p:cNvPr id="3" name="Picture 2"/>
          <p:cNvPicPr>
            <a:picLocks noChangeAspect="1"/>
          </p:cNvPicPr>
          <p:nvPr/>
        </p:nvPicPr>
        <p:blipFill>
          <a:blip r:embed="rId4"/>
          <a:stretch>
            <a:fillRect/>
          </a:stretch>
        </p:blipFill>
        <p:spPr>
          <a:xfrm>
            <a:off x="11804711" y="5321558"/>
            <a:ext cx="4209197" cy="4006532"/>
          </a:xfrm>
          <a:prstGeom prst="rect">
            <a:avLst/>
          </a:prstGeom>
        </p:spPr>
      </p:pic>
      <p:pic>
        <p:nvPicPr>
          <p:cNvPr id="6" name="Picture 5"/>
          <p:cNvPicPr>
            <a:picLocks noChangeAspect="1"/>
          </p:cNvPicPr>
          <p:nvPr/>
        </p:nvPicPr>
        <p:blipFill>
          <a:blip r:embed="rId5"/>
          <a:stretch>
            <a:fillRect/>
          </a:stretch>
        </p:blipFill>
        <p:spPr>
          <a:xfrm>
            <a:off x="11711118" y="1106079"/>
            <a:ext cx="4396385" cy="4123560"/>
          </a:xfrm>
          <a:prstGeom prst="rect">
            <a:avLst/>
          </a:prstGeom>
        </p:spPr>
      </p:pic>
      <p:pic>
        <p:nvPicPr>
          <p:cNvPr id="120" name="Google Shape;120;p24"/>
          <p:cNvPicPr preferRelativeResize="0"/>
          <p:nvPr/>
        </p:nvPicPr>
        <p:blipFill rotWithShape="1">
          <a:blip r:embed="rId6"/>
          <a:srcRect/>
          <a:stretch>
            <a:fillRect/>
          </a:stretch>
        </p:blipFill>
        <p:spPr>
          <a:xfrm>
            <a:off x="15893255" y="392841"/>
            <a:ext cx="1624033" cy="15758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2" name="Picture 1"/>
          <p:cNvPicPr>
            <a:picLocks noChangeAspect="1"/>
          </p:cNvPicPr>
          <p:nvPr/>
        </p:nvPicPr>
        <p:blipFill>
          <a:blip r:embed="rId2"/>
          <a:stretch>
            <a:fillRect/>
          </a:stretch>
        </p:blipFill>
        <p:spPr>
          <a:xfrm>
            <a:off x="1436013" y="1171477"/>
            <a:ext cx="11997566" cy="3471767"/>
          </a:xfrm>
          <a:prstGeom prst="rect">
            <a:avLst/>
          </a:prstGeom>
        </p:spPr>
      </p:pic>
      <p:pic>
        <p:nvPicPr>
          <p:cNvPr id="3" name="Picture 2"/>
          <p:cNvPicPr>
            <a:picLocks noChangeAspect="1"/>
          </p:cNvPicPr>
          <p:nvPr/>
        </p:nvPicPr>
        <p:blipFill>
          <a:blip r:embed="rId3"/>
          <a:stretch>
            <a:fillRect/>
          </a:stretch>
        </p:blipFill>
        <p:spPr>
          <a:xfrm>
            <a:off x="3082313" y="6001357"/>
            <a:ext cx="9251490" cy="3852836"/>
          </a:xfrm>
          <a:prstGeom prst="rect">
            <a:avLst/>
          </a:prstGeom>
        </p:spPr>
      </p:pic>
      <p:pic>
        <p:nvPicPr>
          <p:cNvPr id="6" name="Picture 5"/>
          <p:cNvPicPr>
            <a:picLocks noChangeAspect="1"/>
          </p:cNvPicPr>
          <p:nvPr/>
        </p:nvPicPr>
        <p:blipFill>
          <a:blip r:embed="rId4"/>
          <a:stretch>
            <a:fillRect/>
          </a:stretch>
        </p:blipFill>
        <p:spPr>
          <a:xfrm>
            <a:off x="1775358" y="4683802"/>
            <a:ext cx="10558445" cy="11436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1855" y="1250098"/>
            <a:ext cx="1555234" cy="400110"/>
          </a:xfrm>
          <a:prstGeom prst="rect">
            <a:avLst/>
          </a:prstGeom>
        </p:spPr>
        <p:txBody>
          <a:bodyPr wrap="none">
            <a:spAutoFit/>
          </a:bodyPr>
          <a:lstStyle/>
          <a:p>
            <a:r>
              <a:rPr lang="en-US" altLang="zh-CN" sz="2000" b="1" dirty="0">
                <a:solidFill>
                  <a:srgbClr val="4F4F4F"/>
                </a:solidFill>
                <a:latin typeface="Microsoft YaHei" panose="020B0503020204020204" pitchFamily="34" charset="-122"/>
                <a:ea typeface="Microsoft YaHei" panose="020B0503020204020204" pitchFamily="34" charset="-122"/>
              </a:rPr>
              <a:t>SVM</a:t>
            </a:r>
            <a:r>
              <a:rPr lang="ja-JP" altLang="en-US" sz="2000" b="1">
                <a:solidFill>
                  <a:srgbClr val="4F4F4F"/>
                </a:solidFill>
                <a:latin typeface="Microsoft YaHei" panose="020B0503020204020204" pitchFamily="34" charset="-122"/>
                <a:ea typeface="Microsoft YaHei" panose="020B0503020204020204" pitchFamily="34" charset="-122"/>
              </a:rPr>
              <a:t>优点</a:t>
            </a:r>
            <a:r>
              <a:rPr lang="zh-CN" altLang="en-US" sz="2000" b="1" dirty="0">
                <a:solidFill>
                  <a:srgbClr val="4F4F4F"/>
                </a:solidFill>
                <a:latin typeface="Microsoft YaHei" panose="020B0503020204020204" pitchFamily="34" charset="-122"/>
                <a:ea typeface="Microsoft YaHei" panose="020B0503020204020204" pitchFamily="34" charset="-122"/>
              </a:rPr>
              <a:t>：</a:t>
            </a:r>
            <a:endParaRPr lang="zh-CN" altLang="en-US" sz="2000" b="1" i="0" dirty="0">
              <a:solidFill>
                <a:srgbClr val="4F4F4F"/>
              </a:solidFill>
              <a:effectLst/>
              <a:latin typeface="Microsoft YaHei" panose="020B0503020204020204" pitchFamily="34" charset="-122"/>
              <a:ea typeface="Microsoft YaHei" panose="020B0503020204020204" pitchFamily="34" charset="-122"/>
            </a:endParaRPr>
          </a:p>
        </p:txBody>
      </p:sp>
      <p:sp>
        <p:nvSpPr>
          <p:cNvPr id="3" name="Google Shape;122;p24"/>
          <p:cNvSpPr txBox="1"/>
          <p:nvPr/>
        </p:nvSpPr>
        <p:spPr>
          <a:xfrm>
            <a:off x="1289165" y="226433"/>
            <a:ext cx="10518216"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Support</a:t>
            </a:r>
            <a:r>
              <a:rPr lang="zh-CN" altLang="en-US" sz="4700" dirty="0">
                <a:solidFill>
                  <a:srgbClr val="595959"/>
                </a:solidFill>
              </a:rPr>
              <a:t> </a:t>
            </a:r>
            <a:r>
              <a:rPr lang="en-US" altLang="zh-CN" sz="4700" dirty="0">
                <a:solidFill>
                  <a:srgbClr val="595959"/>
                </a:solidFill>
              </a:rPr>
              <a:t>Vector</a:t>
            </a:r>
            <a:r>
              <a:rPr lang="zh-CN" altLang="en-US" sz="4700" dirty="0">
                <a:solidFill>
                  <a:srgbClr val="595959"/>
                </a:solidFill>
              </a:rPr>
              <a:t> </a:t>
            </a:r>
            <a:r>
              <a:rPr lang="en-US" altLang="zh-CN" sz="4700" dirty="0">
                <a:solidFill>
                  <a:srgbClr val="595959"/>
                </a:solidFill>
              </a:rPr>
              <a:t>Machine</a:t>
            </a:r>
            <a:endParaRPr lang="en-US" altLang="zh-CN" sz="4700" dirty="0">
              <a:solidFill>
                <a:srgbClr val="595959"/>
              </a:solidFill>
            </a:endParaRPr>
          </a:p>
        </p:txBody>
      </p:sp>
      <p:pic>
        <p:nvPicPr>
          <p:cNvPr id="4"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5" name="Rectangle 4"/>
          <p:cNvSpPr/>
          <p:nvPr/>
        </p:nvSpPr>
        <p:spPr>
          <a:xfrm>
            <a:off x="1828800" y="1711168"/>
            <a:ext cx="14064455" cy="4801314"/>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rPr>
              <a:t>非线性映射是</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方法的理论基础</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利用</a:t>
            </a:r>
            <a:r>
              <a:rPr lang="zh-CN" altLang="en-US" dirty="0">
                <a:solidFill>
                  <a:srgbClr val="ED7D31"/>
                </a:solidFill>
                <a:latin typeface="Microsoft YaHei" panose="020B0503020204020204" pitchFamily="34" charset="-122"/>
                <a:ea typeface="Microsoft YaHei" panose="020B0503020204020204" pitchFamily="34" charset="-122"/>
              </a:rPr>
              <a:t>内积核函数</a:t>
            </a:r>
            <a:r>
              <a:rPr lang="zh-CN" altLang="en-US" dirty="0">
                <a:solidFill>
                  <a:srgbClr val="000000"/>
                </a:solidFill>
                <a:latin typeface="Microsoft YaHei" panose="020B0503020204020204" pitchFamily="34" charset="-122"/>
                <a:ea typeface="Microsoft YaHei" panose="020B0503020204020204" pitchFamily="34" charset="-122"/>
              </a:rPr>
              <a:t>代替向</a:t>
            </a:r>
            <a:r>
              <a:rPr lang="zh-CN" altLang="en-US" dirty="0">
                <a:solidFill>
                  <a:srgbClr val="ED7D31"/>
                </a:solidFill>
                <a:latin typeface="Microsoft YaHei" panose="020B0503020204020204" pitchFamily="34" charset="-122"/>
                <a:ea typeface="Microsoft YaHei" panose="020B0503020204020204" pitchFamily="34" charset="-122"/>
              </a:rPr>
              <a:t>高维空间的非线性映射</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(2)</a:t>
            </a:r>
            <a:r>
              <a:rPr lang="zh-CN" altLang="en-US" dirty="0">
                <a:solidFill>
                  <a:srgbClr val="000000"/>
                </a:solidFill>
                <a:latin typeface="Microsoft YaHei" panose="020B0503020204020204" pitchFamily="34" charset="-122"/>
                <a:ea typeface="Microsoft YaHei" panose="020B0503020204020204" pitchFamily="34" charset="-122"/>
              </a:rPr>
              <a:t>对特征空间划分的最优超平面是</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的目标</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最大化分类边际的思想是</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方法的核心；</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(3)</a:t>
            </a:r>
            <a:r>
              <a:rPr lang="zh-CN" altLang="en-US" dirty="0">
                <a:solidFill>
                  <a:srgbClr val="000000"/>
                </a:solidFill>
                <a:latin typeface="Microsoft YaHei" panose="020B0503020204020204" pitchFamily="34" charset="-122"/>
                <a:ea typeface="Microsoft YaHei" panose="020B0503020204020204" pitchFamily="34" charset="-122"/>
              </a:rPr>
              <a:t>支持向量是</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的训练结果</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在</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Microsoft YaHei" panose="020B0503020204020204" pitchFamily="34" charset="-122"/>
                <a:ea typeface="Microsoft YaHei" panose="020B0503020204020204" pitchFamily="34" charset="-122"/>
              </a:rPr>
              <a:t>分类决策中起决定作用的是</a:t>
            </a:r>
            <a:r>
              <a:rPr lang="zh-CN" altLang="en-US" dirty="0">
                <a:solidFill>
                  <a:srgbClr val="ED7D31"/>
                </a:solidFill>
                <a:latin typeface="Microsoft YaHei" panose="020B0503020204020204" pitchFamily="34" charset="-122"/>
                <a:ea typeface="Microsoft YaHei" panose="020B0503020204020204" pitchFamily="34" charset="-122"/>
              </a:rPr>
              <a:t>支持向量</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(4)SVM </a:t>
            </a:r>
            <a:r>
              <a:rPr lang="zh-CN" altLang="en-US" dirty="0">
                <a:solidFill>
                  <a:srgbClr val="000000"/>
                </a:solidFill>
                <a:latin typeface="Microsoft YaHei" panose="020B0503020204020204" pitchFamily="34" charset="-122"/>
                <a:ea typeface="Microsoft YaHei" panose="020B0503020204020204" pitchFamily="34" charset="-122"/>
              </a:rPr>
              <a:t>是一种有坚实理论基础的新颖的</a:t>
            </a:r>
            <a:r>
              <a:rPr lang="zh-CN" altLang="en-US" dirty="0">
                <a:solidFill>
                  <a:srgbClr val="ED7D31"/>
                </a:solidFill>
                <a:latin typeface="Microsoft YaHei" panose="020B0503020204020204" pitchFamily="34" charset="-122"/>
                <a:ea typeface="Microsoft YaHei" panose="020B0503020204020204" pitchFamily="34" charset="-122"/>
              </a:rPr>
              <a:t>小样本学习方法</a:t>
            </a:r>
            <a:r>
              <a:rPr lang="zh-CN" altLang="en-US" dirty="0">
                <a:solidFill>
                  <a:srgbClr val="000000"/>
                </a:solidFill>
                <a:latin typeface="Microsoft YaHei" panose="020B0503020204020204" pitchFamily="34" charset="-122"/>
                <a:ea typeface="Microsoft YaHei" panose="020B0503020204020204" pitchFamily="34" charset="-122"/>
              </a:rPr>
              <a:t>。它基本上不涉及概率测度及大数定律等</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因此不同于现有的统计方法。从本质上看</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它避开了从归纳到演绎的传统过程</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实现了高效的从训练样本到预报样本的“转导推理”</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大大简化了通常的分类和回归等问题。</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(5)SVM </a:t>
            </a:r>
            <a:r>
              <a:rPr lang="zh-CN" altLang="en-US" dirty="0">
                <a:solidFill>
                  <a:srgbClr val="000000"/>
                </a:solidFill>
                <a:latin typeface="Microsoft YaHei" panose="020B0503020204020204" pitchFamily="34" charset="-122"/>
                <a:ea typeface="Microsoft YaHei" panose="020B0503020204020204" pitchFamily="34" charset="-122"/>
              </a:rPr>
              <a:t>的最终决策函数只由少数的支持向量所确定</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计算的复杂性取决于支持向量的数目</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而不是样本空间的维数</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这在某种意义上避免了“</a:t>
            </a:r>
            <a:r>
              <a:rPr lang="zh-CN" altLang="en-US" dirty="0">
                <a:solidFill>
                  <a:srgbClr val="ED7D31"/>
                </a:solidFill>
                <a:latin typeface="Microsoft YaHei" panose="020B0503020204020204" pitchFamily="34" charset="-122"/>
                <a:ea typeface="Microsoft YaHei" panose="020B0503020204020204" pitchFamily="34" charset="-122"/>
              </a:rPr>
              <a:t>维数灾难</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(6)</a:t>
            </a:r>
            <a:r>
              <a:rPr lang="zh-CN" altLang="en-US" dirty="0">
                <a:solidFill>
                  <a:srgbClr val="000000"/>
                </a:solidFill>
                <a:latin typeface="Microsoft YaHei" panose="020B0503020204020204" pitchFamily="34" charset="-122"/>
                <a:ea typeface="Microsoft YaHei" panose="020B0503020204020204" pitchFamily="34" charset="-122"/>
              </a:rPr>
              <a:t>少数支持向量决定了最终结果</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这不但可以帮助我们抓住关键样本、“剔除”大量冗余样本</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而且注定了该方法不但算法简单</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而且具有较好的</a:t>
            </a:r>
            <a:r>
              <a:rPr lang="zh-CN" altLang="en-US" dirty="0">
                <a:solidFill>
                  <a:srgbClr val="ED7D31"/>
                </a:solidFill>
                <a:latin typeface="Microsoft YaHei" panose="020B0503020204020204" pitchFamily="34" charset="-122"/>
                <a:ea typeface="Microsoft YaHei" panose="020B0503020204020204" pitchFamily="34" charset="-122"/>
              </a:rPr>
              <a:t>“鲁棒”性</a:t>
            </a:r>
            <a:r>
              <a:rPr lang="zh-CN" altLang="en-US" dirty="0">
                <a:solidFill>
                  <a:srgbClr val="000000"/>
                </a:solidFill>
                <a:latin typeface="Microsoft YaHei" panose="020B0503020204020204" pitchFamily="34" charset="-122"/>
                <a:ea typeface="Microsoft YaHei" panose="020B0503020204020204" pitchFamily="34" charset="-122"/>
              </a:rPr>
              <a:t>。这种“鲁棒”性主要体现在</a:t>
            </a:r>
            <a:r>
              <a:rPr lang="en-US" altLang="zh-CN" dirty="0">
                <a:solidFill>
                  <a:srgbClr val="000000"/>
                </a:solidFill>
                <a:latin typeface="Microsoft YaHei" panose="020B0503020204020204" pitchFamily="34" charset="-122"/>
                <a:ea typeface="Microsoft YaHei" panose="020B0503020204020204" pitchFamily="34" charset="-122"/>
              </a:rPr>
              <a:t>:</a:t>
            </a:r>
            <a:endParaRPr lang="zh-CN" altLang="en-US"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①增、删非支持向量样本对模型没有影响</a:t>
            </a:r>
            <a:r>
              <a:rPr lang="en-US" altLang="zh-CN" dirty="0">
                <a:solidFill>
                  <a:srgbClr val="000000"/>
                </a:solidFill>
                <a:latin typeface="Microsoft YaHei" panose="020B0503020204020204" pitchFamily="34" charset="-122"/>
                <a:ea typeface="Microsoft YaHei" panose="020B0503020204020204" pitchFamily="34" charset="-122"/>
              </a:rPr>
              <a:t>;</a:t>
            </a:r>
            <a:endParaRPr lang="zh-CN" altLang="en-US"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②支持向量样本集具有一定的鲁棒性</a:t>
            </a:r>
            <a:r>
              <a:rPr lang="en-US" altLang="zh-CN" dirty="0">
                <a:solidFill>
                  <a:srgbClr val="000000"/>
                </a:solidFill>
                <a:latin typeface="Microsoft YaHei" panose="020B0503020204020204" pitchFamily="34" charset="-122"/>
                <a:ea typeface="Microsoft YaHei" panose="020B0503020204020204" pitchFamily="34" charset="-122"/>
              </a:rPr>
              <a:t>;</a:t>
            </a:r>
            <a:endParaRPr lang="zh-CN" altLang="en-US"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③有些成功的应用中</a:t>
            </a:r>
            <a:r>
              <a:rPr lang="en-US" altLang="zh-CN" dirty="0">
                <a:solidFill>
                  <a:srgbClr val="000000"/>
                </a:solidFill>
                <a:latin typeface="Microsoft YaHei" panose="020B0503020204020204" pitchFamily="34" charset="-122"/>
                <a:ea typeface="Microsoft YaHei" panose="020B0503020204020204" pitchFamily="34" charset="-122"/>
              </a:rPr>
              <a:t>,SVM </a:t>
            </a:r>
            <a:r>
              <a:rPr lang="zh-CN" altLang="en-US" dirty="0">
                <a:solidFill>
                  <a:srgbClr val="000000"/>
                </a:solidFill>
                <a:latin typeface="Microsoft YaHei" panose="020B0503020204020204" pitchFamily="34" charset="-122"/>
                <a:ea typeface="Microsoft YaHei" panose="020B0503020204020204" pitchFamily="34" charset="-122"/>
              </a:rPr>
              <a:t>方法对核的选取不敏感</a:t>
            </a:r>
            <a:endParaRPr lang="zh-CN" altLang="en-US" b="0" i="0" dirty="0">
              <a:solidFill>
                <a:srgbClr val="4F4F4F"/>
              </a:solidFill>
              <a:effectLst/>
              <a:latin typeface="Microsoft YaHei" panose="020B0503020204020204" pitchFamily="34" charset="-122"/>
              <a:ea typeface="Microsoft YaHei" panose="020B0503020204020204" pitchFamily="34" charset="-122"/>
            </a:endParaRPr>
          </a:p>
        </p:txBody>
      </p:sp>
      <p:sp>
        <p:nvSpPr>
          <p:cNvPr id="6" name="Rectangle 5"/>
          <p:cNvSpPr/>
          <p:nvPr/>
        </p:nvSpPr>
        <p:spPr>
          <a:xfrm>
            <a:off x="1828800" y="7067251"/>
            <a:ext cx="14064454" cy="2585323"/>
          </a:xfrm>
          <a:prstGeom prst="rect">
            <a:avLst/>
          </a:prstGeom>
        </p:spPr>
        <p:txBody>
          <a:bodyPr wrap="square">
            <a:spAutoFit/>
          </a:bodyPr>
          <a:lstStyle/>
          <a:p>
            <a:r>
              <a:rPr lang="en-US" altLang="zh-CN" dirty="0">
                <a:solidFill>
                  <a:srgbClr val="ED7D31"/>
                </a:solidFill>
                <a:latin typeface="宋体" panose="02010600030101010101" pitchFamily="2" charset="-122"/>
                <a:ea typeface="宋体" panose="02010600030101010101" pitchFamily="2" charset="-122"/>
              </a:rPr>
              <a:t>(1) SVM</a:t>
            </a:r>
            <a:r>
              <a:rPr lang="zh-CN" altLang="en-US" dirty="0">
                <a:solidFill>
                  <a:srgbClr val="ED7D31"/>
                </a:solidFill>
                <a:latin typeface="宋体" panose="02010600030101010101" pitchFamily="2" charset="-122"/>
                <a:ea typeface="宋体" panose="02010600030101010101" pitchFamily="2" charset="-122"/>
              </a:rPr>
              <a:t>算法对大规模训练样本难以实施</a:t>
            </a:r>
            <a:endParaRPr lang="zh-CN" altLang="en-US"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宋体" panose="02010600030101010101" pitchFamily="2" charset="-122"/>
                <a:ea typeface="宋体" panose="02010600030101010101" pitchFamily="2" charset="-122"/>
              </a:rPr>
              <a:t>由于</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宋体" panose="02010600030101010101" pitchFamily="2" charset="-122"/>
                <a:ea typeface="宋体" panose="02010600030101010101" pitchFamily="2" charset="-122"/>
              </a:rPr>
              <a:t>是借助二次规划来求解支持向量，而求解二次规划将涉及</a:t>
            </a:r>
            <a:r>
              <a:rPr lang="en-US" altLang="zh-CN" dirty="0">
                <a:solidFill>
                  <a:srgbClr val="000000"/>
                </a:solidFill>
                <a:latin typeface="Calibri" panose="020F0502020204030204" pitchFamily="34" charset="0"/>
                <a:ea typeface="宋体" panose="02010600030101010101" pitchFamily="2" charset="-122"/>
              </a:rPr>
              <a:t>m</a:t>
            </a:r>
            <a:r>
              <a:rPr lang="zh-CN" altLang="en-US" dirty="0">
                <a:solidFill>
                  <a:srgbClr val="000000"/>
                </a:solidFill>
                <a:latin typeface="宋体" panose="02010600030101010101" pitchFamily="2" charset="-122"/>
                <a:ea typeface="宋体" panose="02010600030101010101" pitchFamily="2" charset="-122"/>
              </a:rPr>
              <a:t>阶矩阵的计算（</a:t>
            </a:r>
            <a:r>
              <a:rPr lang="en-US" altLang="zh-CN" dirty="0">
                <a:solidFill>
                  <a:srgbClr val="000000"/>
                </a:solidFill>
                <a:latin typeface="Calibri" panose="020F0502020204030204" pitchFamily="34" charset="0"/>
                <a:ea typeface="宋体" panose="02010600030101010101" pitchFamily="2" charset="-122"/>
              </a:rPr>
              <a:t>m</a:t>
            </a:r>
            <a:r>
              <a:rPr lang="zh-CN" altLang="en-US" dirty="0">
                <a:solidFill>
                  <a:srgbClr val="000000"/>
                </a:solidFill>
                <a:latin typeface="宋体" panose="02010600030101010101" pitchFamily="2" charset="-122"/>
                <a:ea typeface="宋体" panose="02010600030101010101" pitchFamily="2" charset="-122"/>
              </a:rPr>
              <a:t>为样本的个数），当</a:t>
            </a:r>
            <a:r>
              <a:rPr lang="en-US" altLang="zh-CN" dirty="0">
                <a:solidFill>
                  <a:srgbClr val="000000"/>
                </a:solidFill>
                <a:latin typeface="Calibri" panose="020F0502020204030204" pitchFamily="34" charset="0"/>
                <a:ea typeface="宋体" panose="02010600030101010101" pitchFamily="2" charset="-122"/>
              </a:rPr>
              <a:t>m</a:t>
            </a:r>
            <a:r>
              <a:rPr lang="zh-CN" altLang="en-US" dirty="0">
                <a:solidFill>
                  <a:srgbClr val="000000"/>
                </a:solidFill>
                <a:latin typeface="宋体" panose="02010600030101010101" pitchFamily="2" charset="-122"/>
                <a:ea typeface="宋体" panose="02010600030101010101" pitchFamily="2" charset="-122"/>
              </a:rPr>
              <a:t>数目很大时该矩阵的存储和计算将耗费大量的机器内存和运算时间。针对以上问题的主要改进有有</a:t>
            </a:r>
            <a:r>
              <a:rPr lang="en-US" altLang="zh-CN" dirty="0" err="1">
                <a:solidFill>
                  <a:srgbClr val="000000"/>
                </a:solidFill>
                <a:latin typeface="Calibri" panose="020F0502020204030204" pitchFamily="34" charset="0"/>
                <a:ea typeface="宋体" panose="02010600030101010101" pitchFamily="2" charset="-122"/>
              </a:rPr>
              <a:t>J.Platt</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Calibri" panose="020F0502020204030204" pitchFamily="34" charset="0"/>
                <a:ea typeface="宋体" panose="02010600030101010101" pitchFamily="2" charset="-122"/>
              </a:rPr>
              <a:t>SMO</a:t>
            </a:r>
            <a:r>
              <a:rPr lang="zh-CN" altLang="en-US" dirty="0">
                <a:solidFill>
                  <a:srgbClr val="000000"/>
                </a:solidFill>
                <a:latin typeface="宋体" panose="02010600030101010101" pitchFamily="2" charset="-122"/>
                <a:ea typeface="宋体" panose="02010600030101010101" pitchFamily="2" charset="-122"/>
              </a:rPr>
              <a:t>算法、</a:t>
            </a:r>
            <a:r>
              <a:rPr lang="en-US" altLang="zh-CN" dirty="0" err="1">
                <a:solidFill>
                  <a:srgbClr val="000000"/>
                </a:solidFill>
                <a:latin typeface="Calibri" panose="020F0502020204030204" pitchFamily="34" charset="0"/>
                <a:ea typeface="宋体" panose="02010600030101010101" pitchFamily="2" charset="-122"/>
              </a:rPr>
              <a:t>T.Joachims</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Calibri" panose="020F0502020204030204" pitchFamily="34" charset="0"/>
                <a:ea typeface="宋体" panose="02010600030101010101" pitchFamily="2" charset="-122"/>
              </a:rPr>
              <a:t>SVM</a:t>
            </a:r>
            <a:r>
              <a:rPr lang="zh-CN" altLang="en-US" dirty="0">
                <a:solidFill>
                  <a:srgbClr val="000000"/>
                </a:solidFill>
                <a:latin typeface="宋体" panose="02010600030101010101" pitchFamily="2" charset="-122"/>
                <a:ea typeface="宋体" panose="02010600030101010101" pitchFamily="2" charset="-122"/>
              </a:rPr>
              <a:t>、</a:t>
            </a:r>
            <a:r>
              <a:rPr lang="en-US" altLang="zh-CN" dirty="0" err="1">
                <a:solidFill>
                  <a:srgbClr val="000000"/>
                </a:solidFill>
                <a:latin typeface="Calibri" panose="020F0502020204030204" pitchFamily="34" charset="0"/>
                <a:ea typeface="宋体" panose="02010600030101010101" pitchFamily="2" charset="-122"/>
              </a:rPr>
              <a:t>C.J.C.Burges</a:t>
            </a:r>
            <a:r>
              <a:rPr lang="zh-CN" altLang="en-US" dirty="0">
                <a:solidFill>
                  <a:srgbClr val="000000"/>
                </a:solidFill>
                <a:latin typeface="宋体" panose="02010600030101010101" pitchFamily="2" charset="-122"/>
                <a:ea typeface="宋体" panose="02010600030101010101" pitchFamily="2" charset="-122"/>
              </a:rPr>
              <a:t>等的</a:t>
            </a:r>
            <a:r>
              <a:rPr lang="en-US" altLang="zh-CN" dirty="0">
                <a:solidFill>
                  <a:srgbClr val="000000"/>
                </a:solidFill>
                <a:latin typeface="Calibri" panose="020F0502020204030204" pitchFamily="34" charset="0"/>
                <a:ea typeface="宋体" panose="02010600030101010101" pitchFamily="2" charset="-122"/>
              </a:rPr>
              <a:t>PCGC</a:t>
            </a:r>
            <a:r>
              <a:rPr lang="zh-CN" altLang="en-US" dirty="0">
                <a:solidFill>
                  <a:srgbClr val="000000"/>
                </a:solidFill>
                <a:latin typeface="宋体" panose="02010600030101010101" pitchFamily="2" charset="-122"/>
                <a:ea typeface="宋体" panose="02010600030101010101" pitchFamily="2" charset="-122"/>
              </a:rPr>
              <a:t>、张学工的</a:t>
            </a:r>
            <a:r>
              <a:rPr lang="en-US" altLang="zh-CN" dirty="0">
                <a:solidFill>
                  <a:srgbClr val="000000"/>
                </a:solidFill>
                <a:latin typeface="Calibri" panose="020F0502020204030204" pitchFamily="34" charset="0"/>
                <a:ea typeface="宋体" panose="02010600030101010101" pitchFamily="2" charset="-122"/>
              </a:rPr>
              <a:t>CSVM</a:t>
            </a:r>
            <a:r>
              <a:rPr lang="zh-CN" altLang="en-US" dirty="0">
                <a:solidFill>
                  <a:srgbClr val="000000"/>
                </a:solidFill>
                <a:latin typeface="宋体" panose="02010600030101010101" pitchFamily="2" charset="-122"/>
                <a:ea typeface="宋体" panose="02010600030101010101" pitchFamily="2" charset="-122"/>
              </a:rPr>
              <a:t>以及</a:t>
            </a:r>
            <a:r>
              <a:rPr lang="en-US" altLang="zh-CN" dirty="0" err="1">
                <a:solidFill>
                  <a:srgbClr val="000000"/>
                </a:solidFill>
                <a:latin typeface="Calibri" panose="020F0502020204030204" pitchFamily="34" charset="0"/>
                <a:ea typeface="宋体" panose="02010600030101010101" pitchFamily="2" charset="-122"/>
              </a:rPr>
              <a:t>O.L.Mangasarian</a:t>
            </a:r>
            <a:r>
              <a:rPr lang="zh-CN" altLang="en-US" dirty="0">
                <a:solidFill>
                  <a:srgbClr val="000000"/>
                </a:solidFill>
                <a:latin typeface="宋体" panose="02010600030101010101" pitchFamily="2" charset="-122"/>
                <a:ea typeface="宋体" panose="02010600030101010101" pitchFamily="2" charset="-122"/>
              </a:rPr>
              <a:t>等的</a:t>
            </a:r>
            <a:r>
              <a:rPr lang="en-US" altLang="zh-CN" dirty="0">
                <a:solidFill>
                  <a:srgbClr val="000000"/>
                </a:solidFill>
                <a:latin typeface="Calibri" panose="020F0502020204030204" pitchFamily="34" charset="0"/>
                <a:ea typeface="宋体" panose="02010600030101010101" pitchFamily="2" charset="-122"/>
              </a:rPr>
              <a:t>SOR</a:t>
            </a:r>
            <a:r>
              <a:rPr lang="zh-CN" altLang="en-US" dirty="0">
                <a:solidFill>
                  <a:srgbClr val="000000"/>
                </a:solidFill>
                <a:latin typeface="宋体" panose="02010600030101010101" pitchFamily="2" charset="-122"/>
                <a:ea typeface="宋体" panose="02010600030101010101" pitchFamily="2" charset="-122"/>
              </a:rPr>
              <a:t>算法</a:t>
            </a:r>
            <a:endParaRPr lang="en-US" altLang="zh-CN" dirty="0">
              <a:solidFill>
                <a:srgbClr val="000000"/>
              </a:solidFill>
              <a:latin typeface="宋体" panose="02010600030101010101" pitchFamily="2" charset="-122"/>
              <a:ea typeface="宋体" panose="02010600030101010101" pitchFamily="2" charset="-122"/>
            </a:endParaRPr>
          </a:p>
          <a:p>
            <a:endParaRPr lang="zh-CN" altLang="en-US" dirty="0">
              <a:solidFill>
                <a:srgbClr val="4F4F4F"/>
              </a:solidFill>
              <a:latin typeface="Microsoft YaHei" panose="020B0503020204020204" pitchFamily="34" charset="-122"/>
              <a:ea typeface="Microsoft YaHei" panose="020B0503020204020204" pitchFamily="34" charset="-122"/>
            </a:endParaRPr>
          </a:p>
          <a:p>
            <a:r>
              <a:rPr lang="en-US" altLang="zh-CN" dirty="0">
                <a:solidFill>
                  <a:srgbClr val="ED7D31"/>
                </a:solidFill>
                <a:latin typeface="宋体" panose="02010600030101010101" pitchFamily="2" charset="-122"/>
                <a:ea typeface="宋体" panose="02010600030101010101" pitchFamily="2" charset="-122"/>
              </a:rPr>
              <a:t>(2) </a:t>
            </a:r>
            <a:r>
              <a:rPr lang="zh-CN" altLang="en-US" dirty="0">
                <a:solidFill>
                  <a:srgbClr val="ED7D31"/>
                </a:solidFill>
                <a:latin typeface="宋体" panose="02010600030101010101" pitchFamily="2" charset="-122"/>
                <a:ea typeface="宋体" panose="02010600030101010101" pitchFamily="2" charset="-122"/>
              </a:rPr>
              <a:t>用</a:t>
            </a:r>
            <a:r>
              <a:rPr lang="en-US" altLang="zh-CN" dirty="0">
                <a:solidFill>
                  <a:srgbClr val="ED7D31"/>
                </a:solidFill>
                <a:latin typeface="Calibri" panose="020F0502020204030204" pitchFamily="34" charset="0"/>
                <a:ea typeface="宋体" panose="02010600030101010101" pitchFamily="2" charset="-122"/>
              </a:rPr>
              <a:t>SVM</a:t>
            </a:r>
            <a:r>
              <a:rPr lang="zh-CN" altLang="en-US" dirty="0">
                <a:solidFill>
                  <a:srgbClr val="ED7D31"/>
                </a:solidFill>
                <a:latin typeface="宋体" panose="02010600030101010101" pitchFamily="2" charset="-122"/>
                <a:ea typeface="宋体" panose="02010600030101010101" pitchFamily="2" charset="-122"/>
              </a:rPr>
              <a:t>解决多分类问题存在困难</a:t>
            </a:r>
            <a:endParaRPr lang="zh-CN" altLang="en-US"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宋体" panose="02010600030101010101" pitchFamily="2" charset="-122"/>
                <a:ea typeface="宋体" panose="02010600030101010101" pitchFamily="2" charset="-122"/>
              </a:rPr>
              <a:t>经典的支持向量机算法只给出了二类分类的算法，而在数据挖掘的实际应用中，一般要解决多类的分类问题。可以通过多个二类支持向量机的组合来解决。主要有一对多组合模式、一对一组合模式和</a:t>
            </a:r>
            <a:r>
              <a:rPr lang="en-US" altLang="zh-CN" dirty="0">
                <a:solidFill>
                  <a:srgbClr val="000000"/>
                </a:solidFill>
                <a:latin typeface="Microsoft YaHei" panose="020B0503020204020204" pitchFamily="34" charset="-122"/>
                <a:ea typeface="Microsoft YaHei" panose="020B0503020204020204" pitchFamily="34" charset="-122"/>
              </a:rPr>
              <a:t>SVM</a:t>
            </a:r>
            <a:r>
              <a:rPr lang="zh-CN" altLang="en-US" dirty="0">
                <a:solidFill>
                  <a:srgbClr val="000000"/>
                </a:solidFill>
                <a:latin typeface="宋体" panose="02010600030101010101" pitchFamily="2" charset="-122"/>
                <a:ea typeface="宋体" panose="02010600030101010101" pitchFamily="2" charset="-122"/>
              </a:rPr>
              <a:t>决策树；再就是通过构造多个分类器的组合来解决。主要原理是克服</a:t>
            </a:r>
            <a:r>
              <a:rPr lang="en-US" altLang="zh-CN" dirty="0">
                <a:solidFill>
                  <a:srgbClr val="000000"/>
                </a:solidFill>
                <a:latin typeface="Calibri" panose="020F0502020204030204" pitchFamily="34" charset="0"/>
                <a:ea typeface="宋体" panose="02010600030101010101" pitchFamily="2" charset="-122"/>
              </a:rPr>
              <a:t>SVM</a:t>
            </a:r>
            <a:r>
              <a:rPr lang="zh-CN" altLang="en-US" dirty="0">
                <a:solidFill>
                  <a:srgbClr val="000000"/>
                </a:solidFill>
                <a:latin typeface="宋体" panose="02010600030101010101" pitchFamily="2" charset="-122"/>
                <a:ea typeface="宋体" panose="02010600030101010101" pitchFamily="2" charset="-122"/>
              </a:rPr>
              <a:t>固有的缺点，结合其他算法的优势，解决多类问题的分类精度。如：与粗集理论结合，形成一种优势互补的多类问题的组合分类器。</a:t>
            </a:r>
            <a:endParaRPr lang="zh-CN" altLang="en-US" b="0" i="0" dirty="0">
              <a:solidFill>
                <a:srgbClr val="4F4F4F"/>
              </a:solidFill>
              <a:effectLst/>
              <a:latin typeface="Microsoft YaHei" panose="020B0503020204020204" pitchFamily="34" charset="-122"/>
              <a:ea typeface="Microsoft YaHei" panose="020B0503020204020204" pitchFamily="34" charset="-122"/>
            </a:endParaRPr>
          </a:p>
        </p:txBody>
      </p:sp>
      <p:sp>
        <p:nvSpPr>
          <p:cNvPr id="7" name="Rectangle 6"/>
          <p:cNvSpPr/>
          <p:nvPr/>
        </p:nvSpPr>
        <p:spPr>
          <a:xfrm>
            <a:off x="1431855" y="6453067"/>
            <a:ext cx="1555234" cy="400110"/>
          </a:xfrm>
          <a:prstGeom prst="rect">
            <a:avLst/>
          </a:prstGeom>
        </p:spPr>
        <p:txBody>
          <a:bodyPr wrap="none">
            <a:spAutoFit/>
          </a:bodyPr>
          <a:lstStyle/>
          <a:p>
            <a:r>
              <a:rPr lang="en-US" altLang="zh-CN" sz="2000" b="1" dirty="0">
                <a:solidFill>
                  <a:srgbClr val="4F4F4F"/>
                </a:solidFill>
                <a:latin typeface="Microsoft YaHei" panose="020B0503020204020204" pitchFamily="34" charset="-122"/>
                <a:ea typeface="Microsoft YaHei" panose="020B0503020204020204" pitchFamily="34" charset="-122"/>
              </a:rPr>
              <a:t>SVM</a:t>
            </a:r>
            <a:r>
              <a:rPr lang="ja-JP" altLang="en-US" sz="2000" b="1">
                <a:solidFill>
                  <a:srgbClr val="4F4F4F"/>
                </a:solidFill>
                <a:latin typeface="Microsoft YaHei" panose="020B0503020204020204" pitchFamily="34" charset="-122"/>
                <a:ea typeface="Microsoft YaHei" panose="020B0503020204020204" pitchFamily="34" charset="-122"/>
              </a:rPr>
              <a:t>缺点</a:t>
            </a:r>
            <a:r>
              <a:rPr lang="zh-CN" altLang="en-US" sz="2000" b="1" dirty="0">
                <a:solidFill>
                  <a:srgbClr val="4F4F4F"/>
                </a:solidFill>
                <a:latin typeface="Microsoft YaHei" panose="020B0503020204020204" pitchFamily="34" charset="-122"/>
                <a:ea typeface="Microsoft YaHei" panose="020B0503020204020204" pitchFamily="34" charset="-122"/>
              </a:rPr>
              <a:t>：</a:t>
            </a:r>
            <a:endParaRPr lang="zh-CN" altLang="en-US" sz="2000" b="1" i="0" dirty="0">
              <a:solidFill>
                <a:srgbClr val="4F4F4F"/>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Ensemble</a:t>
            </a:r>
            <a:r>
              <a:rPr lang="zh-CN" altLang="en-US" sz="4700" dirty="0">
                <a:solidFill>
                  <a:srgbClr val="595959"/>
                </a:solidFill>
              </a:rPr>
              <a:t> </a:t>
            </a:r>
            <a:r>
              <a:rPr lang="en-US" altLang="zh-CN" sz="4700" dirty="0">
                <a:solidFill>
                  <a:srgbClr val="595959"/>
                </a:solidFill>
              </a:rPr>
              <a:t>Method</a:t>
            </a:r>
            <a:endParaRPr lang="en-US" altLang="zh-CN" sz="4700" dirty="0">
              <a:solidFill>
                <a:srgbClr val="595959"/>
              </a:solidFill>
            </a:endParaRPr>
          </a:p>
        </p:txBody>
      </p:sp>
      <p:sp>
        <p:nvSpPr>
          <p:cNvPr id="3" name="Rectangle 2"/>
          <p:cNvSpPr/>
          <p:nvPr/>
        </p:nvSpPr>
        <p:spPr>
          <a:xfrm>
            <a:off x="1511030" y="1607647"/>
            <a:ext cx="14200301" cy="1384995"/>
          </a:xfrm>
          <a:prstGeom prst="rect">
            <a:avLst/>
          </a:prstGeom>
        </p:spPr>
        <p:txBody>
          <a:bodyPr wrap="square">
            <a:spAutoFit/>
          </a:bodyPr>
          <a:lstStyle/>
          <a:p>
            <a:r>
              <a:rPr lang="en-US" altLang="zh-CN" sz="2800" dirty="0">
                <a:solidFill>
                  <a:srgbClr val="2F2F2F"/>
                </a:solidFill>
                <a:latin typeface="-apple-system"/>
              </a:rPr>
              <a:t>Bagging</a:t>
            </a:r>
            <a:r>
              <a:rPr lang="zh-CN" altLang="en-US" sz="2800" dirty="0">
                <a:solidFill>
                  <a:srgbClr val="2F2F2F"/>
                </a:solidFill>
                <a:latin typeface="-apple-system"/>
              </a:rPr>
              <a:t>和</a:t>
            </a:r>
            <a:r>
              <a:rPr lang="en-US" altLang="zh-CN" sz="2800" dirty="0">
                <a:solidFill>
                  <a:srgbClr val="2F2F2F"/>
                </a:solidFill>
                <a:latin typeface="-apple-system"/>
              </a:rPr>
              <a:t>Boosting</a:t>
            </a:r>
            <a:r>
              <a:rPr lang="zh-CN" altLang="en-US" sz="2800" dirty="0">
                <a:solidFill>
                  <a:srgbClr val="2F2F2F"/>
                </a:solidFill>
                <a:latin typeface="-apple-system"/>
              </a:rPr>
              <a:t>都是将已有的分类或回归算法通过一定方式组合起来，形成一个性能更加强大的分类器，更准确的说这是一种分类算法的组装方法。即将弱分类器组装成强分类器的方法。</a:t>
            </a:r>
            <a:endParaRPr lang="en-US" sz="2800" dirty="0"/>
          </a:p>
        </p:txBody>
      </p:sp>
      <p:sp>
        <p:nvSpPr>
          <p:cNvPr id="4" name="Rectangle 3"/>
          <p:cNvSpPr/>
          <p:nvPr/>
        </p:nvSpPr>
        <p:spPr>
          <a:xfrm>
            <a:off x="1701936" y="2992642"/>
            <a:ext cx="13554164" cy="6454203"/>
          </a:xfrm>
          <a:prstGeom prst="rect">
            <a:avLst/>
          </a:prstGeom>
        </p:spPr>
        <p:txBody>
          <a:bodyPr wrap="square">
            <a:spAutoFit/>
          </a:bodyPr>
          <a:lstStyle/>
          <a:p>
            <a:r>
              <a:rPr lang="en-US" sz="5390" dirty="0"/>
              <a:t>1、Bagging (bootstrap aggregating)</a:t>
            </a:r>
            <a:endParaRPr lang="en-US" sz="5390" dirty="0"/>
          </a:p>
          <a:p>
            <a:endParaRPr lang="en-US" sz="5390" dirty="0"/>
          </a:p>
          <a:p>
            <a:r>
              <a:rPr lang="en-US" sz="2350" dirty="0"/>
              <a:t>Bagging</a:t>
            </a:r>
            <a:r>
              <a:rPr lang="ja-JP" altLang="en-US" sz="2350"/>
              <a:t>即套袋法，其算法过程如下：</a:t>
            </a:r>
            <a:endParaRPr lang="en-US" altLang="ja-JP" sz="2350" dirty="0"/>
          </a:p>
          <a:p>
            <a:endParaRPr lang="ja-JP" altLang="en-US" sz="2350"/>
          </a:p>
          <a:p>
            <a:r>
              <a:rPr lang="en-US" sz="2350" dirty="0"/>
              <a:t>A）</a:t>
            </a:r>
            <a:r>
              <a:rPr lang="ja-JP" altLang="en-US" sz="2350">
                <a:latin typeface="Microsoft YaHei" panose="020B0503020204020204" pitchFamily="34" charset="-122"/>
                <a:ea typeface="Microsoft YaHei" panose="020B0503020204020204" pitchFamily="34" charset="-122"/>
              </a:rPr>
              <a:t>从原始样本集中抽取训练集。每轮从原始样本集中使用</a:t>
            </a:r>
            <a:r>
              <a:rPr lang="en-US" sz="2350" dirty="0" err="1">
                <a:latin typeface="Microsoft YaHei" panose="020B0503020204020204" pitchFamily="34" charset="-122"/>
                <a:ea typeface="Microsoft YaHei" panose="020B0503020204020204" pitchFamily="34" charset="-122"/>
              </a:rPr>
              <a:t>Bootstraping</a:t>
            </a:r>
            <a:r>
              <a:rPr lang="ja-JP" altLang="en-US" sz="2350">
                <a:latin typeface="Microsoft YaHei" panose="020B0503020204020204" pitchFamily="34" charset="-122"/>
                <a:ea typeface="Microsoft YaHei" panose="020B0503020204020204" pitchFamily="34" charset="-122"/>
              </a:rPr>
              <a:t>的方法抽取</a:t>
            </a:r>
            <a:r>
              <a:rPr lang="en-US" sz="2350" dirty="0">
                <a:latin typeface="Microsoft YaHei" panose="020B0503020204020204" pitchFamily="34" charset="-122"/>
                <a:ea typeface="Microsoft YaHei" panose="020B0503020204020204" pitchFamily="34" charset="-122"/>
              </a:rPr>
              <a:t>n</a:t>
            </a:r>
            <a:r>
              <a:rPr lang="ja-JP" altLang="en-US" sz="2350">
                <a:latin typeface="Microsoft YaHei" panose="020B0503020204020204" pitchFamily="34" charset="-122"/>
                <a:ea typeface="Microsoft YaHei" panose="020B0503020204020204" pitchFamily="34" charset="-122"/>
              </a:rPr>
              <a:t>个训练样本（在训练集中，有些样本可能被多次抽取到，而有些样本可能一次都没有被抽中）。共进行</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轮抽取，得到</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个训练集。（</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个训练集之间是相互独立的）</a:t>
            </a:r>
            <a:endParaRPr lang="en-US" altLang="ja-JP" sz="2350" dirty="0">
              <a:latin typeface="Microsoft YaHei" panose="020B0503020204020204" pitchFamily="34" charset="-122"/>
              <a:ea typeface="Microsoft YaHei" panose="020B0503020204020204" pitchFamily="34" charset="-122"/>
            </a:endParaRPr>
          </a:p>
          <a:p>
            <a:endParaRPr lang="ja-JP" altLang="en-US" sz="2350">
              <a:latin typeface="Microsoft YaHei" panose="020B0503020204020204" pitchFamily="34" charset="-122"/>
              <a:ea typeface="Microsoft YaHei" panose="020B0503020204020204" pitchFamily="34" charset="-122"/>
            </a:endParaRPr>
          </a:p>
          <a:p>
            <a:r>
              <a:rPr lang="en-US" sz="2350" dirty="0">
                <a:latin typeface="Microsoft YaHei" panose="020B0503020204020204" pitchFamily="34" charset="-122"/>
                <a:ea typeface="Microsoft YaHei" panose="020B0503020204020204" pitchFamily="34" charset="-122"/>
              </a:rPr>
              <a:t>B）</a:t>
            </a:r>
            <a:r>
              <a:rPr lang="ja-JP" altLang="en-US" sz="2350">
                <a:latin typeface="Microsoft YaHei" panose="020B0503020204020204" pitchFamily="34" charset="-122"/>
                <a:ea typeface="Microsoft YaHei" panose="020B0503020204020204" pitchFamily="34" charset="-122"/>
              </a:rPr>
              <a:t>每次使用一个训练集得到一个模型，</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个训练集共得到</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个模型。（注：这里并没有具体的分类算法或回归方法，我们可以根据具体问题采用不同的分类或回归方法，如决策树、感知器等）</a:t>
            </a:r>
            <a:endParaRPr lang="en-US" altLang="ja-JP" sz="2350" dirty="0">
              <a:latin typeface="Microsoft YaHei" panose="020B0503020204020204" pitchFamily="34" charset="-122"/>
              <a:ea typeface="Microsoft YaHei" panose="020B0503020204020204" pitchFamily="34" charset="-122"/>
            </a:endParaRPr>
          </a:p>
          <a:p>
            <a:endParaRPr lang="ja-JP" altLang="en-US" sz="2350">
              <a:latin typeface="Microsoft YaHei" panose="020B0503020204020204" pitchFamily="34" charset="-122"/>
              <a:ea typeface="Microsoft YaHei" panose="020B0503020204020204" pitchFamily="34" charset="-122"/>
            </a:endParaRPr>
          </a:p>
          <a:p>
            <a:r>
              <a:rPr lang="en-US" sz="2350" dirty="0">
                <a:latin typeface="Microsoft YaHei" panose="020B0503020204020204" pitchFamily="34" charset="-122"/>
                <a:ea typeface="Microsoft YaHei" panose="020B0503020204020204" pitchFamily="34" charset="-122"/>
              </a:rPr>
              <a:t>C）</a:t>
            </a:r>
            <a:r>
              <a:rPr lang="ja-JP" altLang="en-US" sz="2350">
                <a:latin typeface="Microsoft YaHei" panose="020B0503020204020204" pitchFamily="34" charset="-122"/>
                <a:ea typeface="Microsoft YaHei" panose="020B0503020204020204" pitchFamily="34" charset="-122"/>
              </a:rPr>
              <a:t>对分类问题：将上步得到的</a:t>
            </a:r>
            <a:r>
              <a:rPr lang="en-US" sz="2350" dirty="0">
                <a:latin typeface="Microsoft YaHei" panose="020B0503020204020204" pitchFamily="34" charset="-122"/>
                <a:ea typeface="Microsoft YaHei" panose="020B0503020204020204" pitchFamily="34" charset="-122"/>
              </a:rPr>
              <a:t>k</a:t>
            </a:r>
            <a:r>
              <a:rPr lang="ja-JP" altLang="en-US" sz="2350">
                <a:latin typeface="Microsoft YaHei" panose="020B0503020204020204" pitchFamily="34" charset="-122"/>
                <a:ea typeface="Microsoft YaHei" panose="020B0503020204020204" pitchFamily="34" charset="-122"/>
              </a:rPr>
              <a:t>个模型采用投票的方式得到分类结果；对回归问题，计算上述模型的均值作为最后的结果。（所有模型的重要性相同）</a:t>
            </a:r>
            <a:endParaRPr lang="ja-JP" altLang="en-US" sz="2350">
              <a:latin typeface="Microsoft YaHei" panose="020B0503020204020204" pitchFamily="34" charset="-122"/>
              <a:ea typeface="Microsoft YaHei" panose="020B0503020204020204" pitchFamily="34" charset="-122"/>
            </a:endParaRPr>
          </a:p>
          <a:p>
            <a:br>
              <a:rPr lang="ja-JP" altLang="en-US" sz="2350"/>
            </a:br>
            <a:endParaRPr lang="ja-JP" altLang="en-US" sz="23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Ensemble</a:t>
            </a:r>
            <a:r>
              <a:rPr lang="zh-CN" altLang="en-US" sz="4700" dirty="0">
                <a:solidFill>
                  <a:srgbClr val="595959"/>
                </a:solidFill>
              </a:rPr>
              <a:t> </a:t>
            </a:r>
            <a:r>
              <a:rPr lang="en-US" altLang="zh-CN" sz="4700" dirty="0">
                <a:solidFill>
                  <a:srgbClr val="595959"/>
                </a:solidFill>
              </a:rPr>
              <a:t>Method</a:t>
            </a:r>
            <a:endParaRPr lang="en-US" altLang="zh-CN" sz="4700" dirty="0">
              <a:solidFill>
                <a:srgbClr val="595959"/>
              </a:solidFill>
            </a:endParaRPr>
          </a:p>
        </p:txBody>
      </p:sp>
      <p:sp>
        <p:nvSpPr>
          <p:cNvPr id="3" name="Rectangle 2"/>
          <p:cNvSpPr/>
          <p:nvPr/>
        </p:nvSpPr>
        <p:spPr>
          <a:xfrm>
            <a:off x="1511030" y="1607647"/>
            <a:ext cx="14200301" cy="1569660"/>
          </a:xfrm>
          <a:prstGeom prst="rect">
            <a:avLst/>
          </a:prstGeom>
        </p:spPr>
        <p:txBody>
          <a:bodyPr wrap="square">
            <a:spAutoFit/>
          </a:bodyPr>
          <a:lstStyle/>
          <a:p>
            <a:r>
              <a:rPr lang="en-US" altLang="zh-CN" sz="3200" dirty="0">
                <a:solidFill>
                  <a:srgbClr val="2F2F2F"/>
                </a:solidFill>
                <a:latin typeface="-apple-system"/>
              </a:rPr>
              <a:t>Bagging</a:t>
            </a:r>
            <a:r>
              <a:rPr lang="zh-CN" altLang="en-US" sz="3200" dirty="0">
                <a:solidFill>
                  <a:srgbClr val="2F2F2F"/>
                </a:solidFill>
                <a:latin typeface="-apple-system"/>
              </a:rPr>
              <a:t>和</a:t>
            </a:r>
            <a:r>
              <a:rPr lang="en-US" altLang="zh-CN" sz="3200" dirty="0">
                <a:solidFill>
                  <a:srgbClr val="2F2F2F"/>
                </a:solidFill>
                <a:latin typeface="-apple-system"/>
              </a:rPr>
              <a:t>Boosting</a:t>
            </a:r>
            <a:r>
              <a:rPr lang="zh-CN" altLang="en-US" sz="3200" dirty="0">
                <a:solidFill>
                  <a:srgbClr val="2F2F2F"/>
                </a:solidFill>
                <a:latin typeface="-apple-system"/>
              </a:rPr>
              <a:t>都是将已有的分类或回归算法通过一定方式组合起来，形成一个性能更加强大的分类器，更准确的说这是一种分类算法的组装方法。即将弱分类器组装成强分类器的方法。</a:t>
            </a:r>
            <a:endParaRPr lang="en-US" sz="3200" dirty="0"/>
          </a:p>
        </p:txBody>
      </p:sp>
      <p:sp>
        <p:nvSpPr>
          <p:cNvPr id="4" name="Rectangle 3"/>
          <p:cNvSpPr/>
          <p:nvPr/>
        </p:nvSpPr>
        <p:spPr>
          <a:xfrm>
            <a:off x="1701936" y="3245363"/>
            <a:ext cx="13554164" cy="5986511"/>
          </a:xfrm>
          <a:prstGeom prst="rect">
            <a:avLst/>
          </a:prstGeom>
        </p:spPr>
        <p:txBody>
          <a:bodyPr wrap="square">
            <a:spAutoFit/>
          </a:bodyPr>
          <a:lstStyle/>
          <a:p>
            <a:r>
              <a:rPr lang="en-US" sz="5390" dirty="0"/>
              <a:t>2、Boosting</a:t>
            </a:r>
            <a:endParaRPr lang="en-US" sz="5390" dirty="0"/>
          </a:p>
          <a:p>
            <a:r>
              <a:rPr lang="ja-JP" altLang="en-US" sz="2350">
                <a:latin typeface="Microsoft YaHei" panose="020B0503020204020204" pitchFamily="34" charset="-122"/>
                <a:ea typeface="Microsoft YaHei" panose="020B0503020204020204" pitchFamily="34" charset="-122"/>
              </a:rPr>
              <a:t>其主要思想是将弱分类器组装成一个强分类器。在</a:t>
            </a:r>
            <a:r>
              <a:rPr lang="en-US" sz="2350" dirty="0">
                <a:latin typeface="Microsoft YaHei" panose="020B0503020204020204" pitchFamily="34" charset="-122"/>
                <a:ea typeface="Microsoft YaHei" panose="020B0503020204020204" pitchFamily="34" charset="-122"/>
              </a:rPr>
              <a:t>PAC（</a:t>
            </a:r>
            <a:r>
              <a:rPr lang="ja-JP" altLang="en-US" sz="2350">
                <a:latin typeface="Microsoft YaHei" panose="020B0503020204020204" pitchFamily="34" charset="-122"/>
                <a:ea typeface="Microsoft YaHei" panose="020B0503020204020204" pitchFamily="34" charset="-122"/>
              </a:rPr>
              <a:t>概率近似正确）学习框架下，则一定可以将弱分类器组装成一个强分类器。</a:t>
            </a:r>
            <a:endParaRPr lang="en-US" altLang="ja-JP" sz="2350" dirty="0">
              <a:latin typeface="Microsoft YaHei" panose="020B0503020204020204" pitchFamily="34" charset="-122"/>
              <a:ea typeface="Microsoft YaHei" panose="020B0503020204020204" pitchFamily="34" charset="-122"/>
            </a:endParaRPr>
          </a:p>
          <a:p>
            <a:endParaRPr lang="ja-JP" altLang="en-US" sz="2350">
              <a:latin typeface="Microsoft YaHei" panose="020B0503020204020204" pitchFamily="34" charset="-122"/>
              <a:ea typeface="Microsoft YaHei" panose="020B0503020204020204" pitchFamily="34" charset="-122"/>
            </a:endParaRPr>
          </a:p>
          <a:p>
            <a:r>
              <a:rPr lang="ja-JP" altLang="en-US" sz="2350">
                <a:latin typeface="Microsoft YaHei" panose="020B0503020204020204" pitchFamily="34" charset="-122"/>
                <a:ea typeface="Microsoft YaHei" panose="020B0503020204020204" pitchFamily="34" charset="-122"/>
              </a:rPr>
              <a:t>关于</a:t>
            </a:r>
            <a:r>
              <a:rPr lang="en-US" sz="2350" dirty="0">
                <a:latin typeface="Microsoft YaHei" panose="020B0503020204020204" pitchFamily="34" charset="-122"/>
                <a:ea typeface="Microsoft YaHei" panose="020B0503020204020204" pitchFamily="34" charset="-122"/>
              </a:rPr>
              <a:t>Boosting</a:t>
            </a:r>
            <a:r>
              <a:rPr lang="ja-JP" altLang="en-US" sz="2350">
                <a:latin typeface="Microsoft YaHei" panose="020B0503020204020204" pitchFamily="34" charset="-122"/>
                <a:ea typeface="Microsoft YaHei" panose="020B0503020204020204" pitchFamily="34" charset="-122"/>
              </a:rPr>
              <a:t>的两个核心问题：</a:t>
            </a:r>
            <a:endParaRPr lang="en-US" altLang="ja-JP" sz="2350" dirty="0">
              <a:latin typeface="Microsoft YaHei" panose="020B0503020204020204" pitchFamily="34" charset="-122"/>
              <a:ea typeface="Microsoft YaHei" panose="020B0503020204020204" pitchFamily="34" charset="-122"/>
            </a:endParaRPr>
          </a:p>
          <a:p>
            <a:endParaRPr lang="ja-JP" altLang="en-US" sz="2350">
              <a:latin typeface="Microsoft YaHei" panose="020B0503020204020204" pitchFamily="34" charset="-122"/>
              <a:ea typeface="Microsoft YaHei" panose="020B0503020204020204" pitchFamily="34" charset="-122"/>
            </a:endParaRPr>
          </a:p>
          <a:p>
            <a:r>
              <a:rPr lang="en-US" altLang="ja-JP" sz="2350" dirty="0">
                <a:latin typeface="Microsoft YaHei" panose="020B0503020204020204" pitchFamily="34" charset="-122"/>
                <a:ea typeface="Microsoft YaHei" panose="020B0503020204020204" pitchFamily="34" charset="-122"/>
              </a:rPr>
              <a:t>1</a:t>
            </a:r>
            <a:r>
              <a:rPr lang="ja-JP" altLang="en-US" sz="2350">
                <a:latin typeface="Microsoft YaHei" panose="020B0503020204020204" pitchFamily="34" charset="-122"/>
                <a:ea typeface="Microsoft YaHei" panose="020B0503020204020204" pitchFamily="34" charset="-122"/>
              </a:rPr>
              <a:t>）在每一轮如何改变训练数据的权值或概率分布？</a:t>
            </a:r>
            <a:endParaRPr lang="ja-JP" altLang="en-US" sz="2350">
              <a:latin typeface="Microsoft YaHei" panose="020B0503020204020204" pitchFamily="34" charset="-122"/>
              <a:ea typeface="Microsoft YaHei" panose="020B0503020204020204" pitchFamily="34" charset="-122"/>
            </a:endParaRPr>
          </a:p>
          <a:p>
            <a:r>
              <a:rPr lang="ja-JP" altLang="en-US" sz="2350">
                <a:latin typeface="Microsoft YaHei" panose="020B0503020204020204" pitchFamily="34" charset="-122"/>
                <a:ea typeface="Microsoft YaHei" panose="020B0503020204020204" pitchFamily="34" charset="-122"/>
              </a:rPr>
              <a:t>通过提高那些在前一轮被弱分类器分错样例的权值，减小前一轮分对样例的权值，来使得分类器对误分的数据有较好的效果。</a:t>
            </a:r>
            <a:endParaRPr lang="en-US" altLang="ja-JP" sz="2350" dirty="0">
              <a:latin typeface="Microsoft YaHei" panose="020B0503020204020204" pitchFamily="34" charset="-122"/>
              <a:ea typeface="Microsoft YaHei" panose="020B0503020204020204" pitchFamily="34" charset="-122"/>
            </a:endParaRPr>
          </a:p>
          <a:p>
            <a:endParaRPr lang="ja-JP" altLang="en-US" sz="2350">
              <a:latin typeface="Microsoft YaHei" panose="020B0503020204020204" pitchFamily="34" charset="-122"/>
              <a:ea typeface="Microsoft YaHei" panose="020B0503020204020204" pitchFamily="34" charset="-122"/>
            </a:endParaRPr>
          </a:p>
          <a:p>
            <a:r>
              <a:rPr lang="en-US" altLang="ja-JP" sz="2350" dirty="0">
                <a:latin typeface="Microsoft YaHei" panose="020B0503020204020204" pitchFamily="34" charset="-122"/>
                <a:ea typeface="Microsoft YaHei" panose="020B0503020204020204" pitchFamily="34" charset="-122"/>
              </a:rPr>
              <a:t>2</a:t>
            </a:r>
            <a:r>
              <a:rPr lang="ja-JP" altLang="en-US" sz="2350">
                <a:latin typeface="Microsoft YaHei" panose="020B0503020204020204" pitchFamily="34" charset="-122"/>
                <a:ea typeface="Microsoft YaHei" panose="020B0503020204020204" pitchFamily="34" charset="-122"/>
              </a:rPr>
              <a:t>）通过什么方式来组合弱分类器？</a:t>
            </a:r>
            <a:endParaRPr lang="ja-JP" altLang="en-US" sz="2350">
              <a:latin typeface="Microsoft YaHei" panose="020B0503020204020204" pitchFamily="34" charset="-122"/>
              <a:ea typeface="Microsoft YaHei" panose="020B0503020204020204" pitchFamily="34" charset="-122"/>
            </a:endParaRPr>
          </a:p>
          <a:p>
            <a:r>
              <a:rPr lang="ja-JP" altLang="en-US" sz="2350">
                <a:latin typeface="Microsoft YaHei" panose="020B0503020204020204" pitchFamily="34" charset="-122"/>
                <a:ea typeface="Microsoft YaHei" panose="020B0503020204020204" pitchFamily="34" charset="-122"/>
              </a:rPr>
              <a:t>通过加法模型将弱分类器进行线性组合，比如</a:t>
            </a:r>
            <a:r>
              <a:rPr lang="en-US" sz="2350" dirty="0">
                <a:latin typeface="Microsoft YaHei" panose="020B0503020204020204" pitchFamily="34" charset="-122"/>
                <a:ea typeface="Microsoft YaHei" panose="020B0503020204020204" pitchFamily="34" charset="-122"/>
              </a:rPr>
              <a:t>AdaBoost</a:t>
            </a:r>
            <a:r>
              <a:rPr lang="ja-JP" altLang="en-US" sz="2350">
                <a:latin typeface="Microsoft YaHei" panose="020B0503020204020204" pitchFamily="34" charset="-122"/>
                <a:ea typeface="Microsoft YaHei" panose="020B0503020204020204" pitchFamily="34" charset="-122"/>
              </a:rPr>
              <a:t>通过加权多数表决的方式，即增大错误率小的分类器的权值，同时减小错误率较大的分类器的权值。</a:t>
            </a:r>
            <a:endParaRPr lang="ja-JP" altLang="en-US" sz="2350">
              <a:latin typeface="Microsoft YaHei" panose="020B0503020204020204" pitchFamily="34" charset="-122"/>
              <a:ea typeface="Microsoft YaHei" panose="020B0503020204020204" pitchFamily="34" charset="-122"/>
            </a:endParaRPr>
          </a:p>
          <a:p>
            <a:r>
              <a:rPr lang="ja-JP" altLang="en-US" sz="2350">
                <a:latin typeface="Microsoft YaHei" panose="020B0503020204020204" pitchFamily="34" charset="-122"/>
                <a:ea typeface="Microsoft YaHei" panose="020B0503020204020204" pitchFamily="34" charset="-122"/>
              </a:rPr>
              <a:t>而提升树</a:t>
            </a:r>
            <a:r>
              <a:rPr lang="en-US" altLang="zh-CN" sz="2350" dirty="0">
                <a:latin typeface="Microsoft YaHei" panose="020B0503020204020204" pitchFamily="34" charset="-122"/>
                <a:ea typeface="Microsoft YaHei" panose="020B0503020204020204" pitchFamily="34" charset="-122"/>
              </a:rPr>
              <a:t>GBDT</a:t>
            </a:r>
            <a:r>
              <a:rPr lang="ja-JP" altLang="en-US" sz="2350">
                <a:latin typeface="Microsoft YaHei" panose="020B0503020204020204" pitchFamily="34" charset="-122"/>
                <a:ea typeface="Microsoft YaHei" panose="020B0503020204020204" pitchFamily="34" charset="-122"/>
              </a:rPr>
              <a:t>通过拟合残差的方式逐步减小残差，将每一步生成的模型叠加得到最终模型</a:t>
            </a:r>
            <a:endParaRPr lang="ja-JP" altLang="en-US" sz="2350">
              <a:latin typeface="Microsoft YaHei" panose="020B0503020204020204" pitchFamily="34" charset="-122"/>
              <a:ea typeface="Microsoft YaHei" panose="020B0503020204020204" pitchFamily="34" charset="-122"/>
            </a:endParaRPr>
          </a:p>
          <a:p>
            <a:endParaRPr lang="ja-JP" altLang="en-US" sz="23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037346" y="331161"/>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Ensemble</a:t>
            </a:r>
            <a:r>
              <a:rPr lang="zh-CN" altLang="en-US" sz="4700" dirty="0">
                <a:solidFill>
                  <a:srgbClr val="595959"/>
                </a:solidFill>
              </a:rPr>
              <a:t> </a:t>
            </a:r>
            <a:r>
              <a:rPr lang="en-US" altLang="zh-CN" sz="4700" dirty="0">
                <a:solidFill>
                  <a:srgbClr val="595959"/>
                </a:solidFill>
              </a:rPr>
              <a:t>Method</a:t>
            </a:r>
            <a:endParaRPr lang="en-US" altLang="zh-CN" sz="4700" dirty="0">
              <a:solidFill>
                <a:srgbClr val="595959"/>
              </a:solidFill>
            </a:endParaRPr>
          </a:p>
        </p:txBody>
      </p:sp>
      <p:sp>
        <p:nvSpPr>
          <p:cNvPr id="2" name="Rectangle 1"/>
          <p:cNvSpPr/>
          <p:nvPr/>
        </p:nvSpPr>
        <p:spPr>
          <a:xfrm>
            <a:off x="1289166" y="1968703"/>
            <a:ext cx="14206251" cy="6740307"/>
          </a:xfrm>
          <a:prstGeom prst="rect">
            <a:avLst/>
          </a:prstGeom>
        </p:spPr>
        <p:txBody>
          <a:bodyPr wrap="square">
            <a:spAutoFit/>
          </a:bodyPr>
          <a:lstStyle/>
          <a:p>
            <a:endParaRPr lang="ja-JP" altLang="en-US" sz="2400">
              <a:latin typeface="Microsoft YaHei" panose="020B0503020204020204" pitchFamily="34" charset="-122"/>
              <a:ea typeface="Microsoft YaHei" panose="020B0503020204020204" pitchFamily="34" charset="-122"/>
            </a:endParaRPr>
          </a:p>
          <a:p>
            <a:r>
              <a:rPr lang="en-US" altLang="ja-JP" sz="2400" dirty="0">
                <a:latin typeface="Microsoft YaHei" panose="020B0503020204020204" pitchFamily="34" charset="-122"/>
                <a:ea typeface="Microsoft YaHei" panose="020B0503020204020204" pitchFamily="34" charset="-122"/>
              </a:rPr>
              <a:t>1</a:t>
            </a:r>
            <a:r>
              <a:rPr lang="ja-JP" altLang="en-US" sz="2400">
                <a:latin typeface="Microsoft YaHei" panose="020B0503020204020204" pitchFamily="34" charset="-122"/>
                <a:ea typeface="Microsoft YaHei" panose="020B0503020204020204" pitchFamily="34" charset="-122"/>
              </a:rPr>
              <a:t>）样本选择上：</a:t>
            </a:r>
            <a:endParaRPr lang="en-US" altLang="ja-JP" sz="2400" dirty="0">
              <a:latin typeface="Microsoft YaHei" panose="020B0503020204020204" pitchFamily="34" charset="-122"/>
              <a:ea typeface="Microsoft YaHei" panose="020B0503020204020204" pitchFamily="34" charset="-122"/>
            </a:endParaRPr>
          </a:p>
          <a:p>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Bagging：</a:t>
            </a:r>
            <a:r>
              <a:rPr lang="ja-JP" altLang="en-US" sz="2400">
                <a:latin typeface="Microsoft YaHei" panose="020B0503020204020204" pitchFamily="34" charset="-122"/>
                <a:ea typeface="Microsoft YaHei" panose="020B0503020204020204" pitchFamily="34" charset="-122"/>
              </a:rPr>
              <a:t>训练集是在原始集中有放回选取的，从原始集中选出的各轮训练集之间是独立的。</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Boosting：</a:t>
            </a:r>
            <a:r>
              <a:rPr lang="ja-JP" altLang="en-US" sz="2400">
                <a:latin typeface="Microsoft YaHei" panose="020B0503020204020204" pitchFamily="34" charset="-122"/>
                <a:ea typeface="Microsoft YaHei" panose="020B0503020204020204" pitchFamily="34" charset="-122"/>
              </a:rPr>
              <a:t>每一轮的训练集不变，只是训练集中每个样例在分类器中的权重发生变化。而权值是根据上一轮的分类结果进行调整。</a:t>
            </a:r>
            <a:endParaRPr lang="en-US" altLang="ja-JP" sz="2400" dirty="0">
              <a:latin typeface="Microsoft YaHei" panose="020B0503020204020204" pitchFamily="34" charset="-122"/>
              <a:ea typeface="Microsoft YaHei" panose="020B0503020204020204" pitchFamily="34" charset="-122"/>
            </a:endParaRPr>
          </a:p>
          <a:p>
            <a:endParaRPr lang="ja-JP" altLang="en-US" sz="2400">
              <a:latin typeface="Microsoft YaHei" panose="020B0503020204020204" pitchFamily="34" charset="-122"/>
              <a:ea typeface="Microsoft YaHei" panose="020B0503020204020204" pitchFamily="34" charset="-122"/>
            </a:endParaRPr>
          </a:p>
          <a:p>
            <a:r>
              <a:rPr lang="en-US" altLang="ja-JP" sz="2400" dirty="0">
                <a:latin typeface="Microsoft YaHei" panose="020B0503020204020204" pitchFamily="34" charset="-122"/>
                <a:ea typeface="Microsoft YaHei" panose="020B0503020204020204" pitchFamily="34" charset="-122"/>
              </a:rPr>
              <a:t>2</a:t>
            </a:r>
            <a:r>
              <a:rPr lang="ja-JP" altLang="en-US" sz="2400">
                <a:latin typeface="Microsoft YaHei" panose="020B0503020204020204" pitchFamily="34" charset="-122"/>
                <a:ea typeface="Microsoft YaHei" panose="020B0503020204020204" pitchFamily="34" charset="-122"/>
              </a:rPr>
              <a:t>）样例权重：</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Bagging：</a:t>
            </a:r>
            <a:r>
              <a:rPr lang="ja-JP" altLang="en-US" sz="2400">
                <a:latin typeface="Microsoft YaHei" panose="020B0503020204020204" pitchFamily="34" charset="-122"/>
                <a:ea typeface="Microsoft YaHei" panose="020B0503020204020204" pitchFamily="34" charset="-122"/>
              </a:rPr>
              <a:t>使用均匀取样，每个样例的权重相等</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Boosting：</a:t>
            </a:r>
            <a:r>
              <a:rPr lang="ja-JP" altLang="en-US" sz="2400">
                <a:latin typeface="Microsoft YaHei" panose="020B0503020204020204" pitchFamily="34" charset="-122"/>
                <a:ea typeface="Microsoft YaHei" panose="020B0503020204020204" pitchFamily="34" charset="-122"/>
              </a:rPr>
              <a:t>根据错误率不断调整样例的权值，错误率越大则权重越大。</a:t>
            </a:r>
            <a:endParaRPr lang="en-US" altLang="ja-JP" sz="2400" dirty="0">
              <a:latin typeface="Microsoft YaHei" panose="020B0503020204020204" pitchFamily="34" charset="-122"/>
              <a:ea typeface="Microsoft YaHei" panose="020B0503020204020204" pitchFamily="34" charset="-122"/>
            </a:endParaRPr>
          </a:p>
          <a:p>
            <a:endParaRPr lang="ja-JP" altLang="en-US" sz="2400">
              <a:latin typeface="Microsoft YaHei" panose="020B0503020204020204" pitchFamily="34" charset="-122"/>
              <a:ea typeface="Microsoft YaHei" panose="020B0503020204020204" pitchFamily="34" charset="-122"/>
            </a:endParaRPr>
          </a:p>
          <a:p>
            <a:r>
              <a:rPr lang="en-US" altLang="ja-JP" sz="2400" dirty="0">
                <a:latin typeface="Microsoft YaHei" panose="020B0503020204020204" pitchFamily="34" charset="-122"/>
                <a:ea typeface="Microsoft YaHei" panose="020B0503020204020204" pitchFamily="34" charset="-122"/>
              </a:rPr>
              <a:t>3</a:t>
            </a:r>
            <a:r>
              <a:rPr lang="ja-JP" altLang="en-US" sz="2400">
                <a:latin typeface="Microsoft YaHei" panose="020B0503020204020204" pitchFamily="34" charset="-122"/>
                <a:ea typeface="Microsoft YaHei" panose="020B0503020204020204" pitchFamily="34" charset="-122"/>
              </a:rPr>
              <a:t>）预测函数：</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Bagging：</a:t>
            </a:r>
            <a:r>
              <a:rPr lang="ja-JP" altLang="en-US" sz="2400">
                <a:latin typeface="Microsoft YaHei" panose="020B0503020204020204" pitchFamily="34" charset="-122"/>
                <a:ea typeface="Microsoft YaHei" panose="020B0503020204020204" pitchFamily="34" charset="-122"/>
              </a:rPr>
              <a:t>所有预测函数的权重相等。</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Boosting：</a:t>
            </a:r>
            <a:r>
              <a:rPr lang="ja-JP" altLang="en-US" sz="2400">
                <a:latin typeface="Microsoft YaHei" panose="020B0503020204020204" pitchFamily="34" charset="-122"/>
                <a:ea typeface="Microsoft YaHei" panose="020B0503020204020204" pitchFamily="34" charset="-122"/>
              </a:rPr>
              <a:t>每个弱分类器都有相应的权重，对于分类误差小的分类器会有更大的权重。</a:t>
            </a:r>
            <a:endParaRPr lang="en-US" altLang="ja-JP" sz="2400" dirty="0">
              <a:latin typeface="Microsoft YaHei" panose="020B0503020204020204" pitchFamily="34" charset="-122"/>
              <a:ea typeface="Microsoft YaHei" panose="020B0503020204020204" pitchFamily="34" charset="-122"/>
            </a:endParaRPr>
          </a:p>
          <a:p>
            <a:endParaRPr lang="ja-JP" altLang="en-US" sz="2400">
              <a:latin typeface="Microsoft YaHei" panose="020B0503020204020204" pitchFamily="34" charset="-122"/>
              <a:ea typeface="Microsoft YaHei" panose="020B0503020204020204" pitchFamily="34" charset="-122"/>
            </a:endParaRPr>
          </a:p>
          <a:p>
            <a:r>
              <a:rPr lang="en-US" altLang="ja-JP" sz="2400" dirty="0">
                <a:latin typeface="Microsoft YaHei" panose="020B0503020204020204" pitchFamily="34" charset="-122"/>
                <a:ea typeface="Microsoft YaHei" panose="020B0503020204020204" pitchFamily="34" charset="-122"/>
              </a:rPr>
              <a:t>4</a:t>
            </a:r>
            <a:r>
              <a:rPr lang="ja-JP" altLang="en-US" sz="2400">
                <a:latin typeface="Microsoft YaHei" panose="020B0503020204020204" pitchFamily="34" charset="-122"/>
                <a:ea typeface="Microsoft YaHei" panose="020B0503020204020204" pitchFamily="34" charset="-122"/>
              </a:rPr>
              <a:t>）并行计算：</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Bagging：</a:t>
            </a:r>
            <a:r>
              <a:rPr lang="ja-JP" altLang="en-US" sz="2400">
                <a:latin typeface="Microsoft YaHei" panose="020B0503020204020204" pitchFamily="34" charset="-122"/>
                <a:ea typeface="Microsoft YaHei" panose="020B0503020204020204" pitchFamily="34" charset="-122"/>
              </a:rPr>
              <a:t>各个预测函数可以并行生成</a:t>
            </a:r>
            <a:endParaRPr lang="ja-JP" altLang="en-US" sz="240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Boosting：</a:t>
            </a:r>
            <a:r>
              <a:rPr lang="ja-JP" altLang="en-US" sz="2400">
                <a:latin typeface="Microsoft YaHei" panose="020B0503020204020204" pitchFamily="34" charset="-122"/>
                <a:ea typeface="Microsoft YaHei" panose="020B0503020204020204" pitchFamily="34" charset="-122"/>
              </a:rPr>
              <a:t>各个预测函数只能顺序生成，因为后一个模型参数需要前一轮模型的结果。</a:t>
            </a:r>
            <a:endParaRPr lang="ja-JP" altLang="en-US" sz="2400">
              <a:latin typeface="Microsoft YaHei" panose="020B0503020204020204" pitchFamily="34" charset="-122"/>
              <a:ea typeface="Microsoft YaHei" panose="020B0503020204020204" pitchFamily="34" charset="-122"/>
            </a:endParaRPr>
          </a:p>
        </p:txBody>
      </p:sp>
      <p:sp>
        <p:nvSpPr>
          <p:cNvPr id="4" name="TextBox 3"/>
          <p:cNvSpPr txBox="1"/>
          <p:nvPr/>
        </p:nvSpPr>
        <p:spPr>
          <a:xfrm>
            <a:off x="1037346" y="1496494"/>
            <a:ext cx="4937570" cy="954107"/>
          </a:xfrm>
          <a:prstGeom prst="rect">
            <a:avLst/>
          </a:prstGeom>
          <a:noFill/>
        </p:spPr>
        <p:txBody>
          <a:bodyPr wrap="none" rtlCol="0">
            <a:spAutoFit/>
          </a:bodyPr>
          <a:lstStyle/>
          <a:p>
            <a:r>
              <a:rPr lang="en-US" sz="2800" dirty="0">
                <a:latin typeface="Microsoft YaHei" panose="020B0503020204020204" pitchFamily="34" charset="-122"/>
                <a:ea typeface="Microsoft YaHei" panose="020B0503020204020204" pitchFamily="34" charset="-122"/>
              </a:rPr>
              <a:t>Bagging</a:t>
            </a:r>
            <a:r>
              <a:rPr lang="ja-JP" altLang="en-US" sz="2800">
                <a:latin typeface="Microsoft YaHei" panose="020B0503020204020204" pitchFamily="34" charset="-122"/>
                <a:ea typeface="Microsoft YaHei" panose="020B0503020204020204" pitchFamily="34" charset="-122"/>
              </a:rPr>
              <a:t>和</a:t>
            </a:r>
            <a:r>
              <a:rPr lang="en-US" sz="2800" dirty="0">
                <a:latin typeface="Microsoft YaHei" panose="020B0503020204020204" pitchFamily="34" charset="-122"/>
                <a:ea typeface="Microsoft YaHei" panose="020B0503020204020204" pitchFamily="34" charset="-122"/>
              </a:rPr>
              <a:t>Boosting</a:t>
            </a:r>
            <a:r>
              <a:rPr lang="ja-JP" altLang="en-US" sz="2800">
                <a:latin typeface="Microsoft YaHei" panose="020B0503020204020204" pitchFamily="34" charset="-122"/>
                <a:ea typeface="Microsoft YaHei" panose="020B0503020204020204" pitchFamily="34" charset="-122"/>
              </a:rPr>
              <a:t>的区别：</a:t>
            </a:r>
            <a:endParaRPr lang="en-US" altLang="ja-JP" sz="2800" dirty="0">
              <a:latin typeface="Microsoft YaHei" panose="020B0503020204020204" pitchFamily="34" charset="-122"/>
              <a:ea typeface="Microsoft YaHei" panose="020B0503020204020204" pitchFamily="34" charset="-122"/>
            </a:endParaRP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62275" y="-19566"/>
            <a:ext cx="17895850" cy="10100195"/>
          </a:xfrm>
          <a:prstGeom prst="rect">
            <a:avLst/>
          </a:prstGeom>
          <a:solidFill>
            <a:srgbClr val="E6E6E6"/>
          </a:solidFill>
          <a:ln>
            <a:noFill/>
          </a:ln>
        </p:spPr>
      </p:pic>
      <p:sp>
        <p:nvSpPr>
          <p:cNvPr id="110" name="Google Shape;110;p23"/>
          <p:cNvSpPr/>
          <p:nvPr/>
        </p:nvSpPr>
        <p:spPr>
          <a:xfrm>
            <a:off x="7121088" y="5600712"/>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pic>
        <p:nvPicPr>
          <p:cNvPr id="114" name="Google Shape;114;p23"/>
          <p:cNvPicPr preferRelativeResize="0"/>
          <p:nvPr/>
        </p:nvPicPr>
        <p:blipFill>
          <a:blip r:embed="rId2"/>
          <a:stretch>
            <a:fillRect/>
          </a:stretch>
        </p:blipFill>
        <p:spPr>
          <a:xfrm>
            <a:off x="62280" y="159387"/>
            <a:ext cx="4984388" cy="1615633"/>
          </a:xfrm>
          <a:prstGeom prst="rect">
            <a:avLst/>
          </a:prstGeom>
          <a:noFill/>
          <a:ln>
            <a:noFill/>
          </a:ln>
        </p:spPr>
      </p:pic>
      <p:sp>
        <p:nvSpPr>
          <p:cNvPr id="2" name="Google Shape;110;p23"/>
          <p:cNvSpPr/>
          <p:nvPr/>
        </p:nvSpPr>
        <p:spPr>
          <a:xfrm>
            <a:off x="62447" y="1775384"/>
            <a:ext cx="6913673" cy="8304619"/>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7250101" y="4479913"/>
            <a:ext cx="4225011" cy="2185290"/>
          </a:xfrm>
          <a:prstGeom prst="rect">
            <a:avLst/>
          </a:prstGeom>
          <a:noFill/>
          <a:ln>
            <a:noFill/>
          </a:ln>
        </p:spPr>
        <p:txBody>
          <a:bodyPr spcFirstLastPara="1" wrap="square" lIns="134357" tIns="67154" rIns="134357" bIns="67154" anchor="t" anchorCtr="0">
            <a:noAutofit/>
          </a:bodyPr>
          <a:lstStyle/>
          <a:p>
            <a:r>
              <a:rPr lang="en-US" altLang="zh-CN" sz="12930" dirty="0">
                <a:solidFill>
                  <a:srgbClr val="3F3F3F"/>
                </a:solidFill>
              </a:rPr>
              <a:t>Q&amp;A</a:t>
            </a:r>
            <a:endParaRPr lang="en-US" altLang="zh-CN" sz="8620" dirty="0">
              <a:solidFill>
                <a:srgbClr val="3F3F3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7380224" cy="904488"/>
          </a:xfrm>
          <a:prstGeom prst="rect">
            <a:avLst/>
          </a:prstGeom>
          <a:noFill/>
          <a:ln>
            <a:noFill/>
          </a:ln>
        </p:spPr>
        <p:txBody>
          <a:bodyPr spcFirstLastPara="1" wrap="square" lIns="179126" tIns="89539" rIns="179126" bIns="89539" anchor="t" anchorCtr="0">
            <a:noAutofit/>
          </a:bodyPr>
          <a:lstStyle/>
          <a:p>
            <a:endParaRPr lang="zh-CN" altLang="en-US" sz="4700">
              <a:solidFill>
                <a:srgbClr val="595959"/>
              </a:solidFill>
            </a:endParaRPr>
          </a:p>
        </p:txBody>
      </p:sp>
      <p:sp>
        <p:nvSpPr>
          <p:cNvPr id="6" name="Google Shape;122;p24"/>
          <p:cNvSpPr txBox="1"/>
          <p:nvPr/>
        </p:nvSpPr>
        <p:spPr>
          <a:xfrm>
            <a:off x="1587759" y="525026"/>
            <a:ext cx="7380224" cy="904488"/>
          </a:xfrm>
          <a:prstGeom prst="rect">
            <a:avLst/>
          </a:prstGeom>
          <a:noFill/>
          <a:ln>
            <a:noFill/>
          </a:ln>
        </p:spPr>
        <p:txBody>
          <a:bodyPr spcFirstLastPara="1" wrap="square" lIns="179126" tIns="89539" rIns="179126" bIns="89539" anchor="t" anchorCtr="0">
            <a:noAutofit/>
          </a:bodyPr>
          <a:lstStyle/>
          <a:p>
            <a:r>
              <a:rPr lang="en-US" altLang="zh-CN" sz="4700" dirty="0">
                <a:solidFill>
                  <a:srgbClr val="595959"/>
                </a:solidFill>
                <a:ea typeface="宋体" charset="0"/>
              </a:rPr>
              <a:t>Q&amp;A</a:t>
            </a:r>
            <a:endParaRPr lang="en-US" altLang="zh-CN" sz="4700" dirty="0">
              <a:solidFill>
                <a:srgbClr val="595959"/>
              </a:solidFill>
              <a:ea typeface="宋体" charset="0"/>
            </a:endParaRPr>
          </a:p>
        </p:txBody>
      </p:sp>
      <p:sp>
        <p:nvSpPr>
          <p:cNvPr id="2" name="TextBox 1"/>
          <p:cNvSpPr txBox="1"/>
          <p:nvPr/>
        </p:nvSpPr>
        <p:spPr>
          <a:xfrm>
            <a:off x="1620819" y="1728107"/>
            <a:ext cx="1620957" cy="523220"/>
          </a:xfrm>
          <a:prstGeom prst="rect">
            <a:avLst/>
          </a:prstGeom>
          <a:noFill/>
        </p:spPr>
        <p:txBody>
          <a:bodyPr wrap="none" rtlCol="0">
            <a:spAutoFit/>
          </a:bodyPr>
          <a:lstStyle/>
          <a:p>
            <a:r>
              <a:rPr lang="ja-JP" altLang="en-US" sz="2800">
                <a:latin typeface="Microsoft YaHei" panose="020B0503020204020204" pitchFamily="34" charset="-122"/>
                <a:ea typeface="Microsoft YaHei" panose="020B0503020204020204" pitchFamily="34" charset="-122"/>
              </a:rPr>
              <a:t>参考链接</a:t>
            </a:r>
            <a:endParaRPr lang="en-US" sz="2800" dirty="0">
              <a:latin typeface="Microsoft YaHei" panose="020B0503020204020204" pitchFamily="34" charset="-122"/>
              <a:ea typeface="Microsoft YaHei" panose="020B0503020204020204" pitchFamily="34" charset="-122"/>
            </a:endParaRPr>
          </a:p>
        </p:txBody>
      </p:sp>
      <p:sp>
        <p:nvSpPr>
          <p:cNvPr id="5" name="TextBox 4"/>
          <p:cNvSpPr txBox="1"/>
          <p:nvPr/>
        </p:nvSpPr>
        <p:spPr>
          <a:xfrm>
            <a:off x="2143305" y="2746076"/>
            <a:ext cx="15539510" cy="5693866"/>
          </a:xfrm>
          <a:prstGeom prst="rect">
            <a:avLst/>
          </a:prstGeom>
          <a:noFill/>
        </p:spPr>
        <p:txBody>
          <a:bodyPr wrap="none" rtlCol="0">
            <a:spAutoFit/>
          </a:bodyPr>
          <a:lstStyle/>
          <a:p>
            <a:pPr marL="560070" indent="-560070">
              <a:buFont typeface="Arial" panose="020B0604020202090204" pitchFamily="34" charset="0"/>
              <a:buChar char="•"/>
            </a:pPr>
            <a:r>
              <a:rPr lang="ja-JP" altLang="en-US" sz="2800">
                <a:latin typeface="Microsoft YaHei" panose="020B0503020204020204" pitchFamily="34" charset="-122"/>
                <a:ea typeface="Microsoft YaHei" panose="020B0503020204020204" pitchFamily="34" charset="-122"/>
              </a:rPr>
              <a:t>梯度下降</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2"/>
              </a:rPr>
              <a:t>https://www.jianshu.com/p/c7e642877b0e</a:t>
            </a:r>
            <a:r>
              <a:rPr lang="zh-CN" altLang="en-US" sz="2800" dirty="0">
                <a:latin typeface="Microsoft YaHei" panose="020B0503020204020204" pitchFamily="34" charset="-122"/>
                <a:ea typeface="Microsoft YaHei" panose="020B0503020204020204" pitchFamily="34" charset="-122"/>
              </a:rPr>
              <a:t> </a:t>
            </a:r>
            <a:endParaRPr lang="en-US" altLang="ja-JP"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altLang="ja-JP"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ja-JP" altLang="en-US" sz="2800">
                <a:latin typeface="Microsoft YaHei" panose="020B0503020204020204" pitchFamily="34" charset="-122"/>
                <a:ea typeface="Microsoft YaHei" panose="020B0503020204020204" pitchFamily="34" charset="-122"/>
              </a:rPr>
              <a:t>正则化理解</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3"/>
              </a:rPr>
              <a:t>https://blog.csdn.net/jinping_shi/article/details/52433975</a:t>
            </a: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en-US" altLang="zh-CN" sz="2800" dirty="0">
                <a:latin typeface="Microsoft YaHei" panose="020B0503020204020204" pitchFamily="34" charset="-122"/>
                <a:ea typeface="Microsoft YaHei" panose="020B0503020204020204" pitchFamily="34" charset="-122"/>
              </a:rPr>
              <a:t>Lasso,</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rPr>
              <a:t>Ridge,</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rPr>
              <a:t>Elastic</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rPr>
              <a:t>Net</a:t>
            </a:r>
            <a:r>
              <a:rPr lang="ja-JP" altLang="en-US" sz="2800">
                <a:latin typeface="Microsoft YaHei" panose="020B0503020204020204" pitchFamily="34" charset="-122"/>
                <a:ea typeface="Microsoft YaHei" panose="020B0503020204020204" pitchFamily="34" charset="-122"/>
              </a:rPr>
              <a:t>回归</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4"/>
              </a:rPr>
              <a:t>https://blog.csdn.net/Mr_HHH/article/details/79594849</a:t>
            </a:r>
            <a:r>
              <a:rPr lang="zh-CN" altLang="en-US" sz="2800" dirty="0">
                <a:latin typeface="Microsoft YaHei" panose="020B0503020204020204" pitchFamily="34" charset="-122"/>
                <a:ea typeface="Microsoft YaHei" panose="020B0503020204020204" pitchFamily="34" charset="-122"/>
              </a:rPr>
              <a:t>  </a:t>
            </a: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ja-JP" altLang="en-US" sz="2800">
                <a:latin typeface="Microsoft YaHei" panose="020B0503020204020204" pitchFamily="34" charset="-122"/>
                <a:ea typeface="Microsoft YaHei" panose="020B0503020204020204" pitchFamily="34" charset="-122"/>
              </a:rPr>
              <a:t>感知器算法</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5"/>
              </a:rPr>
              <a:t>https://blog.csdn.net/liyuanbhu/article/details/51622695</a:t>
            </a:r>
            <a:r>
              <a:rPr lang="zh-CN" altLang="en-US" sz="2800" dirty="0">
                <a:latin typeface="Microsoft YaHei" panose="020B0503020204020204" pitchFamily="34" charset="-122"/>
                <a:ea typeface="Microsoft YaHei" panose="020B0503020204020204" pitchFamily="34" charset="-122"/>
              </a:rPr>
              <a:t> </a:t>
            </a: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zh-CN" altLang="en-US" sz="2800" dirty="0">
                <a:latin typeface="Microsoft YaHei" panose="020B0503020204020204" pitchFamily="34" charset="-122"/>
                <a:ea typeface="Microsoft YaHei" panose="020B0503020204020204" pitchFamily="34" charset="-122"/>
              </a:rPr>
              <a:t> </a:t>
            </a:r>
            <a:r>
              <a:rPr lang="ja-JP" altLang="en-US" sz="2800">
                <a:latin typeface="Microsoft YaHei" panose="020B0503020204020204" pitchFamily="34" charset="-122"/>
                <a:ea typeface="Microsoft YaHei" panose="020B0503020204020204" pitchFamily="34" charset="-122"/>
              </a:rPr>
              <a:t>浅谈</a:t>
            </a:r>
            <a:r>
              <a:rPr lang="en-US" altLang="ja-JP" sz="2800" dirty="0">
                <a:latin typeface="Microsoft YaHei" panose="020B0503020204020204" pitchFamily="34" charset="-122"/>
                <a:ea typeface="Microsoft YaHei" panose="020B0503020204020204" pitchFamily="34" charset="-122"/>
              </a:rPr>
              <a:t>GBDT</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6"/>
              </a:rPr>
              <a:t>https://www.jianshu.com/p/d55f7aaac4a7</a:t>
            </a:r>
            <a:r>
              <a:rPr lang="zh-CN" altLang="en-US" sz="2800" dirty="0">
                <a:latin typeface="Microsoft YaHei" panose="020B0503020204020204" pitchFamily="34" charset="-122"/>
                <a:ea typeface="Microsoft YaHei" panose="020B0503020204020204" pitchFamily="34" charset="-122"/>
              </a:rPr>
              <a:t> </a:t>
            </a: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ja-JP" altLang="en-US" sz="2800">
                <a:latin typeface="Microsoft YaHei" panose="020B0503020204020204" pitchFamily="34" charset="-122"/>
                <a:ea typeface="Microsoft YaHei" panose="020B0503020204020204" pitchFamily="34" charset="-122"/>
              </a:rPr>
              <a:t>怎样用非数学语言讲解贝叶斯</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7"/>
              </a:rPr>
              <a:t>https://www.zhihu.com/question/19725590</a:t>
            </a:r>
            <a:r>
              <a:rPr lang="zh-CN" altLang="en-US" sz="2800" dirty="0">
                <a:latin typeface="Microsoft YaHei" panose="020B0503020204020204" pitchFamily="34" charset="-122"/>
                <a:ea typeface="Microsoft YaHei" panose="020B0503020204020204" pitchFamily="34" charset="-122"/>
              </a:rPr>
              <a:t> </a:t>
            </a:r>
            <a:endParaRPr lang="en-US" altLang="zh-CN"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endParaRPr lang="en-US" sz="2800" dirty="0">
              <a:latin typeface="Microsoft YaHei" panose="020B0503020204020204" pitchFamily="34" charset="-122"/>
              <a:ea typeface="Microsoft YaHei" panose="020B0503020204020204" pitchFamily="34" charset="-122"/>
            </a:endParaRPr>
          </a:p>
          <a:p>
            <a:pPr marL="560070" indent="-560070">
              <a:buFont typeface="Arial" panose="020B0604020202090204" pitchFamily="34" charset="0"/>
              <a:buChar char="•"/>
            </a:pPr>
            <a:r>
              <a:rPr lang="ja-JP" altLang="en-US" sz="2800">
                <a:latin typeface="Microsoft YaHei" panose="020B0503020204020204" pitchFamily="34" charset="-122"/>
                <a:ea typeface="Microsoft YaHei" panose="020B0503020204020204" pitchFamily="34" charset="-122"/>
              </a:rPr>
              <a:t>支持向量机</a:t>
            </a:r>
            <a:r>
              <a:rPr lang="zh-CN" altLang="en-US" sz="2800" dirty="0">
                <a:latin typeface="Microsoft YaHei" panose="020B0503020204020204" pitchFamily="34" charset="-122"/>
                <a:ea typeface="Microsoft YaHei" panose="020B0503020204020204" pitchFamily="34" charset="-122"/>
              </a:rPr>
              <a:t>： </a:t>
            </a:r>
            <a:r>
              <a:rPr lang="en-US" altLang="zh-CN" sz="2800" dirty="0">
                <a:latin typeface="Microsoft YaHei" panose="020B0503020204020204" pitchFamily="34" charset="-122"/>
                <a:ea typeface="Microsoft YaHei" panose="020B0503020204020204" pitchFamily="34" charset="-122"/>
                <a:hlinkClick r:id="rId8"/>
              </a:rPr>
              <a:t>http://www.cnblogs.com/pinard/p/6097604.html</a:t>
            </a:r>
            <a:r>
              <a:rPr lang="zh-CN" altLang="en-US" sz="2800" dirty="0">
                <a:latin typeface="Microsoft YaHei" panose="020B0503020204020204" pitchFamily="34" charset="-122"/>
                <a:ea typeface="Microsoft YaHei" panose="020B0503020204020204" pitchFamily="34" charset="-122"/>
              </a:rPr>
              <a:t> </a:t>
            </a:r>
            <a:endParaRPr lang="en-US" sz="28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5"/>
          <p:cNvPicPr preferRelativeResize="0"/>
          <p:nvPr/>
        </p:nvPicPr>
        <p:blipFill rotWithShape="1">
          <a:blip r:embed="rId1"/>
          <a:srcRect/>
          <a:stretch>
            <a:fillRect/>
          </a:stretch>
        </p:blipFill>
        <p:spPr>
          <a:xfrm>
            <a:off x="52416" y="-9819"/>
            <a:ext cx="17895850" cy="10100195"/>
          </a:xfrm>
          <a:prstGeom prst="rect">
            <a:avLst/>
          </a:prstGeom>
          <a:solidFill>
            <a:srgbClr val="E6E6E6"/>
          </a:solidFill>
          <a:ln>
            <a:noFill/>
          </a:ln>
        </p:spPr>
      </p:pic>
      <p:sp>
        <p:nvSpPr>
          <p:cNvPr id="2" name="TextBox 1"/>
          <p:cNvSpPr txBox="1"/>
          <p:nvPr/>
        </p:nvSpPr>
        <p:spPr>
          <a:xfrm>
            <a:off x="5999060" y="4023413"/>
            <a:ext cx="5812810" cy="1539652"/>
          </a:xfrm>
          <a:prstGeom prst="rect">
            <a:avLst/>
          </a:prstGeom>
          <a:noFill/>
        </p:spPr>
        <p:txBody>
          <a:bodyPr wrap="none" rtlCol="0">
            <a:spAutoFit/>
          </a:bodyPr>
          <a:lstStyle/>
          <a:p>
            <a:r>
              <a:rPr lang="en-US" altLang="zh-CN" sz="9405" dirty="0"/>
              <a:t>Thank</a:t>
            </a:r>
            <a:r>
              <a:rPr lang="zh-CN" altLang="en-US" sz="9405" dirty="0"/>
              <a:t> </a:t>
            </a:r>
            <a:r>
              <a:rPr lang="en-US" altLang="zh-CN" sz="9405" dirty="0"/>
              <a:t>you</a:t>
            </a:r>
            <a:endParaRPr lang="en-US" sz="940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62275" y="-19566"/>
            <a:ext cx="17895850" cy="10100195"/>
          </a:xfrm>
          <a:prstGeom prst="rect">
            <a:avLst/>
          </a:prstGeom>
          <a:solidFill>
            <a:srgbClr val="E6E6E6"/>
          </a:solidFill>
          <a:ln>
            <a:noFill/>
          </a:ln>
        </p:spPr>
      </p:pic>
      <p:sp>
        <p:nvSpPr>
          <p:cNvPr id="110" name="Google Shape;110;p23"/>
          <p:cNvSpPr/>
          <p:nvPr/>
        </p:nvSpPr>
        <p:spPr>
          <a:xfrm>
            <a:off x="7166635" y="5601956"/>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2" name="Google Shape;110;p23"/>
          <p:cNvSpPr/>
          <p:nvPr/>
        </p:nvSpPr>
        <p:spPr>
          <a:xfrm>
            <a:off x="62447" y="1775384"/>
            <a:ext cx="6913673" cy="8304619"/>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5308933" y="1774757"/>
            <a:ext cx="9685611" cy="6476285"/>
          </a:xfrm>
          <a:prstGeom prst="rect">
            <a:avLst/>
          </a:prstGeom>
          <a:noFill/>
          <a:ln>
            <a:noFill/>
          </a:ln>
        </p:spPr>
        <p:txBody>
          <a:bodyPr spcFirstLastPara="1" wrap="square" lIns="134357" tIns="67154" rIns="134357" bIns="67154" anchor="t" anchorCtr="0">
            <a:noAutofit/>
          </a:bodyPr>
          <a:lstStyle/>
          <a:p>
            <a:pPr marL="1119505" indent="-1119505">
              <a:buFont typeface="Arial" panose="020B0604020202090204" pitchFamily="34" charset="0"/>
              <a:buChar char="•"/>
            </a:pP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线性回归</a:t>
            </a:r>
            <a:endParaRPr lang="en-US" altLang="ja-JP" sz="3920" dirty="0">
              <a:solidFill>
                <a:srgbClr val="3F3F3F"/>
              </a:solidFill>
              <a:latin typeface="Microsoft YaHei" panose="020B0503020204020204" pitchFamily="34" charset="-122"/>
              <a:ea typeface="Microsoft YaHei" panose="020B0503020204020204" pitchFamily="34" charset="-122"/>
            </a:endParaRPr>
          </a:p>
          <a:p>
            <a:endParaRPr lang="en-US" altLang="zh-CN"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决策树</a:t>
            </a: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朴素贝叶斯</a:t>
            </a: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支持向量机</a:t>
            </a: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集成方法</a:t>
            </a:r>
            <a:endParaRPr lang="en-US" altLang="zh-CN" sz="3920" dirty="0">
              <a:solidFill>
                <a:srgbClr val="3F3F3F"/>
              </a:solidFill>
              <a:latin typeface="Microsoft YaHei" panose="020B0503020204020204" pitchFamily="34" charset="-122"/>
              <a:ea typeface="Microsoft YaHei" panose="020B0503020204020204" pitchFamily="34" charset="-122"/>
            </a:endParaRPr>
          </a:p>
        </p:txBody>
      </p:sp>
      <p:sp>
        <p:nvSpPr>
          <p:cNvPr id="3" name="TextBox 2"/>
          <p:cNvSpPr txBox="1"/>
          <p:nvPr/>
        </p:nvSpPr>
        <p:spPr>
          <a:xfrm>
            <a:off x="1317888" y="759134"/>
            <a:ext cx="4208203" cy="1057212"/>
          </a:xfrm>
          <a:prstGeom prst="rect">
            <a:avLst/>
          </a:prstGeom>
          <a:noFill/>
        </p:spPr>
        <p:txBody>
          <a:bodyPr wrap="none" rtlCol="0">
            <a:spAutoFit/>
          </a:bodyPr>
          <a:lstStyle/>
          <a:p>
            <a:r>
              <a:rPr lang="ja-JP" altLang="en-US" sz="6270">
                <a:latin typeface="Microsoft YaHei" panose="020B0503020204020204" pitchFamily="34" charset="-122"/>
                <a:ea typeface="Microsoft YaHei" panose="020B0503020204020204" pitchFamily="34" charset="-122"/>
              </a:rPr>
              <a:t>知识点整理</a:t>
            </a:r>
            <a:endParaRPr lang="en-US" sz="627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Linear</a:t>
            </a:r>
            <a:r>
              <a:rPr lang="zh-CN" altLang="en-US" sz="4700" dirty="0">
                <a:solidFill>
                  <a:srgbClr val="595959"/>
                </a:solidFill>
              </a:rPr>
              <a:t> </a:t>
            </a:r>
            <a:r>
              <a:rPr lang="en-US" altLang="zh-CN" sz="4700" dirty="0">
                <a:solidFill>
                  <a:srgbClr val="595959"/>
                </a:solidFill>
              </a:rPr>
              <a:t>Regression</a:t>
            </a:r>
            <a:endParaRPr lang="en-US" altLang="zh-CN" sz="4700" dirty="0">
              <a:solidFill>
                <a:srgbClr val="595959"/>
              </a:solidFill>
            </a:endParaRPr>
          </a:p>
        </p:txBody>
      </p:sp>
      <p:sp>
        <p:nvSpPr>
          <p:cNvPr id="5" name="Text Box 4"/>
          <p:cNvSpPr txBox="1"/>
          <p:nvPr/>
        </p:nvSpPr>
        <p:spPr>
          <a:xfrm>
            <a:off x="518939" y="1839481"/>
            <a:ext cx="8997603" cy="7848302"/>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线性回归属于监督学习，因此方法和监督学习应该是一样的，先给定一个训练集，根据这个训练集学习出一个线性函数，然后测试这个函数训练的好不好（即此函数是否足够拟合训练集数据），挑选出最好的函数（</a:t>
            </a:r>
            <a:r>
              <a:rPr lang="en-US" altLang="zh-CN" sz="2800" dirty="0">
                <a:latin typeface="Microsoft YaHei" panose="020B0503020204020204" pitchFamily="34" charset="-122"/>
                <a:ea typeface="Microsoft YaHei" panose="020B0503020204020204" pitchFamily="34" charset="-122"/>
              </a:rPr>
              <a:t>cost function</a:t>
            </a:r>
            <a:r>
              <a:rPr lang="zh-CN" altLang="en-US" sz="2800" dirty="0">
                <a:latin typeface="Microsoft YaHei" panose="020B0503020204020204" pitchFamily="34" charset="-122"/>
                <a:ea typeface="Microsoft YaHei" panose="020B0503020204020204" pitchFamily="34" charset="-122"/>
              </a:rPr>
              <a:t>最小）即可；</a:t>
            </a:r>
            <a:endParaRPr lang="zh-CN" altLang="en-US"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注意：</a:t>
            </a:r>
            <a:endParaRPr lang="zh-CN" altLang="en-US" sz="2800" dirty="0">
              <a:latin typeface="Microsoft YaHei" panose="020B0503020204020204" pitchFamily="34" charset="-122"/>
              <a:ea typeface="Microsoft YaHei" panose="020B0503020204020204" pitchFamily="34" charset="-122"/>
            </a:endParaRPr>
          </a:p>
          <a:p>
            <a:r>
              <a:rPr lang="en-US" altLang="zh-CN" sz="2800" dirty="0">
                <a:latin typeface="Microsoft YaHei" panose="020B0503020204020204" pitchFamily="34" charset="-122"/>
                <a:ea typeface="Microsoft YaHei" panose="020B0503020204020204" pitchFamily="34" charset="-122"/>
              </a:rPr>
              <a:t>(1)</a:t>
            </a:r>
            <a:r>
              <a:rPr lang="zh-CN" altLang="en-US" sz="2800" dirty="0">
                <a:latin typeface="Microsoft YaHei" panose="020B0503020204020204" pitchFamily="34" charset="-122"/>
                <a:ea typeface="Microsoft YaHei" panose="020B0503020204020204" pitchFamily="34" charset="-122"/>
              </a:rPr>
              <a:t>因为是线性回归，所以学习到的函数为线性函数，即直线函数；</a:t>
            </a:r>
            <a:endParaRPr lang="zh-CN" altLang="en-US" sz="2800" dirty="0">
              <a:latin typeface="Microsoft YaHei" panose="020B0503020204020204" pitchFamily="34" charset="-122"/>
              <a:ea typeface="Microsoft YaHei" panose="020B0503020204020204" pitchFamily="34" charset="-122"/>
            </a:endParaRPr>
          </a:p>
          <a:p>
            <a:r>
              <a:rPr lang="en-US" altLang="zh-CN" sz="2800" dirty="0">
                <a:latin typeface="Microsoft YaHei" panose="020B0503020204020204" pitchFamily="34" charset="-122"/>
                <a:ea typeface="Microsoft YaHei" panose="020B0503020204020204" pitchFamily="34" charset="-122"/>
              </a:rPr>
              <a:t>(2)</a:t>
            </a:r>
            <a:r>
              <a:rPr lang="zh-CN" altLang="en-US" sz="2800" dirty="0">
                <a:latin typeface="Microsoft YaHei" panose="020B0503020204020204" pitchFamily="34" charset="-122"/>
                <a:ea typeface="Microsoft YaHei" panose="020B0503020204020204" pitchFamily="34" charset="-122"/>
              </a:rPr>
              <a:t>因为是单变量，因此只有一个</a:t>
            </a:r>
            <a:r>
              <a:rPr lang="en-US" altLang="zh-CN" sz="2800" dirty="0">
                <a:latin typeface="Microsoft YaHei" panose="020B0503020204020204" pitchFamily="34" charset="-122"/>
                <a:ea typeface="Microsoft YaHei" panose="020B0503020204020204" pitchFamily="34" charset="-122"/>
              </a:rPr>
              <a:t>x</a:t>
            </a:r>
            <a:r>
              <a:rPr lang="zh-CN" altLang="en-US"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a:p>
            <a:endParaRPr lang="zh-CN" altLang="en-US"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我们能够给出单变量线性回归的模型：</a:t>
            </a:r>
            <a:endParaRPr lang="zh-CN" altLang="en-US"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 </a:t>
            </a:r>
            <a:endParaRPr lang="zh-CN" altLang="en-US" sz="2800" dirty="0">
              <a:latin typeface="Microsoft YaHei" panose="020B0503020204020204" pitchFamily="34" charset="-122"/>
              <a:ea typeface="Microsoft YaHei" panose="020B0503020204020204" pitchFamily="34" charset="-122"/>
            </a:endParaRPr>
          </a:p>
          <a:p>
            <a:endParaRPr lang="en-US" altLang="zh-CN" sz="2800" dirty="0">
              <a:latin typeface="Microsoft YaHei" panose="020B0503020204020204" pitchFamily="34" charset="-122"/>
              <a:ea typeface="Microsoft YaHei" panose="020B0503020204020204" pitchFamily="34" charset="-122"/>
            </a:endParaRPr>
          </a:p>
          <a:p>
            <a:endParaRPr lang="en-US" altLang="zh-CN" sz="2800" dirty="0">
              <a:latin typeface="Microsoft YaHei" panose="020B0503020204020204" pitchFamily="34" charset="-122"/>
              <a:ea typeface="Microsoft YaHei" panose="020B0503020204020204" pitchFamily="34" charset="-122"/>
            </a:endParaRPr>
          </a:p>
          <a:p>
            <a:endParaRPr lang="en-US" altLang="zh-CN" sz="2800" dirty="0">
              <a:latin typeface="Microsoft YaHei" panose="020B0503020204020204" pitchFamily="34" charset="-122"/>
              <a:ea typeface="Microsoft YaHei" panose="020B0503020204020204" pitchFamily="34" charset="-122"/>
            </a:endParaRPr>
          </a:p>
          <a:p>
            <a:endParaRPr lang="en-US" altLang="zh-CN"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我们常称</a:t>
            </a:r>
            <a:r>
              <a:rPr lang="en-US" altLang="zh-CN" sz="2800" dirty="0">
                <a:latin typeface="Microsoft YaHei" panose="020B0503020204020204" pitchFamily="34" charset="-122"/>
                <a:ea typeface="Microsoft YaHei" panose="020B0503020204020204" pitchFamily="34" charset="-122"/>
              </a:rPr>
              <a:t>x</a:t>
            </a:r>
            <a:r>
              <a:rPr lang="zh-CN" altLang="en-US" sz="2800" dirty="0">
                <a:latin typeface="Microsoft YaHei" panose="020B0503020204020204" pitchFamily="34" charset="-122"/>
                <a:ea typeface="Microsoft YaHei" panose="020B0503020204020204" pitchFamily="34" charset="-122"/>
              </a:rPr>
              <a:t>为</a:t>
            </a:r>
            <a:r>
              <a:rPr lang="en-US" altLang="zh-CN" sz="2800" dirty="0">
                <a:latin typeface="Microsoft YaHei" panose="020B0503020204020204" pitchFamily="34" charset="-122"/>
                <a:ea typeface="Microsoft YaHei" panose="020B0503020204020204" pitchFamily="34" charset="-122"/>
              </a:rPr>
              <a:t>feature</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h(x)</a:t>
            </a:r>
            <a:r>
              <a:rPr lang="zh-CN" altLang="en-US" sz="2800" dirty="0">
                <a:latin typeface="Microsoft YaHei" panose="020B0503020204020204" pitchFamily="34" charset="-122"/>
                <a:ea typeface="Microsoft YaHei" panose="020B0503020204020204" pitchFamily="34" charset="-122"/>
              </a:rPr>
              <a:t>为</a:t>
            </a:r>
            <a:r>
              <a:rPr lang="en-US" altLang="zh-CN" sz="2800" dirty="0">
                <a:latin typeface="Microsoft YaHei" panose="020B0503020204020204" pitchFamily="34" charset="-122"/>
                <a:ea typeface="Microsoft YaHei" panose="020B0503020204020204" pitchFamily="34" charset="-122"/>
              </a:rPr>
              <a:t>hypothesis</a:t>
            </a:r>
            <a:r>
              <a:rPr lang="zh-CN" altLang="en-US"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a:p>
            <a:endParaRPr lang="zh-CN" altLang="en-US" sz="28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2"/>
          <a:stretch>
            <a:fillRect/>
          </a:stretch>
        </p:blipFill>
        <p:spPr>
          <a:xfrm>
            <a:off x="1815737" y="6897475"/>
            <a:ext cx="5698150" cy="1343669"/>
          </a:xfrm>
          <a:prstGeom prst="rect">
            <a:avLst/>
          </a:prstGeom>
        </p:spPr>
      </p:pic>
      <p:pic>
        <p:nvPicPr>
          <p:cNvPr id="3" name="Picture 2"/>
          <p:cNvPicPr>
            <a:picLocks noChangeAspect="1"/>
          </p:cNvPicPr>
          <p:nvPr/>
        </p:nvPicPr>
        <p:blipFill>
          <a:blip r:embed="rId3"/>
          <a:stretch>
            <a:fillRect/>
          </a:stretch>
        </p:blipFill>
        <p:spPr>
          <a:xfrm>
            <a:off x="10037495" y="3156564"/>
            <a:ext cx="7228863" cy="3231727"/>
          </a:xfrm>
          <a:prstGeom prst="rect">
            <a:avLst/>
          </a:prstGeom>
        </p:spPr>
      </p:pic>
      <p:sp>
        <p:nvSpPr>
          <p:cNvPr id="4" name="TextBox 3"/>
          <p:cNvSpPr txBox="1"/>
          <p:nvPr/>
        </p:nvSpPr>
        <p:spPr>
          <a:xfrm>
            <a:off x="9690193" y="2270246"/>
            <a:ext cx="7576165" cy="584775"/>
          </a:xfrm>
          <a:prstGeom prst="rect">
            <a:avLst/>
          </a:prstGeom>
          <a:noFill/>
        </p:spPr>
        <p:txBody>
          <a:bodyPr wrap="square" rtlCol="0">
            <a:spAutoFit/>
          </a:bodyPr>
          <a:lstStyle/>
          <a:p>
            <a:r>
              <a:rPr lang="en-US" sz="3200" dirty="0"/>
              <a:t>Cost</a:t>
            </a:r>
            <a:r>
              <a:rPr lang="zh-CN" altLang="en-US" sz="3200" dirty="0"/>
              <a:t> </a:t>
            </a:r>
            <a:r>
              <a:rPr lang="en-US" altLang="zh-CN" sz="3200" dirty="0"/>
              <a:t>Function,</a:t>
            </a:r>
            <a:r>
              <a:rPr lang="zh-CN" altLang="en-US" sz="3200" dirty="0"/>
              <a:t> </a:t>
            </a:r>
            <a:r>
              <a:rPr lang="en-US" altLang="zh-CN" sz="3200" dirty="0"/>
              <a:t>Error</a:t>
            </a:r>
            <a:r>
              <a:rPr lang="zh-CN" altLang="en-US" sz="3200" dirty="0"/>
              <a:t> </a:t>
            </a:r>
            <a:r>
              <a:rPr lang="en-US" altLang="zh-CN" sz="3200" dirty="0"/>
              <a:t>Function,</a:t>
            </a:r>
            <a:r>
              <a:rPr lang="zh-CN" altLang="en-US" sz="3200" dirty="0"/>
              <a:t> </a:t>
            </a:r>
            <a:r>
              <a:rPr lang="en-US" altLang="zh-CN" sz="3200" dirty="0"/>
              <a:t>Loss</a:t>
            </a:r>
            <a:r>
              <a:rPr lang="zh-CN" altLang="en-US" sz="3200" dirty="0"/>
              <a:t> </a:t>
            </a:r>
            <a:r>
              <a:rPr lang="en-US" altLang="zh-CN" sz="3200" dirty="0"/>
              <a:t>Function:</a:t>
            </a:r>
            <a:endParaRPr lang="en-US" sz="3200" dirty="0"/>
          </a:p>
        </p:txBody>
      </p:sp>
      <p:pic>
        <p:nvPicPr>
          <p:cNvPr id="7" name="Picture 6"/>
          <p:cNvPicPr>
            <a:picLocks noChangeAspect="1"/>
          </p:cNvPicPr>
          <p:nvPr/>
        </p:nvPicPr>
        <p:blipFill>
          <a:blip r:embed="rId4"/>
          <a:stretch>
            <a:fillRect/>
          </a:stretch>
        </p:blipFill>
        <p:spPr>
          <a:xfrm>
            <a:off x="9690193" y="6863299"/>
            <a:ext cx="7228863" cy="21835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Linear</a:t>
            </a:r>
            <a:r>
              <a:rPr lang="zh-CN" altLang="en-US" sz="4700" dirty="0">
                <a:solidFill>
                  <a:srgbClr val="595959"/>
                </a:solidFill>
              </a:rPr>
              <a:t> </a:t>
            </a:r>
            <a:r>
              <a:rPr lang="en-US" altLang="zh-CN" sz="4700" dirty="0">
                <a:solidFill>
                  <a:srgbClr val="595959"/>
                </a:solidFill>
              </a:rPr>
              <a:t>Regression</a:t>
            </a:r>
            <a:endParaRPr lang="en-US" altLang="zh-CN" sz="4700" dirty="0">
              <a:solidFill>
                <a:srgbClr val="595959"/>
              </a:solidFill>
            </a:endParaRPr>
          </a:p>
        </p:txBody>
      </p:sp>
      <p:sp>
        <p:nvSpPr>
          <p:cNvPr id="8" name="TextBox 7"/>
          <p:cNvSpPr txBox="1"/>
          <p:nvPr/>
        </p:nvSpPr>
        <p:spPr>
          <a:xfrm>
            <a:off x="1289166" y="1216561"/>
            <a:ext cx="6647974" cy="646331"/>
          </a:xfrm>
          <a:prstGeom prst="rect">
            <a:avLst/>
          </a:prstGeom>
          <a:noFill/>
        </p:spPr>
        <p:txBody>
          <a:bodyPr wrap="none" rtlCol="0">
            <a:spAutoFit/>
          </a:bodyPr>
          <a:lstStyle/>
          <a:p>
            <a:r>
              <a:rPr lang="ja-JP" altLang="en-US" sz="3600">
                <a:latin typeface="Microsoft YaHei" panose="020B0503020204020204" pitchFamily="34" charset="-122"/>
                <a:ea typeface="Microsoft YaHei" panose="020B0503020204020204" pitchFamily="34" charset="-122"/>
              </a:rPr>
              <a:t>最小二乘法求线性回归</a:t>
            </a:r>
            <a:r>
              <a:rPr lang="zh-CN" altLang="en-US" sz="3600" dirty="0">
                <a:latin typeface="Microsoft YaHei" panose="020B0503020204020204" pitchFamily="34" charset="-122"/>
                <a:ea typeface="Microsoft YaHei" panose="020B0503020204020204" pitchFamily="34" charset="-122"/>
              </a:rPr>
              <a:t>（</a:t>
            </a:r>
            <a:r>
              <a:rPr lang="ja-JP" altLang="en-US" sz="3600">
                <a:latin typeface="Microsoft YaHei" panose="020B0503020204020204" pitchFamily="34" charset="-122"/>
                <a:ea typeface="Microsoft YaHei" panose="020B0503020204020204" pitchFamily="34" charset="-122"/>
              </a:rPr>
              <a:t>单元</a:t>
            </a:r>
            <a:r>
              <a:rPr lang="zh-CN" altLang="en-US" sz="3600" dirty="0">
                <a:latin typeface="Microsoft YaHei" panose="020B0503020204020204" pitchFamily="34" charset="-122"/>
                <a:ea typeface="Microsoft YaHei" panose="020B0503020204020204" pitchFamily="34" charset="-122"/>
              </a:rPr>
              <a:t>）</a:t>
            </a:r>
            <a:endParaRPr lang="en-US" sz="3600" dirty="0">
              <a:latin typeface="Microsoft YaHei" panose="020B0503020204020204" pitchFamily="34" charset="-122"/>
              <a:ea typeface="Microsoft YaHei" panose="020B0503020204020204" pitchFamily="34" charset="-122"/>
            </a:endParaRPr>
          </a:p>
        </p:txBody>
      </p:sp>
      <p:pic>
        <p:nvPicPr>
          <p:cNvPr id="10" name="Picture 9"/>
          <p:cNvPicPr>
            <a:picLocks noChangeAspect="1"/>
          </p:cNvPicPr>
          <p:nvPr/>
        </p:nvPicPr>
        <p:blipFill>
          <a:blip r:embed="rId2"/>
          <a:stretch>
            <a:fillRect/>
          </a:stretch>
        </p:blipFill>
        <p:spPr>
          <a:xfrm>
            <a:off x="1289166" y="2138352"/>
            <a:ext cx="5686706" cy="7587566"/>
          </a:xfrm>
          <a:prstGeom prst="rect">
            <a:avLst/>
          </a:prstGeom>
        </p:spPr>
      </p:pic>
      <p:pic>
        <p:nvPicPr>
          <p:cNvPr id="11" name="Picture 10"/>
          <p:cNvPicPr>
            <a:picLocks noChangeAspect="1"/>
          </p:cNvPicPr>
          <p:nvPr/>
        </p:nvPicPr>
        <p:blipFill>
          <a:blip r:embed="rId3"/>
          <a:stretch>
            <a:fillRect/>
          </a:stretch>
        </p:blipFill>
        <p:spPr>
          <a:xfrm>
            <a:off x="8484518" y="2115396"/>
            <a:ext cx="7722221" cy="7572388"/>
          </a:xfrm>
          <a:prstGeom prst="rect">
            <a:avLst/>
          </a:prstGeom>
        </p:spPr>
      </p:pic>
      <p:sp>
        <p:nvSpPr>
          <p:cNvPr id="13" name="Rectangle 12"/>
          <p:cNvSpPr/>
          <p:nvPr/>
        </p:nvSpPr>
        <p:spPr>
          <a:xfrm>
            <a:off x="13493193" y="3279462"/>
            <a:ext cx="479432" cy="3898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3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Linear</a:t>
            </a:r>
            <a:r>
              <a:rPr lang="zh-CN" altLang="en-US" sz="4700" dirty="0">
                <a:solidFill>
                  <a:srgbClr val="595959"/>
                </a:solidFill>
              </a:rPr>
              <a:t> </a:t>
            </a:r>
            <a:r>
              <a:rPr lang="en-US" altLang="zh-CN" sz="4700" dirty="0">
                <a:solidFill>
                  <a:srgbClr val="595959"/>
                </a:solidFill>
              </a:rPr>
              <a:t>Regression</a:t>
            </a:r>
            <a:endParaRPr lang="en-US" altLang="zh-CN" sz="4700" dirty="0">
              <a:solidFill>
                <a:srgbClr val="595959"/>
              </a:solidFill>
            </a:endParaRPr>
          </a:p>
        </p:txBody>
      </p:sp>
      <p:grpSp>
        <p:nvGrpSpPr>
          <p:cNvPr id="7" name="Group 6"/>
          <p:cNvGrpSpPr/>
          <p:nvPr/>
        </p:nvGrpSpPr>
        <p:grpSpPr>
          <a:xfrm>
            <a:off x="593017" y="1559245"/>
            <a:ext cx="7844125" cy="4812918"/>
            <a:chOff x="397927" y="893345"/>
            <a:chExt cx="5096834" cy="2934738"/>
          </a:xfrm>
        </p:grpSpPr>
        <p:pic>
          <p:nvPicPr>
            <p:cNvPr id="3" name="Picture 2"/>
            <p:cNvPicPr>
              <a:picLocks noChangeAspect="1"/>
            </p:cNvPicPr>
            <p:nvPr/>
          </p:nvPicPr>
          <p:blipFill>
            <a:blip r:embed="rId2"/>
            <a:stretch>
              <a:fillRect/>
            </a:stretch>
          </p:blipFill>
          <p:spPr>
            <a:xfrm>
              <a:off x="397927" y="893345"/>
              <a:ext cx="4830663" cy="2787154"/>
            </a:xfrm>
            <a:prstGeom prst="rect">
              <a:avLst/>
            </a:prstGeom>
          </p:spPr>
        </p:pic>
        <p:pic>
          <p:nvPicPr>
            <p:cNvPr id="4" name="Picture 3"/>
            <p:cNvPicPr>
              <a:picLocks noChangeAspect="1"/>
            </p:cNvPicPr>
            <p:nvPr/>
          </p:nvPicPr>
          <p:blipFill>
            <a:blip r:embed="rId3"/>
            <a:stretch>
              <a:fillRect/>
            </a:stretch>
          </p:blipFill>
          <p:spPr>
            <a:xfrm>
              <a:off x="2831401" y="2499707"/>
              <a:ext cx="2663360" cy="1328376"/>
            </a:xfrm>
            <a:prstGeom prst="rect">
              <a:avLst/>
            </a:prstGeom>
          </p:spPr>
        </p:pic>
      </p:grpSp>
      <p:pic>
        <p:nvPicPr>
          <p:cNvPr id="8" name="Picture 7"/>
          <p:cNvPicPr>
            <a:picLocks noChangeAspect="1"/>
          </p:cNvPicPr>
          <p:nvPr/>
        </p:nvPicPr>
        <p:blipFill>
          <a:blip r:embed="rId4"/>
          <a:stretch>
            <a:fillRect/>
          </a:stretch>
        </p:blipFill>
        <p:spPr>
          <a:xfrm>
            <a:off x="8186183" y="1666642"/>
            <a:ext cx="7803529" cy="4296060"/>
          </a:xfrm>
          <a:prstGeom prst="rect">
            <a:avLst/>
          </a:prstGeom>
        </p:spPr>
      </p:pic>
      <p:pic>
        <p:nvPicPr>
          <p:cNvPr id="9" name="Picture 8"/>
          <p:cNvPicPr>
            <a:picLocks noChangeAspect="1"/>
          </p:cNvPicPr>
          <p:nvPr/>
        </p:nvPicPr>
        <p:blipFill>
          <a:blip r:embed="rId5"/>
          <a:stretch>
            <a:fillRect/>
          </a:stretch>
        </p:blipFill>
        <p:spPr>
          <a:xfrm>
            <a:off x="8437142" y="5962703"/>
            <a:ext cx="7552570" cy="4041564"/>
          </a:xfrm>
          <a:prstGeom prst="rect">
            <a:avLst/>
          </a:prstGeom>
        </p:spPr>
      </p:pic>
      <p:pic>
        <p:nvPicPr>
          <p:cNvPr id="11" name="Picture 10"/>
          <p:cNvPicPr>
            <a:picLocks noChangeAspect="1"/>
          </p:cNvPicPr>
          <p:nvPr/>
        </p:nvPicPr>
        <p:blipFill>
          <a:blip r:embed="rId6"/>
          <a:stretch>
            <a:fillRect/>
          </a:stretch>
        </p:blipFill>
        <p:spPr>
          <a:xfrm>
            <a:off x="2903892" y="6586203"/>
            <a:ext cx="5533250" cy="2986698"/>
          </a:xfrm>
          <a:prstGeom prst="rect">
            <a:avLst/>
          </a:prstGeom>
        </p:spPr>
      </p:pic>
      <p:pic>
        <p:nvPicPr>
          <p:cNvPr id="10" name="Picture 9"/>
          <p:cNvPicPr>
            <a:picLocks noChangeAspect="1"/>
          </p:cNvPicPr>
          <p:nvPr/>
        </p:nvPicPr>
        <p:blipFill>
          <a:blip r:embed="rId7"/>
          <a:stretch>
            <a:fillRect/>
          </a:stretch>
        </p:blipFill>
        <p:spPr>
          <a:xfrm>
            <a:off x="35979" y="7497694"/>
            <a:ext cx="3937168" cy="13810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en-US" altLang="zh-CN" sz="4700" dirty="0">
                <a:solidFill>
                  <a:srgbClr val="595959"/>
                </a:solidFill>
              </a:rPr>
              <a:t>Linear</a:t>
            </a:r>
            <a:r>
              <a:rPr lang="zh-CN" altLang="en-US" sz="4700" dirty="0">
                <a:solidFill>
                  <a:srgbClr val="595959"/>
                </a:solidFill>
              </a:rPr>
              <a:t> </a:t>
            </a:r>
            <a:r>
              <a:rPr lang="en-US" altLang="zh-CN" sz="4700" dirty="0">
                <a:solidFill>
                  <a:srgbClr val="595959"/>
                </a:solidFill>
              </a:rPr>
              <a:t>Regression</a:t>
            </a:r>
            <a:endParaRPr lang="en-US" altLang="zh-CN" sz="4700" dirty="0">
              <a:solidFill>
                <a:srgbClr val="595959"/>
              </a:solidFill>
            </a:endParaRPr>
          </a:p>
        </p:txBody>
      </p:sp>
      <p:sp>
        <p:nvSpPr>
          <p:cNvPr id="6" name="TextBox 5"/>
          <p:cNvSpPr txBox="1"/>
          <p:nvPr/>
        </p:nvSpPr>
        <p:spPr>
          <a:xfrm>
            <a:off x="1712637" y="1685279"/>
            <a:ext cx="3262432" cy="707886"/>
          </a:xfrm>
          <a:prstGeom prst="rect">
            <a:avLst/>
          </a:prstGeom>
          <a:noFill/>
        </p:spPr>
        <p:txBody>
          <a:bodyPr wrap="none" rtlCol="0">
            <a:spAutoFit/>
          </a:bodyPr>
          <a:lstStyle/>
          <a:p>
            <a:r>
              <a:rPr lang="ja-JP" altLang="en-US" sz="4000">
                <a:latin typeface="Microsoft YaHei" panose="020B0503020204020204" pitchFamily="34" charset="-122"/>
                <a:ea typeface="Microsoft YaHei" panose="020B0503020204020204" pitchFamily="34" charset="-122"/>
              </a:rPr>
              <a:t>多元线性回归</a:t>
            </a:r>
            <a:endParaRPr lang="en-US" sz="40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2"/>
          <a:stretch>
            <a:fillRect/>
          </a:stretch>
        </p:blipFill>
        <p:spPr>
          <a:xfrm>
            <a:off x="1712638" y="3594084"/>
            <a:ext cx="6232497" cy="4202213"/>
          </a:xfrm>
          <a:prstGeom prst="rect">
            <a:avLst/>
          </a:prstGeom>
        </p:spPr>
      </p:pic>
      <p:pic>
        <p:nvPicPr>
          <p:cNvPr id="5" name="Picture 4"/>
          <p:cNvPicPr>
            <a:picLocks noChangeAspect="1"/>
          </p:cNvPicPr>
          <p:nvPr/>
        </p:nvPicPr>
        <p:blipFill>
          <a:blip r:embed="rId3"/>
          <a:stretch>
            <a:fillRect/>
          </a:stretch>
        </p:blipFill>
        <p:spPr>
          <a:xfrm>
            <a:off x="8388932" y="2637919"/>
            <a:ext cx="7238561" cy="1733176"/>
          </a:xfrm>
          <a:prstGeom prst="rect">
            <a:avLst/>
          </a:prstGeom>
        </p:spPr>
      </p:pic>
      <p:pic>
        <p:nvPicPr>
          <p:cNvPr id="11" name="Picture 10"/>
          <p:cNvPicPr>
            <a:picLocks noChangeAspect="1"/>
          </p:cNvPicPr>
          <p:nvPr/>
        </p:nvPicPr>
        <p:blipFill>
          <a:blip r:embed="rId4"/>
          <a:stretch>
            <a:fillRect/>
          </a:stretch>
        </p:blipFill>
        <p:spPr>
          <a:xfrm>
            <a:off x="8133422" y="4706293"/>
            <a:ext cx="7759833" cy="4233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ja-JP" altLang="en-US" sz="4700">
                <a:solidFill>
                  <a:srgbClr val="595959"/>
                </a:solidFill>
              </a:rPr>
              <a:t>决策树</a:t>
            </a:r>
            <a:endParaRPr lang="en-US" altLang="zh-CN" sz="4700" dirty="0">
              <a:solidFill>
                <a:srgbClr val="595959"/>
              </a:solidFill>
            </a:endParaRPr>
          </a:p>
        </p:txBody>
      </p:sp>
      <p:pic>
        <p:nvPicPr>
          <p:cNvPr id="2" name="Picture 1"/>
          <p:cNvPicPr>
            <a:picLocks noChangeAspect="1"/>
          </p:cNvPicPr>
          <p:nvPr/>
        </p:nvPicPr>
        <p:blipFill>
          <a:blip r:embed="rId2"/>
          <a:stretch>
            <a:fillRect/>
          </a:stretch>
        </p:blipFill>
        <p:spPr>
          <a:xfrm>
            <a:off x="1481660" y="1607333"/>
            <a:ext cx="11418997" cy="2779341"/>
          </a:xfrm>
          <a:prstGeom prst="rect">
            <a:avLst/>
          </a:prstGeom>
        </p:spPr>
      </p:pic>
      <p:sp>
        <p:nvSpPr>
          <p:cNvPr id="7" name="TextBox 6"/>
          <p:cNvSpPr txBox="1"/>
          <p:nvPr/>
        </p:nvSpPr>
        <p:spPr>
          <a:xfrm>
            <a:off x="407317" y="7345048"/>
            <a:ext cx="1281120" cy="646331"/>
          </a:xfrm>
          <a:prstGeom prst="rect">
            <a:avLst/>
          </a:prstGeom>
          <a:noFill/>
        </p:spPr>
        <p:txBody>
          <a:bodyPr wrap="none" rtlCol="0">
            <a:spAutoFit/>
          </a:bodyPr>
          <a:lstStyle/>
          <a:p>
            <a:r>
              <a:rPr lang="en-US" sz="3600" dirty="0"/>
              <a:t>ID3</a:t>
            </a:r>
            <a:r>
              <a:rPr lang="zh-CN" altLang="en-US" sz="3600" dirty="0"/>
              <a:t>：</a:t>
            </a:r>
            <a:endParaRPr lang="en-US" sz="3600" dirty="0"/>
          </a:p>
        </p:txBody>
      </p:sp>
      <p:pic>
        <p:nvPicPr>
          <p:cNvPr id="8" name="Picture 7"/>
          <p:cNvPicPr>
            <a:picLocks noChangeAspect="1"/>
          </p:cNvPicPr>
          <p:nvPr/>
        </p:nvPicPr>
        <p:blipFill>
          <a:blip r:embed="rId3"/>
          <a:stretch>
            <a:fillRect/>
          </a:stretch>
        </p:blipFill>
        <p:spPr>
          <a:xfrm>
            <a:off x="11332117" y="5040312"/>
            <a:ext cx="4072695" cy="2256493"/>
          </a:xfrm>
          <a:prstGeom prst="rect">
            <a:avLst/>
          </a:prstGeom>
        </p:spPr>
      </p:pic>
      <p:sp>
        <p:nvSpPr>
          <p:cNvPr id="12" name="TextBox 11"/>
          <p:cNvSpPr txBox="1"/>
          <p:nvPr/>
        </p:nvSpPr>
        <p:spPr>
          <a:xfrm>
            <a:off x="9749394" y="4437294"/>
            <a:ext cx="5521086" cy="646331"/>
          </a:xfrm>
          <a:prstGeom prst="rect">
            <a:avLst/>
          </a:prstGeom>
          <a:noFill/>
        </p:spPr>
        <p:txBody>
          <a:bodyPr wrap="square" rtlCol="0">
            <a:spAutoFit/>
          </a:bodyPr>
          <a:lstStyle/>
          <a:p>
            <a:r>
              <a:rPr lang="en-US" sz="3600" dirty="0"/>
              <a:t>C4.5</a:t>
            </a:r>
            <a:r>
              <a:rPr lang="zh-CN" altLang="en-US" sz="3600" dirty="0"/>
              <a:t>  </a:t>
            </a:r>
            <a:r>
              <a:rPr lang="ja-JP" altLang="en-US" sz="3600"/>
              <a:t>信息增益率</a:t>
            </a:r>
            <a:endParaRPr lang="en-US" sz="3600" dirty="0"/>
          </a:p>
        </p:txBody>
      </p:sp>
      <p:pic>
        <p:nvPicPr>
          <p:cNvPr id="9" name="Picture 8"/>
          <p:cNvPicPr>
            <a:picLocks noChangeAspect="1"/>
          </p:cNvPicPr>
          <p:nvPr/>
        </p:nvPicPr>
        <p:blipFill>
          <a:blip r:embed="rId4"/>
          <a:stretch>
            <a:fillRect/>
          </a:stretch>
        </p:blipFill>
        <p:spPr>
          <a:xfrm>
            <a:off x="1037344" y="4609200"/>
            <a:ext cx="8225993" cy="2364477"/>
          </a:xfrm>
          <a:prstGeom prst="rect">
            <a:avLst/>
          </a:prstGeom>
        </p:spPr>
      </p:pic>
      <p:sp>
        <p:nvSpPr>
          <p:cNvPr id="10" name="TextBox 9"/>
          <p:cNvSpPr txBox="1"/>
          <p:nvPr/>
        </p:nvSpPr>
        <p:spPr>
          <a:xfrm>
            <a:off x="9586003" y="7043536"/>
            <a:ext cx="1260057" cy="584775"/>
          </a:xfrm>
          <a:prstGeom prst="rect">
            <a:avLst/>
          </a:prstGeom>
          <a:noFill/>
        </p:spPr>
        <p:txBody>
          <a:bodyPr wrap="square" rtlCol="0">
            <a:spAutoFit/>
          </a:bodyPr>
          <a:lstStyle/>
          <a:p>
            <a:r>
              <a:rPr lang="en-US" sz="3200" dirty="0"/>
              <a:t>CART</a:t>
            </a:r>
            <a:endParaRPr lang="en-US" sz="3200" dirty="0"/>
          </a:p>
        </p:txBody>
      </p:sp>
      <p:pic>
        <p:nvPicPr>
          <p:cNvPr id="11" name="Picture 10"/>
          <p:cNvPicPr>
            <a:picLocks noChangeAspect="1"/>
          </p:cNvPicPr>
          <p:nvPr/>
        </p:nvPicPr>
        <p:blipFill>
          <a:blip r:embed="rId5"/>
          <a:stretch>
            <a:fillRect/>
          </a:stretch>
        </p:blipFill>
        <p:spPr>
          <a:xfrm>
            <a:off x="10593101" y="7635208"/>
            <a:ext cx="2222030" cy="1552268"/>
          </a:xfrm>
          <a:prstGeom prst="rect">
            <a:avLst/>
          </a:prstGeom>
        </p:spPr>
      </p:pic>
      <p:sp>
        <p:nvSpPr>
          <p:cNvPr id="16" name="TextBox 15"/>
          <p:cNvSpPr txBox="1"/>
          <p:nvPr/>
        </p:nvSpPr>
        <p:spPr>
          <a:xfrm>
            <a:off x="9586003" y="7809566"/>
            <a:ext cx="862737" cy="363626"/>
          </a:xfrm>
          <a:prstGeom prst="rect">
            <a:avLst/>
          </a:prstGeom>
          <a:noFill/>
        </p:spPr>
        <p:txBody>
          <a:bodyPr wrap="none" rtlCol="0">
            <a:spAutoFit/>
          </a:bodyPr>
          <a:lstStyle/>
          <a:p>
            <a:r>
              <a:rPr lang="ja-JP" altLang="en-US" sz="1765"/>
              <a:t>基尼值</a:t>
            </a:r>
            <a:endParaRPr lang="en-US" sz="1765" dirty="0"/>
          </a:p>
        </p:txBody>
      </p:sp>
      <p:sp>
        <p:nvSpPr>
          <p:cNvPr id="17" name="TextBox 16"/>
          <p:cNvSpPr txBox="1"/>
          <p:nvPr/>
        </p:nvSpPr>
        <p:spPr>
          <a:xfrm>
            <a:off x="12900656" y="7718010"/>
            <a:ext cx="1088760" cy="363626"/>
          </a:xfrm>
          <a:prstGeom prst="rect">
            <a:avLst/>
          </a:prstGeom>
          <a:noFill/>
        </p:spPr>
        <p:txBody>
          <a:bodyPr wrap="none" rtlCol="0">
            <a:spAutoFit/>
          </a:bodyPr>
          <a:lstStyle/>
          <a:p>
            <a:r>
              <a:rPr lang="ja-JP" altLang="en-US" sz="1765"/>
              <a:t>基尼系数</a:t>
            </a:r>
            <a:endParaRPr lang="en-US" sz="1765" dirty="0"/>
          </a:p>
        </p:txBody>
      </p:sp>
      <p:pic>
        <p:nvPicPr>
          <p:cNvPr id="13" name="Picture 12"/>
          <p:cNvPicPr>
            <a:picLocks noChangeAspect="1"/>
          </p:cNvPicPr>
          <p:nvPr/>
        </p:nvPicPr>
        <p:blipFill>
          <a:blip r:embed="rId6"/>
          <a:stretch>
            <a:fillRect/>
          </a:stretch>
        </p:blipFill>
        <p:spPr>
          <a:xfrm>
            <a:off x="12900656" y="8054496"/>
            <a:ext cx="4072697" cy="1030097"/>
          </a:xfrm>
          <a:prstGeom prst="rect">
            <a:avLst/>
          </a:prstGeom>
        </p:spPr>
      </p:pic>
      <p:pic>
        <p:nvPicPr>
          <p:cNvPr id="14" name="Picture 13"/>
          <p:cNvPicPr>
            <a:picLocks noChangeAspect="1"/>
          </p:cNvPicPr>
          <p:nvPr/>
        </p:nvPicPr>
        <p:blipFill>
          <a:blip r:embed="rId7"/>
          <a:stretch>
            <a:fillRect/>
          </a:stretch>
        </p:blipFill>
        <p:spPr>
          <a:xfrm>
            <a:off x="2038850" y="7270559"/>
            <a:ext cx="5830722" cy="1188788"/>
          </a:xfrm>
          <a:prstGeom prst="rect">
            <a:avLst/>
          </a:prstGeom>
        </p:spPr>
      </p:pic>
      <p:sp>
        <p:nvSpPr>
          <p:cNvPr id="3" name="Rectangle 2"/>
          <p:cNvSpPr/>
          <p:nvPr/>
        </p:nvSpPr>
        <p:spPr>
          <a:xfrm>
            <a:off x="777079" y="1180773"/>
            <a:ext cx="2902324" cy="1560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156" tIns="89578" rIns="179156" bIns="89578" numCol="1" spcCol="0" rtlCol="0" fromWordArt="0" anchor="ctr" anchorCtr="0" forceAA="0" compatLnSpc="1">
            <a:noAutofit/>
          </a:bodyPr>
          <a:lstStyle/>
          <a:p>
            <a:pPr algn="ctr"/>
            <a:endParaRPr lang="en-US" sz="539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8997603"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rPr>
              <a:t>知识点整理：</a:t>
            </a:r>
            <a:r>
              <a:rPr lang="ja-JP" altLang="en-US" sz="4700">
                <a:solidFill>
                  <a:srgbClr val="595959"/>
                </a:solidFill>
              </a:rPr>
              <a:t>决策树</a:t>
            </a:r>
            <a:endParaRPr lang="en-US" altLang="zh-CN" sz="4700" dirty="0">
              <a:solidFill>
                <a:srgbClr val="595959"/>
              </a:solidFill>
            </a:endParaRPr>
          </a:p>
        </p:txBody>
      </p:sp>
      <p:graphicFrame>
        <p:nvGraphicFramePr>
          <p:cNvPr id="18" name="Group 96"/>
          <p:cNvGraphicFramePr/>
          <p:nvPr/>
        </p:nvGraphicFramePr>
        <p:xfrm>
          <a:off x="1289167" y="1724891"/>
          <a:ext cx="5055375" cy="4324764"/>
        </p:xfrm>
        <a:graphic>
          <a:graphicData uri="http://schemas.openxmlformats.org/drawingml/2006/table">
            <a:tbl>
              <a:tblPr/>
              <a:tblGrid>
                <a:gridCol w="1117157"/>
                <a:gridCol w="1276752"/>
                <a:gridCol w="1065525"/>
                <a:gridCol w="1595941"/>
              </a:tblGrid>
              <a:tr h="447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Race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Income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Child</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1800" b="0" i="0" u="none" strike="noStrike" cap="none" normalizeH="0" baseline="0">
                          <a:ln>
                            <a:noFill/>
                          </a:ln>
                          <a:solidFill>
                            <a:schemeClr val="tx1"/>
                          </a:solidFill>
                          <a:effectLst/>
                          <a:latin typeface="Tahoma" panose="020B0804030504040204" charset="0"/>
                          <a:ea typeface="PMingLiU" pitchFamily="18" charset="-120"/>
                        </a:rPr>
                        <a:t>Insurance</a:t>
                      </a:r>
                      <a:endParaRPr kumimoji="1" lang="en-US" altLang="zh-TW" sz="18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high</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yes</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black</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77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white</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a:ln>
                            <a:noFill/>
                          </a:ln>
                          <a:solidFill>
                            <a:schemeClr val="tx1"/>
                          </a:solidFill>
                          <a:effectLst/>
                          <a:latin typeface="Tahoma" panose="020B0804030504040204" charset="0"/>
                          <a:ea typeface="PMingLiU" pitchFamily="18" charset="-120"/>
                        </a:rPr>
                        <a:t>low</a:t>
                      </a:r>
                      <a:endParaRPr kumimoji="1" lang="en-US" altLang="zh-TW" sz="2000" b="0" i="0" u="none" strike="noStrike" cap="none" normalizeH="0" baseline="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TW" sz="2000" b="0" i="0" u="none" strike="noStrike" cap="none" normalizeH="0" baseline="0" dirty="0">
                          <a:ln>
                            <a:noFill/>
                          </a:ln>
                          <a:solidFill>
                            <a:schemeClr val="tx1"/>
                          </a:solidFill>
                          <a:effectLst/>
                          <a:latin typeface="Tahoma" panose="020B0804030504040204" charset="0"/>
                          <a:ea typeface="PMingLiU" pitchFamily="18" charset="-120"/>
                        </a:rPr>
                        <a:t>no</a:t>
                      </a:r>
                      <a:endParaRPr kumimoji="1" lang="en-US" altLang="zh-TW" sz="2000" b="0" i="0" u="none" strike="noStrike" cap="none" normalizeH="0" baseline="0" dirty="0">
                        <a:ln>
                          <a:noFill/>
                        </a:ln>
                        <a:solidFill>
                          <a:schemeClr val="tx1"/>
                        </a:solidFill>
                        <a:effectLst/>
                        <a:latin typeface="Tahoma" panose="020B0804030504040204" charset="0"/>
                        <a:ea typeface="PMingLiU" pitchFamily="18" charset="-120"/>
                      </a:endParaRPr>
                    </a:p>
                  </a:txBody>
                  <a:tcPr marL="179156" marR="179156" marT="89558" marB="895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9" name="Text Box 97"/>
          <p:cNvSpPr txBox="1">
            <a:spLocks noChangeArrowheads="1"/>
          </p:cNvSpPr>
          <p:nvPr/>
        </p:nvSpPr>
        <p:spPr bwMode="auto">
          <a:xfrm>
            <a:off x="7222489" y="1940054"/>
            <a:ext cx="4476719" cy="75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Info(T) =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½</a:t>
            </a:r>
            <a:endParaRPr kumimoji="1" lang="en-US" altLang="zh-TW" sz="2155" dirty="0">
              <a:latin typeface="Tahoma" panose="020B0804030504040204" charset="0"/>
              <a:ea typeface="PMingLiU" pitchFamily="18" charset="-120"/>
            </a:endParaRPr>
          </a:p>
          <a:p>
            <a:pPr eaLnBrk="1" hangingPunct="1">
              <a:spcBef>
                <a:spcPct val="0"/>
              </a:spcBef>
              <a:buClrTx/>
              <a:buSzTx/>
              <a:buFontTx/>
              <a:buNone/>
            </a:pPr>
            <a:r>
              <a:rPr kumimoji="1" lang="en-US" altLang="zh-TW" sz="2155" dirty="0">
                <a:latin typeface="Tahoma" panose="020B0804030504040204" charset="0"/>
                <a:ea typeface="PMingLiU" pitchFamily="18" charset="-120"/>
              </a:rPr>
              <a:t>           = 1</a:t>
            </a:r>
            <a:endParaRPr kumimoji="1" lang="en-US" altLang="zh-TW" sz="2155" dirty="0">
              <a:latin typeface="Tahoma" panose="020B0804030504040204" charset="0"/>
              <a:ea typeface="PMingLiU" pitchFamily="18" charset="-120"/>
            </a:endParaRPr>
          </a:p>
        </p:txBody>
      </p:sp>
      <p:sp>
        <p:nvSpPr>
          <p:cNvPr id="20" name="Text Box 98"/>
          <p:cNvSpPr txBox="1">
            <a:spLocks noChangeArrowheads="1"/>
          </p:cNvSpPr>
          <p:nvPr/>
        </p:nvSpPr>
        <p:spPr bwMode="auto">
          <a:xfrm>
            <a:off x="7222489" y="3917727"/>
            <a:ext cx="447671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Info(T</a:t>
            </a:r>
            <a:r>
              <a:rPr kumimoji="1" lang="en-US" altLang="zh-TW" sz="2155" baseline="-25000">
                <a:latin typeface="Tahoma" panose="020B0804030504040204" charset="0"/>
                <a:ea typeface="PMingLiU" pitchFamily="18" charset="-120"/>
              </a:rPr>
              <a:t>black</a:t>
            </a:r>
            <a:r>
              <a:rPr kumimoji="1" lang="en-US" altLang="zh-TW" sz="2155">
                <a:latin typeface="Tahoma" panose="020B0804030504040204" charset="0"/>
                <a:ea typeface="PMingLiU" pitchFamily="18" charset="-120"/>
              </a:rPr>
              <a:t>) = - </a:t>
            </a:r>
            <a:r>
              <a:rPr kumimoji="1" lang="en-US" altLang="zh-TW" sz="2155">
                <a:latin typeface="Arial" panose="020B0604020202090204" pitchFamily="34" charset="0"/>
                <a:ea typeface="PMingLiU" pitchFamily="18" charset="-120"/>
              </a:rPr>
              <a:t>¾</a:t>
            </a:r>
            <a:r>
              <a:rPr kumimoji="1" lang="en-US" altLang="zh-TW" sz="2155">
                <a:latin typeface="Tahoma" panose="020B0804030504040204" charset="0"/>
                <a:ea typeface="PMingLiU" pitchFamily="18" charset="-120"/>
              </a:rPr>
              <a:t> log </a:t>
            </a:r>
            <a:r>
              <a:rPr kumimoji="1" lang="en-US" altLang="zh-TW" sz="2155">
                <a:latin typeface="Arial" panose="020B0604020202090204" pitchFamily="34" charset="0"/>
                <a:ea typeface="PMingLiU" pitchFamily="18" charset="-120"/>
              </a:rPr>
              <a:t>¾</a:t>
            </a:r>
            <a:r>
              <a:rPr kumimoji="1" lang="en-US" altLang="zh-TW" sz="2155">
                <a:latin typeface="Tahoma" panose="020B0804030504040204" charset="0"/>
                <a:ea typeface="PMingLiU" pitchFamily="18" charset="-120"/>
              </a:rPr>
              <a:t> - </a:t>
            </a:r>
            <a:r>
              <a:rPr kumimoji="1" lang="en-US" altLang="zh-TW" sz="2155">
                <a:latin typeface="Arial" panose="020B0604020202090204" pitchFamily="34" charset="0"/>
                <a:ea typeface="PMingLiU" pitchFamily="18" charset="-120"/>
              </a:rPr>
              <a:t>¼</a:t>
            </a:r>
            <a:r>
              <a:rPr kumimoji="1" lang="en-US" altLang="zh-TW" sz="2155">
                <a:latin typeface="Tahoma" panose="020B0804030504040204" charset="0"/>
                <a:ea typeface="PMingLiU" pitchFamily="18" charset="-120"/>
              </a:rPr>
              <a:t> log </a:t>
            </a:r>
            <a:r>
              <a:rPr kumimoji="1" lang="en-US" altLang="zh-TW" sz="2155">
                <a:latin typeface="Arial" panose="020B0604020202090204" pitchFamily="34" charset="0"/>
                <a:ea typeface="PMingLiU" pitchFamily="18" charset="-120"/>
              </a:rPr>
              <a:t>¼</a:t>
            </a:r>
            <a:r>
              <a:rPr kumimoji="1" lang="en-US" altLang="zh-TW" sz="2155">
                <a:latin typeface="Tahoma" panose="020B0804030504040204" charset="0"/>
                <a:ea typeface="PMingLiU" pitchFamily="18" charset="-120"/>
              </a:rPr>
              <a:t> </a:t>
            </a:r>
            <a:endParaRPr kumimoji="1" lang="en-US" altLang="zh-TW" sz="2155">
              <a:latin typeface="Tahoma" panose="020B0804030504040204" charset="0"/>
              <a:ea typeface="PMingLiU" pitchFamily="18" charset="-120"/>
            </a:endParaRPr>
          </a:p>
        </p:txBody>
      </p:sp>
      <p:sp>
        <p:nvSpPr>
          <p:cNvPr id="21" name="Text Box 99"/>
          <p:cNvSpPr txBox="1">
            <a:spLocks noChangeArrowheads="1"/>
          </p:cNvSpPr>
          <p:nvPr/>
        </p:nvSpPr>
        <p:spPr bwMode="auto">
          <a:xfrm>
            <a:off x="7222489" y="3082278"/>
            <a:ext cx="4211406"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22" name="Text Box 100"/>
          <p:cNvSpPr txBox="1">
            <a:spLocks noChangeArrowheads="1"/>
          </p:cNvSpPr>
          <p:nvPr/>
        </p:nvSpPr>
        <p:spPr bwMode="auto">
          <a:xfrm>
            <a:off x="7222489" y="4519108"/>
            <a:ext cx="4476719"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white</a:t>
            </a:r>
            <a:r>
              <a:rPr kumimoji="1" lang="en-US" altLang="zh-TW" sz="2155" dirty="0">
                <a:latin typeface="Tahoma" panose="020B0804030504040204" charset="0"/>
                <a:ea typeface="PMingLiU" pitchFamily="18" charset="-120"/>
              </a:rPr>
              <a:t>) = -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¾</a:t>
            </a:r>
            <a:r>
              <a:rPr kumimoji="1" lang="en-US" altLang="zh-TW" sz="2155" dirty="0">
                <a:latin typeface="Tahoma" panose="020B0804030504040204" charset="0"/>
                <a:ea typeface="PMingLiU" pitchFamily="18" charset="-120"/>
              </a:rPr>
              <a:t> -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log </a:t>
            </a:r>
            <a:r>
              <a:rPr kumimoji="1" lang="en-US" altLang="zh-TW" sz="2155" dirty="0">
                <a:latin typeface="Arial" panose="020B0604020202090204" pitchFamily="34" charset="0"/>
                <a:ea typeface="PMingLiU" pitchFamily="18" charset="-120"/>
              </a:rPr>
              <a:t>¼</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3" name="Text Box 101"/>
          <p:cNvSpPr txBox="1">
            <a:spLocks noChangeArrowheads="1"/>
          </p:cNvSpPr>
          <p:nvPr/>
        </p:nvSpPr>
        <p:spPr bwMode="auto">
          <a:xfrm>
            <a:off x="7236204" y="5119025"/>
            <a:ext cx="639048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Info(Race, T)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x 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black</a:t>
            </a:r>
            <a:r>
              <a:rPr kumimoji="1" lang="en-US" altLang="zh-TW" sz="2155" dirty="0">
                <a:latin typeface="Tahoma" panose="020B0804030504040204" charset="0"/>
                <a:ea typeface="PMingLiU" pitchFamily="18" charset="-120"/>
              </a:rPr>
              <a:t>) + </a:t>
            </a:r>
            <a:r>
              <a:rPr kumimoji="1" lang="en-US" altLang="zh-TW" sz="2155" dirty="0">
                <a:latin typeface="Arial" panose="020B0604020202090204" pitchFamily="34" charset="0"/>
                <a:ea typeface="PMingLiU" pitchFamily="18" charset="-120"/>
              </a:rPr>
              <a:t>½</a:t>
            </a:r>
            <a:r>
              <a:rPr kumimoji="1" lang="en-US" altLang="zh-TW" sz="2155" dirty="0">
                <a:latin typeface="Tahoma" panose="020B0804030504040204" charset="0"/>
                <a:ea typeface="PMingLiU" pitchFamily="18" charset="-120"/>
              </a:rPr>
              <a:t> x Info(</a:t>
            </a:r>
            <a:r>
              <a:rPr kumimoji="1" lang="en-US" altLang="zh-TW" sz="2155" dirty="0" err="1">
                <a:latin typeface="Tahoma" panose="020B0804030504040204" charset="0"/>
                <a:ea typeface="PMingLiU" pitchFamily="18" charset="-120"/>
              </a:rPr>
              <a:t>T</a:t>
            </a:r>
            <a:r>
              <a:rPr kumimoji="1" lang="en-US" altLang="zh-TW" sz="2155" baseline="-25000" dirty="0" err="1">
                <a:latin typeface="Tahoma" panose="020B0804030504040204" charset="0"/>
                <a:ea typeface="PMingLiU" pitchFamily="18" charset="-120"/>
              </a:rPr>
              <a:t>white</a:t>
            </a:r>
            <a:r>
              <a:rPr kumimoji="1" lang="en-US" altLang="zh-TW" sz="2155" dirty="0">
                <a:latin typeface="Tahoma" panose="020B0804030504040204" charset="0"/>
                <a:ea typeface="PMingLiU" pitchFamily="18" charset="-120"/>
              </a:rPr>
              <a:t>) </a:t>
            </a:r>
            <a:endParaRPr kumimoji="1" lang="en-US" altLang="zh-TW" sz="2155" dirty="0">
              <a:latin typeface="Tahoma" panose="020B0804030504040204" charset="0"/>
              <a:ea typeface="PMingLiU" pitchFamily="18" charset="-120"/>
            </a:endParaRPr>
          </a:p>
        </p:txBody>
      </p:sp>
      <p:sp>
        <p:nvSpPr>
          <p:cNvPr id="24" name="Text Box 102"/>
          <p:cNvSpPr txBox="1">
            <a:spLocks noChangeArrowheads="1"/>
          </p:cNvSpPr>
          <p:nvPr/>
        </p:nvSpPr>
        <p:spPr bwMode="auto">
          <a:xfrm>
            <a:off x="7215248" y="5738137"/>
            <a:ext cx="5324145"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Gain(Race, T) = Info(T)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Info(Race, T)</a:t>
            </a:r>
            <a:endParaRPr kumimoji="1" lang="en-US" altLang="zh-TW" sz="2155" dirty="0">
              <a:latin typeface="Tahoma" panose="020B0804030504040204" charset="0"/>
              <a:ea typeface="PMingLiU" pitchFamily="18" charset="-120"/>
            </a:endParaRPr>
          </a:p>
        </p:txBody>
      </p:sp>
      <p:sp>
        <p:nvSpPr>
          <p:cNvPr id="25" name="Text Box 103"/>
          <p:cNvSpPr txBox="1">
            <a:spLocks noChangeArrowheads="1"/>
          </p:cNvSpPr>
          <p:nvPr/>
        </p:nvSpPr>
        <p:spPr bwMode="auto">
          <a:xfrm>
            <a:off x="12177548" y="5738137"/>
            <a:ext cx="2192795"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1 </a:t>
            </a:r>
            <a:r>
              <a:rPr kumimoji="1" lang="en-US" altLang="zh-TW" sz="2155" dirty="0">
                <a:latin typeface="Arial" panose="020B0604020202090204" pitchFamily="34" charset="0"/>
                <a:ea typeface="PMingLiU" pitchFamily="18" charset="-120"/>
              </a:rPr>
              <a:t>–</a:t>
            </a:r>
            <a:r>
              <a:rPr kumimoji="1" lang="en-US" altLang="zh-TW" sz="2155" dirty="0">
                <a:latin typeface="Tahoma" panose="020B0804030504040204" charset="0"/>
                <a:ea typeface="PMingLiU" pitchFamily="18" charset="-120"/>
              </a:rPr>
              <a:t> 0.8113 </a:t>
            </a:r>
            <a:endParaRPr kumimoji="1" lang="en-US" altLang="zh-TW" sz="2155" dirty="0">
              <a:latin typeface="Tahoma" panose="020B0804030504040204" charset="0"/>
              <a:ea typeface="PMingLiU" pitchFamily="18" charset="-120"/>
            </a:endParaRPr>
          </a:p>
        </p:txBody>
      </p:sp>
      <p:sp>
        <p:nvSpPr>
          <p:cNvPr id="26" name="Text Box 104"/>
          <p:cNvSpPr txBox="1">
            <a:spLocks noChangeArrowheads="1"/>
          </p:cNvSpPr>
          <p:nvPr/>
        </p:nvSpPr>
        <p:spPr bwMode="auto">
          <a:xfrm>
            <a:off x="13838137" y="5738137"/>
            <a:ext cx="219279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0.1887</a:t>
            </a:r>
            <a:endParaRPr kumimoji="1" lang="en-US" altLang="zh-TW" sz="2155" dirty="0">
              <a:latin typeface="Tahoma" panose="020B0804030504040204" charset="0"/>
              <a:ea typeface="PMingLiU" pitchFamily="18" charset="-120"/>
            </a:endParaRPr>
          </a:p>
        </p:txBody>
      </p:sp>
      <p:sp>
        <p:nvSpPr>
          <p:cNvPr id="27" name="Text Box 105"/>
          <p:cNvSpPr txBox="1">
            <a:spLocks noChangeArrowheads="1"/>
          </p:cNvSpPr>
          <p:nvPr/>
        </p:nvSpPr>
        <p:spPr bwMode="auto">
          <a:xfrm>
            <a:off x="7303357" y="6456498"/>
            <a:ext cx="2822933" cy="42396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For attribute Race, </a:t>
            </a:r>
            <a:endParaRPr kumimoji="1" lang="en-US" altLang="zh-TW" sz="2155">
              <a:latin typeface="Tahoma" panose="020B0804030504040204" charset="0"/>
              <a:ea typeface="PMingLiU" pitchFamily="18" charset="-120"/>
            </a:endParaRPr>
          </a:p>
        </p:txBody>
      </p:sp>
      <p:sp>
        <p:nvSpPr>
          <p:cNvPr id="28" name="Text Box 106"/>
          <p:cNvSpPr txBox="1">
            <a:spLocks noChangeArrowheads="1"/>
          </p:cNvSpPr>
          <p:nvPr/>
        </p:nvSpPr>
        <p:spPr bwMode="auto">
          <a:xfrm>
            <a:off x="10619342" y="6458687"/>
            <a:ext cx="5072970" cy="4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Gain(Race, T) = 0.1887</a:t>
            </a:r>
            <a:endParaRPr kumimoji="1" lang="en-US" altLang="zh-TW" sz="2155">
              <a:latin typeface="Tahoma" panose="020B0804030504040204" charset="0"/>
              <a:ea typeface="PMingLiU" pitchFamily="18" charset="-120"/>
            </a:endParaRPr>
          </a:p>
        </p:txBody>
      </p:sp>
      <p:sp>
        <p:nvSpPr>
          <p:cNvPr id="29" name="Text Box 107"/>
          <p:cNvSpPr txBox="1">
            <a:spLocks noChangeArrowheads="1"/>
          </p:cNvSpPr>
          <p:nvPr/>
        </p:nvSpPr>
        <p:spPr bwMode="auto">
          <a:xfrm>
            <a:off x="11433893" y="3874670"/>
            <a:ext cx="219279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0.8113</a:t>
            </a:r>
            <a:endParaRPr kumimoji="1" lang="en-US" altLang="zh-TW" sz="2155" dirty="0">
              <a:latin typeface="Tahoma" panose="020B0804030504040204" charset="0"/>
              <a:ea typeface="PMingLiU" pitchFamily="18" charset="-120"/>
            </a:endParaRPr>
          </a:p>
        </p:txBody>
      </p:sp>
      <p:sp>
        <p:nvSpPr>
          <p:cNvPr id="30" name="Text Box 108"/>
          <p:cNvSpPr txBox="1">
            <a:spLocks noChangeArrowheads="1"/>
          </p:cNvSpPr>
          <p:nvPr/>
        </p:nvSpPr>
        <p:spPr bwMode="auto">
          <a:xfrm>
            <a:off x="11433893" y="4493782"/>
            <a:ext cx="219279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dirty="0">
                <a:latin typeface="Tahoma" panose="020B0804030504040204" charset="0"/>
                <a:ea typeface="PMingLiU" pitchFamily="18" charset="-120"/>
              </a:rPr>
              <a:t>= 0.8113</a:t>
            </a:r>
            <a:endParaRPr kumimoji="1" lang="en-US" altLang="zh-TW" sz="2155" dirty="0">
              <a:latin typeface="Tahoma" panose="020B0804030504040204" charset="0"/>
              <a:ea typeface="PMingLiU" pitchFamily="18" charset="-120"/>
            </a:endParaRPr>
          </a:p>
        </p:txBody>
      </p:sp>
      <p:sp>
        <p:nvSpPr>
          <p:cNvPr id="31" name="Text Box 109"/>
          <p:cNvSpPr txBox="1">
            <a:spLocks noChangeArrowheads="1"/>
          </p:cNvSpPr>
          <p:nvPr/>
        </p:nvSpPr>
        <p:spPr bwMode="auto">
          <a:xfrm>
            <a:off x="13410797" y="5119025"/>
            <a:ext cx="2192794" cy="4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kumimoji="1" lang="en-US" altLang="zh-TW" sz="2155">
                <a:latin typeface="Tahoma" panose="020B0804030504040204" charset="0"/>
                <a:ea typeface="PMingLiU" pitchFamily="18" charset="-120"/>
              </a:rPr>
              <a:t>= 0.8113</a:t>
            </a:r>
            <a:endParaRPr kumimoji="1" lang="en-US" altLang="zh-TW" sz="2155">
              <a:latin typeface="Tahoma" panose="020B080403050404020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P spid="23" grpId="0"/>
      <p:bldP spid="24" grpId="0"/>
      <p:bldP spid="25" grpId="0"/>
      <p:bldP spid="26" grpId="0"/>
      <p:bldP spid="27" grpId="0" animBg="1"/>
      <p:bldP spid="28" grpId="0" animBg="1"/>
      <p:bldP spid="29" grpId="0"/>
      <p:bldP spid="30" grpId="0"/>
      <p:bldP spid="31" grpId="0"/>
    </p:bldLst>
  </p:timing>
</p:sld>
</file>

<file path=ppt/theme/theme1.xml><?xml version="1.0" encoding="utf-8"?>
<a:theme xmlns:a="http://schemas.openxmlformats.org/drawingml/2006/main" name="我图网​​">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8864</Words>
  <Application>WPS 文字</Application>
  <PresentationFormat>Custom</PresentationFormat>
  <Paragraphs>1074</Paragraphs>
  <Slides>29</Slides>
  <Notes>28</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29</vt:i4>
      </vt:variant>
    </vt:vector>
  </HeadingPairs>
  <TitlesOfParts>
    <vt:vector size="55" baseType="lpstr">
      <vt:lpstr>Arial</vt:lpstr>
      <vt:lpstr>方正书宋_GBK</vt:lpstr>
      <vt:lpstr>Wingdings</vt:lpstr>
      <vt:lpstr>Arial</vt:lpstr>
      <vt:lpstr>Calibri</vt:lpstr>
      <vt:lpstr>Microsoft YaHei</vt:lpstr>
      <vt:lpstr>雅痞-简</vt:lpstr>
      <vt:lpstr>Tahoma</vt:lpstr>
      <vt:lpstr>PMingLiU</vt:lpstr>
      <vt:lpstr>Calibri</vt:lpstr>
      <vt:lpstr>Verdana</vt:lpstr>
      <vt:lpstr>宋体</vt:lpstr>
      <vt:lpstr>-apple-system</vt:lpstr>
      <vt:lpstr>宋体</vt:lpstr>
      <vt:lpstr>Helvetica Neue</vt:lpstr>
      <vt:lpstr>汉仪旗黑KW</vt:lpstr>
      <vt:lpstr>游ゴシック</vt:lpstr>
      <vt:lpstr>苹方-简</vt:lpstr>
      <vt:lpstr>微软雅黑</vt:lpstr>
      <vt:lpstr>Arial Unicode MS</vt:lpstr>
      <vt:lpstr>Calibri Light</vt:lpstr>
      <vt:lpstr>等线</vt:lpstr>
      <vt:lpstr>汉仪中等线KW</vt:lpstr>
      <vt:lpstr>汉仪书宋二KW</vt:lpstr>
      <vt:lpstr>Thonburi</vt:lpstr>
      <vt:lpstr>我图网​​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hry</cp:lastModifiedBy>
  <cp:revision>61</cp:revision>
  <cp:lastPrinted>2019-09-11T03:51:23Z</cp:lastPrinted>
  <dcterms:created xsi:type="dcterms:W3CDTF">2019-09-11T03:51:23Z</dcterms:created>
  <dcterms:modified xsi:type="dcterms:W3CDTF">2019-09-11T03:51:23Z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2052-1.5.1.2195</vt:lpwstr>
  </property>
</Properties>
</file>