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16" r:id="rId11"/>
    <p:sldId id="318" r:id="rId13"/>
    <p:sldId id="317" r:id="rId14"/>
    <p:sldId id="315" r:id="rId15"/>
    <p:sldId id="327" r:id="rId16"/>
    <p:sldId id="328" r:id="rId17"/>
    <p:sldId id="305" r:id="rId18"/>
    <p:sldId id="307" r:id="rId19"/>
    <p:sldId id="308" r:id="rId20"/>
    <p:sldId id="309" r:id="rId21"/>
    <p:sldId id="306" r:id="rId22"/>
    <p:sldId id="29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28" autoAdjust="0"/>
  </p:normalViewPr>
  <p:slideViewPr>
    <p:cSldViewPr snapToGrid="0">
      <p:cViewPr varScale="1">
        <p:scale>
          <a:sx n="63" d="100"/>
          <a:sy n="63" d="100"/>
        </p:scale>
        <p:origin x="584" y="64"/>
      </p:cViewPr>
      <p:guideLst>
        <p:guide orient="horz" pos="2142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F8B-ED99-4171-9022-AB49255A3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5EDF-92BA-4BC4-951E-E919540FB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大延迟的优缺点：在具有更大延迟的情况下，关键路径中的相邻操作可以被分开调度，从而可以获得更好的映射解决方案。也就是可以使得每个算子具有更大的机动性。但随着最大延迟的增加会带来可扩展性问题。也就是问题求解的规模会随着最大延迟的增加而增大。因此需要再灵活度和问题规模中寻求一个均衡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两个机动型范围的区分</a:t>
            </a:r>
            <a:endParaRPr lang="zh-CN" altLang="en-US"/>
          </a:p>
          <a:p>
            <a:r>
              <a:rPr lang="en-US" altLang="zh-CN"/>
              <a:t>Memory</a:t>
            </a:r>
            <a:r>
              <a:rPr lang="zh-CN" altLang="en-US"/>
              <a:t>的支持需要注意什么，以及好处。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路径共享方式的条件和优势</a:t>
            </a:r>
            <a:endParaRPr lang="zh-CN" altLang="en-US"/>
          </a:p>
          <a:p>
            <a:r>
              <a:rPr lang="en-US" altLang="zh-CN"/>
              <a:t>Memory</a:t>
            </a:r>
            <a:r>
              <a:rPr lang="zh-CN" altLang="en-US"/>
              <a:t>需要注意的点以及优势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其实目标函数就是寻求一个优化的调度方案，从两个方面来做优化。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112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253284"/>
            <a:ext cx="6858000" cy="100451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7A33CB-A685-4EE0-A35D-3E26EE2E86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48" y="294290"/>
            <a:ext cx="8650014" cy="5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83" y="5915943"/>
            <a:ext cx="1870842" cy="880816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685800" y="2943895"/>
            <a:ext cx="7772400" cy="871360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6947338" y="6127751"/>
            <a:ext cx="1820260" cy="4572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3A9-91C9-4F4B-8807-8BF2D0A647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4F3-E703-4110-B0A9-A1FF9A375E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7886700" cy="714704"/>
          </a:xfrm>
        </p:spPr>
        <p:txBody>
          <a:bodyPr/>
          <a:lstStyle>
            <a:lvl1pPr>
              <a:defRPr>
                <a:solidFill>
                  <a:srgbClr val="025A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71752"/>
            <a:ext cx="7886700" cy="4905211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F096-7B74-4D85-B363-D2A9434978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707C-83BB-45D1-8698-02B558B962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B0-2C9C-43C3-B6DC-F705C47722F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786-2AFC-42C7-8153-52857EED5D2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C918-17C1-4566-B4DC-F69B2C59FAB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3B6-28FB-4759-9B04-ACC579A944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箭头连接符 5"/>
          <p:cNvCxnSpPr/>
          <p:nvPr userDrawn="1"/>
        </p:nvCxnSpPr>
        <p:spPr>
          <a:xfrm>
            <a:off x="2011680" y="-35844480"/>
            <a:ext cx="3749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 userDrawn="1"/>
        </p:nvCxnSpPr>
        <p:spPr>
          <a:xfrm>
            <a:off x="2011680" y="42245280"/>
            <a:ext cx="3749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5AF4-44C0-4606-9B75-AC363FC4278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860-2C3B-46E1-A707-2C3165B14B8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B55A-BBF5-4723-B678-4DF73E8B25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8" Type="http://schemas.openxmlformats.org/officeDocument/2006/relationships/notesSlide" Target="../notesSlides/notesSlide2.xml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3.bin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CS21106</a:t>
            </a:r>
            <a:br>
              <a:rPr lang="en-US" altLang="zh-CN" dirty="0"/>
            </a:br>
            <a:r>
              <a:rPr lang="zh-CN" altLang="en-US" dirty="0"/>
              <a:t>高级硬件设计</a:t>
            </a:r>
            <a:r>
              <a:rPr lang="en-US" altLang="zh-CN" dirty="0"/>
              <a:t>(FPGA)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刘大江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研究小课题</a:t>
            </a:r>
            <a:endParaRPr lang="en-US" altLang="zh-CN" dirty="0"/>
          </a:p>
          <a:p>
            <a:r>
              <a:rPr lang="zh-CN" altLang="en-US" dirty="0"/>
              <a:t>支持 </a:t>
            </a:r>
            <a:r>
              <a:rPr lang="en-US" altLang="zh-CN" dirty="0"/>
              <a:t>CGRA </a:t>
            </a:r>
            <a:r>
              <a:rPr lang="zh-CN" altLang="en-US" dirty="0"/>
              <a:t>软件流水的调度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春季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5538" y="446073"/>
            <a:ext cx="1259460" cy="3147523"/>
            <a:chOff x="2149394" y="4134469"/>
            <a:chExt cx="1556656" cy="3630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49394" y="4134469"/>
                  <a:ext cx="721656" cy="31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/>
                    <a:t>Time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𝑖</m:t>
                      </m:r>
                    </m:oMath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394" y="4134469"/>
                  <a:ext cx="721656" cy="319476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105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5" name="直接连接符 4"/>
            <p:cNvCxnSpPr/>
            <p:nvPr/>
          </p:nvCxnSpPr>
          <p:spPr>
            <a:xfrm>
              <a:off x="2208939" y="4441632"/>
              <a:ext cx="12865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230496" y="4919872"/>
              <a:ext cx="1264953" cy="8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05260" y="4532186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T0</a:t>
              </a:r>
              <a:endParaRPr lang="zh-CN" altLang="en-US" sz="12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745961" y="4523794"/>
              <a:ext cx="309475" cy="283978"/>
              <a:chOff x="5616612" y="1305418"/>
              <a:chExt cx="374252" cy="341455"/>
            </a:xfrm>
            <a:noFill/>
          </p:grpSpPr>
          <p:sp>
            <p:nvSpPr>
              <p:cNvPr id="53" name="椭圆 52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16612" y="1305418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1</a:t>
                </a:r>
                <a:endParaRPr lang="zh-CN" altLang="en-US" sz="11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079281" y="5063356"/>
              <a:ext cx="309475" cy="283978"/>
              <a:chOff x="5602523" y="1315507"/>
              <a:chExt cx="374252" cy="341455"/>
            </a:xfrm>
            <a:noFill/>
          </p:grpSpPr>
          <p:sp>
            <p:nvSpPr>
              <p:cNvPr id="51" name="椭圆 50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02523" y="1315507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8</a:t>
                </a:r>
                <a:endParaRPr lang="zh-CN" altLang="en-US" sz="10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733128" y="5044390"/>
              <a:ext cx="309475" cy="283978"/>
              <a:chOff x="5599589" y="1320185"/>
              <a:chExt cx="374252" cy="341455"/>
            </a:xfrm>
            <a:noFill/>
          </p:grpSpPr>
          <p:sp>
            <p:nvSpPr>
              <p:cNvPr id="49" name="椭圆 48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99589" y="1320185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2</a:t>
                </a:r>
                <a:endParaRPr lang="zh-CN" altLang="en-US" sz="100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2230496" y="5399823"/>
              <a:ext cx="126495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230496" y="5875842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3" idx="4"/>
              <a:endCxn id="49" idx="0"/>
            </p:cNvCxnSpPr>
            <p:nvPr/>
          </p:nvCxnSpPr>
          <p:spPr>
            <a:xfrm flipH="1">
              <a:off x="2858751" y="4770505"/>
              <a:ext cx="7167" cy="32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3" idx="5"/>
              <a:endCxn id="51" idx="0"/>
            </p:cNvCxnSpPr>
            <p:nvPr/>
          </p:nvCxnSpPr>
          <p:spPr>
            <a:xfrm>
              <a:off x="2939591" y="4739811"/>
              <a:ext cx="271296" cy="3522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423991" y="5564457"/>
              <a:ext cx="208383" cy="209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45960" y="5530748"/>
              <a:ext cx="318073" cy="759601"/>
              <a:chOff x="5616604" y="1322372"/>
              <a:chExt cx="384649" cy="913343"/>
            </a:xfrm>
            <a:noFill/>
          </p:grpSpPr>
          <p:sp>
            <p:nvSpPr>
              <p:cNvPr id="45" name="椭圆 44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27002" y="1322372"/>
                <a:ext cx="374251" cy="3414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3</a:t>
                </a:r>
                <a:endParaRPr lang="zh-CN" altLang="en-US" sz="1000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16604" y="1894261"/>
                <a:ext cx="374251" cy="3414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4</a:t>
                </a:r>
                <a:endParaRPr lang="zh-CN" altLang="en-US" sz="1000"/>
              </a:p>
            </p:txBody>
          </p:sp>
        </p:grpSp>
        <p:cxnSp>
          <p:nvCxnSpPr>
            <p:cNvPr id="17" name="直接箭头连接符 16"/>
            <p:cNvCxnSpPr>
              <a:stCxn id="49" idx="4"/>
              <a:endCxn id="45" idx="0"/>
            </p:cNvCxnSpPr>
            <p:nvPr/>
          </p:nvCxnSpPr>
          <p:spPr>
            <a:xfrm>
              <a:off x="2858751" y="5306649"/>
              <a:ext cx="3583" cy="242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2" idx="2"/>
            </p:cNvCxnSpPr>
            <p:nvPr/>
          </p:nvCxnSpPr>
          <p:spPr>
            <a:xfrm flipH="1">
              <a:off x="2951931" y="5347664"/>
              <a:ext cx="281758" cy="1239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96575" y="5530749"/>
              <a:ext cx="309475" cy="283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9</a:t>
              </a:r>
              <a:endParaRPr lang="zh-CN" alt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5260" y="5000302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T1</a:t>
              </a:r>
              <a:endParaRPr lang="zh-CN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5260" y="5508319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T2</a:t>
              </a:r>
              <a:endParaRPr lang="zh-CN" altLang="en-US" sz="1200"/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2230496" y="63899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2865917" y="5774038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5260" y="5992128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T3</a:t>
              </a:r>
              <a:endParaRPr lang="zh-CN" altLang="en-US" sz="1200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230496" y="68471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2230496" y="73043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230496" y="77615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05260" y="6476817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T4</a:t>
              </a:r>
              <a:endParaRPr lang="zh-CN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5260" y="6925999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T5</a:t>
              </a:r>
              <a:endParaRPr lang="zh-CN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5260" y="7375181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T6</a:t>
              </a:r>
              <a:endParaRPr lang="zh-CN" altLang="en-US" sz="120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41285" y="6504456"/>
              <a:ext cx="314143" cy="742488"/>
              <a:chOff x="5610958" y="1342948"/>
              <a:chExt cx="379897" cy="892767"/>
            </a:xfrm>
            <a:noFill/>
          </p:grpSpPr>
          <p:sp>
            <p:nvSpPr>
              <p:cNvPr id="41" name="椭圆 40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610958" y="1342948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5</a:t>
                </a:r>
                <a:endParaRPr lang="zh-CN" altLang="en-US" sz="100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16603" y="1894260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6</a:t>
                </a:r>
                <a:endParaRPr lang="zh-CN" altLang="en-US" sz="10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733128" y="7474020"/>
              <a:ext cx="309475" cy="283978"/>
              <a:chOff x="5599589" y="1383520"/>
              <a:chExt cx="374252" cy="341455"/>
            </a:xfrm>
            <a:noFill/>
          </p:grpSpPr>
          <p:sp>
            <p:nvSpPr>
              <p:cNvPr id="39" name="椭圆 38"/>
              <p:cNvSpPr/>
              <p:nvPr/>
            </p:nvSpPr>
            <p:spPr>
              <a:xfrm>
                <a:off x="5625502" y="1383520"/>
                <a:ext cx="252000" cy="2519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99589" y="1383520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7</a:t>
                </a:r>
                <a:endParaRPr lang="zh-CN" altLang="en-US" sz="1000"/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 flipH="1">
              <a:off x="2865917" y="6240790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2865917" y="6729195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2865917" y="7249379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5" idx="1"/>
            </p:cNvCxnSpPr>
            <p:nvPr/>
          </p:nvCxnSpPr>
          <p:spPr>
            <a:xfrm>
              <a:off x="3288343" y="5295977"/>
              <a:ext cx="166165" cy="299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2977537" y="5725066"/>
              <a:ext cx="504446" cy="1853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48" idx="1"/>
              <a:endCxn id="50" idx="1"/>
            </p:cNvCxnSpPr>
            <p:nvPr/>
          </p:nvCxnSpPr>
          <p:spPr>
            <a:xfrm rot="10800000">
              <a:off x="2733128" y="5186381"/>
              <a:ext cx="12832" cy="961981"/>
            </a:xfrm>
            <a:prstGeom prst="curvedConnector3">
              <a:avLst>
                <a:gd name="adj1" fmla="val 2301888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-1" y="0"/>
                <a:ext cx="81551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</a:t>
                </a:r>
                <a:r>
                  <a:rPr lang="en-US" altLang="zh-CN" sz="1400"/>
                  <a:t>n</a:t>
                </a:r>
                <a:r>
                  <a:rPr lang="zh-CN" altLang="en-US" sz="1400"/>
                  <a:t>可放置的最早时间步（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400"/>
                  <a:t>）：如图，算子</a:t>
                </a:r>
                <a:r>
                  <a:rPr lang="en-US" altLang="zh-CN" sz="1400"/>
                  <a:t>1,4,8,9</a:t>
                </a:r>
                <a:r>
                  <a:rPr lang="zh-CN" altLang="en-US" sz="1400"/>
                  <a:t>最早时间步分别为</a:t>
                </a:r>
                <a:r>
                  <a:rPr lang="en-US" altLang="zh-CN" sz="1400"/>
                  <a:t>0,3,1,2</a:t>
                </a:r>
                <a:endParaRPr lang="zh-CN" altLang="en-US" sz="140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8155173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75" t="-2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1307835" y="307777"/>
                <a:ext cx="72244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算子调度可放置的最晚时间步（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400"/>
                  <a:t>）：如图，算子</a:t>
                </a:r>
                <a:r>
                  <a:rPr lang="en-US" altLang="zh-CN" sz="1400"/>
                  <a:t>1,4,8,9</a:t>
                </a:r>
                <a:r>
                  <a:rPr lang="zh-CN" altLang="en-US" sz="1400"/>
                  <a:t>的最晚时间步分别为</a:t>
                </a:r>
                <a:r>
                  <a:rPr lang="en-US" altLang="zh-CN" sz="1400"/>
                  <a:t>0,3,3,5</a:t>
                </a:r>
                <a:endParaRPr lang="zh-CN" altLang="en-US" sz="140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35" y="307777"/>
                <a:ext cx="7224478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69" t="-196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1881249" y="975041"/>
            <a:ext cx="1281949" cy="2949370"/>
            <a:chOff x="4604254" y="4134469"/>
            <a:chExt cx="1511299" cy="3654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604254" y="4134469"/>
                  <a:ext cx="607985" cy="305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/>
                    <a:t>Time </a:t>
                  </a:r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/>
                        </a:rPr>
                        <m:t>𝑖</m:t>
                      </m:r>
                    </m:oMath>
                  </a14:m>
                  <a:endParaRPr lang="zh-CN" altLang="en-US" sz="100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254" y="4134469"/>
                  <a:ext cx="607985" cy="30505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59" name="直接连接符 58"/>
            <p:cNvCxnSpPr/>
            <p:nvPr/>
          </p:nvCxnSpPr>
          <p:spPr>
            <a:xfrm>
              <a:off x="4663799" y="4441632"/>
              <a:ext cx="12865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4685356" y="4919872"/>
              <a:ext cx="1264953" cy="8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660120" y="4532187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T0</a:t>
              </a:r>
              <a:endParaRPr lang="zh-CN" altLang="en-US" sz="140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200825" y="4523796"/>
              <a:ext cx="298966" cy="314591"/>
              <a:chOff x="5616612" y="1305418"/>
              <a:chExt cx="361543" cy="378263"/>
            </a:xfrm>
            <a:noFill/>
          </p:grpSpPr>
          <p:sp>
            <p:nvSpPr>
              <p:cNvPr id="108" name="椭圆 107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616612" y="1305418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1</a:t>
                </a:r>
                <a:endParaRPr lang="zh-CN" altLang="en-US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558284" y="6031210"/>
              <a:ext cx="298966" cy="314591"/>
              <a:chOff x="5602523" y="1315507"/>
              <a:chExt cx="361543" cy="378263"/>
            </a:xfrm>
            <a:noFill/>
          </p:grpSpPr>
          <p:sp>
            <p:nvSpPr>
              <p:cNvPr id="106" name="椭圆 105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602523" y="1315507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8</a:t>
                </a:r>
                <a:endParaRPr lang="zh-CN" altLang="en-US" sz="105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187992" y="5044392"/>
              <a:ext cx="298966" cy="314591"/>
              <a:chOff x="5599589" y="1320185"/>
              <a:chExt cx="361543" cy="378263"/>
            </a:xfrm>
            <a:noFill/>
          </p:grpSpPr>
          <p:sp>
            <p:nvSpPr>
              <p:cNvPr id="104" name="椭圆 103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99589" y="1320185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2</a:t>
                </a:r>
                <a:endParaRPr lang="zh-CN" altLang="en-US" sz="1050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685356" y="5399823"/>
              <a:ext cx="126495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685356" y="5875842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08" idx="4"/>
              <a:endCxn id="104" idx="0"/>
            </p:cNvCxnSpPr>
            <p:nvPr/>
          </p:nvCxnSpPr>
          <p:spPr>
            <a:xfrm flipH="1">
              <a:off x="5313611" y="4770505"/>
              <a:ext cx="7167" cy="32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8" idx="5"/>
              <a:endCxn id="106" idx="0"/>
            </p:cNvCxnSpPr>
            <p:nvPr/>
          </p:nvCxnSpPr>
          <p:spPr>
            <a:xfrm>
              <a:off x="5394451" y="4739811"/>
              <a:ext cx="295435" cy="1320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5173071" y="5530748"/>
              <a:ext cx="335310" cy="771331"/>
              <a:chOff x="5583052" y="1322372"/>
              <a:chExt cx="405494" cy="927447"/>
            </a:xfrm>
            <a:noFill/>
          </p:grpSpPr>
          <p:sp>
            <p:nvSpPr>
              <p:cNvPr id="100" name="椭圆 99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627003" y="1322372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3</a:t>
                </a:r>
                <a:endParaRPr lang="zh-CN" altLang="en-US" sz="105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583052" y="1871555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4</a:t>
                </a:r>
                <a:endParaRPr lang="zh-CN" altLang="en-US" sz="1050"/>
              </a:p>
            </p:txBody>
          </p:sp>
        </p:grpSp>
        <p:cxnSp>
          <p:nvCxnSpPr>
            <p:cNvPr id="70" name="直接箭头连接符 69"/>
            <p:cNvCxnSpPr>
              <a:stCxn id="104" idx="4"/>
              <a:endCxn id="100" idx="0"/>
            </p:cNvCxnSpPr>
            <p:nvPr/>
          </p:nvCxnSpPr>
          <p:spPr>
            <a:xfrm>
              <a:off x="5313611" y="5306649"/>
              <a:ext cx="3583" cy="242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06" idx="3"/>
              <a:endCxn id="94" idx="6"/>
            </p:cNvCxnSpPr>
            <p:nvPr/>
          </p:nvCxnSpPr>
          <p:spPr>
            <a:xfrm flipH="1">
              <a:off x="5421383" y="6238835"/>
              <a:ext cx="194828" cy="371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5816587" y="6925999"/>
              <a:ext cx="298966" cy="314591"/>
              <a:chOff x="6425593" y="5552823"/>
              <a:chExt cx="298966" cy="314591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6453008" y="5595149"/>
                <a:ext cx="208383" cy="20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25593" y="5552823"/>
                <a:ext cx="298966" cy="314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9</a:t>
                </a:r>
                <a:endParaRPr lang="zh-CN" altLang="en-US" sz="105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660120" y="5000302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T1</a:t>
              </a:r>
              <a:endParaRPr lang="zh-CN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60120" y="5508319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T2</a:t>
              </a:r>
              <a:endParaRPr lang="zh-CN" altLang="en-US" sz="1400"/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4685356" y="63899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5320777" y="5774038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660120" y="5992128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T3</a:t>
              </a:r>
              <a:endParaRPr lang="zh-CN" altLang="en-US" sz="1400"/>
            </a:p>
          </p:txBody>
        </p:sp>
        <p:cxnSp>
          <p:nvCxnSpPr>
            <p:cNvPr id="78" name="直接连接符 77"/>
            <p:cNvCxnSpPr/>
            <p:nvPr/>
          </p:nvCxnSpPr>
          <p:spPr>
            <a:xfrm flipV="1">
              <a:off x="4685356" y="68471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685356" y="73043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4685356" y="77615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660120" y="6476817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T4</a:t>
              </a:r>
              <a:endParaRPr lang="zh-CN" altLang="en-US" sz="14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60120" y="6926000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T5</a:t>
              </a:r>
              <a:endParaRPr lang="zh-CN" altLang="en-US" sz="14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60120" y="7375181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T6</a:t>
              </a:r>
              <a:endParaRPr lang="zh-CN" altLang="en-US" sz="140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196152" y="6504455"/>
              <a:ext cx="303635" cy="773099"/>
              <a:chOff x="5610958" y="1342948"/>
              <a:chExt cx="367189" cy="929574"/>
            </a:xfrm>
            <a:noFill/>
          </p:grpSpPr>
          <p:sp>
            <p:nvSpPr>
              <p:cNvPr id="94" name="椭圆 93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610958" y="1342948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5</a:t>
                </a:r>
                <a:endParaRPr lang="zh-CN" altLang="en-US" sz="105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16604" y="1894258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6</a:t>
                </a:r>
                <a:endParaRPr lang="zh-CN" altLang="en-US" sz="105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187994" y="7474022"/>
              <a:ext cx="298967" cy="314591"/>
              <a:chOff x="5599589" y="1383520"/>
              <a:chExt cx="361544" cy="378263"/>
            </a:xfrm>
            <a:noFill/>
          </p:grpSpPr>
          <p:sp>
            <p:nvSpPr>
              <p:cNvPr id="92" name="椭圆 91"/>
              <p:cNvSpPr/>
              <p:nvPr/>
            </p:nvSpPr>
            <p:spPr>
              <a:xfrm>
                <a:off x="5625502" y="1383520"/>
                <a:ext cx="252000" cy="2519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99589" y="1383520"/>
                <a:ext cx="361544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7</a:t>
                </a:r>
                <a:endParaRPr lang="zh-CN" altLang="en-US" sz="1050"/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flipH="1">
              <a:off x="5320777" y="6240790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5320777" y="6729195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5320777" y="7249379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106" idx="5"/>
              <a:endCxn id="99" idx="0"/>
            </p:cNvCxnSpPr>
            <p:nvPr/>
          </p:nvCxnSpPr>
          <p:spPr>
            <a:xfrm>
              <a:off x="5763564" y="6238836"/>
              <a:ext cx="202506" cy="6871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98" idx="4"/>
              <a:endCxn id="92" idx="6"/>
            </p:cNvCxnSpPr>
            <p:nvPr/>
          </p:nvCxnSpPr>
          <p:spPr>
            <a:xfrm flipH="1">
              <a:off x="5417799" y="7177906"/>
              <a:ext cx="530395" cy="400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103" idx="1"/>
              <a:endCxn id="105" idx="1"/>
            </p:cNvCxnSpPr>
            <p:nvPr/>
          </p:nvCxnSpPr>
          <p:spPr>
            <a:xfrm rot="10800000" flipH="1">
              <a:off x="5172748" y="5201681"/>
              <a:ext cx="14972" cy="951166"/>
            </a:xfrm>
            <a:prstGeom prst="curvedConnector3">
              <a:avLst>
                <a:gd name="adj1" fmla="val -1872984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 109"/>
              <p:cNvSpPr/>
              <p:nvPr/>
            </p:nvSpPr>
            <p:spPr>
              <a:xfrm>
                <a:off x="-19378" y="4346545"/>
                <a:ext cx="5818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</a:t>
                </a:r>
                <a:r>
                  <a:rPr lang="en-US" altLang="zh-CN" sz="1400"/>
                  <a:t>n</a:t>
                </a:r>
                <a:r>
                  <a:rPr lang="zh-CN" altLang="en-US" sz="1400"/>
                  <a:t>的机动性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400"/>
                  <a:t>),</a:t>
                </a:r>
                <a:r>
                  <a:rPr lang="zh-CN" altLang="en-US" sz="1400"/>
                  <a:t>它的取值范围为</a:t>
                </a:r>
                <a:r>
                  <a:rPr lang="en-US" altLang="zh-CN" sz="1400"/>
                  <a:t>[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/>
                      </a:rPr>
                      <m:t>最早</m:t>
                    </m:r>
                    <m:r>
                      <a:rPr lang="zh-CN" altLang="en-US" sz="1400" i="1">
                        <a:latin typeface="Cambria Math"/>
                      </a:rPr>
                      <m:t>时间</m:t>
                    </m:r>
                    <m:r>
                      <a:rPr lang="zh-CN" altLang="en-US" sz="1400" b="0" i="1" smtClean="0">
                        <a:latin typeface="Cambria Math"/>
                      </a:rPr>
                      <m:t>步</m:t>
                    </m:r>
                  </m:oMath>
                </a14:m>
                <a:r>
                  <a:rPr lang="en-US" altLang="zh-CN" sz="1400"/>
                  <a:t>,</a:t>
                </a:r>
                <a:r>
                  <a:rPr lang="zh-CN" altLang="en-US" sz="1400"/>
                  <a:t>最晚时间步</a:t>
                </a:r>
                <a:r>
                  <a:rPr lang="en-US" altLang="zh-CN" sz="1400"/>
                  <a:t>]</a:t>
                </a:r>
                <a:r>
                  <a:rPr lang="zh-CN" altLang="en-US" sz="1400"/>
                  <a:t> ，如图</a:t>
                </a:r>
                <a:endParaRPr lang="en-US" altLang="zh-CN" sz="1400"/>
              </a:p>
              <a:p>
                <a:r>
                  <a:rPr lang="en-US" altLang="zh-CN" sz="1400"/>
                  <a:t> 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1,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4,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8 </a:t>
                </a:r>
                <a:r>
                  <a:rPr lang="zh-CN" altLang="en-US" sz="1400"/>
                  <a:t>和算子</a:t>
                </a:r>
                <a:r>
                  <a:rPr lang="en-US" altLang="zh-CN" sz="1400"/>
                  <a:t>9 </a:t>
                </a:r>
                <a:r>
                  <a:rPr lang="zh-CN" altLang="en-US" sz="1400"/>
                  <a:t>的机动性分别为</a:t>
                </a:r>
                <a:r>
                  <a:rPr lang="en-US" altLang="zh-CN" sz="1400"/>
                  <a:t> [0,0], [3,3], [1,3] ,[2,5]</a:t>
                </a:r>
                <a:endParaRPr lang="zh-CN" altLang="en-US" sz="1400"/>
              </a:p>
            </p:txBody>
          </p:sp>
        </mc:Choice>
        <mc:Fallback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8" y="4308445"/>
                <a:ext cx="5818644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10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矩形 111"/>
              <p:cNvSpPr/>
              <p:nvPr/>
            </p:nvSpPr>
            <p:spPr>
              <a:xfrm>
                <a:off x="3207941" y="626790"/>
                <a:ext cx="5653151" cy="1186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最晚路由时间步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)</a:t>
                </a:r>
                <a:r>
                  <a:rPr lang="zh-CN" altLang="en-US" sz="1400"/>
                  <a:t>：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/>
                      </a:rPr>
                      <m:t>算子</m:t>
                    </m:r>
                    <m:r>
                      <a:rPr lang="en-US" altLang="zh-CN" sz="1400" i="1">
                        <a:latin typeface="Cambria Math"/>
                      </a:rPr>
                      <m:t>𝑛</m:t>
                    </m:r>
                    <m:r>
                      <a:rPr lang="zh-CN" altLang="en-US" sz="1400" i="1">
                        <a:latin typeface="Cambria Math"/>
                      </a:rPr>
                      <m:t>的路由算子</m:t>
                    </m:r>
                    <m:r>
                      <a:rPr lang="zh-CN" altLang="en-US" sz="1400" i="1" smtClean="0">
                        <a:latin typeface="Cambria Math"/>
                      </a:rPr>
                      <m:t>插入</m:t>
                    </m:r>
                    <m:r>
                      <a:rPr lang="zh-CN" altLang="en-US" sz="1400" b="0" i="1" smtClean="0">
                        <a:latin typeface="Cambria Math"/>
                      </a:rPr>
                      <m:t>的</m:t>
                    </m:r>
                    <m:r>
                      <a:rPr lang="zh-CN" altLang="en-US" sz="1400" i="1">
                        <a:latin typeface="Cambria Math"/>
                      </a:rPr>
                      <m:t>最晚</m:t>
                    </m:r>
                    <m:r>
                      <a:rPr lang="zh-CN" altLang="en-US" sz="1400" i="1" smtClean="0">
                        <a:latin typeface="Cambria Math"/>
                      </a:rPr>
                      <m:t>时间</m:t>
                    </m:r>
                    <m:r>
                      <a:rPr lang="zh-CN" altLang="en-US" sz="1400" b="0" i="1" smtClean="0">
                        <a:latin typeface="Cambria Math"/>
                      </a:rPr>
                      <m:t>步</m:t>
                    </m:r>
                  </m:oMath>
                </a14:m>
                <a:endParaRPr lang="en-US" altLang="zh-CN" sz="1400" b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1400" b="0" i="1" smtClean="0">
                            <a:latin typeface="Cambria Math"/>
                          </a:rPr>
                          <m:t>为</m:t>
                        </m:r>
                        <m:r>
                          <m:rPr>
                            <m:sty m:val="p"/>
                          </m:rPr>
                          <a:rPr lang="en-US" altLang="zh-CN" sz="1400" i="1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1400" i="1">
                                <a:latin typeface="Cambria Math"/>
                              </a:rPr>
                              <m:t>’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/>
                          </a:rPr>
                          <m:t>−1)</m:t>
                        </m:r>
                      </m:e>
                    </m:func>
                  </m:oMath>
                </a14:m>
                <a:r>
                  <a:rPr lang="zh-CN" altLang="en-US" sz="1400"/>
                  <a:t>，</a:t>
                </a:r>
                <a:r>
                  <a:rPr lang="en-US" altLang="zh-CN" sz="140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𝑛</m:t>
                    </m:r>
                    <m:r>
                      <a:rPr lang="zh-CN" altLang="en-US" sz="1400" i="1">
                        <a:latin typeface="Cambria Math"/>
                      </a:rPr>
                      <m:t>’</m:t>
                    </m:r>
                  </m:oMath>
                </a14:m>
                <a:r>
                  <a:rPr lang="zh-CN" altLang="en-US" sz="1400"/>
                  <a:t>为算子的子算子；</a:t>
                </a:r>
                <a:endParaRPr lang="en-US" altLang="zh-CN" sz="1400"/>
              </a:p>
              <a:p>
                <a:r>
                  <a:rPr lang="zh-CN" altLang="en-US" sz="1400"/>
                  <a:t>如算子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有两个子算子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和</a:t>
                </a:r>
                <a:r>
                  <a:rPr lang="en-US" altLang="zh-CN" sz="1400"/>
                  <a:t>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400"/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1400"/>
                  <a:t>=5</a:t>
                </a:r>
                <a:r>
                  <a:rPr lang="zh-CN" altLang="en-US" sz="140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1400"/>
                  <a:t>-1=4</a:t>
                </a:r>
              </a:p>
              <a:p>
                <a:r>
                  <a:rPr lang="zh-CN" altLang="en-US" sz="1400"/>
                  <a:t>如果是跨越周期的依赖，如算子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1400" i="1">
                            <a:latin typeface="Cambria Math"/>
                          </a:rPr>
                          <m:t>最晚时间</m:t>
                        </m:r>
                        <m:r>
                          <a:rPr lang="zh-CN" altLang="en-US" sz="1400" b="0" i="1" smtClean="0">
                            <a:latin typeface="Cambria Math"/>
                          </a:rPr>
                          <m:t>步为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1400" i="1">
                                <a:latin typeface="Cambria Math"/>
                              </a:rPr>
                              <m:t>’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𝐼𝐼</m:t>
                        </m:r>
                        <m:r>
                          <a:rPr lang="en-US" altLang="zh-CN" sz="1400" i="1">
                            <a:latin typeface="Cambria Math"/>
                          </a:rPr>
                          <m:t>−1)</m:t>
                        </m:r>
                      </m:e>
                    </m:func>
                    <m:r>
                      <a:rPr lang="zh-CN" altLang="en-US" sz="1400" b="0" i="1" smtClean="0">
                        <a:latin typeface="Cambria Math"/>
                      </a:rPr>
                      <m:t>，</m:t>
                    </m:r>
                  </m:oMath>
                </a14:m>
                <a:endParaRPr lang="en-US" altLang="zh-CN" sz="1400" b="0" i="1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/>
                      <m:t>L</m:t>
                    </m:r>
                    <m:r>
                      <m:rPr>
                        <m:nor/>
                      </m:rPr>
                      <a:rPr lang="en-US" altLang="zh-CN" sz="1400"/>
                      <m:t>2 = 1 </m:t>
                    </m:r>
                    <m:r>
                      <m:rPr>
                        <m:nor/>
                      </m:rPr>
                      <a:rPr lang="en-US" altLang="zh-CN" sz="1400" b="0" i="0" smtClean="0"/>
                      <m:t>,</m:t>
                    </m:r>
                    <m:r>
                      <m:rPr>
                        <m:nor/>
                      </m:rPr>
                      <a:rPr lang="en-US" altLang="zh-CN" sz="1400"/>
                      <m:t>II</m:t>
                    </m:r>
                    <m:r>
                      <m:rPr>
                        <m:nor/>
                      </m:rPr>
                      <a:rPr lang="en-US" altLang="zh-CN" sz="1400"/>
                      <m:t>=4,</m:t>
                    </m:r>
                  </m:oMath>
                </a14:m>
                <a:r>
                  <a:rPr lang="en-US" altLang="zh-CN" sz="14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=1+4-1=4</a:t>
                </a:r>
              </a:p>
            </p:txBody>
          </p:sp>
        </mc:Choice>
        <mc:Fallback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41" y="626790"/>
                <a:ext cx="5653151" cy="1186479"/>
              </a:xfrm>
              <a:prstGeom prst="rect">
                <a:avLst/>
              </a:prstGeom>
              <a:blipFill rotWithShape="1">
                <a:blip r:embed="rId6"/>
                <a:stretch>
                  <a:fillRect l="-216" t="-1031" b="-4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3" name="矩形 112"/>
          <p:cNvSpPr/>
          <p:nvPr/>
        </p:nvSpPr>
        <p:spPr>
          <a:xfrm>
            <a:off x="-1" y="5389843"/>
            <a:ext cx="3248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边集合</a:t>
            </a:r>
            <a:r>
              <a:rPr lang="en-US" altLang="zh-CN" sz="1400"/>
              <a:t> (</a:t>
            </a:r>
            <a:r>
              <a:rPr lang="en-US" altLang="zh-CN" sz="1400" i="1"/>
              <a:t>E</a:t>
            </a:r>
            <a:r>
              <a:rPr lang="en-US" altLang="zh-CN" sz="1400"/>
              <a:t>):</a:t>
            </a:r>
            <a:r>
              <a:rPr lang="zh-CN" altLang="en-US" sz="1400"/>
              <a:t>原始</a:t>
            </a:r>
            <a:r>
              <a:rPr lang="en-US" altLang="zh-CN" sz="1400"/>
              <a:t>DDG</a:t>
            </a:r>
            <a:r>
              <a:rPr lang="zh-CN" altLang="en-US" sz="1400"/>
              <a:t>图的依赖边集合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矩形 113"/>
              <p:cNvSpPr/>
              <p:nvPr/>
            </p:nvSpPr>
            <p:spPr>
              <a:xfrm>
                <a:off x="-1" y="5728688"/>
                <a:ext cx="6988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内存访问延迟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400"/>
                  <a:t>): </a:t>
                </a:r>
                <a:r>
                  <a:rPr lang="zh-CN" altLang="en-US" sz="1400"/>
                  <a:t>，它是内存路由的最小延迟，包括数据存，数据持有，数据取；</a:t>
                </a:r>
                <a:endParaRPr lang="en-US" altLang="zh-CN" sz="1400"/>
              </a:p>
              <a:p>
                <a:r>
                  <a:rPr lang="zh-CN" altLang="en-US" sz="1400"/>
                  <a:t>假设数据存取执行时间为一个时间步，那么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400"/>
                  <a:t>=3</a:t>
                </a:r>
                <a:endParaRPr lang="zh-CN" altLang="en-US" sz="1400"/>
              </a:p>
            </p:txBody>
          </p:sp>
        </mc:Choice>
        <mc:Fallback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728688"/>
                <a:ext cx="698896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75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矩形 114"/>
              <p:cNvSpPr/>
              <p:nvPr/>
            </p:nvSpPr>
            <p:spPr>
              <a:xfrm>
                <a:off x="-12417" y="6313463"/>
                <a:ext cx="2354234" cy="326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1400"/>
                  <a:t>: PEA </a:t>
                </a:r>
                <a:r>
                  <a:rPr lang="zh-CN" altLang="en-US" sz="1400"/>
                  <a:t>阵列中</a:t>
                </a:r>
                <a:r>
                  <a:rPr lang="en-US" altLang="zh-CN" sz="1400"/>
                  <a:t>PE</a:t>
                </a:r>
                <a:r>
                  <a:rPr lang="zh-CN" altLang="en-US" sz="1400"/>
                  <a:t>的数量</a:t>
                </a:r>
              </a:p>
            </p:txBody>
          </p:sp>
        </mc:Choice>
        <mc:Fallback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17" y="6313463"/>
                <a:ext cx="2354234" cy="326949"/>
              </a:xfrm>
              <a:prstGeom prst="rect">
                <a:avLst/>
              </a:prstGeom>
              <a:blipFill rotWithShape="1">
                <a:blip r:embed="rId8"/>
                <a:stretch>
                  <a:fillRect l="-518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4604254" y="4134469"/>
                <a:ext cx="617335" cy="285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/>
                  <a:t>Time </a:t>
                </a:r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/>
                      </a:rPr>
                      <m:t>𝑖</m:t>
                    </m:r>
                  </m:oMath>
                </a14:m>
                <a:endParaRPr lang="zh-CN" altLang="en-US" sz="70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15" y="1685925"/>
                <a:ext cx="418465" cy="200025"/>
              </a:xfrm>
              <a:prstGeom prst="rect">
                <a:avLst/>
              </a:prstGeom>
              <a:blipFill rotWithShape="1"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8" name="直接连接符 117"/>
          <p:cNvCxnSpPr/>
          <p:nvPr/>
        </p:nvCxnSpPr>
        <p:spPr>
          <a:xfrm>
            <a:off x="5443220" y="1901190"/>
            <a:ext cx="87185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5457825" y="2236470"/>
            <a:ext cx="857250" cy="6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440680" y="196469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T0</a:t>
            </a:r>
            <a:endParaRPr lang="zh-CN" altLang="en-US" sz="1050"/>
          </a:p>
        </p:txBody>
      </p:sp>
      <p:grpSp>
        <p:nvGrpSpPr>
          <p:cNvPr id="121" name="组合 120"/>
          <p:cNvGrpSpPr/>
          <p:nvPr/>
        </p:nvGrpSpPr>
        <p:grpSpPr>
          <a:xfrm rot="0">
            <a:off x="5776595" y="1943735"/>
            <a:ext cx="240665" cy="229870"/>
            <a:chOff x="5562276" y="1279266"/>
            <a:chExt cx="429031" cy="394468"/>
          </a:xfrm>
          <a:noFill/>
        </p:grpSpPr>
        <p:sp>
          <p:nvSpPr>
            <p:cNvPr id="167" name="椭圆 166"/>
            <p:cNvSpPr/>
            <p:nvPr/>
          </p:nvSpPr>
          <p:spPr>
            <a:xfrm>
              <a:off x="5635675" y="1350060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62276" y="1279266"/>
              <a:ext cx="429031" cy="3944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1</a:t>
              </a:r>
              <a:endParaRPr lang="en-US" altLang="zh-CN" sz="900"/>
            </a:p>
          </p:txBody>
        </p:sp>
      </p:grpSp>
      <p:grpSp>
        <p:nvGrpSpPr>
          <p:cNvPr id="122" name="组合 121"/>
          <p:cNvGrpSpPr/>
          <p:nvPr/>
        </p:nvGrpSpPr>
        <p:grpSpPr>
          <a:xfrm rot="0">
            <a:off x="6026785" y="3001010"/>
            <a:ext cx="236220" cy="215265"/>
            <a:chOff x="5561771" y="1289355"/>
            <a:chExt cx="421107" cy="369405"/>
          </a:xfrm>
          <a:noFill/>
        </p:grpSpPr>
        <p:sp>
          <p:nvSpPr>
            <p:cNvPr id="165" name="椭圆 164"/>
            <p:cNvSpPr/>
            <p:nvPr/>
          </p:nvSpPr>
          <p:spPr>
            <a:xfrm>
              <a:off x="5635675" y="1350060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61771" y="1289355"/>
              <a:ext cx="421107" cy="3694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800"/>
                <a:t>8</a:t>
              </a:r>
              <a:endParaRPr lang="zh-CN" altLang="en-US" sz="800"/>
            </a:p>
          </p:txBody>
        </p:sp>
      </p:grpSp>
      <p:grpSp>
        <p:nvGrpSpPr>
          <p:cNvPr id="123" name="组合 122"/>
          <p:cNvGrpSpPr/>
          <p:nvPr/>
        </p:nvGrpSpPr>
        <p:grpSpPr>
          <a:xfrm rot="0">
            <a:off x="5768340" y="2324100"/>
            <a:ext cx="240665" cy="229870"/>
            <a:chOff x="5545253" y="1320185"/>
            <a:chExt cx="429031" cy="394468"/>
          </a:xfrm>
          <a:noFill/>
        </p:grpSpPr>
        <p:sp>
          <p:nvSpPr>
            <p:cNvPr id="163" name="椭圆 162"/>
            <p:cNvSpPr/>
            <p:nvPr/>
          </p:nvSpPr>
          <p:spPr>
            <a:xfrm>
              <a:off x="5625502" y="1383522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45253" y="1320185"/>
              <a:ext cx="429031" cy="3944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2</a:t>
              </a:r>
              <a:endParaRPr lang="en-US" altLang="zh-CN" sz="900"/>
            </a:p>
          </p:txBody>
        </p:sp>
      </p:grpSp>
      <p:cxnSp>
        <p:nvCxnSpPr>
          <p:cNvPr id="124" name="直接连接符 123"/>
          <p:cNvCxnSpPr/>
          <p:nvPr/>
        </p:nvCxnSpPr>
        <p:spPr>
          <a:xfrm>
            <a:off x="5457825" y="2573020"/>
            <a:ext cx="85725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5457825" y="2907030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67" idx="4"/>
            <a:endCxn id="163" idx="0"/>
          </p:cNvCxnSpPr>
          <p:nvPr/>
        </p:nvCxnSpPr>
        <p:spPr>
          <a:xfrm flipH="1">
            <a:off x="5884545" y="2131695"/>
            <a:ext cx="4445" cy="229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67" idx="5"/>
            <a:endCxn id="165" idx="0"/>
          </p:cNvCxnSpPr>
          <p:nvPr/>
        </p:nvCxnSpPr>
        <p:spPr>
          <a:xfrm>
            <a:off x="5938520" y="2110105"/>
            <a:ext cx="200660" cy="926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 rot="0">
            <a:off x="5774805" y="2642236"/>
            <a:ext cx="242455" cy="571205"/>
            <a:chOff x="5559048" y="1283198"/>
            <a:chExt cx="432433" cy="978872"/>
          </a:xfrm>
          <a:noFill/>
        </p:grpSpPr>
        <p:sp>
          <p:nvSpPr>
            <p:cNvPr id="159" name="椭圆 158"/>
            <p:cNvSpPr/>
            <p:nvPr/>
          </p:nvSpPr>
          <p:spPr>
            <a:xfrm>
              <a:off x="5631341" y="1344553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559048" y="1283198"/>
              <a:ext cx="429241" cy="3939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3</a:t>
              </a:r>
              <a:endParaRPr lang="en-US" altLang="zh-CN" sz="9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5635675" y="1924125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62240" y="1868142"/>
              <a:ext cx="429241" cy="3939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4</a:t>
              </a:r>
              <a:endParaRPr lang="en-US" altLang="zh-CN" sz="900"/>
            </a:p>
          </p:txBody>
        </p:sp>
      </p:grpSp>
      <p:cxnSp>
        <p:nvCxnSpPr>
          <p:cNvPr id="129" name="直接箭头连接符 128"/>
          <p:cNvCxnSpPr>
            <a:stCxn id="163" idx="4"/>
            <a:endCxn id="159" idx="0"/>
          </p:cNvCxnSpPr>
          <p:nvPr/>
        </p:nvCxnSpPr>
        <p:spPr>
          <a:xfrm>
            <a:off x="5884545" y="2507615"/>
            <a:ext cx="1905" cy="17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65" idx="3"/>
            <a:endCxn id="153" idx="6"/>
          </p:cNvCxnSpPr>
          <p:nvPr/>
        </p:nvCxnSpPr>
        <p:spPr>
          <a:xfrm flipH="1">
            <a:off x="5956935" y="3161665"/>
            <a:ext cx="132080" cy="260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 rot="0">
            <a:off x="6201410" y="3643630"/>
            <a:ext cx="236220" cy="215265"/>
            <a:chOff x="6391894" y="5552823"/>
            <a:chExt cx="348221" cy="307224"/>
          </a:xfrm>
        </p:grpSpPr>
        <p:sp>
          <p:nvSpPr>
            <p:cNvPr id="157" name="椭圆 156"/>
            <p:cNvSpPr/>
            <p:nvPr/>
          </p:nvSpPr>
          <p:spPr>
            <a:xfrm>
              <a:off x="6453008" y="5595149"/>
              <a:ext cx="208383" cy="209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391894" y="5552823"/>
              <a:ext cx="348221" cy="307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/>
                <a:t>9</a:t>
              </a:r>
              <a:endParaRPr lang="zh-CN" altLang="en-US" sz="80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440680" y="2292985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T1</a:t>
            </a:r>
            <a:endParaRPr lang="zh-CN" altLang="en-US" sz="1050"/>
          </a:p>
        </p:txBody>
      </p:sp>
      <p:sp>
        <p:nvSpPr>
          <p:cNvPr id="133" name="TextBox 132"/>
          <p:cNvSpPr txBox="1"/>
          <p:nvPr/>
        </p:nvSpPr>
        <p:spPr>
          <a:xfrm>
            <a:off x="5440680" y="264922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T2</a:t>
            </a:r>
            <a:endParaRPr lang="zh-CN" altLang="en-US" sz="1050"/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5457825" y="3267710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H="1">
            <a:off x="5888355" y="2835910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440680" y="2988945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T3</a:t>
            </a:r>
            <a:endParaRPr lang="zh-CN" altLang="en-US" sz="1050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5457825" y="3588385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5457825" y="3909060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5457825" y="4229735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440680" y="332867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T4</a:t>
            </a:r>
            <a:endParaRPr lang="zh-CN" altLang="en-US" sz="1050"/>
          </a:p>
        </p:txBody>
      </p:sp>
      <p:sp>
        <p:nvSpPr>
          <p:cNvPr id="141" name="TextBox 140"/>
          <p:cNvSpPr txBox="1"/>
          <p:nvPr/>
        </p:nvSpPr>
        <p:spPr>
          <a:xfrm>
            <a:off x="5440680" y="364363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T5</a:t>
            </a:r>
            <a:endParaRPr lang="zh-CN" altLang="en-US" sz="1050"/>
          </a:p>
        </p:txBody>
      </p:sp>
      <p:sp>
        <p:nvSpPr>
          <p:cNvPr id="142" name="TextBox 141"/>
          <p:cNvSpPr txBox="1"/>
          <p:nvPr/>
        </p:nvSpPr>
        <p:spPr>
          <a:xfrm>
            <a:off x="5440680" y="395859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T6</a:t>
            </a:r>
            <a:endParaRPr lang="zh-CN" altLang="en-US" sz="1050"/>
          </a:p>
        </p:txBody>
      </p:sp>
      <p:grpSp>
        <p:nvGrpSpPr>
          <p:cNvPr id="143" name="组合 142"/>
          <p:cNvGrpSpPr/>
          <p:nvPr/>
        </p:nvGrpSpPr>
        <p:grpSpPr>
          <a:xfrm rot="0">
            <a:off x="5773419" y="3309619"/>
            <a:ext cx="243833" cy="566783"/>
            <a:chOff x="5556622" y="1277648"/>
            <a:chExt cx="434665" cy="971400"/>
          </a:xfrm>
          <a:noFill/>
        </p:grpSpPr>
        <p:sp>
          <p:nvSpPr>
            <p:cNvPr id="153" name="椭圆 152"/>
            <p:cNvSpPr/>
            <p:nvPr/>
          </p:nvSpPr>
          <p:spPr>
            <a:xfrm>
              <a:off x="5631341" y="1344553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56622" y="1277648"/>
              <a:ext cx="429018" cy="3939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5</a:t>
              </a:r>
              <a:endParaRPr lang="en-US" altLang="zh-CN" sz="90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635675" y="1924125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62269" y="1855078"/>
              <a:ext cx="429018" cy="3939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6</a:t>
              </a:r>
              <a:endParaRPr lang="en-US" altLang="zh-CN" sz="900"/>
            </a:p>
          </p:txBody>
        </p:sp>
      </p:grpSp>
      <p:grpSp>
        <p:nvGrpSpPr>
          <p:cNvPr id="144" name="组合 143"/>
          <p:cNvGrpSpPr/>
          <p:nvPr/>
        </p:nvGrpSpPr>
        <p:grpSpPr>
          <a:xfrm rot="0">
            <a:off x="5775960" y="3997326"/>
            <a:ext cx="240665" cy="229870"/>
            <a:chOff x="5558837" y="1331216"/>
            <a:chExt cx="429032" cy="394468"/>
          </a:xfrm>
          <a:noFill/>
        </p:grpSpPr>
        <p:sp>
          <p:nvSpPr>
            <p:cNvPr id="151" name="椭圆 150"/>
            <p:cNvSpPr/>
            <p:nvPr/>
          </p:nvSpPr>
          <p:spPr>
            <a:xfrm>
              <a:off x="5625502" y="1383520"/>
              <a:ext cx="252000" cy="25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58837" y="1331216"/>
              <a:ext cx="429032" cy="3944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7</a:t>
              </a:r>
              <a:endParaRPr lang="en-US" altLang="zh-CN" sz="900"/>
            </a:p>
          </p:txBody>
        </p:sp>
      </p:grpSp>
      <p:cxnSp>
        <p:nvCxnSpPr>
          <p:cNvPr id="145" name="直接箭头连接符 144"/>
          <p:cNvCxnSpPr/>
          <p:nvPr/>
        </p:nvCxnSpPr>
        <p:spPr>
          <a:xfrm flipH="1">
            <a:off x="5888355" y="3162935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5888355" y="3505200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5888355" y="3870325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65" idx="5"/>
            <a:endCxn id="158" idx="0"/>
          </p:cNvCxnSpPr>
          <p:nvPr/>
        </p:nvCxnSpPr>
        <p:spPr>
          <a:xfrm>
            <a:off x="6188710" y="3161665"/>
            <a:ext cx="130810" cy="48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57" idx="4"/>
            <a:endCxn id="151" idx="6"/>
          </p:cNvCxnSpPr>
          <p:nvPr/>
        </p:nvCxnSpPr>
        <p:spPr>
          <a:xfrm flipH="1">
            <a:off x="5955030" y="3820160"/>
            <a:ext cx="358775" cy="281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162" idx="1"/>
            <a:endCxn id="164" idx="1"/>
          </p:cNvCxnSpPr>
          <p:nvPr/>
        </p:nvCxnSpPr>
        <p:spPr>
          <a:xfrm rot="10800000">
            <a:off x="5768340" y="2439035"/>
            <a:ext cx="8255" cy="659765"/>
          </a:xfrm>
          <a:prstGeom prst="curvedConnector3">
            <a:avLst>
              <a:gd name="adj1" fmla="val 2984615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6194822" y="3341607"/>
            <a:ext cx="147660" cy="13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6763307" y="1661699"/>
            <a:ext cx="2158181" cy="3150244"/>
            <a:chOff x="4184301" y="3468352"/>
            <a:chExt cx="2251179" cy="3365277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184301" y="3468352"/>
              <a:ext cx="1251444" cy="2791530"/>
              <a:chOff x="2149394" y="4134469"/>
              <a:chExt cx="1546748" cy="36301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2149394" y="4134469"/>
                    <a:ext cx="679575" cy="340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100"/>
                      <a:t>Time </a:t>
                    </a:r>
                    <a14:m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/>
                          </a:rPr>
                          <m:t>𝑖</m:t>
                        </m:r>
                      </m:oMath>
                    </a14:m>
                    <a:endParaRPr lang="zh-CN" altLang="en-US" sz="1100"/>
                  </a:p>
                </p:txBody>
              </p:sp>
            </mc:Choice>
            <mc:Fallback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9394" y="4134469"/>
                    <a:ext cx="679575" cy="34020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202" name="直接连接符 201"/>
              <p:cNvCxnSpPr/>
              <p:nvPr/>
            </p:nvCxnSpPr>
            <p:spPr>
              <a:xfrm>
                <a:off x="2208939" y="4441632"/>
                <a:ext cx="12865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V="1">
                <a:off x="2230496" y="4919872"/>
                <a:ext cx="1264953" cy="85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2205261" y="4532185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T0</a:t>
                </a:r>
                <a:endParaRPr lang="zh-CN" altLang="en-US" sz="1100"/>
              </a:p>
            </p:txBody>
          </p:sp>
          <p:grpSp>
            <p:nvGrpSpPr>
              <p:cNvPr id="205" name="组合 204"/>
              <p:cNvGrpSpPr/>
              <p:nvPr/>
            </p:nvGrpSpPr>
            <p:grpSpPr>
              <a:xfrm>
                <a:off x="2736146" y="4502623"/>
                <a:ext cx="299570" cy="300180"/>
                <a:chOff x="5604732" y="1279962"/>
                <a:chExt cx="362273" cy="360936"/>
              </a:xfrm>
              <a:noFill/>
            </p:grpSpPr>
            <p:sp>
              <p:nvSpPr>
                <p:cNvPr id="250" name="椭圆 249"/>
                <p:cNvSpPr/>
                <p:nvPr/>
              </p:nvSpPr>
              <p:spPr>
                <a:xfrm>
                  <a:off x="5635675" y="1350060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5604732" y="1279962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1</a:t>
                  </a:r>
                  <a:endParaRPr lang="zh-CN" altLang="en-US" sz="1050"/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3079290" y="5063356"/>
                <a:ext cx="299570" cy="300180"/>
                <a:chOff x="5602523" y="1315507"/>
                <a:chExt cx="362273" cy="360936"/>
              </a:xfrm>
              <a:noFill/>
            </p:grpSpPr>
            <p:sp>
              <p:nvSpPr>
                <p:cNvPr id="248" name="椭圆 247"/>
                <p:cNvSpPr/>
                <p:nvPr/>
              </p:nvSpPr>
              <p:spPr>
                <a:xfrm>
                  <a:off x="5635675" y="1350060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5602523" y="1315507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8</a:t>
                  </a:r>
                  <a:endParaRPr lang="zh-CN" altLang="en-US" sz="900"/>
                </a:p>
              </p:txBody>
            </p:sp>
          </p:grpSp>
          <p:grpSp>
            <p:nvGrpSpPr>
              <p:cNvPr id="207" name="组合 206"/>
              <p:cNvGrpSpPr/>
              <p:nvPr/>
            </p:nvGrpSpPr>
            <p:grpSpPr>
              <a:xfrm>
                <a:off x="2733137" y="5044390"/>
                <a:ext cx="299570" cy="300180"/>
                <a:chOff x="5599589" y="1320185"/>
                <a:chExt cx="362273" cy="360936"/>
              </a:xfrm>
              <a:noFill/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625502" y="1383522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5599589" y="1320185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2</a:t>
                  </a:r>
                  <a:endParaRPr lang="zh-CN" altLang="en-US" sz="900"/>
                </a:p>
              </p:txBody>
            </p:sp>
          </p:grpSp>
          <p:cxnSp>
            <p:nvCxnSpPr>
              <p:cNvPr id="208" name="直接连接符 207"/>
              <p:cNvCxnSpPr/>
              <p:nvPr/>
            </p:nvCxnSpPr>
            <p:spPr>
              <a:xfrm>
                <a:off x="2230496" y="5399823"/>
                <a:ext cx="126495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230496" y="5875842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箭头连接符 209"/>
              <p:cNvCxnSpPr>
                <a:stCxn id="250" idx="4"/>
                <a:endCxn id="246" idx="0"/>
              </p:cNvCxnSpPr>
              <p:nvPr/>
            </p:nvCxnSpPr>
            <p:spPr>
              <a:xfrm flipH="1">
                <a:off x="2858751" y="4770505"/>
                <a:ext cx="7167" cy="326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>
                <a:stCxn id="250" idx="5"/>
                <a:endCxn id="248" idx="0"/>
              </p:cNvCxnSpPr>
              <p:nvPr/>
            </p:nvCxnSpPr>
            <p:spPr>
              <a:xfrm>
                <a:off x="2939591" y="4739811"/>
                <a:ext cx="271296" cy="3522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椭圆 211"/>
              <p:cNvSpPr/>
              <p:nvPr/>
            </p:nvSpPr>
            <p:spPr>
              <a:xfrm>
                <a:off x="3423991" y="5564457"/>
                <a:ext cx="208383" cy="20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2717154" y="5496199"/>
                <a:ext cx="306261" cy="789319"/>
                <a:chOff x="5581768" y="1280832"/>
                <a:chExt cx="370365" cy="949076"/>
              </a:xfrm>
              <a:noFill/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631341" y="1344553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5589865" y="1280832"/>
                  <a:ext cx="362268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3</a:t>
                  </a:r>
                  <a:endParaRPr lang="zh-CN" altLang="en-US" sz="900"/>
                </a:p>
              </p:txBody>
            </p:sp>
            <p:sp>
              <p:nvSpPr>
                <p:cNvPr id="244" name="椭圆 243"/>
                <p:cNvSpPr/>
                <p:nvPr/>
              </p:nvSpPr>
              <p:spPr>
                <a:xfrm>
                  <a:off x="5635675" y="1924125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5581768" y="1868972"/>
                  <a:ext cx="362270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4</a:t>
                  </a:r>
                  <a:endParaRPr lang="zh-CN" altLang="en-US" sz="900"/>
                </a:p>
              </p:txBody>
            </p:sp>
          </p:grpSp>
          <p:cxnSp>
            <p:nvCxnSpPr>
              <p:cNvPr id="214" name="直接箭头连接符 213"/>
              <p:cNvCxnSpPr>
                <a:stCxn id="246" idx="4"/>
                <a:endCxn id="242" idx="0"/>
              </p:cNvCxnSpPr>
              <p:nvPr/>
            </p:nvCxnSpPr>
            <p:spPr>
              <a:xfrm>
                <a:off x="2858751" y="5306649"/>
                <a:ext cx="3583" cy="242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>
                <a:stCxn id="249" idx="2"/>
              </p:cNvCxnSpPr>
              <p:nvPr/>
            </p:nvCxnSpPr>
            <p:spPr>
              <a:xfrm flipH="1">
                <a:off x="2952167" y="5363536"/>
                <a:ext cx="276903" cy="12226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/>
              <p:cNvSpPr txBox="1"/>
              <p:nvPr/>
            </p:nvSpPr>
            <p:spPr>
              <a:xfrm>
                <a:off x="3396575" y="5530748"/>
                <a:ext cx="299567" cy="30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9</a:t>
                </a:r>
                <a:endParaRPr lang="zh-CN" altLang="en-US" sz="90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205261" y="5000302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T1</a:t>
                </a:r>
                <a:endParaRPr lang="zh-CN" altLang="en-US" sz="110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2205261" y="5508319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T2</a:t>
                </a:r>
                <a:endParaRPr lang="zh-CN" altLang="en-US" sz="1100"/>
              </a:p>
            </p:txBody>
          </p:sp>
          <p:cxnSp>
            <p:nvCxnSpPr>
              <p:cNvPr id="219" name="直接连接符 218"/>
              <p:cNvCxnSpPr/>
              <p:nvPr/>
            </p:nvCxnSpPr>
            <p:spPr>
              <a:xfrm flipV="1">
                <a:off x="2230496" y="63899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/>
              <p:cNvCxnSpPr/>
              <p:nvPr/>
            </p:nvCxnSpPr>
            <p:spPr>
              <a:xfrm flipH="1">
                <a:off x="2865917" y="5774038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2205261" y="5992129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T3</a:t>
                </a:r>
                <a:endParaRPr lang="zh-CN" altLang="en-US" sz="1100"/>
              </a:p>
            </p:txBody>
          </p:sp>
          <p:cxnSp>
            <p:nvCxnSpPr>
              <p:cNvPr id="222" name="直接连接符 221"/>
              <p:cNvCxnSpPr/>
              <p:nvPr/>
            </p:nvCxnSpPr>
            <p:spPr>
              <a:xfrm flipV="1">
                <a:off x="2230496" y="68471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 flipV="1">
                <a:off x="2230496" y="73043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 flipV="1">
                <a:off x="2230496" y="77615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2205261" y="6476817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T4</a:t>
                </a:r>
                <a:endParaRPr lang="zh-CN" altLang="en-US" sz="110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205261" y="6926001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T5</a:t>
                </a:r>
                <a:endParaRPr lang="zh-CN" altLang="en-US" sz="11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205261" y="7375180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T6</a:t>
                </a:r>
                <a:endParaRPr lang="zh-CN" altLang="en-US" sz="1100"/>
              </a:p>
            </p:txBody>
          </p:sp>
          <p:grpSp>
            <p:nvGrpSpPr>
              <p:cNvPr id="228" name="组合 227"/>
              <p:cNvGrpSpPr/>
              <p:nvPr/>
            </p:nvGrpSpPr>
            <p:grpSpPr>
              <a:xfrm>
                <a:off x="2711815" y="6466814"/>
                <a:ext cx="311608" cy="776043"/>
                <a:chOff x="5575319" y="1297687"/>
                <a:chExt cx="376831" cy="933113"/>
              </a:xfrm>
              <a:noFill/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5631341" y="1344553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5575319" y="1297687"/>
                  <a:ext cx="362269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5</a:t>
                  </a:r>
                  <a:endParaRPr lang="zh-CN" altLang="en-US" sz="900"/>
                </a:p>
              </p:txBody>
            </p:sp>
            <p:sp>
              <p:nvSpPr>
                <p:cNvPr id="240" name="椭圆 239"/>
                <p:cNvSpPr/>
                <p:nvPr/>
              </p:nvSpPr>
              <p:spPr>
                <a:xfrm>
                  <a:off x="5635675" y="1924125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5589879" y="1869864"/>
                  <a:ext cx="362271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6</a:t>
                  </a:r>
                  <a:endParaRPr lang="zh-CN" altLang="en-US" sz="900"/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2713489" y="7429031"/>
                <a:ext cx="299570" cy="300180"/>
                <a:chOff x="5575829" y="1329425"/>
                <a:chExt cx="362273" cy="360936"/>
              </a:xfrm>
              <a:noFill/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625502" y="1383520"/>
                  <a:ext cx="252000" cy="2519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5575829" y="1329425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7</a:t>
                  </a:r>
                  <a:endParaRPr lang="zh-CN" altLang="en-US" sz="900"/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H="1">
                <a:off x="2865917" y="6240790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箭头连接符 230"/>
              <p:cNvCxnSpPr/>
              <p:nvPr/>
            </p:nvCxnSpPr>
            <p:spPr>
              <a:xfrm flipH="1">
                <a:off x="2865917" y="6729195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箭头连接符 231"/>
              <p:cNvCxnSpPr/>
              <p:nvPr/>
            </p:nvCxnSpPr>
            <p:spPr>
              <a:xfrm flipH="1">
                <a:off x="2865917" y="7249379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箭头连接符 232"/>
              <p:cNvCxnSpPr>
                <a:endCxn id="212" idx="1"/>
              </p:cNvCxnSpPr>
              <p:nvPr/>
            </p:nvCxnSpPr>
            <p:spPr>
              <a:xfrm>
                <a:off x="3288343" y="5295977"/>
                <a:ext cx="166165" cy="299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/>
              <p:cNvCxnSpPr/>
              <p:nvPr/>
            </p:nvCxnSpPr>
            <p:spPr>
              <a:xfrm flipH="1">
                <a:off x="2977537" y="5725066"/>
                <a:ext cx="504446" cy="18537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曲线连接符 234"/>
              <p:cNvCxnSpPr>
                <a:stCxn id="245" idx="1"/>
                <a:endCxn id="247" idx="1"/>
              </p:cNvCxnSpPr>
              <p:nvPr/>
            </p:nvCxnSpPr>
            <p:spPr>
              <a:xfrm rot="10800000" flipH="1">
                <a:off x="2724194" y="5194050"/>
                <a:ext cx="9005" cy="941241"/>
              </a:xfrm>
              <a:prstGeom prst="curvedConnector3">
                <a:avLst>
                  <a:gd name="adj1" fmla="val -3407974"/>
                </a:avLst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直接连接符 171"/>
            <p:cNvCxnSpPr/>
            <p:nvPr/>
          </p:nvCxnSpPr>
          <p:spPr>
            <a:xfrm>
              <a:off x="5394590" y="5190801"/>
              <a:ext cx="104089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5412031" y="5558557"/>
              <a:ext cx="1023449" cy="65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5599124" y="5240235"/>
              <a:ext cx="242375" cy="230832"/>
              <a:chOff x="5600770" y="1293751"/>
              <a:chExt cx="362271" cy="360936"/>
            </a:xfrm>
            <a:noFill/>
          </p:grpSpPr>
          <p:sp>
            <p:nvSpPr>
              <p:cNvPr id="199" name="椭圆 198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600770" y="1293751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1</a:t>
                </a:r>
                <a:endParaRPr lang="zh-CN" altLang="en-US" sz="1050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5864835" y="5645649"/>
              <a:ext cx="242375" cy="230832"/>
              <a:chOff x="5580743" y="1288990"/>
              <a:chExt cx="362271" cy="360936"/>
            </a:xfrm>
            <a:noFill/>
          </p:grpSpPr>
          <p:sp>
            <p:nvSpPr>
              <p:cNvPr id="197" name="椭圆 196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580743" y="1288990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8</a:t>
                </a:r>
                <a:endParaRPr lang="zh-CN" altLang="en-US" sz="900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581457" y="5645988"/>
              <a:ext cx="242375" cy="230832"/>
              <a:chOff x="5572859" y="1317003"/>
              <a:chExt cx="362271" cy="360936"/>
            </a:xfrm>
            <a:noFill/>
          </p:grpSpPr>
          <p:sp>
            <p:nvSpPr>
              <p:cNvPr id="195" name="椭圆 194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572859" y="1317003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2</a:t>
                </a:r>
                <a:endParaRPr lang="zh-CN" altLang="en-US" sz="900"/>
              </a:p>
            </p:txBody>
          </p:sp>
        </p:grpSp>
        <p:cxnSp>
          <p:nvCxnSpPr>
            <p:cNvPr id="177" name="直接连接符 176"/>
            <p:cNvCxnSpPr/>
            <p:nvPr/>
          </p:nvCxnSpPr>
          <p:spPr>
            <a:xfrm>
              <a:off x="5412031" y="5927629"/>
              <a:ext cx="102344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5412031" y="6293677"/>
              <a:ext cx="1023449" cy="23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99" idx="4"/>
              <a:endCxn id="195" idx="0"/>
            </p:cNvCxnSpPr>
            <p:nvPr/>
          </p:nvCxnSpPr>
          <p:spPr>
            <a:xfrm flipH="1">
              <a:off x="5700977" y="5437412"/>
              <a:ext cx="5799" cy="251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99" idx="5"/>
              <a:endCxn id="197" idx="0"/>
            </p:cNvCxnSpPr>
            <p:nvPr/>
          </p:nvCxnSpPr>
          <p:spPr>
            <a:xfrm>
              <a:off x="5766383" y="5413809"/>
              <a:ext cx="219500" cy="270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椭圆 180"/>
            <p:cNvSpPr/>
            <p:nvPr/>
          </p:nvSpPr>
          <p:spPr>
            <a:xfrm>
              <a:off x="6158302" y="6047944"/>
              <a:ext cx="168599" cy="1611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587212" y="5996244"/>
              <a:ext cx="254627" cy="606750"/>
              <a:chOff x="5582944" y="1282066"/>
              <a:chExt cx="380583" cy="948733"/>
            </a:xfrm>
            <a:noFill/>
          </p:grpSpPr>
          <p:sp>
            <p:nvSpPr>
              <p:cNvPr id="191" name="椭圆 190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5601257" y="1282066"/>
                <a:ext cx="362270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3</a:t>
                </a:r>
                <a:endParaRPr lang="zh-CN" altLang="en-US" sz="900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582944" y="1869863"/>
                <a:ext cx="362270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4</a:t>
                </a:r>
                <a:endParaRPr lang="zh-CN" altLang="en-US" sz="900"/>
              </a:p>
            </p:txBody>
          </p:sp>
        </p:grpSp>
        <p:cxnSp>
          <p:nvCxnSpPr>
            <p:cNvPr id="183" name="直接箭头连接符 182"/>
            <p:cNvCxnSpPr>
              <a:stCxn id="195" idx="4"/>
              <a:endCxn id="191" idx="0"/>
            </p:cNvCxnSpPr>
            <p:nvPr/>
          </p:nvCxnSpPr>
          <p:spPr>
            <a:xfrm>
              <a:off x="5700977" y="5849695"/>
              <a:ext cx="2899" cy="186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98" idx="2"/>
            </p:cNvCxnSpPr>
            <p:nvPr/>
          </p:nvCxnSpPr>
          <p:spPr>
            <a:xfrm flipH="1">
              <a:off x="5776558" y="5893440"/>
              <a:ext cx="224037" cy="9401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6120886" y="600235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9</a:t>
              </a:r>
              <a:endParaRPr lang="zh-CN" altLang="en-US" sz="900"/>
            </a:p>
          </p:txBody>
        </p:sp>
        <p:cxnSp>
          <p:nvCxnSpPr>
            <p:cNvPr id="186" name="直接箭头连接符 185"/>
            <p:cNvCxnSpPr/>
            <p:nvPr/>
          </p:nvCxnSpPr>
          <p:spPr>
            <a:xfrm flipH="1">
              <a:off x="5706775" y="6209107"/>
              <a:ext cx="2467" cy="199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181" idx="1"/>
            </p:cNvCxnSpPr>
            <p:nvPr/>
          </p:nvCxnSpPr>
          <p:spPr>
            <a:xfrm>
              <a:off x="6048552" y="5841488"/>
              <a:ext cx="134441" cy="230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H="1">
              <a:off x="6001154" y="6171449"/>
              <a:ext cx="204069" cy="662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曲线连接符 188"/>
            <p:cNvCxnSpPr>
              <a:stCxn id="244" idx="6"/>
              <a:endCxn id="195" idx="2"/>
            </p:cNvCxnSpPr>
            <p:nvPr/>
          </p:nvCxnSpPr>
          <p:spPr>
            <a:xfrm>
              <a:off x="4848331" y="5007484"/>
              <a:ext cx="768347" cy="761627"/>
            </a:xfrm>
            <a:prstGeom prst="curvedConnector3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矩形 189"/>
                <p:cNvSpPr/>
                <p:nvPr/>
              </p:nvSpPr>
              <p:spPr>
                <a:xfrm>
                  <a:off x="5442038" y="4869849"/>
                  <a:ext cx="5319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/>
                          </a:rPr>
                          <m:t>i</m:t>
                        </m:r>
                        <m:r>
                          <a:rPr lang="en-US" altLang="zh-CN" sz="1200">
                            <a:latin typeface="Cambria Math"/>
                          </a:rPr>
                          <m:t>+1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90" name="矩形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038" y="4869849"/>
                  <a:ext cx="53194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52" name="椭圆 251"/>
          <p:cNvSpPr/>
          <p:nvPr/>
        </p:nvSpPr>
        <p:spPr>
          <a:xfrm>
            <a:off x="7733554" y="3400420"/>
            <a:ext cx="147660" cy="13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/>
          <p:cNvSpPr txBox="1"/>
          <p:nvPr/>
        </p:nvSpPr>
        <p:spPr>
          <a:xfrm>
            <a:off x="8255" y="4859655"/>
            <a:ext cx="898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      : </a:t>
            </a:r>
            <a:r>
              <a:rPr lang="zh-CN" altLang="en-US"/>
              <a:t>由算子的机动性范围      扩展而来，代表算子的</a:t>
            </a:r>
            <a:r>
              <a:rPr lang="zh-CN" altLang="en-US">
                <a:solidFill>
                  <a:srgbClr val="FF0000"/>
                </a:solidFill>
              </a:rPr>
              <a:t>路由节点</a:t>
            </a:r>
            <a:r>
              <a:rPr lang="zh-CN" altLang="en-US"/>
              <a:t>可放置的范围</a:t>
            </a:r>
            <a:r>
              <a:rPr lang="en-US" altLang="zh-CN"/>
              <a:t>,</a:t>
            </a:r>
            <a:r>
              <a:rPr lang="zh-CN" altLang="en-US"/>
              <a:t>即为：</a:t>
            </a:r>
            <a:endParaRPr lang="en-US" altLang="zh-CN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590" y="4914265"/>
            <a:ext cx="266700" cy="251460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9155" y="4932045"/>
            <a:ext cx="640080" cy="259080"/>
          </a:xfrm>
          <a:prstGeom prst="rect">
            <a:avLst/>
          </a:prstGeom>
        </p:spPr>
      </p:pic>
      <p:graphicFrame>
        <p:nvGraphicFramePr>
          <p:cNvPr id="256" name="对象 2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3065" y="4888865"/>
          <a:ext cx="338455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4" imgW="241300" imgH="215900" progId="Equation.KSEE3">
                  <p:embed/>
                </p:oleObj>
              </mc:Choice>
              <mc:Fallback>
                <p:oleObj name="" r:id="rId14" imgW="2413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33065" y="4888865"/>
                        <a:ext cx="338455" cy="3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342211"/>
                <a:ext cx="6576609" cy="61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  <m:r>
                      <a:rPr lang="zh-CN" altLang="en-US" sz="1600" i="1">
                        <a:latin typeface="Cambria Math"/>
                      </a:rPr>
                      <m:t>时间</m:t>
                    </m:r>
                    <m:r>
                      <a:rPr lang="zh-CN" altLang="en-US" sz="1600" i="1" smtClean="0">
                        <a:latin typeface="Cambria Math"/>
                      </a:rPr>
                      <m:t>步</m:t>
                    </m:r>
                    <m:r>
                      <a:rPr lang="zh-CN" altLang="en-US" sz="1600" b="0" i="1" smtClean="0">
                        <a:latin typeface="Cambria Math"/>
                      </a:rPr>
                      <m:t>被</m:t>
                    </m:r>
                    <m:r>
                      <a:rPr lang="zh-CN" altLang="en-US" sz="1600" i="1">
                        <a:latin typeface="Cambria Math"/>
                      </a:rPr>
                      <m:t>调度</m:t>
                    </m:r>
                    <m:r>
                      <a:rPr lang="zh-CN" altLang="en-US" sz="1600" b="0" i="1" smtClean="0">
                        <a:latin typeface="Cambria Math"/>
                      </a:rPr>
                      <m:t>，在</m:t>
                    </m:r>
                    <m:r>
                      <a:rPr lang="en-US" altLang="zh-CN" sz="1600" b="0" i="1" smtClean="0">
                        <a:latin typeface="Cambria Math"/>
                      </a:rPr>
                      <m:t>𝑗</m:t>
                    </m:r>
                    <m:r>
                      <a:rPr lang="zh-CN" altLang="en-US" sz="1600" i="1">
                        <a:latin typeface="Cambria Math"/>
                      </a:rPr>
                      <m:t>时间</m:t>
                    </m:r>
                    <m:r>
                      <a:rPr lang="zh-CN" altLang="en-US" sz="1600" b="0" i="1" smtClean="0">
                        <a:latin typeface="Cambria Math"/>
                      </a:rPr>
                      <m:t>步</m:t>
                    </m:r>
                    <m:r>
                      <a:rPr lang="zh-CN" altLang="en-US" sz="1600" i="1">
                        <a:latin typeface="Cambria Math"/>
                      </a:rPr>
                      <m:t>插入</m:t>
                    </m:r>
                    <m:r>
                      <a:rPr lang="zh-CN" altLang="en-US" sz="1600" b="0" i="1" smtClean="0">
                        <a:latin typeface="Cambria Math"/>
                      </a:rPr>
                      <m:t>它的</m:t>
                    </m:r>
                    <m:r>
                      <a:rPr lang="en-US" altLang="zh-CN" sz="1600" b="0" i="1" smtClean="0">
                        <a:latin typeface="Cambria Math"/>
                      </a:rPr>
                      <m:t>𝑃𝐸</m:t>
                    </m:r>
                    <m:r>
                      <a:rPr lang="zh-CN" altLang="en-US" sz="1600" i="1">
                        <a:latin typeface="Cambria Math"/>
                      </a:rPr>
                      <m:t>路由</m:t>
                    </m:r>
                    <m:r>
                      <a:rPr lang="zh-CN" altLang="en-US" sz="1600" i="1" smtClean="0">
                        <a:latin typeface="Cambria Math"/>
                      </a:rPr>
                      <m:t>结点</m:t>
                    </m:r>
                    <m:r>
                      <a:rPr lang="zh-CN" altLang="en-US" sz="1600" b="0" i="1" smtClean="0">
                        <a:latin typeface="Cambria Math"/>
                      </a:rPr>
                      <m:t>，</m:t>
                    </m:r>
                    <m:r>
                      <a:rPr lang="en-US" altLang="zh-CN" sz="1600" b="0" i="1" smtClean="0">
                        <a:latin typeface="Cambria Math"/>
                      </a:rPr>
                      <m:t>𝑗</m:t>
                    </m:r>
                    <m:r>
                      <a:rPr lang="en-US" altLang="zh-CN" sz="1600" b="0" i="1" smtClean="0">
                        <a:latin typeface="Cambria Math"/>
                      </a:rPr>
                      <m:t>≥</m:t>
                    </m:r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CN" sz="16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8,1,2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i="1">
                          <a:latin typeface="Cambria Math"/>
                        </a:rPr>
                        <m:t>8</m:t>
                      </m:r>
                      <m:r>
                        <a:rPr lang="zh-CN" altLang="en-US" sz="1600" i="1">
                          <a:latin typeface="Cambria Math"/>
                        </a:rPr>
                        <m:t>在时间步</m:t>
                      </m:r>
                      <m:r>
                        <a:rPr lang="en-US" altLang="zh-CN" sz="1600" i="1">
                          <a:latin typeface="Cambria Math"/>
                        </a:rPr>
                        <m:t>1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被</m:t>
                      </m:r>
                      <m:r>
                        <a:rPr lang="zh-CN" altLang="en-US" sz="1600" i="1">
                          <a:latin typeface="Cambria Math"/>
                        </a:rPr>
                        <m:t>调度，在时间步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2</m:t>
                      </m:r>
                      <m:r>
                        <a:rPr lang="zh-CN" altLang="en-US" sz="1600" i="1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𝑃𝐸</m:t>
                      </m:r>
                      <m:r>
                        <a:rPr lang="zh-CN" altLang="en-US" sz="1600" i="1">
                          <a:latin typeface="Cambria Math"/>
                        </a:rPr>
                        <m:t>路由</m:t>
                      </m:r>
                      <m:r>
                        <a:rPr lang="zh-CN" altLang="en-US" sz="1600" i="1" smtClean="0">
                          <a:latin typeface="Cambria Math"/>
                        </a:rPr>
                        <m:t>节点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7411"/>
                <a:ext cx="6576609" cy="615361"/>
              </a:xfrm>
              <a:prstGeom prst="rect">
                <a:avLst/>
              </a:prstGeom>
              <a:blipFill rotWithShape="1">
                <a:blip r:embed="rId1"/>
                <a:stretch>
                  <a:fillRect l="-278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-1" y="3032561"/>
                <a:ext cx="6289029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i</a:t>
                </a:r>
                <a:r>
                  <a:rPr lang="zh-CN" altLang="en-US" sz="1600"/>
                  <a:t>时间步存在内存中，在</a:t>
                </a:r>
                <a:r>
                  <a:rPr lang="en-US" altLang="zh-CN" sz="1600"/>
                  <a:t>j</a:t>
                </a:r>
                <a:r>
                  <a:rPr lang="zh-CN" altLang="en-US" sz="1600"/>
                  <a:t>时间步插入一个</a:t>
                </a:r>
                <a:r>
                  <a:rPr lang="en-US" altLang="zh-CN" sz="1600"/>
                  <a:t>store</a:t>
                </a:r>
                <a:r>
                  <a:rPr lang="zh-CN" altLang="en-US" sz="1600"/>
                  <a:t>算子，</a:t>
                </a:r>
                <a:endParaRPr lang="en-US" altLang="zh-CN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8,1,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i="1">
                          <a:latin typeface="Cambria Math"/>
                        </a:rPr>
                        <m:t>8</m:t>
                      </m:r>
                      <m:r>
                        <a:rPr lang="zh-CN" altLang="en-US" sz="1600" i="1">
                          <a:latin typeface="Cambria Math"/>
                        </a:rPr>
                        <m:t>在时间步</m:t>
                      </m:r>
                      <m:r>
                        <a:rPr lang="en-US" altLang="zh-CN" sz="1600" i="1">
                          <a:latin typeface="Cambria Math"/>
                        </a:rPr>
                        <m:t>1</m:t>
                      </m:r>
                      <m:r>
                        <a:rPr lang="zh-CN" altLang="en-US" sz="1600" i="1">
                          <a:latin typeface="Cambria Math"/>
                        </a:rPr>
                        <m:t>存，在时间步</m:t>
                      </m:r>
                      <m:r>
                        <a:rPr lang="en-US" altLang="zh-CN" sz="1600" i="1">
                          <a:latin typeface="Cambria Math"/>
                        </a:rPr>
                        <m:t>4</m:t>
                      </m:r>
                      <m:r>
                        <a:rPr lang="zh-CN" altLang="en-US" sz="1600" i="1" smtClean="0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𝑠𝑡𝑜𝑟𝑒</m:t>
                      </m:r>
                      <m:r>
                        <a:rPr lang="zh-CN" altLang="en-US" sz="1600" i="1">
                          <a:latin typeface="Cambria Math"/>
                        </a:rPr>
                        <m:t>算子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97761"/>
                <a:ext cx="6289029" cy="615361"/>
              </a:xfrm>
              <a:prstGeom prst="rect">
                <a:avLst/>
              </a:prstGeom>
              <a:blipFill rotWithShape="1">
                <a:blip r:embed="rId2"/>
                <a:stretch>
                  <a:fillRect l="-291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0" y="3741182"/>
                <a:ext cx="6055184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i</a:t>
                </a:r>
                <a:r>
                  <a:rPr lang="zh-CN" altLang="en-US" sz="1600"/>
                  <a:t>时间步存在内存中</a:t>
                </a:r>
                <a:r>
                  <a:rPr lang="en-US" altLang="zh-CN" sz="1600"/>
                  <a:t>,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j</a:t>
                </a:r>
                <a:r>
                  <a:rPr lang="zh-CN" altLang="en-US" sz="1600"/>
                  <a:t>时间步插入一个</a:t>
                </a:r>
                <a:r>
                  <a:rPr lang="en-US" altLang="zh-CN" sz="1600"/>
                  <a:t>load</a:t>
                </a:r>
                <a:r>
                  <a:rPr lang="zh-CN" altLang="en-US" sz="1600"/>
                  <a:t>算子；</a:t>
                </a:r>
                <a:endParaRPr lang="en-US" altLang="zh-CN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8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1,4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8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在</m:t>
                      </m:r>
                      <m:r>
                        <a:rPr lang="zh-CN" altLang="en-US" sz="1600" i="1">
                          <a:latin typeface="Cambria Math"/>
                        </a:rPr>
                        <m:t>时间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1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存，在</m:t>
                      </m:r>
                      <m:r>
                        <a:rPr lang="zh-CN" altLang="en-US" sz="1600" i="1">
                          <a:latin typeface="Cambria Math"/>
                        </a:rPr>
                        <m:t>时间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4</m:t>
                      </m:r>
                      <m:r>
                        <a:rPr lang="zh-CN" altLang="en-US" sz="1600" i="1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𝑙𝑜𝑎𝑑</m:t>
                      </m:r>
                      <m:r>
                        <a:rPr lang="zh-CN" altLang="en-US" sz="1600" i="1">
                          <a:latin typeface="Cambria Math"/>
                        </a:rPr>
                        <m:t>算子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6382"/>
                <a:ext cx="6055184" cy="615361"/>
              </a:xfrm>
              <a:prstGeom prst="rect">
                <a:avLst/>
              </a:prstGeom>
              <a:blipFill rotWithShape="1">
                <a:blip r:embed="rId3"/>
                <a:stretch>
                  <a:fillRect l="-302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3" y="100118"/>
            <a:ext cx="7289389" cy="214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4535282"/>
                <a:ext cx="793236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使用的</a:t>
                </a:r>
                <a:r>
                  <a:rPr lang="en-US" altLang="zh-CN"/>
                  <a:t>PE</a:t>
                </a:r>
                <a:r>
                  <a:rPr lang="zh-CN" altLang="en-US"/>
                  <a:t>最多数量，取模后每一时间步的</a:t>
                </a:r>
                <a:r>
                  <a:rPr lang="en-US" altLang="zh-CN"/>
                  <a:t>op</a:t>
                </a:r>
                <a:r>
                  <a:rPr lang="zh-CN" altLang="en-US"/>
                  <a:t>算子个数要小于或等于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00482"/>
                <a:ext cx="7932364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461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355" y="3432175"/>
            <a:ext cx="2590165" cy="365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630" y="4253230"/>
            <a:ext cx="2959735" cy="281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810" y="4872990"/>
            <a:ext cx="2468245" cy="2965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550" y="2787650"/>
            <a:ext cx="214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 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变量的定义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3344545"/>
            <a:ext cx="2588895" cy="6889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966720"/>
            <a:ext cx="8596630" cy="3890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约束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唯一性：算子的调度时间步是唯一的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排他性：一旦算子的调度时间步确定，该算子其他不同开始调度时间步的情形都是不可行的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插入</a:t>
            </a:r>
            <a:r>
              <a:rPr lang="en-US" altLang="zh-CN" sz="1600"/>
              <a:t>load</a:t>
            </a:r>
            <a:r>
              <a:rPr lang="zh-CN" altLang="en-US" sz="1600"/>
              <a:t>算子和插入</a:t>
            </a:r>
            <a:r>
              <a:rPr lang="en-US" altLang="zh-CN" sz="1600"/>
              <a:t>store</a:t>
            </a:r>
            <a:r>
              <a:rPr lang="zh-CN" altLang="en-US" sz="1600"/>
              <a:t>算子要同时存在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/>
              <a:t>PE</a:t>
            </a:r>
            <a:r>
              <a:rPr lang="zh-CN" altLang="en-US" sz="1600"/>
              <a:t>路由和</a:t>
            </a:r>
            <a:r>
              <a:rPr lang="en-US" altLang="zh-CN" sz="1600"/>
              <a:t>memory</a:t>
            </a:r>
            <a:r>
              <a:rPr lang="zh-CN" altLang="en-US" sz="1600"/>
              <a:t>路由是互斥的</a:t>
            </a:r>
            <a:r>
              <a:rPr lang="en-US" altLang="zh-CN" sz="1600"/>
              <a:t>,</a:t>
            </a:r>
            <a:r>
              <a:rPr lang="zh-CN" altLang="en-US" sz="1600"/>
              <a:t>即一旦使用了</a:t>
            </a:r>
            <a:r>
              <a:rPr lang="en-US" altLang="zh-CN" sz="1600"/>
              <a:t>pe</a:t>
            </a:r>
            <a:r>
              <a:rPr lang="zh-CN" altLang="en-US" sz="1600"/>
              <a:t>进行路由就不能使用</a:t>
            </a:r>
            <a:r>
              <a:rPr lang="en-US" altLang="zh-CN" sz="1600"/>
              <a:t>memory</a:t>
            </a:r>
            <a:r>
              <a:rPr lang="zh-CN" altLang="en-US" sz="1600"/>
              <a:t>进行路由。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600"/>
              <a:t>      针对的是某一条长依赖不能同时被两种方式路由。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391435"/>
                <a:ext cx="930094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/>
                  <a:t>路由方式：</a:t>
                </a:r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altLang="zh-CN" sz="1600"/>
                  <a:t>PE </a:t>
                </a:r>
                <a:r>
                  <a:rPr lang="zh-CN" altLang="en-US" sz="1600"/>
                  <a:t>路由：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latin typeface="Cambria Math"/>
                      </a:rPr>
                      <m:t>数据通过</m:t>
                    </m:r>
                    <m:r>
                      <a:rPr lang="en-US" altLang="zh-CN" sz="1600" b="0" i="1">
                        <a:latin typeface="Cambria Math"/>
                      </a:rPr>
                      <m:t>𝑃𝐸</m:t>
                    </m:r>
                    <m:r>
                      <a:rPr lang="zh-CN" altLang="en-US" sz="1600" b="0" i="1">
                        <a:latin typeface="Cambria Math"/>
                      </a:rPr>
                      <m:t>进行路由，占</m:t>
                    </m:r>
                    <m:r>
                      <a:rPr lang="zh-CN" altLang="en-US" sz="1600" b="0" i="1" smtClean="0">
                        <a:latin typeface="Cambria Math"/>
                      </a:rPr>
                      <m:t>用</m:t>
                    </m:r>
                    <m:r>
                      <a:rPr lang="en-US" altLang="zh-CN" sz="1600" b="0" i="1">
                        <a:latin typeface="Cambria Math"/>
                      </a:rPr>
                      <m:t>𝑃𝐸</m:t>
                    </m:r>
                    <m:r>
                      <a:rPr lang="zh-CN" altLang="en-US" sz="1600" b="0" i="1">
                        <a:latin typeface="Cambria Math"/>
                      </a:rPr>
                      <m:t>资源</m:t>
                    </m:r>
                  </m:oMath>
                </a14:m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zh-CN" altLang="en-US" sz="1600"/>
                  <a:t>寄存器路由：数据通过</a:t>
                </a:r>
                <a:r>
                  <a:rPr lang="en-US" altLang="zh-CN" sz="1600"/>
                  <a:t>PE</a:t>
                </a:r>
                <a:r>
                  <a:rPr lang="zh-CN" altLang="en-US" sz="1600"/>
                  <a:t>的</a:t>
                </a:r>
                <a:r>
                  <a:rPr lang="en-US" altLang="zh-CN" sz="1600"/>
                  <a:t>RF</a:t>
                </a:r>
                <a:r>
                  <a:rPr lang="zh-CN" altLang="en-US" sz="1600"/>
                  <a:t>进行路由，即在长依赖中，算子在不同时间步只能存放在同一个</a:t>
                </a:r>
                <a:r>
                  <a:rPr lang="en-US" altLang="zh-CN" sz="1600"/>
                  <a:t>PE</a:t>
                </a:r>
                <a:r>
                  <a:rPr lang="zh-CN" altLang="en-US" sz="1600"/>
                  <a:t>上</a:t>
                </a:r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altLang="zh-CN" sz="1600"/>
                  <a:t>Memory routing:</a:t>
                </a:r>
                <a:r>
                  <a:rPr lang="zh-CN" altLang="en-US" sz="1600"/>
                  <a:t>将长依赖数据，先存起来，快要使用时再取出来的方法进行路由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3925"/>
                <a:ext cx="9300845" cy="1388110"/>
              </a:xfrm>
              <a:prstGeom prst="rect">
                <a:avLst/>
              </a:prstGeom>
              <a:blipFill rotWithShape="1">
                <a:blip r:embed="rId2"/>
                <a:stretch>
                  <a:fillRect l="-328" t="-1695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9370" y="2181860"/>
            <a:ext cx="910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Path Sharing: ILP</a:t>
            </a:r>
            <a:r>
              <a:rPr lang="zh-CN" altLang="en-US"/>
              <a:t>需要支持该优化方式。如节点</a:t>
            </a:r>
            <a:r>
              <a:rPr lang="en-US" altLang="zh-CN"/>
              <a:t>5</a:t>
            </a:r>
            <a:r>
              <a:rPr lang="zh-CN" altLang="en-US"/>
              <a:t>和节点</a:t>
            </a:r>
            <a:r>
              <a:rPr lang="en-US" altLang="zh-CN"/>
              <a:t>9</a:t>
            </a:r>
            <a:r>
              <a:rPr lang="zh-CN" altLang="en-US"/>
              <a:t>可以共享相同节点</a:t>
            </a:r>
            <a:r>
              <a:rPr lang="en-US" altLang="zh-CN"/>
              <a:t>8</a:t>
            </a:r>
            <a:r>
              <a:rPr lang="zh-CN" altLang="en-US"/>
              <a:t>的路由</a:t>
            </a:r>
            <a:r>
              <a:rPr lang="zh-CN" altLang="en-US"/>
              <a:t>路径。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" y="4336415"/>
            <a:ext cx="2335530" cy="758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" y="5432425"/>
            <a:ext cx="2838450" cy="501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6393815"/>
            <a:ext cx="2392680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775970"/>
            <a:ext cx="3377565" cy="8763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"/>
            <a:ext cx="8596630" cy="5754370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依赖约束：算子节点的调度时间必须满足早于其子节点，同时算子节点的路由时间步会有所不同，以节点</a:t>
            </a:r>
            <a:r>
              <a:rPr lang="en-US" altLang="zh-CN" sz="1600"/>
              <a:t>8</a:t>
            </a:r>
            <a:r>
              <a:rPr lang="zh-CN" altLang="en-US" sz="1600"/>
              <a:t>来举例</a:t>
            </a:r>
            <a:r>
              <a:rPr lang="zh-CN" altLang="en-US" sz="1600"/>
              <a:t>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/>
              <a:t>PE</a:t>
            </a:r>
            <a:r>
              <a:rPr lang="zh-CN" altLang="en-US" sz="1600"/>
              <a:t>资源约束：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</a:rPr>
              <a:t>寻找次优解：</a:t>
            </a:r>
            <a:endParaRPr lang="zh-CN" altLang="en-US" sz="1600">
              <a:solidFill>
                <a:srgbClr val="FF000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600"/>
              <a:t>A = {v|v = 0, ∀v ∈ S∗}，B = {v|v = 1, ∀v ∈ S∗}。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</a:rPr>
              <a:t>绑定约束优化：</a:t>
            </a:r>
            <a:endParaRPr lang="zh-CN" altLang="en-US" sz="1600">
              <a:solidFill>
                <a:srgbClr val="FF000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600"/>
              <a:t>O</a:t>
            </a:r>
            <a:r>
              <a:rPr lang="zh-CN" altLang="en-US" sz="1600"/>
              <a:t>为当前求得的最优值，      是上一个目标值。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1912620"/>
            <a:ext cx="2501265" cy="616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45" y="3396615"/>
            <a:ext cx="1569720" cy="480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35" y="4730115"/>
            <a:ext cx="1826260" cy="402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65" y="5142865"/>
            <a:ext cx="367030" cy="301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71040" y="2854960"/>
            <a:ext cx="4044950" cy="854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9150" y="219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FF0000"/>
                </a:solidFill>
              </a:rPr>
              <a:t>目标函数：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/>
                  </a:ext>
                </a:extLst>
              </p:cNvPr>
              <p:cNvSpPr txBox="1"/>
              <p:nvPr/>
            </p:nvSpPr>
            <p:spPr>
              <a:xfrm>
                <a:off x="345440" y="6008132"/>
                <a:ext cx="8351520" cy="87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kern="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权重系数，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Npe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表示最大资源使用量（即调度后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DFG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最大的宽度），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N­ins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表示插入的路由算子的数量。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5" y="3709432"/>
                <a:ext cx="8351520" cy="876458"/>
              </a:xfrm>
              <a:prstGeom prst="rect">
                <a:avLst/>
              </a:prstGeom>
              <a:blipFill rotWithShape="1">
                <a:blip r:embed="rId2"/>
                <a:stretch>
                  <a:fillRect l="-657" r="-584" b="-8392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888365"/>
            <a:ext cx="5295900" cy="817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150" y="381000"/>
            <a:ext cx="264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：映射灵活度评估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9150" y="4722495"/>
            <a:ext cx="7943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等式右边的第一项表示最小化每一个时间步上使用的</a:t>
            </a:r>
            <a:r>
              <a:rPr lang="en-US" altLang="zh-CN"/>
              <a:t>PE</a:t>
            </a:r>
            <a:r>
              <a:rPr lang="zh-CN" altLang="en-US"/>
              <a:t>数，使得布局布线的灵活度更高；等式右边的第二项表示在满足资源约束的情况下插入的最多节点数。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</a:t>
            </a:r>
            <a:r>
              <a:rPr lang="zh-CN" altLang="en-US" dirty="0"/>
              <a:t>编程环境 </a:t>
            </a:r>
            <a:r>
              <a:rPr lang="en-US" altLang="zh-CN" dirty="0" err="1"/>
              <a:t>PuLP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PuLP</a:t>
            </a:r>
            <a:r>
              <a:rPr lang="en-US" altLang="zh-CN" dirty="0"/>
              <a:t> is an LP modeler written in python. </a:t>
            </a:r>
            <a:r>
              <a:rPr lang="en-US" altLang="zh-CN" dirty="0" err="1"/>
              <a:t>PuLP</a:t>
            </a:r>
            <a:r>
              <a:rPr lang="en-US" altLang="zh-CN" dirty="0"/>
              <a:t> can generate MPS or LP files and call GLPK, COIN CLP/CBC, CPLEX, and GUROBI to solve linear problems.</a:t>
            </a:r>
            <a:endParaRPr lang="en-US" altLang="zh-CN" dirty="0"/>
          </a:p>
          <a:p>
            <a:pPr lvl="1"/>
            <a:r>
              <a:rPr lang="es-ES" altLang="zh-CN" dirty="0"/>
              <a:t>x = LpVariable("x", lowBound=None, upBound=None, cat='</a:t>
            </a:r>
            <a:r>
              <a:rPr lang="en-US" altLang="zh-CN" dirty="0">
                <a:sym typeface="+mn-ea"/>
              </a:rPr>
              <a:t>Integer</a:t>
            </a:r>
            <a:r>
              <a:rPr lang="es-ES" altLang="zh-CN" dirty="0"/>
              <a:t>')</a:t>
            </a:r>
            <a:endParaRPr lang="es-ES" altLang="zh-CN" dirty="0"/>
          </a:p>
          <a:p>
            <a:pPr lvl="1"/>
            <a:r>
              <a:rPr lang="es-ES" altLang="zh-CN" dirty="0"/>
              <a:t>y = LpVariable("y", </a:t>
            </a:r>
            <a:r>
              <a:rPr lang="es-ES" altLang="zh-CN" dirty="0">
                <a:sym typeface="+mn-ea"/>
              </a:rPr>
              <a:t>lowBound=None, upBound=None, cat='</a:t>
            </a:r>
            <a:r>
              <a:rPr lang="en-US" altLang="zh-CN" dirty="0">
                <a:sym typeface="+mn-ea"/>
              </a:rPr>
              <a:t>Integer</a:t>
            </a:r>
            <a:r>
              <a:rPr lang="es-ES" altLang="zh-CN" dirty="0">
                <a:sym typeface="+mn-ea"/>
              </a:rPr>
              <a:t>'</a:t>
            </a:r>
            <a:r>
              <a:rPr lang="es-ES" altLang="zh-CN" dirty="0"/>
              <a:t>)</a:t>
            </a:r>
            <a:endParaRPr lang="es-ES" altLang="zh-CN" dirty="0"/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= </a:t>
            </a:r>
            <a:r>
              <a:rPr lang="en-US" altLang="zh-CN" dirty="0" err="1"/>
              <a:t>LpProblem</a:t>
            </a:r>
            <a:r>
              <a:rPr lang="en-US" altLang="zh-CN" dirty="0"/>
              <a:t>("</a:t>
            </a:r>
            <a:r>
              <a:rPr lang="en-US" altLang="zh-CN" dirty="0" err="1"/>
              <a:t>myProblem</a:t>
            </a:r>
            <a:r>
              <a:rPr lang="en-US" altLang="zh-CN" dirty="0"/>
              <a:t>", </a:t>
            </a:r>
            <a:r>
              <a:rPr lang="en-US" altLang="zh-CN" dirty="0" err="1"/>
              <a:t>LpMinimize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+= x + y &lt;= 2</a:t>
            </a:r>
            <a:endParaRPr lang="en-US" altLang="zh-CN" dirty="0"/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+= -4*x + y</a:t>
            </a:r>
            <a:endParaRPr lang="en-US" altLang="zh-CN" dirty="0"/>
          </a:p>
          <a:p>
            <a:pPr lvl="1"/>
            <a:r>
              <a:rPr lang="en-US" altLang="zh-CN" dirty="0"/>
              <a:t>status = </a:t>
            </a:r>
            <a:r>
              <a:rPr lang="en-US" altLang="zh-CN" dirty="0" err="1"/>
              <a:t>prob.solve</a:t>
            </a:r>
            <a:r>
              <a:rPr lang="en-US" altLang="zh-CN" dirty="0"/>
              <a:t>()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/>
              <a:t>注意</a:t>
            </a:r>
            <a:r>
              <a:rPr lang="en-US" altLang="zh-CN" b="1" dirty="0"/>
              <a:t>：cat </a:t>
            </a:r>
            <a:r>
              <a:rPr lang="en-US" altLang="zh-CN" b="1" dirty="0" err="1"/>
              <a:t>用来指定变量是离散</a:t>
            </a:r>
            <a:r>
              <a:rPr lang="en-US" altLang="zh-CN" b="1" dirty="0"/>
              <a:t>(</a:t>
            </a:r>
            <a:r>
              <a:rPr lang="en-US" altLang="zh-CN" b="1" dirty="0" err="1"/>
              <a:t>Integer,Binary</a:t>
            </a:r>
            <a:r>
              <a:rPr lang="en-US" altLang="zh-CN" b="1" dirty="0"/>
              <a:t>)</a:t>
            </a:r>
            <a:r>
              <a:rPr lang="en-US" altLang="zh-CN" b="1" dirty="0" err="1"/>
              <a:t>还是连续</a:t>
            </a:r>
            <a:r>
              <a:rPr lang="en-US" altLang="zh-CN" b="1" dirty="0"/>
              <a:t>(Continuous).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研究项目评分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研究报告 </a:t>
            </a:r>
            <a:r>
              <a:rPr lang="en-US" altLang="zh-CN" dirty="0"/>
              <a:t>20 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背景描述</a:t>
            </a:r>
            <a:endParaRPr lang="en-US" altLang="zh-CN" dirty="0"/>
          </a:p>
          <a:p>
            <a:pPr lvl="1"/>
            <a:r>
              <a:rPr lang="zh-CN" altLang="en-US" dirty="0"/>
              <a:t>问题定义</a:t>
            </a:r>
            <a:endParaRPr lang="en-US" altLang="zh-CN" dirty="0"/>
          </a:p>
          <a:p>
            <a:pPr lvl="2"/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问题求解</a:t>
            </a:r>
            <a:endParaRPr lang="en-US" altLang="zh-CN" dirty="0"/>
          </a:p>
          <a:p>
            <a:pPr lvl="1"/>
            <a:r>
              <a:rPr lang="zh-CN" altLang="en-US" dirty="0"/>
              <a:t>结果及讨论</a:t>
            </a:r>
            <a:endParaRPr lang="en-US" altLang="zh-CN" dirty="0"/>
          </a:p>
          <a:p>
            <a:pPr lvl="2"/>
            <a:r>
              <a:rPr lang="zh-CN" altLang="en-US" dirty="0"/>
              <a:t>至少给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DFG</a:t>
            </a:r>
            <a:r>
              <a:rPr lang="zh-CN" altLang="en-US" dirty="0"/>
              <a:t>（算子数量</a:t>
            </a:r>
            <a:r>
              <a:rPr lang="en-US" altLang="zh-CN" dirty="0"/>
              <a:t>10-100</a:t>
            </a:r>
            <a:r>
              <a:rPr lang="zh-CN" altLang="en-US" dirty="0"/>
              <a:t>），分析调度结果和编译时间</a:t>
            </a:r>
            <a:endParaRPr lang="en-US" altLang="zh-CN" dirty="0"/>
          </a:p>
          <a:p>
            <a:pPr lvl="1"/>
            <a:r>
              <a:rPr lang="zh-CN" altLang="en-US" dirty="0"/>
              <a:t>小组分工</a:t>
            </a:r>
            <a:endParaRPr lang="en-US" altLang="zh-CN" dirty="0"/>
          </a:p>
          <a:p>
            <a:r>
              <a:rPr lang="zh-CN" altLang="en-US" dirty="0"/>
              <a:t>代码实现 </a:t>
            </a:r>
            <a:r>
              <a:rPr lang="en-US" altLang="zh-CN" dirty="0"/>
              <a:t>20 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书写规范</a:t>
            </a:r>
            <a:endParaRPr lang="en-US" altLang="zh-CN" dirty="0"/>
          </a:p>
          <a:p>
            <a:pPr lvl="1"/>
            <a:r>
              <a:rPr lang="zh-CN" altLang="en-US" dirty="0"/>
              <a:t>功能验证</a:t>
            </a:r>
            <a:endParaRPr lang="en-US" altLang="zh-CN" dirty="0"/>
          </a:p>
          <a:p>
            <a:pPr lvl="2"/>
            <a:r>
              <a:rPr lang="zh-CN" altLang="en-US" dirty="0"/>
              <a:t>助教检查时任意给定算子数量小于</a:t>
            </a:r>
            <a:r>
              <a:rPr lang="en-US" altLang="zh-CN" dirty="0"/>
              <a:t>100</a:t>
            </a:r>
            <a:r>
              <a:rPr lang="zh-CN" altLang="en-US" dirty="0"/>
              <a:t>的 </a:t>
            </a:r>
            <a:r>
              <a:rPr lang="en-US" altLang="zh-CN" dirty="0"/>
              <a:t>DFG</a:t>
            </a:r>
            <a:r>
              <a:rPr lang="zh-CN" altLang="en-US" dirty="0"/>
              <a:t>，看能否产生正确调度</a:t>
            </a:r>
            <a:endParaRPr lang="en-US" altLang="zh-CN" dirty="0"/>
          </a:p>
          <a:p>
            <a:pPr lvl="1"/>
            <a:r>
              <a:rPr lang="zh-CN" altLang="en-US" dirty="0"/>
              <a:t>性能验证</a:t>
            </a:r>
            <a:endParaRPr lang="en-US" altLang="zh-CN" dirty="0"/>
          </a:p>
          <a:p>
            <a:pPr lvl="2"/>
            <a:r>
              <a:rPr lang="zh-CN" altLang="en-US" dirty="0"/>
              <a:t>助教检查时给定算子数量为</a:t>
            </a:r>
            <a:r>
              <a:rPr lang="en-US" altLang="zh-CN" dirty="0"/>
              <a:t>100</a:t>
            </a:r>
            <a:r>
              <a:rPr lang="zh-CN" altLang="en-US" dirty="0"/>
              <a:t>的</a:t>
            </a:r>
            <a:r>
              <a:rPr lang="en-US" altLang="zh-CN" dirty="0"/>
              <a:t>DFG</a:t>
            </a:r>
            <a:r>
              <a:rPr lang="zh-CN" altLang="en-US" dirty="0"/>
              <a:t>，看编译时间多长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1751" y="1613861"/>
            <a:ext cx="2003425" cy="3744595"/>
            <a:chOff x="1663" y="859"/>
            <a:chExt cx="3155" cy="5897"/>
          </a:xfrm>
        </p:grpSpPr>
        <p:cxnSp>
          <p:nvCxnSpPr>
            <p:cNvPr id="6" name="直接箭头连接符 5"/>
            <p:cNvCxnSpPr>
              <a:stCxn id="16" idx="4"/>
              <a:endCxn id="14" idx="7"/>
            </p:cNvCxnSpPr>
            <p:nvPr/>
          </p:nvCxnSpPr>
          <p:spPr>
            <a:xfrm flipH="1">
              <a:off x="3744" y="2815"/>
              <a:ext cx="781" cy="351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351" y="859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51" y="2399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51" y="1660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51" y="318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351" y="395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5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51" y="469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6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51" y="5486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7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351" y="626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8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280" y="164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9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295" y="2354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endParaRPr lang="en-US" altLang="zh-CN" sz="1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568" y="318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22" y="3194"/>
              <a:ext cx="5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11</a:t>
              </a:r>
              <a:endParaRPr lang="en-US" altLang="zh-CN" sz="1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35" y="2368"/>
              <a:ext cx="5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  <a:endParaRPr lang="en-US" altLang="zh-CN" sz="1200"/>
            </a:p>
          </p:txBody>
        </p:sp>
        <p:cxnSp>
          <p:nvCxnSpPr>
            <p:cNvPr id="20" name="直接箭头连接符 19"/>
            <p:cNvCxnSpPr>
              <a:stCxn id="7" idx="4"/>
              <a:endCxn id="9" idx="0"/>
            </p:cNvCxnSpPr>
            <p:nvPr/>
          </p:nvCxnSpPr>
          <p:spPr>
            <a:xfrm>
              <a:off x="3567" y="1320"/>
              <a:ext cx="0" cy="34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4"/>
              <a:endCxn id="8" idx="0"/>
            </p:cNvCxnSpPr>
            <p:nvPr/>
          </p:nvCxnSpPr>
          <p:spPr>
            <a:xfrm>
              <a:off x="3567" y="2121"/>
              <a:ext cx="0" cy="27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4"/>
              <a:endCxn id="10" idx="0"/>
            </p:cNvCxnSpPr>
            <p:nvPr/>
          </p:nvCxnSpPr>
          <p:spPr>
            <a:xfrm>
              <a:off x="3567" y="2860"/>
              <a:ext cx="0" cy="32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4"/>
              <a:endCxn id="11" idx="0"/>
            </p:cNvCxnSpPr>
            <p:nvPr/>
          </p:nvCxnSpPr>
          <p:spPr>
            <a:xfrm>
              <a:off x="3567" y="3643"/>
              <a:ext cx="0" cy="31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4"/>
              <a:endCxn id="12" idx="0"/>
            </p:cNvCxnSpPr>
            <p:nvPr/>
          </p:nvCxnSpPr>
          <p:spPr>
            <a:xfrm>
              <a:off x="3567" y="4416"/>
              <a:ext cx="0" cy="27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4"/>
              <a:endCxn id="13" idx="0"/>
            </p:cNvCxnSpPr>
            <p:nvPr/>
          </p:nvCxnSpPr>
          <p:spPr>
            <a:xfrm>
              <a:off x="3567" y="5156"/>
              <a:ext cx="0" cy="33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4"/>
              <a:endCxn id="14" idx="0"/>
            </p:cNvCxnSpPr>
            <p:nvPr/>
          </p:nvCxnSpPr>
          <p:spPr>
            <a:xfrm>
              <a:off x="3567" y="5947"/>
              <a:ext cx="0" cy="31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2"/>
              <a:endCxn id="18" idx="0"/>
            </p:cNvCxnSpPr>
            <p:nvPr/>
          </p:nvCxnSpPr>
          <p:spPr>
            <a:xfrm flipH="1">
              <a:off x="2776" y="2630"/>
              <a:ext cx="560" cy="56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2"/>
              <a:endCxn id="12" idx="0"/>
            </p:cNvCxnSpPr>
            <p:nvPr/>
          </p:nvCxnSpPr>
          <p:spPr>
            <a:xfrm>
              <a:off x="2776" y="3628"/>
              <a:ext cx="791" cy="106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5"/>
              <a:endCxn id="15" idx="0"/>
            </p:cNvCxnSpPr>
            <p:nvPr/>
          </p:nvCxnSpPr>
          <p:spPr>
            <a:xfrm>
              <a:off x="3744" y="1252"/>
              <a:ext cx="766" cy="393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5" idx="4"/>
              <a:endCxn id="16" idx="0"/>
            </p:cNvCxnSpPr>
            <p:nvPr/>
          </p:nvCxnSpPr>
          <p:spPr>
            <a:xfrm>
              <a:off x="4496" y="2106"/>
              <a:ext cx="15" cy="24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663" y="865"/>
              <a:ext cx="499" cy="5891"/>
              <a:chOff x="2548" y="865"/>
              <a:chExt cx="499" cy="5891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559" y="865"/>
                <a:ext cx="488" cy="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T0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48" y="5486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T6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48" y="4701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T5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548" y="3961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T4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62" y="3173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T3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62" y="2368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T2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62" y="1504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T1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48" y="6268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T7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graphicFrame>
        <p:nvGraphicFramePr>
          <p:cNvPr id="40" name="表格 39"/>
          <p:cNvGraphicFramePr/>
          <p:nvPr>
            <p:custDataLst>
              <p:tags r:id="rId1"/>
            </p:custDataLst>
          </p:nvPr>
        </p:nvGraphicFramePr>
        <p:xfrm>
          <a:off x="2454275" y="820420"/>
          <a:ext cx="657797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节点编号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r>
                        <a:rPr lang="en-US" altLang="zh-CN" sz="1600" dirty="0"/>
                        <a:t>1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3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r>
                        <a:rPr lang="en-US" altLang="zh-CN" sz="1600" dirty="0"/>
                        <a:t>4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最早时间步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最晚时间步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有无父节点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2922905" y="465149"/>
            <a:ext cx="657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节点类型：</a:t>
            </a:r>
            <a:r>
              <a:rPr lang="en-US" altLang="zh-CN" dirty="0"/>
              <a:t>0 </a:t>
            </a:r>
            <a:r>
              <a:rPr lang="zh-CN" altLang="en-US" dirty="0"/>
              <a:t>表示无机动性的节点；</a:t>
            </a:r>
            <a:r>
              <a:rPr lang="en-US" altLang="zh-CN" dirty="0"/>
              <a:t>1 </a:t>
            </a:r>
            <a:r>
              <a:rPr lang="zh-CN" altLang="en-US" dirty="0"/>
              <a:t>表示具有机动性的节点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317817" y="6151874"/>
            <a:ext cx="4100195" cy="5416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不同节点以</a:t>
            </a:r>
            <a:r>
              <a:rPr lang="zh-CN" altLang="en-US" sz="2400" b="1" dirty="0"/>
              <a:t>换行符</a:t>
            </a:r>
            <a:r>
              <a:rPr lang="zh-CN" altLang="en-US" sz="2400" dirty="0"/>
              <a:t>分割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933065" y="136524"/>
            <a:ext cx="657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边的类型：</a:t>
            </a:r>
            <a:r>
              <a:rPr lang="en-US" altLang="zh-CN" dirty="0"/>
              <a:t>0 </a:t>
            </a:r>
            <a:r>
              <a:rPr lang="zh-CN" altLang="en-US" dirty="0"/>
              <a:t>迭代内依赖；</a:t>
            </a:r>
            <a:r>
              <a:rPr lang="en-US" altLang="zh-CN" dirty="0"/>
              <a:t>1 </a:t>
            </a:r>
            <a:r>
              <a:rPr lang="zh-CN" altLang="en-US" dirty="0"/>
              <a:t>迭代间依赖</a:t>
            </a:r>
            <a:endParaRPr lang="zh-CN" altLang="en-US" dirty="0"/>
          </a:p>
        </p:txBody>
      </p:sp>
      <p:sp>
        <p:nvSpPr>
          <p:cNvPr id="44" name="内容占位符 2"/>
          <p:cNvSpPr txBox="1"/>
          <p:nvPr/>
        </p:nvSpPr>
        <p:spPr>
          <a:xfrm>
            <a:off x="4261167" y="6194441"/>
            <a:ext cx="4771082" cy="499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节点内部不同字段以</a:t>
            </a:r>
            <a:r>
              <a:rPr lang="zh-CN" altLang="en-US" sz="2400" b="1" dirty="0"/>
              <a:t>逗号</a:t>
            </a:r>
            <a:r>
              <a:rPr lang="zh-CN" altLang="en-US" sz="2400" dirty="0"/>
              <a:t>分割</a:t>
            </a:r>
            <a:endParaRPr lang="en-US" altLang="zh-CN" sz="2400" dirty="0"/>
          </a:p>
          <a:p>
            <a:endParaRPr lang="en-US" altLang="zh-CN" sz="2400" dirty="0"/>
          </a:p>
        </p:txBody>
      </p:sp>
      <p:cxnSp>
        <p:nvCxnSpPr>
          <p:cNvPr id="46" name="连接符: 曲线 45"/>
          <p:cNvCxnSpPr>
            <a:stCxn id="9" idx="3"/>
            <a:endCxn id="7" idx="1"/>
          </p:cNvCxnSpPr>
          <p:nvPr/>
        </p:nvCxnSpPr>
        <p:spPr>
          <a:xfrm rot="5400000" flipH="1">
            <a:off x="868686" y="2014546"/>
            <a:ext cx="715630" cy="12700"/>
          </a:xfrm>
          <a:prstGeom prst="curvedConnector5">
            <a:avLst>
              <a:gd name="adj1" fmla="val -31944"/>
              <a:gd name="adj2" fmla="val 3767441"/>
              <a:gd name="adj3" fmla="val 1319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8" idx="6"/>
            <a:endCxn id="11" idx="6"/>
          </p:cNvCxnSpPr>
          <p:nvPr/>
        </p:nvCxnSpPr>
        <p:spPr>
          <a:xfrm>
            <a:off x="1476366" y="2738129"/>
            <a:ext cx="12700" cy="9880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51040" y="833449"/>
            <a:ext cx="833120" cy="123442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141980" y="894715"/>
          <a:ext cx="5933440" cy="486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840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节点编号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时间步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原节点编号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直接箭头连接符 41"/>
          <p:cNvCxnSpPr>
            <a:stCxn id="54" idx="4"/>
            <a:endCxn id="52" idx="0"/>
          </p:cNvCxnSpPr>
          <p:nvPr/>
        </p:nvCxnSpPr>
        <p:spPr>
          <a:xfrm flipH="1">
            <a:off x="1788795" y="3836670"/>
            <a:ext cx="589915" cy="7023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2110" y="110807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642110" y="208597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642110" y="161671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642110" y="258318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642110" y="30740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642110" y="35439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642110" y="404622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642110" y="453898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8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232025" y="161671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9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232025" y="35439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88085" y="261175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63955" y="2611755"/>
            <a:ext cx="34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2193290" y="3564890"/>
            <a:ext cx="370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8" name="直接箭头连接符 57"/>
          <p:cNvCxnSpPr>
            <a:stCxn id="45" idx="4"/>
            <a:endCxn id="47" idx="0"/>
          </p:cNvCxnSpPr>
          <p:nvPr/>
        </p:nvCxnSpPr>
        <p:spPr>
          <a:xfrm>
            <a:off x="1779270" y="1400810"/>
            <a:ext cx="0" cy="2159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4"/>
            <a:endCxn id="46" idx="0"/>
          </p:cNvCxnSpPr>
          <p:nvPr/>
        </p:nvCxnSpPr>
        <p:spPr>
          <a:xfrm>
            <a:off x="1779270" y="1909445"/>
            <a:ext cx="0" cy="1765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4"/>
            <a:endCxn id="48" idx="0"/>
          </p:cNvCxnSpPr>
          <p:nvPr/>
        </p:nvCxnSpPr>
        <p:spPr>
          <a:xfrm>
            <a:off x="1779270" y="2378710"/>
            <a:ext cx="0" cy="2044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4"/>
            <a:endCxn id="49" idx="0"/>
          </p:cNvCxnSpPr>
          <p:nvPr/>
        </p:nvCxnSpPr>
        <p:spPr>
          <a:xfrm>
            <a:off x="1779270" y="2875915"/>
            <a:ext cx="0" cy="1981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4"/>
            <a:endCxn id="50" idx="0"/>
          </p:cNvCxnSpPr>
          <p:nvPr/>
        </p:nvCxnSpPr>
        <p:spPr>
          <a:xfrm>
            <a:off x="1779270" y="3366770"/>
            <a:ext cx="0" cy="1771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0" idx="4"/>
            <a:endCxn id="51" idx="0"/>
          </p:cNvCxnSpPr>
          <p:nvPr/>
        </p:nvCxnSpPr>
        <p:spPr>
          <a:xfrm>
            <a:off x="1779270" y="3836670"/>
            <a:ext cx="0" cy="2095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1" idx="4"/>
            <a:endCxn id="52" idx="0"/>
          </p:cNvCxnSpPr>
          <p:nvPr/>
        </p:nvCxnSpPr>
        <p:spPr>
          <a:xfrm>
            <a:off x="1779270" y="4338955"/>
            <a:ext cx="0" cy="20002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6" idx="2"/>
            <a:endCxn id="56" idx="0"/>
          </p:cNvCxnSpPr>
          <p:nvPr/>
        </p:nvCxnSpPr>
        <p:spPr>
          <a:xfrm flipH="1">
            <a:off x="1334770" y="2232660"/>
            <a:ext cx="307340" cy="3790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2"/>
            <a:endCxn id="50" idx="0"/>
          </p:cNvCxnSpPr>
          <p:nvPr/>
        </p:nvCxnSpPr>
        <p:spPr>
          <a:xfrm>
            <a:off x="1334770" y="2887345"/>
            <a:ext cx="454025" cy="6565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5" idx="4"/>
            <a:endCxn id="53" idx="0"/>
          </p:cNvCxnSpPr>
          <p:nvPr/>
        </p:nvCxnSpPr>
        <p:spPr>
          <a:xfrm>
            <a:off x="1788795" y="1400810"/>
            <a:ext cx="589915" cy="2159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3" idx="4"/>
            <a:endCxn id="54" idx="0"/>
          </p:cNvCxnSpPr>
          <p:nvPr/>
        </p:nvCxnSpPr>
        <p:spPr>
          <a:xfrm>
            <a:off x="2378710" y="1909445"/>
            <a:ext cx="0" cy="16344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0230" y="1111885"/>
            <a:ext cx="316865" cy="3740785"/>
            <a:chOff x="2548" y="865"/>
            <a:chExt cx="499" cy="5891"/>
          </a:xfrm>
        </p:grpSpPr>
        <p:sp>
          <p:nvSpPr>
            <p:cNvPr id="70" name="文本框 69"/>
            <p:cNvSpPr txBox="1"/>
            <p:nvPr/>
          </p:nvSpPr>
          <p:spPr>
            <a:xfrm>
              <a:off x="2559" y="865"/>
              <a:ext cx="488" cy="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T0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548" y="5486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T6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548" y="4701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T5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48" y="3961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T4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62" y="3173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T3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562" y="2368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T2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562" y="1504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T1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48" y="6268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T7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516890" y="5019040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One scheduled result with resource constraint is 4 at each time step (II = 3)</a:t>
            </a:r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1088390" y="2467610"/>
            <a:ext cx="156654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162050" y="3950335"/>
            <a:ext cx="1567180" cy="107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51200" y="264160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节点类型：</a:t>
            </a:r>
            <a:r>
              <a:rPr lang="en-US" altLang="zh-CN" dirty="0"/>
              <a:t>0-</a:t>
            </a:r>
            <a:r>
              <a:rPr lang="zh-CN" altLang="en-US" dirty="0"/>
              <a:t>原始的算子节点；</a:t>
            </a:r>
            <a:r>
              <a:rPr lang="en-US" altLang="zh-CN" dirty="0"/>
              <a:t>1-</a:t>
            </a:r>
            <a:r>
              <a:rPr lang="zh-CN" altLang="en-US" dirty="0"/>
              <a:t>插入的路由节点</a:t>
            </a:r>
            <a:endParaRPr lang="en-US" altLang="zh-CN" dirty="0"/>
          </a:p>
          <a:p>
            <a:r>
              <a:rPr lang="zh-CN" altLang="en-US" dirty="0"/>
              <a:t>原节点编号：路由节点传递的原始节点的编号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PuLP</a:t>
            </a:r>
            <a:r>
              <a:rPr lang="en-US" altLang="zh-CN" dirty="0"/>
              <a:t> 2.0: https://pypi.org/project/PuLP/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可重构计算中的软件流水的调度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可重构计算：粗粒度可重构架构（</a:t>
            </a:r>
            <a:r>
              <a:rPr lang="en-US" altLang="zh-CN" dirty="0"/>
              <a:t>Coarse-Grained Reconfigurable Architecture</a:t>
            </a:r>
            <a:r>
              <a:rPr lang="zh-CN" altLang="en-US" dirty="0"/>
              <a:t>，</a:t>
            </a:r>
            <a:r>
              <a:rPr lang="en-US" altLang="zh-CN" dirty="0"/>
              <a:t>CGRA</a:t>
            </a:r>
            <a:r>
              <a:rPr lang="zh-CN" altLang="en-US" dirty="0"/>
              <a:t>）是一种兼具编程灵活性和高能量效率的一种新型计算平台，适合加速计算密集型应用。</a:t>
            </a:r>
            <a:endParaRPr lang="en-US" altLang="zh-CN" dirty="0"/>
          </a:p>
          <a:p>
            <a:r>
              <a:rPr lang="zh-CN" altLang="en-US" dirty="0"/>
              <a:t>软件流水：通过最小化循环启动间隔来增加循环并行性的循环优化技术。</a:t>
            </a:r>
            <a:endParaRPr lang="en-US" altLang="zh-CN" dirty="0"/>
          </a:p>
          <a:p>
            <a:r>
              <a:rPr lang="zh-CN" altLang="en-US" dirty="0"/>
              <a:t>问题定义：对循环体 </a:t>
            </a:r>
            <a:r>
              <a:rPr lang="en-US" altLang="zh-CN" dirty="0"/>
              <a:t>DFG </a:t>
            </a:r>
            <a:r>
              <a:rPr lang="zh-CN" altLang="en-US" dirty="0"/>
              <a:t>进行调度，使调度之后的</a:t>
            </a:r>
            <a:r>
              <a:rPr lang="en-US" altLang="zh-CN" dirty="0"/>
              <a:t>DFG </a:t>
            </a:r>
            <a:r>
              <a:rPr lang="zh-CN" altLang="en-US" dirty="0"/>
              <a:t>满足资源约束和长依赖约束，最小化</a:t>
            </a:r>
            <a:r>
              <a:rPr lang="en-US" altLang="zh-CN" dirty="0"/>
              <a:t>CGRA</a:t>
            </a:r>
            <a:r>
              <a:rPr lang="zh-CN" altLang="en-US" dirty="0"/>
              <a:t>计算阵列的处理单元使用量。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501" y="1282903"/>
            <a:ext cx="3969369" cy="490521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CGRA</a:t>
            </a:r>
            <a:r>
              <a:rPr lang="zh-CN" altLang="en-US" dirty="0"/>
              <a:t>由数据存储、配置存储和处理单元（</a:t>
            </a:r>
            <a:r>
              <a:rPr lang="en-US" altLang="zh-CN" dirty="0"/>
              <a:t>PE</a:t>
            </a:r>
            <a:r>
              <a:rPr lang="zh-CN" altLang="en-US" dirty="0"/>
              <a:t>）阵列组成。</a:t>
            </a:r>
            <a:endParaRPr lang="en-US" altLang="zh-CN" dirty="0"/>
          </a:p>
          <a:p>
            <a:r>
              <a:rPr lang="en-US" altLang="zh-CN" dirty="0"/>
              <a:t>PE </a:t>
            </a:r>
            <a:r>
              <a:rPr lang="zh-CN" altLang="en-US" dirty="0"/>
              <a:t>阵列由</a:t>
            </a:r>
            <a:r>
              <a:rPr lang="en-US" altLang="zh-CN" dirty="0"/>
              <a:t>10-100</a:t>
            </a:r>
            <a:r>
              <a:rPr lang="zh-CN" altLang="en-US" dirty="0"/>
              <a:t>个</a:t>
            </a:r>
            <a:r>
              <a:rPr lang="en-US" altLang="zh-CN" dirty="0"/>
              <a:t>PE</a:t>
            </a:r>
            <a:r>
              <a:rPr lang="zh-CN" altLang="en-US" dirty="0"/>
              <a:t>以二维排列的方式构成，相邻的 </a:t>
            </a:r>
            <a:r>
              <a:rPr lang="en-US" altLang="zh-CN" dirty="0"/>
              <a:t>PE </a:t>
            </a:r>
            <a:r>
              <a:rPr lang="zh-CN" altLang="en-US" dirty="0"/>
              <a:t>之间可以交换数据。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PE </a:t>
            </a:r>
            <a:r>
              <a:rPr lang="zh-CN" altLang="en-US" dirty="0"/>
              <a:t>由一个功能单元 </a:t>
            </a:r>
            <a:r>
              <a:rPr lang="en-US" altLang="zh-CN" dirty="0"/>
              <a:t>FU </a:t>
            </a:r>
            <a:r>
              <a:rPr lang="zh-CN" altLang="en-US" dirty="0"/>
              <a:t>和 一个寄存器堆 </a:t>
            </a:r>
            <a:r>
              <a:rPr lang="en-US" altLang="zh-CN" dirty="0"/>
              <a:t>RF </a:t>
            </a:r>
            <a:r>
              <a:rPr lang="zh-CN" altLang="en-US" dirty="0"/>
              <a:t>组成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870" y="2116467"/>
            <a:ext cx="459105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Extended CGRA</a:t>
            </a:r>
            <a:r>
              <a:rPr lang="zh-CN" altLang="en-US" dirty="0"/>
              <a:t>：</a:t>
            </a:r>
            <a:r>
              <a:rPr lang="en-US" altLang="zh-CN" dirty="0"/>
              <a:t>TEC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917892"/>
            <a:ext cx="7886700" cy="175126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PE </a:t>
            </a:r>
            <a:r>
              <a:rPr lang="zh-CN" altLang="en-US" dirty="0"/>
              <a:t>阵列可以时域扩展，分时复用执行不同的算子</a:t>
            </a:r>
            <a:endParaRPr lang="en-US" altLang="zh-CN" dirty="0"/>
          </a:p>
          <a:p>
            <a:r>
              <a:rPr lang="en-US" altLang="zh-CN" dirty="0"/>
              <a:t>FU </a:t>
            </a:r>
            <a:r>
              <a:rPr lang="zh-CN" altLang="en-US" dirty="0"/>
              <a:t>可以连接到下一时刻邻居 </a:t>
            </a:r>
            <a:r>
              <a:rPr lang="en-US" altLang="zh-CN" dirty="0"/>
              <a:t>PE </a:t>
            </a:r>
            <a:r>
              <a:rPr lang="zh-CN" altLang="en-US" dirty="0"/>
              <a:t>或自身</a:t>
            </a:r>
            <a:r>
              <a:rPr lang="en-US" altLang="zh-CN" dirty="0"/>
              <a:t>PE </a:t>
            </a:r>
            <a:r>
              <a:rPr lang="zh-CN" altLang="en-US" dirty="0"/>
              <a:t>的 </a:t>
            </a:r>
            <a:r>
              <a:rPr lang="en-US" altLang="zh-CN" dirty="0"/>
              <a:t>FU</a:t>
            </a:r>
            <a:r>
              <a:rPr lang="zh-CN" altLang="en-US" dirty="0"/>
              <a:t>，但不能连到斜对角 </a:t>
            </a:r>
            <a:r>
              <a:rPr lang="en-US" altLang="zh-CN" dirty="0"/>
              <a:t>PE </a:t>
            </a:r>
            <a:endParaRPr lang="en-US" altLang="zh-CN" dirty="0"/>
          </a:p>
          <a:p>
            <a:r>
              <a:rPr lang="en-US" altLang="zh-CN" dirty="0"/>
              <a:t>RF </a:t>
            </a:r>
            <a:r>
              <a:rPr lang="zh-CN" altLang="en-US" dirty="0"/>
              <a:t>的数据只能传递到自己 </a:t>
            </a:r>
            <a:r>
              <a:rPr lang="en-US" altLang="zh-CN" dirty="0"/>
              <a:t>PE </a:t>
            </a:r>
            <a:r>
              <a:rPr lang="zh-CN" altLang="en-US" dirty="0"/>
              <a:t>的 </a:t>
            </a:r>
            <a:r>
              <a:rPr lang="en-US" altLang="zh-CN" dirty="0"/>
              <a:t>FU</a:t>
            </a:r>
            <a:endParaRPr lang="en-US" altLang="zh-CN" dirty="0"/>
          </a:p>
          <a:p>
            <a:r>
              <a:rPr lang="en-US" altLang="zh-CN" dirty="0"/>
              <a:t>FU</a:t>
            </a:r>
            <a:r>
              <a:rPr lang="zh-CN" altLang="en-US" dirty="0"/>
              <a:t>上可以布局算子，</a:t>
            </a:r>
            <a:r>
              <a:rPr lang="en-US" altLang="zh-CN" dirty="0"/>
              <a:t>RF</a:t>
            </a:r>
            <a:r>
              <a:rPr lang="zh-CN" altLang="en-US" dirty="0"/>
              <a:t>上只能传递数据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95734" y="1032598"/>
            <a:ext cx="3665113" cy="940866"/>
            <a:chOff x="416232" y="1556704"/>
            <a:chExt cx="3665113" cy="940866"/>
          </a:xfrm>
        </p:grpSpPr>
        <p:sp>
          <p:nvSpPr>
            <p:cNvPr id="48" name="流程图: 决策 47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13" name="流程图: 决策 12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14" name="流程图: 决策 13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15" name="流程图: 决策 14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44" name="流程图: 决策 43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95734" y="2182934"/>
            <a:ext cx="3665113" cy="940866"/>
            <a:chOff x="416232" y="1556704"/>
            <a:chExt cx="3665113" cy="940866"/>
          </a:xfrm>
        </p:grpSpPr>
        <p:sp>
          <p:nvSpPr>
            <p:cNvPr id="51" name="流程图: 决策 50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54" name="流程图: 决策 53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55" name="流程图: 决策 54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56" name="流程图: 决策 55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57" name="流程图: 决策 56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53" name="流程图: 决策 52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91269" y="3352472"/>
            <a:ext cx="3665113" cy="940866"/>
            <a:chOff x="416232" y="1556704"/>
            <a:chExt cx="3665113" cy="940866"/>
          </a:xfrm>
        </p:grpSpPr>
        <p:sp>
          <p:nvSpPr>
            <p:cNvPr id="59" name="流程图: 决策 58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62" name="流程图: 决策 61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63" name="流程图: 决策 62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64" name="流程图: 决策 63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65" name="流程图: 决策 64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61" name="流程图: 决策 60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387928" y="1360705"/>
            <a:ext cx="461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4905993" y="699248"/>
            <a:ext cx="3888000" cy="3467540"/>
            <a:chOff x="4905993" y="699248"/>
            <a:chExt cx="3888000" cy="3467540"/>
          </a:xfrm>
        </p:grpSpPr>
        <p:grpSp>
          <p:nvGrpSpPr>
            <p:cNvPr id="67" name="组合 66"/>
            <p:cNvGrpSpPr/>
            <p:nvPr/>
          </p:nvGrpSpPr>
          <p:grpSpPr>
            <a:xfrm>
              <a:off x="4905993" y="1085614"/>
              <a:ext cx="3888000" cy="720000"/>
              <a:chOff x="4616199" y="1609720"/>
              <a:chExt cx="3888000" cy="72000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9" name="组合 28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" name="组合 3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4" name="组合 33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6" name="矩形 65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905993" y="2296876"/>
              <a:ext cx="3888000" cy="720000"/>
              <a:chOff x="4616199" y="1609720"/>
              <a:chExt cx="3888000" cy="72000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7" name="组合 86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1" name="组合 70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2" name="组合 71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76" name="矩形 75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3" name="矩形 72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905993" y="3446788"/>
              <a:ext cx="3888000" cy="720000"/>
              <a:chOff x="4616199" y="1609720"/>
              <a:chExt cx="3888000" cy="720000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8" name="矩形 107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9" name="组合 10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3" name="组合 92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1" name="组合 10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02" name="矩形 10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98" name="矩形 97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5" name="矩形 94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4919888" y="699248"/>
              <a:ext cx="379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PE0        PE1           PE2         PE3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5" name="直接连接符 114"/>
            <p:cNvCxnSpPr>
              <a:endCxn id="84" idx="0"/>
            </p:cNvCxnSpPr>
            <p:nvPr/>
          </p:nvCxnSpPr>
          <p:spPr>
            <a:xfrm>
              <a:off x="526665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32" idx="2"/>
              <a:endCxn id="88" idx="0"/>
            </p:cNvCxnSpPr>
            <p:nvPr/>
          </p:nvCxnSpPr>
          <p:spPr>
            <a:xfrm flipH="1">
              <a:off x="526665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32" idx="2"/>
              <a:endCxn id="80" idx="0"/>
            </p:cNvCxnSpPr>
            <p:nvPr/>
          </p:nvCxnSpPr>
          <p:spPr>
            <a:xfrm>
              <a:off x="6204401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37" idx="2"/>
              <a:endCxn id="84" idx="0"/>
            </p:cNvCxnSpPr>
            <p:nvPr/>
          </p:nvCxnSpPr>
          <p:spPr>
            <a:xfrm flipH="1">
              <a:off x="6204401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37" idx="2"/>
              <a:endCxn id="76" idx="0"/>
            </p:cNvCxnSpPr>
            <p:nvPr/>
          </p:nvCxnSpPr>
          <p:spPr>
            <a:xfrm>
              <a:off x="714214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42" idx="2"/>
              <a:endCxn id="80" idx="0"/>
            </p:cNvCxnSpPr>
            <p:nvPr/>
          </p:nvCxnSpPr>
          <p:spPr>
            <a:xfrm flipH="1">
              <a:off x="714214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42" idx="2"/>
              <a:endCxn id="88" idx="0"/>
            </p:cNvCxnSpPr>
            <p:nvPr/>
          </p:nvCxnSpPr>
          <p:spPr>
            <a:xfrm flipH="1">
              <a:off x="5266656" y="1625614"/>
              <a:ext cx="281323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5" idx="2"/>
              <a:endCxn id="76" idx="0"/>
            </p:cNvCxnSpPr>
            <p:nvPr/>
          </p:nvCxnSpPr>
          <p:spPr>
            <a:xfrm>
              <a:off x="5266656" y="1625614"/>
              <a:ext cx="281323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88" idx="2"/>
              <a:endCxn id="110" idx="0"/>
            </p:cNvCxnSpPr>
            <p:nvPr/>
          </p:nvCxnSpPr>
          <p:spPr>
            <a:xfrm>
              <a:off x="5266656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88" idx="2"/>
              <a:endCxn id="106" idx="0"/>
            </p:cNvCxnSpPr>
            <p:nvPr/>
          </p:nvCxnSpPr>
          <p:spPr>
            <a:xfrm>
              <a:off x="526665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88" idx="2"/>
              <a:endCxn id="98" idx="0"/>
            </p:cNvCxnSpPr>
            <p:nvPr/>
          </p:nvCxnSpPr>
          <p:spPr>
            <a:xfrm>
              <a:off x="5266656" y="2836876"/>
              <a:ext cx="281323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84" idx="2"/>
              <a:endCxn id="110" idx="0"/>
            </p:cNvCxnSpPr>
            <p:nvPr/>
          </p:nvCxnSpPr>
          <p:spPr>
            <a:xfrm flipH="1">
              <a:off x="526665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84" idx="2"/>
              <a:endCxn id="106" idx="0"/>
            </p:cNvCxnSpPr>
            <p:nvPr/>
          </p:nvCxnSpPr>
          <p:spPr>
            <a:xfrm>
              <a:off x="6204401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84" idx="2"/>
              <a:endCxn id="102" idx="0"/>
            </p:cNvCxnSpPr>
            <p:nvPr/>
          </p:nvCxnSpPr>
          <p:spPr>
            <a:xfrm>
              <a:off x="6204401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80" idx="2"/>
              <a:endCxn id="106" idx="0"/>
            </p:cNvCxnSpPr>
            <p:nvPr/>
          </p:nvCxnSpPr>
          <p:spPr>
            <a:xfrm flipH="1">
              <a:off x="6204401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80" idx="2"/>
              <a:endCxn id="102" idx="0"/>
            </p:cNvCxnSpPr>
            <p:nvPr/>
          </p:nvCxnSpPr>
          <p:spPr>
            <a:xfrm>
              <a:off x="7142146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80" idx="2"/>
              <a:endCxn id="98" idx="0"/>
            </p:cNvCxnSpPr>
            <p:nvPr/>
          </p:nvCxnSpPr>
          <p:spPr>
            <a:xfrm>
              <a:off x="714214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76" idx="2"/>
              <a:endCxn id="110" idx="0"/>
            </p:cNvCxnSpPr>
            <p:nvPr/>
          </p:nvCxnSpPr>
          <p:spPr>
            <a:xfrm flipH="1">
              <a:off x="5266656" y="2836876"/>
              <a:ext cx="281323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76" idx="2"/>
              <a:endCxn id="102" idx="0"/>
            </p:cNvCxnSpPr>
            <p:nvPr/>
          </p:nvCxnSpPr>
          <p:spPr>
            <a:xfrm flipH="1">
              <a:off x="714214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76" idx="2"/>
              <a:endCxn id="98" idx="0"/>
            </p:cNvCxnSpPr>
            <p:nvPr/>
          </p:nvCxnSpPr>
          <p:spPr>
            <a:xfrm>
              <a:off x="8079891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42" idx="2"/>
              <a:endCxn id="76" idx="0"/>
            </p:cNvCxnSpPr>
            <p:nvPr/>
          </p:nvCxnSpPr>
          <p:spPr>
            <a:xfrm>
              <a:off x="8079891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37" idx="2"/>
              <a:endCxn id="80" idx="0"/>
            </p:cNvCxnSpPr>
            <p:nvPr/>
          </p:nvCxnSpPr>
          <p:spPr>
            <a:xfrm>
              <a:off x="7142146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32" idx="2"/>
              <a:endCxn id="84" idx="0"/>
            </p:cNvCxnSpPr>
            <p:nvPr/>
          </p:nvCxnSpPr>
          <p:spPr>
            <a:xfrm>
              <a:off x="6204401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5" idx="2"/>
              <a:endCxn id="88" idx="0"/>
            </p:cNvCxnSpPr>
            <p:nvPr/>
          </p:nvCxnSpPr>
          <p:spPr>
            <a:xfrm>
              <a:off x="5266656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矩形 185"/>
          <p:cNvSpPr/>
          <p:nvPr/>
        </p:nvSpPr>
        <p:spPr>
          <a:xfrm>
            <a:off x="3756113" y="4307980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4716004" y="4307980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4116113" y="43184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5074565" y="431842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直接连接符 140"/>
          <p:cNvCxnSpPr/>
          <p:nvPr/>
        </p:nvCxnSpPr>
        <p:spPr>
          <a:xfrm flipV="1">
            <a:off x="5249880" y="220510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4889880" y="124291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7418603" y="1887510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6698603" y="124291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循环软件流水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869106"/>
            <a:ext cx="7886700" cy="208765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启动间隔（</a:t>
            </a:r>
            <a:r>
              <a:rPr lang="en-US" altLang="zh-CN" dirty="0"/>
              <a:t>Initiation Interval, II</a:t>
            </a:r>
            <a:r>
              <a:rPr lang="zh-CN" altLang="en-US" dirty="0"/>
              <a:t>）：相邻循环迭代的启动时间之差</a:t>
            </a:r>
            <a:endParaRPr lang="en-US" altLang="zh-CN" dirty="0"/>
          </a:p>
          <a:p>
            <a:r>
              <a:rPr lang="zh-CN" altLang="en-US" dirty="0"/>
              <a:t>减小 </a:t>
            </a:r>
            <a:r>
              <a:rPr lang="en-US" altLang="zh-CN" dirty="0"/>
              <a:t>II </a:t>
            </a:r>
            <a:r>
              <a:rPr lang="zh-CN" altLang="en-US" dirty="0"/>
              <a:t>可以增加并行度，但是 </a:t>
            </a:r>
            <a:r>
              <a:rPr lang="en-US" altLang="zh-CN" dirty="0"/>
              <a:t>II </a:t>
            </a:r>
            <a:r>
              <a:rPr lang="zh-CN" altLang="en-US" dirty="0"/>
              <a:t>也受限于循环间依赖和资源的约束，受依赖约束的最小</a:t>
            </a:r>
            <a:r>
              <a:rPr lang="en-US" altLang="zh-CN" dirty="0"/>
              <a:t> II </a:t>
            </a:r>
            <a:r>
              <a:rPr lang="zh-CN" altLang="en-US" dirty="0"/>
              <a:t>称为 </a:t>
            </a:r>
            <a:r>
              <a:rPr lang="en-US" altLang="zh-CN" dirty="0" err="1"/>
              <a:t>RecMII</a:t>
            </a:r>
            <a:r>
              <a:rPr lang="zh-CN" altLang="en-US" dirty="0"/>
              <a:t>，受资源约束的最小 </a:t>
            </a:r>
            <a:r>
              <a:rPr lang="en-US" altLang="zh-CN" dirty="0"/>
              <a:t>II </a:t>
            </a:r>
            <a:r>
              <a:rPr lang="zh-CN" altLang="en-US" dirty="0"/>
              <a:t>称为 </a:t>
            </a:r>
            <a:r>
              <a:rPr lang="en-US" altLang="zh-CN" dirty="0" err="1"/>
              <a:t>ResMII</a:t>
            </a:r>
            <a:r>
              <a:rPr lang="zh-CN" altLang="en-US" dirty="0"/>
              <a:t>，实际 </a:t>
            </a:r>
            <a:r>
              <a:rPr lang="en-US" altLang="zh-CN" dirty="0"/>
              <a:t>MII = Max(</a:t>
            </a:r>
            <a:r>
              <a:rPr lang="en-US" altLang="zh-CN" dirty="0" err="1"/>
              <a:t>RecMII</a:t>
            </a:r>
            <a:r>
              <a:rPr lang="en-US" altLang="zh-CN" dirty="0"/>
              <a:t>, </a:t>
            </a:r>
            <a:r>
              <a:rPr lang="en-US" altLang="zh-CN" dirty="0" err="1"/>
              <a:t>ResMII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循环流水后最小重复单元称为 </a:t>
            </a:r>
            <a:r>
              <a:rPr lang="en-US" altLang="zh-CN" dirty="0"/>
              <a:t>Kernel</a:t>
            </a:r>
            <a:r>
              <a:rPr lang="zh-CN" altLang="en-US" dirty="0"/>
              <a:t>，由来自不同循环迭代的算子组成。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456074" y="1004176"/>
            <a:ext cx="2610511" cy="16386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0" rIns="36000" bIns="0" numCol="1" spcCol="0" rtlCol="0" fromWordArt="0" anchor="ctr" anchorCtr="0" forceAA="0" compatLnSpc="1">
            <a:no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=1:N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b[i-1]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+ 2;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b[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&lt;&lt; 3;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c[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b[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&gt;&gt; 2;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d[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– 6;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e[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c[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+ d[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456074" y="3152100"/>
            <a:ext cx="2610511" cy="118941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noAutofit/>
          </a:bodyPr>
          <a:lstStyle/>
          <a:p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99080" y="3188573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9080" y="3495347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4"/>
            <a:endCxn id="9" idx="0"/>
          </p:cNvCxnSpPr>
          <p:nvPr/>
        </p:nvCxnSpPr>
        <p:spPr>
          <a:xfrm>
            <a:off x="1653553" y="3404573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499080" y="3810434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4"/>
            <a:endCxn id="11" idx="0"/>
          </p:cNvCxnSpPr>
          <p:nvPr/>
        </p:nvCxnSpPr>
        <p:spPr>
          <a:xfrm>
            <a:off x="1653553" y="3711347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22706" y="3810434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8" idx="5"/>
            <a:endCxn id="13" idx="0"/>
          </p:cNvCxnSpPr>
          <p:nvPr/>
        </p:nvCxnSpPr>
        <p:spPr>
          <a:xfrm>
            <a:off x="1762783" y="3372941"/>
            <a:ext cx="614397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4"/>
            <a:endCxn id="16" idx="7"/>
          </p:cNvCxnSpPr>
          <p:nvPr/>
        </p:nvCxnSpPr>
        <p:spPr>
          <a:xfrm flipH="1">
            <a:off x="1762783" y="4026434"/>
            <a:ext cx="614397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99080" y="4125519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1" idx="4"/>
            <a:endCxn id="16" idx="0"/>
          </p:cNvCxnSpPr>
          <p:nvPr/>
        </p:nvCxnSpPr>
        <p:spPr>
          <a:xfrm>
            <a:off x="1653553" y="4026434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2"/>
            <a:endCxn id="8" idx="2"/>
          </p:cNvCxnSpPr>
          <p:nvPr/>
        </p:nvCxnSpPr>
        <p:spPr>
          <a:xfrm rot="10800000">
            <a:off x="1499080" y="3296573"/>
            <a:ext cx="18165" cy="3067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1588040" y="2741924"/>
            <a:ext cx="346578" cy="3233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10845" y="132906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0845" y="157625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10845" y="182343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10845" y="207062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10845" y="231780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25969" y="116485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825969" y="147163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4"/>
            <a:endCxn id="26" idx="0"/>
          </p:cNvCxnSpPr>
          <p:nvPr/>
        </p:nvCxnSpPr>
        <p:spPr>
          <a:xfrm>
            <a:off x="3980442" y="138085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25969" y="178671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4"/>
            <a:endCxn id="28" idx="0"/>
          </p:cNvCxnSpPr>
          <p:nvPr/>
        </p:nvCxnSpPr>
        <p:spPr>
          <a:xfrm>
            <a:off x="3980442" y="168763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259667" y="178671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5" idx="5"/>
            <a:endCxn id="30" idx="0"/>
          </p:cNvCxnSpPr>
          <p:nvPr/>
        </p:nvCxnSpPr>
        <p:spPr>
          <a:xfrm>
            <a:off x="4089673" y="134922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33" idx="7"/>
          </p:cNvCxnSpPr>
          <p:nvPr/>
        </p:nvCxnSpPr>
        <p:spPr>
          <a:xfrm flipH="1">
            <a:off x="4089673" y="200271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825969" y="210180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4"/>
            <a:endCxn id="33" idx="0"/>
          </p:cNvCxnSpPr>
          <p:nvPr/>
        </p:nvCxnSpPr>
        <p:spPr>
          <a:xfrm>
            <a:off x="3980442" y="200271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6" idx="2"/>
            <a:endCxn id="36" idx="2"/>
          </p:cNvCxnSpPr>
          <p:nvPr/>
        </p:nvCxnSpPr>
        <p:spPr>
          <a:xfrm rot="10800000" flipV="1">
            <a:off x="3825969" y="1579632"/>
            <a:ext cx="12700" cy="99548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825969" y="2467120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825969" y="2773894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4"/>
            <a:endCxn id="37" idx="0"/>
          </p:cNvCxnSpPr>
          <p:nvPr/>
        </p:nvCxnSpPr>
        <p:spPr>
          <a:xfrm>
            <a:off x="3980442" y="2683120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825969" y="3088981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4"/>
            <a:endCxn id="39" idx="0"/>
          </p:cNvCxnSpPr>
          <p:nvPr/>
        </p:nvCxnSpPr>
        <p:spPr>
          <a:xfrm>
            <a:off x="3980442" y="2989894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259667" y="3088981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6" idx="5"/>
            <a:endCxn id="41" idx="0"/>
          </p:cNvCxnSpPr>
          <p:nvPr/>
        </p:nvCxnSpPr>
        <p:spPr>
          <a:xfrm>
            <a:off x="4089673" y="2651488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4"/>
            <a:endCxn id="44" idx="7"/>
          </p:cNvCxnSpPr>
          <p:nvPr/>
        </p:nvCxnSpPr>
        <p:spPr>
          <a:xfrm flipH="1">
            <a:off x="4089673" y="3304981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825969" y="3404066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9" idx="4"/>
            <a:endCxn id="44" idx="0"/>
          </p:cNvCxnSpPr>
          <p:nvPr/>
        </p:nvCxnSpPr>
        <p:spPr>
          <a:xfrm>
            <a:off x="3980442" y="3304981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833729" y="3782963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833729" y="4089737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7" idx="4"/>
            <a:endCxn id="48" idx="0"/>
          </p:cNvCxnSpPr>
          <p:nvPr/>
        </p:nvCxnSpPr>
        <p:spPr>
          <a:xfrm>
            <a:off x="3988202" y="3998963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833729" y="440482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8" idx="4"/>
            <a:endCxn id="50" idx="0"/>
          </p:cNvCxnSpPr>
          <p:nvPr/>
        </p:nvCxnSpPr>
        <p:spPr>
          <a:xfrm>
            <a:off x="3988202" y="4305737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267427" y="440482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7" idx="5"/>
            <a:endCxn id="52" idx="0"/>
          </p:cNvCxnSpPr>
          <p:nvPr/>
        </p:nvCxnSpPr>
        <p:spPr>
          <a:xfrm>
            <a:off x="4097433" y="3967331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4"/>
            <a:endCxn id="55" idx="7"/>
          </p:cNvCxnSpPr>
          <p:nvPr/>
        </p:nvCxnSpPr>
        <p:spPr>
          <a:xfrm flipH="1">
            <a:off x="4097433" y="4620824"/>
            <a:ext cx="324468" cy="13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833729" y="471990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0" idx="4"/>
            <a:endCxn id="55" idx="0"/>
          </p:cNvCxnSpPr>
          <p:nvPr/>
        </p:nvCxnSpPr>
        <p:spPr>
          <a:xfrm>
            <a:off x="3988202" y="4620824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7" idx="2"/>
            <a:endCxn id="47" idx="2"/>
          </p:cNvCxnSpPr>
          <p:nvPr/>
        </p:nvCxnSpPr>
        <p:spPr>
          <a:xfrm rot="10800000" flipH="1" flipV="1">
            <a:off x="3825969" y="2881893"/>
            <a:ext cx="7760" cy="1009069"/>
          </a:xfrm>
          <a:prstGeom prst="curvedConnector3">
            <a:avLst>
              <a:gd name="adj1" fmla="val -29458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182577" y="17290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5"/>
                </a:solidFill>
              </a:rPr>
              <a:t>i</a:t>
            </a:r>
            <a:r>
              <a:rPr lang="en-US" altLang="zh-CN" b="1" dirty="0">
                <a:solidFill>
                  <a:schemeClr val="accent5"/>
                </a:solidFill>
              </a:rPr>
              <a:t>=1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182577" y="30170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4"/>
                </a:solidFill>
              </a:rPr>
              <a:t>i</a:t>
            </a:r>
            <a:r>
              <a:rPr lang="en-US" altLang="zh-CN" b="1" dirty="0">
                <a:solidFill>
                  <a:schemeClr val="accent4"/>
                </a:solidFill>
              </a:rPr>
              <a:t>=2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82577" y="43010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</a:rPr>
              <a:t>i</a:t>
            </a:r>
            <a:r>
              <a:rPr lang="en-US" altLang="zh-CN" b="1" dirty="0">
                <a:solidFill>
                  <a:schemeClr val="accent6"/>
                </a:solidFill>
              </a:rPr>
              <a:t>=3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926619" y="11568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4926619" y="146364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66" idx="4"/>
            <a:endCxn id="67" idx="0"/>
          </p:cNvCxnSpPr>
          <p:nvPr/>
        </p:nvCxnSpPr>
        <p:spPr>
          <a:xfrm>
            <a:off x="5081092" y="13728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4926619" y="177872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7" idx="4"/>
            <a:endCxn id="69" idx="0"/>
          </p:cNvCxnSpPr>
          <p:nvPr/>
        </p:nvCxnSpPr>
        <p:spPr>
          <a:xfrm>
            <a:off x="5081092" y="16796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360317" y="177872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6" idx="5"/>
            <a:endCxn id="71" idx="0"/>
          </p:cNvCxnSpPr>
          <p:nvPr/>
        </p:nvCxnSpPr>
        <p:spPr>
          <a:xfrm>
            <a:off x="5190323" y="13412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4"/>
            <a:endCxn id="74" idx="7"/>
          </p:cNvCxnSpPr>
          <p:nvPr/>
        </p:nvCxnSpPr>
        <p:spPr>
          <a:xfrm flipH="1">
            <a:off x="5190323" y="19947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4926619" y="209381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4"/>
            <a:endCxn id="74" idx="0"/>
          </p:cNvCxnSpPr>
          <p:nvPr/>
        </p:nvCxnSpPr>
        <p:spPr>
          <a:xfrm>
            <a:off x="5081092" y="19947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5365705" y="209710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5365705" y="240388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76" idx="4"/>
            <a:endCxn id="77" idx="0"/>
          </p:cNvCxnSpPr>
          <p:nvPr/>
        </p:nvCxnSpPr>
        <p:spPr>
          <a:xfrm>
            <a:off x="5520178" y="231310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5365705" y="271896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7" idx="4"/>
            <a:endCxn id="79" idx="0"/>
          </p:cNvCxnSpPr>
          <p:nvPr/>
        </p:nvCxnSpPr>
        <p:spPr>
          <a:xfrm>
            <a:off x="5520178" y="261988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799403" y="271896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6" idx="5"/>
            <a:endCxn id="81" idx="0"/>
          </p:cNvCxnSpPr>
          <p:nvPr/>
        </p:nvCxnSpPr>
        <p:spPr>
          <a:xfrm>
            <a:off x="5629409" y="228147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1" idx="4"/>
            <a:endCxn id="84" idx="7"/>
          </p:cNvCxnSpPr>
          <p:nvPr/>
        </p:nvCxnSpPr>
        <p:spPr>
          <a:xfrm flipH="1">
            <a:off x="5629409" y="293496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365705" y="303405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79" idx="4"/>
            <a:endCxn id="84" idx="0"/>
          </p:cNvCxnSpPr>
          <p:nvPr/>
        </p:nvCxnSpPr>
        <p:spPr>
          <a:xfrm>
            <a:off x="5520178" y="293496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799403" y="303038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799403" y="333715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6" idx="4"/>
            <a:endCxn id="87" idx="0"/>
          </p:cNvCxnSpPr>
          <p:nvPr/>
        </p:nvCxnSpPr>
        <p:spPr>
          <a:xfrm>
            <a:off x="5953876" y="324638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5799403" y="365224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7" idx="4"/>
            <a:endCxn id="89" idx="0"/>
          </p:cNvCxnSpPr>
          <p:nvPr/>
        </p:nvCxnSpPr>
        <p:spPr>
          <a:xfrm>
            <a:off x="5953876" y="355315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6233101" y="365224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6" idx="5"/>
            <a:endCxn id="91" idx="0"/>
          </p:cNvCxnSpPr>
          <p:nvPr/>
        </p:nvCxnSpPr>
        <p:spPr>
          <a:xfrm>
            <a:off x="6063107" y="321475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91" idx="4"/>
            <a:endCxn id="94" idx="7"/>
          </p:cNvCxnSpPr>
          <p:nvPr/>
        </p:nvCxnSpPr>
        <p:spPr>
          <a:xfrm flipH="1">
            <a:off x="6063107" y="386824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5799403" y="396733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89" idx="4"/>
            <a:endCxn id="94" idx="0"/>
          </p:cNvCxnSpPr>
          <p:nvPr/>
        </p:nvCxnSpPr>
        <p:spPr>
          <a:xfrm>
            <a:off x="5953876" y="386824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67" idx="6"/>
            <a:endCxn id="76" idx="2"/>
          </p:cNvCxnSpPr>
          <p:nvPr/>
        </p:nvCxnSpPr>
        <p:spPr>
          <a:xfrm>
            <a:off x="5235567" y="157164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77" idx="6"/>
            <a:endCxn id="86" idx="2"/>
          </p:cNvCxnSpPr>
          <p:nvPr/>
        </p:nvCxnSpPr>
        <p:spPr>
          <a:xfrm>
            <a:off x="5674653" y="251188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82258" y="1154107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6482258" y="1460881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103" idx="4"/>
            <a:endCxn id="104" idx="0"/>
          </p:cNvCxnSpPr>
          <p:nvPr/>
        </p:nvCxnSpPr>
        <p:spPr>
          <a:xfrm>
            <a:off x="6636731" y="1370107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6482258" y="17759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4" idx="4"/>
            <a:endCxn id="106" idx="0"/>
          </p:cNvCxnSpPr>
          <p:nvPr/>
        </p:nvCxnSpPr>
        <p:spPr>
          <a:xfrm>
            <a:off x="6636731" y="1676881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6915956" y="17759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3" idx="5"/>
            <a:endCxn id="108" idx="0"/>
          </p:cNvCxnSpPr>
          <p:nvPr/>
        </p:nvCxnSpPr>
        <p:spPr>
          <a:xfrm>
            <a:off x="6745962" y="1338475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8" idx="4"/>
            <a:endCxn id="111" idx="7"/>
          </p:cNvCxnSpPr>
          <p:nvPr/>
        </p:nvCxnSpPr>
        <p:spPr>
          <a:xfrm flipH="1">
            <a:off x="6745962" y="1991968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6482258" y="209105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2" name="直接箭头连接符 111"/>
          <p:cNvCxnSpPr>
            <a:stCxn id="106" idx="4"/>
            <a:endCxn id="111" idx="0"/>
          </p:cNvCxnSpPr>
          <p:nvPr/>
        </p:nvCxnSpPr>
        <p:spPr>
          <a:xfrm>
            <a:off x="6636731" y="1991968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7300485" y="1782116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7300485" y="2088890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113" idx="4"/>
            <a:endCxn id="114" idx="0"/>
          </p:cNvCxnSpPr>
          <p:nvPr/>
        </p:nvCxnSpPr>
        <p:spPr>
          <a:xfrm>
            <a:off x="7454958" y="1998116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7300485" y="2403977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14" idx="4"/>
            <a:endCxn id="116" idx="0"/>
          </p:cNvCxnSpPr>
          <p:nvPr/>
        </p:nvCxnSpPr>
        <p:spPr>
          <a:xfrm>
            <a:off x="7454958" y="2304890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7734183" y="2403977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9" name="直接箭头连接符 118"/>
          <p:cNvCxnSpPr>
            <a:stCxn id="113" idx="5"/>
            <a:endCxn id="118" idx="0"/>
          </p:cNvCxnSpPr>
          <p:nvPr/>
        </p:nvCxnSpPr>
        <p:spPr>
          <a:xfrm>
            <a:off x="7564189" y="1966484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4"/>
            <a:endCxn id="121" idx="6"/>
          </p:cNvCxnSpPr>
          <p:nvPr/>
        </p:nvCxnSpPr>
        <p:spPr>
          <a:xfrm flipH="1">
            <a:off x="7609433" y="2619977"/>
            <a:ext cx="279224" cy="20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>
            <a:off x="7300485" y="271906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22" name="直接箭头连接符 121"/>
          <p:cNvCxnSpPr>
            <a:stCxn id="116" idx="4"/>
            <a:endCxn id="121" idx="0"/>
          </p:cNvCxnSpPr>
          <p:nvPr/>
        </p:nvCxnSpPr>
        <p:spPr>
          <a:xfrm>
            <a:off x="7454958" y="2619977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8135623" y="240316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8135623" y="2709938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5" name="直接箭头连接符 124"/>
          <p:cNvCxnSpPr>
            <a:stCxn id="123" idx="4"/>
            <a:endCxn id="124" idx="0"/>
          </p:cNvCxnSpPr>
          <p:nvPr/>
        </p:nvCxnSpPr>
        <p:spPr>
          <a:xfrm>
            <a:off x="8290096" y="2619164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8135623" y="302502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7" name="直接箭头连接符 126"/>
          <p:cNvCxnSpPr>
            <a:stCxn id="124" idx="4"/>
            <a:endCxn id="126" idx="0"/>
          </p:cNvCxnSpPr>
          <p:nvPr/>
        </p:nvCxnSpPr>
        <p:spPr>
          <a:xfrm>
            <a:off x="8290096" y="2925938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8569321" y="302502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9" name="直接箭头连接符 128"/>
          <p:cNvCxnSpPr>
            <a:stCxn id="123" idx="5"/>
            <a:endCxn id="128" idx="0"/>
          </p:cNvCxnSpPr>
          <p:nvPr/>
        </p:nvCxnSpPr>
        <p:spPr>
          <a:xfrm>
            <a:off x="8399327" y="2587532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8" idx="4"/>
            <a:endCxn id="131" idx="7"/>
          </p:cNvCxnSpPr>
          <p:nvPr/>
        </p:nvCxnSpPr>
        <p:spPr>
          <a:xfrm flipH="1">
            <a:off x="8399327" y="3241025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8135623" y="3340110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stCxn id="126" idx="4"/>
            <a:endCxn id="131" idx="0"/>
          </p:cNvCxnSpPr>
          <p:nvPr/>
        </p:nvCxnSpPr>
        <p:spPr>
          <a:xfrm>
            <a:off x="8290096" y="3241025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104" idx="6"/>
            <a:endCxn id="113" idx="1"/>
          </p:cNvCxnSpPr>
          <p:nvPr/>
        </p:nvCxnSpPr>
        <p:spPr>
          <a:xfrm>
            <a:off x="6791206" y="1568881"/>
            <a:ext cx="554523" cy="24486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114" idx="6"/>
            <a:endCxn id="123" idx="1"/>
          </p:cNvCxnSpPr>
          <p:nvPr/>
        </p:nvCxnSpPr>
        <p:spPr>
          <a:xfrm>
            <a:off x="7609433" y="2196890"/>
            <a:ext cx="571434" cy="237906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5799403" y="124291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5753036" y="154311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7418556" y="1223039"/>
            <a:ext cx="0" cy="576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7390973" y="13945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889880" y="203943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445706" y="1711915"/>
            <a:ext cx="1288478" cy="6504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6439655" y="2349566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517698" y="294835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上的模调度（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68774"/>
            <a:ext cx="7886700" cy="160819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通过计算 </a:t>
            </a:r>
            <a:r>
              <a:rPr lang="en-US" altLang="zh-CN" dirty="0"/>
              <a:t>MII </a:t>
            </a:r>
            <a:r>
              <a:rPr lang="zh-CN" altLang="en-US" dirty="0"/>
              <a:t>得到初始 </a:t>
            </a:r>
            <a:r>
              <a:rPr lang="en-US" altLang="zh-CN" dirty="0"/>
              <a:t>II</a:t>
            </a:r>
            <a:endParaRPr lang="en-US" altLang="zh-CN" dirty="0"/>
          </a:p>
          <a:p>
            <a:r>
              <a:rPr lang="zh-CN" altLang="en-US" b="1" dirty="0"/>
              <a:t>资源约束：</a:t>
            </a:r>
            <a:r>
              <a:rPr lang="zh-CN" altLang="en-US" dirty="0"/>
              <a:t>如果两个算子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的时间步对 </a:t>
            </a:r>
            <a:r>
              <a:rPr lang="en-US" altLang="zh-CN" dirty="0"/>
              <a:t>II </a:t>
            </a:r>
            <a:r>
              <a:rPr lang="zh-CN" altLang="en-US" dirty="0"/>
              <a:t>取模之后相等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% II =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% II</a:t>
            </a:r>
            <a:r>
              <a:rPr lang="zh-CN" altLang="en-US" dirty="0"/>
              <a:t>，则他们处于 </a:t>
            </a:r>
            <a:r>
              <a:rPr lang="en-US" altLang="zh-CN" dirty="0"/>
              <a:t>TEC </a:t>
            </a:r>
            <a:r>
              <a:rPr lang="zh-CN" altLang="en-US" dirty="0"/>
              <a:t>的同一层，要在一起竞争 </a:t>
            </a:r>
            <a:r>
              <a:rPr lang="en-US" altLang="zh-CN" dirty="0"/>
              <a:t>PE </a:t>
            </a:r>
            <a:r>
              <a:rPr lang="zh-CN" altLang="en-US" dirty="0"/>
              <a:t>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213138" y="205806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138" y="109587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89877" y="100982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89877" y="131660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4"/>
            <a:endCxn id="46" idx="0"/>
          </p:cNvCxnSpPr>
          <p:nvPr/>
        </p:nvCxnSpPr>
        <p:spPr>
          <a:xfrm>
            <a:off x="1044350" y="122582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889877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6" idx="4"/>
            <a:endCxn id="48" idx="0"/>
          </p:cNvCxnSpPr>
          <p:nvPr/>
        </p:nvCxnSpPr>
        <p:spPr>
          <a:xfrm>
            <a:off x="1044350" y="153260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323575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5" idx="5"/>
            <a:endCxn id="50" idx="0"/>
          </p:cNvCxnSpPr>
          <p:nvPr/>
        </p:nvCxnSpPr>
        <p:spPr>
          <a:xfrm>
            <a:off x="1153581" y="119419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53" idx="7"/>
          </p:cNvCxnSpPr>
          <p:nvPr/>
        </p:nvCxnSpPr>
        <p:spPr>
          <a:xfrm flipH="1">
            <a:off x="1153581" y="184768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9877" y="194677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8" idx="4"/>
            <a:endCxn id="53" idx="0"/>
          </p:cNvCxnSpPr>
          <p:nvPr/>
        </p:nvCxnSpPr>
        <p:spPr>
          <a:xfrm>
            <a:off x="1044350" y="184768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328963" y="195006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328963" y="225684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4"/>
            <a:endCxn id="56" idx="0"/>
          </p:cNvCxnSpPr>
          <p:nvPr/>
        </p:nvCxnSpPr>
        <p:spPr>
          <a:xfrm>
            <a:off x="1483436" y="21660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328963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4"/>
            <a:endCxn id="58" idx="0"/>
          </p:cNvCxnSpPr>
          <p:nvPr/>
        </p:nvCxnSpPr>
        <p:spPr>
          <a:xfrm>
            <a:off x="1483436" y="24728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762661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5" idx="5"/>
            <a:endCxn id="60" idx="0"/>
          </p:cNvCxnSpPr>
          <p:nvPr/>
        </p:nvCxnSpPr>
        <p:spPr>
          <a:xfrm>
            <a:off x="1592667" y="21344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4"/>
            <a:endCxn id="63" idx="7"/>
          </p:cNvCxnSpPr>
          <p:nvPr/>
        </p:nvCxnSpPr>
        <p:spPr>
          <a:xfrm flipH="1">
            <a:off x="1592667" y="27879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28963" y="288701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8" idx="4"/>
            <a:endCxn id="63" idx="0"/>
          </p:cNvCxnSpPr>
          <p:nvPr/>
        </p:nvCxnSpPr>
        <p:spPr>
          <a:xfrm>
            <a:off x="1483436" y="27879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762661" y="288334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762661" y="319011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65" idx="4"/>
            <a:endCxn id="66" idx="0"/>
          </p:cNvCxnSpPr>
          <p:nvPr/>
        </p:nvCxnSpPr>
        <p:spPr>
          <a:xfrm>
            <a:off x="1917134" y="309934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762661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4"/>
            <a:endCxn id="68" idx="0"/>
          </p:cNvCxnSpPr>
          <p:nvPr/>
        </p:nvCxnSpPr>
        <p:spPr>
          <a:xfrm>
            <a:off x="1917134" y="340611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2196359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5" idx="5"/>
            <a:endCxn id="70" idx="0"/>
          </p:cNvCxnSpPr>
          <p:nvPr/>
        </p:nvCxnSpPr>
        <p:spPr>
          <a:xfrm>
            <a:off x="2026365" y="306771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4"/>
            <a:endCxn id="73" idx="7"/>
          </p:cNvCxnSpPr>
          <p:nvPr/>
        </p:nvCxnSpPr>
        <p:spPr>
          <a:xfrm flipH="1">
            <a:off x="2026365" y="372120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762661" y="382029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8" idx="4"/>
            <a:endCxn id="73" idx="0"/>
          </p:cNvCxnSpPr>
          <p:nvPr/>
        </p:nvCxnSpPr>
        <p:spPr>
          <a:xfrm>
            <a:off x="1917134" y="372120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6" idx="6"/>
            <a:endCxn id="55" idx="2"/>
          </p:cNvCxnSpPr>
          <p:nvPr/>
        </p:nvCxnSpPr>
        <p:spPr>
          <a:xfrm>
            <a:off x="1198825" y="142460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56" idx="6"/>
            <a:endCxn id="65" idx="2"/>
          </p:cNvCxnSpPr>
          <p:nvPr/>
        </p:nvCxnSpPr>
        <p:spPr>
          <a:xfrm>
            <a:off x="1637911" y="236484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762661" y="109587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716294" y="139607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53138" y="189239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0956" y="280131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958139" y="1125438"/>
            <a:ext cx="3888000" cy="720000"/>
            <a:chOff x="4616199" y="1609720"/>
            <a:chExt cx="3888000" cy="72000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5" name="组合 164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958139" y="2336700"/>
            <a:ext cx="3888000" cy="720000"/>
            <a:chOff x="4616199" y="1609720"/>
            <a:chExt cx="3888000" cy="72000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8" name="矩形 157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5" name="组合 144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" name="组合 152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7" name="矩形 146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58139" y="3486612"/>
            <a:ext cx="3888000" cy="720000"/>
            <a:chOff x="4616199" y="1609720"/>
            <a:chExt cx="3888000" cy="72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2" name="组合 13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5" name="组合 124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6" name="矩形 125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3972034" y="739072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PE0        PE1           PE2         PE3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>
            <a:endCxn id="158" idx="0"/>
          </p:cNvCxnSpPr>
          <p:nvPr/>
        </p:nvCxnSpPr>
        <p:spPr>
          <a:xfrm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9" idx="2"/>
            <a:endCxn id="162" idx="0"/>
          </p:cNvCxnSpPr>
          <p:nvPr/>
        </p:nvCxnSpPr>
        <p:spPr>
          <a:xfrm flipH="1"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79" idx="2"/>
            <a:endCxn id="154" idx="0"/>
          </p:cNvCxnSpPr>
          <p:nvPr/>
        </p:nvCxnSpPr>
        <p:spPr>
          <a:xfrm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75" idx="2"/>
            <a:endCxn id="158" idx="0"/>
          </p:cNvCxnSpPr>
          <p:nvPr/>
        </p:nvCxnSpPr>
        <p:spPr>
          <a:xfrm flipH="1"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75" idx="2"/>
            <a:endCxn id="150" idx="0"/>
          </p:cNvCxnSpPr>
          <p:nvPr/>
        </p:nvCxnSpPr>
        <p:spPr>
          <a:xfrm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71" idx="2"/>
            <a:endCxn id="154" idx="0"/>
          </p:cNvCxnSpPr>
          <p:nvPr/>
        </p:nvCxnSpPr>
        <p:spPr>
          <a:xfrm flipH="1"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1" idx="2"/>
            <a:endCxn id="162" idx="0"/>
          </p:cNvCxnSpPr>
          <p:nvPr/>
        </p:nvCxnSpPr>
        <p:spPr>
          <a:xfrm flipH="1"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83" idx="2"/>
            <a:endCxn id="150" idx="0"/>
          </p:cNvCxnSpPr>
          <p:nvPr/>
        </p:nvCxnSpPr>
        <p:spPr>
          <a:xfrm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2" idx="2"/>
            <a:endCxn id="141" idx="0"/>
          </p:cNvCxnSpPr>
          <p:nvPr/>
        </p:nvCxnSpPr>
        <p:spPr>
          <a:xfrm>
            <a:off x="431880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62" idx="2"/>
            <a:endCxn id="137" idx="0"/>
          </p:cNvCxnSpPr>
          <p:nvPr/>
        </p:nvCxnSpPr>
        <p:spPr>
          <a:xfrm>
            <a:off x="431880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62" idx="2"/>
            <a:endCxn id="129" idx="0"/>
          </p:cNvCxnSpPr>
          <p:nvPr/>
        </p:nvCxnSpPr>
        <p:spPr>
          <a:xfrm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58" idx="2"/>
            <a:endCxn id="141" idx="0"/>
          </p:cNvCxnSpPr>
          <p:nvPr/>
        </p:nvCxnSpPr>
        <p:spPr>
          <a:xfrm flipH="1">
            <a:off x="4318802" y="2876700"/>
            <a:ext cx="937745" cy="78991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58" idx="2"/>
            <a:endCxn id="137" idx="0"/>
          </p:cNvCxnSpPr>
          <p:nvPr/>
        </p:nvCxnSpPr>
        <p:spPr>
          <a:xfrm>
            <a:off x="525654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8" idx="2"/>
            <a:endCxn id="133" idx="0"/>
          </p:cNvCxnSpPr>
          <p:nvPr/>
        </p:nvCxnSpPr>
        <p:spPr>
          <a:xfrm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54" idx="2"/>
            <a:endCxn id="137" idx="0"/>
          </p:cNvCxnSpPr>
          <p:nvPr/>
        </p:nvCxnSpPr>
        <p:spPr>
          <a:xfrm flipH="1"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54" idx="2"/>
            <a:endCxn id="133" idx="0"/>
          </p:cNvCxnSpPr>
          <p:nvPr/>
        </p:nvCxnSpPr>
        <p:spPr>
          <a:xfrm>
            <a:off x="619429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54" idx="2"/>
            <a:endCxn id="129" idx="0"/>
          </p:cNvCxnSpPr>
          <p:nvPr/>
        </p:nvCxnSpPr>
        <p:spPr>
          <a:xfrm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50" idx="2"/>
            <a:endCxn id="141" idx="0"/>
          </p:cNvCxnSpPr>
          <p:nvPr/>
        </p:nvCxnSpPr>
        <p:spPr>
          <a:xfrm flipH="1"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50" idx="2"/>
            <a:endCxn id="133" idx="0"/>
          </p:cNvCxnSpPr>
          <p:nvPr/>
        </p:nvCxnSpPr>
        <p:spPr>
          <a:xfrm flipH="1"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50" idx="2"/>
            <a:endCxn id="129" idx="0"/>
          </p:cNvCxnSpPr>
          <p:nvPr/>
        </p:nvCxnSpPr>
        <p:spPr>
          <a:xfrm>
            <a:off x="713203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71" idx="2"/>
            <a:endCxn id="150" idx="0"/>
          </p:cNvCxnSpPr>
          <p:nvPr/>
        </p:nvCxnSpPr>
        <p:spPr>
          <a:xfrm>
            <a:off x="7132037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75" idx="2"/>
            <a:endCxn id="154" idx="0"/>
          </p:cNvCxnSpPr>
          <p:nvPr/>
        </p:nvCxnSpPr>
        <p:spPr>
          <a:xfrm>
            <a:off x="619429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79" idx="2"/>
            <a:endCxn id="158" idx="0"/>
          </p:cNvCxnSpPr>
          <p:nvPr/>
        </p:nvCxnSpPr>
        <p:spPr>
          <a:xfrm>
            <a:off x="5256547" y="1665438"/>
            <a:ext cx="0" cy="85126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83" idx="2"/>
            <a:endCxn id="162" idx="0"/>
          </p:cNvCxnSpPr>
          <p:nvPr/>
        </p:nvCxnSpPr>
        <p:spPr>
          <a:xfrm>
            <a:off x="431880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4164328" y="137479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5090727" y="137743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5091494" y="2598721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5101008" y="3741535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4138802" y="373861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79" idx="2"/>
            <a:endCxn id="159" idx="0"/>
          </p:cNvCxnSpPr>
          <p:nvPr/>
        </p:nvCxnSpPr>
        <p:spPr>
          <a:xfrm>
            <a:off x="5256547" y="1665438"/>
            <a:ext cx="360000" cy="85126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59" idx="2"/>
            <a:endCxn id="137" idx="0"/>
          </p:cNvCxnSpPr>
          <p:nvPr/>
        </p:nvCxnSpPr>
        <p:spPr>
          <a:xfrm flipH="1"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>
            <a:stCxn id="141" idx="2"/>
            <a:endCxn id="183" idx="0"/>
          </p:cNvCxnSpPr>
          <p:nvPr/>
        </p:nvCxnSpPr>
        <p:spPr>
          <a:xfrm rot="5400000" flipH="1">
            <a:off x="2958215" y="2666025"/>
            <a:ext cx="2721174" cy="12700"/>
          </a:xfrm>
          <a:prstGeom prst="curvedConnector5">
            <a:avLst>
              <a:gd name="adj1" fmla="val -4303"/>
              <a:gd name="adj2" fmla="val 5851472"/>
              <a:gd name="adj3" fmla="val 103483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202"/>
          <p:cNvCxnSpPr>
            <a:stCxn id="137" idx="2"/>
            <a:endCxn id="183" idx="0"/>
          </p:cNvCxnSpPr>
          <p:nvPr/>
        </p:nvCxnSpPr>
        <p:spPr>
          <a:xfrm rot="5400000" flipH="1">
            <a:off x="3427088" y="2197153"/>
            <a:ext cx="2721174" cy="937745"/>
          </a:xfrm>
          <a:prstGeom prst="curvedConnector5">
            <a:avLst>
              <a:gd name="adj1" fmla="val -10860"/>
              <a:gd name="adj2" fmla="val 222427"/>
              <a:gd name="adj3" fmla="val 108401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58" idx="2"/>
            <a:endCxn id="138" idx="0"/>
          </p:cNvCxnSpPr>
          <p:nvPr/>
        </p:nvCxnSpPr>
        <p:spPr>
          <a:xfrm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线连接符 213"/>
          <p:cNvCxnSpPr>
            <a:stCxn id="138" idx="2"/>
            <a:endCxn id="179" idx="0"/>
          </p:cNvCxnSpPr>
          <p:nvPr/>
        </p:nvCxnSpPr>
        <p:spPr>
          <a:xfrm rot="5400000" flipH="1">
            <a:off x="4075960" y="2486025"/>
            <a:ext cx="2721174" cy="360000"/>
          </a:xfrm>
          <a:prstGeom prst="curvedConnector5">
            <a:avLst>
              <a:gd name="adj1" fmla="val -13319"/>
              <a:gd name="adj2" fmla="val 783451"/>
              <a:gd name="adj3" fmla="val 113728"/>
            </a:avLst>
          </a:prstGeom>
          <a:ln w="25400">
            <a:solidFill>
              <a:schemeClr val="accent2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上的模调度（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68773"/>
            <a:ext cx="7886700" cy="190152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调度后的长依赖通过寄存器 </a:t>
            </a:r>
            <a:r>
              <a:rPr lang="en-US" altLang="zh-CN" dirty="0"/>
              <a:t>RF </a:t>
            </a:r>
            <a:r>
              <a:rPr lang="zh-CN" altLang="en-US" dirty="0"/>
              <a:t>传输，而 </a:t>
            </a:r>
            <a:r>
              <a:rPr lang="en-US" altLang="zh-CN" dirty="0"/>
              <a:t>RF </a:t>
            </a:r>
            <a:r>
              <a:rPr lang="zh-CN" altLang="en-US" dirty="0"/>
              <a:t>只能由自身</a:t>
            </a:r>
            <a:r>
              <a:rPr lang="en-US" altLang="zh-CN" dirty="0"/>
              <a:t>PE</a:t>
            </a:r>
            <a:r>
              <a:rPr lang="zh-CN" altLang="en-US" dirty="0"/>
              <a:t>的 </a:t>
            </a:r>
            <a:r>
              <a:rPr lang="en-US" altLang="zh-CN" dirty="0"/>
              <a:t>FU </a:t>
            </a:r>
            <a:r>
              <a:rPr lang="zh-CN" altLang="en-US" dirty="0"/>
              <a:t>访问，因此要求长依赖的目标节点和源节点必须放在同一个 </a:t>
            </a:r>
            <a:r>
              <a:rPr lang="en-US" altLang="zh-CN" dirty="0"/>
              <a:t>PE 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zh-CN" altLang="en-US" b="1" dirty="0"/>
              <a:t>依赖长度约束：</a:t>
            </a:r>
            <a:r>
              <a:rPr lang="zh-CN" altLang="en-US" dirty="0"/>
              <a:t>模调度时间相同 </a:t>
            </a:r>
            <a:r>
              <a:rPr lang="en-US" altLang="zh-CN" dirty="0"/>
              <a:t>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% II =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% II) </a:t>
            </a:r>
            <a:r>
              <a:rPr lang="zh-CN" altLang="en-US" dirty="0"/>
              <a:t>的算子 </a:t>
            </a:r>
            <a:r>
              <a:rPr lang="en-US" altLang="zh-CN" dirty="0"/>
              <a:t>v</a:t>
            </a:r>
            <a:r>
              <a:rPr lang="en-US" altLang="zh-CN" baseline="-25000" dirty="0"/>
              <a:t>i </a:t>
            </a:r>
            <a:r>
              <a:rPr lang="zh-CN" altLang="en-US" dirty="0"/>
              <a:t>和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处于 </a:t>
            </a:r>
            <a:r>
              <a:rPr lang="en-US" altLang="zh-CN" dirty="0"/>
              <a:t>TEC </a:t>
            </a:r>
            <a:r>
              <a:rPr lang="zh-CN" altLang="en-US" dirty="0"/>
              <a:t>的同一层，因此调度结果不能出现依赖长度等于 </a:t>
            </a:r>
            <a:r>
              <a:rPr lang="en-US" altLang="zh-CN" dirty="0"/>
              <a:t>II </a:t>
            </a:r>
            <a:r>
              <a:rPr lang="zh-CN" altLang="en-US" dirty="0"/>
              <a:t>或者 </a:t>
            </a:r>
            <a:r>
              <a:rPr lang="en-US" altLang="zh-CN" dirty="0"/>
              <a:t>II </a:t>
            </a:r>
            <a:r>
              <a:rPr lang="zh-CN" altLang="en-US" dirty="0"/>
              <a:t>倍数的调度方案。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213138" y="205806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138" y="109587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89877" y="100982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89877" y="131660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4"/>
            <a:endCxn id="46" idx="0"/>
          </p:cNvCxnSpPr>
          <p:nvPr/>
        </p:nvCxnSpPr>
        <p:spPr>
          <a:xfrm>
            <a:off x="1044350" y="122582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889877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6" idx="4"/>
            <a:endCxn id="48" idx="0"/>
          </p:cNvCxnSpPr>
          <p:nvPr/>
        </p:nvCxnSpPr>
        <p:spPr>
          <a:xfrm>
            <a:off x="1044350" y="153260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323575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5" idx="5"/>
            <a:endCxn id="50" idx="0"/>
          </p:cNvCxnSpPr>
          <p:nvPr/>
        </p:nvCxnSpPr>
        <p:spPr>
          <a:xfrm>
            <a:off x="1153581" y="119419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53" idx="7"/>
          </p:cNvCxnSpPr>
          <p:nvPr/>
        </p:nvCxnSpPr>
        <p:spPr>
          <a:xfrm flipH="1">
            <a:off x="1153581" y="184768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9877" y="194677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8" idx="4"/>
            <a:endCxn id="53" idx="0"/>
          </p:cNvCxnSpPr>
          <p:nvPr/>
        </p:nvCxnSpPr>
        <p:spPr>
          <a:xfrm>
            <a:off x="1044350" y="184768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328963" y="195006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328963" y="225684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4"/>
            <a:endCxn id="56" idx="0"/>
          </p:cNvCxnSpPr>
          <p:nvPr/>
        </p:nvCxnSpPr>
        <p:spPr>
          <a:xfrm>
            <a:off x="1483436" y="21660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328963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4"/>
            <a:endCxn id="58" idx="0"/>
          </p:cNvCxnSpPr>
          <p:nvPr/>
        </p:nvCxnSpPr>
        <p:spPr>
          <a:xfrm>
            <a:off x="1483436" y="24728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762661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5" idx="5"/>
            <a:endCxn id="60" idx="0"/>
          </p:cNvCxnSpPr>
          <p:nvPr/>
        </p:nvCxnSpPr>
        <p:spPr>
          <a:xfrm>
            <a:off x="1592667" y="21344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4"/>
            <a:endCxn id="63" idx="7"/>
          </p:cNvCxnSpPr>
          <p:nvPr/>
        </p:nvCxnSpPr>
        <p:spPr>
          <a:xfrm flipH="1">
            <a:off x="1592667" y="27879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28963" y="288701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8" idx="4"/>
            <a:endCxn id="63" idx="0"/>
          </p:cNvCxnSpPr>
          <p:nvPr/>
        </p:nvCxnSpPr>
        <p:spPr>
          <a:xfrm>
            <a:off x="1483436" y="27879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762661" y="288334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762661" y="319011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65" idx="4"/>
            <a:endCxn id="66" idx="0"/>
          </p:cNvCxnSpPr>
          <p:nvPr/>
        </p:nvCxnSpPr>
        <p:spPr>
          <a:xfrm>
            <a:off x="1917134" y="309934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762661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4"/>
            <a:endCxn id="68" idx="0"/>
          </p:cNvCxnSpPr>
          <p:nvPr/>
        </p:nvCxnSpPr>
        <p:spPr>
          <a:xfrm>
            <a:off x="1917134" y="340611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2196359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5" idx="5"/>
            <a:endCxn id="70" idx="0"/>
          </p:cNvCxnSpPr>
          <p:nvPr/>
        </p:nvCxnSpPr>
        <p:spPr>
          <a:xfrm>
            <a:off x="2026365" y="306771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4"/>
            <a:endCxn id="73" idx="7"/>
          </p:cNvCxnSpPr>
          <p:nvPr/>
        </p:nvCxnSpPr>
        <p:spPr>
          <a:xfrm flipH="1">
            <a:off x="2026365" y="372120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762661" y="382029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8" idx="4"/>
            <a:endCxn id="73" idx="0"/>
          </p:cNvCxnSpPr>
          <p:nvPr/>
        </p:nvCxnSpPr>
        <p:spPr>
          <a:xfrm>
            <a:off x="1917134" y="372120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6" idx="6"/>
            <a:endCxn id="55" idx="2"/>
          </p:cNvCxnSpPr>
          <p:nvPr/>
        </p:nvCxnSpPr>
        <p:spPr>
          <a:xfrm>
            <a:off x="1198825" y="142460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56" idx="6"/>
            <a:endCxn id="65" idx="2"/>
          </p:cNvCxnSpPr>
          <p:nvPr/>
        </p:nvCxnSpPr>
        <p:spPr>
          <a:xfrm>
            <a:off x="1637911" y="236484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762661" y="109587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716294" y="139607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53138" y="189239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0956" y="280131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958139" y="1125438"/>
            <a:ext cx="3888000" cy="720000"/>
            <a:chOff x="4616199" y="1609720"/>
            <a:chExt cx="3888000" cy="72000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5" name="组合 164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958139" y="2336700"/>
            <a:ext cx="3888000" cy="720000"/>
            <a:chOff x="4616199" y="1609720"/>
            <a:chExt cx="3888000" cy="72000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8" name="矩形 157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5" name="组合 144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" name="组合 152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7" name="矩形 146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58139" y="3486612"/>
            <a:ext cx="3888000" cy="720000"/>
            <a:chOff x="4616199" y="1609720"/>
            <a:chExt cx="3888000" cy="72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2" name="组合 13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5" name="组合 124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6" name="矩形 125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3972034" y="739072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PE0        PE1           PE2         PE3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>
            <a:endCxn id="158" idx="0"/>
          </p:cNvCxnSpPr>
          <p:nvPr/>
        </p:nvCxnSpPr>
        <p:spPr>
          <a:xfrm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9" idx="2"/>
            <a:endCxn id="162" idx="0"/>
          </p:cNvCxnSpPr>
          <p:nvPr/>
        </p:nvCxnSpPr>
        <p:spPr>
          <a:xfrm flipH="1"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79" idx="2"/>
            <a:endCxn id="154" idx="0"/>
          </p:cNvCxnSpPr>
          <p:nvPr/>
        </p:nvCxnSpPr>
        <p:spPr>
          <a:xfrm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75" idx="2"/>
            <a:endCxn id="158" idx="0"/>
          </p:cNvCxnSpPr>
          <p:nvPr/>
        </p:nvCxnSpPr>
        <p:spPr>
          <a:xfrm flipH="1"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75" idx="2"/>
            <a:endCxn id="150" idx="0"/>
          </p:cNvCxnSpPr>
          <p:nvPr/>
        </p:nvCxnSpPr>
        <p:spPr>
          <a:xfrm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71" idx="2"/>
            <a:endCxn id="154" idx="0"/>
          </p:cNvCxnSpPr>
          <p:nvPr/>
        </p:nvCxnSpPr>
        <p:spPr>
          <a:xfrm flipH="1"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1" idx="2"/>
            <a:endCxn id="162" idx="0"/>
          </p:cNvCxnSpPr>
          <p:nvPr/>
        </p:nvCxnSpPr>
        <p:spPr>
          <a:xfrm flipH="1"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83" idx="2"/>
            <a:endCxn id="150" idx="0"/>
          </p:cNvCxnSpPr>
          <p:nvPr/>
        </p:nvCxnSpPr>
        <p:spPr>
          <a:xfrm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2" idx="2"/>
            <a:endCxn id="141" idx="0"/>
          </p:cNvCxnSpPr>
          <p:nvPr/>
        </p:nvCxnSpPr>
        <p:spPr>
          <a:xfrm>
            <a:off x="431880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62" idx="2"/>
            <a:endCxn id="137" idx="0"/>
          </p:cNvCxnSpPr>
          <p:nvPr/>
        </p:nvCxnSpPr>
        <p:spPr>
          <a:xfrm>
            <a:off x="431880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62" idx="2"/>
            <a:endCxn id="129" idx="0"/>
          </p:cNvCxnSpPr>
          <p:nvPr/>
        </p:nvCxnSpPr>
        <p:spPr>
          <a:xfrm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58" idx="2"/>
            <a:endCxn id="141" idx="0"/>
          </p:cNvCxnSpPr>
          <p:nvPr/>
        </p:nvCxnSpPr>
        <p:spPr>
          <a:xfrm flipH="1">
            <a:off x="4318802" y="2876700"/>
            <a:ext cx="937745" cy="78991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58" idx="2"/>
            <a:endCxn id="137" idx="0"/>
          </p:cNvCxnSpPr>
          <p:nvPr/>
        </p:nvCxnSpPr>
        <p:spPr>
          <a:xfrm>
            <a:off x="525654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8" idx="2"/>
            <a:endCxn id="133" idx="0"/>
          </p:cNvCxnSpPr>
          <p:nvPr/>
        </p:nvCxnSpPr>
        <p:spPr>
          <a:xfrm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54" idx="2"/>
            <a:endCxn id="137" idx="0"/>
          </p:cNvCxnSpPr>
          <p:nvPr/>
        </p:nvCxnSpPr>
        <p:spPr>
          <a:xfrm flipH="1"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54" idx="2"/>
            <a:endCxn id="133" idx="0"/>
          </p:cNvCxnSpPr>
          <p:nvPr/>
        </p:nvCxnSpPr>
        <p:spPr>
          <a:xfrm>
            <a:off x="619429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54" idx="2"/>
            <a:endCxn id="129" idx="0"/>
          </p:cNvCxnSpPr>
          <p:nvPr/>
        </p:nvCxnSpPr>
        <p:spPr>
          <a:xfrm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50" idx="2"/>
            <a:endCxn id="141" idx="0"/>
          </p:cNvCxnSpPr>
          <p:nvPr/>
        </p:nvCxnSpPr>
        <p:spPr>
          <a:xfrm flipH="1"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50" idx="2"/>
            <a:endCxn id="133" idx="0"/>
          </p:cNvCxnSpPr>
          <p:nvPr/>
        </p:nvCxnSpPr>
        <p:spPr>
          <a:xfrm flipH="1"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50" idx="2"/>
            <a:endCxn id="129" idx="0"/>
          </p:cNvCxnSpPr>
          <p:nvPr/>
        </p:nvCxnSpPr>
        <p:spPr>
          <a:xfrm>
            <a:off x="713203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71" idx="2"/>
            <a:endCxn id="150" idx="0"/>
          </p:cNvCxnSpPr>
          <p:nvPr/>
        </p:nvCxnSpPr>
        <p:spPr>
          <a:xfrm>
            <a:off x="7132037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75" idx="2"/>
            <a:endCxn id="154" idx="0"/>
          </p:cNvCxnSpPr>
          <p:nvPr/>
        </p:nvCxnSpPr>
        <p:spPr>
          <a:xfrm>
            <a:off x="619429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79" idx="2"/>
            <a:endCxn id="158" idx="0"/>
          </p:cNvCxnSpPr>
          <p:nvPr/>
        </p:nvCxnSpPr>
        <p:spPr>
          <a:xfrm>
            <a:off x="5256547" y="1665438"/>
            <a:ext cx="0" cy="85126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83" idx="2"/>
            <a:endCxn id="162" idx="0"/>
          </p:cNvCxnSpPr>
          <p:nvPr/>
        </p:nvCxnSpPr>
        <p:spPr>
          <a:xfrm>
            <a:off x="431880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4164328" y="137479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5090727" y="137743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5091494" y="2598721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5101008" y="3741535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4138802" y="373861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79" idx="2"/>
            <a:endCxn id="159" idx="0"/>
          </p:cNvCxnSpPr>
          <p:nvPr/>
        </p:nvCxnSpPr>
        <p:spPr>
          <a:xfrm>
            <a:off x="5256547" y="1665438"/>
            <a:ext cx="360000" cy="85126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59" idx="2"/>
            <a:endCxn id="137" idx="0"/>
          </p:cNvCxnSpPr>
          <p:nvPr/>
        </p:nvCxnSpPr>
        <p:spPr>
          <a:xfrm flipH="1"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>
            <a:stCxn id="141" idx="2"/>
            <a:endCxn id="183" idx="0"/>
          </p:cNvCxnSpPr>
          <p:nvPr/>
        </p:nvCxnSpPr>
        <p:spPr>
          <a:xfrm rot="5400000" flipH="1">
            <a:off x="2958215" y="2666025"/>
            <a:ext cx="2721174" cy="12700"/>
          </a:xfrm>
          <a:prstGeom prst="curvedConnector5">
            <a:avLst>
              <a:gd name="adj1" fmla="val -4303"/>
              <a:gd name="adj2" fmla="val 5851472"/>
              <a:gd name="adj3" fmla="val 103483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202"/>
          <p:cNvCxnSpPr>
            <a:stCxn id="137" idx="2"/>
            <a:endCxn id="183" idx="0"/>
          </p:cNvCxnSpPr>
          <p:nvPr/>
        </p:nvCxnSpPr>
        <p:spPr>
          <a:xfrm rot="5400000" flipH="1">
            <a:off x="3427088" y="2197153"/>
            <a:ext cx="2721174" cy="937745"/>
          </a:xfrm>
          <a:prstGeom prst="curvedConnector5">
            <a:avLst>
              <a:gd name="adj1" fmla="val -10860"/>
              <a:gd name="adj2" fmla="val 222427"/>
              <a:gd name="adj3" fmla="val 108401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58" idx="2"/>
            <a:endCxn id="138" idx="0"/>
          </p:cNvCxnSpPr>
          <p:nvPr/>
        </p:nvCxnSpPr>
        <p:spPr>
          <a:xfrm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线连接符 213"/>
          <p:cNvCxnSpPr>
            <a:stCxn id="138" idx="2"/>
            <a:endCxn id="179" idx="0"/>
          </p:cNvCxnSpPr>
          <p:nvPr/>
        </p:nvCxnSpPr>
        <p:spPr>
          <a:xfrm rot="5400000" flipH="1">
            <a:off x="4075960" y="2486025"/>
            <a:ext cx="2721174" cy="360000"/>
          </a:xfrm>
          <a:prstGeom prst="curvedConnector5">
            <a:avLst>
              <a:gd name="adj1" fmla="val -13319"/>
              <a:gd name="adj2" fmla="val 783451"/>
              <a:gd name="adj3" fmla="val 113728"/>
            </a:avLst>
          </a:prstGeom>
          <a:ln w="25400">
            <a:solidFill>
              <a:schemeClr val="accent2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8515350" cy="7147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：支持 </a:t>
            </a:r>
            <a:r>
              <a:rPr lang="en-US" altLang="zh-CN" dirty="0"/>
              <a:t>CGRA </a:t>
            </a:r>
            <a:r>
              <a:rPr lang="zh-CN" altLang="en-US" dirty="0"/>
              <a:t>软件流水的调度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假设：资源类型只有一种（即</a:t>
            </a:r>
            <a:r>
              <a:rPr lang="en-US" altLang="zh-CN" dirty="0"/>
              <a:t>PE</a:t>
            </a:r>
            <a:r>
              <a:rPr lang="zh-CN" altLang="en-US" dirty="0"/>
              <a:t>资源），</a:t>
            </a:r>
            <a:r>
              <a:rPr lang="en-US" altLang="zh-CN" dirty="0"/>
              <a:t>PE</a:t>
            </a:r>
            <a:r>
              <a:rPr lang="zh-CN" altLang="en-US" dirty="0"/>
              <a:t>的数量为</a:t>
            </a:r>
            <a:r>
              <a:rPr lang="en-US" altLang="zh-CN" dirty="0"/>
              <a:t>16</a:t>
            </a:r>
            <a:r>
              <a:rPr lang="zh-CN" altLang="en-US" dirty="0"/>
              <a:t>，每个 </a:t>
            </a:r>
            <a:r>
              <a:rPr lang="en-US" altLang="zh-CN" dirty="0"/>
              <a:t>PE </a:t>
            </a:r>
            <a:r>
              <a:rPr lang="zh-CN" altLang="en-US" dirty="0"/>
              <a:t>支持给定 </a:t>
            </a:r>
            <a:r>
              <a:rPr lang="en-US" altLang="zh-CN" dirty="0"/>
              <a:t>DFG </a:t>
            </a:r>
            <a:r>
              <a:rPr lang="zh-CN" altLang="en-US" dirty="0"/>
              <a:t>中的任意算子</a:t>
            </a:r>
            <a:endParaRPr lang="en-US" altLang="zh-CN" dirty="0"/>
          </a:p>
          <a:p>
            <a:r>
              <a:rPr lang="zh-CN" altLang="en-US" dirty="0"/>
              <a:t>目标函数：最小化 </a:t>
            </a:r>
            <a:r>
              <a:rPr lang="en-US" altLang="zh-CN" dirty="0"/>
              <a:t>PE </a:t>
            </a:r>
            <a:r>
              <a:rPr lang="zh-CN" altLang="en-US" dirty="0"/>
              <a:t>的使用数量</a:t>
            </a:r>
            <a:endParaRPr lang="en-US" altLang="zh-CN" dirty="0"/>
          </a:p>
          <a:p>
            <a:r>
              <a:rPr lang="zh-CN" altLang="en-US" dirty="0"/>
              <a:t>约束：</a:t>
            </a:r>
            <a:endParaRPr lang="en-US" altLang="zh-CN" dirty="0"/>
          </a:p>
          <a:p>
            <a:pPr lvl="1"/>
            <a:r>
              <a:rPr lang="zh-CN" altLang="en-US" dirty="0"/>
              <a:t>依赖约束：保证依赖的算子的先后顺序</a:t>
            </a:r>
            <a:endParaRPr lang="en-US" altLang="zh-CN" dirty="0"/>
          </a:p>
          <a:p>
            <a:pPr lvl="1"/>
            <a:r>
              <a:rPr lang="zh-CN" altLang="en-US" dirty="0"/>
              <a:t>资源约束：</a:t>
            </a:r>
            <a:r>
              <a:rPr lang="en-US" altLang="zh-CN" dirty="0"/>
              <a:t>TEC </a:t>
            </a:r>
            <a:r>
              <a:rPr lang="zh-CN" altLang="en-US" dirty="0"/>
              <a:t>中同一层的算子数量不超过 </a:t>
            </a:r>
            <a:r>
              <a:rPr lang="en-US" altLang="zh-CN" dirty="0"/>
              <a:t>PE </a:t>
            </a:r>
            <a:r>
              <a:rPr lang="zh-CN" altLang="en-US" dirty="0"/>
              <a:t>的数量</a:t>
            </a:r>
            <a:endParaRPr lang="en-US" altLang="zh-CN" dirty="0"/>
          </a:p>
          <a:p>
            <a:pPr lvl="1"/>
            <a:r>
              <a:rPr lang="zh-CN" altLang="en-US" dirty="0"/>
              <a:t>依赖长度约束：没有依赖长度等于</a:t>
            </a:r>
            <a:r>
              <a:rPr lang="en-US" altLang="zh-CN" dirty="0"/>
              <a:t>II</a:t>
            </a:r>
            <a:r>
              <a:rPr lang="zh-CN" altLang="en-US" dirty="0"/>
              <a:t>或</a:t>
            </a:r>
            <a:r>
              <a:rPr lang="en-US" altLang="zh-CN" dirty="0"/>
              <a:t>II</a:t>
            </a:r>
            <a:r>
              <a:rPr lang="zh-CN" altLang="en-US" dirty="0"/>
              <a:t>倍数的依赖</a:t>
            </a:r>
            <a:endParaRPr lang="en-US" altLang="zh-CN" dirty="0"/>
          </a:p>
          <a:p>
            <a:r>
              <a:rPr lang="zh-CN" altLang="en-US" dirty="0"/>
              <a:t>建模方式：可以用 </a:t>
            </a:r>
            <a:r>
              <a:rPr lang="en-US" altLang="zh-CN" dirty="0"/>
              <a:t>ILP </a:t>
            </a:r>
            <a:r>
              <a:rPr lang="zh-CN" altLang="en-US" dirty="0"/>
              <a:t>建模，也可以用其他启发式算法。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7825" y="6487445"/>
            <a:ext cx="20574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557" y="3622169"/>
                <a:ext cx="63607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600"/>
                  <a:t>最大的</a:t>
                </a:r>
                <a:r>
                  <a:rPr lang="en-US" altLang="zh-CN" sz="1600"/>
                  <a:t>DDG</a:t>
                </a:r>
                <a:r>
                  <a:rPr lang="zh-CN" altLang="en-US" sz="1600"/>
                  <a:t>延迟</a:t>
                </a:r>
                <a:r>
                  <a:rPr lang="en-US" altLang="zh-CN" sz="16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600"/>
                  <a:t>):</a:t>
                </a:r>
                <a:r>
                  <a:rPr lang="zh-CN" altLang="en-US" sz="1600"/>
                  <a:t>大于或等于</a:t>
                </a:r>
                <a:r>
                  <a:rPr lang="en-US" altLang="zh-CN" sz="1600"/>
                  <a:t>DDG</a:t>
                </a:r>
                <a:r>
                  <a:rPr lang="zh-CN" altLang="en-US" sz="1600"/>
                  <a:t>图的关键路径长度。</a:t>
                </a:r>
                <a:endParaRPr lang="en-US" altLang="zh-CN" sz="1600"/>
              </a:p>
              <a:p>
                <a:r>
                  <a:rPr lang="zh-CN" altLang="en-US" sz="1600"/>
                  <a:t>如图</a:t>
                </a:r>
                <a:r>
                  <a:rPr lang="en-US" altLang="zh-CN" sz="1600"/>
                  <a:t>(b)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zh-CN" altLang="en-US" sz="1600" b="0" i="1" smtClean="0">
                        <a:latin typeface="Cambria Math"/>
                      </a:rPr>
                      <m:t>可</m:t>
                    </m:r>
                    <m:r>
                      <a:rPr lang="zh-CN" altLang="en-US" sz="1600" i="1" smtClean="0">
                        <a:latin typeface="Cambria Math"/>
                      </a:rPr>
                      <m:t>等于</m:t>
                    </m:r>
                    <m:r>
                      <a:rPr lang="zh-CN" altLang="en-US" sz="1600" i="1">
                        <a:latin typeface="Cambria Math"/>
                      </a:rPr>
                      <m:t>关键路径</m:t>
                    </m:r>
                    <m:r>
                      <a:rPr lang="zh-CN" altLang="en-US" sz="1600" i="1" smtClean="0">
                        <a:latin typeface="Cambria Math"/>
                      </a:rPr>
                      <m:t>（</m:t>
                    </m:r>
                    <m:r>
                      <a:rPr lang="en-US" altLang="zh-CN" sz="1600" b="0" i="1" smtClean="0">
                        <a:latin typeface="Cambria Math"/>
                      </a:rPr>
                      <m:t>1→2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3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4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5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6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7</m:t>
                    </m:r>
                    <m:r>
                      <a:rPr lang="zh-CN" altLang="en-US" sz="1600" i="1" smtClean="0">
                        <a:latin typeface="Cambria Math"/>
                      </a:rPr>
                      <m:t>）</m:t>
                    </m:r>
                    <m:r>
                      <a:rPr lang="zh-CN" altLang="en-US" sz="1600" b="0" i="1" smtClean="0">
                        <a:latin typeface="Cambria Math"/>
                      </a:rPr>
                      <m:t>的</m:t>
                    </m:r>
                    <m:r>
                      <a:rPr lang="zh-CN" altLang="en-US" sz="1600" i="1">
                        <a:latin typeface="Cambria Math"/>
                      </a:rPr>
                      <m:t>长度</m:t>
                    </m:r>
                    <m:r>
                      <a:rPr lang="zh-CN" altLang="en-US" sz="1600" b="0" i="1" smtClean="0">
                        <a:latin typeface="Cambria Math"/>
                      </a:rPr>
                      <m:t>：</m:t>
                    </m:r>
                    <m:r>
                      <a:rPr lang="en-US" altLang="zh-CN" sz="1600" b="0" i="1" smtClean="0">
                        <a:latin typeface="Cambria Math"/>
                      </a:rPr>
                      <m:t>7</m:t>
                    </m:r>
                  </m:oMath>
                </a14:m>
                <a:endParaRPr lang="zh-CN" altLang="en-US" sz="160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7" y="3622169"/>
                <a:ext cx="6360716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479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5" y="1341120"/>
            <a:ext cx="7289389" cy="214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84785" y="4206875"/>
            <a:ext cx="880046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  </a:t>
            </a:r>
            <a:r>
              <a:rPr lang="zh-CN" altLang="en-US" sz="1600"/>
              <a:t>可路由算子集合</a:t>
            </a:r>
            <a:r>
              <a:rPr lang="en-US" altLang="zh-CN" sz="1600"/>
              <a:t>:</a:t>
            </a:r>
            <a:r>
              <a:rPr lang="zh-CN" altLang="en-US" sz="1600"/>
              <a:t>如果某个算子至少有一条出边可以跨越多个时间步，那么此算子可放在</a:t>
            </a:r>
            <a:r>
              <a:rPr lang="en-US" altLang="zh-CN" sz="1600"/>
              <a:t>R</a:t>
            </a:r>
            <a:r>
              <a:rPr lang="zh-CN" altLang="en-US" sz="1600"/>
              <a:t>集合中。如图（</a:t>
            </a:r>
            <a:r>
              <a:rPr lang="en-US" altLang="zh-CN" sz="1600"/>
              <a:t>b</a:t>
            </a:r>
            <a:r>
              <a:rPr lang="zh-CN" altLang="en-US" sz="1600"/>
              <a:t>）</a:t>
            </a:r>
            <a:r>
              <a:rPr lang="en-US" altLang="zh-CN" sz="1600"/>
              <a:t>, </a:t>
            </a:r>
            <a:r>
              <a:rPr lang="zh-CN" altLang="en-US" sz="1600"/>
              <a:t>边</a:t>
            </a:r>
            <a:r>
              <a:rPr lang="en-US" altLang="zh-CN" sz="1600"/>
              <a:t>1 </a:t>
            </a:r>
            <a:r>
              <a:rPr lang="zh-CN" altLang="en-US" sz="1600" i="1"/>
              <a:t>→ </a:t>
            </a:r>
            <a:r>
              <a:rPr lang="en-US" altLang="zh-CN" sz="1600"/>
              <a:t>8</a:t>
            </a:r>
            <a:r>
              <a:rPr lang="zh-CN" altLang="en-US" sz="1600"/>
              <a:t>，跨越</a:t>
            </a:r>
            <a:r>
              <a:rPr lang="en-US" altLang="zh-CN" sz="1600"/>
              <a:t>T0</a:t>
            </a:r>
            <a:r>
              <a:rPr lang="zh-CN" altLang="en-US" sz="1600"/>
              <a:t>到</a:t>
            </a:r>
            <a:r>
              <a:rPr lang="en-US" altLang="zh-CN" sz="1600"/>
              <a:t>T3</a:t>
            </a:r>
            <a:r>
              <a:rPr lang="zh-CN" altLang="en-US" sz="1600"/>
              <a:t>；如边</a:t>
            </a:r>
            <a:r>
              <a:rPr lang="en-US" altLang="zh-CN" sz="1600"/>
              <a:t>4</a:t>
            </a:r>
            <a:r>
              <a:rPr lang="zh-CN" altLang="en-US" sz="1600" i="1"/>
              <a:t> → </a:t>
            </a:r>
            <a:r>
              <a:rPr lang="en-US" altLang="zh-CN" sz="1600"/>
              <a:t>2,</a:t>
            </a:r>
            <a:r>
              <a:rPr lang="zh-CN" altLang="en-US" sz="1600"/>
              <a:t>跨越</a:t>
            </a:r>
            <a:r>
              <a:rPr lang="en-US" altLang="zh-CN" sz="1600"/>
              <a:t>T3</a:t>
            </a:r>
            <a:r>
              <a:rPr lang="zh-CN" altLang="en-US" sz="1600"/>
              <a:t>到</a:t>
            </a:r>
            <a:r>
              <a:rPr lang="en-US" altLang="zh-CN" sz="1600"/>
              <a:t>T5.</a:t>
            </a:r>
            <a:r>
              <a:rPr lang="zh-CN" altLang="en-US" sz="1600"/>
              <a:t>所以图</a:t>
            </a:r>
            <a:r>
              <a:rPr lang="en-US" altLang="zh-CN" sz="1600"/>
              <a:t>(b)</a:t>
            </a:r>
            <a:r>
              <a:rPr lang="zh-CN" altLang="en-US" sz="1600"/>
              <a:t>的</a:t>
            </a:r>
            <a:r>
              <a:rPr lang="en-US" altLang="zh-CN" sz="1600"/>
              <a:t> R</a:t>
            </a:r>
            <a:r>
              <a:rPr lang="zh-CN" altLang="en-US" sz="1600"/>
              <a:t>集合为</a:t>
            </a:r>
            <a:r>
              <a:rPr lang="en-US" altLang="zh-CN" sz="1600"/>
              <a:t>{1, 4, 8, 9}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      代表算子可以被调度的最早时间步：</a:t>
            </a:r>
            <a:r>
              <a:rPr lang="en-US" altLang="zh-CN" sz="1600"/>
              <a:t>1,4,8, 9 </a:t>
            </a:r>
            <a:r>
              <a:rPr lang="zh-CN" altLang="en-US" sz="1600"/>
              <a:t>对应的为</a:t>
            </a:r>
            <a:r>
              <a:rPr lang="en-US" altLang="zh-CN" sz="1600"/>
              <a:t>0,3,2,1</a:t>
            </a:r>
            <a:r>
              <a:rPr lang="zh-CN" altLang="en-US" sz="1600"/>
              <a:t>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      代表算子可以被调度的最晚时间步：</a:t>
            </a:r>
            <a:r>
              <a:rPr lang="en-US" altLang="zh-CN" sz="1600"/>
              <a:t>1,4,8,9  </a:t>
            </a:r>
            <a:r>
              <a:rPr lang="zh-CN" altLang="en-US" sz="1600"/>
              <a:t>对应的为</a:t>
            </a:r>
            <a:r>
              <a:rPr lang="en-US" altLang="zh-CN" sz="1600"/>
              <a:t>0,3,3,5</a:t>
            </a:r>
            <a:r>
              <a:rPr lang="zh-CN" altLang="en-US" sz="1600"/>
              <a:t>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      代表算子可以被插入的路由节点的最晚时间步：它等于该算子中最晚时间步的子节点的时间步减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193" name="标题 1"/>
          <p:cNvSpPr txBox="1"/>
          <p:nvPr/>
        </p:nvSpPr>
        <p:spPr>
          <a:xfrm>
            <a:off x="628650" y="105104"/>
            <a:ext cx="8515350" cy="7147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25AA0"/>
                </a:solidFill>
              </a:rPr>
              <a:t>问题</a:t>
            </a:r>
            <a:r>
              <a:rPr lang="en-US" altLang="zh-CN" sz="4000" dirty="0">
                <a:solidFill>
                  <a:srgbClr val="025AA0"/>
                </a:solidFill>
              </a:rPr>
              <a:t>2</a:t>
            </a:r>
            <a:r>
              <a:rPr lang="zh-CN" altLang="en-US" sz="4000" dirty="0">
                <a:solidFill>
                  <a:srgbClr val="025AA0"/>
                </a:solidFill>
              </a:rPr>
              <a:t>：映射友好的</a:t>
            </a:r>
            <a:r>
              <a:rPr lang="en-US" altLang="zh-CN" sz="4000" dirty="0">
                <a:solidFill>
                  <a:srgbClr val="025AA0"/>
                </a:solidFill>
              </a:rPr>
              <a:t>CGRA</a:t>
            </a:r>
            <a:r>
              <a:rPr lang="zh-CN" altLang="en-US" sz="4000" dirty="0">
                <a:solidFill>
                  <a:srgbClr val="025AA0"/>
                </a:solidFill>
              </a:rPr>
              <a:t>调度</a:t>
            </a:r>
            <a:endParaRPr lang="zh-CN" altLang="en-US" sz="4000" dirty="0">
              <a:solidFill>
                <a:srgbClr val="025AA0"/>
              </a:solidFill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680" y="4940935"/>
          <a:ext cx="28384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7165" imgH="215900" progId="Equation.KSEE3">
                  <p:embed/>
                </p:oleObj>
              </mc:Choice>
              <mc:Fallback>
                <p:oleObj name="" r:id="rId3" imgW="1771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" y="4940935"/>
                        <a:ext cx="28384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680" y="5220335"/>
          <a:ext cx="28384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77165" imgH="215900" progId="Equation.KSEE3">
                  <p:embed/>
                </p:oleObj>
              </mc:Choice>
              <mc:Fallback>
                <p:oleObj name="" r:id="rId5" imgW="1771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" y="5220335"/>
                        <a:ext cx="28384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" y="5509895"/>
            <a:ext cx="236220" cy="274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5058a9d-e985-4581-b7c9-7cc0667a3305}"/>
</p:tagLst>
</file>

<file path=ppt/tags/tag2.xml><?xml version="1.0" encoding="utf-8"?>
<p:tagLst xmlns:p="http://schemas.openxmlformats.org/presentationml/2006/main">
  <p:tag name="KSO_WM_UNIT_TABLE_BEAUTIFY" val="smartTable{095bafc0-7412-4b4d-b592-0f24af26a800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3689</Words>
  <Application>WPS 演示</Application>
  <PresentationFormat>全屏显示(4:3)</PresentationFormat>
  <Paragraphs>1236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Consolas</vt:lpstr>
      <vt:lpstr>Calibri</vt:lpstr>
      <vt:lpstr>Arial Unicode MS</vt:lpstr>
      <vt:lpstr>等线</vt:lpstr>
      <vt:lpstr>Wingdings</vt:lpstr>
      <vt:lpstr>Office 主题</vt:lpstr>
      <vt:lpstr>Equation.KSEE3</vt:lpstr>
      <vt:lpstr>Equation.KSEE3</vt:lpstr>
      <vt:lpstr>Equation.KSEE3</vt:lpstr>
      <vt:lpstr>CS21106 高级硬件设计(FPGA)</vt:lpstr>
      <vt:lpstr>可重构计算中的软件流水的调度</vt:lpstr>
      <vt:lpstr>CGRA 架构</vt:lpstr>
      <vt:lpstr>Time Extended CGRA：TEC</vt:lpstr>
      <vt:lpstr>循环软件流水</vt:lpstr>
      <vt:lpstr>CGRA 上的模调度（1）</vt:lpstr>
      <vt:lpstr>CGRA 上的模调度（2）</vt:lpstr>
      <vt:lpstr>问题1：支持 CGRA 软件流水的调度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ILP 编程环境 PuLP</vt:lpstr>
      <vt:lpstr>研究项目评分</vt:lpstr>
      <vt:lpstr>输入格式</vt:lpstr>
      <vt:lpstr>输出格式</vt:lpstr>
      <vt:lpstr>参考资料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Tachiang</dc:creator>
  <cp:lastModifiedBy>小屈</cp:lastModifiedBy>
  <cp:revision>524</cp:revision>
  <dcterms:created xsi:type="dcterms:W3CDTF">2015-05-05T08:02:00Z</dcterms:created>
  <dcterms:modified xsi:type="dcterms:W3CDTF">2020-11-08T07:27:11Z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