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e842d465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e842d465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f613675ac2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f613675ac2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f613675ac2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f613675ac2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f178e475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f178e47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20b45a0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20b45a0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de842d465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de842d465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de842d465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de842d465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de842d465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de842d465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e842d465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de842d465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de842d465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de842d46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613675ac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613675ac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613675ac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613675ac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80c91bc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80c91bc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0c91bc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80c91bc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e842d4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e842d4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80c91bc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80c91bc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80c91bc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80c91bc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80c91bc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80c91bc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80c91b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80c91b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613675ac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613675ac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80c91bcd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80c91bc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80c91bc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80c91bc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80c91bcd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80c91bcd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80c91bc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80c91bc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80c91bc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80c91bc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13675a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13675a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80c91bcd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80c91bcd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613675ac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613675ac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613675ac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613675ac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613675ac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613675ac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613675ac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613675ac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613675ac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613675ac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613675ac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613675ac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23f23f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23f23f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423f23f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423f23f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876ce0c2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876ce0c2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13675a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13675a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423f23f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423f23f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876ce0c2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876ce0c2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613675ac2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613675ac2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423f23f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423f23f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423f23f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423f23f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423f23f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423f23f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423f23f2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423f23f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423f23f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423f23f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423f23f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423f23f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423f23f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423f23f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613675a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613675a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80c91bc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80c91bc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613675ac2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613675ac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613675ac2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613675ac2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613675ac2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613675ac2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613675ac2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613675ac2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613675ac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613675ac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70dca67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70dca67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613675ac2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613675ac2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613675ac2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613675ac2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613675ac2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613675ac2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13675ac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13675ac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613675ac2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613675ac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613675ac2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f613675ac2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613675ac2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f613675ac2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aa7c9ea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aa7c9ea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aa7c9ea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aa7c9ea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aa7c9ea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aa7c9ea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aa7c9ea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aa7c9ea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aa7c9ea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aa7c9ea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aa7c9ea3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faa7c9ea3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aa7c9ea3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aa7c9ea3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13675ac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13675ac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aa7c9ea3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faa7c9ea3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aa7c9ea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aa7c9ea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aa7c9ea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aa7c9ea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aa7c9ea3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aa7c9ea3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aa7c9ea3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faa7c9ea3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aa7c9ea3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aa7c9ea3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aa7c9ea3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aa7c9ea3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faa7c9ea3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faa7c9ea3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aa7c9ea3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aa7c9ea3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aa7c9e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aa7c9e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e842d465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e842d465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876ce0c2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876ce0c2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876ce0c2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876ce0c2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876ce0c2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876ce0c2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1876ce0c2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1876ce0c2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876ce0c2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876ce0c2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613675ac2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613675ac2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1876ce0c2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1876ce0c2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876ce0c2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1876ce0c2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876ce0c2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1876ce0c2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1876ce0c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1876ce0c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de842d465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de842d465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f613675ac2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f613675ac2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1876ce0c20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1876ce0c2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876ce0c2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876ce0c2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f613675ac2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f613675ac2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f613675ac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f613675ac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613675ac2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613675ac2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f613675ac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f613675ac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f613675ac2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f613675ac2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f613675ac2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f613675ac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613675ac2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613675ac2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8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0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9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github.com/qu3b411/cryptor" TargetMode="External"/><Relationship Id="rId4" Type="http://schemas.openxmlformats.org/officeDocument/2006/relationships/hyperlink" Target="https://github.com/qu3b411/crypto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5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1D2D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Cryptor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Toolset for Writing W</a:t>
            </a:r>
            <a:r>
              <a:rPr lang="en"/>
              <a:t>indows Based Self-Encrypting Malware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 self encrypting malware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use case we add two additional segments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detryption stub	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decryption stub is composed of c constructors	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__attribute__((constructor))</a:t>
            </a:r>
            <a:r>
              <a:rPr lang="en"/>
              <a:t>	</a:t>
            </a:r>
            <a:br>
              <a:rPr lang="en"/>
            </a:b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01" y="238487"/>
            <a:ext cx="2217100" cy="46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300"/>
              <a:t>11</a:t>
            </a:r>
            <a:r>
              <a:rPr lang="en" sz="1400"/>
              <a:t>.	Finally we can decrypt the “.Payload” Section… so much easier in python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35" name="Google Shape;735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00" y="1654800"/>
            <a:ext cx="7755524" cy="7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13"/>
          <p:cNvSpPr txBox="1"/>
          <p:nvPr>
            <p:ph idx="1" type="body"/>
          </p:nvPr>
        </p:nvSpPr>
        <p:spPr>
          <a:xfrm>
            <a:off x="311700" y="111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300"/>
              <a:t>12</a:t>
            </a:r>
            <a:r>
              <a:rPr lang="en" sz="1400"/>
              <a:t>.	Client destroys AES Key and OTP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42" name="Google Shape;74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852613"/>
            <a:ext cx="42481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Demo Time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14"/>
          <p:cNvSpPr txBox="1"/>
          <p:nvPr>
            <p:ph idx="1" type="body"/>
          </p:nvPr>
        </p:nvSpPr>
        <p:spPr>
          <a:xfrm>
            <a:off x="311700" y="111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49" name="Google Shape;74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200" y="11102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5"/>
          <p:cNvSpPr txBox="1"/>
          <p:nvPr>
            <p:ph idx="1" type="body"/>
          </p:nvPr>
        </p:nvSpPr>
        <p:spPr>
          <a:xfrm>
            <a:off x="311700" y="111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ttps://github.com/qu3b411/cryptor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 self encrypting malware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use case we add two additional segments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detryption stub	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decryption stub is composed of c constructors	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__attribute__((constructor))</a:t>
            </a:r>
            <a:r>
              <a:rPr lang="en"/>
              <a:t>	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encrypted payload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01" y="238487"/>
            <a:ext cx="2217100" cy="46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 self encrypting malware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use case we add two additional segments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detryption stub	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decryption stub is composed of c constructors	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__attribute__((constructor))</a:t>
            </a:r>
            <a:r>
              <a:rPr lang="en"/>
              <a:t>	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encrypted payload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Heuristics for the encrypted payload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01" y="238487"/>
            <a:ext cx="2217100" cy="46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 self encrypting malware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use case we add two additional segments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detryption stub	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decryption stub is composed of c constructors	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__attribute__((constructor))</a:t>
            </a:r>
            <a:r>
              <a:rPr lang="en"/>
              <a:t>	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encrypted payload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Heuristics for the encrypted payload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Section Permissions: Readable, writable, executable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01" y="238487"/>
            <a:ext cx="2217100" cy="46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 self encrypting malware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use case we add two additional segments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detryption stub	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decryption stub is composed of c constructors	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__attribute__((constructor))</a:t>
            </a:r>
            <a:r>
              <a:rPr lang="en"/>
              <a:t>	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encrypted payload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Heuristics for the encrypted payload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Section Permissions: Readable, writable, executable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Contents of section are detected primarily as data</a:t>
            </a:r>
            <a:br>
              <a:rPr lang="en" sz="1400"/>
            </a:b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01" y="238487"/>
            <a:ext cx="2217100" cy="46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 self encrypting malware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Baseline of norma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5325"/>
            <a:ext cx="9144000" cy="50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 self encrypting malware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Baseline of norma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5325"/>
            <a:ext cx="9144000" cy="509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31768"/>
            <a:ext cx="9144000" cy="419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Cryptor.exe (.payload)</a:t>
            </a:r>
            <a:endParaRPr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7z.exe (.text)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53075"/>
            <a:ext cx="3599012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39875"/>
            <a:ext cx="3999899" cy="335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writing self encrypting malware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address of the payload section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writing self encrypting malware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address of the payload section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the payload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of self encrypting malware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D</a:t>
            </a:r>
            <a:r>
              <a:rPr lang="en"/>
              <a:t>efinition</a:t>
            </a:r>
            <a:br>
              <a:rPr lang="en"/>
            </a:br>
            <a:endParaRPr sz="7000"/>
          </a:p>
          <a:p>
            <a:pPr indent="457200" lvl="0" marL="5029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056200" y="1605800"/>
            <a:ext cx="4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22150" y="1854650"/>
            <a:ext cx="5257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Self-Encrypting malware: Malware which relies on cryptographic functions to obfuscates and or secures some portion of the executable code and/or a set of instructions within an executable file to counteract static analysis.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writing self encrypting malware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address of the payload section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the payload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create an rwx section in our portable executable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writing self encrypting malware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address of the payload section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the payload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create an rwx section in our portable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first need to create a “.payload” section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writing self encrypting malware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address of the payload section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the payload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create an rwx section in our portable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first need to create a “.payload”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the makefile to modify the flags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writing self encrypting malware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address of the payload section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the payload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create an rwx section in our portable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first need to create a “.payload”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the makefile to modify the flags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Encrypt the .payload section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writing self encrypting malware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address of the payload section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the payload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create an rwx section in our portable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first need to create a “.payload”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the makefile to modify the flags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Encrypt the .payload section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decryption stub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address of </a:t>
            </a:r>
            <a:r>
              <a:rPr lang="en"/>
              <a:t>the</a:t>
            </a:r>
            <a:r>
              <a:rPr lang="en" sz="2800"/>
              <a:t> payload sect</a:t>
            </a:r>
            <a:r>
              <a:rPr lang="en"/>
              <a:t>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a custom linker script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address of </a:t>
            </a:r>
            <a:r>
              <a:rPr lang="en"/>
              <a:t>the</a:t>
            </a:r>
            <a:r>
              <a:rPr lang="en" sz="2800"/>
              <a:t> payload sect</a:t>
            </a:r>
            <a:r>
              <a:rPr lang="en"/>
              <a:t>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a custom linker script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300"/>
              <a:t>Get the default linker script </a:t>
            </a:r>
            <a:br>
              <a:rPr lang="en" sz="1300"/>
            </a:br>
            <a:r>
              <a:rPr lang="en" sz="1300"/>
              <a:t>	ld --verbose &gt;&gt;OurLinker.ld</a:t>
            </a:r>
            <a:endParaRPr sz="13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address of </a:t>
            </a:r>
            <a:r>
              <a:rPr lang="en"/>
              <a:t>the</a:t>
            </a:r>
            <a:r>
              <a:rPr lang="en" sz="2800"/>
              <a:t> payload sect</a:t>
            </a:r>
            <a:r>
              <a:rPr lang="en"/>
              <a:t>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a custom linker script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300"/>
              <a:t>Get the default linker script </a:t>
            </a:r>
            <a:br>
              <a:rPr lang="en" sz="1300"/>
            </a:br>
            <a:r>
              <a:rPr lang="en" sz="1300"/>
              <a:t>	ld --verbose &gt;&gt;OurLinker.ld</a:t>
            </a:r>
            <a:endParaRPr sz="13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Modify the linker script to include</a:t>
            </a:r>
            <a:br>
              <a:rPr lang="en"/>
            </a:br>
            <a:r>
              <a:rPr lang="en"/>
              <a:t> the correct sections 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address of </a:t>
            </a:r>
            <a:r>
              <a:rPr lang="en"/>
              <a:t>the</a:t>
            </a:r>
            <a:r>
              <a:rPr lang="en" sz="2800"/>
              <a:t> payload sect</a:t>
            </a:r>
            <a:r>
              <a:rPr lang="en"/>
              <a:t>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a custom linker script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300"/>
              <a:t>Get the default linker script </a:t>
            </a:r>
            <a:br>
              <a:rPr lang="en" sz="1300"/>
            </a:br>
            <a:r>
              <a:rPr lang="en" sz="1300"/>
              <a:t>	ld --verbose &gt;&gt;OurLinker.ld</a:t>
            </a:r>
            <a:endParaRPr sz="13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Modify the linker script to include</a:t>
            </a:r>
            <a:br>
              <a:rPr lang="en"/>
            </a:br>
            <a:r>
              <a:rPr lang="en"/>
              <a:t> the correct sections 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452" y="1017724"/>
            <a:ext cx="3875848" cy="17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address of </a:t>
            </a:r>
            <a:r>
              <a:rPr lang="en"/>
              <a:t>the</a:t>
            </a:r>
            <a:r>
              <a:rPr lang="en" sz="2800"/>
              <a:t> payload sect</a:t>
            </a:r>
            <a:r>
              <a:rPr lang="en"/>
              <a:t>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a custom linker script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300"/>
              <a:t>Get the default linker script </a:t>
            </a:r>
            <a:br>
              <a:rPr lang="en" sz="1300"/>
            </a:br>
            <a:r>
              <a:rPr lang="en" sz="1300"/>
              <a:t>	ld --verbose &gt;&gt;OurLinker.ld</a:t>
            </a:r>
            <a:endParaRPr sz="13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Modify the linker script to include</a:t>
            </a:r>
            <a:br>
              <a:rPr lang="en"/>
            </a:br>
            <a:r>
              <a:rPr lang="en"/>
              <a:t> the correct sections 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are binary with the custom linker script</a:t>
            </a:r>
            <a:br>
              <a:rPr lang="en"/>
            </a:br>
            <a:r>
              <a:rPr lang="en"/>
              <a:t>	gcc -T (OurLinker.ld)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452" y="1017724"/>
            <a:ext cx="3875848" cy="17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baseline of normal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portable executable file format is fairly standardized </a:t>
            </a:r>
            <a:br>
              <a:rPr lang="en"/>
            </a:br>
            <a:br>
              <a:rPr lang="en"/>
            </a:br>
            <a:r>
              <a:rPr lang="en"/>
              <a:t>- DOS MZ Header (Legacy)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452" y="445025"/>
            <a:ext cx="2424474" cy="40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address of </a:t>
            </a:r>
            <a:r>
              <a:rPr lang="en"/>
              <a:t>the</a:t>
            </a:r>
            <a:r>
              <a:rPr lang="en" sz="2800"/>
              <a:t> payload sect</a:t>
            </a:r>
            <a:r>
              <a:rPr lang="en"/>
              <a:t>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a custom linker script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300"/>
              <a:t>Get the default linker script </a:t>
            </a:r>
            <a:br>
              <a:rPr lang="en" sz="1300"/>
            </a:br>
            <a:r>
              <a:rPr lang="en" sz="1300"/>
              <a:t>	ld --verbose &gt;&gt;OurLinker.ld</a:t>
            </a:r>
            <a:endParaRPr sz="13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Modify the linker script to include</a:t>
            </a:r>
            <a:br>
              <a:rPr lang="en"/>
            </a:br>
            <a:r>
              <a:rPr lang="en"/>
              <a:t> the correct sections 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are binary with the custom linker script</a:t>
            </a:r>
            <a:br>
              <a:rPr lang="en"/>
            </a:br>
            <a:r>
              <a:rPr lang="en"/>
              <a:t>	gcc -T (OurLinker.ld)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477" y="3764649"/>
            <a:ext cx="4010824" cy="5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452" y="1017724"/>
            <a:ext cx="3875848" cy="1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50" y="3766450"/>
            <a:ext cx="414999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The size of the payload</a:t>
            </a:r>
            <a:br>
              <a:rPr lang="en" sz="2750"/>
            </a:b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external symbols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The size of the payload</a:t>
            </a:r>
            <a:br>
              <a:rPr lang="en" sz="2750"/>
            </a:b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external symbols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50" y="1246325"/>
            <a:ext cx="5112700" cy="7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The size of the payload</a:t>
            </a:r>
            <a:br>
              <a:rPr lang="en" sz="2750"/>
            </a:b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external symbols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De-reference external pointers 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50" y="1246325"/>
            <a:ext cx="5112700" cy="7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The size of the payload</a:t>
            </a:r>
            <a:br>
              <a:rPr lang="en" sz="2750"/>
            </a:b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external symbols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De-reference external pointers </a:t>
            </a: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50" y="1246325"/>
            <a:ext cx="5112700" cy="7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925" y="2257075"/>
            <a:ext cx="4546200" cy="5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The size of the payload</a:t>
            </a:r>
            <a:br>
              <a:rPr lang="en" sz="2750"/>
            </a:b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external symbols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De-reference external pointers 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Basic math </a:t>
            </a:r>
            <a:br>
              <a:rPr lang="en"/>
            </a:br>
            <a:endParaRPr/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50" y="1246325"/>
            <a:ext cx="5112700" cy="7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925" y="2257075"/>
            <a:ext cx="4546200" cy="5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The size of the payload</a:t>
            </a:r>
            <a:br>
              <a:rPr lang="en" sz="2750"/>
            </a:b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external symbols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De-reference external pointers 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Basic math </a:t>
            </a:r>
            <a:br>
              <a:rPr lang="en"/>
            </a:b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50" y="1246325"/>
            <a:ext cx="5112700" cy="7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925" y="2257075"/>
            <a:ext cx="4546200" cy="5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8700" y="3050275"/>
            <a:ext cx="4546200" cy="46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9"/>
          <p:cNvSpPr txBox="1"/>
          <p:nvPr/>
        </p:nvSpPr>
        <p:spPr>
          <a:xfrm>
            <a:off x="311700" y="1077825"/>
            <a:ext cx="8437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0"/>
          <p:cNvSpPr txBox="1"/>
          <p:nvPr/>
        </p:nvSpPr>
        <p:spPr>
          <a:xfrm>
            <a:off x="311700" y="1077825"/>
            <a:ext cx="84378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The easy part (Setting the writable flag on the .payload section)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1"/>
          <p:cNvSpPr txBox="1"/>
          <p:nvPr/>
        </p:nvSpPr>
        <p:spPr>
          <a:xfrm>
            <a:off x="311700" y="1077825"/>
            <a:ext cx="84378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The easy part (Setting the writable flag on the .payload section)</a:t>
            </a:r>
            <a:endParaRPr sz="1900">
              <a:solidFill>
                <a:schemeClr val="lt2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</a:pPr>
            <a:r>
              <a:rPr lang="en" sz="1900">
                <a:solidFill>
                  <a:schemeClr val="lt2"/>
                </a:solidFill>
              </a:rPr>
              <a:t>Objcopy --set-section-flags </a:t>
            </a:r>
            <a:br>
              <a:rPr lang="en" sz="1900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baseline of normal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portable executable file format is fairly standardized </a:t>
            </a:r>
            <a:br>
              <a:rPr lang="en"/>
            </a:br>
            <a:br>
              <a:rPr lang="en"/>
            </a:br>
            <a:r>
              <a:rPr lang="en"/>
              <a:t>- DOS MZ Header (Legacy)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PE (Portable Executable) 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452" y="445025"/>
            <a:ext cx="2424474" cy="40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452" y="445025"/>
            <a:ext cx="2424474" cy="40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2"/>
          <p:cNvSpPr txBox="1"/>
          <p:nvPr/>
        </p:nvSpPr>
        <p:spPr>
          <a:xfrm>
            <a:off x="311700" y="1077825"/>
            <a:ext cx="84378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The easy part (Setting the writable flag on the .payload section)</a:t>
            </a:r>
            <a:endParaRPr sz="1900">
              <a:solidFill>
                <a:schemeClr val="lt2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</a:pPr>
            <a:r>
              <a:rPr lang="en" sz="1900">
                <a:solidFill>
                  <a:schemeClr val="lt2"/>
                </a:solidFill>
              </a:rPr>
              <a:t>Objcopy --set-section-flags </a:t>
            </a:r>
            <a:br>
              <a:rPr lang="en" sz="1900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5" y="1931700"/>
            <a:ext cx="8065850" cy="13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2"/>
          <p:cNvSpPr txBox="1"/>
          <p:nvPr/>
        </p:nvSpPr>
        <p:spPr>
          <a:xfrm>
            <a:off x="311700" y="3592425"/>
            <a:ext cx="84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3"/>
          <p:cNvSpPr txBox="1"/>
          <p:nvPr/>
        </p:nvSpPr>
        <p:spPr>
          <a:xfrm>
            <a:off x="311700" y="1077825"/>
            <a:ext cx="84378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The easy part (Setting the writable flag on the .payload section)</a:t>
            </a:r>
            <a:endParaRPr sz="1900">
              <a:solidFill>
                <a:schemeClr val="lt2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</a:pPr>
            <a:r>
              <a:rPr lang="en" sz="1900">
                <a:solidFill>
                  <a:schemeClr val="lt2"/>
                </a:solidFill>
              </a:rPr>
              <a:t>Objcopy --set-section-flags </a:t>
            </a:r>
            <a:br>
              <a:rPr lang="en" sz="1900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5" y="1931700"/>
            <a:ext cx="8065850" cy="13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311700" y="3592425"/>
            <a:ext cx="84378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Now to define a “.payload” Section</a:t>
            </a:r>
            <a:br>
              <a:rPr lang="en" sz="1900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/>
        </p:nvSpPr>
        <p:spPr>
          <a:xfrm>
            <a:off x="229225" y="1017725"/>
            <a:ext cx="84378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900">
                <a:solidFill>
                  <a:schemeClr val="lt2"/>
                </a:solidFill>
              </a:rPr>
              <a:t>Defining the “.Payload” section</a:t>
            </a:r>
            <a:endParaRPr sz="1900">
              <a:solidFill>
                <a:schemeClr val="lt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/>
        </p:nvSpPr>
        <p:spPr>
          <a:xfrm>
            <a:off x="229225" y="1017725"/>
            <a:ext cx="84378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900">
                <a:solidFill>
                  <a:schemeClr val="lt2"/>
                </a:solidFill>
              </a:rPr>
              <a:t>Defining the “.Payload” section</a:t>
            </a:r>
            <a:endParaRPr sz="19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Functions can be given different attributes using the __attribute__ decorator</a:t>
            </a:r>
            <a:endParaRPr>
              <a:solidFill>
                <a:schemeClr val="lt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6" name="Google Shape;34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/>
        </p:nvSpPr>
        <p:spPr>
          <a:xfrm>
            <a:off x="229225" y="1017725"/>
            <a:ext cx="84378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900">
                <a:solidFill>
                  <a:schemeClr val="lt2"/>
                </a:solidFill>
              </a:rPr>
              <a:t>Defining the “.Payload” section</a:t>
            </a:r>
            <a:endParaRPr sz="19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Functions can be given different attributes using the __attribute__ decorator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 attributes allows for the specification of sections other then ”.text”</a:t>
            </a: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2" name="Google Shape;35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/>
        </p:nvSpPr>
        <p:spPr>
          <a:xfrm>
            <a:off x="229225" y="1017725"/>
            <a:ext cx="84378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900">
                <a:solidFill>
                  <a:schemeClr val="lt2"/>
                </a:solidFill>
              </a:rPr>
              <a:t>Defining the “.Payload” section</a:t>
            </a:r>
            <a:endParaRPr sz="19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Functions can be given different attributes using the __attribute__ decorator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 attributes allows for the specification of sections other then ”.text”</a:t>
            </a: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8" name="Google Shape;35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438" y="2128300"/>
            <a:ext cx="4977126" cy="1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/>
        </p:nvSpPr>
        <p:spPr>
          <a:xfrm>
            <a:off x="229225" y="1017725"/>
            <a:ext cx="84378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900">
                <a:solidFill>
                  <a:schemeClr val="lt2"/>
                </a:solidFill>
              </a:rPr>
              <a:t>Defining the “.Payload” section</a:t>
            </a:r>
            <a:endParaRPr sz="19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Functions can be given different attributes using the __attribute__ decorator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 attributes allows for the specification of sections other then ”.text”</a:t>
            </a: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 slight problem with the data section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5" name="Google Shape;36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438" y="2128300"/>
            <a:ext cx="4977126" cy="1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/>
        </p:nvSpPr>
        <p:spPr>
          <a:xfrm>
            <a:off x="229225" y="1017725"/>
            <a:ext cx="84378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900">
                <a:solidFill>
                  <a:schemeClr val="lt2"/>
                </a:solidFill>
              </a:rPr>
              <a:t>Defining the “.Payload” section</a:t>
            </a:r>
            <a:endParaRPr sz="19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Functions can be given different attributes using the __attribute__ decorator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 attributes allows for the specification of sections other then ”.text”</a:t>
            </a: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 slight problem with the data section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Strings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2" name="Google Shape;37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438" y="2128300"/>
            <a:ext cx="4977126" cy="1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/>
        </p:nvSpPr>
        <p:spPr>
          <a:xfrm>
            <a:off x="229225" y="1017725"/>
            <a:ext cx="84378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900">
                <a:solidFill>
                  <a:schemeClr val="lt2"/>
                </a:solidFill>
              </a:rPr>
              <a:t>Defining the “.Payload” section</a:t>
            </a:r>
            <a:endParaRPr sz="19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Functions can be given different attributes using the __attribute__ decorator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 attributes allows for the specification of sections other then ”.text”</a:t>
            </a: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 slight problem with the data section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Strings 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Solution, </a:t>
            </a:r>
            <a:r>
              <a:rPr lang="en">
                <a:solidFill>
                  <a:schemeClr val="lt2"/>
                </a:solidFill>
              </a:rPr>
              <a:t>Stack strings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9" name="Google Shape;37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438" y="2128300"/>
            <a:ext cx="4977126" cy="1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/>
        </p:nvSpPr>
        <p:spPr>
          <a:xfrm>
            <a:off x="229225" y="1017725"/>
            <a:ext cx="84378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900">
                <a:solidFill>
                  <a:schemeClr val="lt2"/>
                </a:solidFill>
              </a:rPr>
              <a:t>Defining the “.Payload” section</a:t>
            </a:r>
            <a:endParaRPr sz="19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Functions can be given different attributes using the __attribute__ decorator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Function attributes allows for the specification of sections other then ”.text”</a:t>
            </a: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 slight problem with the data section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Strings 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Solution, Stack strings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86" name="Google Shape;38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438" y="2128300"/>
            <a:ext cx="4977126" cy="1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600" y="4256024"/>
            <a:ext cx="3125750" cy="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baseline of normal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portable executable file format is fairly standardized </a:t>
            </a:r>
            <a:br>
              <a:rPr lang="en"/>
            </a:br>
            <a:br>
              <a:rPr lang="en"/>
            </a:br>
            <a:r>
              <a:rPr lang="en"/>
              <a:t>- DOS MZ Header (Legacy)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PE (Portable Executable) 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Section table</a:t>
            </a:r>
            <a:br>
              <a:rPr lang="en"/>
            </a:b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452" y="445025"/>
            <a:ext cx="2424474" cy="40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/>
        </p:nvSpPr>
        <p:spPr>
          <a:xfrm>
            <a:off x="311700" y="1077825"/>
            <a:ext cx="84378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Example</a:t>
            </a:r>
            <a:br>
              <a:rPr lang="en" sz="1900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To Create a rwx section in our portable executable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0600"/>
            <a:ext cx="4103050" cy="32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850" y="1816925"/>
            <a:ext cx="3285650" cy="15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Encrypt the .payload section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Size and offset of payload section (raw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Encrypt the .payload section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Size and offset of payload section (raw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913" y="1562099"/>
            <a:ext cx="4158012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Encrypt the .payload section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Size and offset of payload section (raw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section data, Encrypt it, and write it back to the disk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913" y="1562099"/>
            <a:ext cx="4158012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Encrypt the .payload section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Size and offset of payload section (raw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section data, Encrypt it, and write it back to the disk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913" y="1562099"/>
            <a:ext cx="4158012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928" y="3428775"/>
            <a:ext cx="4158000" cy="135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Protocol	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025" y="35350"/>
            <a:ext cx="4913546" cy="51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Write a decryption stub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Write a decryption stub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AES key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Write a decryption stub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AES key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pointer to the start of the “.Payload”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Write a decryption stub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AES key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pointer to the start of the “.Payload”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“.payload”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baseline of normal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portable executable file format is fairly standardized </a:t>
            </a:r>
            <a:br>
              <a:rPr lang="en"/>
            </a:br>
            <a:br>
              <a:rPr lang="en"/>
            </a:br>
            <a:r>
              <a:rPr lang="en"/>
              <a:t>- DOS MZ Header (Legacy)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PE (Portable Executable) 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Section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Sections</a:t>
            </a:r>
            <a:br>
              <a:rPr lang="en"/>
            </a:b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452" y="445025"/>
            <a:ext cx="2424474" cy="40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Write a decryption stub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AES key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pointer to the start of the “.Payload”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“.payload”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Decryption is…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Write a decryption stub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AES key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pointer to the start of the “.Payload”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“.payload”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Decryption is…</a:t>
            </a:r>
            <a:r>
              <a:rPr lang="en"/>
              <a:t> Still difficult,</a:t>
            </a:r>
            <a:r>
              <a:rPr lang="en"/>
              <a:t> </a:t>
            </a:r>
            <a:br>
              <a:rPr lang="en"/>
            </a:br>
            <a:r>
              <a:rPr lang="en"/>
              <a:t>Microsoft bcrypt library == PAIN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Write a decryption stub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AES key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pointer to the start of the “.Payload”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size of “.payload”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Decryption is… Still difficult, </a:t>
            </a:r>
            <a:br>
              <a:rPr lang="en"/>
            </a:br>
            <a:r>
              <a:rPr lang="en"/>
              <a:t>Microsoft bcrypt library == PAIN</a:t>
            </a:r>
            <a:endParaRPr/>
          </a:p>
        </p:txBody>
      </p:sp>
      <p:pic>
        <p:nvPicPr>
          <p:cNvPr id="473" name="Google Shape;47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675" y="1152475"/>
            <a:ext cx="3164800" cy="1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Bug fix for windows to import a public key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Bug fix for windows to import a public key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CryptImportKeyInfoEx2 Symbol was not exported properly in the windows next generation BCrypt library.</a:t>
            </a:r>
            <a:br>
              <a:rPr lang="en"/>
            </a:b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Bug fix for windows to import a public key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CryptImportKeyInfoEx2 Symbol was not exported properly in the windows next generation BCrypt library.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Manually import the symbol from crypt32.dll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Bug fix for windows to import a public key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CryptImportKeyInfoEx2 Symbol was not exported properly in the windows next generation BCrypt library.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Manually import the symbol from crypt32.dll</a:t>
            </a:r>
            <a:endParaRPr/>
          </a:p>
        </p:txBody>
      </p:sp>
      <p:pic>
        <p:nvPicPr>
          <p:cNvPr id="498" name="Google Shape;49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1935"/>
            <a:ext cx="8520599" cy="86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2.	Decode The Public Key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2.	Decode The Public Key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a.  	The Public key is stored as a variable in an </a:t>
            </a:r>
            <a:br>
              <a:rPr lang="en" sz="1400"/>
            </a:br>
            <a:r>
              <a:rPr lang="en" sz="1400"/>
              <a:t>	auto-generated header along with other  </a:t>
            </a:r>
            <a:br>
              <a:rPr lang="en" sz="1400"/>
            </a:br>
            <a:r>
              <a:rPr lang="en" sz="1400"/>
              <a:t>	information such as the IV 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2.	Decode The Public Key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a.  	The Public key is stored as a variable in an </a:t>
            </a:r>
            <a:br>
              <a:rPr lang="en" sz="1400"/>
            </a:br>
            <a:r>
              <a:rPr lang="en" sz="1400"/>
              <a:t>	auto-generated header along with other  </a:t>
            </a:r>
            <a:br>
              <a:rPr lang="en" sz="1400"/>
            </a:br>
            <a:r>
              <a:rPr lang="en" sz="1400"/>
              <a:t>	information such as the IV 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</p:txBody>
      </p:sp>
      <p:pic>
        <p:nvPicPr>
          <p:cNvPr id="517" name="Google Shape;51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300" y="1017725"/>
            <a:ext cx="3437201" cy="20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baseline of normal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0" y="937725"/>
            <a:ext cx="8415302" cy="397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2.	Decode The Public Key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a.  	The Public key is stored as a variable in an </a:t>
            </a:r>
            <a:br>
              <a:rPr lang="en" sz="1400"/>
            </a:br>
            <a:r>
              <a:rPr lang="en" sz="1400"/>
              <a:t>	auto-generated header along with other  </a:t>
            </a:r>
            <a:br>
              <a:rPr lang="en" sz="1400"/>
            </a:br>
            <a:r>
              <a:rPr lang="en" sz="1400"/>
              <a:t>	information such as the IV 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b. 	Base64 decode the public key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</p:txBody>
      </p:sp>
      <p:pic>
        <p:nvPicPr>
          <p:cNvPr id="524" name="Google Shape;52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300" y="1017725"/>
            <a:ext cx="3437201" cy="20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2.	Decode The Public Key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a.  	The Public key is stored as a variable in an </a:t>
            </a:r>
            <a:br>
              <a:rPr lang="en" sz="1400"/>
            </a:br>
            <a:r>
              <a:rPr lang="en" sz="1400"/>
              <a:t>	auto-generated header along with other  </a:t>
            </a:r>
            <a:br>
              <a:rPr lang="en" sz="1400"/>
            </a:br>
            <a:r>
              <a:rPr lang="en" sz="1400"/>
              <a:t>	information such as the IV 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b. 	Base64 decode the public key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</p:txBody>
      </p:sp>
      <p:pic>
        <p:nvPicPr>
          <p:cNvPr id="531" name="Google Shape;53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300" y="1017725"/>
            <a:ext cx="3437201" cy="202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12548"/>
            <a:ext cx="5440674" cy="16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3.	Finish loading the RSA cryptographic provider</a:t>
            </a:r>
            <a:endParaRPr sz="14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3.	Finish loading the RSA cryptographic provider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Declare a handle to the RSA cryptographic provider</a:t>
            </a:r>
            <a:br>
              <a:rPr lang="en" sz="1400"/>
            </a:br>
            <a:endParaRPr sz="14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3.	Finish loading the RSA cryptographic provider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Declare a handle to the RSA cryptographic provider</a:t>
            </a:r>
            <a:br>
              <a:rPr lang="en" sz="1400"/>
            </a:br>
            <a:endParaRPr sz="14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51" name="Google Shape;55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303" y="1807125"/>
            <a:ext cx="4421597" cy="8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3.	Finish loading the RSA cryptographic provider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Declare a handle to the RSA cryptographic provider</a:t>
            </a:r>
            <a:br>
              <a:rPr lang="en" sz="1400"/>
            </a:br>
            <a:endParaRPr sz="14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Decode the derPubKey into a PubKeyInfo object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58" name="Google Shape;55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303" y="1807125"/>
            <a:ext cx="4421597" cy="8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3.	Finish loading the RSA cryptographic provider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Declare a handle to the RSA cryptographic provider</a:t>
            </a:r>
            <a:br>
              <a:rPr lang="en" sz="1400"/>
            </a:br>
            <a:endParaRPr sz="14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Decode the derPubKey into a PubKeyInfo object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65" name="Google Shape;56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303" y="1807125"/>
            <a:ext cx="4421597" cy="8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300" y="2967766"/>
            <a:ext cx="4483151" cy="6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3.	Finish loading the RSA cryptographic provider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Declare a handle to the RSA cryptographic provider</a:t>
            </a:r>
            <a:br>
              <a:rPr lang="en" sz="1400"/>
            </a:br>
            <a:endParaRPr sz="14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Decode the derPubKey into a PubKeyInfo object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Get a handle to the freshly loaded rsa key</a:t>
            </a:r>
            <a:endParaRPr sz="1400"/>
          </a:p>
        </p:txBody>
      </p:sp>
      <p:pic>
        <p:nvPicPr>
          <p:cNvPr id="573" name="Google Shape;57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303" y="1807125"/>
            <a:ext cx="4421597" cy="8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300" y="2967766"/>
            <a:ext cx="4483151" cy="6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3.	Finish loading the RSA cryptographic provider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Declare a handle to the RSA cryptographic provider</a:t>
            </a:r>
            <a:br>
              <a:rPr lang="en" sz="1400"/>
            </a:br>
            <a:endParaRPr sz="14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Decode the derPubKey into a PubKeyInfo</a:t>
            </a:r>
            <a:r>
              <a:rPr lang="en" sz="1400"/>
              <a:t> object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Get a handle to the freshly loaded rsa key</a:t>
            </a:r>
            <a:endParaRPr sz="1400"/>
          </a:p>
        </p:txBody>
      </p:sp>
      <p:pic>
        <p:nvPicPr>
          <p:cNvPr id="581" name="Google Shape;58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303" y="1807125"/>
            <a:ext cx="4421597" cy="8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300" y="2967766"/>
            <a:ext cx="4483151" cy="6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5275" y="3944913"/>
            <a:ext cx="64579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Client generates random OTP</a:t>
            </a:r>
            <a:br>
              <a:rPr lang="en" sz="1400"/>
            </a:br>
            <a:r>
              <a:rPr lang="en" sz="1400"/>
              <a:t>	16 bytes for aes 128</a:t>
            </a:r>
            <a:br>
              <a:rPr lang="en" sz="1400"/>
            </a:br>
            <a:r>
              <a:rPr lang="en" sz="1400"/>
              <a:t>	24 bytes for aes 192</a:t>
            </a:r>
            <a:br>
              <a:rPr lang="en" sz="1400"/>
            </a:br>
            <a:r>
              <a:rPr lang="en" sz="1400"/>
              <a:t>	32 bytes for aes 256</a:t>
            </a:r>
            <a:endParaRPr sz="1400"/>
          </a:p>
        </p:txBody>
      </p:sp>
      <p:pic>
        <p:nvPicPr>
          <p:cNvPr id="590" name="Google Shape;59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00" y="2302975"/>
            <a:ext cx="7160199" cy="24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 self encrypting malware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use case we add two additional segments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detryption stub	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325" y="238500"/>
            <a:ext cx="2260975" cy="46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2.	Client encrypts OTP with RSA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2.	Client encrypts OTP with RSA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03" name="Google Shape;60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38" y="1635650"/>
            <a:ext cx="8308024" cy="17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2.	Client encrypts OTP with RSA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r>
              <a:rPr lang="en" sz="1400"/>
              <a:t>3.	Client sends encrypted OTP to server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10" name="Google Shape;6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38" y="1635650"/>
            <a:ext cx="8308024" cy="17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2.	Client encrypts OTP with RSA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r>
              <a:rPr lang="en" sz="1400"/>
              <a:t>3.	Client sends encrypted OTP to server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17" name="Google Shape;61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38" y="1635650"/>
            <a:ext cx="8308024" cy="17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051" y="3793200"/>
            <a:ext cx="4839600" cy="12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96"/>
          <p:cNvSpPr txBox="1"/>
          <p:nvPr>
            <p:ph idx="1" type="body"/>
          </p:nvPr>
        </p:nvSpPr>
        <p:spPr>
          <a:xfrm>
            <a:off x="311700" y="116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4.	Server receives Encrypted OTP</a:t>
            </a: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97"/>
          <p:cNvSpPr txBox="1"/>
          <p:nvPr>
            <p:ph idx="1" type="body"/>
          </p:nvPr>
        </p:nvSpPr>
        <p:spPr>
          <a:xfrm>
            <a:off x="311700" y="116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4.	Server receives Encrypted OTP</a:t>
            </a:r>
            <a:br>
              <a:rPr lang="en" sz="1400"/>
            </a:br>
            <a:r>
              <a:rPr lang="en" sz="1400"/>
              <a:t>  5.	Server decrypts OTP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98"/>
          <p:cNvSpPr txBox="1"/>
          <p:nvPr>
            <p:ph idx="1" type="body"/>
          </p:nvPr>
        </p:nvSpPr>
        <p:spPr>
          <a:xfrm>
            <a:off x="311700" y="116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4.	Server receives Encrypted OTP</a:t>
            </a:r>
            <a:br>
              <a:rPr lang="en" sz="1400"/>
            </a:br>
            <a:r>
              <a:rPr lang="en" sz="1400"/>
              <a:t>  5.	Server decrypts OTP</a:t>
            </a:r>
            <a:br>
              <a:rPr lang="en" sz="1400"/>
            </a:br>
            <a:r>
              <a:rPr lang="en" sz="1400"/>
              <a:t>  6. 	Server XOR’s OTP against AES key for decrypting “.Payload” to generate the enciphered key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9"/>
          <p:cNvSpPr txBox="1"/>
          <p:nvPr>
            <p:ph idx="1" type="body"/>
          </p:nvPr>
        </p:nvSpPr>
        <p:spPr>
          <a:xfrm>
            <a:off x="311700" y="116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4.	Server receives Encrypted OTP</a:t>
            </a:r>
            <a:br>
              <a:rPr lang="en" sz="1400"/>
            </a:br>
            <a:r>
              <a:rPr lang="en" sz="1400"/>
              <a:t>  5.	Server decrypts OTP</a:t>
            </a:r>
            <a:br>
              <a:rPr lang="en" sz="1400"/>
            </a:br>
            <a:r>
              <a:rPr lang="en" sz="1400"/>
              <a:t>  6. 	Server XOR’s OTP against AES key for decrypting “.Payload” to generate the enciphered key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43" name="Google Shape;64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38" y="2199088"/>
            <a:ext cx="5813535" cy="7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00"/>
          <p:cNvSpPr txBox="1"/>
          <p:nvPr>
            <p:ph idx="1" type="body"/>
          </p:nvPr>
        </p:nvSpPr>
        <p:spPr>
          <a:xfrm>
            <a:off x="311700" y="116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4.	Server receives Encrypted OTP</a:t>
            </a:r>
            <a:br>
              <a:rPr lang="en" sz="1400"/>
            </a:br>
            <a:r>
              <a:rPr lang="en" sz="1400"/>
              <a:t>  5.	Server decrypts OTP</a:t>
            </a:r>
            <a:br>
              <a:rPr lang="en" sz="1400"/>
            </a:br>
            <a:r>
              <a:rPr lang="en" sz="1400"/>
              <a:t>  6. 	Server XOR’s OTP against AES key for decrypting “.Payload” to generate the enciphered key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 7.	Server sends enciphered  AES key back to the client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50" name="Google Shape;65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38" y="2199088"/>
            <a:ext cx="5813535" cy="7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01"/>
          <p:cNvSpPr txBox="1"/>
          <p:nvPr>
            <p:ph idx="1" type="body"/>
          </p:nvPr>
        </p:nvSpPr>
        <p:spPr>
          <a:xfrm>
            <a:off x="311700" y="116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4.	Server receives Encrypted OTP</a:t>
            </a:r>
            <a:br>
              <a:rPr lang="en" sz="1400"/>
            </a:br>
            <a:r>
              <a:rPr lang="en" sz="1400"/>
              <a:t>  5.	Server decrypts OTP</a:t>
            </a:r>
            <a:br>
              <a:rPr lang="en" sz="1400"/>
            </a:br>
            <a:r>
              <a:rPr lang="en" sz="1400"/>
              <a:t>  6. 	Server XOR’s OTP against AES key for decrypting “.Payload” to generate the enciphered key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  7.	Server sends enciphered  AES key back to the client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57" name="Google Shape;65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11" y="3462525"/>
            <a:ext cx="5835800" cy="12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238" y="2199088"/>
            <a:ext cx="5813535" cy="7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 self encrypting malware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use case we add two additional segments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detryption stub	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decryption stub is composed of c constructors	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01" y="238487"/>
            <a:ext cx="2217100" cy="46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  8.	Client receives enciphered AES key</a:t>
            </a:r>
            <a:br>
              <a:rPr lang="en" sz="1400"/>
            </a:br>
            <a:r>
              <a:rPr lang="en" sz="1400"/>
              <a:t>  </a:t>
            </a:r>
            <a:endParaRPr sz="1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8.	Client receives enciphered AES key</a:t>
            </a:r>
            <a:br>
              <a:rPr lang="en" sz="1400"/>
            </a:br>
            <a:r>
              <a:rPr lang="en" sz="1400"/>
              <a:t>  9.	</a:t>
            </a:r>
            <a:r>
              <a:rPr lang="en" sz="1300"/>
              <a:t>Client XOR’s the enciphered key with the OTP to get the AES key for decrypting the “.Payload” Section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8.	Client receives enciphered AES key</a:t>
            </a:r>
            <a:br>
              <a:rPr lang="en" sz="1400"/>
            </a:br>
            <a:r>
              <a:rPr lang="en" sz="1400"/>
              <a:t>  9.	</a:t>
            </a:r>
            <a:r>
              <a:rPr lang="en" sz="1300"/>
              <a:t>Client XOR’s the enciphered key with the OTP to get the AES key for decrypting the “.Payload” Section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77" name="Google Shape;67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300" y="2160575"/>
            <a:ext cx="28194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  10.	</a:t>
            </a:r>
            <a:r>
              <a:rPr lang="en" sz="1400"/>
              <a:t>Acquire Cryptographic handle for AES-CFB</a:t>
            </a:r>
            <a:br>
              <a:rPr lang="en" sz="1400"/>
            </a:br>
            <a:r>
              <a:rPr lang="en" sz="1400"/>
              <a:t>		</a:t>
            </a:r>
            <a:endParaRPr sz="1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  10.	</a:t>
            </a:r>
            <a:r>
              <a:rPr lang="en" sz="1400"/>
              <a:t>Acquire Cryptographic handle for AES-CFB</a:t>
            </a:r>
            <a:br>
              <a:rPr lang="en" sz="1400"/>
            </a:br>
            <a:r>
              <a:rPr lang="en" sz="1400"/>
              <a:t>		a. Decode the IV</a:t>
            </a: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r>
              <a:rPr lang="en" sz="1400"/>
              <a:t>		</a:t>
            </a:r>
            <a:endParaRPr sz="1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  10.	</a:t>
            </a:r>
            <a:r>
              <a:rPr lang="en" sz="1400"/>
              <a:t>Acquire Cryptographic handle for AES-CFB</a:t>
            </a:r>
            <a:br>
              <a:rPr lang="en" sz="1400"/>
            </a:br>
            <a:r>
              <a:rPr lang="en" sz="1400"/>
              <a:t>		a. Decode the IV</a:t>
            </a: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r>
              <a:rPr lang="en" sz="1400"/>
              <a:t>		</a:t>
            </a:r>
            <a:endParaRPr sz="1400"/>
          </a:p>
        </p:txBody>
      </p:sp>
      <p:pic>
        <p:nvPicPr>
          <p:cNvPr id="696" name="Google Shape;69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972" y="1499847"/>
            <a:ext cx="3825375" cy="6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10.	</a:t>
            </a:r>
            <a:r>
              <a:rPr lang="en" sz="1400"/>
              <a:t>Acquire Cryptographic handle for AES-CFB</a:t>
            </a:r>
            <a:br>
              <a:rPr lang="en" sz="1400"/>
            </a:br>
            <a:r>
              <a:rPr lang="en" sz="1400"/>
              <a:t>		a. Decode the IV</a:t>
            </a: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r>
              <a:rPr lang="en" sz="1400"/>
              <a:t>		b. Open a handle to a cryptographic provider</a:t>
            </a: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03" name="Google Shape;70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972" y="1499847"/>
            <a:ext cx="3825375" cy="6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  10.	</a:t>
            </a:r>
            <a:r>
              <a:rPr lang="en" sz="1400"/>
              <a:t>Acquire Cryptographic handle for AES-CFB</a:t>
            </a:r>
            <a:br>
              <a:rPr lang="en" sz="1400"/>
            </a:br>
            <a:r>
              <a:rPr lang="en" sz="1400"/>
              <a:t>		a. Decode the IV</a:t>
            </a: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r>
              <a:rPr lang="en" sz="1400"/>
              <a:t>		b. Open a handle to a cryptographic provider</a:t>
            </a:r>
            <a:br>
              <a:rPr lang="en" sz="1400"/>
            </a:br>
            <a:br>
              <a:rPr lang="en" sz="1400"/>
            </a:br>
            <a:r>
              <a:rPr lang="en" sz="1400"/>
              <a:t>		</a:t>
            </a:r>
            <a:br>
              <a:rPr lang="en" sz="1400"/>
            </a:br>
            <a:br>
              <a:rPr lang="en" sz="1400"/>
            </a:br>
            <a:r>
              <a:rPr lang="en" sz="1400"/>
              <a:t>		</a:t>
            </a:r>
            <a:endParaRPr sz="1400"/>
          </a:p>
        </p:txBody>
      </p:sp>
      <p:pic>
        <p:nvPicPr>
          <p:cNvPr id="710" name="Google Shape;71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972" y="1499847"/>
            <a:ext cx="3825375" cy="6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657" y="2574322"/>
            <a:ext cx="55240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10.	</a:t>
            </a:r>
            <a:r>
              <a:rPr lang="en" sz="1400"/>
              <a:t>Acquire Cryptographic handle for AES-CFB</a:t>
            </a:r>
            <a:br>
              <a:rPr lang="en" sz="1400"/>
            </a:br>
            <a:r>
              <a:rPr lang="en" sz="1400"/>
              <a:t>		a. Decode the IV</a:t>
            </a: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r>
              <a:rPr lang="en" sz="1400"/>
              <a:t>		b. Open a handle to a cryptographic provider</a:t>
            </a:r>
            <a:br>
              <a:rPr lang="en" sz="1400"/>
            </a:br>
            <a:br>
              <a:rPr lang="en" sz="1400"/>
            </a:br>
            <a:r>
              <a:rPr lang="en" sz="1400"/>
              <a:t>		</a:t>
            </a:r>
            <a:br>
              <a:rPr lang="en" sz="1400"/>
            </a:br>
            <a:br>
              <a:rPr lang="en" sz="1400"/>
            </a:br>
            <a:r>
              <a:rPr lang="en" sz="1400"/>
              <a:t>		c. Set the AES algorithm to CFB mode with the correct Key and IV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18" name="Google Shape;718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972" y="1499847"/>
            <a:ext cx="3825375" cy="6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657" y="2574322"/>
            <a:ext cx="55240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Decryption Stub Implementation of Cryptor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10.	</a:t>
            </a:r>
            <a:r>
              <a:rPr lang="en" sz="1400"/>
              <a:t>Acquire Cryptographic handle for AES-CFB</a:t>
            </a:r>
            <a:br>
              <a:rPr lang="en" sz="1400"/>
            </a:br>
            <a:r>
              <a:rPr lang="en" sz="1400"/>
              <a:t>		a. Decode the IV</a:t>
            </a:r>
            <a:br>
              <a:rPr lang="en" sz="1400"/>
            </a:br>
            <a:br>
              <a:rPr lang="en" sz="1400"/>
            </a:br>
            <a:r>
              <a:rPr lang="en" sz="1400"/>
              <a:t> </a:t>
            </a:r>
            <a:br>
              <a:rPr lang="en" sz="1400"/>
            </a:br>
            <a:r>
              <a:rPr lang="en" sz="1400"/>
              <a:t>		b. Open a handle to a cryptographic provider</a:t>
            </a:r>
            <a:br>
              <a:rPr lang="en" sz="1400"/>
            </a:br>
            <a:br>
              <a:rPr lang="en" sz="1400"/>
            </a:br>
            <a:r>
              <a:rPr lang="en" sz="1400"/>
              <a:t>		</a:t>
            </a:r>
            <a:br>
              <a:rPr lang="en" sz="1400"/>
            </a:br>
            <a:br>
              <a:rPr lang="en" sz="1400"/>
            </a:br>
            <a:r>
              <a:rPr lang="en" sz="1400"/>
              <a:t>		c. Set the AES algorithm to CFB mode with the correct Key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26" name="Google Shape;726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972" y="1499847"/>
            <a:ext cx="3825375" cy="6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657" y="2574322"/>
            <a:ext cx="552401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850" y="3606501"/>
            <a:ext cx="7649625" cy="11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