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1"/>
  </p:notesMasterIdLst>
  <p:sldIdLst>
    <p:sldId id="256" r:id="rId2"/>
    <p:sldId id="257" r:id="rId3"/>
    <p:sldId id="263" r:id="rId4"/>
    <p:sldId id="267" r:id="rId5"/>
    <p:sldId id="275" r:id="rId6"/>
    <p:sldId id="274" r:id="rId7"/>
    <p:sldId id="258" r:id="rId8"/>
    <p:sldId id="273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Lameira" initials="ML" lastIdx="1" clrIdx="0">
    <p:extLst>
      <p:ext uri="{19B8F6BF-5375-455C-9EA6-DF929625EA0E}">
        <p15:presenceInfo xmlns:p15="http://schemas.microsoft.com/office/powerpoint/2012/main" userId="8533d9bf023ac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216C-8B7F-4FB8-94F9-33E64DFB12EA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38A3C-66DF-4890-8865-391C73F5DD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867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38A3C-66DF-4890-8865-391C73F5DDC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1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38A3C-66DF-4890-8865-391C73F5DDC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532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38A3C-66DF-4890-8865-391C73F5DDC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23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38A3C-66DF-4890-8865-391C73F5DDC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0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35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39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850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3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2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395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85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503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0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211BED-9EE2-442B-9E25-25E1D2A530A4}" type="datetimeFigureOut">
              <a:rPr lang="pt-PT" smtClean="0"/>
              <a:t>07/12/2018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9ACBD7-C37F-45DE-A301-73D7DB7ED40E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4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dre.pt/home/-/dre/114315242/details/maximized" TargetMode="External"/><Relationship Id="rId7" Type="http://schemas.openxmlformats.org/officeDocument/2006/relationships/hyperlink" Target="https://doi.org/10.1007/s11277-016-3398-2" TargetMode="External"/><Relationship Id="rId2" Type="http://schemas.openxmlformats.org/officeDocument/2006/relationships/hyperlink" Target="https://www.sciencedirect.com/science/journal/13891286/54/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10617-017-9187-7" TargetMode="External"/><Relationship Id="rId5" Type="http://schemas.openxmlformats.org/officeDocument/2006/relationships/hyperlink" Target="http://www.who.int/water_sanitation_health/publications/drinking-water-quality-guidelines-4-including-1st-addendum/en/" TargetMode="External"/><Relationship Id="rId4" Type="http://schemas.openxmlformats.org/officeDocument/2006/relationships/hyperlink" Target="https://dre.pt/home/-/dre/74605301/details/maximized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648152/102/supp/C" TargetMode="External"/><Relationship Id="rId2" Type="http://schemas.openxmlformats.org/officeDocument/2006/relationships/hyperlink" Target="https://www.sciencedirect.com/science/journal/09265805/89/supp/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dx.doi.org/10.1145/30057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AE68BA0-F451-4913-9822-BCA3AAB4E11A}"/>
              </a:ext>
            </a:extLst>
          </p:cNvPr>
          <p:cNvSpPr txBox="1">
            <a:spLocks/>
          </p:cNvSpPr>
          <p:nvPr/>
        </p:nvSpPr>
        <p:spPr>
          <a:xfrm>
            <a:off x="-160256" y="3308808"/>
            <a:ext cx="12352255" cy="1762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pt-PT" sz="100" dirty="0"/>
          </a:p>
          <a:p>
            <a:pPr>
              <a:lnSpc>
                <a:spcPct val="100000"/>
              </a:lnSpc>
            </a:pPr>
            <a:r>
              <a:rPr lang="pt-PT" sz="5000" dirty="0"/>
              <a:t>Sistema de Monitorização de Canais de Rega</a:t>
            </a:r>
          </a:p>
          <a:p>
            <a:pPr>
              <a:lnSpc>
                <a:spcPct val="100000"/>
              </a:lnSpc>
            </a:pPr>
            <a:endParaRPr lang="pt-PT" sz="1200" dirty="0"/>
          </a:p>
          <a:p>
            <a:pPr>
              <a:lnSpc>
                <a:spcPct val="100000"/>
              </a:lnSpc>
            </a:pPr>
            <a:r>
              <a:rPr lang="pt-PT" sz="4000" dirty="0"/>
              <a:t>- Estado de Arte - 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FE571C3-FC7A-45A6-855E-8D582682F306}"/>
              </a:ext>
            </a:extLst>
          </p:cNvPr>
          <p:cNvSpPr txBox="1">
            <a:spLocks/>
          </p:cNvSpPr>
          <p:nvPr/>
        </p:nvSpPr>
        <p:spPr>
          <a:xfrm>
            <a:off x="4333460" y="5599287"/>
            <a:ext cx="3816627" cy="104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DOCENTE: 	João Paulo Barros</a:t>
            </a:r>
          </a:p>
          <a:p>
            <a:pPr algn="l"/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DISCENTE:    Manuel Lameira     nº 4829</a:t>
            </a:r>
            <a:endParaRPr lang="pt-PT" dirty="0"/>
          </a:p>
        </p:txBody>
      </p:sp>
      <p:pic>
        <p:nvPicPr>
          <p:cNvPr id="6" name="Picture 4" descr="https://www.ipbeja.pt/PublishingImages/IPBejaESTIG.jpg">
            <a:extLst>
              <a:ext uri="{FF2B5EF4-FFF2-40B4-BE49-F238E27FC236}">
                <a16:creationId xmlns:a16="http://schemas.microsoft.com/office/drawing/2014/main" id="{32C12779-1817-483D-AE51-26047ADBC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85"/>
            <a:ext cx="1987826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www.ipbeja.pt/PublishingImages/Logo-IPBejaI.png">
            <a:extLst>
              <a:ext uri="{FF2B5EF4-FFF2-40B4-BE49-F238E27FC236}">
                <a16:creationId xmlns:a16="http://schemas.microsoft.com/office/drawing/2014/main" id="{6E26A93A-2030-46A8-8453-FFED101F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544"/>
            <a:ext cx="1404730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00BA80-E2C6-4CE0-85F2-EDBCC4DFDF78}"/>
              </a:ext>
            </a:extLst>
          </p:cNvPr>
          <p:cNvSpPr txBox="1"/>
          <p:nvPr/>
        </p:nvSpPr>
        <p:spPr>
          <a:xfrm>
            <a:off x="3800898" y="432707"/>
            <a:ext cx="3849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Instituto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Politécnico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Beja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Escola Superior de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Tecnologia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Gestão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2016/2017</a:t>
            </a:r>
            <a:endParaRPr lang="pt-PT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E9F1A45-4442-40C3-B68F-3A3EE8E73FDB}"/>
              </a:ext>
            </a:extLst>
          </p:cNvPr>
          <p:cNvSpPr txBox="1">
            <a:spLocks/>
          </p:cNvSpPr>
          <p:nvPr/>
        </p:nvSpPr>
        <p:spPr>
          <a:xfrm>
            <a:off x="0" y="6124025"/>
            <a:ext cx="12192000" cy="7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pt-PT" sz="1400" b="1" dirty="0">
                <a:solidFill>
                  <a:schemeClr val="bg1"/>
                </a:solidFill>
              </a:rPr>
              <a:t>Introdução à Investigação em Engenharia</a:t>
            </a:r>
            <a:r>
              <a:rPr lang="pt-PT" sz="1400" dirty="0"/>
              <a:t>			</a:t>
            </a:r>
            <a:r>
              <a:rPr lang="pt-PT" sz="1400" b="1" dirty="0">
                <a:solidFill>
                  <a:schemeClr val="bg1"/>
                </a:solidFill>
              </a:rPr>
              <a:t>		                              Mestrado em Internet das Coisas ESTIG/IPBeja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56257B0-D235-4969-8E05-81B38B8A89F2}"/>
              </a:ext>
            </a:extLst>
          </p:cNvPr>
          <p:cNvSpPr txBox="1">
            <a:spLocks/>
          </p:cNvSpPr>
          <p:nvPr/>
        </p:nvSpPr>
        <p:spPr>
          <a:xfrm>
            <a:off x="-80128" y="1858395"/>
            <a:ext cx="12352255" cy="595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pt-PT" sz="100" dirty="0"/>
          </a:p>
          <a:p>
            <a:pPr>
              <a:lnSpc>
                <a:spcPct val="100000"/>
              </a:lnSpc>
            </a:pPr>
            <a:r>
              <a:rPr lang="pt-PT" sz="2000" dirty="0"/>
              <a:t>Introdução à Investigação em Engenharia</a:t>
            </a:r>
          </a:p>
        </p:txBody>
      </p:sp>
    </p:spTree>
    <p:extLst>
      <p:ext uri="{BB962C8B-B14F-4D97-AF65-F5344CB8AC3E}">
        <p14:creationId xmlns:p14="http://schemas.microsoft.com/office/powerpoint/2010/main" val="43023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4F4F-BCC8-4E4D-9A80-E48DF0C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365125"/>
            <a:ext cx="8799444" cy="1325563"/>
          </a:xfrm>
        </p:spPr>
        <p:txBody>
          <a:bodyPr/>
          <a:lstStyle/>
          <a:p>
            <a:pPr algn="ctr"/>
            <a:r>
              <a:rPr lang="pt-PT" dirty="0"/>
              <a:t>Sumario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BB354E-27C9-4A05-9CDE-9B7001EE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97210" cy="480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t-PT" dirty="0"/>
          </a:p>
          <a:p>
            <a:pPr lvl="1" algn="just">
              <a:lnSpc>
                <a:spcPct val="100000"/>
              </a:lnSpc>
            </a:pPr>
            <a:r>
              <a:rPr lang="pt-PT" sz="2000" dirty="0"/>
              <a:t>A </a:t>
            </a:r>
            <a:r>
              <a:rPr lang="pt-PT" sz="2000" b="1" dirty="0"/>
              <a:t>Internet das Coisas </a:t>
            </a:r>
            <a:r>
              <a:rPr lang="pt-PT" sz="2000" dirty="0"/>
              <a:t>(</a:t>
            </a:r>
            <a:r>
              <a:rPr lang="pt-PT" sz="2000" i="1" dirty="0"/>
              <a:t>Internet </a:t>
            </a:r>
            <a:r>
              <a:rPr lang="pt-PT" sz="2000" i="1" dirty="0" err="1"/>
              <a:t>of</a:t>
            </a:r>
            <a:r>
              <a:rPr lang="pt-PT" sz="2000" i="1" dirty="0"/>
              <a:t> </a:t>
            </a:r>
            <a:r>
              <a:rPr lang="pt-PT" sz="2000" i="1" dirty="0" err="1"/>
              <a:t>Things</a:t>
            </a:r>
            <a:r>
              <a:rPr lang="pt-PT" sz="2000" dirty="0"/>
              <a:t> – </a:t>
            </a:r>
            <a:r>
              <a:rPr lang="pt-PT" sz="2000" dirty="0" err="1"/>
              <a:t>IoT</a:t>
            </a:r>
            <a:r>
              <a:rPr lang="pt-PT" sz="2000" dirty="0"/>
              <a:t>), tornou-se hoje em dia na </a:t>
            </a:r>
            <a:r>
              <a:rPr lang="pt-PT" sz="2000" b="1" dirty="0"/>
              <a:t>tecnologia líder </a:t>
            </a:r>
            <a:r>
              <a:rPr lang="pt-PT" sz="2000" dirty="0"/>
              <a:t>em questões de </a:t>
            </a:r>
            <a:r>
              <a:rPr lang="pt-PT" sz="2000" b="1" dirty="0"/>
              <a:t>informação e comunicação em tempo real </a:t>
            </a:r>
            <a:r>
              <a:rPr lang="pt-PT" sz="2000" dirty="0"/>
              <a:t>[1]. Não dispondo de um modelo fixo de implementação, as suas </a:t>
            </a:r>
            <a:r>
              <a:rPr lang="pt-PT" sz="2000" b="1" dirty="0"/>
              <a:t>aplicações</a:t>
            </a:r>
            <a:r>
              <a:rPr lang="pt-PT" sz="2000" dirty="0"/>
              <a:t> tornam-se quase </a:t>
            </a:r>
            <a:r>
              <a:rPr lang="pt-PT" sz="2000" b="1" dirty="0"/>
              <a:t>infinitas</a:t>
            </a:r>
            <a:r>
              <a:rPr lang="pt-PT" sz="2000" dirty="0"/>
              <a:t>. O fator fundamental que possibilita este vasto campo de aplicação é a integração de várias tecnologias com soluções de comunicação</a:t>
            </a:r>
            <a:r>
              <a:rPr lang="pt-PT" sz="2000" b="1" dirty="0"/>
              <a:t>, integração de várias tecnologias </a:t>
            </a:r>
            <a:r>
              <a:rPr lang="pt-PT" sz="2000" dirty="0"/>
              <a:t>com soluções de comunicação, tais como </a:t>
            </a:r>
            <a:r>
              <a:rPr lang="pt-PT" sz="2000" b="1" dirty="0"/>
              <a:t>tecnologias de identificação</a:t>
            </a:r>
            <a:r>
              <a:rPr lang="pt-PT" sz="2000" dirty="0"/>
              <a:t>, </a:t>
            </a:r>
            <a:r>
              <a:rPr lang="pt-PT" sz="2000" b="1" dirty="0"/>
              <a:t>localização</a:t>
            </a:r>
            <a:r>
              <a:rPr lang="pt-PT" sz="2000" dirty="0"/>
              <a:t>, </a:t>
            </a:r>
            <a:r>
              <a:rPr lang="pt-PT" sz="2000" b="1" dirty="0"/>
              <a:t>redes de sensores </a:t>
            </a:r>
            <a:r>
              <a:rPr lang="pt-PT" sz="2000" dirty="0"/>
              <a:t>e </a:t>
            </a:r>
            <a:r>
              <a:rPr lang="pt-PT" sz="2000" b="1" dirty="0"/>
              <a:t>atuadores com e sem fios</a:t>
            </a:r>
            <a:r>
              <a:rPr lang="pt-PT" sz="2000" dirty="0"/>
              <a:t>, diversos protocolos de comunicação e a </a:t>
            </a:r>
            <a:r>
              <a:rPr lang="pt-PT" sz="2000" b="1" dirty="0"/>
              <a:t>capacidade de dotar objetos com inteligência </a:t>
            </a:r>
            <a:r>
              <a:rPr lang="pt-PT" sz="2000" dirty="0"/>
              <a:t>[2].</a:t>
            </a:r>
          </a:p>
          <a:p>
            <a:pPr lvl="1" algn="just">
              <a:lnSpc>
                <a:spcPct val="100000"/>
              </a:lnSpc>
            </a:pPr>
            <a:endParaRPr lang="pt-PT" sz="2000" dirty="0"/>
          </a:p>
          <a:p>
            <a:pPr lvl="1" algn="just">
              <a:lnSpc>
                <a:spcPct val="100000"/>
              </a:lnSpc>
            </a:pPr>
            <a:r>
              <a:rPr lang="pt-PT" sz="2000" dirty="0"/>
              <a:t>Pretende-se com este artigo </a:t>
            </a:r>
            <a:r>
              <a:rPr lang="pt-PT" sz="2000" b="1" dirty="0"/>
              <a:t>averiguar o estado de arte</a:t>
            </a:r>
            <a:r>
              <a:rPr lang="pt-PT" sz="2000" dirty="0"/>
              <a:t>, comparando vantagens e desvantagem entre as várias soluções sejam </a:t>
            </a:r>
            <a:r>
              <a:rPr lang="pt-PT" sz="2000" b="1" dirty="0"/>
              <a:t>académicas ou comerciais</a:t>
            </a:r>
            <a:r>
              <a:rPr lang="pt-PT" sz="2000" dirty="0"/>
              <a:t>. Sem perder o foco no objetivo principal deste artigo que é a criação de uma base solida para implementar um </a:t>
            </a:r>
            <a:r>
              <a:rPr lang="pt-PT" sz="2000" b="1" dirty="0"/>
              <a:t>sistema facilmente ampliável </a:t>
            </a:r>
            <a:r>
              <a:rPr lang="pt-PT" sz="2000" dirty="0"/>
              <a:t>com outros nós e de </a:t>
            </a:r>
            <a:r>
              <a:rPr lang="pt-PT" sz="2000" b="1" dirty="0"/>
              <a:t>baixo custo </a:t>
            </a:r>
            <a:r>
              <a:rPr lang="pt-PT" sz="2000" dirty="0"/>
              <a:t>em qualquer </a:t>
            </a:r>
            <a:r>
              <a:rPr lang="pt-PT" sz="2000" b="1" dirty="0"/>
              <a:t>canal de rega existente</a:t>
            </a:r>
            <a:r>
              <a:rPr lang="pt-PT" sz="2000" dirty="0"/>
              <a:t>.</a:t>
            </a:r>
          </a:p>
          <a:p>
            <a:pPr lvl="1"/>
            <a:endParaRPr lang="pt-PT" dirty="0"/>
          </a:p>
        </p:txBody>
      </p:sp>
      <p:pic>
        <p:nvPicPr>
          <p:cNvPr id="4" name="Picture 4" descr="https://www.ipbeja.pt/PublishingImages/IPBejaESTIG.jpg">
            <a:extLst>
              <a:ext uri="{FF2B5EF4-FFF2-40B4-BE49-F238E27FC236}">
                <a16:creationId xmlns:a16="http://schemas.microsoft.com/office/drawing/2014/main" id="{710BB220-E1D2-4DB3-A608-47E3D6FC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85"/>
            <a:ext cx="1987826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ipbeja.pt/PublishingImages/Logo-IPBejaI.png">
            <a:extLst>
              <a:ext uri="{FF2B5EF4-FFF2-40B4-BE49-F238E27FC236}">
                <a16:creationId xmlns:a16="http://schemas.microsoft.com/office/drawing/2014/main" id="{58291E3F-38BC-45CC-87AE-7240854E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544"/>
            <a:ext cx="1404730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F87A9BB2-CA40-4278-AA03-63417BA4A27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500" dirty="0"/>
          </a:p>
          <a:p>
            <a:pPr marL="0" indent="0">
              <a:buFont typeface="Calibri" panose="020F0502020204030204" pitchFamily="34" charset="0"/>
              <a:buNone/>
            </a:pPr>
            <a:endParaRPr lang="pt-PT" sz="2500" dirty="0"/>
          </a:p>
          <a:p>
            <a:endParaRPr lang="pt-PT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28F88C-3244-45FC-9B03-BD277D7E175E}"/>
              </a:ext>
            </a:extLst>
          </p:cNvPr>
          <p:cNvSpPr txBox="1">
            <a:spLocks/>
          </p:cNvSpPr>
          <p:nvPr/>
        </p:nvSpPr>
        <p:spPr>
          <a:xfrm>
            <a:off x="0" y="6124025"/>
            <a:ext cx="12192000" cy="7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pt-PT" sz="1400" b="1" dirty="0">
                <a:solidFill>
                  <a:schemeClr val="bg1"/>
                </a:solidFill>
              </a:rPr>
              <a:t>Introdução à Investigação em Engenharia</a:t>
            </a:r>
            <a:r>
              <a:rPr lang="pt-PT" sz="1400" dirty="0"/>
              <a:t>			</a:t>
            </a:r>
            <a:r>
              <a:rPr lang="pt-PT" sz="1400" b="1" dirty="0">
                <a:solidFill>
                  <a:schemeClr val="bg1"/>
                </a:solidFill>
              </a:rPr>
              <a:t>		                              Mestrado em Internet das Coisas ESTIG/IPBeja</a:t>
            </a:r>
          </a:p>
        </p:txBody>
      </p:sp>
    </p:spTree>
    <p:extLst>
      <p:ext uri="{BB962C8B-B14F-4D97-AF65-F5344CB8AC3E}">
        <p14:creationId xmlns:p14="http://schemas.microsoft.com/office/powerpoint/2010/main" val="262280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4F4F-BCC8-4E4D-9A80-E48DF0C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365125"/>
            <a:ext cx="8799444" cy="1325563"/>
          </a:xfrm>
        </p:spPr>
        <p:txBody>
          <a:bodyPr>
            <a:normAutofit/>
          </a:bodyPr>
          <a:lstStyle/>
          <a:p>
            <a:pPr algn="ctr"/>
            <a:r>
              <a:rPr lang="pt-PT" sz="4300" dirty="0"/>
              <a:t>Enquadramento</a:t>
            </a:r>
          </a:p>
        </p:txBody>
      </p:sp>
      <p:pic>
        <p:nvPicPr>
          <p:cNvPr id="4" name="Picture 4" descr="https://www.ipbeja.pt/PublishingImages/IPBejaESTIG.jpg">
            <a:extLst>
              <a:ext uri="{FF2B5EF4-FFF2-40B4-BE49-F238E27FC236}">
                <a16:creationId xmlns:a16="http://schemas.microsoft.com/office/drawing/2014/main" id="{710BB220-E1D2-4DB3-A608-47E3D6FC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85"/>
            <a:ext cx="1987826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ipbeja.pt/PublishingImages/Logo-IPBejaI.png">
            <a:extLst>
              <a:ext uri="{FF2B5EF4-FFF2-40B4-BE49-F238E27FC236}">
                <a16:creationId xmlns:a16="http://schemas.microsoft.com/office/drawing/2014/main" id="{58291E3F-38BC-45CC-87AE-7240854E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544"/>
            <a:ext cx="1404730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C2E31-F2BA-4F85-96E7-69BFDDA1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97210" cy="480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t-PT" dirty="0"/>
          </a:p>
          <a:p>
            <a:pPr algn="just">
              <a:lnSpc>
                <a:spcPct val="100000"/>
              </a:lnSpc>
            </a:pPr>
            <a:r>
              <a:rPr lang="pt-PT" dirty="0"/>
              <a:t>Regulamentos Nacionais: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decreto-lei nº 152/2017 de 07 de dezembro [3] – Alteração ao regime da qualidade da água para consumo humano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decreto-lei nº 23/2016 de 03 de junho [4] - Estabelece os requisitos para a proteção da saúde do público em geral no que diz respeito às </a:t>
            </a:r>
            <a:r>
              <a:rPr lang="pt-PT" b="1" dirty="0"/>
              <a:t>substâncias radioativas </a:t>
            </a:r>
            <a:r>
              <a:rPr lang="pt-PT" dirty="0"/>
              <a:t>presentes na água </a:t>
            </a:r>
            <a:r>
              <a:rPr lang="pt-PT" b="1" dirty="0"/>
              <a:t>destinada ao consumo humano</a:t>
            </a:r>
            <a:r>
              <a:rPr lang="pt-PT" dirty="0"/>
              <a:t>, fixando os valores paramétricos, frequências e métodos aplicáveis para o seu controlo</a:t>
            </a:r>
          </a:p>
          <a:p>
            <a:pPr lvl="1"/>
            <a:endParaRPr lang="pt-PT" dirty="0"/>
          </a:p>
          <a:p>
            <a:pPr marL="201168" lvl="1" indent="0">
              <a:buNone/>
            </a:pPr>
            <a:r>
              <a:rPr lang="pt-PT" sz="2000" dirty="0"/>
              <a:t>Diretrizes  Internacional:</a:t>
            </a:r>
          </a:p>
          <a:p>
            <a:pPr lvl="1"/>
            <a:r>
              <a:rPr lang="pt-PT" dirty="0"/>
              <a:t>Diretrizes para a qualidade da água potável (4th ed.) -  </a:t>
            </a:r>
            <a:r>
              <a:rPr lang="pt-PT" i="1" dirty="0" err="1"/>
              <a:t>World</a:t>
            </a:r>
            <a:r>
              <a:rPr lang="pt-PT" i="1" dirty="0"/>
              <a:t> </a:t>
            </a:r>
            <a:r>
              <a:rPr lang="pt-PT" i="1" dirty="0" err="1"/>
              <a:t>Health</a:t>
            </a:r>
            <a:r>
              <a:rPr lang="pt-PT" i="1" dirty="0"/>
              <a:t> </a:t>
            </a:r>
            <a:r>
              <a:rPr lang="pt-PT" i="1" dirty="0" err="1"/>
              <a:t>Organization</a:t>
            </a:r>
            <a:r>
              <a:rPr lang="pt-PT" dirty="0"/>
              <a:t> (</a:t>
            </a:r>
            <a:r>
              <a:rPr lang="pt-PT" dirty="0" err="1"/>
              <a:t>WHO</a:t>
            </a:r>
            <a:r>
              <a:rPr lang="pt-PT" dirty="0"/>
              <a:t>), Suíça [5]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660966B-115F-49C4-AE25-6E8973E66A0E}"/>
              </a:ext>
            </a:extLst>
          </p:cNvPr>
          <p:cNvSpPr txBox="1">
            <a:spLocks/>
          </p:cNvSpPr>
          <p:nvPr/>
        </p:nvSpPr>
        <p:spPr>
          <a:xfrm>
            <a:off x="0" y="6124025"/>
            <a:ext cx="12192000" cy="7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pt-PT" sz="1400" b="1" dirty="0">
                <a:solidFill>
                  <a:schemeClr val="bg1"/>
                </a:solidFill>
              </a:rPr>
              <a:t>Introdução à Investigação em Engenharia</a:t>
            </a:r>
            <a:r>
              <a:rPr lang="pt-PT" sz="1400" dirty="0"/>
              <a:t>			</a:t>
            </a:r>
            <a:r>
              <a:rPr lang="pt-PT" sz="1400" b="1" dirty="0">
                <a:solidFill>
                  <a:schemeClr val="bg1"/>
                </a:solidFill>
              </a:rPr>
              <a:t>		                              Mestrado em Internet das Coisas ESTIG/IPBeja</a:t>
            </a:r>
          </a:p>
        </p:txBody>
      </p:sp>
    </p:spTree>
    <p:extLst>
      <p:ext uri="{BB962C8B-B14F-4D97-AF65-F5344CB8AC3E}">
        <p14:creationId xmlns:p14="http://schemas.microsoft.com/office/powerpoint/2010/main" val="34220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4F4F-BCC8-4E4D-9A80-E48DF0C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365125"/>
            <a:ext cx="8799444" cy="1325563"/>
          </a:xfrm>
        </p:spPr>
        <p:txBody>
          <a:bodyPr>
            <a:normAutofit/>
          </a:bodyPr>
          <a:lstStyle/>
          <a:p>
            <a:pPr lvl="1" algn="ctr"/>
            <a:r>
              <a:rPr lang="pt-PT" sz="43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Sistemas Académicos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BB354E-27C9-4A05-9CDE-9B7001EE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7210" cy="435133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PT" sz="2000" dirty="0"/>
              <a:t>A maioria dos investigadores baseiam-se em sistemas compostos por três </a:t>
            </a:r>
            <a:r>
              <a:rPr lang="pt-PT" sz="2000" dirty="0" err="1"/>
              <a:t>fracções</a:t>
            </a:r>
            <a:r>
              <a:rPr lang="pt-PT" sz="2000" dirty="0"/>
              <a:t>:</a:t>
            </a:r>
          </a:p>
          <a:p>
            <a:pPr marL="201168" lvl="1" indent="0">
              <a:buNone/>
            </a:pPr>
            <a:endParaRPr lang="pt-PT" dirty="0"/>
          </a:p>
        </p:txBody>
      </p:sp>
      <p:pic>
        <p:nvPicPr>
          <p:cNvPr id="4" name="Picture 4" descr="https://www.ipbeja.pt/PublishingImages/IPBejaESTIG.jpg">
            <a:extLst>
              <a:ext uri="{FF2B5EF4-FFF2-40B4-BE49-F238E27FC236}">
                <a16:creationId xmlns:a16="http://schemas.microsoft.com/office/drawing/2014/main" id="{710BB220-E1D2-4DB3-A608-47E3D6FC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85"/>
            <a:ext cx="1987826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ipbeja.pt/PublishingImages/Logo-IPBejaI.png">
            <a:extLst>
              <a:ext uri="{FF2B5EF4-FFF2-40B4-BE49-F238E27FC236}">
                <a16:creationId xmlns:a16="http://schemas.microsoft.com/office/drawing/2014/main" id="{58291E3F-38BC-45CC-87AE-7240854E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544"/>
            <a:ext cx="1404730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F87A9BB2-CA40-4278-AA03-63417BA4A27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500" dirty="0"/>
          </a:p>
          <a:p>
            <a:pPr marL="0" indent="0">
              <a:buFont typeface="Calibri" panose="020F0502020204030204" pitchFamily="34" charset="0"/>
              <a:buNone/>
            </a:pPr>
            <a:endParaRPr lang="pt-PT" sz="2500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C53707-A462-41C7-8A53-31FC79B673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4488"/>
          <a:stretch/>
        </p:blipFill>
        <p:spPr>
          <a:xfrm>
            <a:off x="2204710" y="2329702"/>
            <a:ext cx="8064190" cy="3982198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7C3BA647-AEA2-4FF6-9D0F-30A4AF461928}"/>
              </a:ext>
            </a:extLst>
          </p:cNvPr>
          <p:cNvSpPr txBox="1">
            <a:spLocks/>
          </p:cNvSpPr>
          <p:nvPr/>
        </p:nvSpPr>
        <p:spPr>
          <a:xfrm>
            <a:off x="0" y="6124025"/>
            <a:ext cx="12192000" cy="7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pt-PT" sz="1400" b="1" dirty="0">
                <a:solidFill>
                  <a:schemeClr val="bg1"/>
                </a:solidFill>
              </a:rPr>
              <a:t>Introdução à Investigação em Engenharia</a:t>
            </a:r>
            <a:r>
              <a:rPr lang="pt-PT" sz="1400" dirty="0"/>
              <a:t>			</a:t>
            </a:r>
            <a:r>
              <a:rPr lang="pt-PT" sz="1400" b="1" dirty="0">
                <a:solidFill>
                  <a:schemeClr val="bg1"/>
                </a:solidFill>
              </a:rPr>
              <a:t>		                              Mestrado em Internet das Coisas ESTIG/IPBeja</a:t>
            </a:r>
          </a:p>
        </p:txBody>
      </p:sp>
    </p:spTree>
    <p:extLst>
      <p:ext uri="{BB962C8B-B14F-4D97-AF65-F5344CB8AC3E}">
        <p14:creationId xmlns:p14="http://schemas.microsoft.com/office/powerpoint/2010/main" val="414883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4F4F-BCC8-4E4D-9A80-E48DF0C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365125"/>
            <a:ext cx="8799444" cy="1325563"/>
          </a:xfrm>
        </p:spPr>
        <p:txBody>
          <a:bodyPr>
            <a:normAutofit/>
          </a:bodyPr>
          <a:lstStyle/>
          <a:p>
            <a:pPr algn="ctr"/>
            <a:r>
              <a:rPr lang="pt-PT" sz="4300" dirty="0"/>
              <a:t>Levantamento de literatura</a:t>
            </a:r>
          </a:p>
        </p:txBody>
      </p:sp>
      <p:pic>
        <p:nvPicPr>
          <p:cNvPr id="4" name="Picture 4" descr="https://www.ipbeja.pt/PublishingImages/IPBejaESTIG.jpg">
            <a:extLst>
              <a:ext uri="{FF2B5EF4-FFF2-40B4-BE49-F238E27FC236}">
                <a16:creationId xmlns:a16="http://schemas.microsoft.com/office/drawing/2014/main" id="{710BB220-E1D2-4DB3-A608-47E3D6FC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85"/>
            <a:ext cx="1987826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ipbeja.pt/PublishingImages/Logo-IPBejaI.png">
            <a:extLst>
              <a:ext uri="{FF2B5EF4-FFF2-40B4-BE49-F238E27FC236}">
                <a16:creationId xmlns:a16="http://schemas.microsoft.com/office/drawing/2014/main" id="{58291E3F-38BC-45CC-87AE-7240854E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544"/>
            <a:ext cx="1404730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DF7CB55B-AA11-44CC-B0DB-40D4FF06B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470759"/>
              </p:ext>
            </p:extLst>
          </p:nvPr>
        </p:nvGraphicFramePr>
        <p:xfrm>
          <a:off x="267093" y="1766103"/>
          <a:ext cx="11657814" cy="4522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511">
                  <a:extLst>
                    <a:ext uri="{9D8B030D-6E8A-4147-A177-3AD203B41FA5}">
                      <a16:colId xmlns:a16="http://schemas.microsoft.com/office/drawing/2014/main" val="1668109963"/>
                    </a:ext>
                  </a:extLst>
                </a:gridCol>
                <a:gridCol w="1171229">
                  <a:extLst>
                    <a:ext uri="{9D8B030D-6E8A-4147-A177-3AD203B41FA5}">
                      <a16:colId xmlns:a16="http://schemas.microsoft.com/office/drawing/2014/main" val="2713585162"/>
                    </a:ext>
                  </a:extLst>
                </a:gridCol>
                <a:gridCol w="1820503">
                  <a:extLst>
                    <a:ext uri="{9D8B030D-6E8A-4147-A177-3AD203B41FA5}">
                      <a16:colId xmlns:a16="http://schemas.microsoft.com/office/drawing/2014/main" val="3136951659"/>
                    </a:ext>
                  </a:extLst>
                </a:gridCol>
                <a:gridCol w="2496245">
                  <a:extLst>
                    <a:ext uri="{9D8B030D-6E8A-4147-A177-3AD203B41FA5}">
                      <a16:colId xmlns:a16="http://schemas.microsoft.com/office/drawing/2014/main" val="338176284"/>
                    </a:ext>
                  </a:extLst>
                </a:gridCol>
                <a:gridCol w="1809946">
                  <a:extLst>
                    <a:ext uri="{9D8B030D-6E8A-4147-A177-3AD203B41FA5}">
                      <a16:colId xmlns:a16="http://schemas.microsoft.com/office/drawing/2014/main" val="217314074"/>
                    </a:ext>
                  </a:extLst>
                </a:gridCol>
                <a:gridCol w="1743959">
                  <a:extLst>
                    <a:ext uri="{9D8B030D-6E8A-4147-A177-3AD203B41FA5}">
                      <a16:colId xmlns:a16="http://schemas.microsoft.com/office/drawing/2014/main" val="4134412634"/>
                    </a:ext>
                  </a:extLst>
                </a:gridCol>
                <a:gridCol w="2328421">
                  <a:extLst>
                    <a:ext uri="{9D8B030D-6E8A-4147-A177-3AD203B41FA5}">
                      <a16:colId xmlns:a16="http://schemas.microsoft.com/office/drawing/2014/main" val="345633226"/>
                    </a:ext>
                  </a:extLst>
                </a:gridCol>
              </a:tblGrid>
              <a:tr h="3604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Autor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Tema do Artigo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Medições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Técnologia de Comunicação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Unidade de processamento local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Unidade de processamento remota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878471422"/>
                  </a:ext>
                </a:extLst>
              </a:tr>
              <a:tr h="457036">
                <a:tc>
                  <a:txBody>
                    <a:bodyPr/>
                    <a:lstStyle/>
                    <a:p>
                      <a:pPr algn="r" fontAlgn="ctr"/>
                      <a:r>
                        <a:rPr lang="pt-PT" sz="1200" u="none" strike="noStrike">
                          <a:effectLst/>
                        </a:rPr>
                        <a:t>[6]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Parameswari et al.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Rede WNS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Temperatura, pH, turbidez e condutividade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Wi-Fi (Padrão IEEE 802.11)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Arduino Uno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Raspberry Pi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579730506"/>
                  </a:ext>
                </a:extLst>
              </a:tr>
              <a:tr h="731258">
                <a:tc>
                  <a:txBody>
                    <a:bodyPr/>
                    <a:lstStyle/>
                    <a:p>
                      <a:pPr algn="r" fontAlgn="ctr"/>
                      <a:r>
                        <a:rPr lang="pt-PT" sz="1200" u="none" strike="noStrike">
                          <a:effectLst/>
                        </a:rPr>
                        <a:t>[7]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Pranata et al.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 dirty="0">
                          <a:effectLst/>
                        </a:rPr>
                        <a:t>arquitetura de publicação/subscrição sem intermediário 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 dirty="0">
                          <a:effectLst/>
                        </a:rPr>
                        <a:t>Temperatura, pH e oxigénio dissolvido 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 dirty="0" err="1">
                          <a:effectLst/>
                        </a:rPr>
                        <a:t>ZigBee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 dirty="0">
                          <a:effectLst/>
                        </a:rPr>
                        <a:t>Arduino Uno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907904527"/>
                  </a:ext>
                </a:extLst>
              </a:tr>
              <a:tr h="537512">
                <a:tc>
                  <a:txBody>
                    <a:bodyPr/>
                    <a:lstStyle/>
                    <a:p>
                      <a:pPr algn="r" fontAlgn="ctr"/>
                      <a:r>
                        <a:rPr lang="pt-PT" sz="1200" u="none" strike="noStrike">
                          <a:effectLst/>
                        </a:rPr>
                        <a:t>[8]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Wong et al.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Monitorização em tempo real para as plataformas online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Automated</a:t>
                      </a:r>
                      <a:br>
                        <a:rPr lang="pt-PT" sz="1200" u="none" strike="noStrike">
                          <a:effectLst/>
                        </a:rPr>
                      </a:br>
                      <a:r>
                        <a:rPr lang="pt-PT" sz="1200" u="none" strike="noStrike">
                          <a:effectLst/>
                        </a:rPr>
                        <a:t>sampler (ISCO 3700)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NeoMote</a:t>
                      </a:r>
                      <a:br>
                        <a:rPr lang="pt-PT" sz="1200" u="none" strike="noStrike">
                          <a:effectLst/>
                        </a:rPr>
                      </a:br>
                      <a:r>
                        <a:rPr lang="pt-PT" sz="1200" u="none" strike="noStrike">
                          <a:effectLst/>
                        </a:rPr>
                        <a:t>wireless sensing platform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Varias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23972320"/>
                  </a:ext>
                </a:extLst>
              </a:tr>
              <a:tr h="487505">
                <a:tc>
                  <a:txBody>
                    <a:bodyPr/>
                    <a:lstStyle/>
                    <a:p>
                      <a:pPr algn="r" fontAlgn="ctr"/>
                      <a:r>
                        <a:rPr lang="pt-PT" sz="1200" u="none" strike="noStrike">
                          <a:effectLst/>
                        </a:rPr>
                        <a:t>[9]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Chen et al.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Rede WNS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Turbidez, pH, condutividade, oxigénio dissolvido e foto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Wi-Fi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RS485 Mobbus Port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InfuxDB, Web GUI (Grafana)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4027090764"/>
                  </a:ext>
                </a:extLst>
              </a:tr>
              <a:tr h="487505">
                <a:tc>
                  <a:txBody>
                    <a:bodyPr/>
                    <a:lstStyle/>
                    <a:p>
                      <a:pPr algn="r" fontAlgn="ctr"/>
                      <a:r>
                        <a:rPr lang="pt-PT" sz="1200" u="none" strike="noStrike">
                          <a:effectLst/>
                        </a:rPr>
                        <a:t>[10]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Howell et al.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Semântica universal para a Web das Coisas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526956262"/>
                  </a:ext>
                </a:extLst>
              </a:tr>
              <a:tr h="487505">
                <a:tc>
                  <a:txBody>
                    <a:bodyPr/>
                    <a:lstStyle/>
                    <a:p>
                      <a:pPr algn="r" fontAlgn="ctr"/>
                      <a:r>
                        <a:rPr lang="pt-PT" sz="1200" u="none" strike="noStrike">
                          <a:effectLst/>
                        </a:rPr>
                        <a:t>[11]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Rekhis et al.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Rede WNS baseada em Tags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pH, temperatura, oxigénio dissolvido e turbidez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RFID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658046204"/>
                  </a:ext>
                </a:extLst>
              </a:tr>
              <a:tr h="243753">
                <a:tc>
                  <a:txBody>
                    <a:bodyPr/>
                    <a:lstStyle/>
                    <a:p>
                      <a:pPr algn="r" fontAlgn="ctr"/>
                      <a:r>
                        <a:rPr lang="pt-PT" sz="1200" u="none" strike="noStrike">
                          <a:effectLst/>
                        </a:rPr>
                        <a:t>[12]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Adu-Manu et al.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Estudo sobre Redes WNS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World Health Organization </a:t>
                      </a:r>
                      <a:endParaRPr lang="pt-PT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ZigBee, Wi-Fi e Wi-Fi Direct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Arduino Uno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170826019"/>
                  </a:ext>
                </a:extLst>
              </a:tr>
              <a:tr h="243753">
                <a:tc>
                  <a:txBody>
                    <a:bodyPr/>
                    <a:lstStyle/>
                    <a:p>
                      <a:pPr algn="r" fontAlgn="ctr"/>
                      <a:r>
                        <a:rPr lang="pt-PT" sz="1200" u="none" strike="noStrike">
                          <a:effectLst/>
                        </a:rPr>
                        <a:t>[13]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Jiang et al.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Rede WNS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Temperatura e pH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ZigBee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MSP430F1611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617295029"/>
                  </a:ext>
                </a:extLst>
              </a:tr>
              <a:tr h="457036">
                <a:tc>
                  <a:txBody>
                    <a:bodyPr/>
                    <a:lstStyle/>
                    <a:p>
                      <a:pPr algn="r" fontAlgn="ctr"/>
                      <a:r>
                        <a:rPr lang="pt-PT" sz="1200" u="none" strike="noStrike">
                          <a:effectLst/>
                        </a:rPr>
                        <a:t>[14]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>
                          <a:effectLst/>
                        </a:rPr>
                        <a:t>Postolache et al.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Rede WNS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Temperatura, condutividade e turbidez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ZigBee 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>
                          <a:effectLst/>
                        </a:rPr>
                        <a:t>N/D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200" u="none" strike="noStrike" dirty="0">
                          <a:effectLst/>
                        </a:rPr>
                        <a:t>N/D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034801231"/>
                  </a:ext>
                </a:extLst>
              </a:tr>
            </a:tbl>
          </a:graphicData>
        </a:graphic>
      </p:graphicFrame>
      <p:sp>
        <p:nvSpPr>
          <p:cNvPr id="9" name="Subtítulo 2">
            <a:extLst>
              <a:ext uri="{FF2B5EF4-FFF2-40B4-BE49-F238E27FC236}">
                <a16:creationId xmlns:a16="http://schemas.microsoft.com/office/drawing/2014/main" id="{067226A5-04DE-4FB4-B1E3-EE5ED73013A1}"/>
              </a:ext>
            </a:extLst>
          </p:cNvPr>
          <p:cNvSpPr txBox="1">
            <a:spLocks/>
          </p:cNvSpPr>
          <p:nvPr/>
        </p:nvSpPr>
        <p:spPr>
          <a:xfrm>
            <a:off x="0" y="6124025"/>
            <a:ext cx="12192000" cy="7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pt-PT" sz="1400" b="1" dirty="0">
                <a:solidFill>
                  <a:schemeClr val="bg1"/>
                </a:solidFill>
              </a:rPr>
              <a:t>Introdução à Investigação em Engenharia</a:t>
            </a:r>
            <a:r>
              <a:rPr lang="pt-PT" sz="1400" dirty="0"/>
              <a:t>			</a:t>
            </a:r>
            <a:r>
              <a:rPr lang="pt-PT" sz="1400" b="1" dirty="0">
                <a:solidFill>
                  <a:schemeClr val="bg1"/>
                </a:solidFill>
              </a:rPr>
              <a:t>		                              Mestrado em Internet das Coisas ESTIG/IPBeja</a:t>
            </a:r>
          </a:p>
        </p:txBody>
      </p:sp>
    </p:spTree>
    <p:extLst>
      <p:ext uri="{BB962C8B-B14F-4D97-AF65-F5344CB8AC3E}">
        <p14:creationId xmlns:p14="http://schemas.microsoft.com/office/powerpoint/2010/main" val="348293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4F4F-BCC8-4E4D-9A80-E48DF0C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365125"/>
            <a:ext cx="8799444" cy="1325563"/>
          </a:xfrm>
        </p:spPr>
        <p:txBody>
          <a:bodyPr>
            <a:normAutofit/>
          </a:bodyPr>
          <a:lstStyle/>
          <a:p>
            <a:pPr algn="ctr"/>
            <a:r>
              <a:rPr lang="pt-PT" sz="4300" dirty="0"/>
              <a:t>Sistema Comercial</a:t>
            </a:r>
          </a:p>
        </p:txBody>
      </p:sp>
      <p:pic>
        <p:nvPicPr>
          <p:cNvPr id="4" name="Picture 4" descr="https://www.ipbeja.pt/PublishingImages/IPBejaESTIG.jpg">
            <a:extLst>
              <a:ext uri="{FF2B5EF4-FFF2-40B4-BE49-F238E27FC236}">
                <a16:creationId xmlns:a16="http://schemas.microsoft.com/office/drawing/2014/main" id="{710BB220-E1D2-4DB3-A608-47E3D6FC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85"/>
            <a:ext cx="1987826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ipbeja.pt/PublishingImages/Logo-IPBejaI.png">
            <a:extLst>
              <a:ext uri="{FF2B5EF4-FFF2-40B4-BE49-F238E27FC236}">
                <a16:creationId xmlns:a16="http://schemas.microsoft.com/office/drawing/2014/main" id="{58291E3F-38BC-45CC-87AE-7240854E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544"/>
            <a:ext cx="1404730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C2E31-F2BA-4F85-96E7-69BFDDA1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7080"/>
            <a:ext cx="10797210" cy="46357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A </a:t>
            </a:r>
            <a:r>
              <a:rPr lang="pt-PT" b="1" i="1" dirty="0" err="1"/>
              <a:t>Campbell</a:t>
            </a:r>
            <a:r>
              <a:rPr lang="pt-PT" b="1" i="1" dirty="0"/>
              <a:t> </a:t>
            </a:r>
            <a:r>
              <a:rPr lang="pt-PT" b="1" i="1" dirty="0" err="1"/>
              <a:t>Sientific</a:t>
            </a:r>
            <a:r>
              <a:rPr lang="pt-PT" b="1" i="1" dirty="0"/>
              <a:t> </a:t>
            </a:r>
            <a:r>
              <a:rPr lang="pt-PT" dirty="0"/>
              <a:t>apresenta uma solução eficiente para a monitorização da água, nomeadamente </a:t>
            </a:r>
            <a:r>
              <a:rPr lang="pt-PT" b="1" i="1" dirty="0"/>
              <a:t>CanalMaster185. </a:t>
            </a:r>
            <a:r>
              <a:rPr lang="pt-PT" dirty="0"/>
              <a:t>A estação é composta por </a:t>
            </a:r>
            <a:r>
              <a:rPr lang="pt-PT" b="1" dirty="0"/>
              <a:t>três componentes</a:t>
            </a:r>
            <a:r>
              <a:rPr lang="pt-PT" dirty="0"/>
              <a:t>, painel solar, quadro de controlo (</a:t>
            </a:r>
            <a:r>
              <a:rPr lang="pt-PT" i="1" dirty="0" err="1"/>
              <a:t>Datalogger</a:t>
            </a:r>
            <a:r>
              <a:rPr lang="pt-PT" dirty="0"/>
              <a:t>) com bateria e uma sonda com os sensores de </a:t>
            </a:r>
            <a:r>
              <a:rPr lang="pt-PT" b="1" dirty="0"/>
              <a:t>altura de água, caudal, temperatura e pressão.</a:t>
            </a:r>
            <a:r>
              <a:rPr lang="pt-PT" dirty="0"/>
              <a:t> Segundo informação do fabricante no seu </a:t>
            </a:r>
            <a:r>
              <a:rPr lang="pt-PT" i="1" dirty="0"/>
              <a:t>site,</a:t>
            </a:r>
            <a:r>
              <a:rPr lang="pt-PT" dirty="0"/>
              <a:t> é possível adicionar outros sensores como por exemplo o sensor de turbidez.</a:t>
            </a:r>
          </a:p>
          <a:p>
            <a:pPr marL="0" indent="0" algn="just">
              <a:buNone/>
            </a:pPr>
            <a:r>
              <a:rPr lang="pt-PT" dirty="0"/>
              <a:t>Vantagens: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dirty="0"/>
              <a:t>Permite monitorizar o caudal e a qualidade da água;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dirty="0"/>
              <a:t>Possibilita a abertura de comportas, acionamento de bombas e outros dispositivos a distância.</a:t>
            </a:r>
          </a:p>
          <a:p>
            <a:pPr marL="0" indent="0" algn="just">
              <a:buNone/>
            </a:pPr>
            <a:r>
              <a:rPr lang="pt-PT" dirty="0"/>
              <a:t>Desvantagens: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dirty="0"/>
              <a:t>Sistema fechado;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dirty="0"/>
              <a:t>fidelização por parte do cliente.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0" indent="0" algn="just">
              <a:buNone/>
            </a:pPr>
            <a:endParaRPr lang="pt-PT" b="1" dirty="0"/>
          </a:p>
          <a:p>
            <a:pPr marL="0" indent="0" algn="just">
              <a:buNone/>
            </a:pPr>
            <a:endParaRPr lang="pt-PT" dirty="0"/>
          </a:p>
          <a:p>
            <a:pPr marL="0" indent="0" algn="just">
              <a:lnSpc>
                <a:spcPct val="100000"/>
              </a:lnSpc>
              <a:buNone/>
            </a:pPr>
            <a:endParaRPr lang="pt-PT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E57C058-D54E-4F10-A175-20DD067CD2D8}"/>
              </a:ext>
            </a:extLst>
          </p:cNvPr>
          <p:cNvSpPr txBox="1">
            <a:spLocks/>
          </p:cNvSpPr>
          <p:nvPr/>
        </p:nvSpPr>
        <p:spPr>
          <a:xfrm>
            <a:off x="0" y="6124025"/>
            <a:ext cx="12192000" cy="7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pt-PT" sz="1400" b="1" dirty="0">
                <a:solidFill>
                  <a:schemeClr val="bg1"/>
                </a:solidFill>
              </a:rPr>
              <a:t>Introdução à Investigação em Engenharia</a:t>
            </a:r>
            <a:r>
              <a:rPr lang="pt-PT" sz="1400" dirty="0"/>
              <a:t>			</a:t>
            </a:r>
            <a:r>
              <a:rPr lang="pt-PT" sz="1400" b="1" dirty="0">
                <a:solidFill>
                  <a:schemeClr val="bg1"/>
                </a:solidFill>
              </a:rPr>
              <a:t>		                              Mestrado em Internet das Coisas ESTIG/IPBeja</a:t>
            </a:r>
          </a:p>
        </p:txBody>
      </p:sp>
    </p:spTree>
    <p:extLst>
      <p:ext uri="{BB962C8B-B14F-4D97-AF65-F5344CB8AC3E}">
        <p14:creationId xmlns:p14="http://schemas.microsoft.com/office/powerpoint/2010/main" val="325196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4F4F-BCC8-4E4D-9A80-E48DF0CC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Conclusão</a:t>
            </a:r>
            <a:endParaRPr lang="pt-PT" sz="3000" dirty="0"/>
          </a:p>
        </p:txBody>
      </p:sp>
      <p:pic>
        <p:nvPicPr>
          <p:cNvPr id="4" name="Picture 4" descr="https://www.ipbeja.pt/PublishingImages/IPBejaESTIG.jpg">
            <a:extLst>
              <a:ext uri="{FF2B5EF4-FFF2-40B4-BE49-F238E27FC236}">
                <a16:creationId xmlns:a16="http://schemas.microsoft.com/office/drawing/2014/main" id="{710BB220-E1D2-4DB3-A608-47E3D6FC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85"/>
            <a:ext cx="1987826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ipbeja.pt/PublishingImages/Logo-IPBejaI.png">
            <a:extLst>
              <a:ext uri="{FF2B5EF4-FFF2-40B4-BE49-F238E27FC236}">
                <a16:creationId xmlns:a16="http://schemas.microsoft.com/office/drawing/2014/main" id="{58291E3F-38BC-45CC-87AE-7240854E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544"/>
            <a:ext cx="1404730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D84B4575-F2F6-4C53-A012-019FB4B04EE0}"/>
              </a:ext>
            </a:extLst>
          </p:cNvPr>
          <p:cNvSpPr txBox="1">
            <a:spLocks/>
          </p:cNvSpPr>
          <p:nvPr/>
        </p:nvSpPr>
        <p:spPr>
          <a:xfrm>
            <a:off x="838199" y="1857080"/>
            <a:ext cx="10797210" cy="46357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dirty="0"/>
              <a:t>Este artigo serviu para </a:t>
            </a:r>
            <a:r>
              <a:rPr lang="pt-PT" b="1" dirty="0"/>
              <a:t>aprofundar os conhecimentos </a:t>
            </a:r>
            <a:r>
              <a:rPr lang="pt-PT" dirty="0"/>
              <a:t>na construção de uma solução que </a:t>
            </a:r>
            <a:r>
              <a:rPr lang="pt-PT" b="1" dirty="0"/>
              <a:t>satisfaça as exigências do dono</a:t>
            </a:r>
            <a:r>
              <a:rPr lang="pt-PT" dirty="0"/>
              <a:t> </a:t>
            </a:r>
            <a:r>
              <a:rPr lang="pt-PT" b="1" dirty="0"/>
              <a:t>de obra </a:t>
            </a:r>
            <a:r>
              <a:rPr lang="pt-PT" dirty="0"/>
              <a:t>mantendo os custos o mais baixo possível. Como é indicado no início do artigo, o sistema deve ser </a:t>
            </a:r>
            <a:r>
              <a:rPr lang="pt-PT" b="1" dirty="0"/>
              <a:t>escalável por adição de mais nós ou sensores</a:t>
            </a:r>
            <a:r>
              <a:rPr lang="pt-PT" dirty="0"/>
              <a:t>.</a:t>
            </a:r>
          </a:p>
          <a:p>
            <a:pPr marL="0" indent="0" algn="just">
              <a:buNone/>
            </a:pPr>
            <a:r>
              <a:rPr lang="pt-PT" dirty="0"/>
              <a:t>Sistema idealizado após a recolha do estado da arte:</a:t>
            </a:r>
          </a:p>
          <a:p>
            <a:pPr marL="0" indent="0" algn="just">
              <a:buNone/>
            </a:pPr>
            <a:r>
              <a:rPr lang="pt-PT" dirty="0"/>
              <a:t>Microcontroladores:	MSP430 (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power</a:t>
            </a:r>
            <a:r>
              <a:rPr lang="pt-PT" dirty="0"/>
              <a:t>) ou STM32 (32bit);</a:t>
            </a:r>
          </a:p>
          <a:p>
            <a:pPr marL="0" indent="0" algn="just">
              <a:buNone/>
            </a:pPr>
            <a:r>
              <a:rPr lang="pt-PT" dirty="0"/>
              <a:t>Sensores: 		Distancia (caudal), Temperatura (ambiente e água), turbidez, pH;</a:t>
            </a:r>
          </a:p>
          <a:p>
            <a:pPr marL="0" indent="0" algn="just">
              <a:buNone/>
            </a:pPr>
            <a:r>
              <a:rPr lang="pt-PT" dirty="0"/>
              <a:t>Nós:			Fase de teste mínimo 2 nós;</a:t>
            </a:r>
          </a:p>
          <a:p>
            <a:pPr marL="0" indent="0" algn="just">
              <a:buNone/>
            </a:pPr>
            <a:r>
              <a:rPr lang="pt-PT" dirty="0"/>
              <a:t>Sistema de comunicação:	Nó para Nó -&gt; </a:t>
            </a:r>
            <a:r>
              <a:rPr lang="pt-PT" dirty="0" err="1"/>
              <a:t>ZigBee</a:t>
            </a:r>
            <a:r>
              <a:rPr lang="pt-PT" dirty="0"/>
              <a:t> / nó para estação de tratamento de dados -&gt; </a:t>
            </a:r>
            <a:r>
              <a:rPr lang="pt-PT" dirty="0" err="1"/>
              <a:t>GSM</a:t>
            </a:r>
            <a:r>
              <a:rPr lang="pt-PT" dirty="0"/>
              <a:t>;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pt-PT" dirty="0"/>
              <a:t>Processamento de Dados:	</a:t>
            </a:r>
            <a:r>
              <a:rPr lang="pt-PT" dirty="0" err="1"/>
              <a:t>Raspberry</a:t>
            </a:r>
            <a:r>
              <a:rPr lang="pt-PT" dirty="0"/>
              <a:t> Pi.</a:t>
            </a:r>
          </a:p>
          <a:p>
            <a:pPr marL="0" indent="0" algn="just">
              <a:buFont typeface="Calibri" panose="020F0502020204030204" pitchFamily="34" charset="0"/>
              <a:buNone/>
            </a:pPr>
            <a:endParaRPr lang="pt-PT" dirty="0"/>
          </a:p>
          <a:p>
            <a:pPr marL="0" indent="0" algn="just">
              <a:lnSpc>
                <a:spcPct val="100000"/>
              </a:lnSpc>
              <a:buFont typeface="Calibri" panose="020F0502020204030204" pitchFamily="34" charset="0"/>
              <a:buNone/>
            </a:pPr>
            <a:endParaRPr lang="pt-PT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103FA851-0D27-4AE9-9FB7-1EF64F779D47}"/>
              </a:ext>
            </a:extLst>
          </p:cNvPr>
          <p:cNvSpPr txBox="1">
            <a:spLocks/>
          </p:cNvSpPr>
          <p:nvPr/>
        </p:nvSpPr>
        <p:spPr>
          <a:xfrm>
            <a:off x="0" y="6124025"/>
            <a:ext cx="12192000" cy="7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pt-PT" sz="1400" b="1" dirty="0">
                <a:solidFill>
                  <a:schemeClr val="bg1"/>
                </a:solidFill>
              </a:rPr>
              <a:t>Introdução à Investigação em Engenharia</a:t>
            </a:r>
            <a:r>
              <a:rPr lang="pt-PT" sz="1400" dirty="0"/>
              <a:t>			</a:t>
            </a:r>
            <a:r>
              <a:rPr lang="pt-PT" sz="1400" b="1" dirty="0">
                <a:solidFill>
                  <a:schemeClr val="bg1"/>
                </a:solidFill>
              </a:rPr>
              <a:t>		                              Mestrado em Internet das Coisas ESTIG/IPBeja</a:t>
            </a:r>
          </a:p>
        </p:txBody>
      </p:sp>
    </p:spTree>
    <p:extLst>
      <p:ext uri="{BB962C8B-B14F-4D97-AF65-F5344CB8AC3E}">
        <p14:creationId xmlns:p14="http://schemas.microsoft.com/office/powerpoint/2010/main" val="358352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4F4F-BCC8-4E4D-9A80-E48DF0CC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Referencias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13B5E-85BE-4FC7-85D2-E11295E2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965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[1] – Online </a:t>
            </a:r>
            <a:r>
              <a:rPr lang="pt-PT" dirty="0" err="1"/>
              <a:t>measurement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reporting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prominent</a:t>
            </a:r>
            <a:r>
              <a:rPr lang="pt-PT" dirty="0"/>
              <a:t> rule </a:t>
            </a:r>
            <a:r>
              <a:rPr lang="pt-PT" dirty="0" err="1"/>
              <a:t>controller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aqua</a:t>
            </a:r>
            <a:r>
              <a:rPr lang="pt-PT" dirty="0"/>
              <a:t> </a:t>
            </a:r>
            <a:r>
              <a:rPr lang="pt-PT" dirty="0" err="1"/>
              <a:t>care-IOT</a:t>
            </a:r>
            <a:endParaRPr lang="pt-PT" dirty="0"/>
          </a:p>
          <a:p>
            <a:r>
              <a:rPr lang="pt-PT" dirty="0"/>
              <a:t>[2] – </a:t>
            </a:r>
            <a:r>
              <a:rPr lang="pt-PT" dirty="0" err="1"/>
              <a:t>Atzori</a:t>
            </a:r>
            <a:r>
              <a:rPr lang="pt-PT" dirty="0"/>
              <a:t>, L., </a:t>
            </a:r>
            <a:r>
              <a:rPr lang="pt-PT" dirty="0" err="1"/>
              <a:t>Iera</a:t>
            </a:r>
            <a:r>
              <a:rPr lang="pt-PT" dirty="0"/>
              <a:t>, A. &amp; </a:t>
            </a:r>
            <a:r>
              <a:rPr lang="pt-PT" dirty="0" err="1"/>
              <a:t>Morbito</a:t>
            </a:r>
            <a:r>
              <a:rPr lang="pt-PT" dirty="0"/>
              <a:t>, G. </a:t>
            </a:r>
            <a:r>
              <a:rPr lang="pt-PT" dirty="0" err="1"/>
              <a:t>The</a:t>
            </a:r>
            <a:r>
              <a:rPr lang="pt-PT" dirty="0"/>
              <a:t> Internet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Things</a:t>
            </a:r>
            <a:r>
              <a:rPr lang="pt-PT" dirty="0"/>
              <a:t>: A </a:t>
            </a:r>
            <a:r>
              <a:rPr lang="pt-PT" dirty="0" err="1"/>
              <a:t>Survey</a:t>
            </a:r>
            <a:r>
              <a:rPr lang="pt-PT" dirty="0"/>
              <a:t> (2010), </a:t>
            </a:r>
            <a:r>
              <a:rPr lang="pt-PT" dirty="0" err="1"/>
              <a:t>Computer</a:t>
            </a:r>
            <a:r>
              <a:rPr lang="pt-PT" dirty="0"/>
              <a:t> Networks - </a:t>
            </a:r>
            <a:r>
              <a:rPr lang="pt-PT" dirty="0">
                <a:hlinkClick r:id="rId2" tooltip="Go to table of contents for this volume/issue"/>
              </a:rPr>
              <a:t>Volume 54, </a:t>
            </a:r>
            <a:r>
              <a:rPr lang="pt-PT" dirty="0" err="1">
                <a:hlinkClick r:id="rId2" tooltip="Go to table of contents for this volume/issue"/>
              </a:rPr>
              <a:t>Issue</a:t>
            </a:r>
            <a:r>
              <a:rPr lang="pt-PT" dirty="0">
                <a:hlinkClick r:id="rId2" tooltip="Go to table of contents for this volume/issue"/>
              </a:rPr>
              <a:t> 15</a:t>
            </a:r>
            <a:r>
              <a:rPr lang="pt-PT" dirty="0"/>
              <a:t>, 28 </a:t>
            </a:r>
            <a:r>
              <a:rPr lang="pt-PT" dirty="0" err="1"/>
              <a:t>October</a:t>
            </a:r>
            <a:r>
              <a:rPr lang="pt-PT" dirty="0"/>
              <a:t> 2010, </a:t>
            </a:r>
            <a:r>
              <a:rPr lang="pt-PT" dirty="0" err="1"/>
              <a:t>Pages</a:t>
            </a:r>
            <a:r>
              <a:rPr lang="pt-PT" dirty="0"/>
              <a:t> 2787-2805, Elsevier</a:t>
            </a:r>
          </a:p>
          <a:p>
            <a:r>
              <a:rPr lang="pt-PT" dirty="0"/>
              <a:t>[3] – </a:t>
            </a:r>
            <a:r>
              <a:rPr lang="pt-PT" u="sng" dirty="0">
                <a:hlinkClick r:id="rId3"/>
              </a:rPr>
              <a:t>https://dre.pt/home/-/dre/114315242/details/maximized</a:t>
            </a:r>
            <a:r>
              <a:rPr lang="pt-PT" dirty="0"/>
              <a:t>, 09 de novembro de 2018 as 14.23h</a:t>
            </a:r>
          </a:p>
          <a:p>
            <a:r>
              <a:rPr lang="pt-PT" dirty="0"/>
              <a:t>[4] – </a:t>
            </a:r>
            <a:r>
              <a:rPr lang="pt-PT" u="sng" dirty="0">
                <a:hlinkClick r:id="rId4"/>
              </a:rPr>
              <a:t>https://dre.pt/home/-/dre/74605301/details/maximized</a:t>
            </a:r>
            <a:r>
              <a:rPr lang="pt-PT" dirty="0"/>
              <a:t>, 09 de novembro de 2018 as 14.45h</a:t>
            </a:r>
          </a:p>
          <a:p>
            <a:r>
              <a:rPr lang="pt-PT" dirty="0"/>
              <a:t>[5] – </a:t>
            </a:r>
            <a:r>
              <a:rPr lang="pt-PT" dirty="0" err="1"/>
              <a:t>WHO</a:t>
            </a:r>
            <a:r>
              <a:rPr lang="pt-PT" dirty="0"/>
              <a:t> (Ed.). 2011. </a:t>
            </a:r>
            <a:r>
              <a:rPr lang="pt-PT" dirty="0" err="1"/>
              <a:t>Guidelines</a:t>
            </a:r>
            <a:r>
              <a:rPr lang="pt-PT" dirty="0"/>
              <a:t> for </a:t>
            </a:r>
            <a:r>
              <a:rPr lang="pt-PT" dirty="0" err="1"/>
              <a:t>Drinking-Water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(4th ed.). </a:t>
            </a:r>
            <a:r>
              <a:rPr lang="pt-PT" dirty="0" err="1"/>
              <a:t>WHO</a:t>
            </a:r>
            <a:r>
              <a:rPr lang="pt-PT" dirty="0"/>
              <a:t> </a:t>
            </a:r>
            <a:r>
              <a:rPr lang="pt-PT" dirty="0" err="1"/>
              <a:t>Press</a:t>
            </a:r>
            <a:r>
              <a:rPr lang="pt-PT" dirty="0"/>
              <a:t>, </a:t>
            </a:r>
            <a:r>
              <a:rPr lang="pt-PT" dirty="0" err="1"/>
              <a:t>Geneva</a:t>
            </a:r>
            <a:r>
              <a:rPr lang="pt-PT" dirty="0"/>
              <a:t>, </a:t>
            </a:r>
            <a:r>
              <a:rPr lang="pt-PT" dirty="0" err="1"/>
              <a:t>Switzerland</a:t>
            </a:r>
            <a:r>
              <a:rPr lang="pt-PT" dirty="0"/>
              <a:t>. </a:t>
            </a:r>
            <a:r>
              <a:rPr lang="pt-PT" u="sng" dirty="0">
                <a:hlinkClick r:id="rId5"/>
              </a:rPr>
              <a:t>http://www.who.int/water_sanitation_health/publications/drinking-water-quality-guidelines-4-including-1st-addendum/en/</a:t>
            </a:r>
            <a:r>
              <a:rPr lang="pt-PT" dirty="0"/>
              <a:t> 12 de novembro de 2018 as 18.41h</a:t>
            </a:r>
          </a:p>
          <a:p>
            <a:r>
              <a:rPr lang="pt-PT" dirty="0"/>
              <a:t>[6] – </a:t>
            </a:r>
            <a:r>
              <a:rPr lang="pt-PT" dirty="0" err="1"/>
              <a:t>Parameswari</a:t>
            </a:r>
            <a:r>
              <a:rPr lang="pt-PT" dirty="0"/>
              <a:t>, M. &amp; Moses, </a:t>
            </a:r>
            <a:r>
              <a:rPr lang="pt-PT" dirty="0" err="1"/>
              <a:t>M.B</a:t>
            </a:r>
            <a:r>
              <a:rPr lang="pt-PT" dirty="0"/>
              <a:t>. </a:t>
            </a:r>
            <a:r>
              <a:rPr lang="pt-PT" dirty="0" err="1"/>
              <a:t>Des</a:t>
            </a:r>
            <a:r>
              <a:rPr lang="pt-PT" dirty="0"/>
              <a:t> </a:t>
            </a:r>
            <a:r>
              <a:rPr lang="pt-PT" dirty="0" err="1"/>
              <a:t>Autom</a:t>
            </a:r>
            <a:r>
              <a:rPr lang="pt-PT" dirty="0"/>
              <a:t> </a:t>
            </a:r>
            <a:r>
              <a:rPr lang="pt-PT" dirty="0" err="1"/>
              <a:t>Embed</a:t>
            </a:r>
            <a:r>
              <a:rPr lang="pt-PT" dirty="0"/>
              <a:t> </a:t>
            </a:r>
            <a:r>
              <a:rPr lang="pt-PT" dirty="0" err="1"/>
              <a:t>Syst</a:t>
            </a:r>
            <a:r>
              <a:rPr lang="pt-PT" dirty="0"/>
              <a:t> (2018) 22: 25. </a:t>
            </a:r>
            <a:r>
              <a:rPr lang="pt-PT" u="sng" dirty="0">
                <a:hlinkClick r:id="rId6"/>
              </a:rPr>
              <a:t>https://doi.org/10.1007/s10617-017-9187-7</a:t>
            </a:r>
            <a:endParaRPr lang="pt-PT" u="sng" dirty="0"/>
          </a:p>
          <a:p>
            <a:r>
              <a:rPr lang="pt-PT" dirty="0"/>
              <a:t>[7] – </a:t>
            </a:r>
            <a:r>
              <a:rPr lang="pt-PT" dirty="0" err="1"/>
              <a:t>Alif</a:t>
            </a:r>
            <a:r>
              <a:rPr lang="pt-PT" dirty="0"/>
              <a:t> </a:t>
            </a:r>
            <a:r>
              <a:rPr lang="pt-PT" dirty="0" err="1"/>
              <a:t>Akbar</a:t>
            </a:r>
            <a:r>
              <a:rPr lang="pt-PT" dirty="0"/>
              <a:t> </a:t>
            </a:r>
            <a:r>
              <a:rPr lang="pt-PT" dirty="0" err="1"/>
              <a:t>Pranata</a:t>
            </a:r>
            <a:r>
              <a:rPr lang="pt-PT" dirty="0"/>
              <a:t>, </a:t>
            </a:r>
            <a:r>
              <a:rPr lang="pt-PT" dirty="0" err="1"/>
              <a:t>Jae</a:t>
            </a:r>
            <a:r>
              <a:rPr lang="pt-PT" dirty="0"/>
              <a:t> Min Lee, Dong </a:t>
            </a:r>
            <a:r>
              <a:rPr lang="pt-PT" dirty="0" err="1"/>
              <a:t>Seong</a:t>
            </a:r>
            <a:r>
              <a:rPr lang="pt-PT" dirty="0"/>
              <a:t> Kim, </a:t>
            </a:r>
            <a:r>
              <a:rPr lang="pt-PT" dirty="0" err="1"/>
              <a:t>Towards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loT-based</a:t>
            </a:r>
            <a:r>
              <a:rPr lang="pt-PT" dirty="0"/>
              <a:t> </a:t>
            </a:r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monitoring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brokerless</a:t>
            </a:r>
            <a:r>
              <a:rPr lang="pt-PT" dirty="0"/>
              <a:t> pub/</a:t>
            </a:r>
            <a:r>
              <a:rPr lang="pt-PT" dirty="0" err="1"/>
              <a:t>sub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, 2017 </a:t>
            </a:r>
            <a:r>
              <a:rPr lang="pt-PT" dirty="0" err="1"/>
              <a:t>IEEE</a:t>
            </a:r>
            <a:r>
              <a:rPr lang="pt-PT" dirty="0"/>
              <a:t> </a:t>
            </a:r>
            <a:r>
              <a:rPr lang="pt-PT" dirty="0" err="1"/>
              <a:t>International</a:t>
            </a:r>
            <a:r>
              <a:rPr lang="pt-PT" dirty="0"/>
              <a:t> </a:t>
            </a:r>
            <a:r>
              <a:rPr lang="pt-PT" dirty="0" err="1"/>
              <a:t>Symposium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Local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Metropolitan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Networks (</a:t>
            </a:r>
            <a:r>
              <a:rPr lang="pt-PT" dirty="0" err="1"/>
              <a:t>LANMAN</a:t>
            </a:r>
            <a:r>
              <a:rPr lang="pt-PT" dirty="0"/>
              <a:t>), 2017.</a:t>
            </a:r>
          </a:p>
          <a:p>
            <a:r>
              <a:rPr lang="pt-PT" dirty="0"/>
              <a:t>[8] – </a:t>
            </a:r>
            <a:r>
              <a:rPr lang="pt-PT" dirty="0" err="1"/>
              <a:t>Hwang</a:t>
            </a:r>
            <a:r>
              <a:rPr lang="pt-PT" dirty="0"/>
              <a:t>, </a:t>
            </a:r>
            <a:r>
              <a:rPr lang="pt-PT" dirty="0" err="1"/>
              <a:t>H.C</a:t>
            </a:r>
            <a:r>
              <a:rPr lang="pt-PT" dirty="0"/>
              <a:t>., </a:t>
            </a:r>
            <a:r>
              <a:rPr lang="pt-PT" dirty="0" err="1"/>
              <a:t>Park</a:t>
            </a:r>
            <a:r>
              <a:rPr lang="pt-PT" dirty="0"/>
              <a:t>, J. &amp; </a:t>
            </a:r>
            <a:r>
              <a:rPr lang="pt-PT" dirty="0" err="1"/>
              <a:t>Shon</a:t>
            </a:r>
            <a:r>
              <a:rPr lang="pt-PT" dirty="0"/>
              <a:t>, </a:t>
            </a:r>
            <a:r>
              <a:rPr lang="pt-PT" dirty="0" err="1"/>
              <a:t>J.G</a:t>
            </a:r>
            <a:r>
              <a:rPr lang="pt-PT" dirty="0"/>
              <a:t>. Wireless </a:t>
            </a:r>
            <a:r>
              <a:rPr lang="pt-PT" dirty="0" err="1"/>
              <a:t>Pers</a:t>
            </a:r>
            <a:r>
              <a:rPr lang="pt-PT" dirty="0"/>
              <a:t> </a:t>
            </a:r>
            <a:r>
              <a:rPr lang="pt-PT" dirty="0" err="1"/>
              <a:t>Commun</a:t>
            </a:r>
            <a:r>
              <a:rPr lang="pt-PT" dirty="0"/>
              <a:t> (2016) 91: 1765. </a:t>
            </a:r>
            <a:r>
              <a:rPr lang="pt-PT" u="sng" dirty="0">
                <a:hlinkClick r:id="rId7"/>
              </a:rPr>
              <a:t>https://doi.org/10.1007/s11277-016-3398-2</a:t>
            </a:r>
            <a:r>
              <a:rPr lang="pt-PT" dirty="0"/>
              <a:t>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Picture 4" descr="https://www.ipbeja.pt/PublishingImages/IPBejaESTIG.jpg">
            <a:extLst>
              <a:ext uri="{FF2B5EF4-FFF2-40B4-BE49-F238E27FC236}">
                <a16:creationId xmlns:a16="http://schemas.microsoft.com/office/drawing/2014/main" id="{710BB220-E1D2-4DB3-A608-47E3D6FC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85"/>
            <a:ext cx="1987826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ipbeja.pt/PublishingImages/Logo-IPBejaI.png">
            <a:extLst>
              <a:ext uri="{FF2B5EF4-FFF2-40B4-BE49-F238E27FC236}">
                <a16:creationId xmlns:a16="http://schemas.microsoft.com/office/drawing/2014/main" id="{58291E3F-38BC-45CC-87AE-7240854E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544"/>
            <a:ext cx="1404730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BD5FD07-FF11-45A1-A7B6-A6E438E1F688}"/>
              </a:ext>
            </a:extLst>
          </p:cNvPr>
          <p:cNvSpPr txBox="1">
            <a:spLocks/>
          </p:cNvSpPr>
          <p:nvPr/>
        </p:nvSpPr>
        <p:spPr>
          <a:xfrm>
            <a:off x="0" y="6124025"/>
            <a:ext cx="12192000" cy="7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pt-PT" sz="1400" b="1" dirty="0">
                <a:solidFill>
                  <a:schemeClr val="bg1"/>
                </a:solidFill>
              </a:rPr>
              <a:t>Introdução à Investigação em Engenharia</a:t>
            </a:r>
            <a:r>
              <a:rPr lang="pt-PT" sz="1400" dirty="0"/>
              <a:t>			</a:t>
            </a:r>
            <a:r>
              <a:rPr lang="pt-PT" sz="1400" b="1" dirty="0">
                <a:solidFill>
                  <a:schemeClr val="bg1"/>
                </a:solidFill>
              </a:rPr>
              <a:t>		                              Mestrado em Internet das Coisas ESTIG/IPBeja</a:t>
            </a:r>
          </a:p>
        </p:txBody>
      </p:sp>
    </p:spTree>
    <p:extLst>
      <p:ext uri="{BB962C8B-B14F-4D97-AF65-F5344CB8AC3E}">
        <p14:creationId xmlns:p14="http://schemas.microsoft.com/office/powerpoint/2010/main" val="62725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4F4F-BCC8-4E4D-9A80-E48DF0CC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Referencias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13B5E-85BE-4FC7-85D2-E11295E2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9652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pt-PT" sz="1800" dirty="0"/>
              <a:t>[9] – </a:t>
            </a:r>
            <a:r>
              <a:rPr lang="pt-PT" sz="1800" dirty="0" err="1"/>
              <a:t>Chen</a:t>
            </a:r>
            <a:r>
              <a:rPr lang="pt-PT" sz="1800" dirty="0"/>
              <a:t>, Y. &amp; </a:t>
            </a:r>
            <a:r>
              <a:rPr lang="pt-PT" sz="1800" dirty="0" err="1"/>
              <a:t>Han</a:t>
            </a:r>
            <a:r>
              <a:rPr lang="pt-PT" sz="1800" dirty="0"/>
              <a:t>, D., </a:t>
            </a:r>
            <a:r>
              <a:rPr lang="pt-PT" sz="1800" dirty="0" err="1"/>
              <a:t>Water</a:t>
            </a:r>
            <a:r>
              <a:rPr lang="pt-PT" sz="1800" dirty="0"/>
              <a:t> </a:t>
            </a:r>
            <a:r>
              <a:rPr lang="pt-PT" sz="1800" dirty="0" err="1"/>
              <a:t>quality</a:t>
            </a:r>
            <a:r>
              <a:rPr lang="pt-PT" sz="1800" dirty="0"/>
              <a:t> </a:t>
            </a:r>
            <a:r>
              <a:rPr lang="pt-PT" sz="1800" dirty="0" err="1"/>
              <a:t>monitoring</a:t>
            </a:r>
            <a:r>
              <a:rPr lang="pt-PT" sz="1800" dirty="0"/>
              <a:t> in </a:t>
            </a:r>
            <a:r>
              <a:rPr lang="pt-PT" sz="1800" dirty="0" err="1"/>
              <a:t>smart</a:t>
            </a:r>
            <a:r>
              <a:rPr lang="pt-PT" sz="1800" dirty="0"/>
              <a:t> </a:t>
            </a:r>
            <a:r>
              <a:rPr lang="pt-PT" sz="1800" dirty="0" err="1"/>
              <a:t>city</a:t>
            </a:r>
            <a:r>
              <a:rPr lang="pt-PT" sz="1800" dirty="0"/>
              <a:t>: A </a:t>
            </a:r>
            <a:r>
              <a:rPr lang="pt-PT" sz="1800" dirty="0" err="1"/>
              <a:t>pilot</a:t>
            </a:r>
            <a:r>
              <a:rPr lang="pt-PT" sz="1800" dirty="0"/>
              <a:t> </a:t>
            </a:r>
            <a:r>
              <a:rPr lang="pt-PT" sz="1800" dirty="0" err="1"/>
              <a:t>project</a:t>
            </a:r>
            <a:r>
              <a:rPr lang="pt-PT" sz="1800" dirty="0"/>
              <a:t> (2018), </a:t>
            </a:r>
            <a:r>
              <a:rPr lang="pt-PT" sz="1800" dirty="0" err="1"/>
              <a:t>Automation</a:t>
            </a:r>
            <a:r>
              <a:rPr lang="pt-PT" sz="1800" dirty="0"/>
              <a:t> in </a:t>
            </a:r>
            <a:r>
              <a:rPr lang="pt-PT" sz="1800" dirty="0" err="1"/>
              <a:t>Constuction</a:t>
            </a:r>
            <a:r>
              <a:rPr lang="pt-PT" sz="1800" dirty="0"/>
              <a:t> - </a:t>
            </a:r>
            <a:r>
              <a:rPr lang="pt-PT" sz="1800" dirty="0">
                <a:hlinkClick r:id="rId2" tooltip="Go to table of contents for this volume/issue"/>
              </a:rPr>
              <a:t>Volume 89</a:t>
            </a:r>
            <a:r>
              <a:rPr lang="pt-PT" sz="1800" dirty="0"/>
              <a:t>, </a:t>
            </a:r>
            <a:r>
              <a:rPr lang="pt-PT" sz="1800" dirty="0" err="1"/>
              <a:t>May</a:t>
            </a:r>
            <a:r>
              <a:rPr lang="pt-PT" sz="1800" dirty="0"/>
              <a:t> 2018, </a:t>
            </a:r>
            <a:r>
              <a:rPr lang="pt-PT" sz="1800" dirty="0" err="1"/>
              <a:t>Pages</a:t>
            </a:r>
            <a:r>
              <a:rPr lang="pt-PT" sz="1800" dirty="0"/>
              <a:t> 307-316, Elsevier</a:t>
            </a:r>
          </a:p>
          <a:p>
            <a:r>
              <a:rPr lang="pt-PT" sz="1800" dirty="0"/>
              <a:t>[10] – </a:t>
            </a:r>
            <a:r>
              <a:rPr lang="pt-PT" sz="1800" dirty="0" err="1"/>
              <a:t>Howell</a:t>
            </a:r>
            <a:r>
              <a:rPr lang="pt-PT" sz="1800" dirty="0"/>
              <a:t>, S., </a:t>
            </a:r>
            <a:r>
              <a:rPr lang="pt-PT" sz="1800" dirty="0" err="1"/>
              <a:t>Rezgui</a:t>
            </a:r>
            <a:r>
              <a:rPr lang="pt-PT" sz="1800" dirty="0"/>
              <a:t>, Y. &amp; </a:t>
            </a:r>
            <a:r>
              <a:rPr lang="pt-PT" sz="1800" dirty="0" err="1"/>
              <a:t>Beach</a:t>
            </a:r>
            <a:r>
              <a:rPr lang="pt-PT" sz="1800" dirty="0"/>
              <a:t>, T., </a:t>
            </a:r>
            <a:r>
              <a:rPr lang="pt-PT" sz="1800" dirty="0" err="1"/>
              <a:t>Water</a:t>
            </a:r>
            <a:r>
              <a:rPr lang="pt-PT" sz="1800" dirty="0"/>
              <a:t> </a:t>
            </a:r>
            <a:r>
              <a:rPr lang="pt-PT" sz="1800" dirty="0" err="1"/>
              <a:t>utility</a:t>
            </a:r>
            <a:r>
              <a:rPr lang="pt-PT" sz="1800" dirty="0"/>
              <a:t> </a:t>
            </a:r>
            <a:r>
              <a:rPr lang="pt-PT" sz="1800" dirty="0" err="1"/>
              <a:t>decision</a:t>
            </a:r>
            <a:r>
              <a:rPr lang="pt-PT" sz="1800" dirty="0"/>
              <a:t> </a:t>
            </a:r>
            <a:r>
              <a:rPr lang="pt-PT" sz="1800" dirty="0" err="1"/>
              <a:t>support</a:t>
            </a:r>
            <a:r>
              <a:rPr lang="pt-PT" sz="1800" dirty="0"/>
              <a:t> </a:t>
            </a:r>
            <a:r>
              <a:rPr lang="pt-PT" sz="1800" dirty="0" err="1"/>
              <a:t>through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semantic</a:t>
            </a:r>
            <a:r>
              <a:rPr lang="pt-PT" sz="1800" dirty="0"/>
              <a:t> web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things</a:t>
            </a:r>
            <a:r>
              <a:rPr lang="pt-PT" sz="1800" dirty="0"/>
              <a:t> (2018), </a:t>
            </a:r>
            <a:r>
              <a:rPr lang="pt-PT" sz="1800" dirty="0" err="1"/>
              <a:t>Environmental</a:t>
            </a:r>
            <a:r>
              <a:rPr lang="pt-PT" sz="1800" dirty="0"/>
              <a:t> </a:t>
            </a:r>
            <a:r>
              <a:rPr lang="pt-PT" sz="1800" dirty="0" err="1"/>
              <a:t>Modelling</a:t>
            </a:r>
            <a:r>
              <a:rPr lang="pt-PT" sz="1800" dirty="0"/>
              <a:t> &amp; Software - </a:t>
            </a:r>
            <a:r>
              <a:rPr lang="pt-PT" sz="1800" dirty="0">
                <a:hlinkClick r:id="rId3" tooltip="Go to table of contents for this volume/issue"/>
              </a:rPr>
              <a:t>Volume 102</a:t>
            </a:r>
            <a:r>
              <a:rPr lang="pt-PT" sz="1800" dirty="0"/>
              <a:t>, </a:t>
            </a:r>
            <a:r>
              <a:rPr lang="pt-PT" sz="1800" dirty="0" err="1"/>
              <a:t>April</a:t>
            </a:r>
            <a:r>
              <a:rPr lang="pt-PT" sz="1800" dirty="0"/>
              <a:t> 2018, </a:t>
            </a:r>
            <a:r>
              <a:rPr lang="pt-PT" sz="1800" dirty="0" err="1"/>
              <a:t>Pages</a:t>
            </a:r>
            <a:r>
              <a:rPr lang="pt-PT" sz="1800" dirty="0"/>
              <a:t> 94-114, Elsevier</a:t>
            </a:r>
          </a:p>
          <a:p>
            <a:r>
              <a:rPr lang="pt-PT" sz="1800" dirty="0"/>
              <a:t>[11] – </a:t>
            </a:r>
            <a:r>
              <a:rPr lang="pt-PT" sz="1800" dirty="0" err="1"/>
              <a:t>Slim</a:t>
            </a:r>
            <a:r>
              <a:rPr lang="pt-PT" sz="1800" dirty="0"/>
              <a:t> </a:t>
            </a:r>
            <a:r>
              <a:rPr lang="pt-PT" sz="1800" dirty="0" err="1"/>
              <a:t>Rekhis</a:t>
            </a:r>
            <a:r>
              <a:rPr lang="pt-PT" sz="1800" dirty="0"/>
              <a:t>, </a:t>
            </a:r>
            <a:r>
              <a:rPr lang="pt-PT" sz="1800" dirty="0" err="1"/>
              <a:t>Nourhene</a:t>
            </a:r>
            <a:r>
              <a:rPr lang="pt-PT" sz="1800" dirty="0"/>
              <a:t> </a:t>
            </a:r>
            <a:r>
              <a:rPr lang="pt-PT" sz="1800" dirty="0" err="1"/>
              <a:t>Ellouze</a:t>
            </a:r>
            <a:r>
              <a:rPr lang="pt-PT" sz="1800" dirty="0"/>
              <a:t>,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Noureddine</a:t>
            </a:r>
            <a:r>
              <a:rPr lang="pt-PT" sz="1800" dirty="0"/>
              <a:t> </a:t>
            </a:r>
            <a:r>
              <a:rPr lang="pt-PT" sz="1800" dirty="0" err="1"/>
              <a:t>Boudriga</a:t>
            </a:r>
            <a:r>
              <a:rPr lang="pt-PT" sz="1800" dirty="0"/>
              <a:t>. 2012. A wireless sensor network </a:t>
            </a:r>
            <a:r>
              <a:rPr lang="pt-PT" sz="1800" dirty="0" err="1"/>
              <a:t>based</a:t>
            </a:r>
            <a:r>
              <a:rPr lang="pt-PT" sz="1800" dirty="0"/>
              <a:t> </a:t>
            </a:r>
            <a:r>
              <a:rPr lang="pt-PT" sz="1800" dirty="0" err="1"/>
              <a:t>water</a:t>
            </a:r>
            <a:r>
              <a:rPr lang="pt-PT" sz="1800" dirty="0"/>
              <a:t> </a:t>
            </a:r>
            <a:r>
              <a:rPr lang="pt-PT" sz="1800" dirty="0" err="1"/>
              <a:t>monitoring</a:t>
            </a:r>
            <a:r>
              <a:rPr lang="pt-PT" sz="1800" dirty="0"/>
              <a:t> </a:t>
            </a:r>
            <a:r>
              <a:rPr lang="pt-PT" sz="1800" dirty="0" err="1"/>
              <a:t>system</a:t>
            </a:r>
            <a:r>
              <a:rPr lang="pt-PT" sz="1800" dirty="0"/>
              <a:t>. In </a:t>
            </a:r>
            <a:r>
              <a:rPr lang="pt-PT" sz="1800" dirty="0" err="1"/>
              <a:t>Proceedings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8h </a:t>
            </a:r>
            <a:r>
              <a:rPr lang="pt-PT" sz="1800" dirty="0" err="1"/>
              <a:t>ACM</a:t>
            </a:r>
            <a:r>
              <a:rPr lang="pt-PT" sz="1800" dirty="0"/>
              <a:t> </a:t>
            </a:r>
            <a:r>
              <a:rPr lang="pt-PT" sz="1800" dirty="0" err="1"/>
              <a:t>symposium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QoS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security</a:t>
            </a:r>
            <a:r>
              <a:rPr lang="pt-PT" sz="1800" dirty="0"/>
              <a:t> for wireless </a:t>
            </a:r>
            <a:r>
              <a:rPr lang="pt-PT" sz="1800" dirty="0" err="1"/>
              <a:t>and</a:t>
            </a:r>
            <a:r>
              <a:rPr lang="pt-PT" sz="1800" dirty="0"/>
              <a:t> mobile networks (Q2SWinet '12). </a:t>
            </a:r>
            <a:r>
              <a:rPr lang="pt-PT" sz="1800" dirty="0" err="1"/>
              <a:t>ACM</a:t>
            </a:r>
            <a:r>
              <a:rPr lang="pt-PT" sz="1800" dirty="0"/>
              <a:t>, New York, </a:t>
            </a:r>
            <a:r>
              <a:rPr lang="pt-PT" sz="1800" dirty="0" err="1"/>
              <a:t>NY</a:t>
            </a:r>
            <a:r>
              <a:rPr lang="pt-PT" sz="1800" dirty="0"/>
              <a:t>, USA, 33-40. </a:t>
            </a:r>
            <a:r>
              <a:rPr lang="pt-PT" sz="1800" dirty="0" err="1"/>
              <a:t>DOI</a:t>
            </a:r>
            <a:r>
              <a:rPr lang="pt-PT" sz="1800" dirty="0"/>
              <a:t>: http://dx.doi.org/10.1145/2387218.2387225 </a:t>
            </a:r>
          </a:p>
          <a:p>
            <a:r>
              <a:rPr lang="pt-PT" sz="1800" dirty="0"/>
              <a:t>[12] – Kofi </a:t>
            </a:r>
            <a:r>
              <a:rPr lang="pt-PT" sz="1800" dirty="0" err="1"/>
              <a:t>Sarpong</a:t>
            </a:r>
            <a:r>
              <a:rPr lang="pt-PT" sz="1800" dirty="0"/>
              <a:t> </a:t>
            </a:r>
            <a:r>
              <a:rPr lang="pt-PT" sz="1800" dirty="0" err="1"/>
              <a:t>Adu-Manu</a:t>
            </a:r>
            <a:r>
              <a:rPr lang="pt-PT" sz="1800" dirty="0"/>
              <a:t>, Cristiano </a:t>
            </a:r>
            <a:r>
              <a:rPr lang="pt-PT" sz="1800" dirty="0" err="1"/>
              <a:t>Tapparello</a:t>
            </a:r>
            <a:r>
              <a:rPr lang="pt-PT" sz="1800" dirty="0"/>
              <a:t>, </a:t>
            </a:r>
            <a:r>
              <a:rPr lang="pt-PT" sz="1800" dirty="0" err="1"/>
              <a:t>Wendi</a:t>
            </a:r>
            <a:r>
              <a:rPr lang="pt-PT" sz="1800" dirty="0"/>
              <a:t> </a:t>
            </a:r>
            <a:r>
              <a:rPr lang="pt-PT" sz="1800" dirty="0" err="1"/>
              <a:t>Heinzelman</a:t>
            </a:r>
            <a:r>
              <a:rPr lang="pt-PT" sz="1800" dirty="0"/>
              <a:t>, Ferdinand </a:t>
            </a:r>
            <a:r>
              <a:rPr lang="pt-PT" sz="1800" dirty="0" err="1"/>
              <a:t>Apietu</a:t>
            </a:r>
            <a:r>
              <a:rPr lang="pt-PT" sz="1800" dirty="0"/>
              <a:t> </a:t>
            </a:r>
            <a:r>
              <a:rPr lang="pt-PT" sz="1800" dirty="0" err="1"/>
              <a:t>Katsriku</a:t>
            </a:r>
            <a:r>
              <a:rPr lang="pt-PT" sz="1800" dirty="0"/>
              <a:t>,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Jamal</a:t>
            </a:r>
            <a:r>
              <a:rPr lang="pt-PT" sz="1800" dirty="0"/>
              <a:t>- </a:t>
            </a:r>
            <a:r>
              <a:rPr lang="pt-PT" sz="1800" dirty="0" err="1"/>
              <a:t>Deen</a:t>
            </a:r>
            <a:r>
              <a:rPr lang="pt-PT" sz="1800" dirty="0"/>
              <a:t> </a:t>
            </a:r>
            <a:r>
              <a:rPr lang="pt-PT" sz="1800" dirty="0" err="1"/>
              <a:t>Abdulai</a:t>
            </a:r>
            <a:r>
              <a:rPr lang="pt-PT" sz="1800" dirty="0"/>
              <a:t>. 2017. </a:t>
            </a:r>
            <a:r>
              <a:rPr lang="pt-PT" sz="1800" dirty="0" err="1"/>
              <a:t>Water</a:t>
            </a:r>
            <a:r>
              <a:rPr lang="pt-PT" sz="1800" dirty="0"/>
              <a:t> </a:t>
            </a:r>
            <a:r>
              <a:rPr lang="pt-PT" sz="1800" dirty="0" err="1"/>
              <a:t>quality</a:t>
            </a:r>
            <a:r>
              <a:rPr lang="pt-PT" sz="1800" dirty="0"/>
              <a:t> </a:t>
            </a:r>
            <a:r>
              <a:rPr lang="pt-PT" sz="1800" dirty="0" err="1"/>
              <a:t>monitoring</a:t>
            </a:r>
            <a:r>
              <a:rPr lang="pt-PT" sz="1800" dirty="0"/>
              <a:t> </a:t>
            </a:r>
            <a:r>
              <a:rPr lang="pt-PT" sz="1800" dirty="0" err="1"/>
              <a:t>using</a:t>
            </a:r>
            <a:r>
              <a:rPr lang="pt-PT" sz="1800" dirty="0"/>
              <a:t> wireless sensor networks: </a:t>
            </a:r>
            <a:r>
              <a:rPr lang="pt-PT" sz="1800" dirty="0" err="1"/>
              <a:t>Current</a:t>
            </a:r>
            <a:r>
              <a:rPr lang="pt-PT" sz="1800" dirty="0"/>
              <a:t> </a:t>
            </a:r>
            <a:r>
              <a:rPr lang="pt-PT" sz="1800" dirty="0" err="1"/>
              <a:t>trends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future research </a:t>
            </a:r>
            <a:r>
              <a:rPr lang="pt-PT" sz="1800" dirty="0" err="1"/>
              <a:t>directions</a:t>
            </a:r>
            <a:r>
              <a:rPr lang="pt-PT" sz="1800" dirty="0"/>
              <a:t>. </a:t>
            </a:r>
            <a:r>
              <a:rPr lang="pt-PT" sz="1800" dirty="0" err="1"/>
              <a:t>ACM</a:t>
            </a:r>
            <a:r>
              <a:rPr lang="pt-PT" sz="1800" dirty="0"/>
              <a:t> </a:t>
            </a:r>
            <a:r>
              <a:rPr lang="pt-PT" sz="1800" dirty="0" err="1"/>
              <a:t>Trans</a:t>
            </a:r>
            <a:r>
              <a:rPr lang="pt-PT" sz="1800" dirty="0"/>
              <a:t>. Sen. </a:t>
            </a:r>
            <a:r>
              <a:rPr lang="pt-PT" sz="1800" dirty="0" err="1"/>
              <a:t>Netw</a:t>
            </a:r>
            <a:r>
              <a:rPr lang="pt-PT" sz="1800" dirty="0"/>
              <a:t>. 13, 1, </a:t>
            </a:r>
            <a:r>
              <a:rPr lang="pt-PT" sz="1800" dirty="0" err="1"/>
              <a:t>Article</a:t>
            </a:r>
            <a:r>
              <a:rPr lang="pt-PT" sz="1800" dirty="0"/>
              <a:t> 4 (</a:t>
            </a:r>
            <a:r>
              <a:rPr lang="pt-PT" sz="1800" dirty="0" err="1"/>
              <a:t>January</a:t>
            </a:r>
            <a:r>
              <a:rPr lang="pt-PT" sz="1800" dirty="0"/>
              <a:t> 2017), 41 </a:t>
            </a:r>
            <a:r>
              <a:rPr lang="pt-PT" sz="1800" dirty="0" err="1"/>
              <a:t>pages</a:t>
            </a:r>
            <a:r>
              <a:rPr lang="pt-PT" sz="1800" dirty="0"/>
              <a:t>. </a:t>
            </a:r>
            <a:r>
              <a:rPr lang="pt-PT" sz="1800" dirty="0" err="1"/>
              <a:t>DOI</a:t>
            </a:r>
            <a:r>
              <a:rPr lang="pt-PT" sz="1800" dirty="0"/>
              <a:t>: </a:t>
            </a:r>
            <a:r>
              <a:rPr lang="pt-PT" sz="1800" u="sng" dirty="0">
                <a:hlinkClick r:id="rId4"/>
              </a:rPr>
              <a:t>http://dx.doi.org/10.1145/3005719</a:t>
            </a:r>
            <a:endParaRPr lang="pt-PT" sz="1800" u="sng" dirty="0"/>
          </a:p>
          <a:p>
            <a:r>
              <a:rPr lang="pt-PT" sz="1800" dirty="0"/>
              <a:t>[13] – </a:t>
            </a:r>
            <a:r>
              <a:rPr lang="pt-PT" sz="1800" dirty="0" err="1"/>
              <a:t>Jiang</a:t>
            </a:r>
            <a:r>
              <a:rPr lang="pt-PT" sz="1800" dirty="0"/>
              <a:t>, P., </a:t>
            </a:r>
            <a:r>
              <a:rPr lang="pt-PT" sz="1800" dirty="0" err="1"/>
              <a:t>Xia</a:t>
            </a:r>
            <a:r>
              <a:rPr lang="pt-PT" sz="1800" dirty="0"/>
              <a:t>, H., </a:t>
            </a:r>
            <a:r>
              <a:rPr lang="pt-PT" sz="1800" dirty="0" err="1"/>
              <a:t>He</a:t>
            </a:r>
            <a:r>
              <a:rPr lang="pt-PT" sz="1800" dirty="0"/>
              <a:t>, Z. &amp; Wang, Z. 2009. Design </a:t>
            </a:r>
            <a:r>
              <a:rPr lang="pt-PT" sz="1800" dirty="0" err="1"/>
              <a:t>of</a:t>
            </a:r>
            <a:r>
              <a:rPr lang="pt-PT" sz="1800" dirty="0"/>
              <a:t> a </a:t>
            </a:r>
            <a:r>
              <a:rPr lang="pt-PT" sz="1800" dirty="0" err="1"/>
              <a:t>Water</a:t>
            </a:r>
            <a:r>
              <a:rPr lang="pt-PT" sz="1800" dirty="0"/>
              <a:t> </a:t>
            </a:r>
            <a:r>
              <a:rPr lang="pt-PT" sz="1800" dirty="0" err="1"/>
              <a:t>Environment</a:t>
            </a:r>
            <a:r>
              <a:rPr lang="pt-PT" sz="1800" dirty="0"/>
              <a:t> </a:t>
            </a:r>
            <a:r>
              <a:rPr lang="pt-PT" sz="1800" dirty="0" err="1"/>
              <a:t>Monitoring</a:t>
            </a:r>
            <a:r>
              <a:rPr lang="pt-PT" sz="1800" dirty="0"/>
              <a:t> </a:t>
            </a:r>
            <a:r>
              <a:rPr lang="pt-PT" sz="1800" dirty="0" err="1"/>
              <a:t>System</a:t>
            </a:r>
            <a:r>
              <a:rPr lang="pt-PT" sz="1800" dirty="0"/>
              <a:t> </a:t>
            </a:r>
            <a:r>
              <a:rPr lang="pt-PT" sz="1800" dirty="0" err="1"/>
              <a:t>Based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Wireless Sensor Networks. </a:t>
            </a:r>
            <a:r>
              <a:rPr lang="pt-PT" sz="1800" i="1" dirty="0" err="1"/>
              <a:t>Sensors</a:t>
            </a:r>
            <a:r>
              <a:rPr lang="pt-PT" sz="1800" dirty="0"/>
              <a:t> 2009, </a:t>
            </a:r>
            <a:r>
              <a:rPr lang="pt-PT" sz="1800" i="1" dirty="0"/>
              <a:t>9</a:t>
            </a:r>
            <a:r>
              <a:rPr lang="pt-PT" sz="1800" dirty="0"/>
              <a:t>, 6411-6434.</a:t>
            </a:r>
          </a:p>
          <a:p>
            <a:r>
              <a:rPr lang="pt-PT" sz="1800" dirty="0"/>
              <a:t>[14] - </a:t>
            </a:r>
            <a:r>
              <a:rPr lang="en-US" sz="1800" dirty="0" err="1"/>
              <a:t>Postolache</a:t>
            </a:r>
            <a:r>
              <a:rPr lang="en-US" sz="1800" dirty="0"/>
              <a:t>, J. D. Pereira, and P. S. </a:t>
            </a:r>
            <a:r>
              <a:rPr lang="en-US" sz="1800" dirty="0" err="1"/>
              <a:t>Gir˜ao</a:t>
            </a:r>
            <a:r>
              <a:rPr lang="en-US" sz="1800" dirty="0"/>
              <a:t>. 2014.Wireless sensor network-based solution for environmental monitoring: Water quality assessment case study. </a:t>
            </a:r>
            <a:r>
              <a:rPr lang="en-US" sz="1800" i="1" dirty="0" err="1"/>
              <a:t>IET</a:t>
            </a:r>
            <a:r>
              <a:rPr lang="en-US" sz="1800" i="1" dirty="0"/>
              <a:t> Science, Measurement, and Technology </a:t>
            </a:r>
            <a:r>
              <a:rPr lang="en-US" sz="1800" dirty="0"/>
              <a:t>8, 6, 610– </a:t>
            </a:r>
            <a:r>
              <a:rPr lang="pt-PT" sz="1800" dirty="0"/>
              <a:t>616.</a:t>
            </a:r>
          </a:p>
          <a:p>
            <a:endParaRPr lang="pt-PT" dirty="0"/>
          </a:p>
          <a:p>
            <a:endParaRPr lang="pt-PT" u="sng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Picture 4" descr="https://www.ipbeja.pt/PublishingImages/IPBejaESTIG.jpg">
            <a:extLst>
              <a:ext uri="{FF2B5EF4-FFF2-40B4-BE49-F238E27FC236}">
                <a16:creationId xmlns:a16="http://schemas.microsoft.com/office/drawing/2014/main" id="{710BB220-E1D2-4DB3-A608-47E3D6FC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85"/>
            <a:ext cx="1987826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ipbeja.pt/PublishingImages/Logo-IPBejaI.png">
            <a:extLst>
              <a:ext uri="{FF2B5EF4-FFF2-40B4-BE49-F238E27FC236}">
                <a16:creationId xmlns:a16="http://schemas.microsoft.com/office/drawing/2014/main" id="{58291E3F-38BC-45CC-87AE-7240854E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544"/>
            <a:ext cx="1404730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4825351-199D-42C2-828A-46D3BAD7FC07}"/>
              </a:ext>
            </a:extLst>
          </p:cNvPr>
          <p:cNvSpPr txBox="1">
            <a:spLocks/>
          </p:cNvSpPr>
          <p:nvPr/>
        </p:nvSpPr>
        <p:spPr>
          <a:xfrm>
            <a:off x="0" y="6124025"/>
            <a:ext cx="12192000" cy="73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pt-PT" sz="1400" b="1" dirty="0">
                <a:solidFill>
                  <a:schemeClr val="bg1"/>
                </a:solidFill>
              </a:rPr>
              <a:t>Introdução à Investigação em Engenharia</a:t>
            </a:r>
            <a:r>
              <a:rPr lang="pt-PT" sz="1400" dirty="0"/>
              <a:t>			</a:t>
            </a:r>
            <a:r>
              <a:rPr lang="pt-PT" sz="1400" b="1" dirty="0">
                <a:solidFill>
                  <a:schemeClr val="bg1"/>
                </a:solidFill>
              </a:rPr>
              <a:t>		                              Mestrado em Internet das Coisas ESTIG/IPBeja</a:t>
            </a:r>
          </a:p>
        </p:txBody>
      </p:sp>
    </p:spTree>
    <p:extLst>
      <p:ext uri="{BB962C8B-B14F-4D97-AF65-F5344CB8AC3E}">
        <p14:creationId xmlns:p14="http://schemas.microsoft.com/office/powerpoint/2010/main" val="3051330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Vermelho Alaranja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868</TotalTime>
  <Words>1380</Words>
  <Application>Microsoft Office PowerPoint</Application>
  <PresentationFormat>Ecrã Panorâmico</PresentationFormat>
  <Paragraphs>161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Retrospetiva</vt:lpstr>
      <vt:lpstr>Apresentação do PowerPoint</vt:lpstr>
      <vt:lpstr>Sumario </vt:lpstr>
      <vt:lpstr>Enquadramento</vt:lpstr>
      <vt:lpstr>Sistemas Académicos</vt:lpstr>
      <vt:lpstr>Levantamento de literatura</vt:lpstr>
      <vt:lpstr>Sistema Comercial</vt:lpstr>
      <vt:lpstr>Conclusão</vt:lpstr>
      <vt:lpstr>Referencias 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Manuel Lameira</dc:creator>
  <cp:lastModifiedBy>Manuel Lameira</cp:lastModifiedBy>
  <cp:revision>61</cp:revision>
  <dcterms:created xsi:type="dcterms:W3CDTF">2018-06-17T16:15:53Z</dcterms:created>
  <dcterms:modified xsi:type="dcterms:W3CDTF">2018-12-07T16:11:09Z</dcterms:modified>
</cp:coreProperties>
</file>