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19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13269383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f13269383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c40b670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0fc40b670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c84e7f2c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c84e7f2c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c285d358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0c285d358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132693833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f132693833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c40b67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0fc40b67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c285d3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0c285d3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c8cc39a6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on Year and Month</a:t>
            </a:r>
            <a:endParaRPr/>
          </a:p>
        </p:txBody>
      </p:sp>
      <p:sp>
        <p:nvSpPr>
          <p:cNvPr id="162" name="Google Shape;162;g20c8cc39a6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c8cc39a6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Features Tested: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rgbClr val="24292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El Nino &amp; La Nina Index Value</a:t>
            </a:r>
            <a:endParaRPr sz="1600">
              <a:solidFill>
                <a:srgbClr val="24292F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rgbClr val="24292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Had no impact on the Accuracy Score for the overall model.  </a:t>
            </a:r>
            <a:endParaRPr sz="1600">
              <a:solidFill>
                <a:srgbClr val="24292F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rgbClr val="24292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Executed a PCA analysis</a:t>
            </a:r>
            <a:endParaRPr sz="1600">
              <a:solidFill>
                <a:srgbClr val="24292F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rgbClr val="24292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Machine Learning model determined the Variance was too weak to impact the data results or predictions.</a:t>
            </a:r>
            <a:endParaRPr/>
          </a:p>
        </p:txBody>
      </p:sp>
      <p:sp>
        <p:nvSpPr>
          <p:cNvPr id="170" name="Google Shape;170;g20c8cc39a6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c8cc39a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0c8cc39a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fc40b67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0fc40b67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c84e7f2c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0c84e7f2c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archive.internationalrivers.org/river-basin-basic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ruce.jones7168/viz/Final_16765941384530/Story1?publish=y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ruce.jones7168/viz/Final_16765941384530/Story1?publish=y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4633" y="1"/>
            <a:ext cx="90907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53209" y="5162901"/>
            <a:ext cx="9090791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This Photo</a:t>
            </a:r>
            <a:r>
              <a:rPr lang="en"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Unknown Author is licensed under </a:t>
            </a:r>
            <a:r>
              <a:rPr lang="en" sz="7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 BY-SA-NC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294619" y="1579789"/>
            <a:ext cx="6858000" cy="1052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b="1"/>
              <a:t>Colorado Basin River Analysis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294625" y="2701526"/>
            <a:ext cx="6858000" cy="62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8000"/>
              </a:srgbClr>
            </a:outerShdw>
          </a:effectLst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Colorado Basin Team: Jerry Brooke, Karr Davis, Bruce Jones, Shubh Patel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February 2023</a:t>
            </a:r>
            <a:endParaRPr/>
          </a:p>
        </p:txBody>
      </p:sp>
      <p:cxnSp>
        <p:nvCxnSpPr>
          <p:cNvPr id="133" name="Google Shape;133;p25"/>
          <p:cNvCxnSpPr/>
          <p:nvPr/>
        </p:nvCxnSpPr>
        <p:spPr>
          <a:xfrm>
            <a:off x="366548" y="2630869"/>
            <a:ext cx="6790011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440867" y="771524"/>
            <a:ext cx="8303100" cy="3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5600"/>
              <a:t>QUESTIONS ?</a:t>
            </a:r>
            <a:endParaRPr sz="5600" b="1"/>
          </a:p>
        </p:txBody>
      </p:sp>
      <p:cxnSp>
        <p:nvCxnSpPr>
          <p:cNvPr id="210" name="Google Shape;210;p34"/>
          <p:cNvCxnSpPr/>
          <p:nvPr/>
        </p:nvCxnSpPr>
        <p:spPr>
          <a:xfrm>
            <a:off x="510268" y="624569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34"/>
          <p:cNvCxnSpPr/>
          <p:nvPr/>
        </p:nvCxnSpPr>
        <p:spPr>
          <a:xfrm>
            <a:off x="510268" y="4788354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575" y="771521"/>
            <a:ext cx="2069925" cy="2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440867" y="106472"/>
            <a:ext cx="83031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C00000"/>
                </a:solidFill>
              </a:rPr>
              <a:t>Technology and Algorithms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440867" y="771524"/>
            <a:ext cx="8303100" cy="3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500"/>
              <a:t>The tools and algorithms utilized for the CRB Analysis are as follows: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Jupyter Notebook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Pandas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PostgreSQL</a:t>
            </a:r>
            <a:endParaRPr sz="1500"/>
          </a:p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Quick DBD </a:t>
            </a:r>
            <a:endParaRPr sz="1500"/>
          </a:p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Tableau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SKLearn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500" b="1"/>
          </a:p>
        </p:txBody>
      </p:sp>
      <p:cxnSp>
        <p:nvCxnSpPr>
          <p:cNvPr id="224" name="Google Shape;224;p36"/>
          <p:cNvCxnSpPr/>
          <p:nvPr/>
        </p:nvCxnSpPr>
        <p:spPr>
          <a:xfrm>
            <a:off x="510268" y="624569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36"/>
          <p:cNvCxnSpPr/>
          <p:nvPr/>
        </p:nvCxnSpPr>
        <p:spPr>
          <a:xfrm>
            <a:off x="510268" y="4788354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440867" y="106472"/>
            <a:ext cx="8303083" cy="62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C00000"/>
                </a:solidFill>
              </a:rPr>
              <a:t>Introduction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440875" y="771525"/>
            <a:ext cx="4326600" cy="3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2000" b="1"/>
              <a:t>Colorado River Basin (CRB) TEAM</a:t>
            </a:r>
            <a:endParaRPr sz="2700"/>
          </a:p>
          <a:p>
            <a:pPr marL="177800" lvl="0" indent="-1905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2000"/>
              <a:t>Jerry Brooke</a:t>
            </a:r>
            <a:endParaRPr sz="2000"/>
          </a:p>
          <a:p>
            <a:pPr marL="177800" lvl="0" indent="-1905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2000"/>
              <a:t>Karr Davis</a:t>
            </a:r>
            <a:endParaRPr sz="2000"/>
          </a:p>
          <a:p>
            <a:pPr marL="177800" lvl="0" indent="-1905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2000"/>
              <a:t>Bruce Jones</a:t>
            </a:r>
            <a:endParaRPr sz="2000"/>
          </a:p>
          <a:p>
            <a:pPr marL="177800" lvl="0" indent="-1905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2000"/>
              <a:t>Shubh Patel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 b="1"/>
              <a:t>Project Overview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 b="1"/>
              <a:t>Analysis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 b="1"/>
              <a:t>Summary/Conclusion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 b="1"/>
              <a:t>Questions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</p:txBody>
      </p:sp>
      <p:cxnSp>
        <p:nvCxnSpPr>
          <p:cNvPr id="140" name="Google Shape;140;p26"/>
          <p:cNvCxnSpPr/>
          <p:nvPr/>
        </p:nvCxnSpPr>
        <p:spPr>
          <a:xfrm>
            <a:off x="510268" y="624569"/>
            <a:ext cx="827450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26"/>
          <p:cNvCxnSpPr/>
          <p:nvPr/>
        </p:nvCxnSpPr>
        <p:spPr>
          <a:xfrm>
            <a:off x="510268" y="4788354"/>
            <a:ext cx="827450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350" y="624575"/>
            <a:ext cx="3936425" cy="41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6471375" y="4697550"/>
            <a:ext cx="2737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Image source: https://grist.org/equity/colorado-river-drought-indigenous-water-rights/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40867" y="106472"/>
            <a:ext cx="83031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C00000"/>
                </a:solidFill>
              </a:rPr>
              <a:t>Colorado River Basin Analysis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440867" y="771524"/>
            <a:ext cx="8303100" cy="3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" sz="1500" b="1"/>
              <a:t>Topic</a:t>
            </a:r>
            <a:endParaRPr sz="1500"/>
          </a:p>
          <a:p>
            <a:pPr marL="177800" lvl="0" indent="-18415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Focuses on drought conditions within the Colorado River Basin (CRB)</a:t>
            </a:r>
            <a:endParaRPr sz="1500"/>
          </a:p>
          <a:p>
            <a:pPr marL="177800" lvl="0" indent="-18415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Explores if the Rocky Mountain snowpacks and the water levels of Lake Mead and Lake Powell may be used to determine future drought levels</a:t>
            </a:r>
            <a:endParaRPr sz="1500"/>
          </a:p>
          <a:p>
            <a:pPr marL="0" lvl="0" indent="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SzPts val="935"/>
              <a:buNone/>
            </a:pPr>
            <a:endParaRPr sz="1500"/>
          </a:p>
          <a:p>
            <a:pPr marL="0" lvl="0" indent="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SzPts val="935"/>
              <a:buNone/>
            </a:pPr>
            <a:endParaRPr sz="15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 b="1"/>
              <a:t>Why Interested</a:t>
            </a:r>
            <a:endParaRPr sz="1500"/>
          </a:p>
          <a:p>
            <a:pPr marL="177800" lvl="0" indent="-18415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Climate change impact on region</a:t>
            </a:r>
            <a:endParaRPr sz="1500"/>
          </a:p>
          <a:p>
            <a:pPr marL="177800" lvl="0" indent="-18415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Water Conservation Measures</a:t>
            </a:r>
            <a:endParaRPr sz="1500"/>
          </a:p>
          <a:p>
            <a:pPr marL="177800" lvl="0" indent="-18415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Explosive population growth in the region</a:t>
            </a:r>
            <a:endParaRPr sz="1500"/>
          </a:p>
          <a:p>
            <a:pPr marL="0" lvl="0" indent="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SzPts val="935"/>
              <a:buNone/>
            </a:pPr>
            <a:endParaRPr sz="1500"/>
          </a:p>
          <a:p>
            <a:pPr marL="0" lvl="0" indent="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SzPts val="935"/>
              <a:buNone/>
            </a:pPr>
            <a:endParaRPr sz="15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" sz="1500" b="1"/>
              <a:t>Target Question:</a:t>
            </a:r>
            <a:endParaRPr sz="1500"/>
          </a:p>
          <a:p>
            <a:pPr marL="177800" lvl="0" indent="-18415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Does the Rocky Mountain snowpack and the 2 major reservoirs’ water levels impact the CRB drought status?</a:t>
            </a:r>
            <a:endParaRPr sz="1500"/>
          </a:p>
          <a:p>
            <a:pPr marL="177800" lvl="0" indent="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500"/>
          </a:p>
          <a:p>
            <a:pPr marL="177800" lvl="0" indent="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Method:</a:t>
            </a:r>
            <a:endParaRPr sz="1500"/>
          </a:p>
          <a:p>
            <a:pPr marL="177800" lvl="0" indent="-184150" algn="l" rtl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Utilized a Machine Learning model using the Logistic Regression (Classification) methodology</a:t>
            </a:r>
            <a:endParaRPr sz="15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endParaRPr sz="1500" b="1"/>
          </a:p>
        </p:txBody>
      </p:sp>
      <p:cxnSp>
        <p:nvCxnSpPr>
          <p:cNvPr id="150" name="Google Shape;150;p27"/>
          <p:cNvCxnSpPr/>
          <p:nvPr/>
        </p:nvCxnSpPr>
        <p:spPr>
          <a:xfrm>
            <a:off x="510268" y="624569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27"/>
          <p:cNvCxnSpPr/>
          <p:nvPr/>
        </p:nvCxnSpPr>
        <p:spPr>
          <a:xfrm>
            <a:off x="510268" y="4788354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40867" y="106472"/>
            <a:ext cx="83031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C00000"/>
                </a:solidFill>
              </a:rPr>
              <a:t>Data Exploration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440867" y="771524"/>
            <a:ext cx="8303100" cy="3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500" b="1"/>
              <a:t>Data Exploration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n" sz="1500"/>
              <a:t>Lake Mead and Lake Powell water storage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n" sz="1500"/>
              <a:t>Colorado River Headwaters/Rocky Mountain Snowpack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n" sz="1500"/>
              <a:t>Colorado Basin Drought data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n" sz="1500"/>
              <a:t>Other Regional Demographic and Weather System data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 b="1"/>
              <a:t> </a:t>
            </a:r>
            <a:endParaRPr sz="1500" b="1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500" b="1"/>
              <a:t>Extract Process</a:t>
            </a:r>
            <a:endParaRPr sz="1500" b="1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92F"/>
                </a:solidFill>
              </a:rPr>
              <a:t>For each dataset, the data was queried and .csv formatted files were extracted. The .csv datasets are as follows:</a:t>
            </a:r>
            <a:endParaRPr sz="1500">
              <a:solidFill>
                <a:srgbClr val="24292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24292F"/>
                </a:solidFill>
              </a:rPr>
              <a:t>Drought for the CRB as percent area</a:t>
            </a:r>
            <a:endParaRPr sz="1500">
              <a:solidFill>
                <a:srgbClr val="24292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24292F"/>
                </a:solidFill>
              </a:rPr>
              <a:t>Colorado River headwaters: Rocky Mountain snowpack as snow water equivalent (SWE) in inches</a:t>
            </a:r>
            <a:endParaRPr sz="1500">
              <a:solidFill>
                <a:srgbClr val="24292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24292F"/>
                </a:solidFill>
              </a:rPr>
              <a:t>Lake Mead &amp; Lake Powell water storage in square feet</a:t>
            </a:r>
            <a:endParaRPr sz="1500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4292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500" b="1"/>
          </a:p>
        </p:txBody>
      </p:sp>
      <p:cxnSp>
        <p:nvCxnSpPr>
          <p:cNvPr id="158" name="Google Shape;158;p28"/>
          <p:cNvCxnSpPr/>
          <p:nvPr/>
        </p:nvCxnSpPr>
        <p:spPr>
          <a:xfrm>
            <a:off x="510268" y="624569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28"/>
          <p:cNvCxnSpPr/>
          <p:nvPr/>
        </p:nvCxnSpPr>
        <p:spPr>
          <a:xfrm>
            <a:off x="510268" y="4788354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40867" y="106472"/>
            <a:ext cx="83031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C00000"/>
                </a:solidFill>
              </a:rPr>
              <a:t>Data Exploration cont.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440867" y="771524"/>
            <a:ext cx="8303100" cy="3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500" b="1"/>
              <a:t>Transformation Process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500"/>
              <a:t>We reformatted the four .csv files in order to merge into a single dataset for our Machine Learning model.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 b="1"/>
              <a:t> </a:t>
            </a:r>
            <a:endParaRPr sz="1500" b="1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500" b="1"/>
              <a:t>Load Process</a:t>
            </a:r>
            <a:endParaRPr sz="1500" b="1">
              <a:solidFill>
                <a:srgbClr val="24292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n" sz="1500">
                <a:solidFill>
                  <a:srgbClr val="24292F"/>
                </a:solidFill>
              </a:rPr>
              <a:t>Loaded the single merged .csv into our Machine Learning code</a:t>
            </a:r>
            <a:endParaRPr sz="1500">
              <a:solidFill>
                <a:srgbClr val="24292F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rPr lang="en" sz="1500">
                <a:solidFill>
                  <a:srgbClr val="24292F"/>
                </a:solidFill>
              </a:rPr>
              <a:t>Single merged .csv can be leveraged by future analyst for additional analysis</a:t>
            </a:r>
            <a:endParaRPr sz="1500">
              <a:solidFill>
                <a:srgbClr val="24292F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rPr lang="en" sz="1500">
                <a:solidFill>
                  <a:srgbClr val="24292F"/>
                </a:solidFill>
              </a:rPr>
              <a:t>Building a database for this low volume of data would be unnecessary overhead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500" b="1"/>
          </a:p>
        </p:txBody>
      </p:sp>
      <p:cxnSp>
        <p:nvCxnSpPr>
          <p:cNvPr id="166" name="Google Shape;166;p29"/>
          <p:cNvCxnSpPr/>
          <p:nvPr/>
        </p:nvCxnSpPr>
        <p:spPr>
          <a:xfrm>
            <a:off x="510268" y="624569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29"/>
          <p:cNvCxnSpPr/>
          <p:nvPr/>
        </p:nvCxnSpPr>
        <p:spPr>
          <a:xfrm>
            <a:off x="510268" y="4788354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440867" y="106472"/>
            <a:ext cx="83031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C00000"/>
                </a:solidFill>
              </a:rPr>
              <a:t>Data Analysis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440867" y="771524"/>
            <a:ext cx="8303100" cy="3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500" b="1"/>
              <a:t>Data Analysis:</a:t>
            </a:r>
            <a:endParaRPr sz="2200"/>
          </a:p>
          <a:p>
            <a:pPr marL="457200" lvl="0" indent="-3238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CRB dataset contained over 250 records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Utilized a few techniques to train and evaluate models based on the drought data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Final training score of 68% and testing score of 70%.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500"/>
              <a:t>In analyzing the data via Supervised ML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Accuracy score: 70%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Drought Severity Low (0):  precision: 72%, recall 85%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Drought Severity High (1): precision: 65%, recall 46%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F1 score: 78%</a:t>
            </a:r>
            <a:endParaRPr sz="15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500" b="1"/>
          </a:p>
        </p:txBody>
      </p:sp>
      <p:cxnSp>
        <p:nvCxnSpPr>
          <p:cNvPr id="174" name="Google Shape;174;p30"/>
          <p:cNvCxnSpPr/>
          <p:nvPr/>
        </p:nvCxnSpPr>
        <p:spPr>
          <a:xfrm>
            <a:off x="510268" y="624569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30"/>
          <p:cNvCxnSpPr/>
          <p:nvPr/>
        </p:nvCxnSpPr>
        <p:spPr>
          <a:xfrm>
            <a:off x="510268" y="4788354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989" y="3128450"/>
            <a:ext cx="4671175" cy="14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440867" y="106472"/>
            <a:ext cx="83031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C00000"/>
                </a:solidFill>
              </a:rPr>
              <a:t>Data Exploration &amp; Analysis</a:t>
            </a:r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510268" y="624569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31"/>
          <p:cNvCxnSpPr/>
          <p:nvPr/>
        </p:nvCxnSpPr>
        <p:spPr>
          <a:xfrm>
            <a:off x="510268" y="4788354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31"/>
          <p:cNvSpPr txBox="1"/>
          <p:nvPr/>
        </p:nvSpPr>
        <p:spPr>
          <a:xfrm>
            <a:off x="427575" y="4805250"/>
            <a:ext cx="335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Tableau Storybook Analysis Link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75" y="699400"/>
            <a:ext cx="5104197" cy="400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6034450" y="934525"/>
            <a:ext cx="2750400" cy="3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Based on the analysis,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Snowpack levels are high, Drought conditions are low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Snowpack levels are low, the Drought conditions are high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holds true as it relates to the Lake Storage levels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Lake Storage levels are high, Drought conditions are low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Lake Storage levels are low, Drought conditions are high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440867" y="106472"/>
            <a:ext cx="83031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C00000"/>
                </a:solidFill>
              </a:rPr>
              <a:t>Data Exploration &amp; Analysis</a:t>
            </a:r>
            <a:endParaRPr/>
          </a:p>
        </p:txBody>
      </p:sp>
      <p:cxnSp>
        <p:nvCxnSpPr>
          <p:cNvPr id="192" name="Google Shape;192;p32"/>
          <p:cNvCxnSpPr/>
          <p:nvPr/>
        </p:nvCxnSpPr>
        <p:spPr>
          <a:xfrm>
            <a:off x="510268" y="624569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32"/>
          <p:cNvCxnSpPr/>
          <p:nvPr/>
        </p:nvCxnSpPr>
        <p:spPr>
          <a:xfrm>
            <a:off x="510268" y="4788354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32"/>
          <p:cNvSpPr txBox="1"/>
          <p:nvPr/>
        </p:nvSpPr>
        <p:spPr>
          <a:xfrm>
            <a:off x="427575" y="4805250"/>
            <a:ext cx="335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Tableau Storybook Analysis Link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250" y="726575"/>
            <a:ext cx="4801189" cy="398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440867" y="106472"/>
            <a:ext cx="83031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C00000"/>
                </a:solidFill>
              </a:rPr>
              <a:t>Summary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440867" y="771524"/>
            <a:ext cx="8303100" cy="3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500"/>
              <a:t>The Colorado River Basin is a complex region with major water issues…</a:t>
            </a:r>
            <a:endParaRPr sz="1500"/>
          </a:p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Explosive population growth </a:t>
            </a:r>
            <a:endParaRPr sz="1500"/>
          </a:p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Expansive agriculture areas</a:t>
            </a:r>
            <a:endParaRPr sz="1500"/>
          </a:p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Extreme climate change</a:t>
            </a:r>
            <a:endParaRPr sz="1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/>
              <a:t>Models such as the one we developed are greatly needed to make the drought predictions for these types of regions that are under constant pressure on water usage.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500" b="1"/>
          </a:p>
        </p:txBody>
      </p:sp>
      <p:cxnSp>
        <p:nvCxnSpPr>
          <p:cNvPr id="202" name="Google Shape;202;p33"/>
          <p:cNvCxnSpPr/>
          <p:nvPr/>
        </p:nvCxnSpPr>
        <p:spPr>
          <a:xfrm>
            <a:off x="510268" y="624569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510268" y="4788354"/>
            <a:ext cx="8274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951" y="2622000"/>
            <a:ext cx="4830100" cy="20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On-screen Show (16:9)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Simple Light</vt:lpstr>
      <vt:lpstr>Office Theme</vt:lpstr>
      <vt:lpstr>Colorado Basin River Analysis</vt:lpstr>
      <vt:lpstr>Introduction</vt:lpstr>
      <vt:lpstr>Colorado River Basin Analysis</vt:lpstr>
      <vt:lpstr>Data Exploration</vt:lpstr>
      <vt:lpstr>Data Exploration cont.</vt:lpstr>
      <vt:lpstr>Data Analysis</vt:lpstr>
      <vt:lpstr>Data Exploration &amp; Analysis</vt:lpstr>
      <vt:lpstr>Data Exploration &amp; Analysis</vt:lpstr>
      <vt:lpstr>Summary</vt:lpstr>
      <vt:lpstr>PowerPoint Presentation</vt:lpstr>
      <vt:lpstr>Appendix</vt:lpstr>
      <vt:lpstr>Technology and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Colorado Basin River Analysis</dc:title>
  <dc:creator>Karr M</dc:creator>
  <cp:lastModifiedBy>Karr M</cp:lastModifiedBy>
  <cp:revision>1</cp:revision>
  <dcterms:modified xsi:type="dcterms:W3CDTF">2023-02-23T22:53:32Z</dcterms:modified>
</cp:coreProperties>
</file>