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13269383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f132693833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132693833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f132693833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c285d3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0c285d358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c84e7f2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0c84e7f2c4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c84e7f2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c84e7f2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c285d35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0c285d358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archive.internationalrivers.org/river-basin-basics" TargetMode="External"/><Relationship Id="rId5"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usbr.gov/uc/water/hydrodata/" TargetMode="External"/><Relationship Id="rId4" Type="http://schemas.openxmlformats.org/officeDocument/2006/relationships/hyperlink" Target="https://www.nrcs.usda.gov/Internet/WCIS/AWS_PLOTS/basinCharts/POR/WTEQ/assocHUCco_8/colorado_headwater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mt="70000"/>
          </a:blip>
          <a:srcRect b="0" l="0" r="0" t="0"/>
          <a:stretch/>
        </p:blipFill>
        <p:spPr>
          <a:xfrm>
            <a:off x="24633" y="1"/>
            <a:ext cx="9090791" cy="5143500"/>
          </a:xfrm>
          <a:prstGeom prst="rect">
            <a:avLst/>
          </a:prstGeom>
          <a:noFill/>
          <a:ln>
            <a:noFill/>
          </a:ln>
        </p:spPr>
      </p:pic>
      <p:sp>
        <p:nvSpPr>
          <p:cNvPr id="130" name="Google Shape;130;p25"/>
          <p:cNvSpPr txBox="1"/>
          <p:nvPr/>
        </p:nvSpPr>
        <p:spPr>
          <a:xfrm>
            <a:off x="53209" y="5162901"/>
            <a:ext cx="9090791" cy="17312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700" u="sng" cap="none" strike="noStrike">
                <a:solidFill>
                  <a:schemeClr val="hlink"/>
                </a:solidFill>
                <a:latin typeface="Calibri"/>
                <a:ea typeface="Calibri"/>
                <a:cs typeface="Calibri"/>
                <a:sym typeface="Calibri"/>
                <a:hlinkClick r:id="rId4"/>
              </a:rPr>
              <a:t>This Photo</a:t>
            </a:r>
            <a:r>
              <a:rPr b="0" i="0" lang="en" sz="700" u="none" cap="none" strike="noStrike">
                <a:solidFill>
                  <a:schemeClr val="dk1"/>
                </a:solidFill>
                <a:latin typeface="Calibri"/>
                <a:ea typeface="Calibri"/>
                <a:cs typeface="Calibri"/>
                <a:sym typeface="Calibri"/>
              </a:rPr>
              <a:t> by Unknown Author is licensed under </a:t>
            </a:r>
            <a:r>
              <a:rPr b="0" i="0" lang="en" sz="700" u="sng" cap="none" strike="noStrike">
                <a:solidFill>
                  <a:schemeClr val="hlink"/>
                </a:solidFill>
                <a:latin typeface="Calibri"/>
                <a:ea typeface="Calibri"/>
                <a:cs typeface="Calibri"/>
                <a:sym typeface="Calibri"/>
                <a:hlinkClick r:id="rId5"/>
              </a:rPr>
              <a:t>CC BY-SA-NC</a:t>
            </a:r>
            <a:endParaRPr sz="700">
              <a:solidFill>
                <a:schemeClr val="dk1"/>
              </a:solidFill>
              <a:latin typeface="Calibri"/>
              <a:ea typeface="Calibri"/>
              <a:cs typeface="Calibri"/>
              <a:sym typeface="Calibri"/>
            </a:endParaRPr>
          </a:p>
        </p:txBody>
      </p:sp>
      <p:sp>
        <p:nvSpPr>
          <p:cNvPr id="131" name="Google Shape;131;p25"/>
          <p:cNvSpPr txBox="1"/>
          <p:nvPr>
            <p:ph type="ctrTitle"/>
          </p:nvPr>
        </p:nvSpPr>
        <p:spPr>
          <a:xfrm>
            <a:off x="294619" y="1579789"/>
            <a:ext cx="6858000" cy="105268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Calibri"/>
              <a:buNone/>
            </a:pPr>
            <a:r>
              <a:rPr b="1" lang="en"/>
              <a:t>Colorado Basin River Analysis</a:t>
            </a:r>
            <a:endParaRPr/>
          </a:p>
        </p:txBody>
      </p:sp>
      <p:sp>
        <p:nvSpPr>
          <p:cNvPr id="132" name="Google Shape;132;p25"/>
          <p:cNvSpPr txBox="1"/>
          <p:nvPr>
            <p:ph idx="1" type="subTitle"/>
          </p:nvPr>
        </p:nvSpPr>
        <p:spPr>
          <a:xfrm>
            <a:off x="294619" y="2701528"/>
            <a:ext cx="6858000" cy="882593"/>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a:t>Colorado Basin Team: Jerry Brooke, Karr Davis, Bruce Jones, Shubh Patel</a:t>
            </a:r>
            <a:endParaRPr/>
          </a:p>
          <a:p>
            <a:pPr indent="0" lvl="0" marL="0" rtl="0" algn="l">
              <a:lnSpc>
                <a:spcPct val="90000"/>
              </a:lnSpc>
              <a:spcBef>
                <a:spcPts val="800"/>
              </a:spcBef>
              <a:spcAft>
                <a:spcPts val="0"/>
              </a:spcAft>
              <a:buClr>
                <a:schemeClr val="dk1"/>
              </a:buClr>
              <a:buSzPts val="1800"/>
              <a:buNone/>
            </a:pPr>
            <a:r>
              <a:rPr lang="en"/>
              <a:t>February 2023</a:t>
            </a:r>
            <a:endParaRPr/>
          </a:p>
        </p:txBody>
      </p:sp>
      <p:cxnSp>
        <p:nvCxnSpPr>
          <p:cNvPr id="133" name="Google Shape;133;p25"/>
          <p:cNvCxnSpPr/>
          <p:nvPr/>
        </p:nvCxnSpPr>
        <p:spPr>
          <a:xfrm>
            <a:off x="366548" y="2630869"/>
            <a:ext cx="6790011" cy="0"/>
          </a:xfrm>
          <a:prstGeom prst="straightConnector1">
            <a:avLst/>
          </a:prstGeom>
          <a:noFill/>
          <a:ln cap="flat" cmpd="sng" w="28575">
            <a:solidFill>
              <a:schemeClr val="accen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40867" y="106472"/>
            <a:ext cx="8303083" cy="6201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Colorado River Basin (CRB) Analysis</a:t>
            </a:r>
            <a:endParaRPr/>
          </a:p>
        </p:txBody>
      </p:sp>
      <p:sp>
        <p:nvSpPr>
          <p:cNvPr id="139" name="Google Shape;139;p26"/>
          <p:cNvSpPr txBox="1"/>
          <p:nvPr>
            <p:ph idx="1" type="body"/>
          </p:nvPr>
        </p:nvSpPr>
        <p:spPr>
          <a:xfrm>
            <a:off x="440867" y="771524"/>
            <a:ext cx="8303083" cy="3861197"/>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b="1" lang="en" sz="1400"/>
              <a:t>Topic</a:t>
            </a:r>
            <a:endParaRPr/>
          </a:p>
          <a:p>
            <a:pPr indent="0" lvl="0" marL="0" rtl="0" algn="l">
              <a:lnSpc>
                <a:spcPct val="90000"/>
              </a:lnSpc>
              <a:spcBef>
                <a:spcPts val="200"/>
              </a:spcBef>
              <a:spcAft>
                <a:spcPts val="0"/>
              </a:spcAft>
              <a:buClr>
                <a:schemeClr val="dk1"/>
              </a:buClr>
              <a:buSzPts val="1400"/>
              <a:buNone/>
            </a:pPr>
            <a:r>
              <a:rPr lang="en" sz="1400"/>
              <a:t>The final project topic is the Colorado River Basin. The reason the Colorado River was selected is due to the fact that it provides water to a number of states in the Southwest and due the severe droughts in recent years has led to supply and demand challenges.  We are interested in how the Rocky Mountain snowpacks and the water levels of Lake Mead and Lake Powell may impact future drought levels.</a:t>
            </a:r>
            <a:endParaRPr/>
          </a:p>
          <a:p>
            <a:pPr indent="0" lvl="0" marL="0" rtl="0" algn="l">
              <a:lnSpc>
                <a:spcPct val="90000"/>
              </a:lnSpc>
              <a:spcBef>
                <a:spcPts val="0"/>
              </a:spcBef>
              <a:spcAft>
                <a:spcPts val="0"/>
              </a:spcAft>
              <a:buClr>
                <a:schemeClr val="dk1"/>
              </a:buClr>
              <a:buSzPts val="1400"/>
              <a:buNone/>
            </a:pPr>
            <a:r>
              <a:t/>
            </a:r>
            <a:endParaRPr b="1" sz="1400"/>
          </a:p>
          <a:p>
            <a:pPr indent="0" lvl="0" marL="0" rtl="0" algn="l">
              <a:lnSpc>
                <a:spcPct val="90000"/>
              </a:lnSpc>
              <a:spcBef>
                <a:spcPts val="0"/>
              </a:spcBef>
              <a:spcAft>
                <a:spcPts val="0"/>
              </a:spcAft>
              <a:buClr>
                <a:schemeClr val="dk1"/>
              </a:buClr>
              <a:buSzPts val="1400"/>
              <a:buNone/>
            </a:pPr>
            <a:r>
              <a:rPr b="1" lang="en" sz="1400"/>
              <a:t>Data Description:</a:t>
            </a:r>
            <a:endParaRPr/>
          </a:p>
          <a:p>
            <a:pPr indent="0" lvl="0" marL="0" rtl="0" algn="l">
              <a:lnSpc>
                <a:spcPct val="90000"/>
              </a:lnSpc>
              <a:spcBef>
                <a:spcPts val="200"/>
              </a:spcBef>
              <a:spcAft>
                <a:spcPts val="0"/>
              </a:spcAft>
              <a:buClr>
                <a:schemeClr val="dk1"/>
              </a:buClr>
              <a:buSzPts val="1400"/>
              <a:buNone/>
            </a:pPr>
            <a:r>
              <a:rPr lang="en" sz="1400"/>
              <a:t>The data for the CRB analysis will consist of </a:t>
            </a:r>
            <a:endParaRPr/>
          </a:p>
          <a:p>
            <a:pPr indent="-177800" lvl="0" marL="177800" rtl="0" algn="l">
              <a:lnSpc>
                <a:spcPct val="90000"/>
              </a:lnSpc>
              <a:spcBef>
                <a:spcPts val="200"/>
              </a:spcBef>
              <a:spcAft>
                <a:spcPts val="0"/>
              </a:spcAft>
              <a:buClr>
                <a:schemeClr val="dk1"/>
              </a:buClr>
              <a:buSzPts val="1400"/>
              <a:buChar char="•"/>
            </a:pPr>
            <a:r>
              <a:rPr lang="en" sz="1400"/>
              <a:t>Water levels for Lake Mead and Lake Powell </a:t>
            </a:r>
            <a:r>
              <a:rPr lang="en" sz="1200"/>
              <a:t>(</a:t>
            </a:r>
            <a:r>
              <a:rPr lang="en" sz="1200" u="sng">
                <a:solidFill>
                  <a:schemeClr val="hlink"/>
                </a:solidFill>
                <a:hlinkClick r:id="rId3"/>
              </a:rPr>
              <a:t>https://www.usbr.gov/uc/water/hydrodata/</a:t>
            </a:r>
            <a:r>
              <a:rPr lang="en" sz="1200"/>
              <a:t>)</a:t>
            </a:r>
            <a:endParaRPr/>
          </a:p>
          <a:p>
            <a:pPr indent="-177800" lvl="0" marL="177800" rtl="0" algn="l">
              <a:lnSpc>
                <a:spcPct val="90000"/>
              </a:lnSpc>
              <a:spcBef>
                <a:spcPts val="200"/>
              </a:spcBef>
              <a:spcAft>
                <a:spcPts val="0"/>
              </a:spcAft>
              <a:buClr>
                <a:schemeClr val="dk1"/>
              </a:buClr>
              <a:buSzPts val="1400"/>
              <a:buChar char="•"/>
            </a:pPr>
            <a:r>
              <a:rPr lang="en" sz="1400"/>
              <a:t>Colorado Rockies snowpack </a:t>
            </a:r>
            <a:r>
              <a:rPr lang="en" sz="1200"/>
              <a:t>(</a:t>
            </a:r>
            <a:r>
              <a:rPr lang="en" sz="1200" u="sng">
                <a:solidFill>
                  <a:schemeClr val="hlink"/>
                </a:solidFill>
                <a:hlinkClick r:id="rId4"/>
              </a:rPr>
              <a:t>https://www.nrcs.usda.gov/Internet/WCIS/AWS_PLOTS/basinCharts/POR/WTEQ/assocHUCco_8/colorado_headwaters.html</a:t>
            </a:r>
            <a:r>
              <a:rPr lang="en" sz="1200"/>
              <a:t>)</a:t>
            </a:r>
            <a:endParaRPr/>
          </a:p>
          <a:p>
            <a:pPr indent="-177800" lvl="0" marL="177800" rtl="0" algn="l">
              <a:lnSpc>
                <a:spcPct val="90000"/>
              </a:lnSpc>
              <a:spcBef>
                <a:spcPts val="200"/>
              </a:spcBef>
              <a:spcAft>
                <a:spcPts val="0"/>
              </a:spcAft>
              <a:buClr>
                <a:schemeClr val="dk1"/>
              </a:buClr>
              <a:buSzPts val="1400"/>
              <a:buChar char="•"/>
            </a:pPr>
            <a:r>
              <a:rPr lang="en" sz="1400"/>
              <a:t>Geographical data of the West Region</a:t>
            </a:r>
            <a:endParaRPr/>
          </a:p>
          <a:p>
            <a:pPr indent="0" lvl="0" marL="0" rtl="0" algn="l">
              <a:lnSpc>
                <a:spcPct val="90000"/>
              </a:lnSpc>
              <a:spcBef>
                <a:spcPts val="200"/>
              </a:spcBef>
              <a:spcAft>
                <a:spcPts val="0"/>
              </a:spcAft>
              <a:buClr>
                <a:schemeClr val="dk1"/>
              </a:buClr>
              <a:buSzPts val="1400"/>
              <a:buNone/>
            </a:pPr>
            <a:r>
              <a:t/>
            </a:r>
            <a:endParaRPr sz="1400"/>
          </a:p>
          <a:p>
            <a:pPr indent="0" lvl="0" marL="0" rtl="0" algn="l">
              <a:lnSpc>
                <a:spcPct val="90000"/>
              </a:lnSpc>
              <a:spcBef>
                <a:spcPts val="0"/>
              </a:spcBef>
              <a:spcAft>
                <a:spcPts val="0"/>
              </a:spcAft>
              <a:buClr>
                <a:schemeClr val="dk1"/>
              </a:buClr>
              <a:buSzPts val="1400"/>
              <a:buNone/>
            </a:pPr>
            <a:r>
              <a:rPr b="1" lang="en" sz="1400"/>
              <a:t>Target Question(s):</a:t>
            </a:r>
            <a:endParaRPr/>
          </a:p>
          <a:p>
            <a:pPr indent="-177800" lvl="0" marL="177800" rtl="0" algn="l">
              <a:lnSpc>
                <a:spcPct val="90000"/>
              </a:lnSpc>
              <a:spcBef>
                <a:spcPts val="200"/>
              </a:spcBef>
              <a:spcAft>
                <a:spcPts val="0"/>
              </a:spcAft>
              <a:buClr>
                <a:schemeClr val="dk1"/>
              </a:buClr>
              <a:buSzPts val="1400"/>
              <a:buChar char="•"/>
            </a:pPr>
            <a:r>
              <a:rPr lang="en" sz="1400"/>
              <a:t>Do the Rocky Mountain snowpacks have a relationship to future Colorado River Basin levels?</a:t>
            </a:r>
            <a:endParaRPr/>
          </a:p>
          <a:p>
            <a:pPr indent="-177800" lvl="0" marL="177800" rtl="0" algn="l">
              <a:lnSpc>
                <a:spcPct val="90000"/>
              </a:lnSpc>
              <a:spcBef>
                <a:spcPts val="200"/>
              </a:spcBef>
              <a:spcAft>
                <a:spcPts val="0"/>
              </a:spcAft>
              <a:buClr>
                <a:schemeClr val="dk1"/>
              </a:buClr>
              <a:buSzPts val="1400"/>
              <a:buChar char="•"/>
            </a:pPr>
            <a:r>
              <a:rPr lang="en" sz="1400"/>
              <a:t>Is there a  significant chance of a severe drought levels for the West Region in the future?</a:t>
            </a:r>
            <a:endParaRPr/>
          </a:p>
          <a:p>
            <a:pPr indent="0" lvl="0" marL="0" rtl="0" algn="l">
              <a:lnSpc>
                <a:spcPct val="90000"/>
              </a:lnSpc>
              <a:spcBef>
                <a:spcPts val="0"/>
              </a:spcBef>
              <a:spcAft>
                <a:spcPts val="0"/>
              </a:spcAft>
              <a:buClr>
                <a:schemeClr val="dk1"/>
              </a:buClr>
              <a:buSzPts val="1400"/>
              <a:buNone/>
            </a:pPr>
            <a:r>
              <a:t/>
            </a:r>
            <a:endParaRPr b="1" sz="1400"/>
          </a:p>
        </p:txBody>
      </p:sp>
      <p:cxnSp>
        <p:nvCxnSpPr>
          <p:cNvPr id="140" name="Google Shape;140;p26"/>
          <p:cNvCxnSpPr/>
          <p:nvPr/>
        </p:nvCxnSpPr>
        <p:spPr>
          <a:xfrm>
            <a:off x="510268" y="624569"/>
            <a:ext cx="8274504" cy="0"/>
          </a:xfrm>
          <a:prstGeom prst="straightConnector1">
            <a:avLst/>
          </a:prstGeom>
          <a:noFill/>
          <a:ln cap="flat" cmpd="sng" w="12700">
            <a:solidFill>
              <a:srgbClr val="A5A5A5"/>
            </a:solidFill>
            <a:prstDash val="solid"/>
            <a:miter lim="800000"/>
            <a:headEnd len="sm" w="sm" type="none"/>
            <a:tailEnd len="sm" w="sm" type="none"/>
          </a:ln>
        </p:spPr>
      </p:cxnSp>
      <p:cxnSp>
        <p:nvCxnSpPr>
          <p:cNvPr id="141" name="Google Shape;141;p26"/>
          <p:cNvCxnSpPr/>
          <p:nvPr/>
        </p:nvCxnSpPr>
        <p:spPr>
          <a:xfrm>
            <a:off x="510268" y="4788354"/>
            <a:ext cx="8274504" cy="0"/>
          </a:xfrm>
          <a:prstGeom prst="straightConnector1">
            <a:avLst/>
          </a:prstGeom>
          <a:noFill/>
          <a:ln cap="flat" cmpd="sng" w="12700">
            <a:solidFill>
              <a:srgbClr val="A5A5A5"/>
            </a:solidFill>
            <a:prstDash val="solid"/>
            <a:miter lim="800000"/>
            <a:headEnd len="sm" w="sm" type="none"/>
            <a:tailEnd len="sm" w="sm" type="none"/>
          </a:ln>
        </p:spPr>
      </p:cxnSp>
      <p:sp>
        <p:nvSpPr>
          <p:cNvPr id="142" name="Google Shape;142;p26"/>
          <p:cNvSpPr txBox="1"/>
          <p:nvPr/>
        </p:nvSpPr>
        <p:spPr>
          <a:xfrm>
            <a:off x="8311243" y="52557"/>
            <a:ext cx="773566" cy="300083"/>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40867" y="106472"/>
            <a:ext cx="8303100" cy="620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Data Exploration &amp; Analysis</a:t>
            </a:r>
            <a:endParaRPr/>
          </a:p>
        </p:txBody>
      </p:sp>
      <p:sp>
        <p:nvSpPr>
          <p:cNvPr id="148" name="Google Shape;148;p27"/>
          <p:cNvSpPr txBox="1"/>
          <p:nvPr>
            <p:ph idx="1" type="body"/>
          </p:nvPr>
        </p:nvSpPr>
        <p:spPr>
          <a:xfrm>
            <a:off x="440867" y="771524"/>
            <a:ext cx="8303100" cy="38613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chemeClr val="dk1"/>
              </a:buClr>
              <a:buSzPts val="1400"/>
              <a:buNone/>
            </a:pPr>
            <a:r>
              <a:rPr b="1" lang="en" sz="1400"/>
              <a:t>Data Exploration</a:t>
            </a:r>
            <a:endParaRPr/>
          </a:p>
          <a:p>
            <a:pPr indent="0" lvl="0" marL="0" rtl="0" algn="l">
              <a:lnSpc>
                <a:spcPct val="90000"/>
              </a:lnSpc>
              <a:spcBef>
                <a:spcPts val="200"/>
              </a:spcBef>
              <a:spcAft>
                <a:spcPts val="0"/>
              </a:spcAft>
              <a:buClr>
                <a:schemeClr val="dk1"/>
              </a:buClr>
              <a:buSzPts val="1400"/>
              <a:buNone/>
            </a:pPr>
            <a:r>
              <a:rPr lang="en" sz="1400"/>
              <a:t>The data researched and gathered for the Colorado River Basin project:</a:t>
            </a:r>
            <a:endParaRPr sz="1400"/>
          </a:p>
          <a:p>
            <a:pPr indent="-317500" lvl="0" marL="457200" rtl="0" algn="l">
              <a:lnSpc>
                <a:spcPct val="90000"/>
              </a:lnSpc>
              <a:spcBef>
                <a:spcPts val="200"/>
              </a:spcBef>
              <a:spcAft>
                <a:spcPts val="0"/>
              </a:spcAft>
              <a:buSzPts val="1400"/>
              <a:buChar char="•"/>
            </a:pPr>
            <a:r>
              <a:rPr lang="en" sz="1400"/>
              <a:t>Lake Mead and Lake Powell water storage</a:t>
            </a:r>
            <a:endParaRPr sz="1400"/>
          </a:p>
          <a:p>
            <a:pPr indent="-317500" lvl="0" marL="457200" rtl="0" algn="l">
              <a:lnSpc>
                <a:spcPct val="90000"/>
              </a:lnSpc>
              <a:spcBef>
                <a:spcPts val="0"/>
              </a:spcBef>
              <a:spcAft>
                <a:spcPts val="0"/>
              </a:spcAft>
              <a:buSzPts val="1400"/>
              <a:buChar char="•"/>
            </a:pPr>
            <a:r>
              <a:rPr lang="en" sz="1400"/>
              <a:t>Rocky Mountain Snowpack</a:t>
            </a:r>
            <a:endParaRPr sz="1400"/>
          </a:p>
          <a:p>
            <a:pPr indent="-317500" lvl="0" marL="457200" rtl="0" algn="l">
              <a:lnSpc>
                <a:spcPct val="90000"/>
              </a:lnSpc>
              <a:spcBef>
                <a:spcPts val="0"/>
              </a:spcBef>
              <a:spcAft>
                <a:spcPts val="0"/>
              </a:spcAft>
              <a:buSzPts val="1400"/>
              <a:buChar char="•"/>
            </a:pPr>
            <a:r>
              <a:rPr lang="en" sz="1400"/>
              <a:t>Colorado Headwaters</a:t>
            </a:r>
            <a:endParaRPr sz="1400"/>
          </a:p>
          <a:p>
            <a:pPr indent="-317500" lvl="0" marL="457200" rtl="0" algn="l">
              <a:lnSpc>
                <a:spcPct val="90000"/>
              </a:lnSpc>
              <a:spcBef>
                <a:spcPts val="0"/>
              </a:spcBef>
              <a:spcAft>
                <a:spcPts val="0"/>
              </a:spcAft>
              <a:buSzPts val="1400"/>
              <a:buChar char="•"/>
            </a:pPr>
            <a:r>
              <a:rPr lang="en" sz="1400"/>
              <a:t>Colorado Basin Drought data</a:t>
            </a:r>
            <a:endParaRPr sz="1400"/>
          </a:p>
          <a:p>
            <a:pPr indent="-317500" lvl="0" marL="457200" rtl="0" algn="l">
              <a:lnSpc>
                <a:spcPct val="90000"/>
              </a:lnSpc>
              <a:spcBef>
                <a:spcPts val="0"/>
              </a:spcBef>
              <a:spcAft>
                <a:spcPts val="0"/>
              </a:spcAft>
              <a:buSzPts val="1400"/>
              <a:buChar char="•"/>
            </a:pPr>
            <a:r>
              <a:rPr lang="en" sz="1400"/>
              <a:t>Drought data by region</a:t>
            </a:r>
            <a:endParaRPr sz="1400"/>
          </a:p>
          <a:p>
            <a:pPr indent="0" lvl="0" marL="0" rtl="0" algn="l">
              <a:lnSpc>
                <a:spcPct val="90000"/>
              </a:lnSpc>
              <a:spcBef>
                <a:spcPts val="200"/>
              </a:spcBef>
              <a:spcAft>
                <a:spcPts val="0"/>
              </a:spcAft>
              <a:buNone/>
            </a:pPr>
            <a:r>
              <a:rPr b="1" lang="en" sz="1400"/>
              <a:t> </a:t>
            </a:r>
            <a:endParaRPr b="1" sz="1400"/>
          </a:p>
          <a:p>
            <a:pPr indent="0" lvl="0" marL="0" rtl="0" algn="l">
              <a:lnSpc>
                <a:spcPct val="90000"/>
              </a:lnSpc>
              <a:spcBef>
                <a:spcPts val="0"/>
              </a:spcBef>
              <a:spcAft>
                <a:spcPts val="0"/>
              </a:spcAft>
              <a:buClr>
                <a:schemeClr val="dk1"/>
              </a:buClr>
              <a:buSzPts val="1400"/>
              <a:buNone/>
            </a:pPr>
            <a:r>
              <a:rPr b="1" lang="en" sz="1400"/>
              <a:t>Data Analysis:</a:t>
            </a:r>
            <a:endParaRPr/>
          </a:p>
          <a:p>
            <a:pPr indent="0" lvl="0" marL="0" rtl="0" algn="l">
              <a:lnSpc>
                <a:spcPct val="90000"/>
              </a:lnSpc>
              <a:spcBef>
                <a:spcPts val="200"/>
              </a:spcBef>
              <a:spcAft>
                <a:spcPts val="0"/>
              </a:spcAft>
              <a:buClr>
                <a:schemeClr val="dk1"/>
              </a:buClr>
              <a:buSzPts val="1400"/>
              <a:buNone/>
            </a:pPr>
            <a:r>
              <a:rPr lang="en" sz="1400">
                <a:solidFill>
                  <a:srgbClr val="24292F"/>
                </a:solidFill>
                <a:highlight>
                  <a:srgbClr val="FFFFFF"/>
                </a:highlight>
              </a:rPr>
              <a:t>The </a:t>
            </a:r>
            <a:r>
              <a:rPr lang="en" sz="1400"/>
              <a:t>Colorado River Basin </a:t>
            </a:r>
            <a:r>
              <a:rPr lang="en" sz="1400">
                <a:solidFill>
                  <a:srgbClr val="24292F"/>
                </a:solidFill>
                <a:highlight>
                  <a:srgbClr val="FFFFFF"/>
                </a:highlight>
              </a:rPr>
              <a:t>dataset contained over 200 records, as such we utilized a few techniques to train and evaluate models based on the drought data.  In applying the train and test methodology to the dataset, the data Training score is 68% and Testing score is 70%.</a:t>
            </a:r>
            <a:endParaRPr sz="1400">
              <a:solidFill>
                <a:srgbClr val="24292F"/>
              </a:solidFill>
              <a:highlight>
                <a:srgbClr val="FFFFFF"/>
              </a:highlight>
            </a:endParaRPr>
          </a:p>
          <a:p>
            <a:pPr indent="0" lvl="0" marL="0" rtl="0" algn="l">
              <a:lnSpc>
                <a:spcPct val="90000"/>
              </a:lnSpc>
              <a:spcBef>
                <a:spcPts val="0"/>
              </a:spcBef>
              <a:spcAft>
                <a:spcPts val="0"/>
              </a:spcAft>
              <a:buClr>
                <a:schemeClr val="dk1"/>
              </a:buClr>
              <a:buSzPts val="1400"/>
              <a:buNone/>
            </a:pPr>
            <a:r>
              <a:t/>
            </a:r>
            <a:endParaRPr sz="1400"/>
          </a:p>
          <a:p>
            <a:pPr indent="0" lvl="0" marL="0" rtl="0" algn="l">
              <a:lnSpc>
                <a:spcPct val="90000"/>
              </a:lnSpc>
              <a:spcBef>
                <a:spcPts val="200"/>
              </a:spcBef>
              <a:spcAft>
                <a:spcPts val="0"/>
              </a:spcAft>
              <a:buClr>
                <a:schemeClr val="dk1"/>
              </a:buClr>
              <a:buSzPts val="1400"/>
              <a:buNone/>
            </a:pPr>
            <a:r>
              <a:rPr lang="en" sz="1400"/>
              <a:t>In analyzing the data via Supervised ML</a:t>
            </a:r>
            <a:endParaRPr sz="1400"/>
          </a:p>
          <a:p>
            <a:pPr indent="-317500" lvl="0" marL="457200" rtl="0" algn="l">
              <a:lnSpc>
                <a:spcPct val="90000"/>
              </a:lnSpc>
              <a:spcBef>
                <a:spcPts val="200"/>
              </a:spcBef>
              <a:spcAft>
                <a:spcPts val="0"/>
              </a:spcAft>
              <a:buSzPts val="1400"/>
              <a:buChar char="•"/>
            </a:pPr>
            <a:r>
              <a:rPr lang="en" sz="1400"/>
              <a:t>Accuracy score: 70%</a:t>
            </a:r>
            <a:endParaRPr sz="1400"/>
          </a:p>
          <a:p>
            <a:pPr indent="-317500" lvl="0" marL="457200" rtl="0" algn="l">
              <a:lnSpc>
                <a:spcPct val="90000"/>
              </a:lnSpc>
              <a:spcBef>
                <a:spcPts val="0"/>
              </a:spcBef>
              <a:spcAft>
                <a:spcPts val="0"/>
              </a:spcAft>
              <a:buSzPts val="1400"/>
              <a:buChar char="•"/>
            </a:pPr>
            <a:r>
              <a:rPr lang="en" sz="1400"/>
              <a:t>Drought Severity High (0):  precision: 72%, recall 85%</a:t>
            </a:r>
            <a:endParaRPr sz="1400"/>
          </a:p>
          <a:p>
            <a:pPr indent="-317500" lvl="0" marL="457200" rtl="0" algn="l">
              <a:lnSpc>
                <a:spcPct val="90000"/>
              </a:lnSpc>
              <a:spcBef>
                <a:spcPts val="0"/>
              </a:spcBef>
              <a:spcAft>
                <a:spcPts val="0"/>
              </a:spcAft>
              <a:buSzPts val="1400"/>
              <a:buChar char="•"/>
            </a:pPr>
            <a:r>
              <a:rPr lang="en" sz="1400"/>
              <a:t>Drought Severity Low (1): precision: 65%, recall 46%</a:t>
            </a:r>
            <a:endParaRPr sz="1400"/>
          </a:p>
          <a:p>
            <a:pPr indent="-317500" lvl="0" marL="457200" rtl="0" algn="l">
              <a:lnSpc>
                <a:spcPct val="90000"/>
              </a:lnSpc>
              <a:spcBef>
                <a:spcPts val="0"/>
              </a:spcBef>
              <a:spcAft>
                <a:spcPts val="0"/>
              </a:spcAft>
              <a:buSzPts val="1400"/>
              <a:buChar char="•"/>
            </a:pPr>
            <a:r>
              <a:rPr lang="en" sz="1400"/>
              <a:t>F1 score: 78%</a:t>
            </a:r>
            <a:endParaRPr sz="1400"/>
          </a:p>
          <a:p>
            <a:pPr indent="0" lvl="0" marL="0" rtl="0" algn="l">
              <a:lnSpc>
                <a:spcPct val="90000"/>
              </a:lnSpc>
              <a:spcBef>
                <a:spcPts val="200"/>
              </a:spcBef>
              <a:spcAft>
                <a:spcPts val="0"/>
              </a:spcAft>
              <a:buClr>
                <a:schemeClr val="dk1"/>
              </a:buClr>
              <a:buSzPts val="1400"/>
              <a:buNone/>
            </a:pPr>
            <a:r>
              <a:t/>
            </a:r>
            <a:endParaRPr sz="1400"/>
          </a:p>
          <a:p>
            <a:pPr indent="0" lvl="0" marL="0" rtl="0" algn="l">
              <a:lnSpc>
                <a:spcPct val="90000"/>
              </a:lnSpc>
              <a:spcBef>
                <a:spcPts val="0"/>
              </a:spcBef>
              <a:spcAft>
                <a:spcPts val="0"/>
              </a:spcAft>
              <a:buClr>
                <a:schemeClr val="dk1"/>
              </a:buClr>
              <a:buSzPts val="1400"/>
              <a:buNone/>
            </a:pPr>
            <a:r>
              <a:t/>
            </a:r>
            <a:endParaRPr/>
          </a:p>
          <a:p>
            <a:pPr indent="0" lvl="0" marL="0" rtl="0" algn="l">
              <a:lnSpc>
                <a:spcPct val="90000"/>
              </a:lnSpc>
              <a:spcBef>
                <a:spcPts val="0"/>
              </a:spcBef>
              <a:spcAft>
                <a:spcPts val="0"/>
              </a:spcAft>
              <a:buClr>
                <a:schemeClr val="dk1"/>
              </a:buClr>
              <a:buSzPts val="1400"/>
              <a:buNone/>
            </a:pPr>
            <a:r>
              <a:t/>
            </a:r>
            <a:endParaRPr b="1" sz="1400"/>
          </a:p>
        </p:txBody>
      </p:sp>
      <p:cxnSp>
        <p:nvCxnSpPr>
          <p:cNvPr id="149" name="Google Shape;149;p27"/>
          <p:cNvCxnSpPr/>
          <p:nvPr/>
        </p:nvCxnSpPr>
        <p:spPr>
          <a:xfrm>
            <a:off x="510268" y="624569"/>
            <a:ext cx="8274600" cy="0"/>
          </a:xfrm>
          <a:prstGeom prst="straightConnector1">
            <a:avLst/>
          </a:prstGeom>
          <a:noFill/>
          <a:ln cap="flat" cmpd="sng" w="12700">
            <a:solidFill>
              <a:srgbClr val="A5A5A5"/>
            </a:solidFill>
            <a:prstDash val="solid"/>
            <a:miter lim="800000"/>
            <a:headEnd len="sm" w="sm" type="none"/>
            <a:tailEnd len="sm" w="sm" type="none"/>
          </a:ln>
        </p:spPr>
      </p:cxnSp>
      <p:cxnSp>
        <p:nvCxnSpPr>
          <p:cNvPr id="150" name="Google Shape;150;p27"/>
          <p:cNvCxnSpPr/>
          <p:nvPr/>
        </p:nvCxnSpPr>
        <p:spPr>
          <a:xfrm>
            <a:off x="510268" y="4788354"/>
            <a:ext cx="8274600" cy="0"/>
          </a:xfrm>
          <a:prstGeom prst="straightConnector1">
            <a:avLst/>
          </a:prstGeom>
          <a:noFill/>
          <a:ln cap="flat" cmpd="sng" w="12700">
            <a:solidFill>
              <a:srgbClr val="A5A5A5"/>
            </a:solidFill>
            <a:prstDash val="solid"/>
            <a:miter lim="800000"/>
            <a:headEnd len="sm" w="sm" type="none"/>
            <a:tailEnd len="sm" w="sm" type="none"/>
          </a:ln>
        </p:spPr>
      </p:cxnSp>
      <p:sp>
        <p:nvSpPr>
          <p:cNvPr id="151" name="Google Shape;151;p27"/>
          <p:cNvSpPr txBox="1"/>
          <p:nvPr/>
        </p:nvSpPr>
        <p:spPr>
          <a:xfrm>
            <a:off x="8311243" y="52557"/>
            <a:ext cx="773700" cy="3000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40867" y="106472"/>
            <a:ext cx="8303100" cy="620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Summary</a:t>
            </a:r>
            <a:endParaRPr/>
          </a:p>
        </p:txBody>
      </p:sp>
      <p:sp>
        <p:nvSpPr>
          <p:cNvPr id="157" name="Google Shape;157;p28"/>
          <p:cNvSpPr txBox="1"/>
          <p:nvPr>
            <p:ph idx="1" type="body"/>
          </p:nvPr>
        </p:nvSpPr>
        <p:spPr>
          <a:xfrm>
            <a:off x="440867" y="771524"/>
            <a:ext cx="8303100" cy="38613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200"/>
              </a:spcBef>
              <a:spcAft>
                <a:spcPts val="0"/>
              </a:spcAft>
              <a:buClr>
                <a:schemeClr val="dk1"/>
              </a:buClr>
              <a:buSzPts val="1400"/>
              <a:buNone/>
            </a:pPr>
            <a:r>
              <a:rPr lang="en" sz="1400"/>
              <a:t>The Colorado River Basin is a complex region with high population growth in many of the metro areas as well as expansive agriculture areas that both depend on and use the river water. There are most likely other features that when added to the dataset could enhance and improve the machine learning component to better predict severe-to-worse-drought for this region. In particular, it would be ideal to find features that could improve the recall (sensitivity) value for predicting severe-to-worse-drought because even when predicted true with an actual false outcome it would trigger the region to conserve water usage as a reaction to the prediction. Having a solid drought prediction model would better prepare the region for water conservation action during periods of drought or non-drought.</a:t>
            </a:r>
            <a:endParaRPr sz="1400"/>
          </a:p>
          <a:p>
            <a:pPr indent="0" lvl="0" marL="0" rtl="0" algn="l">
              <a:lnSpc>
                <a:spcPct val="90000"/>
              </a:lnSpc>
              <a:spcBef>
                <a:spcPts val="200"/>
              </a:spcBef>
              <a:spcAft>
                <a:spcPts val="0"/>
              </a:spcAft>
              <a:buClr>
                <a:schemeClr val="dk1"/>
              </a:buClr>
              <a:buSzPts val="1400"/>
              <a:buNone/>
            </a:pPr>
            <a:r>
              <a:t/>
            </a:r>
            <a:endParaRPr sz="1400"/>
          </a:p>
          <a:p>
            <a:pPr indent="0" lvl="0" marL="0" rtl="0" algn="l">
              <a:lnSpc>
                <a:spcPct val="90000"/>
              </a:lnSpc>
              <a:spcBef>
                <a:spcPts val="0"/>
              </a:spcBef>
              <a:spcAft>
                <a:spcPts val="0"/>
              </a:spcAft>
              <a:buClr>
                <a:schemeClr val="dk1"/>
              </a:buClr>
              <a:buSzPts val="1400"/>
              <a:buNone/>
            </a:pPr>
            <a:r>
              <a:t/>
            </a:r>
            <a:endParaRPr/>
          </a:p>
          <a:p>
            <a:pPr indent="0" lvl="0" marL="0" rtl="0" algn="l">
              <a:lnSpc>
                <a:spcPct val="90000"/>
              </a:lnSpc>
              <a:spcBef>
                <a:spcPts val="0"/>
              </a:spcBef>
              <a:spcAft>
                <a:spcPts val="0"/>
              </a:spcAft>
              <a:buClr>
                <a:schemeClr val="dk1"/>
              </a:buClr>
              <a:buSzPts val="1400"/>
              <a:buNone/>
            </a:pPr>
            <a:r>
              <a:t/>
            </a:r>
            <a:endParaRPr b="1" sz="1400"/>
          </a:p>
        </p:txBody>
      </p:sp>
      <p:cxnSp>
        <p:nvCxnSpPr>
          <p:cNvPr id="158" name="Google Shape;158;p28"/>
          <p:cNvCxnSpPr/>
          <p:nvPr/>
        </p:nvCxnSpPr>
        <p:spPr>
          <a:xfrm>
            <a:off x="510268" y="624569"/>
            <a:ext cx="8274600" cy="0"/>
          </a:xfrm>
          <a:prstGeom prst="straightConnector1">
            <a:avLst/>
          </a:prstGeom>
          <a:noFill/>
          <a:ln cap="flat" cmpd="sng" w="12700">
            <a:solidFill>
              <a:srgbClr val="A5A5A5"/>
            </a:solidFill>
            <a:prstDash val="solid"/>
            <a:miter lim="800000"/>
            <a:headEnd len="sm" w="sm" type="none"/>
            <a:tailEnd len="sm" w="sm" type="none"/>
          </a:ln>
        </p:spPr>
      </p:cxnSp>
      <p:cxnSp>
        <p:nvCxnSpPr>
          <p:cNvPr id="159" name="Google Shape;159;p28"/>
          <p:cNvCxnSpPr/>
          <p:nvPr/>
        </p:nvCxnSpPr>
        <p:spPr>
          <a:xfrm>
            <a:off x="510268" y="4788354"/>
            <a:ext cx="8274600" cy="0"/>
          </a:xfrm>
          <a:prstGeom prst="straightConnector1">
            <a:avLst/>
          </a:prstGeom>
          <a:noFill/>
          <a:ln cap="flat" cmpd="sng" w="12700">
            <a:solidFill>
              <a:srgbClr val="A5A5A5"/>
            </a:solidFill>
            <a:prstDash val="solid"/>
            <a:miter lim="800000"/>
            <a:headEnd len="sm" w="sm" type="none"/>
            <a:tailEnd len="sm" w="sm" type="none"/>
          </a:ln>
        </p:spPr>
      </p:cxnSp>
      <p:sp>
        <p:nvSpPr>
          <p:cNvPr id="160" name="Google Shape;160;p28"/>
          <p:cNvSpPr txBox="1"/>
          <p:nvPr/>
        </p:nvSpPr>
        <p:spPr>
          <a:xfrm>
            <a:off x="8311243" y="52557"/>
            <a:ext cx="773700" cy="3000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64" name="Shape 164"/>
        <p:cNvGrpSpPr/>
        <p:nvPr/>
      </p:nvGrpSpPr>
      <p:grpSpPr>
        <a:xfrm>
          <a:off x="0" y="0"/>
          <a:ext cx="0" cy="0"/>
          <a:chOff x="0" y="0"/>
          <a:chExt cx="0" cy="0"/>
        </a:xfrm>
      </p:grpSpPr>
      <p:sp>
        <p:nvSpPr>
          <p:cNvPr id="165" name="Google Shape;165;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40867" y="106472"/>
            <a:ext cx="8303100" cy="620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Technology and Algorithms</a:t>
            </a:r>
            <a:endParaRPr/>
          </a:p>
        </p:txBody>
      </p:sp>
      <p:sp>
        <p:nvSpPr>
          <p:cNvPr id="171" name="Google Shape;171;p30"/>
          <p:cNvSpPr txBox="1"/>
          <p:nvPr>
            <p:ph idx="1" type="body"/>
          </p:nvPr>
        </p:nvSpPr>
        <p:spPr>
          <a:xfrm>
            <a:off x="440867" y="771524"/>
            <a:ext cx="8303100" cy="38613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200"/>
              </a:spcBef>
              <a:spcAft>
                <a:spcPts val="0"/>
              </a:spcAft>
              <a:buClr>
                <a:schemeClr val="dk1"/>
              </a:buClr>
              <a:buSzPts val="1400"/>
              <a:buNone/>
            </a:pPr>
            <a:r>
              <a:rPr lang="en" sz="1400"/>
              <a:t>The tools and algorithms utilized for the CRB Analysis are as follows:</a:t>
            </a:r>
            <a:endParaRPr sz="1400"/>
          </a:p>
          <a:p>
            <a:pPr indent="-317500" lvl="0" marL="457200" rtl="0" algn="l">
              <a:lnSpc>
                <a:spcPct val="90000"/>
              </a:lnSpc>
              <a:spcBef>
                <a:spcPts val="200"/>
              </a:spcBef>
              <a:spcAft>
                <a:spcPts val="0"/>
              </a:spcAft>
              <a:buSzPts val="1400"/>
              <a:buChar char="•"/>
            </a:pPr>
            <a:r>
              <a:rPr lang="en" sz="1400"/>
              <a:t>Jupyter Notebook</a:t>
            </a:r>
            <a:endParaRPr sz="1400"/>
          </a:p>
          <a:p>
            <a:pPr indent="-317500" lvl="0" marL="457200" rtl="0" algn="l">
              <a:lnSpc>
                <a:spcPct val="90000"/>
              </a:lnSpc>
              <a:spcBef>
                <a:spcPts val="300"/>
              </a:spcBef>
              <a:spcAft>
                <a:spcPts val="0"/>
              </a:spcAft>
              <a:buSzPts val="1400"/>
              <a:buChar char="•"/>
            </a:pPr>
            <a:r>
              <a:rPr lang="en" sz="1400"/>
              <a:t>Pandas</a:t>
            </a:r>
            <a:endParaRPr sz="1400"/>
          </a:p>
          <a:p>
            <a:pPr indent="-317500" lvl="0" marL="457200" rtl="0" algn="l">
              <a:lnSpc>
                <a:spcPct val="90000"/>
              </a:lnSpc>
              <a:spcBef>
                <a:spcPts val="300"/>
              </a:spcBef>
              <a:spcAft>
                <a:spcPts val="0"/>
              </a:spcAft>
              <a:buSzPts val="1400"/>
              <a:buChar char="•"/>
            </a:pPr>
            <a:r>
              <a:rPr lang="en" sz="1400"/>
              <a:t>PostgreSQL</a:t>
            </a:r>
            <a:endParaRPr sz="1400"/>
          </a:p>
          <a:p>
            <a:pPr indent="-317500" lvl="0" marL="457200" rtl="0" algn="l">
              <a:spcBef>
                <a:spcPts val="300"/>
              </a:spcBef>
              <a:spcAft>
                <a:spcPts val="0"/>
              </a:spcAft>
              <a:buSzPts val="1400"/>
              <a:buChar char="•"/>
            </a:pPr>
            <a:r>
              <a:rPr lang="en" sz="1400"/>
              <a:t>Quick DBD</a:t>
            </a:r>
            <a:endParaRPr sz="1400"/>
          </a:p>
          <a:p>
            <a:pPr indent="-317500" lvl="0" marL="457200" rtl="0" algn="l">
              <a:lnSpc>
                <a:spcPct val="90000"/>
              </a:lnSpc>
              <a:spcBef>
                <a:spcPts val="0"/>
              </a:spcBef>
              <a:spcAft>
                <a:spcPts val="0"/>
              </a:spcAft>
              <a:buSzPts val="1400"/>
              <a:buChar char="•"/>
            </a:pPr>
            <a:r>
              <a:rPr lang="en" sz="1400"/>
              <a:t>SKLearn</a:t>
            </a:r>
            <a:endParaRPr sz="1400"/>
          </a:p>
          <a:p>
            <a:pPr indent="0" lvl="0" marL="0" rtl="0" algn="l">
              <a:lnSpc>
                <a:spcPct val="90000"/>
              </a:lnSpc>
              <a:spcBef>
                <a:spcPts val="300"/>
              </a:spcBef>
              <a:spcAft>
                <a:spcPts val="0"/>
              </a:spcAft>
              <a:buClr>
                <a:schemeClr val="dk1"/>
              </a:buClr>
              <a:buSzPts val="1400"/>
              <a:buNone/>
            </a:pPr>
            <a:r>
              <a:t/>
            </a:r>
            <a:endParaRPr b="1" sz="1400"/>
          </a:p>
        </p:txBody>
      </p:sp>
      <p:cxnSp>
        <p:nvCxnSpPr>
          <p:cNvPr id="172" name="Google Shape;172;p30"/>
          <p:cNvCxnSpPr/>
          <p:nvPr/>
        </p:nvCxnSpPr>
        <p:spPr>
          <a:xfrm>
            <a:off x="510268" y="624569"/>
            <a:ext cx="8274600" cy="0"/>
          </a:xfrm>
          <a:prstGeom prst="straightConnector1">
            <a:avLst/>
          </a:prstGeom>
          <a:noFill/>
          <a:ln cap="flat" cmpd="sng" w="12700">
            <a:solidFill>
              <a:srgbClr val="A5A5A5"/>
            </a:solidFill>
            <a:prstDash val="solid"/>
            <a:miter lim="800000"/>
            <a:headEnd len="sm" w="sm" type="none"/>
            <a:tailEnd len="sm" w="sm" type="none"/>
          </a:ln>
        </p:spPr>
      </p:cxnSp>
      <p:cxnSp>
        <p:nvCxnSpPr>
          <p:cNvPr id="173" name="Google Shape;173;p30"/>
          <p:cNvCxnSpPr/>
          <p:nvPr/>
        </p:nvCxnSpPr>
        <p:spPr>
          <a:xfrm>
            <a:off x="510268" y="4788354"/>
            <a:ext cx="8274600" cy="0"/>
          </a:xfrm>
          <a:prstGeom prst="straightConnector1">
            <a:avLst/>
          </a:prstGeom>
          <a:noFill/>
          <a:ln cap="flat" cmpd="sng" w="12700">
            <a:solidFill>
              <a:srgbClr val="A5A5A5"/>
            </a:solidFill>
            <a:prstDash val="solid"/>
            <a:miter lim="800000"/>
            <a:headEnd len="sm" w="sm" type="none"/>
            <a:tailEnd len="sm" w="sm" type="none"/>
          </a:ln>
        </p:spPr>
      </p:cxnSp>
      <p:sp>
        <p:nvSpPr>
          <p:cNvPr id="174" name="Google Shape;174;p30"/>
          <p:cNvSpPr txBox="1"/>
          <p:nvPr/>
        </p:nvSpPr>
        <p:spPr>
          <a:xfrm>
            <a:off x="8311243" y="52557"/>
            <a:ext cx="773700" cy="3000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