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13269383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f132693833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132693833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f132693833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c285d3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0c285d358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c8cc39a6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0c8cc39a6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c8cc39a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0c8cc39a6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c8cc39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0c8cc39a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c84e7f2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0c84e7f2c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c84e7f2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c84e7f2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c285d35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0c285d358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archive.internationalrivers.org/river-basin-basics" TargetMode="External"/><Relationship Id="rId5"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usbr.gov/uc/water/hydrodata/" TargetMode="External"/><Relationship Id="rId4" Type="http://schemas.openxmlformats.org/officeDocument/2006/relationships/hyperlink" Target="https://www.nrcs.usda.gov/Internet/WCIS/AWS_PLOTS/basinCharts/POR/WTEQ/assocHUCco_8/colorado_headwater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public.tableau.com/app/profile/bruce.jones7168/viz/Final_16765941384530/Story1?publish=yes"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mt="70000"/>
          </a:blip>
          <a:srcRect b="0" l="0" r="0" t="0"/>
          <a:stretch/>
        </p:blipFill>
        <p:spPr>
          <a:xfrm>
            <a:off x="24633" y="1"/>
            <a:ext cx="9090791" cy="5143500"/>
          </a:xfrm>
          <a:prstGeom prst="rect">
            <a:avLst/>
          </a:prstGeom>
          <a:noFill/>
          <a:ln>
            <a:noFill/>
          </a:ln>
        </p:spPr>
      </p:pic>
      <p:sp>
        <p:nvSpPr>
          <p:cNvPr id="130" name="Google Shape;130;p25"/>
          <p:cNvSpPr txBox="1"/>
          <p:nvPr/>
        </p:nvSpPr>
        <p:spPr>
          <a:xfrm>
            <a:off x="53209" y="5162901"/>
            <a:ext cx="9090791" cy="17312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700" u="sng" cap="none" strike="noStrike">
                <a:solidFill>
                  <a:schemeClr val="hlink"/>
                </a:solidFill>
                <a:latin typeface="Calibri"/>
                <a:ea typeface="Calibri"/>
                <a:cs typeface="Calibri"/>
                <a:sym typeface="Calibri"/>
                <a:hlinkClick r:id="rId4"/>
              </a:rPr>
              <a:t>This Photo</a:t>
            </a:r>
            <a:r>
              <a:rPr b="0" i="0" lang="en" sz="700" u="none" cap="none" strike="noStrike">
                <a:solidFill>
                  <a:schemeClr val="dk1"/>
                </a:solidFill>
                <a:latin typeface="Calibri"/>
                <a:ea typeface="Calibri"/>
                <a:cs typeface="Calibri"/>
                <a:sym typeface="Calibri"/>
              </a:rPr>
              <a:t> by Unknown Author is licensed under </a:t>
            </a:r>
            <a:r>
              <a:rPr b="0" i="0" lang="en" sz="700" u="sng" cap="none" strike="noStrike">
                <a:solidFill>
                  <a:schemeClr val="hlink"/>
                </a:solidFill>
                <a:latin typeface="Calibri"/>
                <a:ea typeface="Calibri"/>
                <a:cs typeface="Calibri"/>
                <a:sym typeface="Calibri"/>
                <a:hlinkClick r:id="rId5"/>
              </a:rPr>
              <a:t>CC BY-SA-NC</a:t>
            </a:r>
            <a:endParaRPr sz="700">
              <a:solidFill>
                <a:schemeClr val="dk1"/>
              </a:solidFill>
              <a:latin typeface="Calibri"/>
              <a:ea typeface="Calibri"/>
              <a:cs typeface="Calibri"/>
              <a:sym typeface="Calibri"/>
            </a:endParaRPr>
          </a:p>
        </p:txBody>
      </p:sp>
      <p:sp>
        <p:nvSpPr>
          <p:cNvPr id="131" name="Google Shape;131;p25"/>
          <p:cNvSpPr txBox="1"/>
          <p:nvPr>
            <p:ph type="ctrTitle"/>
          </p:nvPr>
        </p:nvSpPr>
        <p:spPr>
          <a:xfrm>
            <a:off x="294619" y="1579789"/>
            <a:ext cx="6858000" cy="105268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Calibri"/>
              <a:buNone/>
            </a:pPr>
            <a:r>
              <a:rPr b="1" lang="en"/>
              <a:t>Colorado Basin River Analysis</a:t>
            </a:r>
            <a:endParaRPr/>
          </a:p>
        </p:txBody>
      </p:sp>
      <p:sp>
        <p:nvSpPr>
          <p:cNvPr id="132" name="Google Shape;132;p25"/>
          <p:cNvSpPr txBox="1"/>
          <p:nvPr>
            <p:ph idx="1" type="subTitle"/>
          </p:nvPr>
        </p:nvSpPr>
        <p:spPr>
          <a:xfrm>
            <a:off x="294619" y="2701528"/>
            <a:ext cx="6858000" cy="88259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a:t>Colorado Basin Team: Jerry Brooke, Karr Davis, Bruce Jones, Shubh Patel</a:t>
            </a:r>
            <a:endParaRPr/>
          </a:p>
          <a:p>
            <a:pPr indent="0" lvl="0" marL="0" rtl="0" algn="l">
              <a:lnSpc>
                <a:spcPct val="90000"/>
              </a:lnSpc>
              <a:spcBef>
                <a:spcPts val="800"/>
              </a:spcBef>
              <a:spcAft>
                <a:spcPts val="0"/>
              </a:spcAft>
              <a:buClr>
                <a:schemeClr val="dk1"/>
              </a:buClr>
              <a:buSzPts val="1800"/>
              <a:buNone/>
            </a:pPr>
            <a:r>
              <a:rPr lang="en"/>
              <a:t>February 2023</a:t>
            </a:r>
            <a:endParaRPr/>
          </a:p>
        </p:txBody>
      </p:sp>
      <p:cxnSp>
        <p:nvCxnSpPr>
          <p:cNvPr id="133" name="Google Shape;133;p25"/>
          <p:cNvCxnSpPr/>
          <p:nvPr/>
        </p:nvCxnSpPr>
        <p:spPr>
          <a:xfrm>
            <a:off x="366548" y="2630869"/>
            <a:ext cx="6790011" cy="0"/>
          </a:xfrm>
          <a:prstGeom prst="straightConnector1">
            <a:avLst/>
          </a:prstGeom>
          <a:noFill/>
          <a:ln cap="flat" cmpd="sng" w="28575">
            <a:solidFill>
              <a:schemeClr val="accen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40867" y="106472"/>
            <a:ext cx="8303083" cy="6201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Colorado River Basin (CRB) Analysis</a:t>
            </a:r>
            <a:endParaRPr/>
          </a:p>
        </p:txBody>
      </p:sp>
      <p:sp>
        <p:nvSpPr>
          <p:cNvPr id="139" name="Google Shape;139;p26"/>
          <p:cNvSpPr txBox="1"/>
          <p:nvPr>
            <p:ph idx="1" type="body"/>
          </p:nvPr>
        </p:nvSpPr>
        <p:spPr>
          <a:xfrm>
            <a:off x="440867" y="771524"/>
            <a:ext cx="8303083" cy="3861197"/>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1400"/>
              <a:t>Topic</a:t>
            </a:r>
            <a:endParaRPr/>
          </a:p>
          <a:p>
            <a:pPr indent="0" lvl="0" marL="0" rtl="0" algn="l">
              <a:lnSpc>
                <a:spcPct val="90000"/>
              </a:lnSpc>
              <a:spcBef>
                <a:spcPts val="200"/>
              </a:spcBef>
              <a:spcAft>
                <a:spcPts val="0"/>
              </a:spcAft>
              <a:buClr>
                <a:schemeClr val="dk1"/>
              </a:buClr>
              <a:buSzPts val="1400"/>
              <a:buNone/>
            </a:pPr>
            <a:r>
              <a:rPr lang="en" sz="1400"/>
              <a:t>The final project topic is the Colorado River Basin. The reason the Colorado River was selected is due to the fact that it provides water to a number of states in the Southwest and due the severe droughts in recent years has led to supply and demand challenges.  We are interested in how the Rocky Mountain snowpacks and the water levels of Lake Mead and Lake Powell may impact future drought levels.</a:t>
            </a:r>
            <a:endParaRPr/>
          </a:p>
          <a:p>
            <a:pPr indent="0" lvl="0" marL="0" rtl="0" algn="l">
              <a:lnSpc>
                <a:spcPct val="90000"/>
              </a:lnSpc>
              <a:spcBef>
                <a:spcPts val="0"/>
              </a:spcBef>
              <a:spcAft>
                <a:spcPts val="0"/>
              </a:spcAft>
              <a:buClr>
                <a:schemeClr val="dk1"/>
              </a:buClr>
              <a:buSzPts val="1400"/>
              <a:buNone/>
            </a:pPr>
            <a:r>
              <a:t/>
            </a:r>
            <a:endParaRPr b="1" sz="1400"/>
          </a:p>
          <a:p>
            <a:pPr indent="0" lvl="0" marL="0" rtl="0" algn="l">
              <a:lnSpc>
                <a:spcPct val="90000"/>
              </a:lnSpc>
              <a:spcBef>
                <a:spcPts val="0"/>
              </a:spcBef>
              <a:spcAft>
                <a:spcPts val="0"/>
              </a:spcAft>
              <a:buClr>
                <a:schemeClr val="dk1"/>
              </a:buClr>
              <a:buSzPts val="1400"/>
              <a:buNone/>
            </a:pPr>
            <a:r>
              <a:rPr b="1" lang="en" sz="1400"/>
              <a:t>Data Description:</a:t>
            </a:r>
            <a:endParaRPr/>
          </a:p>
          <a:p>
            <a:pPr indent="0" lvl="0" marL="0" rtl="0" algn="l">
              <a:lnSpc>
                <a:spcPct val="90000"/>
              </a:lnSpc>
              <a:spcBef>
                <a:spcPts val="200"/>
              </a:spcBef>
              <a:spcAft>
                <a:spcPts val="0"/>
              </a:spcAft>
              <a:buClr>
                <a:schemeClr val="dk1"/>
              </a:buClr>
              <a:buSzPts val="1400"/>
              <a:buNone/>
            </a:pPr>
            <a:r>
              <a:rPr lang="en" sz="1400"/>
              <a:t>The data for the CRB analysis will consist of </a:t>
            </a:r>
            <a:endParaRPr/>
          </a:p>
          <a:p>
            <a:pPr indent="-177800" lvl="0" marL="177800" rtl="0" algn="l">
              <a:lnSpc>
                <a:spcPct val="90000"/>
              </a:lnSpc>
              <a:spcBef>
                <a:spcPts val="200"/>
              </a:spcBef>
              <a:spcAft>
                <a:spcPts val="0"/>
              </a:spcAft>
              <a:buClr>
                <a:schemeClr val="dk1"/>
              </a:buClr>
              <a:buSzPts val="1400"/>
              <a:buChar char="•"/>
            </a:pPr>
            <a:r>
              <a:rPr lang="en" sz="1400"/>
              <a:t>Water levels for Lake Mead and Lake Powell </a:t>
            </a:r>
            <a:r>
              <a:rPr lang="en" sz="1200"/>
              <a:t>(</a:t>
            </a:r>
            <a:r>
              <a:rPr lang="en" sz="1200" u="sng">
                <a:solidFill>
                  <a:schemeClr val="hlink"/>
                </a:solidFill>
                <a:hlinkClick r:id="rId3"/>
              </a:rPr>
              <a:t>https://www.usbr.gov/uc/water/hydrodata/</a:t>
            </a:r>
            <a:r>
              <a:rPr lang="en" sz="1200"/>
              <a:t>)</a:t>
            </a:r>
            <a:endParaRPr/>
          </a:p>
          <a:p>
            <a:pPr indent="-177800" lvl="0" marL="177800" rtl="0" algn="l">
              <a:lnSpc>
                <a:spcPct val="90000"/>
              </a:lnSpc>
              <a:spcBef>
                <a:spcPts val="200"/>
              </a:spcBef>
              <a:spcAft>
                <a:spcPts val="0"/>
              </a:spcAft>
              <a:buClr>
                <a:schemeClr val="dk1"/>
              </a:buClr>
              <a:buSzPts val="1400"/>
              <a:buChar char="•"/>
            </a:pPr>
            <a:r>
              <a:rPr lang="en" sz="1400"/>
              <a:t>Colorado Rockies snowpack </a:t>
            </a:r>
            <a:r>
              <a:rPr lang="en" sz="1200"/>
              <a:t>(</a:t>
            </a:r>
            <a:r>
              <a:rPr lang="en" sz="1200" u="sng">
                <a:solidFill>
                  <a:schemeClr val="hlink"/>
                </a:solidFill>
                <a:hlinkClick r:id="rId4"/>
              </a:rPr>
              <a:t>https://www.nrcs.usda.gov/Internet/WCIS/AWS_PLOTS/basinCharts/POR/WTEQ/assocHUCco_8/colorado_headwaters.html</a:t>
            </a:r>
            <a:r>
              <a:rPr lang="en" sz="1200"/>
              <a:t>)</a:t>
            </a:r>
            <a:endParaRPr/>
          </a:p>
          <a:p>
            <a:pPr indent="-177800" lvl="0" marL="177800" rtl="0" algn="l">
              <a:lnSpc>
                <a:spcPct val="90000"/>
              </a:lnSpc>
              <a:spcBef>
                <a:spcPts val="200"/>
              </a:spcBef>
              <a:spcAft>
                <a:spcPts val="0"/>
              </a:spcAft>
              <a:buClr>
                <a:schemeClr val="dk1"/>
              </a:buClr>
              <a:buSzPts val="1400"/>
              <a:buChar char="•"/>
            </a:pPr>
            <a:r>
              <a:rPr lang="en" sz="1400"/>
              <a:t>Geographical Drought data of the </a:t>
            </a:r>
            <a:r>
              <a:rPr lang="en" sz="1400"/>
              <a:t>Colorado River Basin</a:t>
            </a:r>
            <a:endParaRPr/>
          </a:p>
          <a:p>
            <a:pPr indent="0" lvl="0" marL="0" rtl="0" algn="l">
              <a:lnSpc>
                <a:spcPct val="90000"/>
              </a:lnSpc>
              <a:spcBef>
                <a:spcPts val="200"/>
              </a:spcBef>
              <a:spcAft>
                <a:spcPts val="0"/>
              </a:spcAft>
              <a:buClr>
                <a:schemeClr val="dk1"/>
              </a:buClr>
              <a:buSzPts val="1400"/>
              <a:buNone/>
            </a:pPr>
            <a:r>
              <a:t/>
            </a:r>
            <a:endParaRPr sz="1400"/>
          </a:p>
          <a:p>
            <a:pPr indent="0" lvl="0" marL="0" rtl="0" algn="l">
              <a:lnSpc>
                <a:spcPct val="90000"/>
              </a:lnSpc>
              <a:spcBef>
                <a:spcPts val="0"/>
              </a:spcBef>
              <a:spcAft>
                <a:spcPts val="0"/>
              </a:spcAft>
              <a:buClr>
                <a:schemeClr val="dk1"/>
              </a:buClr>
              <a:buSzPts val="1400"/>
              <a:buNone/>
            </a:pPr>
            <a:r>
              <a:rPr b="1" lang="en" sz="1400"/>
              <a:t>Target Question(s):</a:t>
            </a:r>
            <a:endParaRPr/>
          </a:p>
          <a:p>
            <a:pPr indent="-177800" lvl="0" marL="177800" rtl="0" algn="l">
              <a:lnSpc>
                <a:spcPct val="90000"/>
              </a:lnSpc>
              <a:spcBef>
                <a:spcPts val="200"/>
              </a:spcBef>
              <a:spcAft>
                <a:spcPts val="0"/>
              </a:spcAft>
              <a:buClr>
                <a:schemeClr val="dk1"/>
              </a:buClr>
              <a:buSzPts val="1400"/>
              <a:buChar char="•"/>
            </a:pPr>
            <a:r>
              <a:rPr lang="en" sz="1400"/>
              <a:t>Do the Rocky Mountain snowpacks have a relationship to future Colorado River Basin levels?</a:t>
            </a:r>
            <a:endParaRPr/>
          </a:p>
          <a:p>
            <a:pPr indent="-177800" lvl="0" marL="177800" rtl="0" algn="l">
              <a:lnSpc>
                <a:spcPct val="90000"/>
              </a:lnSpc>
              <a:spcBef>
                <a:spcPts val="200"/>
              </a:spcBef>
              <a:spcAft>
                <a:spcPts val="0"/>
              </a:spcAft>
              <a:buClr>
                <a:schemeClr val="dk1"/>
              </a:buClr>
              <a:buSzPts val="1400"/>
              <a:buChar char="•"/>
            </a:pPr>
            <a:r>
              <a:rPr lang="en" sz="1400"/>
              <a:t>Is there a chance of a severe drought for the </a:t>
            </a:r>
            <a:r>
              <a:rPr lang="en" sz="1400"/>
              <a:t>Colorado River Basin </a:t>
            </a:r>
            <a:r>
              <a:rPr lang="en" sz="1400"/>
              <a:t>in the future?</a:t>
            </a:r>
            <a:endParaRPr/>
          </a:p>
          <a:p>
            <a:pPr indent="0" lvl="0" marL="0" rtl="0" algn="l">
              <a:lnSpc>
                <a:spcPct val="90000"/>
              </a:lnSpc>
              <a:spcBef>
                <a:spcPts val="0"/>
              </a:spcBef>
              <a:spcAft>
                <a:spcPts val="0"/>
              </a:spcAft>
              <a:buClr>
                <a:schemeClr val="dk1"/>
              </a:buClr>
              <a:buSzPts val="1400"/>
              <a:buNone/>
            </a:pPr>
            <a:r>
              <a:t/>
            </a:r>
            <a:endParaRPr b="1" sz="1400"/>
          </a:p>
        </p:txBody>
      </p:sp>
      <p:cxnSp>
        <p:nvCxnSpPr>
          <p:cNvPr id="140" name="Google Shape;140;p26"/>
          <p:cNvCxnSpPr/>
          <p:nvPr/>
        </p:nvCxnSpPr>
        <p:spPr>
          <a:xfrm>
            <a:off x="510268" y="624569"/>
            <a:ext cx="8274504" cy="0"/>
          </a:xfrm>
          <a:prstGeom prst="straightConnector1">
            <a:avLst/>
          </a:prstGeom>
          <a:noFill/>
          <a:ln cap="flat" cmpd="sng" w="12700">
            <a:solidFill>
              <a:srgbClr val="A5A5A5"/>
            </a:solidFill>
            <a:prstDash val="solid"/>
            <a:miter lim="800000"/>
            <a:headEnd len="sm" w="sm" type="none"/>
            <a:tailEnd len="sm" w="sm" type="none"/>
          </a:ln>
        </p:spPr>
      </p:cxnSp>
      <p:cxnSp>
        <p:nvCxnSpPr>
          <p:cNvPr id="141" name="Google Shape;141;p26"/>
          <p:cNvCxnSpPr/>
          <p:nvPr/>
        </p:nvCxnSpPr>
        <p:spPr>
          <a:xfrm>
            <a:off x="510268" y="4788354"/>
            <a:ext cx="8274504" cy="0"/>
          </a:xfrm>
          <a:prstGeom prst="straightConnector1">
            <a:avLst/>
          </a:prstGeom>
          <a:noFill/>
          <a:ln cap="flat" cmpd="sng" w="12700">
            <a:solidFill>
              <a:srgbClr val="A5A5A5"/>
            </a:solidFill>
            <a:prstDash val="solid"/>
            <a:miter lim="800000"/>
            <a:headEnd len="sm" w="sm" type="none"/>
            <a:tailEnd len="sm" w="sm" type="none"/>
          </a:ln>
        </p:spPr>
      </p:cxnSp>
      <p:sp>
        <p:nvSpPr>
          <p:cNvPr id="142" name="Google Shape;142;p26"/>
          <p:cNvSpPr txBox="1"/>
          <p:nvPr/>
        </p:nvSpPr>
        <p:spPr>
          <a:xfrm>
            <a:off x="8311243" y="52557"/>
            <a:ext cx="773566" cy="300083"/>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Data Exploration</a:t>
            </a:r>
            <a:endParaRPr/>
          </a:p>
        </p:txBody>
      </p:sp>
      <p:sp>
        <p:nvSpPr>
          <p:cNvPr id="148" name="Google Shape;148;p27"/>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fontScale="70000" lnSpcReduction="10000"/>
          </a:bodyPr>
          <a:lstStyle/>
          <a:p>
            <a:pPr indent="0" lvl="0" marL="0" rtl="0" algn="l">
              <a:lnSpc>
                <a:spcPct val="90000"/>
              </a:lnSpc>
              <a:spcBef>
                <a:spcPts val="0"/>
              </a:spcBef>
              <a:spcAft>
                <a:spcPts val="0"/>
              </a:spcAft>
              <a:buClr>
                <a:schemeClr val="dk1"/>
              </a:buClr>
              <a:buSzPct val="70000"/>
              <a:buNone/>
            </a:pPr>
            <a:r>
              <a:rPr b="1" lang="en" sz="2000"/>
              <a:t>Data Exploration</a:t>
            </a:r>
            <a:endParaRPr sz="2000"/>
          </a:p>
          <a:p>
            <a:pPr indent="0" lvl="0" marL="0" rtl="0" algn="l">
              <a:lnSpc>
                <a:spcPct val="90000"/>
              </a:lnSpc>
              <a:spcBef>
                <a:spcPts val="200"/>
              </a:spcBef>
              <a:spcAft>
                <a:spcPts val="0"/>
              </a:spcAft>
              <a:buClr>
                <a:schemeClr val="dk1"/>
              </a:buClr>
              <a:buSzPct val="77777"/>
              <a:buNone/>
            </a:pPr>
            <a:r>
              <a:rPr lang="en" sz="1800"/>
              <a:t>The data researched and gathered for the Colorado River Basin project:</a:t>
            </a:r>
            <a:endParaRPr sz="1800"/>
          </a:p>
          <a:p>
            <a:pPr indent="-308610" lvl="0" marL="457200" rtl="0" algn="l">
              <a:lnSpc>
                <a:spcPct val="90000"/>
              </a:lnSpc>
              <a:spcBef>
                <a:spcPts val="200"/>
              </a:spcBef>
              <a:spcAft>
                <a:spcPts val="0"/>
              </a:spcAft>
              <a:buSzPct val="100000"/>
              <a:buChar char="•"/>
            </a:pPr>
            <a:r>
              <a:rPr lang="en" sz="1800"/>
              <a:t>Lake Mead and Lake Powell water storage</a:t>
            </a:r>
            <a:endParaRPr sz="1800"/>
          </a:p>
          <a:p>
            <a:pPr indent="-308610" lvl="0" marL="457200" rtl="0" algn="l">
              <a:lnSpc>
                <a:spcPct val="90000"/>
              </a:lnSpc>
              <a:spcBef>
                <a:spcPts val="0"/>
              </a:spcBef>
              <a:spcAft>
                <a:spcPts val="0"/>
              </a:spcAft>
              <a:buSzPct val="100000"/>
              <a:buChar char="•"/>
            </a:pPr>
            <a:r>
              <a:rPr lang="en" sz="1800"/>
              <a:t>Rocky Mountain Snowpack</a:t>
            </a:r>
            <a:endParaRPr sz="1800"/>
          </a:p>
          <a:p>
            <a:pPr indent="-308610" lvl="0" marL="457200" rtl="0" algn="l">
              <a:lnSpc>
                <a:spcPct val="90000"/>
              </a:lnSpc>
              <a:spcBef>
                <a:spcPts val="0"/>
              </a:spcBef>
              <a:spcAft>
                <a:spcPts val="0"/>
              </a:spcAft>
              <a:buSzPct val="100000"/>
              <a:buChar char="•"/>
            </a:pPr>
            <a:r>
              <a:rPr lang="en" sz="1800"/>
              <a:t>Colorado Headwaters</a:t>
            </a:r>
            <a:endParaRPr sz="1800"/>
          </a:p>
          <a:p>
            <a:pPr indent="-308610" lvl="0" marL="457200" rtl="0" algn="l">
              <a:lnSpc>
                <a:spcPct val="90000"/>
              </a:lnSpc>
              <a:spcBef>
                <a:spcPts val="0"/>
              </a:spcBef>
              <a:spcAft>
                <a:spcPts val="0"/>
              </a:spcAft>
              <a:buSzPct val="100000"/>
              <a:buChar char="•"/>
            </a:pPr>
            <a:r>
              <a:rPr lang="en" sz="1800"/>
              <a:t>Colorado Basin Drought data</a:t>
            </a:r>
            <a:endParaRPr sz="1800"/>
          </a:p>
          <a:p>
            <a:pPr indent="-308610" lvl="0" marL="457200" rtl="0" algn="l">
              <a:lnSpc>
                <a:spcPct val="90000"/>
              </a:lnSpc>
              <a:spcBef>
                <a:spcPts val="0"/>
              </a:spcBef>
              <a:spcAft>
                <a:spcPts val="0"/>
              </a:spcAft>
              <a:buSzPct val="100000"/>
              <a:buChar char="•"/>
            </a:pPr>
            <a:r>
              <a:rPr lang="en" sz="1800"/>
              <a:t>Drought data by region</a:t>
            </a:r>
            <a:endParaRPr sz="1800"/>
          </a:p>
          <a:p>
            <a:pPr indent="0" lvl="0" marL="0" rtl="0" algn="l">
              <a:lnSpc>
                <a:spcPct val="90000"/>
              </a:lnSpc>
              <a:spcBef>
                <a:spcPts val="200"/>
              </a:spcBef>
              <a:spcAft>
                <a:spcPts val="0"/>
              </a:spcAft>
              <a:buNone/>
            </a:pPr>
            <a:r>
              <a:rPr b="1" lang="en" sz="1400"/>
              <a:t> </a:t>
            </a:r>
            <a:endParaRPr/>
          </a:p>
          <a:p>
            <a:pPr indent="0" lvl="0" marL="0" rtl="0" algn="l">
              <a:spcBef>
                <a:spcPts val="0"/>
              </a:spcBef>
              <a:spcAft>
                <a:spcPts val="0"/>
              </a:spcAft>
              <a:buClr>
                <a:schemeClr val="dk1"/>
              </a:buClr>
              <a:buSzPct val="70000"/>
              <a:buNone/>
            </a:pPr>
            <a:r>
              <a:rPr b="1" lang="en" sz="2000"/>
              <a:t>Extract Process</a:t>
            </a:r>
            <a:endParaRPr b="1" sz="2000">
              <a:solidFill>
                <a:srgbClr val="24292F"/>
              </a:solidFill>
              <a:latin typeface="Arial"/>
              <a:ea typeface="Arial"/>
              <a:cs typeface="Arial"/>
              <a:sym typeface="Arial"/>
            </a:endParaRPr>
          </a:p>
          <a:p>
            <a:pPr indent="0" lvl="0" marL="0" rtl="0" algn="l">
              <a:lnSpc>
                <a:spcPct val="115000"/>
              </a:lnSpc>
              <a:spcBef>
                <a:spcPts val="0"/>
              </a:spcBef>
              <a:spcAft>
                <a:spcPts val="0"/>
              </a:spcAft>
              <a:buClr>
                <a:schemeClr val="dk1"/>
              </a:buClr>
              <a:buSzPct val="55000"/>
              <a:buFont typeface="Arial"/>
              <a:buNone/>
            </a:pPr>
            <a:r>
              <a:rPr lang="en" sz="2000">
                <a:solidFill>
                  <a:srgbClr val="24292F"/>
                </a:solidFill>
              </a:rPr>
              <a:t>The team searched the internet for the Colorado River Basin drought data, Colorado Rocky Mountain snowpack data and Lake Mead and Powell water storage data. For each dataset the data was queried in the respective site</a:t>
            </a:r>
            <a:endParaRPr sz="2000">
              <a:solidFill>
                <a:srgbClr val="24292F"/>
              </a:solidFill>
            </a:endParaRPr>
          </a:p>
          <a:p>
            <a:pPr indent="0" lvl="0" marL="0" rtl="0" algn="l">
              <a:lnSpc>
                <a:spcPct val="115000"/>
              </a:lnSpc>
              <a:spcBef>
                <a:spcPts val="0"/>
              </a:spcBef>
              <a:spcAft>
                <a:spcPts val="0"/>
              </a:spcAft>
              <a:buClr>
                <a:schemeClr val="dk1"/>
              </a:buClr>
              <a:buSzPct val="55000"/>
              <a:buFont typeface="Arial"/>
              <a:buNone/>
            </a:pPr>
            <a:r>
              <a:rPr lang="en" sz="2000">
                <a:solidFill>
                  <a:srgbClr val="24292F"/>
                </a:solidFill>
              </a:rPr>
              <a:t>and csv formatted files were extracted. The csv datasets are as follows:</a:t>
            </a:r>
            <a:endParaRPr sz="2000">
              <a:solidFill>
                <a:srgbClr val="24292F"/>
              </a:solidFill>
            </a:endParaRPr>
          </a:p>
          <a:p>
            <a:pPr indent="-317500" lvl="0" marL="457200" rtl="0" algn="l">
              <a:lnSpc>
                <a:spcPct val="115000"/>
              </a:lnSpc>
              <a:spcBef>
                <a:spcPts val="0"/>
              </a:spcBef>
              <a:spcAft>
                <a:spcPts val="0"/>
              </a:spcAft>
              <a:buClr>
                <a:srgbClr val="24292F"/>
              </a:buClr>
              <a:buSzPct val="100000"/>
              <a:buChar char="•"/>
            </a:pPr>
            <a:r>
              <a:rPr lang="en" sz="2000">
                <a:solidFill>
                  <a:srgbClr val="24292F"/>
                </a:solidFill>
              </a:rPr>
              <a:t>Drought for the Colorado River Basin as percent area</a:t>
            </a:r>
            <a:endParaRPr sz="2000">
              <a:solidFill>
                <a:srgbClr val="24292F"/>
              </a:solidFill>
            </a:endParaRPr>
          </a:p>
          <a:p>
            <a:pPr indent="-317500" lvl="0" marL="457200" rtl="0" algn="l">
              <a:lnSpc>
                <a:spcPct val="115000"/>
              </a:lnSpc>
              <a:spcBef>
                <a:spcPts val="0"/>
              </a:spcBef>
              <a:spcAft>
                <a:spcPts val="0"/>
              </a:spcAft>
              <a:buClr>
                <a:srgbClr val="24292F"/>
              </a:buClr>
              <a:buSzPct val="100000"/>
              <a:buChar char="•"/>
            </a:pPr>
            <a:r>
              <a:rPr lang="en" sz="2000">
                <a:solidFill>
                  <a:srgbClr val="24292F"/>
                </a:solidFill>
              </a:rPr>
              <a:t>Colorado River headwaters: Rocky Mountain snowpack as snow water equivalent (SWE) in inches</a:t>
            </a:r>
            <a:endParaRPr sz="2000">
              <a:solidFill>
                <a:srgbClr val="24292F"/>
              </a:solidFill>
            </a:endParaRPr>
          </a:p>
          <a:p>
            <a:pPr indent="-317500" lvl="0" marL="457200" rtl="0" algn="l">
              <a:lnSpc>
                <a:spcPct val="115000"/>
              </a:lnSpc>
              <a:spcBef>
                <a:spcPts val="0"/>
              </a:spcBef>
              <a:spcAft>
                <a:spcPts val="0"/>
              </a:spcAft>
              <a:buClr>
                <a:srgbClr val="24292F"/>
              </a:buClr>
              <a:buSzPct val="100000"/>
              <a:buChar char="•"/>
            </a:pPr>
            <a:r>
              <a:rPr lang="en" sz="2000">
                <a:solidFill>
                  <a:srgbClr val="24292F"/>
                </a:solidFill>
              </a:rPr>
              <a:t>Lake Mead water storage in square feet</a:t>
            </a:r>
            <a:endParaRPr sz="2000">
              <a:solidFill>
                <a:srgbClr val="24292F"/>
              </a:solidFill>
            </a:endParaRPr>
          </a:p>
          <a:p>
            <a:pPr indent="-317500" lvl="0" marL="457200" rtl="0" algn="l">
              <a:lnSpc>
                <a:spcPct val="115000"/>
              </a:lnSpc>
              <a:spcBef>
                <a:spcPts val="0"/>
              </a:spcBef>
              <a:spcAft>
                <a:spcPts val="0"/>
              </a:spcAft>
              <a:buClr>
                <a:srgbClr val="24292F"/>
              </a:buClr>
              <a:buSzPct val="100000"/>
              <a:buChar char="•"/>
            </a:pPr>
            <a:r>
              <a:rPr lang="en" sz="2000">
                <a:solidFill>
                  <a:srgbClr val="24292F"/>
                </a:solidFill>
              </a:rPr>
              <a:t>Lake Powell water storage in square feet</a:t>
            </a:r>
            <a:endParaRPr sz="2000">
              <a:solidFill>
                <a:srgbClr val="24292F"/>
              </a:solidFill>
            </a:endParaRPr>
          </a:p>
          <a:p>
            <a:pPr indent="-317500" lvl="0" marL="457200" rtl="0" algn="l">
              <a:lnSpc>
                <a:spcPct val="115000"/>
              </a:lnSpc>
              <a:spcBef>
                <a:spcPts val="0"/>
              </a:spcBef>
              <a:spcAft>
                <a:spcPts val="0"/>
              </a:spcAft>
              <a:buClr>
                <a:srgbClr val="24292F"/>
              </a:buClr>
              <a:buSzPct val="100000"/>
              <a:buChar char="•"/>
            </a:pPr>
            <a:r>
              <a:rPr lang="en" sz="2000">
                <a:solidFill>
                  <a:srgbClr val="24292F"/>
                </a:solidFill>
              </a:rPr>
              <a:t>Other datasets/features we thought of but decided not to include due to assumed overload; “don’t bite off more than we can chew” (population, farming, energy sector, tourism, El Nino/La Nina)</a:t>
            </a:r>
            <a:endParaRPr sz="2000">
              <a:solidFill>
                <a:srgbClr val="24292F"/>
              </a:solidFill>
            </a:endParaRPr>
          </a:p>
          <a:p>
            <a:pPr indent="0" lvl="0" marL="0" rtl="0" algn="l">
              <a:spcBef>
                <a:spcPts val="0"/>
              </a:spcBef>
              <a:spcAft>
                <a:spcPts val="0"/>
              </a:spcAft>
              <a:buClr>
                <a:schemeClr val="dk1"/>
              </a:buClr>
              <a:buSzPct val="100000"/>
              <a:buFont typeface="Arial"/>
              <a:buNone/>
            </a:pPr>
            <a:r>
              <a:t/>
            </a:r>
            <a:endParaRPr b="1" sz="1400"/>
          </a:p>
        </p:txBody>
      </p:sp>
      <p:cxnSp>
        <p:nvCxnSpPr>
          <p:cNvPr id="149" name="Google Shape;149;p27"/>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50" name="Google Shape;150;p27"/>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51" name="Google Shape;151;p27"/>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Data Exploration cont.</a:t>
            </a:r>
            <a:endParaRPr/>
          </a:p>
        </p:txBody>
      </p:sp>
      <p:sp>
        <p:nvSpPr>
          <p:cNvPr id="157" name="Google Shape;157;p28"/>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400"/>
              <a:buFont typeface="Arial"/>
              <a:buNone/>
            </a:pPr>
            <a:r>
              <a:rPr b="1" lang="en" sz="1400"/>
              <a:t>Transformation </a:t>
            </a:r>
            <a:r>
              <a:rPr b="1" lang="en" sz="1400"/>
              <a:t>Process</a:t>
            </a:r>
            <a:endParaRPr sz="1400"/>
          </a:p>
          <a:p>
            <a:pPr indent="0" lvl="0" marL="0" rtl="0" algn="l">
              <a:lnSpc>
                <a:spcPct val="90000"/>
              </a:lnSpc>
              <a:spcBef>
                <a:spcPts val="200"/>
              </a:spcBef>
              <a:spcAft>
                <a:spcPts val="0"/>
              </a:spcAft>
              <a:buClr>
                <a:schemeClr val="dk1"/>
              </a:buClr>
              <a:buSzPts val="1400"/>
              <a:buNone/>
            </a:pPr>
            <a:r>
              <a:rPr lang="en" sz="1400"/>
              <a:t>We </a:t>
            </a:r>
            <a:r>
              <a:rPr lang="en" sz="1400"/>
              <a:t>reformatted the four CSV files in order to merge into a single dataset for our Machine Learning model.</a:t>
            </a:r>
            <a:endParaRPr sz="1400"/>
          </a:p>
          <a:p>
            <a:pPr indent="0" lvl="0" marL="0" rtl="0" algn="l">
              <a:lnSpc>
                <a:spcPct val="90000"/>
              </a:lnSpc>
              <a:spcBef>
                <a:spcPts val="200"/>
              </a:spcBef>
              <a:spcAft>
                <a:spcPts val="0"/>
              </a:spcAft>
              <a:buNone/>
            </a:pPr>
            <a:r>
              <a:rPr b="1" lang="en" sz="1400"/>
              <a:t> </a:t>
            </a:r>
            <a:endParaRPr sz="1400"/>
          </a:p>
          <a:p>
            <a:pPr indent="0" lvl="0" marL="0" rtl="0" algn="l">
              <a:spcBef>
                <a:spcPts val="0"/>
              </a:spcBef>
              <a:spcAft>
                <a:spcPts val="0"/>
              </a:spcAft>
              <a:buClr>
                <a:schemeClr val="dk1"/>
              </a:buClr>
              <a:buSzPts val="1400"/>
              <a:buNone/>
            </a:pPr>
            <a:r>
              <a:rPr b="1" lang="en" sz="1400"/>
              <a:t>Load </a:t>
            </a:r>
            <a:r>
              <a:rPr b="1" lang="en" sz="1400"/>
              <a:t>Process</a:t>
            </a:r>
            <a:endParaRPr b="1" sz="1400">
              <a:solidFill>
                <a:srgbClr val="24292F"/>
              </a:solidFill>
            </a:endParaRPr>
          </a:p>
          <a:p>
            <a:pPr indent="-317500" lvl="0" marL="457200" rtl="0" algn="l">
              <a:lnSpc>
                <a:spcPct val="115000"/>
              </a:lnSpc>
              <a:spcBef>
                <a:spcPts val="0"/>
              </a:spcBef>
              <a:spcAft>
                <a:spcPts val="0"/>
              </a:spcAft>
              <a:buSzPts val="1400"/>
              <a:buFont typeface="Calibri"/>
              <a:buChar char="•"/>
            </a:pPr>
            <a:r>
              <a:rPr lang="en" sz="1400">
                <a:solidFill>
                  <a:srgbClr val="24292F"/>
                </a:solidFill>
              </a:rPr>
              <a:t>Created single csv (the merge csv files from above) to be loaded in to ML script</a:t>
            </a:r>
            <a:endParaRPr sz="1400">
              <a:solidFill>
                <a:srgbClr val="24292F"/>
              </a:solidFill>
            </a:endParaRPr>
          </a:p>
          <a:p>
            <a:pPr indent="-317500" lvl="0" marL="457200" rtl="0" algn="l">
              <a:lnSpc>
                <a:spcPct val="90000"/>
              </a:lnSpc>
              <a:spcBef>
                <a:spcPts val="0"/>
              </a:spcBef>
              <a:spcAft>
                <a:spcPts val="0"/>
              </a:spcAft>
              <a:buSzPts val="1400"/>
              <a:buFont typeface="Calibri"/>
              <a:buChar char="•"/>
            </a:pPr>
            <a:r>
              <a:rPr lang="en" sz="1400"/>
              <a:t>Our method of reading in csv files makes the most sense; in theory moving forward analysts can update the csv files and re-read back in.  Building a database would be unnecessary overhead for the size of the dataset</a:t>
            </a:r>
            <a:r>
              <a:rPr lang="en" sz="1800"/>
              <a:t>.</a:t>
            </a:r>
            <a:endParaRPr sz="1800"/>
          </a:p>
          <a:p>
            <a:pPr indent="0" lvl="0" marL="0" rtl="0" algn="l">
              <a:spcBef>
                <a:spcPts val="0"/>
              </a:spcBef>
              <a:spcAft>
                <a:spcPts val="0"/>
              </a:spcAft>
              <a:buClr>
                <a:schemeClr val="dk1"/>
              </a:buClr>
              <a:buSzPts val="1400"/>
              <a:buNone/>
            </a:pPr>
            <a:r>
              <a:t/>
            </a:r>
            <a:endParaRPr b="1" sz="1400"/>
          </a:p>
        </p:txBody>
      </p:sp>
      <p:cxnSp>
        <p:nvCxnSpPr>
          <p:cNvPr id="158" name="Google Shape;158;p28"/>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59" name="Google Shape;159;p28"/>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60" name="Google Shape;160;p28"/>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Data Analysis</a:t>
            </a:r>
            <a:endParaRPr/>
          </a:p>
        </p:txBody>
      </p:sp>
      <p:sp>
        <p:nvSpPr>
          <p:cNvPr id="166" name="Google Shape;166;p29"/>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1400"/>
              <a:t>Data Analysis:</a:t>
            </a:r>
            <a:endParaRPr/>
          </a:p>
          <a:p>
            <a:pPr indent="0" lvl="0" marL="0" rtl="0" algn="l">
              <a:lnSpc>
                <a:spcPct val="90000"/>
              </a:lnSpc>
              <a:spcBef>
                <a:spcPts val="200"/>
              </a:spcBef>
              <a:spcAft>
                <a:spcPts val="0"/>
              </a:spcAft>
              <a:buClr>
                <a:schemeClr val="dk1"/>
              </a:buClr>
              <a:buSzPts val="1400"/>
              <a:buNone/>
            </a:pPr>
            <a:r>
              <a:rPr lang="en" sz="1400">
                <a:solidFill>
                  <a:srgbClr val="24292F"/>
                </a:solidFill>
                <a:highlight>
                  <a:srgbClr val="FFFFFF"/>
                </a:highlight>
              </a:rPr>
              <a:t>The </a:t>
            </a:r>
            <a:r>
              <a:rPr lang="en" sz="1400"/>
              <a:t>Colorado River Basin </a:t>
            </a:r>
            <a:r>
              <a:rPr lang="en" sz="1400">
                <a:solidFill>
                  <a:srgbClr val="24292F"/>
                </a:solidFill>
                <a:highlight>
                  <a:srgbClr val="FFFFFF"/>
                </a:highlight>
              </a:rPr>
              <a:t>dataset contained over 250 records, as such we utilized a few techniques to train and evaluate models based on the drought data.  In applying the train and test methodology to the dataset, the data Training score is 68% and Testing score is 70%.</a:t>
            </a:r>
            <a:endParaRPr sz="1400">
              <a:solidFill>
                <a:srgbClr val="24292F"/>
              </a:solidFill>
              <a:highlight>
                <a:srgbClr val="FFFFFF"/>
              </a:highlight>
            </a:endParaRPr>
          </a:p>
          <a:p>
            <a:pPr indent="0" lvl="0" marL="0" rtl="0" algn="l">
              <a:lnSpc>
                <a:spcPct val="90000"/>
              </a:lnSpc>
              <a:spcBef>
                <a:spcPts val="0"/>
              </a:spcBef>
              <a:spcAft>
                <a:spcPts val="0"/>
              </a:spcAft>
              <a:buClr>
                <a:schemeClr val="dk1"/>
              </a:buClr>
              <a:buSzPts val="1400"/>
              <a:buNone/>
            </a:pPr>
            <a:r>
              <a:t/>
            </a:r>
            <a:endParaRPr sz="1400"/>
          </a:p>
          <a:p>
            <a:pPr indent="0" lvl="0" marL="0" rtl="0" algn="l">
              <a:lnSpc>
                <a:spcPct val="90000"/>
              </a:lnSpc>
              <a:spcBef>
                <a:spcPts val="200"/>
              </a:spcBef>
              <a:spcAft>
                <a:spcPts val="0"/>
              </a:spcAft>
              <a:buClr>
                <a:schemeClr val="dk1"/>
              </a:buClr>
              <a:buSzPts val="1400"/>
              <a:buNone/>
            </a:pPr>
            <a:r>
              <a:rPr lang="en" sz="1400"/>
              <a:t>In analyzing the data via Supervised ML</a:t>
            </a:r>
            <a:endParaRPr sz="1400"/>
          </a:p>
          <a:p>
            <a:pPr indent="-317500" lvl="0" marL="457200" rtl="0" algn="l">
              <a:lnSpc>
                <a:spcPct val="90000"/>
              </a:lnSpc>
              <a:spcBef>
                <a:spcPts val="200"/>
              </a:spcBef>
              <a:spcAft>
                <a:spcPts val="0"/>
              </a:spcAft>
              <a:buSzPts val="1400"/>
              <a:buChar char="•"/>
            </a:pPr>
            <a:r>
              <a:rPr lang="en" sz="1400"/>
              <a:t>Accuracy score: 70%</a:t>
            </a:r>
            <a:endParaRPr sz="1400"/>
          </a:p>
          <a:p>
            <a:pPr indent="-317500" lvl="0" marL="457200" rtl="0" algn="l">
              <a:lnSpc>
                <a:spcPct val="90000"/>
              </a:lnSpc>
              <a:spcBef>
                <a:spcPts val="0"/>
              </a:spcBef>
              <a:spcAft>
                <a:spcPts val="0"/>
              </a:spcAft>
              <a:buSzPts val="1400"/>
              <a:buChar char="•"/>
            </a:pPr>
            <a:r>
              <a:rPr lang="en" sz="1400"/>
              <a:t>Drought Severity Low (0):  precision: 72%, recall 85%</a:t>
            </a:r>
            <a:endParaRPr sz="1400"/>
          </a:p>
          <a:p>
            <a:pPr indent="-317500" lvl="0" marL="457200" rtl="0" algn="l">
              <a:lnSpc>
                <a:spcPct val="90000"/>
              </a:lnSpc>
              <a:spcBef>
                <a:spcPts val="0"/>
              </a:spcBef>
              <a:spcAft>
                <a:spcPts val="0"/>
              </a:spcAft>
              <a:buSzPts val="1400"/>
              <a:buChar char="•"/>
            </a:pPr>
            <a:r>
              <a:rPr lang="en" sz="1400"/>
              <a:t>Drought Severity High (1): precision: 65%, recall 46%</a:t>
            </a:r>
            <a:endParaRPr sz="1400"/>
          </a:p>
          <a:p>
            <a:pPr indent="-317500" lvl="0" marL="457200" rtl="0" algn="l">
              <a:lnSpc>
                <a:spcPct val="90000"/>
              </a:lnSpc>
              <a:spcBef>
                <a:spcPts val="0"/>
              </a:spcBef>
              <a:spcAft>
                <a:spcPts val="0"/>
              </a:spcAft>
              <a:buSzPts val="1400"/>
              <a:buChar char="•"/>
            </a:pPr>
            <a:r>
              <a:rPr lang="en" sz="1400"/>
              <a:t>F1 score: 78%</a:t>
            </a:r>
            <a:endParaRPr sz="1400"/>
          </a:p>
          <a:p>
            <a:pPr indent="0" lvl="0" marL="0" rtl="0" algn="l">
              <a:lnSpc>
                <a:spcPct val="90000"/>
              </a:lnSpc>
              <a:spcBef>
                <a:spcPts val="200"/>
              </a:spcBef>
              <a:spcAft>
                <a:spcPts val="0"/>
              </a:spcAft>
              <a:buClr>
                <a:schemeClr val="dk1"/>
              </a:buClr>
              <a:buSzPts val="1400"/>
              <a:buNone/>
            </a:pPr>
            <a:r>
              <a:t/>
            </a:r>
            <a:endParaRPr sz="1400"/>
          </a:p>
          <a:p>
            <a:pPr indent="0" lvl="0" marL="0" rtl="0" algn="l">
              <a:lnSpc>
                <a:spcPct val="90000"/>
              </a:lnSpc>
              <a:spcBef>
                <a:spcPts val="0"/>
              </a:spcBef>
              <a:spcAft>
                <a:spcPts val="0"/>
              </a:spcAft>
              <a:buClr>
                <a:schemeClr val="dk1"/>
              </a:buClr>
              <a:buSzPts val="1400"/>
              <a:buNone/>
            </a:pPr>
            <a:r>
              <a:t/>
            </a:r>
            <a:endParaRPr sz="1400"/>
          </a:p>
          <a:p>
            <a:pPr indent="0" lvl="0" marL="0" rtl="0" algn="l">
              <a:lnSpc>
                <a:spcPct val="90000"/>
              </a:lnSpc>
              <a:spcBef>
                <a:spcPts val="0"/>
              </a:spcBef>
              <a:spcAft>
                <a:spcPts val="0"/>
              </a:spcAft>
              <a:buClr>
                <a:schemeClr val="dk1"/>
              </a:buClr>
              <a:buSzPts val="1400"/>
              <a:buNone/>
            </a:pPr>
            <a:r>
              <a:t/>
            </a:r>
            <a:endParaRPr b="1" sz="1400"/>
          </a:p>
        </p:txBody>
      </p:sp>
      <p:cxnSp>
        <p:nvCxnSpPr>
          <p:cNvPr id="167" name="Google Shape;167;p29"/>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68" name="Google Shape;168;p29"/>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69" name="Google Shape;169;p29"/>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Data Exploration &amp; Analysis</a:t>
            </a:r>
            <a:endParaRPr/>
          </a:p>
        </p:txBody>
      </p:sp>
      <p:cxnSp>
        <p:nvCxnSpPr>
          <p:cNvPr id="175" name="Google Shape;175;p30"/>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76" name="Google Shape;176;p30"/>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77" name="Google Shape;177;p30"/>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
        <p:nvSpPr>
          <p:cNvPr id="178" name="Google Shape;178;p30"/>
          <p:cNvSpPr txBox="1"/>
          <p:nvPr/>
        </p:nvSpPr>
        <p:spPr>
          <a:xfrm>
            <a:off x="427575" y="4805250"/>
            <a:ext cx="335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latin typeface="Calibri"/>
                <a:ea typeface="Calibri"/>
                <a:cs typeface="Calibri"/>
                <a:sym typeface="Calibri"/>
                <a:hlinkClick r:id="rId3"/>
              </a:rPr>
              <a:t>Tableau Storybook Analysis Link </a:t>
            </a:r>
            <a:endParaRPr sz="1000">
              <a:latin typeface="Calibri"/>
              <a:ea typeface="Calibri"/>
              <a:cs typeface="Calibri"/>
              <a:sym typeface="Calibri"/>
            </a:endParaRPr>
          </a:p>
        </p:txBody>
      </p:sp>
      <p:pic>
        <p:nvPicPr>
          <p:cNvPr id="179" name="Google Shape;179;p30"/>
          <p:cNvPicPr preferRelativeResize="0"/>
          <p:nvPr/>
        </p:nvPicPr>
        <p:blipFill>
          <a:blip r:embed="rId4">
            <a:alphaModFix/>
          </a:blip>
          <a:stretch>
            <a:fillRect/>
          </a:stretch>
        </p:blipFill>
        <p:spPr>
          <a:xfrm>
            <a:off x="510275" y="699400"/>
            <a:ext cx="5104197" cy="4004499"/>
          </a:xfrm>
          <a:prstGeom prst="rect">
            <a:avLst/>
          </a:prstGeom>
          <a:noFill/>
          <a:ln>
            <a:noFill/>
          </a:ln>
        </p:spPr>
      </p:pic>
      <p:sp>
        <p:nvSpPr>
          <p:cNvPr id="180" name="Google Shape;180;p30"/>
          <p:cNvSpPr txBox="1"/>
          <p:nvPr/>
        </p:nvSpPr>
        <p:spPr>
          <a:xfrm>
            <a:off x="6034450" y="1239325"/>
            <a:ext cx="27504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Based on the analysis,</a:t>
            </a:r>
            <a:endParaRPr>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Snowpack levels are high, the Drought conditions are low.</a:t>
            </a:r>
            <a:endParaRPr sz="1300">
              <a:latin typeface="Calibri"/>
              <a:ea typeface="Calibri"/>
              <a:cs typeface="Calibri"/>
              <a:sym typeface="Calibri"/>
            </a:endParaRPr>
          </a:p>
          <a:p>
            <a:pPr indent="-311150" lvl="0" marL="457200" rtl="0" algn="l">
              <a:spcBef>
                <a:spcPts val="300"/>
              </a:spcBef>
              <a:spcAft>
                <a:spcPts val="0"/>
              </a:spcAft>
              <a:buSzPts val="1300"/>
              <a:buFont typeface="Calibri"/>
              <a:buChar char="●"/>
            </a:pPr>
            <a:r>
              <a:rPr lang="en" sz="1300">
                <a:solidFill>
                  <a:schemeClr val="dk1"/>
                </a:solidFill>
                <a:latin typeface="Calibri"/>
                <a:ea typeface="Calibri"/>
                <a:cs typeface="Calibri"/>
                <a:sym typeface="Calibri"/>
              </a:rPr>
              <a:t>Snowpack levels are low, the Drought conditions are high.</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The same holds true as it relates to the Lake Storage levels.  </a:t>
            </a:r>
            <a:endParaRPr>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Lake Storage levels are high, the Drought conditions are low.  </a:t>
            </a:r>
            <a:endParaRPr sz="1300">
              <a:solidFill>
                <a:schemeClr val="dk1"/>
              </a:solidFill>
              <a:latin typeface="Calibri"/>
              <a:ea typeface="Calibri"/>
              <a:cs typeface="Calibri"/>
              <a:sym typeface="Calibri"/>
            </a:endParaRPr>
          </a:p>
          <a:p>
            <a:pPr indent="-311150" lvl="0" marL="457200" rtl="0" algn="l">
              <a:spcBef>
                <a:spcPts val="3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Lake Storage levels are low, the Drought conditions are high.</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Summary</a:t>
            </a:r>
            <a:endParaRPr/>
          </a:p>
        </p:txBody>
      </p:sp>
      <p:sp>
        <p:nvSpPr>
          <p:cNvPr id="186" name="Google Shape;186;p31"/>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200"/>
              </a:spcBef>
              <a:spcAft>
                <a:spcPts val="0"/>
              </a:spcAft>
              <a:buClr>
                <a:schemeClr val="dk1"/>
              </a:buClr>
              <a:buSzPts val="1400"/>
              <a:buNone/>
            </a:pPr>
            <a:r>
              <a:rPr lang="en" sz="1400"/>
              <a:t>The Colorado River Basin is a complex region with high population growth in many of the metro areas as well as expansive agriculture areas that both depend on and use the river water. There are most likely other features that when added to the dataset could enhance and improve the machine learning component to better predict severe-to-worse-drought for this region. In particular, it would be ideal to find features that could improve the recall (sensitivity) value for predicting severe-to-worse-drought because even when predicted true with an actual false outcome it would trigger the region to conserve water usage as a reaction to the prediction. Having a solid drought prediction model would better prepare the region for water conservation action during periods of drought or non-drought.</a:t>
            </a:r>
            <a:endParaRPr sz="1400"/>
          </a:p>
          <a:p>
            <a:pPr indent="0" lvl="0" marL="0" rtl="0" algn="l">
              <a:lnSpc>
                <a:spcPct val="90000"/>
              </a:lnSpc>
              <a:spcBef>
                <a:spcPts val="200"/>
              </a:spcBef>
              <a:spcAft>
                <a:spcPts val="0"/>
              </a:spcAft>
              <a:buClr>
                <a:schemeClr val="dk1"/>
              </a:buClr>
              <a:buSzPts val="1400"/>
              <a:buNone/>
            </a:pPr>
            <a:r>
              <a:t/>
            </a:r>
            <a:endParaRPr sz="1400"/>
          </a:p>
          <a:p>
            <a:pPr indent="0" lvl="0" marL="0" rtl="0" algn="l">
              <a:lnSpc>
                <a:spcPct val="90000"/>
              </a:lnSpc>
              <a:spcBef>
                <a:spcPts val="0"/>
              </a:spcBef>
              <a:spcAft>
                <a:spcPts val="0"/>
              </a:spcAft>
              <a:buClr>
                <a:schemeClr val="dk1"/>
              </a:buClr>
              <a:buSzPts val="1400"/>
              <a:buNone/>
            </a:pPr>
            <a:r>
              <a:t/>
            </a:r>
            <a:endParaRPr/>
          </a:p>
          <a:p>
            <a:pPr indent="0" lvl="0" marL="0" rtl="0" algn="l">
              <a:lnSpc>
                <a:spcPct val="90000"/>
              </a:lnSpc>
              <a:spcBef>
                <a:spcPts val="0"/>
              </a:spcBef>
              <a:spcAft>
                <a:spcPts val="0"/>
              </a:spcAft>
              <a:buClr>
                <a:schemeClr val="dk1"/>
              </a:buClr>
              <a:buSzPts val="1400"/>
              <a:buNone/>
            </a:pPr>
            <a:r>
              <a:t/>
            </a:r>
            <a:endParaRPr b="1" sz="1400"/>
          </a:p>
        </p:txBody>
      </p:sp>
      <p:cxnSp>
        <p:nvCxnSpPr>
          <p:cNvPr id="187" name="Google Shape;187;p31"/>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188" name="Google Shape;188;p31"/>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189" name="Google Shape;189;p31"/>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93" name="Shape 193"/>
        <p:cNvGrpSpPr/>
        <p:nvPr/>
      </p:nvGrpSpPr>
      <p:grpSpPr>
        <a:xfrm>
          <a:off x="0" y="0"/>
          <a:ext cx="0" cy="0"/>
          <a:chOff x="0" y="0"/>
          <a:chExt cx="0" cy="0"/>
        </a:xfrm>
      </p:grpSpPr>
      <p:sp>
        <p:nvSpPr>
          <p:cNvPr id="194" name="Google Shape;194;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440867" y="106472"/>
            <a:ext cx="8303100" cy="620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00000"/>
              </a:buClr>
              <a:buSzPts val="2700"/>
              <a:buFont typeface="Calibri"/>
              <a:buNone/>
            </a:pPr>
            <a:r>
              <a:rPr lang="en" sz="2700">
                <a:solidFill>
                  <a:srgbClr val="C00000"/>
                </a:solidFill>
              </a:rPr>
              <a:t>Technology and Algorithms</a:t>
            </a:r>
            <a:endParaRPr/>
          </a:p>
        </p:txBody>
      </p:sp>
      <p:sp>
        <p:nvSpPr>
          <p:cNvPr id="200" name="Google Shape;200;p33"/>
          <p:cNvSpPr txBox="1"/>
          <p:nvPr>
            <p:ph idx="1" type="body"/>
          </p:nvPr>
        </p:nvSpPr>
        <p:spPr>
          <a:xfrm>
            <a:off x="440867" y="771524"/>
            <a:ext cx="8303100" cy="3861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200"/>
              </a:spcBef>
              <a:spcAft>
                <a:spcPts val="0"/>
              </a:spcAft>
              <a:buClr>
                <a:schemeClr val="dk1"/>
              </a:buClr>
              <a:buSzPts val="1400"/>
              <a:buNone/>
            </a:pPr>
            <a:r>
              <a:rPr lang="en" sz="1400"/>
              <a:t>The tools and algorithms utilized for the CRB Analysis are as follows:</a:t>
            </a:r>
            <a:endParaRPr sz="1400"/>
          </a:p>
          <a:p>
            <a:pPr indent="-317500" lvl="0" marL="457200" rtl="0" algn="l">
              <a:lnSpc>
                <a:spcPct val="90000"/>
              </a:lnSpc>
              <a:spcBef>
                <a:spcPts val="200"/>
              </a:spcBef>
              <a:spcAft>
                <a:spcPts val="0"/>
              </a:spcAft>
              <a:buSzPts val="1400"/>
              <a:buChar char="•"/>
            </a:pPr>
            <a:r>
              <a:rPr lang="en" sz="1400"/>
              <a:t>Jupyter Notebook</a:t>
            </a:r>
            <a:endParaRPr sz="1400"/>
          </a:p>
          <a:p>
            <a:pPr indent="-317500" lvl="0" marL="457200" rtl="0" algn="l">
              <a:lnSpc>
                <a:spcPct val="90000"/>
              </a:lnSpc>
              <a:spcBef>
                <a:spcPts val="300"/>
              </a:spcBef>
              <a:spcAft>
                <a:spcPts val="0"/>
              </a:spcAft>
              <a:buSzPts val="1400"/>
              <a:buChar char="•"/>
            </a:pPr>
            <a:r>
              <a:rPr lang="en" sz="1400"/>
              <a:t>Pandas</a:t>
            </a:r>
            <a:endParaRPr sz="1400"/>
          </a:p>
          <a:p>
            <a:pPr indent="-317500" lvl="0" marL="457200" rtl="0" algn="l">
              <a:lnSpc>
                <a:spcPct val="90000"/>
              </a:lnSpc>
              <a:spcBef>
                <a:spcPts val="300"/>
              </a:spcBef>
              <a:spcAft>
                <a:spcPts val="0"/>
              </a:spcAft>
              <a:buSzPts val="1400"/>
              <a:buChar char="•"/>
            </a:pPr>
            <a:r>
              <a:rPr lang="en" sz="1400"/>
              <a:t>PostgreSQL</a:t>
            </a:r>
            <a:endParaRPr sz="1400"/>
          </a:p>
          <a:p>
            <a:pPr indent="-317500" lvl="0" marL="457200" rtl="0" algn="l">
              <a:spcBef>
                <a:spcPts val="300"/>
              </a:spcBef>
              <a:spcAft>
                <a:spcPts val="0"/>
              </a:spcAft>
              <a:buSzPts val="1400"/>
              <a:buChar char="•"/>
            </a:pPr>
            <a:r>
              <a:rPr lang="en" sz="1400"/>
              <a:t>Quick DBD </a:t>
            </a:r>
            <a:endParaRPr sz="1400"/>
          </a:p>
          <a:p>
            <a:pPr indent="-317500" lvl="0" marL="457200" rtl="0" algn="l">
              <a:spcBef>
                <a:spcPts val="0"/>
              </a:spcBef>
              <a:spcAft>
                <a:spcPts val="0"/>
              </a:spcAft>
              <a:buSzPts val="1400"/>
              <a:buChar char="•"/>
            </a:pPr>
            <a:r>
              <a:rPr lang="en" sz="1400"/>
              <a:t>Tableau</a:t>
            </a:r>
            <a:endParaRPr sz="1400"/>
          </a:p>
          <a:p>
            <a:pPr indent="-317500" lvl="0" marL="457200" rtl="0" algn="l">
              <a:lnSpc>
                <a:spcPct val="90000"/>
              </a:lnSpc>
              <a:spcBef>
                <a:spcPts val="0"/>
              </a:spcBef>
              <a:spcAft>
                <a:spcPts val="0"/>
              </a:spcAft>
              <a:buSzPts val="1400"/>
              <a:buChar char="•"/>
            </a:pPr>
            <a:r>
              <a:rPr lang="en" sz="1400"/>
              <a:t>SKLearn</a:t>
            </a:r>
            <a:endParaRPr sz="1400"/>
          </a:p>
          <a:p>
            <a:pPr indent="0" lvl="0" marL="0" rtl="0" algn="l">
              <a:lnSpc>
                <a:spcPct val="90000"/>
              </a:lnSpc>
              <a:spcBef>
                <a:spcPts val="300"/>
              </a:spcBef>
              <a:spcAft>
                <a:spcPts val="0"/>
              </a:spcAft>
              <a:buClr>
                <a:schemeClr val="dk1"/>
              </a:buClr>
              <a:buSzPts val="1400"/>
              <a:buNone/>
            </a:pPr>
            <a:r>
              <a:t/>
            </a:r>
            <a:endParaRPr b="1" sz="1400"/>
          </a:p>
        </p:txBody>
      </p:sp>
      <p:cxnSp>
        <p:nvCxnSpPr>
          <p:cNvPr id="201" name="Google Shape;201;p33"/>
          <p:cNvCxnSpPr/>
          <p:nvPr/>
        </p:nvCxnSpPr>
        <p:spPr>
          <a:xfrm>
            <a:off x="510268" y="624569"/>
            <a:ext cx="8274600" cy="0"/>
          </a:xfrm>
          <a:prstGeom prst="straightConnector1">
            <a:avLst/>
          </a:prstGeom>
          <a:noFill/>
          <a:ln cap="flat" cmpd="sng" w="12700">
            <a:solidFill>
              <a:srgbClr val="A5A5A5"/>
            </a:solidFill>
            <a:prstDash val="solid"/>
            <a:miter lim="800000"/>
            <a:headEnd len="sm" w="sm" type="none"/>
            <a:tailEnd len="sm" w="sm" type="none"/>
          </a:ln>
        </p:spPr>
      </p:cxnSp>
      <p:cxnSp>
        <p:nvCxnSpPr>
          <p:cNvPr id="202" name="Google Shape;202;p33"/>
          <p:cNvCxnSpPr/>
          <p:nvPr/>
        </p:nvCxnSpPr>
        <p:spPr>
          <a:xfrm>
            <a:off x="510268" y="4788354"/>
            <a:ext cx="8274600" cy="0"/>
          </a:xfrm>
          <a:prstGeom prst="straightConnector1">
            <a:avLst/>
          </a:prstGeom>
          <a:noFill/>
          <a:ln cap="flat" cmpd="sng" w="12700">
            <a:solidFill>
              <a:srgbClr val="A5A5A5"/>
            </a:solidFill>
            <a:prstDash val="solid"/>
            <a:miter lim="800000"/>
            <a:headEnd len="sm" w="sm" type="none"/>
            <a:tailEnd len="sm" w="sm" type="none"/>
          </a:ln>
        </p:spPr>
      </p:cxnSp>
      <p:sp>
        <p:nvSpPr>
          <p:cNvPr id="203" name="Google Shape;203;p33"/>
          <p:cNvSpPr txBox="1"/>
          <p:nvPr/>
        </p:nvSpPr>
        <p:spPr>
          <a:xfrm>
            <a:off x="8311243" y="52557"/>
            <a:ext cx="773700" cy="300000"/>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F2F2F2"/>
                </a:solidFill>
                <a:latin typeface="Calibri"/>
                <a:ea typeface="Calibri"/>
                <a:cs typeface="Calibri"/>
                <a:sym typeface="Calibri"/>
              </a:rPr>
              <a:t>DRAFT</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