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70" autoAdjust="0"/>
    <p:restoredTop sz="94660"/>
  </p:normalViewPr>
  <p:slideViewPr>
    <p:cSldViewPr snapToGrid="0">
      <p:cViewPr varScale="1">
        <p:scale>
          <a:sx n="84" d="100"/>
          <a:sy n="84" d="100"/>
        </p:scale>
        <p:origin x="725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40AC8-1119-4E1B-B416-F1397728AE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8CA6D3-4854-41DC-A70D-BDAE3670C1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4C3317-C0D0-47C2-8D7C-BFFB4CA41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212BA-16B1-4D17-81F7-0D96419692D5}" type="datetimeFigureOut">
              <a:rPr lang="en-GB" smtClean="0"/>
              <a:t>20/02/2022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BDB9BF-4B43-4BBA-837D-8DF0EB507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FBA730-06AC-4282-B2B1-971FE7F75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58E59-0107-4589-9467-035F8AB8E1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6840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FB3E4-72BC-489B-A5E5-453891921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701F3E-ED18-4B61-8F22-B010E8A69B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5D4C7C-5DBC-4743-B08F-5F77FEFF4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212BA-16B1-4D17-81F7-0D96419692D5}" type="datetimeFigureOut">
              <a:rPr lang="en-GB" smtClean="0"/>
              <a:t>20/02/2022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BF3D71-B762-44FA-B9F1-FE4F7E4A2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F81B50-E70E-43CB-945B-FCEA2C1FD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58E59-0107-4589-9467-035F8AB8E1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742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569330-72D0-48A7-B165-78A99CDC07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DD7646-BD2F-40FC-896F-3BC76A1632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027F18-C5E7-452A-89C0-21524B2B2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212BA-16B1-4D17-81F7-0D96419692D5}" type="datetimeFigureOut">
              <a:rPr lang="en-GB" smtClean="0"/>
              <a:t>20/02/2022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8E106-B4F2-4105-83E4-24629F84B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AFC777-2BC8-4F83-AC25-D6BD643B8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58E59-0107-4589-9467-035F8AB8E1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043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BF9AA-1B3C-404C-8B16-D61CD8E7C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2A743-0FC4-4B33-B58A-4850F24E24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9A037A-800B-4530-B371-972EA8C7F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212BA-16B1-4D17-81F7-0D96419692D5}" type="datetimeFigureOut">
              <a:rPr lang="en-GB" smtClean="0"/>
              <a:t>20/02/2022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677EC-9B8A-426C-A148-6B8714E22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79924E-B0AD-416A-AD31-D166782FD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58E59-0107-4589-9467-035F8AB8E1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1302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328DA-9590-4975-B3F6-27598E95B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88ABC5-1F5B-4D0E-A3BB-62F5059025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12490-8AA0-4426-BF21-63B6A6CB4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212BA-16B1-4D17-81F7-0D96419692D5}" type="datetimeFigureOut">
              <a:rPr lang="en-GB" smtClean="0"/>
              <a:t>20/02/2022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98A128-A468-4668-84B5-5E1E388D7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FDF8E8-B857-4524-8CF9-40A9BBA7B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58E59-0107-4589-9467-035F8AB8E1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4605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45645-B4BF-45BE-8A68-CDF029487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C8D67-1379-4F6A-B520-56CF9756DA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0A721A-C691-4545-A626-8F55F374B5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ABE832-10E3-4BD9-9DE7-04AC91A1C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212BA-16B1-4D17-81F7-0D96419692D5}" type="datetimeFigureOut">
              <a:rPr lang="en-GB" smtClean="0"/>
              <a:t>20/02/2022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7C2281-171D-4390-B198-4B39864A9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16907B-F64D-4FBB-8935-04AF21397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58E59-0107-4589-9467-035F8AB8E1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5981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29390-6397-415D-A119-7DC033A11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260FE7-1BE2-4228-8295-B4164D3709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81B847-9FCE-47F0-B941-4BC2AA193C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85CE31-10EB-4551-BF26-9786BC1AC3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D8B74C-F12C-452E-AFE2-08C8A0EC0D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0C3EC1-8525-4648-B754-6677A8A4A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212BA-16B1-4D17-81F7-0D96419692D5}" type="datetimeFigureOut">
              <a:rPr lang="en-GB" smtClean="0"/>
              <a:t>20/02/2022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7D0F4E-B14A-482F-A673-57EB7A776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B0D950-F92C-4855-BB64-A3F06D5CD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58E59-0107-4589-9467-035F8AB8E1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9730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4F9EB-4767-4D17-9B49-0276FB0FA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19CBB6-4D7C-4320-AE69-5F54E6460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212BA-16B1-4D17-81F7-0D96419692D5}" type="datetimeFigureOut">
              <a:rPr lang="en-GB" smtClean="0"/>
              <a:t>20/02/2022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1F2089-E907-4234-AE98-F9C3ED178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A23F1F-57AD-48DF-B62B-C8A7C352B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58E59-0107-4589-9467-035F8AB8E1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8035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139263-1FA6-4031-B702-54E3D844D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212BA-16B1-4D17-81F7-0D96419692D5}" type="datetimeFigureOut">
              <a:rPr lang="en-GB" smtClean="0"/>
              <a:t>20/02/2022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C6B51A-68BD-479F-BA83-C7B27FC53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891B08-7978-42DB-9442-92B4BAB4B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58E59-0107-4589-9467-035F8AB8E1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2307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318BA-2C8F-43AE-A9F1-5220449D6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071FD5-B816-4FA4-BBAD-79E59F1B0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0C8310-9861-4464-8E2E-CB99AC06A6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9B7FB9-244C-46AF-A8E3-2D5AC4487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212BA-16B1-4D17-81F7-0D96419692D5}" type="datetimeFigureOut">
              <a:rPr lang="en-GB" smtClean="0"/>
              <a:t>20/02/2022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E11D01-B450-4DA0-9747-860DE0668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EF7B76-4E20-4F82-8C17-DBE97466D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58E59-0107-4589-9467-035F8AB8E1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4434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96A65-92D7-47DE-ACD9-A2E5E4346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436595-B14B-4CF6-9C29-5B501EA8D1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E39715-7FD4-4780-9692-D4539BABCA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015D14-05C3-4400-8512-F7AA0E158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212BA-16B1-4D17-81F7-0D96419692D5}" type="datetimeFigureOut">
              <a:rPr lang="en-GB" smtClean="0"/>
              <a:t>20/02/2022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398960-36DD-4EEA-9C36-A7B0C462C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935504-634A-4B58-8C4E-DC863A179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58E59-0107-4589-9467-035F8AB8E1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0809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B7E7D2-5118-4E68-B77F-98B4E3C97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71621C-CFED-49FB-91F0-F1259F8701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D8753D-8A25-40E5-998C-3CDC7F700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0212BA-16B1-4D17-81F7-0D96419692D5}" type="datetimeFigureOut">
              <a:rPr lang="en-GB" smtClean="0"/>
              <a:t>20/02/2022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3F2B25-421F-4D94-A302-10267BD811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1E52DB-B21D-493A-A9E2-65D72A6407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58E59-0107-4589-9467-035F8AB8E1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292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771E83B-3B24-4422-A1FF-F927BD9F98F9}"/>
              </a:ext>
            </a:extLst>
          </p:cNvPr>
          <p:cNvSpPr/>
          <p:nvPr/>
        </p:nvSpPr>
        <p:spPr>
          <a:xfrm>
            <a:off x="9841272" y="2555401"/>
            <a:ext cx="2056069" cy="495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9F415E0-0F6F-42DE-91AF-C41630EC0DC0}"/>
              </a:ext>
            </a:extLst>
          </p:cNvPr>
          <p:cNvSpPr/>
          <p:nvPr/>
        </p:nvSpPr>
        <p:spPr>
          <a:xfrm>
            <a:off x="11548152" y="2555400"/>
            <a:ext cx="349188" cy="27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BB4CD8-A771-4F47-86F3-9DCF249988D6}"/>
              </a:ext>
            </a:extLst>
          </p:cNvPr>
          <p:cNvSpPr txBox="1"/>
          <p:nvPr/>
        </p:nvSpPr>
        <p:spPr>
          <a:xfrm>
            <a:off x="11478906" y="2502835"/>
            <a:ext cx="7132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rgbClr val="FF0000"/>
                </a:solidFill>
              </a:rPr>
              <a:t>.</a:t>
            </a:r>
            <a:r>
              <a:rPr lang="en-GB" sz="1600" dirty="0" err="1">
                <a:solidFill>
                  <a:srgbClr val="FF0000"/>
                </a:solidFill>
              </a:rPr>
              <a:t>py</a:t>
            </a:r>
            <a:endParaRPr lang="en-GB" sz="1600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BC6B46-6850-416A-B265-1D710E921B7A}"/>
              </a:ext>
            </a:extLst>
          </p:cNvPr>
          <p:cNvSpPr txBox="1"/>
          <p:nvPr/>
        </p:nvSpPr>
        <p:spPr>
          <a:xfrm>
            <a:off x="9872611" y="2619767"/>
            <a:ext cx="2141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err="1"/>
              <a:t>Pump_and_Probe</a:t>
            </a:r>
            <a:endParaRPr lang="en-GB" sz="16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32DF971-F9BA-40FC-84B3-784DA8AD5A9C}"/>
              </a:ext>
            </a:extLst>
          </p:cNvPr>
          <p:cNvSpPr txBox="1"/>
          <p:nvPr/>
        </p:nvSpPr>
        <p:spPr>
          <a:xfrm>
            <a:off x="739600" y="-208902"/>
            <a:ext cx="18653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GB" sz="1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34B065B-D051-4028-AAD2-D33A67048B33}"/>
              </a:ext>
            </a:extLst>
          </p:cNvPr>
          <p:cNvSpPr txBox="1"/>
          <p:nvPr/>
        </p:nvSpPr>
        <p:spPr>
          <a:xfrm>
            <a:off x="6488875" y="5297013"/>
            <a:ext cx="29565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i="1" dirty="0"/>
              <a:t>Auxiliary files</a:t>
            </a:r>
            <a:r>
              <a:rPr lang="en-GB" sz="16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MultiResources.py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CameraResources.py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AnalysisBMP_Exp.py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Modify_csv_with_python.py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05D27A5-B9E4-4585-B042-6CEA21EFBC3E}"/>
              </a:ext>
            </a:extLst>
          </p:cNvPr>
          <p:cNvSpPr/>
          <p:nvPr/>
        </p:nvSpPr>
        <p:spPr>
          <a:xfrm>
            <a:off x="4152140" y="2871344"/>
            <a:ext cx="2056069" cy="9095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28890F4-50BE-481A-A00C-1E9F0F5839B9}"/>
              </a:ext>
            </a:extLst>
          </p:cNvPr>
          <p:cNvSpPr/>
          <p:nvPr/>
        </p:nvSpPr>
        <p:spPr>
          <a:xfrm>
            <a:off x="5859020" y="2871343"/>
            <a:ext cx="349188" cy="27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805ED7D-E99D-4649-9B5A-DC92759D56E6}"/>
              </a:ext>
            </a:extLst>
          </p:cNvPr>
          <p:cNvSpPr txBox="1"/>
          <p:nvPr/>
        </p:nvSpPr>
        <p:spPr>
          <a:xfrm>
            <a:off x="5789774" y="2818778"/>
            <a:ext cx="7132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rgbClr val="FF0000"/>
                </a:solidFill>
              </a:rPr>
              <a:t>.</a:t>
            </a:r>
            <a:r>
              <a:rPr lang="en-GB" sz="1600" dirty="0" err="1">
                <a:solidFill>
                  <a:srgbClr val="FF0000"/>
                </a:solidFill>
              </a:rPr>
              <a:t>py</a:t>
            </a:r>
            <a:endParaRPr lang="en-GB" sz="1600" dirty="0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0CF8AE0-C110-4E96-9922-D468C5FE16AE}"/>
              </a:ext>
            </a:extLst>
          </p:cNvPr>
          <p:cNvSpPr txBox="1"/>
          <p:nvPr/>
        </p:nvSpPr>
        <p:spPr>
          <a:xfrm>
            <a:off x="4762599" y="2899134"/>
            <a:ext cx="2141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/>
              <a:t>Start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66BB5DE-FCD1-4AF9-A02D-04CD7E3E9B4B}"/>
              </a:ext>
            </a:extLst>
          </p:cNvPr>
          <p:cNvSpPr/>
          <p:nvPr/>
        </p:nvSpPr>
        <p:spPr>
          <a:xfrm>
            <a:off x="4201767" y="3325380"/>
            <a:ext cx="1942493" cy="4046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763CBCF-4511-4DE7-AF2A-C9FA07A17F8C}"/>
              </a:ext>
            </a:extLst>
          </p:cNvPr>
          <p:cNvSpPr txBox="1"/>
          <p:nvPr/>
        </p:nvSpPr>
        <p:spPr>
          <a:xfrm>
            <a:off x="4213901" y="3325380"/>
            <a:ext cx="2141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err="1"/>
              <a:t>Background_capture</a:t>
            </a:r>
            <a:endParaRPr lang="en-GB" sz="16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6EFE007-F549-45FF-89E8-BCAF3221B08F}"/>
              </a:ext>
            </a:extLst>
          </p:cNvPr>
          <p:cNvSpPr/>
          <p:nvPr/>
        </p:nvSpPr>
        <p:spPr>
          <a:xfrm>
            <a:off x="4166314" y="4203744"/>
            <a:ext cx="1538827" cy="495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1524DE6-0E5A-431F-9033-4E4C40675C7A}"/>
              </a:ext>
            </a:extLst>
          </p:cNvPr>
          <p:cNvSpPr/>
          <p:nvPr/>
        </p:nvSpPr>
        <p:spPr>
          <a:xfrm>
            <a:off x="5355952" y="4203743"/>
            <a:ext cx="349188" cy="27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335D602-1225-4262-A8BF-E2E53444A35D}"/>
              </a:ext>
            </a:extLst>
          </p:cNvPr>
          <p:cNvSpPr txBox="1"/>
          <p:nvPr/>
        </p:nvSpPr>
        <p:spPr>
          <a:xfrm>
            <a:off x="5286706" y="4151178"/>
            <a:ext cx="7132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rgbClr val="00B050"/>
                </a:solidFill>
              </a:rPr>
              <a:t>.csv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E677187-4385-43B1-A12F-3C24687F99FF}"/>
              </a:ext>
            </a:extLst>
          </p:cNvPr>
          <p:cNvSpPr txBox="1"/>
          <p:nvPr/>
        </p:nvSpPr>
        <p:spPr>
          <a:xfrm>
            <a:off x="4166314" y="4268174"/>
            <a:ext cx="2141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Background</a:t>
            </a:r>
          </a:p>
        </p:txBody>
      </p:sp>
      <p:sp>
        <p:nvSpPr>
          <p:cNvPr id="29" name="Arrow: Up-Down 28">
            <a:extLst>
              <a:ext uri="{FF2B5EF4-FFF2-40B4-BE49-F238E27FC236}">
                <a16:creationId xmlns:a16="http://schemas.microsoft.com/office/drawing/2014/main" id="{FFE2BFBC-BD30-44A7-A200-94EE1368E91F}"/>
              </a:ext>
            </a:extLst>
          </p:cNvPr>
          <p:cNvSpPr/>
          <p:nvPr/>
        </p:nvSpPr>
        <p:spPr>
          <a:xfrm>
            <a:off x="4854609" y="3811410"/>
            <a:ext cx="186275" cy="320055"/>
          </a:xfrm>
          <a:prstGeom prst="upDownArrow">
            <a:avLst/>
          </a:prstGeom>
          <a:ln w="127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BA22193-B0F0-47EC-916E-22837465ABBD}"/>
              </a:ext>
            </a:extLst>
          </p:cNvPr>
          <p:cNvSpPr/>
          <p:nvPr/>
        </p:nvSpPr>
        <p:spPr>
          <a:xfrm>
            <a:off x="9841270" y="3457833"/>
            <a:ext cx="2056069" cy="495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D3F207C-D38C-4729-AE90-B2CF00FABEE3}"/>
              </a:ext>
            </a:extLst>
          </p:cNvPr>
          <p:cNvSpPr/>
          <p:nvPr/>
        </p:nvSpPr>
        <p:spPr>
          <a:xfrm>
            <a:off x="11548150" y="3457832"/>
            <a:ext cx="349188" cy="27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DBE996F-D275-4056-BDEB-DF3F7F6F2E9E}"/>
              </a:ext>
            </a:extLst>
          </p:cNvPr>
          <p:cNvSpPr txBox="1"/>
          <p:nvPr/>
        </p:nvSpPr>
        <p:spPr>
          <a:xfrm>
            <a:off x="11478904" y="3405267"/>
            <a:ext cx="7132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rgbClr val="00B050"/>
                </a:solidFill>
              </a:rPr>
              <a:t>.csv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DB2CE7F-686D-4C07-9ED5-264BA91AD07A}"/>
              </a:ext>
            </a:extLst>
          </p:cNvPr>
          <p:cNvSpPr txBox="1"/>
          <p:nvPr/>
        </p:nvSpPr>
        <p:spPr>
          <a:xfrm>
            <a:off x="9872609" y="3522199"/>
            <a:ext cx="2141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err="1"/>
              <a:t>Pump_and_Probe</a:t>
            </a:r>
            <a:endParaRPr lang="en-GB" sz="16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B6555D7-42D6-4881-82B7-38D4E102B7CD}"/>
              </a:ext>
            </a:extLst>
          </p:cNvPr>
          <p:cNvSpPr/>
          <p:nvPr/>
        </p:nvSpPr>
        <p:spPr>
          <a:xfrm>
            <a:off x="3574870" y="5204073"/>
            <a:ext cx="2056069" cy="495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260D139-B6E7-4883-8900-A56C66570522}"/>
              </a:ext>
            </a:extLst>
          </p:cNvPr>
          <p:cNvSpPr/>
          <p:nvPr/>
        </p:nvSpPr>
        <p:spPr>
          <a:xfrm>
            <a:off x="5281750" y="5204072"/>
            <a:ext cx="349188" cy="27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38AA181-F361-49DB-AD42-A5382056D2A5}"/>
              </a:ext>
            </a:extLst>
          </p:cNvPr>
          <p:cNvSpPr txBox="1"/>
          <p:nvPr/>
        </p:nvSpPr>
        <p:spPr>
          <a:xfrm>
            <a:off x="5212504" y="5151507"/>
            <a:ext cx="7132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rgbClr val="FF0000"/>
                </a:solidFill>
              </a:rPr>
              <a:t>.</a:t>
            </a:r>
            <a:r>
              <a:rPr lang="en-GB" sz="1600" dirty="0" err="1">
                <a:solidFill>
                  <a:srgbClr val="FF0000"/>
                </a:solidFill>
              </a:rPr>
              <a:t>py</a:t>
            </a:r>
            <a:endParaRPr lang="en-GB" sz="1600" dirty="0">
              <a:solidFill>
                <a:srgbClr val="FF000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C040556-EF0D-4835-811A-F152FAF7AA4C}"/>
              </a:ext>
            </a:extLst>
          </p:cNvPr>
          <p:cNvSpPr txBox="1"/>
          <p:nvPr/>
        </p:nvSpPr>
        <p:spPr>
          <a:xfrm>
            <a:off x="3606209" y="5268439"/>
            <a:ext cx="2141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err="1"/>
              <a:t>Probe_detuning</a:t>
            </a:r>
            <a:endParaRPr lang="en-GB" sz="160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4CB9720-C01E-4A00-BF03-1D5930717B73}"/>
              </a:ext>
            </a:extLst>
          </p:cNvPr>
          <p:cNvSpPr/>
          <p:nvPr/>
        </p:nvSpPr>
        <p:spPr>
          <a:xfrm>
            <a:off x="3574868" y="6089973"/>
            <a:ext cx="2056069" cy="495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2607082-37A7-430D-A7DB-C31ACC1C4B20}"/>
              </a:ext>
            </a:extLst>
          </p:cNvPr>
          <p:cNvSpPr/>
          <p:nvPr/>
        </p:nvSpPr>
        <p:spPr>
          <a:xfrm>
            <a:off x="5281748" y="6089972"/>
            <a:ext cx="349188" cy="27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D25DB98-71B9-418E-8378-F66200A6B001}"/>
              </a:ext>
            </a:extLst>
          </p:cNvPr>
          <p:cNvSpPr txBox="1"/>
          <p:nvPr/>
        </p:nvSpPr>
        <p:spPr>
          <a:xfrm>
            <a:off x="5212502" y="6037407"/>
            <a:ext cx="7132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rgbClr val="00B050"/>
                </a:solidFill>
              </a:rPr>
              <a:t>.csv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53C7C86-0B70-40F8-8BF6-08184F130E57}"/>
              </a:ext>
            </a:extLst>
          </p:cNvPr>
          <p:cNvSpPr txBox="1"/>
          <p:nvPr/>
        </p:nvSpPr>
        <p:spPr>
          <a:xfrm>
            <a:off x="3606207" y="6154339"/>
            <a:ext cx="2141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err="1"/>
              <a:t>Probe_detuning</a:t>
            </a:r>
            <a:endParaRPr lang="en-GB" sz="16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6701006-1C6E-4F6F-8C2C-CF2C82C122F2}"/>
              </a:ext>
            </a:extLst>
          </p:cNvPr>
          <p:cNvSpPr/>
          <p:nvPr/>
        </p:nvSpPr>
        <p:spPr>
          <a:xfrm>
            <a:off x="9921190" y="4719877"/>
            <a:ext cx="2056069" cy="495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F0B6672-A4EE-4D47-AEC2-47F08679B3BF}"/>
              </a:ext>
            </a:extLst>
          </p:cNvPr>
          <p:cNvSpPr/>
          <p:nvPr/>
        </p:nvSpPr>
        <p:spPr>
          <a:xfrm>
            <a:off x="11628070" y="4719876"/>
            <a:ext cx="349188" cy="27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06310B8-3283-4DA1-B511-AC884B340B16}"/>
              </a:ext>
            </a:extLst>
          </p:cNvPr>
          <p:cNvSpPr txBox="1"/>
          <p:nvPr/>
        </p:nvSpPr>
        <p:spPr>
          <a:xfrm>
            <a:off x="11558824" y="4667311"/>
            <a:ext cx="7132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rgbClr val="FF0000"/>
                </a:solidFill>
              </a:rPr>
              <a:t>.</a:t>
            </a:r>
            <a:r>
              <a:rPr lang="en-GB" sz="1600" dirty="0" err="1">
                <a:solidFill>
                  <a:srgbClr val="FF0000"/>
                </a:solidFill>
              </a:rPr>
              <a:t>py</a:t>
            </a:r>
            <a:endParaRPr lang="en-GB" sz="1600" dirty="0">
              <a:solidFill>
                <a:srgbClr val="FF0000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1B141FA-6A83-41C0-BB6B-5539F93A1A0B}"/>
              </a:ext>
            </a:extLst>
          </p:cNvPr>
          <p:cNvSpPr txBox="1"/>
          <p:nvPr/>
        </p:nvSpPr>
        <p:spPr>
          <a:xfrm>
            <a:off x="9952529" y="4784243"/>
            <a:ext cx="2141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err="1"/>
              <a:t>Repump_detuning</a:t>
            </a:r>
            <a:endParaRPr lang="en-GB" sz="1600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05AC5B7-6116-4D7F-B0EF-EF59B380B233}"/>
              </a:ext>
            </a:extLst>
          </p:cNvPr>
          <p:cNvSpPr/>
          <p:nvPr/>
        </p:nvSpPr>
        <p:spPr>
          <a:xfrm>
            <a:off x="645717" y="5682004"/>
            <a:ext cx="2056069" cy="495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9D2B2DE-D71C-4A32-A740-2A87C78DC5DA}"/>
              </a:ext>
            </a:extLst>
          </p:cNvPr>
          <p:cNvSpPr/>
          <p:nvPr/>
        </p:nvSpPr>
        <p:spPr>
          <a:xfrm>
            <a:off x="2352597" y="5682003"/>
            <a:ext cx="349188" cy="27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36B800C-60B4-4D6F-BB17-7DC24047B866}"/>
              </a:ext>
            </a:extLst>
          </p:cNvPr>
          <p:cNvSpPr txBox="1"/>
          <p:nvPr/>
        </p:nvSpPr>
        <p:spPr>
          <a:xfrm>
            <a:off x="2283351" y="5629438"/>
            <a:ext cx="7132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rgbClr val="FF0000"/>
                </a:solidFill>
              </a:rPr>
              <a:t>.</a:t>
            </a:r>
            <a:r>
              <a:rPr lang="en-GB" sz="1600" dirty="0" err="1">
                <a:solidFill>
                  <a:srgbClr val="FF0000"/>
                </a:solidFill>
              </a:rPr>
              <a:t>py</a:t>
            </a:r>
            <a:endParaRPr lang="en-GB" sz="1600" dirty="0">
              <a:solidFill>
                <a:srgbClr val="FF0000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FF2FE3B-D3A9-47D7-BB25-B38EB0BD8976}"/>
              </a:ext>
            </a:extLst>
          </p:cNvPr>
          <p:cNvSpPr txBox="1"/>
          <p:nvPr/>
        </p:nvSpPr>
        <p:spPr>
          <a:xfrm>
            <a:off x="677056" y="5746370"/>
            <a:ext cx="2141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err="1"/>
              <a:t>Time_resolved</a:t>
            </a:r>
            <a:endParaRPr lang="en-GB" sz="1600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36B402A-49C5-49BD-86CE-ECE15A874F1F}"/>
              </a:ext>
            </a:extLst>
          </p:cNvPr>
          <p:cNvSpPr/>
          <p:nvPr/>
        </p:nvSpPr>
        <p:spPr>
          <a:xfrm>
            <a:off x="195303" y="3248269"/>
            <a:ext cx="2056069" cy="495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99768FF-0F73-48AC-9835-AD0E1892B02D}"/>
              </a:ext>
            </a:extLst>
          </p:cNvPr>
          <p:cNvSpPr/>
          <p:nvPr/>
        </p:nvSpPr>
        <p:spPr>
          <a:xfrm>
            <a:off x="1902183" y="3248268"/>
            <a:ext cx="349188" cy="27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AC80271-9A74-422B-98AC-E6DE3D4D52BC}"/>
              </a:ext>
            </a:extLst>
          </p:cNvPr>
          <p:cNvSpPr txBox="1"/>
          <p:nvPr/>
        </p:nvSpPr>
        <p:spPr>
          <a:xfrm>
            <a:off x="1832937" y="3195703"/>
            <a:ext cx="7132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rgbClr val="FF0000"/>
                </a:solidFill>
              </a:rPr>
              <a:t>.</a:t>
            </a:r>
            <a:r>
              <a:rPr lang="en-GB" sz="1600" dirty="0" err="1">
                <a:solidFill>
                  <a:srgbClr val="FF0000"/>
                </a:solidFill>
              </a:rPr>
              <a:t>py</a:t>
            </a:r>
            <a:endParaRPr lang="en-GB" sz="1600" dirty="0">
              <a:solidFill>
                <a:srgbClr val="FF0000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B21E500-1CB3-459C-9A16-E8C47C371901}"/>
              </a:ext>
            </a:extLst>
          </p:cNvPr>
          <p:cNvSpPr txBox="1"/>
          <p:nvPr/>
        </p:nvSpPr>
        <p:spPr>
          <a:xfrm>
            <a:off x="226642" y="3312635"/>
            <a:ext cx="2141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err="1"/>
              <a:t>MOT_detuning</a:t>
            </a:r>
            <a:endParaRPr lang="en-GB" sz="1600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2765DAF-3B7F-4017-9DA4-84ACD5E1F88E}"/>
              </a:ext>
            </a:extLst>
          </p:cNvPr>
          <p:cNvSpPr/>
          <p:nvPr/>
        </p:nvSpPr>
        <p:spPr>
          <a:xfrm>
            <a:off x="189041" y="4136463"/>
            <a:ext cx="2056069" cy="495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FC7D290-AA76-4F1F-834C-3248C6B42AC0}"/>
              </a:ext>
            </a:extLst>
          </p:cNvPr>
          <p:cNvSpPr/>
          <p:nvPr/>
        </p:nvSpPr>
        <p:spPr>
          <a:xfrm>
            <a:off x="1895921" y="4136462"/>
            <a:ext cx="349188" cy="27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C201F74-87CB-41CA-A1E1-A0DA0DDC7781}"/>
              </a:ext>
            </a:extLst>
          </p:cNvPr>
          <p:cNvSpPr txBox="1"/>
          <p:nvPr/>
        </p:nvSpPr>
        <p:spPr>
          <a:xfrm>
            <a:off x="1826675" y="4083897"/>
            <a:ext cx="7132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rgbClr val="00B050"/>
                </a:solidFill>
              </a:rPr>
              <a:t>.csv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8350642-9D33-40EC-B38B-557581B40664}"/>
              </a:ext>
            </a:extLst>
          </p:cNvPr>
          <p:cNvSpPr txBox="1"/>
          <p:nvPr/>
        </p:nvSpPr>
        <p:spPr>
          <a:xfrm>
            <a:off x="220380" y="4200829"/>
            <a:ext cx="2141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err="1"/>
              <a:t>MOT_detuning</a:t>
            </a:r>
            <a:endParaRPr lang="en-GB" sz="1600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F11C12AF-5B79-42E4-A2A7-43A4DDF131CA}"/>
              </a:ext>
            </a:extLst>
          </p:cNvPr>
          <p:cNvSpPr/>
          <p:nvPr/>
        </p:nvSpPr>
        <p:spPr>
          <a:xfrm>
            <a:off x="2877759" y="157918"/>
            <a:ext cx="2056069" cy="495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EFE7D516-65AC-4929-A151-940C29189417}"/>
              </a:ext>
            </a:extLst>
          </p:cNvPr>
          <p:cNvSpPr/>
          <p:nvPr/>
        </p:nvSpPr>
        <p:spPr>
          <a:xfrm>
            <a:off x="4584639" y="157917"/>
            <a:ext cx="349188" cy="27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528A3DF-BAEF-4E71-8E81-8E8BDEE36581}"/>
              </a:ext>
            </a:extLst>
          </p:cNvPr>
          <p:cNvSpPr txBox="1"/>
          <p:nvPr/>
        </p:nvSpPr>
        <p:spPr>
          <a:xfrm>
            <a:off x="4515393" y="105352"/>
            <a:ext cx="7132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rgbClr val="FF0000"/>
                </a:solidFill>
              </a:rPr>
              <a:t>.</a:t>
            </a:r>
            <a:r>
              <a:rPr lang="en-GB" sz="1600" dirty="0" err="1">
                <a:solidFill>
                  <a:srgbClr val="FF0000"/>
                </a:solidFill>
              </a:rPr>
              <a:t>py</a:t>
            </a:r>
            <a:endParaRPr lang="en-GB" sz="1600" dirty="0">
              <a:solidFill>
                <a:srgbClr val="FF0000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F2D0581-C6E0-4397-86DA-660C08634A0B}"/>
              </a:ext>
            </a:extLst>
          </p:cNvPr>
          <p:cNvSpPr txBox="1"/>
          <p:nvPr/>
        </p:nvSpPr>
        <p:spPr>
          <a:xfrm>
            <a:off x="2909098" y="222284"/>
            <a:ext cx="2141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err="1"/>
              <a:t>Pump_duration</a:t>
            </a:r>
            <a:endParaRPr lang="en-GB" sz="1600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B9A01D4-2C70-489E-AB31-F2D2646E6992}"/>
              </a:ext>
            </a:extLst>
          </p:cNvPr>
          <p:cNvSpPr/>
          <p:nvPr/>
        </p:nvSpPr>
        <p:spPr>
          <a:xfrm>
            <a:off x="5450119" y="138400"/>
            <a:ext cx="2056069" cy="495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CCFA4A10-37D9-48BF-87BB-41A064AA6A8F}"/>
              </a:ext>
            </a:extLst>
          </p:cNvPr>
          <p:cNvSpPr/>
          <p:nvPr/>
        </p:nvSpPr>
        <p:spPr>
          <a:xfrm>
            <a:off x="7156999" y="138399"/>
            <a:ext cx="349188" cy="27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82FFC531-A7FD-4106-94C0-760EA4FDAC37}"/>
              </a:ext>
            </a:extLst>
          </p:cNvPr>
          <p:cNvSpPr txBox="1"/>
          <p:nvPr/>
        </p:nvSpPr>
        <p:spPr>
          <a:xfrm>
            <a:off x="7087753" y="85834"/>
            <a:ext cx="7132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rgbClr val="FF0000"/>
                </a:solidFill>
              </a:rPr>
              <a:t>.</a:t>
            </a:r>
            <a:r>
              <a:rPr lang="en-GB" sz="1600" dirty="0" err="1">
                <a:solidFill>
                  <a:srgbClr val="FF0000"/>
                </a:solidFill>
              </a:rPr>
              <a:t>py</a:t>
            </a:r>
            <a:endParaRPr lang="en-GB" sz="1600" dirty="0">
              <a:solidFill>
                <a:srgbClr val="FF0000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F8500C1-513A-4928-A173-5AA88F15C20A}"/>
              </a:ext>
            </a:extLst>
          </p:cNvPr>
          <p:cNvSpPr txBox="1"/>
          <p:nvPr/>
        </p:nvSpPr>
        <p:spPr>
          <a:xfrm>
            <a:off x="5481458" y="202766"/>
            <a:ext cx="2141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err="1"/>
              <a:t>Pump_detuning</a:t>
            </a:r>
            <a:endParaRPr lang="en-GB" sz="1600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36F2FC8C-BF21-460C-8560-995FF6461EE7}"/>
              </a:ext>
            </a:extLst>
          </p:cNvPr>
          <p:cNvSpPr/>
          <p:nvPr/>
        </p:nvSpPr>
        <p:spPr>
          <a:xfrm>
            <a:off x="9314241" y="133212"/>
            <a:ext cx="2566693" cy="495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E8D5199B-67E2-4679-9A3F-18E14D01A385}"/>
              </a:ext>
            </a:extLst>
          </p:cNvPr>
          <p:cNvSpPr/>
          <p:nvPr/>
        </p:nvSpPr>
        <p:spPr>
          <a:xfrm>
            <a:off x="11531744" y="133211"/>
            <a:ext cx="349188" cy="27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08988D8-94CB-46CE-BA66-2B3F9CE4186C}"/>
              </a:ext>
            </a:extLst>
          </p:cNvPr>
          <p:cNvSpPr txBox="1"/>
          <p:nvPr/>
        </p:nvSpPr>
        <p:spPr>
          <a:xfrm>
            <a:off x="9341895" y="185428"/>
            <a:ext cx="26220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err="1"/>
              <a:t>Pressure_measurements</a:t>
            </a:r>
            <a:endParaRPr lang="en-GB" sz="1600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64D549E6-CB86-486F-AE1F-5811E0E98934}"/>
              </a:ext>
            </a:extLst>
          </p:cNvPr>
          <p:cNvSpPr/>
          <p:nvPr/>
        </p:nvSpPr>
        <p:spPr>
          <a:xfrm>
            <a:off x="182047" y="143785"/>
            <a:ext cx="2056069" cy="495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4876C24-8A94-4672-9A52-C918CB02E9E0}"/>
              </a:ext>
            </a:extLst>
          </p:cNvPr>
          <p:cNvSpPr/>
          <p:nvPr/>
        </p:nvSpPr>
        <p:spPr>
          <a:xfrm>
            <a:off x="1888927" y="143784"/>
            <a:ext cx="349188" cy="27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79F0879-E6CF-4844-94FB-AD4B48A1CEF9}"/>
              </a:ext>
            </a:extLst>
          </p:cNvPr>
          <p:cNvSpPr txBox="1"/>
          <p:nvPr/>
        </p:nvSpPr>
        <p:spPr>
          <a:xfrm>
            <a:off x="1819681" y="91219"/>
            <a:ext cx="7132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rgbClr val="FF0000"/>
                </a:solidFill>
              </a:rPr>
              <a:t>.</a:t>
            </a:r>
            <a:r>
              <a:rPr lang="en-GB" sz="1600" dirty="0" err="1">
                <a:solidFill>
                  <a:srgbClr val="FF0000"/>
                </a:solidFill>
              </a:rPr>
              <a:t>py</a:t>
            </a:r>
            <a:endParaRPr lang="en-GB" sz="1600" dirty="0">
              <a:solidFill>
                <a:srgbClr val="FF0000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C88B45C-4324-4388-A171-77121782BFDD}"/>
              </a:ext>
            </a:extLst>
          </p:cNvPr>
          <p:cNvSpPr txBox="1"/>
          <p:nvPr/>
        </p:nvSpPr>
        <p:spPr>
          <a:xfrm>
            <a:off x="213386" y="208151"/>
            <a:ext cx="2141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err="1"/>
              <a:t>Pump_analysis</a:t>
            </a:r>
            <a:endParaRPr lang="en-GB" sz="1600" dirty="0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160D0A22-0019-4364-8EA1-514854FBC893}"/>
              </a:ext>
            </a:extLst>
          </p:cNvPr>
          <p:cNvSpPr/>
          <p:nvPr/>
        </p:nvSpPr>
        <p:spPr>
          <a:xfrm>
            <a:off x="9314241" y="1011276"/>
            <a:ext cx="2566693" cy="495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D68C7CD5-FD3D-49B8-80AC-5AA8EEE097A1}"/>
              </a:ext>
            </a:extLst>
          </p:cNvPr>
          <p:cNvSpPr/>
          <p:nvPr/>
        </p:nvSpPr>
        <p:spPr>
          <a:xfrm>
            <a:off x="11531744" y="1011275"/>
            <a:ext cx="349188" cy="27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71C479D-0ABE-419B-846E-B90269427415}"/>
              </a:ext>
            </a:extLst>
          </p:cNvPr>
          <p:cNvSpPr txBox="1"/>
          <p:nvPr/>
        </p:nvSpPr>
        <p:spPr>
          <a:xfrm>
            <a:off x="9341895" y="1063492"/>
            <a:ext cx="26220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err="1"/>
              <a:t>Pressure_measurements</a:t>
            </a:r>
            <a:endParaRPr lang="en-GB" sz="16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AEF26F5-D02B-4D0D-A1E1-E0FEC1C026F6}"/>
              </a:ext>
            </a:extLst>
          </p:cNvPr>
          <p:cNvSpPr txBox="1"/>
          <p:nvPr/>
        </p:nvSpPr>
        <p:spPr>
          <a:xfrm>
            <a:off x="11462498" y="80646"/>
            <a:ext cx="7132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rgbClr val="FF0000"/>
                </a:solidFill>
              </a:rPr>
              <a:t>.</a:t>
            </a:r>
            <a:r>
              <a:rPr lang="en-GB" sz="1600" dirty="0" err="1">
                <a:solidFill>
                  <a:srgbClr val="FF0000"/>
                </a:solidFill>
              </a:rPr>
              <a:t>py</a:t>
            </a:r>
            <a:endParaRPr lang="en-GB" sz="1600" dirty="0">
              <a:solidFill>
                <a:srgbClr val="FF0000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8EA84ECE-B5AB-47B5-9090-6C5FC97B0426}"/>
              </a:ext>
            </a:extLst>
          </p:cNvPr>
          <p:cNvSpPr txBox="1"/>
          <p:nvPr/>
        </p:nvSpPr>
        <p:spPr>
          <a:xfrm>
            <a:off x="11458856" y="966534"/>
            <a:ext cx="7132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rgbClr val="00B050"/>
                </a:solidFill>
              </a:rPr>
              <a:t>.csv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7426060F-898A-4EC5-9600-EADA0BD60D3B}"/>
              </a:ext>
            </a:extLst>
          </p:cNvPr>
          <p:cNvSpPr/>
          <p:nvPr/>
        </p:nvSpPr>
        <p:spPr>
          <a:xfrm>
            <a:off x="6054048" y="1014856"/>
            <a:ext cx="2056069" cy="495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C1DEC33B-82A4-4CB7-8B57-DF1927A70EE3}"/>
              </a:ext>
            </a:extLst>
          </p:cNvPr>
          <p:cNvSpPr/>
          <p:nvPr/>
        </p:nvSpPr>
        <p:spPr>
          <a:xfrm>
            <a:off x="7760928" y="1014855"/>
            <a:ext cx="349188" cy="27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94E55624-DB9C-44D8-A975-23C520943573}"/>
              </a:ext>
            </a:extLst>
          </p:cNvPr>
          <p:cNvSpPr txBox="1"/>
          <p:nvPr/>
        </p:nvSpPr>
        <p:spPr>
          <a:xfrm>
            <a:off x="7691682" y="962290"/>
            <a:ext cx="7132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.</a:t>
            </a:r>
            <a:r>
              <a:rPr lang="en-GB" sz="1600" dirty="0">
                <a:solidFill>
                  <a:srgbClr val="00B050"/>
                </a:solidFill>
              </a:rPr>
              <a:t>csv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DB6F7209-6044-4BB3-B4A6-40F0A09B4C53}"/>
              </a:ext>
            </a:extLst>
          </p:cNvPr>
          <p:cNvSpPr txBox="1"/>
          <p:nvPr/>
        </p:nvSpPr>
        <p:spPr>
          <a:xfrm>
            <a:off x="6085387" y="1079222"/>
            <a:ext cx="2141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err="1"/>
              <a:t>Pump_detuning</a:t>
            </a:r>
            <a:endParaRPr lang="en-GB" sz="1600" dirty="0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1641EC0C-E21F-4A41-982A-636B7963BC03}"/>
              </a:ext>
            </a:extLst>
          </p:cNvPr>
          <p:cNvSpPr/>
          <p:nvPr/>
        </p:nvSpPr>
        <p:spPr>
          <a:xfrm>
            <a:off x="2447197" y="1036902"/>
            <a:ext cx="2056069" cy="4955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C88A22BE-4B0E-46C4-A16E-E1A4E2730898}"/>
              </a:ext>
            </a:extLst>
          </p:cNvPr>
          <p:cNvSpPr/>
          <p:nvPr/>
        </p:nvSpPr>
        <p:spPr>
          <a:xfrm>
            <a:off x="4154077" y="1036901"/>
            <a:ext cx="349188" cy="27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E420F876-1E33-4221-93F8-20CB0D847E4F}"/>
              </a:ext>
            </a:extLst>
          </p:cNvPr>
          <p:cNvSpPr txBox="1"/>
          <p:nvPr/>
        </p:nvSpPr>
        <p:spPr>
          <a:xfrm>
            <a:off x="2478536" y="1101268"/>
            <a:ext cx="21415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err="1"/>
              <a:t>Pump_duration</a:t>
            </a:r>
            <a:endParaRPr lang="en-GB" sz="1600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1245DBBF-1961-43EA-9F71-9E96964E55E9}"/>
              </a:ext>
            </a:extLst>
          </p:cNvPr>
          <p:cNvSpPr txBox="1"/>
          <p:nvPr/>
        </p:nvSpPr>
        <p:spPr>
          <a:xfrm>
            <a:off x="4078988" y="984415"/>
            <a:ext cx="7132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rgbClr val="00B050"/>
                </a:solidFill>
              </a:rPr>
              <a:t>.csv</a:t>
            </a:r>
          </a:p>
        </p:txBody>
      </p:sp>
      <p:sp>
        <p:nvSpPr>
          <p:cNvPr id="100" name="Arrow: Up-Down 99">
            <a:extLst>
              <a:ext uri="{FF2B5EF4-FFF2-40B4-BE49-F238E27FC236}">
                <a16:creationId xmlns:a16="http://schemas.microsoft.com/office/drawing/2014/main" id="{1F58F3F0-C8BC-4912-8F38-B0EDCD130EA4}"/>
              </a:ext>
            </a:extLst>
          </p:cNvPr>
          <p:cNvSpPr/>
          <p:nvPr/>
        </p:nvSpPr>
        <p:spPr>
          <a:xfrm>
            <a:off x="1023591" y="3777998"/>
            <a:ext cx="186275" cy="320055"/>
          </a:xfrm>
          <a:prstGeom prst="up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" name="Arrow: Down 101">
            <a:extLst>
              <a:ext uri="{FF2B5EF4-FFF2-40B4-BE49-F238E27FC236}">
                <a16:creationId xmlns:a16="http://schemas.microsoft.com/office/drawing/2014/main" id="{7943ED8D-2361-4881-AD81-CE462BCC1AED}"/>
              </a:ext>
            </a:extLst>
          </p:cNvPr>
          <p:cNvSpPr/>
          <p:nvPr/>
        </p:nvSpPr>
        <p:spPr>
          <a:xfrm rot="10800000">
            <a:off x="10729840" y="3091069"/>
            <a:ext cx="213544" cy="320055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" name="Arrow: Down 102">
            <a:extLst>
              <a:ext uri="{FF2B5EF4-FFF2-40B4-BE49-F238E27FC236}">
                <a16:creationId xmlns:a16="http://schemas.microsoft.com/office/drawing/2014/main" id="{8381DBA2-1810-4B79-A0C1-F7333CE6BA1F}"/>
              </a:ext>
            </a:extLst>
          </p:cNvPr>
          <p:cNvSpPr/>
          <p:nvPr/>
        </p:nvSpPr>
        <p:spPr>
          <a:xfrm rot="10800000">
            <a:off x="4463428" y="5738261"/>
            <a:ext cx="213544" cy="320055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4" name="Arrow: Down 103">
            <a:extLst>
              <a:ext uri="{FF2B5EF4-FFF2-40B4-BE49-F238E27FC236}">
                <a16:creationId xmlns:a16="http://schemas.microsoft.com/office/drawing/2014/main" id="{E60832A4-3E89-462E-8DBF-3D1B54A88CEC}"/>
              </a:ext>
            </a:extLst>
          </p:cNvPr>
          <p:cNvSpPr/>
          <p:nvPr/>
        </p:nvSpPr>
        <p:spPr>
          <a:xfrm rot="10800000">
            <a:off x="10458134" y="659992"/>
            <a:ext cx="213544" cy="320055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5" name="Arrow: Up-Down 104">
            <a:extLst>
              <a:ext uri="{FF2B5EF4-FFF2-40B4-BE49-F238E27FC236}">
                <a16:creationId xmlns:a16="http://schemas.microsoft.com/office/drawing/2014/main" id="{76D8DD4B-7FF6-4075-9DB3-C0272BA75919}"/>
              </a:ext>
            </a:extLst>
          </p:cNvPr>
          <p:cNvSpPr/>
          <p:nvPr/>
        </p:nvSpPr>
        <p:spPr>
          <a:xfrm>
            <a:off x="3709483" y="677691"/>
            <a:ext cx="186275" cy="320055"/>
          </a:xfrm>
          <a:prstGeom prst="up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FC1212C9-3C34-4E10-963B-D2479757A22E}"/>
              </a:ext>
            </a:extLst>
          </p:cNvPr>
          <p:cNvCxnSpPr>
            <a:cxnSpLocks/>
            <a:endCxn id="106" idx="1"/>
          </p:cNvCxnSpPr>
          <p:nvPr/>
        </p:nvCxnSpPr>
        <p:spPr>
          <a:xfrm>
            <a:off x="6148486" y="3580851"/>
            <a:ext cx="1243833" cy="1131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0" name="Arrow: Down 109">
            <a:extLst>
              <a:ext uri="{FF2B5EF4-FFF2-40B4-BE49-F238E27FC236}">
                <a16:creationId xmlns:a16="http://schemas.microsoft.com/office/drawing/2014/main" id="{4E2F0589-FB72-478A-A0E4-4A129F1863CE}"/>
              </a:ext>
            </a:extLst>
          </p:cNvPr>
          <p:cNvSpPr/>
          <p:nvPr/>
        </p:nvSpPr>
        <p:spPr>
          <a:xfrm rot="5400000">
            <a:off x="9545909" y="3566775"/>
            <a:ext cx="213544" cy="320055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AE25A8AB-83AE-4447-AD1D-D3DA5448716E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6153665" y="2803177"/>
            <a:ext cx="3687607" cy="6505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13806749-B162-4B31-9A90-DA7C41F2DA13}"/>
              </a:ext>
            </a:extLst>
          </p:cNvPr>
          <p:cNvCxnSpPr>
            <a:cxnSpLocks/>
            <a:stCxn id="22" idx="1"/>
            <a:endCxn id="49" idx="0"/>
          </p:cNvCxnSpPr>
          <p:nvPr/>
        </p:nvCxnSpPr>
        <p:spPr>
          <a:xfrm flipH="1">
            <a:off x="1673752" y="3494657"/>
            <a:ext cx="2540149" cy="21873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1E43D804-9913-43A3-9CD4-E6B8755322A0}"/>
              </a:ext>
            </a:extLst>
          </p:cNvPr>
          <p:cNvCxnSpPr>
            <a:cxnSpLocks/>
          </p:cNvCxnSpPr>
          <p:nvPr/>
        </p:nvCxnSpPr>
        <p:spPr>
          <a:xfrm flipH="1" flipV="1">
            <a:off x="4629471" y="648530"/>
            <a:ext cx="17486" cy="26692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805024B4-1EDE-4854-9BF5-86EB78818C2D}"/>
              </a:ext>
            </a:extLst>
          </p:cNvPr>
          <p:cNvCxnSpPr>
            <a:cxnSpLocks/>
          </p:cNvCxnSpPr>
          <p:nvPr/>
        </p:nvCxnSpPr>
        <p:spPr>
          <a:xfrm flipV="1">
            <a:off x="5759706" y="628764"/>
            <a:ext cx="5387" cy="26813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id="{94E82AA8-C37A-411B-9A67-7C79A007A500}"/>
              </a:ext>
            </a:extLst>
          </p:cNvPr>
          <p:cNvSpPr txBox="1"/>
          <p:nvPr/>
        </p:nvSpPr>
        <p:spPr>
          <a:xfrm>
            <a:off x="9958277" y="5234047"/>
            <a:ext cx="1991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Probe on ≠ MOT loaded with ≠ repump </a:t>
            </a:r>
            <a:r>
              <a:rPr lang="en-GB" sz="1200" dirty="0" err="1"/>
              <a:t>detunings</a:t>
            </a:r>
            <a:r>
              <a:rPr lang="en-GB" sz="1200" dirty="0"/>
              <a:t> 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F903654C-0E41-4609-82DA-DA2C25900932}"/>
              </a:ext>
            </a:extLst>
          </p:cNvPr>
          <p:cNvSpPr txBox="1"/>
          <p:nvPr/>
        </p:nvSpPr>
        <p:spPr>
          <a:xfrm>
            <a:off x="593150" y="6173529"/>
            <a:ext cx="23145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Free-run mode, software trigger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1A39BDF0-6454-4831-9A74-FC3EDFE1038B}"/>
              </a:ext>
            </a:extLst>
          </p:cNvPr>
          <p:cNvSpPr txBox="1"/>
          <p:nvPr/>
        </p:nvSpPr>
        <p:spPr>
          <a:xfrm>
            <a:off x="7500566" y="59186"/>
            <a:ext cx="15640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err="1"/>
              <a:t>Pump&amp;Probe</a:t>
            </a:r>
            <a:r>
              <a:rPr lang="en-GB" sz="1200" dirty="0"/>
              <a:t>, no rod.</a:t>
            </a:r>
          </a:p>
          <a:p>
            <a:r>
              <a:rPr lang="en-GB" sz="1200" dirty="0"/>
              <a:t>≠ pump </a:t>
            </a:r>
            <a:r>
              <a:rPr lang="en-GB" sz="1200" dirty="0" err="1"/>
              <a:t>detunings</a:t>
            </a:r>
            <a:r>
              <a:rPr lang="en-GB" sz="1200" dirty="0"/>
              <a:t>. 20us pumping. AWG4_2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C8108475-8A0E-44FD-B418-1118DDEBDE7D}"/>
              </a:ext>
            </a:extLst>
          </p:cNvPr>
          <p:cNvSpPr txBox="1"/>
          <p:nvPr/>
        </p:nvSpPr>
        <p:spPr>
          <a:xfrm>
            <a:off x="193590" y="2100885"/>
            <a:ext cx="20319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MOT loaded many times with same parameters. Scattering light collected with MOT lasers at ≠ </a:t>
            </a:r>
            <a:r>
              <a:rPr lang="en-GB" sz="1200" dirty="0" err="1"/>
              <a:t>detunings</a:t>
            </a:r>
            <a:r>
              <a:rPr lang="en-GB" sz="1200" dirty="0"/>
              <a:t>. Best result switching off B right before acquiring images</a:t>
            </a:r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AB879833-EA66-4E1C-88FA-5D0B2F4F1021}"/>
              </a:ext>
            </a:extLst>
          </p:cNvPr>
          <p:cNvCxnSpPr/>
          <p:nvPr/>
        </p:nvCxnSpPr>
        <p:spPr>
          <a:xfrm>
            <a:off x="2238115" y="523982"/>
            <a:ext cx="639644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DC83865A-B78F-4A9A-8BB2-060E16ECAD7B}"/>
              </a:ext>
            </a:extLst>
          </p:cNvPr>
          <p:cNvSpPr txBox="1"/>
          <p:nvPr/>
        </p:nvSpPr>
        <p:spPr>
          <a:xfrm>
            <a:off x="184112" y="648530"/>
            <a:ext cx="20880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Pump duration is a pump and probe with different pump durations. It has to be </a:t>
            </a:r>
            <a:r>
              <a:rPr lang="en-GB" sz="1200"/>
              <a:t>performed twice</a:t>
            </a:r>
            <a:r>
              <a:rPr lang="en-GB" sz="1200" dirty="0"/>
              <a:t>, with and without rod. </a:t>
            </a:r>
            <a:r>
              <a:rPr lang="en-GB" sz="1200" dirty="0" err="1"/>
              <a:t>Pump_analysis</a:t>
            </a:r>
            <a:r>
              <a:rPr lang="en-GB" sz="1200" dirty="0"/>
              <a:t> put both runs in the same plot </a:t>
            </a:r>
          </a:p>
        </p:txBody>
      </p:sp>
      <p:sp>
        <p:nvSpPr>
          <p:cNvPr id="101" name="Arrow: Down 100">
            <a:extLst>
              <a:ext uri="{FF2B5EF4-FFF2-40B4-BE49-F238E27FC236}">
                <a16:creationId xmlns:a16="http://schemas.microsoft.com/office/drawing/2014/main" id="{0080C980-54F2-4D0F-BE9E-C3C2F68380D4}"/>
              </a:ext>
            </a:extLst>
          </p:cNvPr>
          <p:cNvSpPr/>
          <p:nvPr/>
        </p:nvSpPr>
        <p:spPr>
          <a:xfrm rot="10800000">
            <a:off x="6740791" y="654623"/>
            <a:ext cx="213544" cy="320055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C5279C8E-730A-463D-B4B1-F362FB03F773}"/>
              </a:ext>
            </a:extLst>
          </p:cNvPr>
          <p:cNvSpPr/>
          <p:nvPr/>
        </p:nvSpPr>
        <p:spPr>
          <a:xfrm>
            <a:off x="7392319" y="3371311"/>
            <a:ext cx="2056069" cy="6454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A31AA73C-8F99-40DF-B5ED-9D1C40D5B2C2}"/>
              </a:ext>
            </a:extLst>
          </p:cNvPr>
          <p:cNvSpPr/>
          <p:nvPr/>
        </p:nvSpPr>
        <p:spPr>
          <a:xfrm>
            <a:off x="9099199" y="3371310"/>
            <a:ext cx="349188" cy="270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97EFA652-CD4D-41BA-A8E5-7EAA63FF1091}"/>
              </a:ext>
            </a:extLst>
          </p:cNvPr>
          <p:cNvSpPr txBox="1"/>
          <p:nvPr/>
        </p:nvSpPr>
        <p:spPr>
          <a:xfrm>
            <a:off x="9029953" y="3318745"/>
            <a:ext cx="7132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rgbClr val="FF0000"/>
                </a:solidFill>
              </a:rPr>
              <a:t>.</a:t>
            </a:r>
            <a:r>
              <a:rPr lang="en-GB" sz="1600" dirty="0" err="1">
                <a:solidFill>
                  <a:srgbClr val="FF0000"/>
                </a:solidFill>
              </a:rPr>
              <a:t>py</a:t>
            </a:r>
            <a:endParaRPr lang="en-GB" sz="1600" dirty="0">
              <a:solidFill>
                <a:srgbClr val="FF0000"/>
              </a:solidFill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6278B616-5CC7-4E1D-A2E8-CBEE56B0DE96}"/>
              </a:ext>
            </a:extLst>
          </p:cNvPr>
          <p:cNvSpPr txBox="1"/>
          <p:nvPr/>
        </p:nvSpPr>
        <p:spPr>
          <a:xfrm>
            <a:off x="7423658" y="3435677"/>
            <a:ext cx="21415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err="1"/>
              <a:t>Pump_and_Probe</a:t>
            </a:r>
            <a:endParaRPr lang="en-GB" sz="1600" dirty="0"/>
          </a:p>
          <a:p>
            <a:r>
              <a:rPr lang="en-GB" sz="1600" dirty="0"/>
              <a:t>_1shot</a:t>
            </a: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F1DFCE1A-57B0-45AD-AF4E-40D0B053FF96}"/>
              </a:ext>
            </a:extLst>
          </p:cNvPr>
          <p:cNvCxnSpPr>
            <a:cxnSpLocks/>
            <a:endCxn id="45" idx="1"/>
          </p:cNvCxnSpPr>
          <p:nvPr/>
        </p:nvCxnSpPr>
        <p:spPr>
          <a:xfrm>
            <a:off x="6153665" y="3726802"/>
            <a:ext cx="3767525" cy="12408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3" name="Arrow: Down 112">
            <a:extLst>
              <a:ext uri="{FF2B5EF4-FFF2-40B4-BE49-F238E27FC236}">
                <a16:creationId xmlns:a16="http://schemas.microsoft.com/office/drawing/2014/main" id="{6E471842-83C6-4193-91EF-BFC278FB0654}"/>
              </a:ext>
            </a:extLst>
          </p:cNvPr>
          <p:cNvSpPr/>
          <p:nvPr/>
        </p:nvSpPr>
        <p:spPr>
          <a:xfrm>
            <a:off x="10789212" y="4000837"/>
            <a:ext cx="213544" cy="683268"/>
          </a:xfrm>
          <a:prstGeom prst="down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6A3C9FF-2AAB-4868-B80A-84129934E1A8}"/>
              </a:ext>
            </a:extLst>
          </p:cNvPr>
          <p:cNvSpPr txBox="1"/>
          <p:nvPr/>
        </p:nvSpPr>
        <p:spPr>
          <a:xfrm>
            <a:off x="9327463" y="1497388"/>
            <a:ext cx="2607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/>
              <a:t>2.4s, 800 pics, scattering measurement over </a:t>
            </a:r>
            <a:r>
              <a:rPr lang="pt-PT" sz="1200"/>
              <a:t>loading time</a:t>
            </a:r>
            <a:endParaRPr lang="pt-PT" sz="1200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ED0C1CC2-CCAE-4EA7-BBAF-FEF31F934C28}"/>
              </a:ext>
            </a:extLst>
          </p:cNvPr>
          <p:cNvSpPr txBox="1"/>
          <p:nvPr/>
        </p:nvSpPr>
        <p:spPr>
          <a:xfrm>
            <a:off x="3534825" y="5677394"/>
            <a:ext cx="10779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/>
              <a:t>AWG3_1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15612840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789</TotalTime>
  <Words>221</Words>
  <Application>Microsoft Office PowerPoint</Application>
  <PresentationFormat>Widescreen</PresentationFormat>
  <Paragraphs>51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ruggero giampaoli</dc:creator>
  <cp:lastModifiedBy>Ruggero Giampaoli</cp:lastModifiedBy>
  <cp:revision>35</cp:revision>
  <dcterms:created xsi:type="dcterms:W3CDTF">2020-02-25T21:23:22Z</dcterms:created>
  <dcterms:modified xsi:type="dcterms:W3CDTF">2022-02-20T15:21:06Z</dcterms:modified>
</cp:coreProperties>
</file>