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</a:t>
            </a:r>
            <a:r>
              <a:rPr b="0" lang="en-CA" sz="4400" spc="-1" strike="noStrike">
                <a:latin typeface="Arial"/>
              </a:rPr>
              <a:t>to edit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title </a:t>
            </a:r>
            <a:r>
              <a:rPr b="0" lang="en-CA" sz="4400" spc="-1" strike="noStrike">
                <a:latin typeface="Arial"/>
              </a:rPr>
              <a:t>text </a:t>
            </a:r>
            <a:r>
              <a:rPr b="0" lang="en-CA" sz="4400" spc="-1" strike="noStrike">
                <a:latin typeface="Arial"/>
              </a:rPr>
              <a:t>forma</a:t>
            </a:r>
            <a:r>
              <a:rPr b="0" lang="en-CA" sz="4400" spc="-1" strike="noStrike">
                <a:latin typeface="Arial"/>
              </a:rPr>
              <a:t>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5BA5A20-7FA0-444C-B0AC-47102C26E3D8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88000" y="1440000"/>
            <a:ext cx="9504000" cy="194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19120" y="178308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Interpret</a:t>
            </a:r>
            <a:r>
              <a:rPr b="0" lang="en-CA" sz="4400" spc="-1" strike="noStrike">
                <a:latin typeface="Arial"/>
              </a:rPr>
              <a:t>ability of </a:t>
            </a:r>
            <a:r>
              <a:rPr b="0" lang="en-CA" sz="4400" spc="-1" strike="noStrike">
                <a:latin typeface="Arial"/>
              </a:rPr>
              <a:t>Deep </a:t>
            </a:r>
            <a:r>
              <a:rPr b="0" lang="en-CA" sz="4400" spc="-1" strike="noStrike">
                <a:latin typeface="Arial"/>
              </a:rPr>
              <a:t>Learning </a:t>
            </a:r>
            <a:r>
              <a:rPr b="0" lang="en-CA" sz="4400" spc="-1" strike="noStrike">
                <a:latin typeface="Arial"/>
              </a:rPr>
              <a:t>Algorith</a:t>
            </a:r>
            <a:r>
              <a:rPr b="0" lang="en-CA" sz="4400" spc="-1" strike="noStrike">
                <a:latin typeface="Arial"/>
              </a:rPr>
              <a:t>ms of </a:t>
            </a:r>
            <a:r>
              <a:rPr b="0" lang="en-CA" sz="4400" spc="-1" strike="noStrike">
                <a:latin typeface="Arial"/>
              </a:rPr>
              <a:t>Chemistr</a:t>
            </a:r>
            <a:r>
              <a:rPr b="0" lang="en-CA" sz="4400" spc="-1" strike="noStrike">
                <a:latin typeface="Arial"/>
              </a:rPr>
              <a:t>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144000" y="5116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3750D957-D4AE-466B-9731-98B02945E4FA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42960" y="301680"/>
            <a:ext cx="8963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Average atomization energy of C, H (allowing other elements) illustrates just how crude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this method is for obvious reasons.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880000" y="12186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2FFFEFCA-A64B-4B1D-9F97-96C8B42F96C7}" type="slidenum">
              <a:rPr b="0" lang="en-CA" sz="2400" spc="-1" strike="noStrike">
                <a:latin typeface="Times New Roman"/>
              </a:rPr>
              <a:t>7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080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B) 1-atom PCA 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504000" y="1872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Each atom in SchNet is represented by a vector as it </a:t>
            </a:r>
            <a:r>
              <a:rPr b="0" lang="en-CA" sz="3200" spc="-1" strike="noStrike">
                <a:latin typeface="Arial"/>
              </a:rPr>
              <a:t>passes through the network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“</a:t>
            </a:r>
            <a:r>
              <a:rPr b="0" lang="en-CA" sz="3200" spc="-1" strike="noStrike">
                <a:latin typeface="Arial"/>
              </a:rPr>
              <a:t>Cut” anywhere in the network and do PCA for a single </a:t>
            </a:r>
            <a:r>
              <a:rPr b="0" lang="en-CA" sz="3200" spc="-1" strike="noStrike">
                <a:latin typeface="Arial"/>
              </a:rPr>
              <a:t>defined element (like the first oxygen in each list)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07CFAD76-B0DC-4491-8EAC-19103AE42FDE}" type="slidenum">
              <a:rPr b="0" lang="en-CA" sz="2400" spc="-1" strike="noStrike">
                <a:latin typeface="Times New Roman"/>
              </a:rPr>
              <a:t>11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0080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A) PCA for dimensionality reduction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80000" y="1416240"/>
            <a:ext cx="8279640" cy="405576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1620000" y="2232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1620000" y="3312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1620000" y="40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6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E6897D3B-46DF-4FE8-B5B9-63092E47341F}" type="slidenum">
              <a:rPr b="0" lang="en-CA" sz="2400" spc="-1" strike="noStrike">
                <a:latin typeface="Times New Roman"/>
              </a:rPr>
              <a:t>11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405720"/>
            <a:ext cx="2698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O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Embedding (30)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16000" y="1118160"/>
            <a:ext cx="4752720" cy="35618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112000" y="1146600"/>
            <a:ext cx="4771800" cy="353340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1440000" y="4752000"/>
            <a:ext cx="2088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Clustering b/w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OC/OH/ON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6480000" y="4685760"/>
            <a:ext cx="20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Clustering b/w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OC/OH/ON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662400" y="117720"/>
            <a:ext cx="4857480" cy="56696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rcRect l="26644" t="22829" r="33344" b="25768"/>
          <a:stretch/>
        </p:blipFill>
        <p:spPr>
          <a:xfrm>
            <a:off x="2736360" y="3204000"/>
            <a:ext cx="647640" cy="971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5"/>
          <a:srcRect l="25514" t="9805" r="21291" b="21504"/>
          <a:stretch/>
        </p:blipFill>
        <p:spPr>
          <a:xfrm>
            <a:off x="3312360" y="1800000"/>
            <a:ext cx="719640" cy="10076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rcRect l="23707" t="16538" r="25442" b="20882"/>
          <a:stretch/>
        </p:blipFill>
        <p:spPr>
          <a:xfrm>
            <a:off x="648000" y="1224000"/>
            <a:ext cx="576000" cy="8643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7"/>
          <a:srcRect l="25514" t="9805" r="21291" b="21504"/>
          <a:stretch/>
        </p:blipFill>
        <p:spPr>
          <a:xfrm>
            <a:off x="6480000" y="1224360"/>
            <a:ext cx="719640" cy="1007640"/>
          </a:xfrm>
          <a:prstGeom prst="rect">
            <a:avLst/>
          </a:prstGeom>
          <a:ln>
            <a:noFill/>
          </a:ln>
        </p:spPr>
      </p:pic>
      <p:sp>
        <p:nvSpPr>
          <p:cNvPr id="107" name="TextShape 4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94EB6DE6-2F67-4261-80D3-5298D3DC3D71}" type="slidenum">
              <a:rPr b="0" lang="en-CA" sz="2400" spc="-1" strike="noStrike">
                <a:latin typeface="Times New Roman"/>
              </a:rPr>
              <a:t>11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405720"/>
            <a:ext cx="398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O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After 3 Interaction blocks (30)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44080" y="1002600"/>
            <a:ext cx="4723920" cy="35334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140080" y="100044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11" name="TextShape 2"/>
          <p:cNvSpPr txBox="1"/>
          <p:nvPr/>
        </p:nvSpPr>
        <p:spPr>
          <a:xfrm>
            <a:off x="6264000" y="4533840"/>
            <a:ext cx="360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Clustering b/w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(OC,OH)/ON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Lots of overlap b/w (OC,OH)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1656000" y="4680000"/>
            <a:ext cx="2088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Clustering b/w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OC/OH/ON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3"/>
          <a:srcRect l="23707" t="16538" r="25442" b="20882"/>
          <a:stretch/>
        </p:blipFill>
        <p:spPr>
          <a:xfrm>
            <a:off x="720000" y="2952000"/>
            <a:ext cx="576000" cy="8643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4"/>
          <a:srcRect l="26644" t="22829" r="33344" b="25768"/>
          <a:stretch/>
        </p:blipFill>
        <p:spPr>
          <a:xfrm>
            <a:off x="3312360" y="3132360"/>
            <a:ext cx="647640" cy="9716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5"/>
          <a:srcRect l="25514" t="9805" r="21291" b="21504"/>
          <a:stretch/>
        </p:blipFill>
        <p:spPr>
          <a:xfrm>
            <a:off x="3528360" y="1440000"/>
            <a:ext cx="719640" cy="1007640"/>
          </a:xfrm>
          <a:prstGeom prst="rect">
            <a:avLst/>
          </a:prstGeom>
          <a:ln>
            <a:noFill/>
          </a:ln>
        </p:spPr>
      </p:pic>
      <p:sp>
        <p:nvSpPr>
          <p:cNvPr id="116" name="TextShape 4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3E51AA32-EA6B-442E-93EC-63FDE20AF3F6}" type="slidenum">
              <a:rPr b="0" lang="en-CA" sz="2400" spc="-1" strike="noStrike">
                <a:latin typeface="Times New Roman"/>
              </a:rPr>
              <a:t>11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405720"/>
            <a:ext cx="2306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O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Softplus (15)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88000" y="1110600"/>
            <a:ext cx="4838400" cy="35334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256000" y="1110600"/>
            <a:ext cx="4704840" cy="353340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6048000" y="4843800"/>
            <a:ext cx="3312000" cy="82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Same idea, more PCs, do not </a:t>
            </a:r>
            <a:r>
              <a:rPr b="0" lang="en-CA" sz="1800" spc="-1" strike="noStrike">
                <a:latin typeface="Arial"/>
              </a:rPr>
              <a:t>provide any new information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92000" y="4896000"/>
            <a:ext cx="5167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NOTEWORTHY THAT IT </a:t>
            </a:r>
            <a:r>
              <a:rPr b="0" lang="en-CA" sz="1800" spc="-1" strike="noStrike">
                <a:latin typeface="Arial"/>
              </a:rPr>
              <a:t>RECOGNIZES CHEMICAL </a:t>
            </a:r>
            <a:r>
              <a:rPr b="0" lang="en-CA" sz="1800" spc="-1" strike="noStrike">
                <a:latin typeface="Arial"/>
              </a:rPr>
              <a:t>BONDS NOT PROXIMITY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rcRect l="25514" t="9805" r="21291" b="21504"/>
          <a:stretch/>
        </p:blipFill>
        <p:spPr>
          <a:xfrm>
            <a:off x="4176000" y="1944360"/>
            <a:ext cx="719640" cy="10076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rcRect l="26644" t="22829" r="33344" b="25768"/>
          <a:stretch/>
        </p:blipFill>
        <p:spPr>
          <a:xfrm>
            <a:off x="3024360" y="1836360"/>
            <a:ext cx="647640" cy="9716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5"/>
          <a:srcRect l="23707" t="16538" r="25442" b="20882"/>
          <a:stretch/>
        </p:blipFill>
        <p:spPr>
          <a:xfrm>
            <a:off x="936000" y="1512000"/>
            <a:ext cx="576000" cy="864360"/>
          </a:xfrm>
          <a:prstGeom prst="rect">
            <a:avLst/>
          </a:prstGeom>
          <a:ln>
            <a:noFill/>
          </a:ln>
        </p:spPr>
      </p:pic>
      <p:sp>
        <p:nvSpPr>
          <p:cNvPr id="125" name="TextShape 4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FBF708B4-8C01-465B-A6ED-5C41E09BCEA2}" type="slidenum">
              <a:rPr b="0" lang="en-CA" sz="2400" spc="-1" strike="noStrike">
                <a:latin typeface="Times New Roman"/>
              </a:rPr>
              <a:t>11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216000"/>
            <a:ext cx="2698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H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Embedding  (30)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88000" y="792000"/>
            <a:ext cx="4723920" cy="35334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068080" y="7920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6048000" y="4536000"/>
            <a:ext cx="295200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This </a:t>
            </a:r>
            <a:r>
              <a:rPr b="0" lang="en-CA" sz="1800" spc="-1" strike="noStrike">
                <a:latin typeface="Arial"/>
              </a:rPr>
              <a:t>secon</a:t>
            </a:r>
            <a:r>
              <a:rPr b="0" lang="en-CA" sz="1800" spc="-1" strike="noStrike">
                <a:latin typeface="Arial"/>
              </a:rPr>
              <a:t>d </a:t>
            </a:r>
            <a:r>
              <a:rPr b="0" lang="en-CA" sz="1800" spc="-1" strike="noStrike">
                <a:latin typeface="Arial"/>
              </a:rPr>
              <a:t>graph </a:t>
            </a:r>
            <a:r>
              <a:rPr b="0" lang="en-CA" sz="1800" spc="-1" strike="noStrike">
                <a:latin typeface="Arial"/>
              </a:rPr>
              <a:t>shows </a:t>
            </a:r>
            <a:r>
              <a:rPr b="0" lang="en-CA" sz="1800" spc="-1" strike="noStrike">
                <a:latin typeface="Arial"/>
              </a:rPr>
              <a:t>somet</a:t>
            </a:r>
            <a:r>
              <a:rPr b="0" lang="en-CA" sz="1800" spc="-1" strike="noStrike">
                <a:latin typeface="Arial"/>
              </a:rPr>
              <a:t>hing </a:t>
            </a:r>
            <a:r>
              <a:rPr b="0" lang="en-CA" sz="1800" spc="-1" strike="noStrike">
                <a:latin typeface="Arial"/>
              </a:rPr>
              <a:t>intere</a:t>
            </a:r>
            <a:r>
              <a:rPr b="0" lang="en-CA" sz="1800" spc="-1" strike="noStrike">
                <a:latin typeface="Arial"/>
              </a:rPr>
              <a:t>sting </a:t>
            </a:r>
            <a:r>
              <a:rPr b="0" lang="en-CA" sz="1800" spc="-1" strike="noStrike">
                <a:latin typeface="Arial"/>
              </a:rPr>
              <a:t>once </a:t>
            </a:r>
            <a:r>
              <a:rPr b="0" lang="en-CA" sz="1800" spc="-1" strike="noStrike">
                <a:latin typeface="Arial"/>
              </a:rPr>
              <a:t>you </a:t>
            </a:r>
            <a:r>
              <a:rPr b="0" lang="en-CA" sz="1800" spc="-1" strike="noStrike">
                <a:latin typeface="Arial"/>
              </a:rPr>
              <a:t>start </a:t>
            </a:r>
            <a:r>
              <a:rPr b="0" lang="en-CA" sz="1800" spc="-1" strike="noStrike">
                <a:latin typeface="Arial"/>
              </a:rPr>
              <a:t>labelli</a:t>
            </a:r>
            <a:r>
              <a:rPr b="0" lang="en-CA" sz="1800" spc="-1" strike="noStrike">
                <a:latin typeface="Arial"/>
              </a:rPr>
              <a:t>ng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44F22963-25C7-4289-8783-036E3ADD16E0}" type="slidenum">
              <a:rPr b="0" lang="en-CA" sz="2400" spc="-1" strike="noStrike">
                <a:latin typeface="Times New Roman"/>
              </a:rPr>
              <a:t>11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0000" y="216000"/>
            <a:ext cx="2698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H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Embedding  (30)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76000" y="4797720"/>
            <a:ext cx="92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Interestingly, when it starts mixing the new structures are based on atoms further away than the first bond! This may be powerful for classification purposes.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6000" y="1146600"/>
            <a:ext cx="4743000" cy="35334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212080" y="11520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5328000" y="360000"/>
            <a:ext cx="210600" cy="210600"/>
          </a:xfrm>
          <a:prstGeom prst="ellipse">
            <a:avLst/>
          </a:prstGeom>
          <a:solidFill>
            <a:srgbClr val="00f2ff"/>
          </a:solidFill>
          <a:ln>
            <a:solidFill>
              <a:srgbClr val="00f2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6264000" y="360000"/>
            <a:ext cx="210600" cy="2106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7200000" y="360000"/>
            <a:ext cx="210600" cy="210600"/>
          </a:xfrm>
          <a:prstGeom prst="ellipse">
            <a:avLst/>
          </a:prstGeom>
          <a:solidFill>
            <a:srgbClr val="f10d0c"/>
          </a:solidFill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6"/>
          <p:cNvSpPr txBox="1"/>
          <p:nvPr/>
        </p:nvSpPr>
        <p:spPr>
          <a:xfrm>
            <a:off x="5112000" y="661680"/>
            <a:ext cx="906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H-C    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9" name="TextShape 7"/>
          <p:cNvSpPr txBox="1"/>
          <p:nvPr/>
        </p:nvSpPr>
        <p:spPr>
          <a:xfrm>
            <a:off x="6120000" y="648000"/>
            <a:ext cx="906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H-N    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0" name="TextShape 8"/>
          <p:cNvSpPr txBox="1"/>
          <p:nvPr/>
        </p:nvSpPr>
        <p:spPr>
          <a:xfrm>
            <a:off x="7085880" y="648000"/>
            <a:ext cx="919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H-O    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rcRect l="33899" t="16576" r="33051" b="4929"/>
          <a:stretch/>
        </p:blipFill>
        <p:spPr>
          <a:xfrm>
            <a:off x="8352360" y="864000"/>
            <a:ext cx="431640" cy="115164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6644" t="22829" r="33344" b="25768"/>
          <a:stretch/>
        </p:blipFill>
        <p:spPr>
          <a:xfrm>
            <a:off x="4176360" y="936000"/>
            <a:ext cx="647640" cy="9716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5"/>
          <a:srcRect l="26644" t="22829" r="33344" b="25768"/>
          <a:stretch/>
        </p:blipFill>
        <p:spPr>
          <a:xfrm>
            <a:off x="9000000" y="1908360"/>
            <a:ext cx="647640" cy="971640"/>
          </a:xfrm>
          <a:prstGeom prst="rect">
            <a:avLst/>
          </a:prstGeom>
          <a:ln>
            <a:noFill/>
          </a:ln>
        </p:spPr>
      </p:pic>
      <p:sp>
        <p:nvSpPr>
          <p:cNvPr id="144" name="TextShape 9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24DD7C20-D524-4384-80CA-7AE5610C0842}" type="slidenum">
              <a:rPr b="0" lang="en-CA" sz="2400" spc="-1" strike="noStrike">
                <a:latin typeface="Times New Roman"/>
              </a:rPr>
              <a:t>11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0000" y="405720"/>
            <a:ext cx="4045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H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After 3 Interaction blocks (30)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37880" y="1263960"/>
            <a:ext cx="4723920" cy="35334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140080" y="12906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6026400" y="360000"/>
            <a:ext cx="210600" cy="210600"/>
          </a:xfrm>
          <a:prstGeom prst="ellipse">
            <a:avLst/>
          </a:prstGeom>
          <a:solidFill>
            <a:srgbClr val="00f2ff"/>
          </a:solidFill>
          <a:ln>
            <a:solidFill>
              <a:srgbClr val="00f2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6962400" y="360000"/>
            <a:ext cx="210600" cy="2106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7898400" y="360000"/>
            <a:ext cx="210600" cy="210600"/>
          </a:xfrm>
          <a:prstGeom prst="ellipse">
            <a:avLst/>
          </a:prstGeom>
          <a:solidFill>
            <a:srgbClr val="f10d0c"/>
          </a:solidFill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5810400" y="661680"/>
            <a:ext cx="906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H-C    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6818400" y="648000"/>
            <a:ext cx="906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H-N    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3" name="TextShape 7"/>
          <p:cNvSpPr txBox="1"/>
          <p:nvPr/>
        </p:nvSpPr>
        <p:spPr>
          <a:xfrm>
            <a:off x="7784280" y="648000"/>
            <a:ext cx="919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H-O    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4" name="TextShape 8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50295E6D-2805-4476-A2E8-DBDC3E86AEBC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405720"/>
            <a:ext cx="2306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H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Softplus (15)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36080" y="1146600"/>
            <a:ext cx="4723920" cy="35334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5076000" y="1188000"/>
            <a:ext cx="4819320" cy="3533400"/>
          </a:xfrm>
          <a:prstGeom prst="rect">
            <a:avLst/>
          </a:prstGeom>
          <a:ln>
            <a:noFill/>
          </a:ln>
        </p:spPr>
      </p:pic>
      <p:sp>
        <p:nvSpPr>
          <p:cNvPr id="158" name="TextShape 2"/>
          <p:cNvSpPr txBox="1"/>
          <p:nvPr/>
        </p:nvSpPr>
        <p:spPr>
          <a:xfrm>
            <a:off x="648000" y="4896000"/>
            <a:ext cx="92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With the second graph giving the ability to look into further bonds. HAS TO BE CONFIRMED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AA4123A-49D1-44D8-8650-37F062DE88D1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32000" y="117036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Interpretabil</a:t>
            </a:r>
            <a:r>
              <a:rPr b="0" lang="en-CA" sz="4400" spc="-1" strike="noStrike">
                <a:latin typeface="Arial"/>
              </a:rPr>
              <a:t>ity - In </a:t>
            </a:r>
            <a:r>
              <a:rPr b="0" lang="en-CA" sz="4400" spc="-1" strike="noStrike">
                <a:latin typeface="Arial"/>
              </a:rPr>
              <a:t>mathematic</a:t>
            </a:r>
            <a:r>
              <a:rPr b="0" lang="en-CA" sz="4400" spc="-1" strike="noStrike">
                <a:latin typeface="Arial"/>
              </a:rPr>
              <a:t>al logic, is a </a:t>
            </a:r>
            <a:r>
              <a:rPr b="0" lang="en-CA" sz="4400" spc="-1" strike="noStrike">
                <a:latin typeface="Arial"/>
              </a:rPr>
              <a:t>relation </a:t>
            </a:r>
            <a:r>
              <a:rPr b="0" lang="en-CA" sz="4400" spc="-1" strike="noStrike">
                <a:latin typeface="Arial"/>
              </a:rPr>
              <a:t>between </a:t>
            </a:r>
            <a:r>
              <a:rPr b="0" lang="en-CA" sz="4400" spc="-1" strike="noStrike">
                <a:latin typeface="Arial"/>
              </a:rPr>
              <a:t>formal </a:t>
            </a:r>
            <a:r>
              <a:rPr b="0" lang="en-CA" sz="4400" spc="-1" strike="noStrike">
                <a:latin typeface="Arial"/>
              </a:rPr>
              <a:t>theories </a:t>
            </a:r>
            <a:r>
              <a:rPr b="0" lang="en-CA" sz="4400" spc="-1" strike="noStrike">
                <a:latin typeface="Arial"/>
              </a:rPr>
              <a:t>that </a:t>
            </a:r>
            <a:r>
              <a:rPr b="0" lang="en-CA" sz="4400" spc="-1" strike="noStrike">
                <a:latin typeface="Arial"/>
              </a:rPr>
              <a:t>expresses </a:t>
            </a:r>
            <a:r>
              <a:rPr b="1" lang="en-CA" sz="4400" spc="-1" strike="noStrike">
                <a:latin typeface="Arial"/>
              </a:rPr>
              <a:t>the </a:t>
            </a:r>
            <a:r>
              <a:rPr b="1" lang="en-CA" sz="4400" spc="-1" strike="noStrike">
                <a:latin typeface="Arial"/>
              </a:rPr>
              <a:t>possibility </a:t>
            </a:r>
            <a:r>
              <a:rPr b="1" lang="en-CA" sz="4400" spc="-1" strike="noStrike">
                <a:latin typeface="Arial"/>
              </a:rPr>
              <a:t>of </a:t>
            </a:r>
            <a:r>
              <a:rPr b="1" lang="en-CA" sz="4400" spc="-1" strike="noStrike">
                <a:latin typeface="Arial"/>
              </a:rPr>
              <a:t>interpretin</a:t>
            </a:r>
            <a:r>
              <a:rPr b="1" lang="en-CA" sz="4400" spc="-1" strike="noStrike">
                <a:latin typeface="Arial"/>
              </a:rPr>
              <a:t>g or </a:t>
            </a:r>
            <a:r>
              <a:rPr b="1" lang="en-CA" sz="4400" spc="-1" strike="noStrike">
                <a:latin typeface="Arial"/>
              </a:rPr>
              <a:t>translating </a:t>
            </a:r>
            <a:r>
              <a:rPr b="1" lang="en-CA" sz="4400" spc="-1" strike="noStrike">
                <a:latin typeface="Arial"/>
              </a:rPr>
              <a:t>one into </a:t>
            </a:r>
            <a:r>
              <a:rPr b="1" lang="en-CA" sz="4400" spc="-1" strike="noStrike">
                <a:latin typeface="Arial"/>
              </a:rPr>
              <a:t>the other.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44000" y="5184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ED33CF0D-BD3C-4512-A5AB-DF405CF6ADBC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0000" y="405720"/>
            <a:ext cx="2698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N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Embedding  (30)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44080" y="1362600"/>
            <a:ext cx="4723920" cy="35334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5112000" y="13626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86605771-08D8-493C-B359-0FB87B330A0F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0000" y="405720"/>
            <a:ext cx="4045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N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After 3 Interaction blocks (30)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635920" y="133632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66" name="TextShape 2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A481CC29-FB6A-4776-8788-10E261DDBD8C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0000" y="405720"/>
            <a:ext cx="2306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N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Softplus (15)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692080" y="11520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57F34EC2-FC4D-4EA9-B93C-1698CA615F5E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20000" y="405720"/>
            <a:ext cx="2306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Atom = N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Layer = Softplus (15)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692080" y="11520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ACAF4C98-5B1E-4BF4-B068-054FDDFC4605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0080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Conclusions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832320" y="1528920"/>
            <a:ext cx="856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There is evidence of chemically informed decisions in SchNet. It may be able to recognize local bond neighborhood and thus the functional group.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All layers so far predict same categorization.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There needs to be an efficient method of labelling the functional groups. Ongoing project with Mai Hyung.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1" lang="en-CA" sz="1800" spc="-1" strike="noStrike">
                <a:latin typeface="Arial"/>
              </a:rPr>
              <a:t>Main issue: How to introduce the whole molecule into an appropriate analysis? We tried to use CMEs but we concluded that would not work. 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1" lang="en-CA" sz="1800" spc="-1" strike="noStrike">
                <a:latin typeface="Arial"/>
              </a:rPr>
              <a:t>We are now looking into Laplacian Graphs and Fiedler Vectors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9A64C57D-3C07-431C-84D5-F33E720B98BB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720000" y="936000"/>
            <a:ext cx="3240000" cy="194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Wave function </a:t>
            </a:r>
            <a:r>
              <a:rPr b="0" lang="en-CA" sz="1800" spc="-1" strike="noStrike">
                <a:latin typeface="Arial"/>
              </a:rPr>
              <a:t>approximations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336000" y="936000"/>
            <a:ext cx="3240000" cy="194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Deep Neural Network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720000" y="3013920"/>
            <a:ext cx="2952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Shot-by-shot </a:t>
            </a:r>
            <a:r>
              <a:rPr b="1" lang="en-CA" sz="1800" spc="-1" strike="noStrike">
                <a:latin typeface="Arial"/>
              </a:rPr>
              <a:t>“learning”</a:t>
            </a:r>
            <a:r>
              <a:rPr b="0" lang="en-CA" sz="1800" spc="-1" strike="noStrike">
                <a:latin typeface="Arial"/>
              </a:rPr>
              <a:t> of </a:t>
            </a:r>
            <a:r>
              <a:rPr b="0" lang="en-CA" sz="1800" spc="-1" strike="noStrike">
                <a:latin typeface="Arial"/>
              </a:rPr>
              <a:t>chemical systems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HF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DFT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CI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CC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6696000" y="3096000"/>
            <a:ext cx="275544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Grand-scale learning of </a:t>
            </a:r>
            <a:r>
              <a:rPr b="0" lang="en-CA" sz="1800" spc="-1" strike="noStrike">
                <a:latin typeface="Arial"/>
              </a:rPr>
              <a:t>chemical systems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0" name="TextShape 5"/>
          <p:cNvSpPr txBox="1"/>
          <p:nvPr/>
        </p:nvSpPr>
        <p:spPr>
          <a:xfrm>
            <a:off x="4290840" y="1872000"/>
            <a:ext cx="1757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Interpretability?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5112000" y="2376000"/>
            <a:ext cx="0" cy="151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7"/>
          <p:cNvSpPr txBox="1"/>
          <p:nvPr/>
        </p:nvSpPr>
        <p:spPr>
          <a:xfrm>
            <a:off x="3322800" y="4120920"/>
            <a:ext cx="40212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Can we </a:t>
            </a:r>
            <a:r>
              <a:rPr b="0" lang="en-CA" sz="1800" spc="-1" strike="noStrike">
                <a:latin typeface="Arial"/>
              </a:rPr>
              <a:t>interpret DNN </a:t>
            </a:r>
            <a:r>
              <a:rPr b="0" lang="en-CA" sz="1800" spc="-1" strike="noStrike">
                <a:latin typeface="Arial"/>
              </a:rPr>
              <a:t>as another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wave function </a:t>
            </a:r>
            <a:r>
              <a:rPr b="0" lang="en-CA" sz="1800" spc="-1" strike="noStrike">
                <a:latin typeface="Arial"/>
              </a:rPr>
              <a:t>approximation/</a:t>
            </a:r>
            <a:r>
              <a:rPr b="0" lang="en-CA" sz="1800" spc="-1" strike="noStrike">
                <a:latin typeface="Arial"/>
              </a:rPr>
              <a:t>method?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validating/</a:t>
            </a:r>
            <a:r>
              <a:rPr b="0" lang="en-CA" sz="1800" spc="-1" strike="noStrike">
                <a:latin typeface="Arial"/>
              </a:rPr>
              <a:t>invalidating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the DNN </a:t>
            </a:r>
            <a:r>
              <a:rPr b="0" lang="en-CA" sz="1800" spc="-1" strike="noStrike">
                <a:latin typeface="Arial"/>
              </a:rPr>
              <a:t>approach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3" name="TextShape 8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42E3E229-2C74-4FB4-A8BC-53F28BF9F074}" type="slidenum">
              <a:rPr b="0" lang="en-CA" sz="2400" spc="-1" strike="noStrike">
                <a:latin typeface="Times New Roman"/>
              </a:rPr>
              <a:t>&lt;number&gt;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080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2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Starting somewhere: What does SchNet Learn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576000" y="1679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SchNet provides accurate energy predictions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How does it learn about the connection </a:t>
            </a:r>
            <a:r>
              <a:rPr b="0" lang="en-CA" sz="3200" spc="-1" strike="noStrike">
                <a:latin typeface="Arial"/>
              </a:rPr>
              <a:t>between </a:t>
            </a:r>
            <a:r>
              <a:rPr b="1" lang="en-CA" sz="3200" spc="-1" strike="noStrike">
                <a:latin typeface="Arial"/>
              </a:rPr>
              <a:t>geometry ---&gt; energy</a:t>
            </a:r>
            <a:r>
              <a:rPr b="0" lang="en-CA" sz="3200" spc="-1" strike="noStrike">
                <a:latin typeface="Arial"/>
              </a:rPr>
              <a:t>. (This is </a:t>
            </a:r>
            <a:r>
              <a:rPr b="0" lang="en-CA" sz="3200" spc="-1" strike="noStrike">
                <a:latin typeface="Arial"/>
              </a:rPr>
              <a:t>something that was thought to be perserved for </a:t>
            </a:r>
            <a:r>
              <a:rPr b="0" lang="en-CA" sz="3200" spc="-1" strike="noStrike">
                <a:latin typeface="Arial"/>
              </a:rPr>
              <a:t>solving wave function in B.O approximation)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57" name="TextShape 4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75AAFE5D-E79D-40F7-8C52-FA1979AB4B24}" type="slidenum">
              <a:rPr b="0" lang="en-CA" sz="2400" spc="-1" strike="noStrike">
                <a:latin typeface="Times New Roman"/>
              </a:rPr>
              <a:t>4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10080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SchNet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080360" y="1488240"/>
            <a:ext cx="8279640" cy="4055760"/>
          </a:xfrm>
          <a:prstGeom prst="rect">
            <a:avLst/>
          </a:prstGeom>
          <a:ln>
            <a:noFill/>
          </a:ln>
        </p:spPr>
      </p:pic>
      <p:sp>
        <p:nvSpPr>
          <p:cNvPr id="61" name="TextShape 3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A5C25D02-AA5B-4415-8FF0-FD87831F6AC8}" type="slidenum">
              <a:rPr b="0" lang="en-CA" sz="2400" spc="-1" strike="noStrike">
                <a:latin typeface="Times New Roman"/>
              </a:rPr>
              <a:t>4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0080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2"/>
          <p:cNvSpPr txBox="1"/>
          <p:nvPr/>
        </p:nvSpPr>
        <p:spPr>
          <a:xfrm>
            <a:off x="504000" y="216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A) PCA for dimensionality reduction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80000" y="1614240"/>
            <a:ext cx="8279640" cy="405576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1620000" y="4662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1620000" y="4266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5"/>
          <p:cNvSpPr/>
          <p:nvPr/>
        </p:nvSpPr>
        <p:spPr>
          <a:xfrm>
            <a:off x="1620000" y="2430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1620000" y="3510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7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F293628-5FAA-488F-A1A1-8C82FE61ED55}" type="slidenum">
              <a:rPr b="0" lang="en-CA" sz="2400" spc="-1" strike="noStrike">
                <a:latin typeface="Times New Roman"/>
              </a:rPr>
              <a:t>4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304000" y="216000"/>
            <a:ext cx="611964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Procedure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360000" y="1247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Cut SchNet information at a particular layer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Run PC analysis 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Sampled 10,000 molecules of QM9 database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FDC284C8-1275-4964-8EB0-D792CD70B753}" type="slidenum">
              <a:rPr b="0" lang="en-CA" sz="2400" spc="-1" strike="noStrike">
                <a:latin typeface="Times New Roman"/>
              </a:rPr>
              <a:t>7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0"/>
            <a:ext cx="10080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A) PCA for dimensionality reduction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080000" y="1481040"/>
            <a:ext cx="8279640" cy="40557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1620000" y="4500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Shape 4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5A9DC9A5-D364-4818-86FD-5962027F51DE}" type="slidenum">
              <a:rPr b="0" lang="en-CA" sz="2400" spc="-1" strike="noStrike">
                <a:latin typeface="Times New Roman"/>
              </a:rPr>
              <a:t>7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86760" y="4639320"/>
            <a:ext cx="763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Clustering, and division is between OH and CO </a:t>
            </a:r>
            <a:r>
              <a:rPr b="1" lang="en-CA" sz="1800" spc="-1" strike="noStrike">
                <a:latin typeface="Arial"/>
              </a:rPr>
              <a:t>for both graphs.</a:t>
            </a:r>
            <a:r>
              <a:rPr b="0" lang="en-CA" sz="1800" spc="-1" strike="noStrike">
                <a:latin typeface="Arial"/>
              </a:rPr>
              <a:t> Molecules with only OH groups on them is the smaller cluster, with the border being contaminated by CO and OH hybrid molecules.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910080" y="373680"/>
            <a:ext cx="5209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Average atomization energy of C, H, and O ONLY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44080" y="930600"/>
            <a:ext cx="4723920" cy="35334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140080" y="936000"/>
            <a:ext cx="4723920" cy="3533400"/>
          </a:xfrm>
          <a:prstGeom prst="rect">
            <a:avLst/>
          </a:prstGeom>
          <a:ln>
            <a:noFill/>
          </a:ln>
        </p:spPr>
      </p:pic>
      <p:sp>
        <p:nvSpPr>
          <p:cNvPr id="82" name="TextShape 3"/>
          <p:cNvSpPr txBox="1"/>
          <p:nvPr/>
        </p:nvSpPr>
        <p:spPr>
          <a:xfrm>
            <a:off x="144000" y="51843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6D21E37-DFE7-4052-B9CB-FDFD1E404431}" type="slidenum">
              <a:rPr b="0" lang="en-CA" sz="2400" spc="-1" strike="noStrike">
                <a:latin typeface="Times New Roman"/>
              </a:rPr>
              <a:t>7</a:t>
            </a:fld>
            <a:endParaRPr b="0" lang="en-CA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2021-01-12T07:45:05Z</dcterms:created>
  <dc:creator/>
  <dc:description/>
  <dc:language>en-CA</dc:language>
  <cp:lastModifiedBy/>
  <dcterms:modified xsi:type="dcterms:W3CDTF">2021-01-18T13:09:24Z</dcterms:modified>
  <cp:revision>11</cp:revision>
  <dc:subject/>
  <dc:title/>
</cp:coreProperties>
</file>