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287000" cy="14478000"/>
  <p:notesSz cx="29819600" cy="423418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URDELLE Clarisse 165101" initials="BC1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07121"/>
    <a:srgbClr val="66FFCC"/>
    <a:srgbClr val="FF6600"/>
    <a:srgbClr val="CCECFF"/>
    <a:srgbClr val="CCCCFF"/>
    <a:srgbClr val="FFCC99"/>
    <a:srgbClr val="B80016"/>
    <a:srgbClr val="E2001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90" autoAdjust="0"/>
    <p:restoredTop sz="89394" autoAdjust="0"/>
  </p:normalViewPr>
  <p:slideViewPr>
    <p:cSldViewPr>
      <p:cViewPr>
        <p:scale>
          <a:sx n="80" d="100"/>
          <a:sy n="80" d="100"/>
        </p:scale>
        <p:origin x="-1020" y="1098"/>
      </p:cViewPr>
      <p:guideLst>
        <p:guide orient="horz" pos="4560"/>
        <p:guide pos="3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86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595" tIns="205799" rIns="411595" bIns="205799" numCol="1" anchor="t" anchorCtr="0" compatLnSpc="1">
            <a:prstTxWarp prst="textNoShape">
              <a:avLst/>
            </a:prstTxWarp>
          </a:bodyPr>
          <a:lstStyle>
            <a:lvl1pPr defTabSz="4117975">
              <a:defRPr sz="5300"/>
            </a:lvl1pPr>
          </a:lstStyle>
          <a:p>
            <a:endParaRPr lang="fr-F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91000" y="0"/>
            <a:ext cx="129286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595" tIns="205799" rIns="411595" bIns="205799" numCol="1" anchor="t" anchorCtr="0" compatLnSpc="1">
            <a:prstTxWarp prst="textNoShape">
              <a:avLst/>
            </a:prstTxWarp>
          </a:bodyPr>
          <a:lstStyle>
            <a:lvl1pPr algn="r" defTabSz="4117975">
              <a:defRPr sz="5300"/>
            </a:lvl1pPr>
          </a:lstStyle>
          <a:p>
            <a:endParaRPr lang="fr-F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25663"/>
            <a:ext cx="1292860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595" tIns="205799" rIns="411595" bIns="205799" numCol="1" anchor="b" anchorCtr="0" compatLnSpc="1">
            <a:prstTxWarp prst="textNoShape">
              <a:avLst/>
            </a:prstTxWarp>
          </a:bodyPr>
          <a:lstStyle>
            <a:lvl1pPr defTabSz="4117975">
              <a:defRPr sz="5300"/>
            </a:lvl1pPr>
          </a:lstStyle>
          <a:p>
            <a:endParaRPr lang="fr-F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91000" y="40225663"/>
            <a:ext cx="1292860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1595" tIns="205799" rIns="411595" bIns="205799" numCol="1" anchor="b" anchorCtr="0" compatLnSpc="1">
            <a:prstTxWarp prst="textNoShape">
              <a:avLst/>
            </a:prstTxWarp>
          </a:bodyPr>
          <a:lstStyle>
            <a:lvl1pPr algn="r" defTabSz="4117975">
              <a:defRPr sz="5300"/>
            </a:lvl1pPr>
          </a:lstStyle>
          <a:p>
            <a:fld id="{26B2260E-BD83-401C-B89D-DA87E1FEE26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12923838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27" tIns="45963" rIns="91927" bIns="45963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16891000" y="0"/>
            <a:ext cx="12923838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27" tIns="45963" rIns="91927" bIns="45963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6CECBBB4-AF1B-4C95-8F5D-33BC293A4A32}" type="datetimeFigureOut">
              <a:rPr lang="fr-FR"/>
              <a:pPr/>
              <a:t>02/09/2016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69413" y="3175000"/>
            <a:ext cx="11280775" cy="15876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9" tIns="45990" rIns="91979" bIns="4599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auto">
          <a:xfrm>
            <a:off x="2979738" y="20115213"/>
            <a:ext cx="23860125" cy="190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27" tIns="45963" rIns="91927" bIns="45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40216138"/>
            <a:ext cx="1292383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27" tIns="45963" rIns="91927" bIns="45963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16891000" y="40216138"/>
            <a:ext cx="1292383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27" tIns="45963" rIns="91927" bIns="45963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D3B7FBCA-D98B-4770-808B-E93F26F3641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8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1363" indent="-284163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1413" indent="-225425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8613" indent="-225425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7013" defTabSz="9159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7013" defTabSz="915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7013" defTabSz="915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7013" defTabSz="915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7013" defTabSz="9159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AF7906-0CD1-4130-9194-75392FB989FC}" type="slidenum">
              <a:rPr lang="fr-FR" sz="1200"/>
              <a:pPr/>
              <a:t>1</a:t>
            </a:fld>
            <a:endParaRPr 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1525" y="4497388"/>
            <a:ext cx="8743950" cy="310356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3050" y="8204200"/>
            <a:ext cx="7200900" cy="37004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EC5F-29EE-4FA3-9160-6BF46004E7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57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1B7E-78F2-4C35-A49E-289001DE9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29488" y="1287463"/>
            <a:ext cx="2185987" cy="11582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1525" y="1287463"/>
            <a:ext cx="6405563" cy="11582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6A17-957A-4EE0-8107-671EA4B6A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6CEC1-ADDA-4BFD-A848-3CF19F9EDA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9302750"/>
            <a:ext cx="8743950" cy="2876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6135688"/>
            <a:ext cx="8743950" cy="31670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519E5-6976-4968-88A9-7A66BAF375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71525" y="4183063"/>
            <a:ext cx="4295775" cy="868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19700" y="4183063"/>
            <a:ext cx="4295775" cy="868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7BAEE-7396-4A81-928B-D57BE10C1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579438"/>
            <a:ext cx="9258300" cy="241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4350" y="3240088"/>
            <a:ext cx="4545013" cy="135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350" y="4591050"/>
            <a:ext cx="4545013" cy="8342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26050" y="3240088"/>
            <a:ext cx="4546600" cy="1350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226050" y="4591050"/>
            <a:ext cx="4546600" cy="8342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1A5A-59BE-4E39-A4BC-C16D9AFCE5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2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53230-4F67-413C-BB1F-0127FD028C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ADA5-AC7B-405E-826D-56FA6E7897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0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576263"/>
            <a:ext cx="3384550" cy="2452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22725" y="576263"/>
            <a:ext cx="5749925" cy="12357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4350" y="3028950"/>
            <a:ext cx="3384550" cy="9904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C6E7C-9F1C-4EE0-8B30-104CCC81D0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6125" y="10134600"/>
            <a:ext cx="6172200" cy="1196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16125" y="1293813"/>
            <a:ext cx="6172200" cy="86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16125" y="11331575"/>
            <a:ext cx="6172200" cy="1698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C233-1BB8-446A-85C1-326AD673BF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287463"/>
            <a:ext cx="87439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502" tIns="70751" rIns="141502" bIns="70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4183063"/>
            <a:ext cx="8743950" cy="86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13190538"/>
            <a:ext cx="2143125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>
              <a:defRPr sz="2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13190538"/>
            <a:ext cx="3257550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 algn="ctr">
              <a:defRPr sz="2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13190538"/>
            <a:ext cx="2143125" cy="965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1502" tIns="70751" rIns="141502" bIns="70751" numCol="1" anchor="t" anchorCtr="0" compatLnSpc="1">
            <a:prstTxWarp prst="textNoShape">
              <a:avLst/>
            </a:prstTxWarp>
          </a:bodyPr>
          <a:lstStyle>
            <a:lvl1pPr algn="r">
              <a:defRPr sz="2200"/>
            </a:lvl1pPr>
          </a:lstStyle>
          <a:p>
            <a:pPr>
              <a:defRPr/>
            </a:pPr>
            <a:fld id="{7553B4C3-1211-4B88-9AE7-AB39D8A49F7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2pPr>
      <a:lvl3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3pPr>
      <a:lvl4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4pPr>
      <a:lvl5pPr algn="ctr" defTabSz="141446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5pPr>
      <a:lvl6pPr marL="4572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6pPr>
      <a:lvl7pPr marL="9144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7pPr>
      <a:lvl8pPr marL="13716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8pPr>
      <a:lvl9pPr marL="1828800" algn="ctr" defTabSz="1414463" rtl="0" fontAlgn="base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9pPr>
    </p:titleStyle>
    <p:bodyStyle>
      <a:lvl1pPr marL="530225" indent="-530225" algn="l" defTabSz="1414463" rtl="0" eaLnBrk="0" fontAlgn="base" hangingPunct="0">
        <a:spcBef>
          <a:spcPct val="20000"/>
        </a:spcBef>
        <a:spcAft>
          <a:spcPct val="0"/>
        </a:spcAft>
        <a:buChar char="•"/>
        <a:defRPr sz="5000">
          <a:solidFill>
            <a:schemeClr val="tx1"/>
          </a:solidFill>
          <a:latin typeface="+mn-lt"/>
          <a:ea typeface="+mn-ea"/>
          <a:cs typeface="+mn-cs"/>
        </a:defRPr>
      </a:lvl1pPr>
      <a:lvl2pPr marL="1149350" indent="-441325" algn="l" defTabSz="1414463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768475" indent="-354013" algn="l" defTabSz="1414463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</a:defRPr>
      </a:lvl3pPr>
      <a:lvl4pPr marL="2476500" indent="-354013" algn="l" defTabSz="141446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4pPr>
      <a:lvl5pPr marL="3182938" indent="-352425" algn="l" defTabSz="141446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5pPr>
      <a:lvl6pPr marL="36401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6pPr>
      <a:lvl7pPr marL="40973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7pPr>
      <a:lvl8pPr marL="45545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8pPr>
      <a:lvl9pPr marL="5011738" indent="-352425" algn="l" defTabSz="1414463" rtl="0" fontAlgn="base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jpeg"/><Relationship Id="rId18" Type="http://schemas.openxmlformats.org/officeDocument/2006/relationships/image" Target="../media/image10.jpeg"/><Relationship Id="rId26" Type="http://schemas.openxmlformats.org/officeDocument/2006/relationships/image" Target="../media/image14.jpeg"/><Relationship Id="rId3" Type="http://schemas.openxmlformats.org/officeDocument/2006/relationships/image" Target="../media/image1.jpeg"/><Relationship Id="rId21" Type="http://schemas.openxmlformats.org/officeDocument/2006/relationships/image" Target="../media/image13.png"/><Relationship Id="rId12" Type="http://schemas.openxmlformats.org/officeDocument/2006/relationships/image" Target="../media/image4.jpeg"/><Relationship Id="rId17" Type="http://schemas.openxmlformats.org/officeDocument/2006/relationships/image" Target="../media/image9.jpeg"/><Relationship Id="rId25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e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24" Type="http://schemas.openxmlformats.org/officeDocument/2006/relationships/image" Target="../media/image12.jpeg"/><Relationship Id="rId5" Type="http://schemas.openxmlformats.org/officeDocument/2006/relationships/image" Target="../media/image3.JPG"/><Relationship Id="rId15" Type="http://schemas.openxmlformats.org/officeDocument/2006/relationships/image" Target="../media/image7.jpeg"/><Relationship Id="rId23" Type="http://schemas.openxmlformats.org/officeDocument/2006/relationships/image" Target="../media/image15.png"/><Relationship Id="rId19" Type="http://schemas.openxmlformats.org/officeDocument/2006/relationships/image" Target="../media/image11.jpeg"/><Relationship Id="rId4" Type="http://schemas.openxmlformats.org/officeDocument/2006/relationships/image" Target="../media/image2.jpg"/><Relationship Id="rId14" Type="http://schemas.openxmlformats.org/officeDocument/2006/relationships/image" Target="../media/image6.jpeg"/><Relationship Id="rId22" Type="http://schemas.openxmlformats.org/officeDocument/2006/relationships/image" Target="../media/image14.png"/><Relationship Id="rId27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0" name="Picture 80" descr="Bande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Rectangle 656"/>
          <p:cNvSpPr>
            <a:spLocks noChangeArrowheads="1"/>
          </p:cNvSpPr>
          <p:nvPr/>
        </p:nvSpPr>
        <p:spPr bwMode="auto">
          <a:xfrm>
            <a:off x="3714750" y="6272213"/>
            <a:ext cx="10287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fr-FR"/>
          </a:p>
        </p:txBody>
      </p:sp>
      <p:sp>
        <p:nvSpPr>
          <p:cNvPr id="15368" name="Rectangle 741"/>
          <p:cNvSpPr>
            <a:spLocks noChangeArrowheads="1"/>
          </p:cNvSpPr>
          <p:nvPr/>
        </p:nvSpPr>
        <p:spPr bwMode="auto">
          <a:xfrm>
            <a:off x="3571875" y="6281738"/>
            <a:ext cx="10287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fr-FR"/>
          </a:p>
        </p:txBody>
      </p:sp>
      <p:sp>
        <p:nvSpPr>
          <p:cNvPr id="15369" name="Rectangle 861"/>
          <p:cNvSpPr>
            <a:spLocks noChangeArrowheads="1"/>
          </p:cNvSpPr>
          <p:nvPr/>
        </p:nvSpPr>
        <p:spPr bwMode="auto">
          <a:xfrm>
            <a:off x="3571875" y="6281738"/>
            <a:ext cx="10287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fr-FR"/>
          </a:p>
        </p:txBody>
      </p:sp>
      <p:sp>
        <p:nvSpPr>
          <p:cNvPr id="15372" name="Rectangle 139"/>
          <p:cNvSpPr>
            <a:spLocks noChangeArrowheads="1"/>
          </p:cNvSpPr>
          <p:nvPr/>
        </p:nvSpPr>
        <p:spPr bwMode="auto">
          <a:xfrm>
            <a:off x="5051425" y="6911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15380" name="Text Box 29"/>
          <p:cNvSpPr txBox="1">
            <a:spLocks noChangeArrowheads="1"/>
          </p:cNvSpPr>
          <p:nvPr/>
        </p:nvSpPr>
        <p:spPr bwMode="auto">
          <a:xfrm>
            <a:off x="1111250" y="110208"/>
            <a:ext cx="81359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EFFICIENT PREDICTION OF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POLOIDAL ASYMMETRIES IMPACT ON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HEAVY IMPURITY NEOCLASSICAL TRANSPORT</a:t>
            </a:r>
            <a:endParaRPr lang="fr-F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382" name="Rectangle 197"/>
          <p:cNvSpPr>
            <a:spLocks noChangeArrowheads="1"/>
          </p:cNvSpPr>
          <p:nvPr/>
        </p:nvSpPr>
        <p:spPr bwMode="auto">
          <a:xfrm>
            <a:off x="0" y="1190625"/>
            <a:ext cx="1028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1400" b="1" i="1" u="sng" dirty="0">
                <a:latin typeface="Arial" pitchFamily="34" charset="0"/>
                <a:cs typeface="Times New Roman" pitchFamily="18" charset="0"/>
              </a:rPr>
              <a:t>S. </a:t>
            </a:r>
            <a:r>
              <a:rPr lang="en-GB" sz="1400" b="1" i="1" u="sng" dirty="0" smtClean="0">
                <a:latin typeface="Arial" pitchFamily="34" charset="0"/>
                <a:cs typeface="Times New Roman" pitchFamily="18" charset="0"/>
              </a:rPr>
              <a:t>Breton</a:t>
            </a:r>
            <a:r>
              <a:rPr lang="en-GB" sz="1400" b="1" i="1" u="sng" baseline="30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GB" sz="1400" b="1" i="1" u="sng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, F.J.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Casson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2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C.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Bourdelle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C.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Angioni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3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E.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Belli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4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Y.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Camenen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5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J.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Citrin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6,1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X.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Garbet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Y.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Sarazin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1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GB" sz="1400" b="1" i="1" dirty="0">
                <a:latin typeface="Arial" pitchFamily="34" charset="0"/>
                <a:cs typeface="Times New Roman" pitchFamily="18" charset="0"/>
              </a:rPr>
              <a:t>the JET </a:t>
            </a:r>
            <a:r>
              <a:rPr lang="en-GB" sz="1400" b="1" i="1" dirty="0" smtClean="0">
                <a:latin typeface="Arial" pitchFamily="34" charset="0"/>
                <a:cs typeface="Times New Roman" pitchFamily="18" charset="0"/>
              </a:rPr>
              <a:t>contributors</a:t>
            </a:r>
            <a:r>
              <a:rPr lang="en-GB" sz="1400" b="1" i="1" baseline="30000" dirty="0" smtClean="0">
                <a:latin typeface="Arial" pitchFamily="34" charset="0"/>
                <a:cs typeface="Times New Roman" pitchFamily="18" charset="0"/>
              </a:rPr>
              <a:t>*</a:t>
            </a:r>
          </a:p>
        </p:txBody>
      </p:sp>
      <p:sp>
        <p:nvSpPr>
          <p:cNvPr id="15388" name="Rectangle 7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5426" name="Rectangle 197"/>
          <p:cNvSpPr>
            <a:spLocks noChangeArrowheads="1"/>
          </p:cNvSpPr>
          <p:nvPr/>
        </p:nvSpPr>
        <p:spPr bwMode="auto">
          <a:xfrm>
            <a:off x="246956" y="1974865"/>
            <a:ext cx="9793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1200" b="1" i="1" baseline="30000" dirty="0" smtClean="0">
                <a:latin typeface="+mn-lt"/>
                <a:cs typeface="Times New Roman" pitchFamily="18" charset="0"/>
              </a:rPr>
              <a:t>1 </a:t>
            </a:r>
            <a:r>
              <a:rPr lang="fr-FR" sz="1200" dirty="0" smtClean="0">
                <a:latin typeface="+mn-lt"/>
                <a:cs typeface="Arial" pitchFamily="34" charset="0"/>
              </a:rPr>
              <a:t>CEA</a:t>
            </a:r>
            <a:r>
              <a:rPr lang="fr-FR" sz="1200" dirty="0">
                <a:latin typeface="+mn-lt"/>
                <a:cs typeface="Arial" pitchFamily="34" charset="0"/>
              </a:rPr>
              <a:t>, IRFM, F-13108 Saint Paul-lez-Durance, </a:t>
            </a:r>
            <a:r>
              <a:rPr lang="fr-FR" sz="1200" dirty="0" smtClean="0">
                <a:latin typeface="+mn-lt"/>
                <a:cs typeface="Arial" pitchFamily="34" charset="0"/>
              </a:rPr>
              <a:t>France. - 2 </a:t>
            </a:r>
            <a:r>
              <a:rPr lang="fr-FR" sz="1200" dirty="0">
                <a:latin typeface="+mn-lt"/>
                <a:cs typeface="Arial" pitchFamily="34" charset="0"/>
              </a:rPr>
              <a:t>CCFE, </a:t>
            </a:r>
            <a:r>
              <a:rPr lang="fr-FR" sz="1200" dirty="0" err="1">
                <a:latin typeface="+mn-lt"/>
                <a:cs typeface="Arial" pitchFamily="34" charset="0"/>
              </a:rPr>
              <a:t>Culham</a:t>
            </a:r>
            <a:r>
              <a:rPr lang="fr-FR" sz="1200" dirty="0">
                <a:latin typeface="+mn-lt"/>
                <a:cs typeface="Arial" pitchFamily="34" charset="0"/>
              </a:rPr>
              <a:t> Science Centre, </a:t>
            </a:r>
            <a:r>
              <a:rPr lang="fr-FR" sz="1200" dirty="0" err="1">
                <a:latin typeface="+mn-lt"/>
                <a:cs typeface="Arial" pitchFamily="34" charset="0"/>
              </a:rPr>
              <a:t>Abingdon</a:t>
            </a:r>
            <a:r>
              <a:rPr lang="fr-FR" sz="1200" dirty="0">
                <a:latin typeface="+mn-lt"/>
                <a:cs typeface="Arial" pitchFamily="34" charset="0"/>
              </a:rPr>
              <a:t>, </a:t>
            </a:r>
            <a:r>
              <a:rPr lang="fr-FR" sz="1200" dirty="0" err="1">
                <a:latin typeface="+mn-lt"/>
                <a:cs typeface="Arial" pitchFamily="34" charset="0"/>
              </a:rPr>
              <a:t>Oxon</a:t>
            </a:r>
            <a:r>
              <a:rPr lang="fr-FR" sz="1200" dirty="0">
                <a:latin typeface="+mn-lt"/>
                <a:cs typeface="Arial" pitchFamily="34" charset="0"/>
              </a:rPr>
              <a:t>, OX14 3DB, </a:t>
            </a:r>
            <a:r>
              <a:rPr lang="fr-FR" sz="1200" dirty="0" smtClean="0">
                <a:latin typeface="+mn-lt"/>
                <a:cs typeface="Arial" pitchFamily="34" charset="0"/>
              </a:rPr>
              <a:t>UK - 3 </a:t>
            </a:r>
            <a:r>
              <a:rPr lang="fr-FR" sz="1200" dirty="0">
                <a:latin typeface="+mn-lt"/>
                <a:cs typeface="Arial" pitchFamily="34" charset="0"/>
              </a:rPr>
              <a:t>Max-Planck-Institut </a:t>
            </a:r>
            <a:r>
              <a:rPr lang="fr-FR" sz="1200" dirty="0" err="1">
                <a:latin typeface="+mn-lt"/>
                <a:cs typeface="Arial" pitchFamily="34" charset="0"/>
              </a:rPr>
              <a:t>für</a:t>
            </a:r>
            <a:r>
              <a:rPr lang="fr-FR" sz="1200" dirty="0">
                <a:latin typeface="+mn-lt"/>
                <a:cs typeface="Arial" pitchFamily="34" charset="0"/>
              </a:rPr>
              <a:t> </a:t>
            </a:r>
            <a:r>
              <a:rPr lang="fr-FR" sz="1200" dirty="0" err="1">
                <a:latin typeface="+mn-lt"/>
                <a:cs typeface="Arial" pitchFamily="34" charset="0"/>
              </a:rPr>
              <a:t>Plasmaphysik</a:t>
            </a:r>
            <a:r>
              <a:rPr lang="fr-FR" sz="1200" dirty="0">
                <a:latin typeface="+mn-lt"/>
                <a:cs typeface="Arial" pitchFamily="34" charset="0"/>
              </a:rPr>
              <a:t>, </a:t>
            </a:r>
            <a:r>
              <a:rPr lang="fr-FR" sz="1200" dirty="0" err="1">
                <a:latin typeface="+mn-lt"/>
                <a:cs typeface="Arial" pitchFamily="34" charset="0"/>
              </a:rPr>
              <a:t>Garching</a:t>
            </a:r>
            <a:r>
              <a:rPr lang="fr-FR" sz="1200" dirty="0">
                <a:latin typeface="+mn-lt"/>
                <a:cs typeface="Arial" pitchFamily="34" charset="0"/>
              </a:rPr>
              <a:t>, </a:t>
            </a:r>
            <a:r>
              <a:rPr lang="fr-FR" sz="1200" dirty="0" smtClean="0">
                <a:latin typeface="+mn-lt"/>
                <a:cs typeface="Arial" pitchFamily="34" charset="0"/>
              </a:rPr>
              <a:t>Germany - 4 </a:t>
            </a:r>
            <a:r>
              <a:rPr lang="fr-FR" sz="1200" dirty="0">
                <a:latin typeface="+mn-lt"/>
                <a:cs typeface="Arial" pitchFamily="34" charset="0"/>
              </a:rPr>
              <a:t>General </a:t>
            </a:r>
            <a:r>
              <a:rPr lang="fr-FR" sz="1200" dirty="0" err="1">
                <a:latin typeface="+mn-lt"/>
                <a:cs typeface="Arial" pitchFamily="34" charset="0"/>
              </a:rPr>
              <a:t>Atomics</a:t>
            </a:r>
            <a:r>
              <a:rPr lang="fr-FR" sz="1200" dirty="0">
                <a:latin typeface="+mn-lt"/>
                <a:cs typeface="Arial" pitchFamily="34" charset="0"/>
              </a:rPr>
              <a:t>, PO Box 85608, San Diego, CA 92186-5608, </a:t>
            </a:r>
            <a:r>
              <a:rPr lang="fr-FR" sz="1200" dirty="0" smtClean="0">
                <a:latin typeface="+mn-lt"/>
                <a:cs typeface="Arial" pitchFamily="34" charset="0"/>
              </a:rPr>
              <a:t>USA - 5 </a:t>
            </a:r>
            <a:r>
              <a:rPr lang="fr-FR" sz="1200" dirty="0">
                <a:latin typeface="+mn-lt"/>
                <a:cs typeface="Arial" pitchFamily="34" charset="0"/>
              </a:rPr>
              <a:t>Aix-Marseille Université, CNRS, PIIM UMR 7345, 13397 Marseille Cedex 20, </a:t>
            </a:r>
            <a:r>
              <a:rPr lang="fr-FR" sz="1200" dirty="0" smtClean="0">
                <a:latin typeface="+mn-lt"/>
                <a:cs typeface="Arial" pitchFamily="34" charset="0"/>
              </a:rPr>
              <a:t>France - 6 </a:t>
            </a:r>
            <a:r>
              <a:rPr lang="fr-FR" sz="1200" dirty="0">
                <a:latin typeface="+mn-lt"/>
                <a:cs typeface="Arial" pitchFamily="34" charset="0"/>
              </a:rPr>
              <a:t>FOM Institute DIFFER: Dutch Institute for </a:t>
            </a:r>
            <a:r>
              <a:rPr lang="fr-FR" sz="1200" dirty="0" err="1">
                <a:latin typeface="+mn-lt"/>
                <a:cs typeface="Arial" pitchFamily="34" charset="0"/>
              </a:rPr>
              <a:t>Fundamental</a:t>
            </a:r>
            <a:r>
              <a:rPr lang="fr-FR" sz="1200" dirty="0">
                <a:latin typeface="+mn-lt"/>
                <a:cs typeface="Arial" pitchFamily="34" charset="0"/>
              </a:rPr>
              <a:t> </a:t>
            </a:r>
            <a:r>
              <a:rPr lang="fr-FR" sz="1200" dirty="0" err="1">
                <a:latin typeface="+mn-lt"/>
                <a:cs typeface="Arial" pitchFamily="34" charset="0"/>
              </a:rPr>
              <a:t>Energy</a:t>
            </a:r>
            <a:r>
              <a:rPr lang="fr-FR" sz="1200" dirty="0">
                <a:latin typeface="+mn-lt"/>
                <a:cs typeface="Arial" pitchFamily="34" charset="0"/>
              </a:rPr>
              <a:t> </a:t>
            </a:r>
            <a:r>
              <a:rPr lang="fr-FR" sz="1200" dirty="0" err="1">
                <a:latin typeface="+mn-lt"/>
                <a:cs typeface="Arial" pitchFamily="34" charset="0"/>
              </a:rPr>
              <a:t>Research</a:t>
            </a:r>
            <a:r>
              <a:rPr lang="fr-FR" sz="1200" dirty="0">
                <a:latin typeface="+mn-lt"/>
                <a:cs typeface="Arial" pitchFamily="34" charset="0"/>
              </a:rPr>
              <a:t>, PO Box 6336, 5600 HH Eindhoven, The </a:t>
            </a:r>
            <a:r>
              <a:rPr lang="fr-FR" sz="1200" dirty="0" err="1" smtClean="0">
                <a:latin typeface="+mn-lt"/>
                <a:cs typeface="Arial" pitchFamily="34" charset="0"/>
              </a:rPr>
              <a:t>Netherlands</a:t>
            </a:r>
            <a:r>
              <a:rPr lang="fr-FR" sz="1200" dirty="0" smtClean="0">
                <a:latin typeface="+mn-lt"/>
                <a:cs typeface="Arial" pitchFamily="34" charset="0"/>
              </a:rPr>
              <a:t> - *</a:t>
            </a:r>
            <a:r>
              <a:rPr lang="fr-FR" sz="1200" dirty="0" err="1" smtClean="0">
                <a:latin typeface="+mn-lt"/>
                <a:cs typeface="Arial" pitchFamily="34" charset="0"/>
              </a:rPr>
              <a:t>See</a:t>
            </a:r>
            <a:r>
              <a:rPr lang="fr-FR" sz="1200" dirty="0" smtClean="0">
                <a:latin typeface="+mn-lt"/>
                <a:cs typeface="Arial" pitchFamily="34" charset="0"/>
              </a:rPr>
              <a:t> </a:t>
            </a:r>
            <a:r>
              <a:rPr lang="fr-FR" sz="1200" dirty="0">
                <a:latin typeface="+mn-lt"/>
                <a:cs typeface="Arial" pitchFamily="34" charset="0"/>
              </a:rPr>
              <a:t>the </a:t>
            </a:r>
            <a:r>
              <a:rPr lang="fr-FR" sz="1200" dirty="0" err="1">
                <a:latin typeface="+mn-lt"/>
                <a:cs typeface="Arial" pitchFamily="34" charset="0"/>
              </a:rPr>
              <a:t>Appendix</a:t>
            </a:r>
            <a:r>
              <a:rPr lang="fr-FR" sz="1200" dirty="0">
                <a:latin typeface="+mn-lt"/>
                <a:cs typeface="Arial" pitchFamily="34" charset="0"/>
              </a:rPr>
              <a:t> of F. Romanelli et al., </a:t>
            </a:r>
            <a:r>
              <a:rPr lang="fr-FR" sz="1200" dirty="0" err="1">
                <a:latin typeface="+mn-lt"/>
                <a:cs typeface="Arial" pitchFamily="34" charset="0"/>
              </a:rPr>
              <a:t>Proceedings</a:t>
            </a:r>
            <a:r>
              <a:rPr lang="fr-FR" sz="1200" dirty="0">
                <a:latin typeface="+mn-lt"/>
                <a:cs typeface="Arial" pitchFamily="34" charset="0"/>
              </a:rPr>
              <a:t> of the 25th IAEA Fusion </a:t>
            </a:r>
            <a:r>
              <a:rPr lang="fr-FR" sz="1200" dirty="0" err="1">
                <a:latin typeface="+mn-lt"/>
                <a:cs typeface="Arial" pitchFamily="34" charset="0"/>
              </a:rPr>
              <a:t>Energy</a:t>
            </a:r>
            <a:r>
              <a:rPr lang="fr-FR" sz="1200" dirty="0">
                <a:latin typeface="+mn-lt"/>
                <a:cs typeface="Arial" pitchFamily="34" charset="0"/>
              </a:rPr>
              <a:t> </a:t>
            </a:r>
            <a:r>
              <a:rPr lang="fr-FR" sz="1200" dirty="0" err="1">
                <a:latin typeface="+mn-lt"/>
                <a:cs typeface="Arial" pitchFamily="34" charset="0"/>
              </a:rPr>
              <a:t>Conference</a:t>
            </a:r>
            <a:r>
              <a:rPr lang="fr-FR" sz="1200" dirty="0">
                <a:latin typeface="+mn-lt"/>
                <a:cs typeface="Arial" pitchFamily="34" charset="0"/>
              </a:rPr>
              <a:t> 2014, Saint Petersburg, </a:t>
            </a:r>
            <a:r>
              <a:rPr lang="fr-FR" sz="1200" dirty="0" err="1" smtClean="0">
                <a:latin typeface="+mn-lt"/>
                <a:cs typeface="Arial" pitchFamily="34" charset="0"/>
              </a:rPr>
              <a:t>Russia</a:t>
            </a:r>
            <a:endParaRPr lang="fr-FR" sz="1200" dirty="0">
              <a:latin typeface="+mn-lt"/>
              <a:cs typeface="Arial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0" y="2965440"/>
            <a:ext cx="5143500" cy="3863003"/>
            <a:chOff x="0" y="2513013"/>
            <a:chExt cx="5143500" cy="3863003"/>
          </a:xfrm>
        </p:grpSpPr>
        <p:sp>
          <p:nvSpPr>
            <p:cNvPr id="15363" name="Text Box 17"/>
            <p:cNvSpPr txBox="1">
              <a:spLocks noChangeArrowheads="1"/>
            </p:cNvSpPr>
            <p:nvPr/>
          </p:nvSpPr>
          <p:spPr bwMode="auto">
            <a:xfrm>
              <a:off x="0" y="2898141"/>
              <a:ext cx="5143500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300" dirty="0" smtClean="0">
                  <a:latin typeface="+mn-lt"/>
                </a:rPr>
                <a:t>W heavy impurity  : if accumulation, radiative losses </a:t>
              </a:r>
              <a:r>
                <a:rPr lang="en-GB" sz="1300" dirty="0" smtClean="0">
                  <a:latin typeface="+mn-lt"/>
                  <a:sym typeface="Wingdings" panose="05000000000000000000" pitchFamily="2" charset="2"/>
                </a:rPr>
                <a:t> need to understand and control mechanisms of W accumulation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300" dirty="0" smtClean="0">
                  <a:latin typeface="+mn-lt"/>
                  <a:sym typeface="Wingdings" panose="05000000000000000000" pitchFamily="2" charset="2"/>
                </a:rPr>
                <a:t>Hence to model the time evolution of W transport self-consistently with background profiles using the transport solver </a:t>
              </a:r>
              <a:r>
                <a:rPr lang="en-GB" sz="1300" dirty="0">
                  <a:sym typeface="Wingdings" panose="05000000000000000000" pitchFamily="2" charset="2"/>
                </a:rPr>
                <a:t>JETTO [4] </a:t>
              </a:r>
              <a:r>
                <a:rPr lang="en-GB" sz="1300" dirty="0" smtClean="0">
                  <a:sym typeface="Wingdings" panose="05000000000000000000" pitchFamily="2" charset="2"/>
                </a:rPr>
                <a:t>with </a:t>
              </a:r>
              <a:r>
                <a:rPr lang="en-GB" sz="1300" dirty="0" err="1" smtClean="0">
                  <a:latin typeface="+mn-lt"/>
                  <a:sym typeface="Wingdings" panose="05000000000000000000" pitchFamily="2" charset="2"/>
                </a:rPr>
                <a:t>QuaLiKiz</a:t>
              </a:r>
              <a:r>
                <a:rPr lang="en-GB" sz="1300" dirty="0" smtClean="0">
                  <a:latin typeface="+mn-lt"/>
                  <a:sym typeface="Wingdings" panose="05000000000000000000" pitchFamily="2" charset="2"/>
                </a:rPr>
                <a:t> [1] for turbulent transport and NCLASS [2] or NEO [3] for neoclassical transport.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GB" sz="1300" dirty="0" smtClean="0">
                  <a:latin typeface="+mn-lt"/>
                  <a:sym typeface="Wingdings" panose="05000000000000000000" pitchFamily="2" charset="2"/>
                </a:rPr>
                <a:t>In RF heated and/or rotating plasmas, W poloidal asymmetries can increase by up a factor 10 the W neoclassical transport </a:t>
              </a:r>
              <a:r>
                <a:rPr lang="it-IT" sz="1300" dirty="0"/>
                <a:t>[5</a:t>
              </a:r>
              <a:r>
                <a:rPr lang="it-IT" sz="1300" dirty="0" smtClean="0"/>
                <a:t>].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it-IT" sz="1300" dirty="0" smtClean="0"/>
                <a:t>NEO accounts for  poloidal asymmetries,  but ~80 times slower than NCLASS</a:t>
              </a:r>
              <a:r>
                <a:rPr lang="en-GB" sz="1300" dirty="0">
                  <a:latin typeface="+mn-lt"/>
                  <a:sym typeface="Wingdings" panose="05000000000000000000" pitchFamily="2" charset="2"/>
                </a:rPr>
                <a:t> </a:t>
              </a:r>
              <a:r>
                <a:rPr lang="en-GB" sz="1300" dirty="0" smtClean="0">
                  <a:latin typeface="+mn-lt"/>
                  <a:sym typeface="Wingdings" panose="05000000000000000000" pitchFamily="2" charset="2"/>
                </a:rPr>
                <a:t></a:t>
              </a:r>
              <a:r>
                <a:rPr lang="en-GB" sz="1300" b="1" dirty="0" smtClean="0">
                  <a:solidFill>
                    <a:srgbClr val="C00000"/>
                  </a:solidFill>
                  <a:latin typeface="+mn-lt"/>
                  <a:sym typeface="Wingdings" panose="05000000000000000000" pitchFamily="2" charset="2"/>
                </a:rPr>
                <a:t>Instead of NEO, NCLASS + analytical formula to account for W poloidal asymmetries with less computation time ?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endParaRPr lang="en-GB" sz="1300" dirty="0" smtClean="0">
                <a:solidFill>
                  <a:srgbClr val="000000"/>
                </a:solidFill>
                <a:latin typeface="Times New Roman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en-GB" sz="1300" dirty="0" smtClean="0">
                  <a:solidFill>
                    <a:srgbClr val="000000"/>
                  </a:solidFill>
                  <a:latin typeface="Times New Roman"/>
                </a:rPr>
                <a:t>Limits </a:t>
              </a:r>
              <a:r>
                <a:rPr lang="en-GB" sz="1300" dirty="0">
                  <a:solidFill>
                    <a:srgbClr val="000000"/>
                  </a:solidFill>
                  <a:latin typeface="Times New Roman"/>
                </a:rPr>
                <a:t>of analytical formula of W neoclassical transport with poloidal asymmetries : W in </a:t>
              </a:r>
              <a:r>
                <a:rPr lang="en-GB" sz="1300" dirty="0" err="1">
                  <a:solidFill>
                    <a:srgbClr val="000000"/>
                  </a:solidFill>
                  <a:latin typeface="Times New Roman"/>
                </a:rPr>
                <a:t>Pfirsch-Schlüter</a:t>
              </a:r>
              <a:r>
                <a:rPr lang="en-GB" sz="1300" dirty="0">
                  <a:solidFill>
                    <a:srgbClr val="000000"/>
                  </a:solidFill>
                  <a:latin typeface="Times New Roman"/>
                </a:rPr>
                <a:t>, D in banana, W Mach number ~1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en-GB" sz="1300" dirty="0">
                  <a:solidFill>
                    <a:srgbClr val="C00000"/>
                  </a:solidFill>
                  <a:latin typeface="Times New Roman"/>
                </a:rPr>
                <a:t>Realistic limits : W in </a:t>
              </a:r>
              <a:r>
                <a:rPr lang="en-GB" sz="1300" dirty="0" err="1">
                  <a:solidFill>
                    <a:srgbClr val="C00000"/>
                  </a:solidFill>
                  <a:latin typeface="Times New Roman"/>
                </a:rPr>
                <a:t>Pfirsch-Schlüter</a:t>
              </a:r>
              <a:r>
                <a:rPr lang="en-GB" sz="1300" dirty="0">
                  <a:solidFill>
                    <a:srgbClr val="C00000"/>
                  </a:solidFill>
                  <a:latin typeface="Times New Roman"/>
                </a:rPr>
                <a:t> or D in banana : enough</a:t>
              </a:r>
              <a:r>
                <a:rPr lang="en-GB" sz="1300" dirty="0">
                  <a:solidFill>
                    <a:srgbClr val="000000"/>
                  </a:solidFill>
                  <a:latin typeface="Times New Roman"/>
                </a:rPr>
                <a:t>. 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en-GB" sz="1300" dirty="0">
                  <a:solidFill>
                    <a:srgbClr val="000000"/>
                  </a:solidFill>
                  <a:latin typeface="Times New Roman"/>
                </a:rPr>
                <a:t>Formula to be implemented in JETTO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GB" sz="12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endParaRPr>
            </a:p>
          </p:txBody>
        </p:sp>
        <p:sp>
          <p:nvSpPr>
            <p:cNvPr id="15431" name="Text Box 565"/>
            <p:cNvSpPr txBox="1">
              <a:spLocks noChangeArrowheads="1"/>
            </p:cNvSpPr>
            <p:nvPr/>
          </p:nvSpPr>
          <p:spPr bwMode="auto">
            <a:xfrm>
              <a:off x="0" y="2513013"/>
              <a:ext cx="5143500" cy="304800"/>
            </a:xfrm>
            <a:prstGeom prst="rect">
              <a:avLst/>
            </a:prstGeom>
            <a:gradFill rotWithShape="1">
              <a:gsLst>
                <a:gs pos="0">
                  <a:srgbClr val="E2001A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1400" dirty="0" smtClean="0">
                  <a:solidFill>
                    <a:schemeClr val="bg1"/>
                  </a:solidFill>
                  <a:latin typeface="Arial Black" pitchFamily="34" charset="0"/>
                </a:rPr>
                <a:t>SUMMARY : </a:t>
              </a:r>
              <a:endParaRPr lang="fr-FR" sz="1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77" name="Line 637"/>
          <p:cNvSpPr>
            <a:spLocks noChangeShapeType="1"/>
          </p:cNvSpPr>
          <p:nvPr/>
        </p:nvSpPr>
        <p:spPr bwMode="auto">
          <a:xfrm>
            <a:off x="5140325" y="2954015"/>
            <a:ext cx="3175" cy="1152398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0" y="2954015"/>
            <a:ext cx="10287000" cy="36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" y="1478360"/>
            <a:ext cx="1368152" cy="521201"/>
          </a:xfrm>
          <a:prstGeom prst="rect">
            <a:avLst/>
          </a:prstGeom>
        </p:spPr>
      </p:pic>
      <p:sp>
        <p:nvSpPr>
          <p:cNvPr id="42" name="Text Box 885"/>
          <p:cNvSpPr txBox="1">
            <a:spLocks noChangeArrowheads="1"/>
          </p:cNvSpPr>
          <p:nvPr/>
        </p:nvSpPr>
        <p:spPr bwMode="auto">
          <a:xfrm>
            <a:off x="5143500" y="13126888"/>
            <a:ext cx="5143500" cy="304800"/>
          </a:xfrm>
          <a:prstGeom prst="rect">
            <a:avLst/>
          </a:prstGeom>
          <a:gradFill rotWithShape="1">
            <a:gsLst>
              <a:gs pos="0">
                <a:srgbClr val="B80016"/>
              </a:gs>
              <a:gs pos="100000">
                <a:srgbClr val="B80016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 b="1" dirty="0" err="1" smtClean="0">
                <a:solidFill>
                  <a:schemeClr val="bg1"/>
                </a:solidFill>
                <a:latin typeface="Arial" pitchFamily="34" charset="0"/>
              </a:rPr>
              <a:t>References</a:t>
            </a:r>
            <a:endParaRPr lang="fr-FR" sz="1400" b="1" dirty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-500638" y="6787788"/>
            <a:ext cx="6076186" cy="4195628"/>
            <a:chOff x="-500638" y="4214664"/>
            <a:chExt cx="6076186" cy="419562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6" y="6660238"/>
              <a:ext cx="2855040" cy="1226834"/>
            </a:xfrm>
            <a:prstGeom prst="rect">
              <a:avLst/>
            </a:prstGeom>
            <a:ln w="9525">
              <a:solidFill>
                <a:srgbClr val="0000FF"/>
              </a:solidFill>
            </a:ln>
          </p:spPr>
        </p:pic>
        <p:grpSp>
          <p:nvGrpSpPr>
            <p:cNvPr id="11" name="Groupe 10"/>
            <p:cNvGrpSpPr/>
            <p:nvPr/>
          </p:nvGrpSpPr>
          <p:grpSpPr>
            <a:xfrm>
              <a:off x="-500638" y="4214664"/>
              <a:ext cx="6076186" cy="4195628"/>
              <a:chOff x="-500638" y="8823176"/>
              <a:chExt cx="6076186" cy="4195628"/>
            </a:xfrm>
          </p:grpSpPr>
          <p:sp>
            <p:nvSpPr>
              <p:cNvPr id="15371" name="Text Box 636"/>
              <p:cNvSpPr txBox="1">
                <a:spLocks noChangeArrowheads="1"/>
              </p:cNvSpPr>
              <p:nvPr/>
            </p:nvSpPr>
            <p:spPr bwMode="auto">
              <a:xfrm>
                <a:off x="-5350" y="8823176"/>
                <a:ext cx="5143500" cy="304800"/>
              </a:xfrm>
              <a:prstGeom prst="rect">
                <a:avLst/>
              </a:prstGeom>
              <a:gradFill rotWithShape="1">
                <a:gsLst>
                  <a:gs pos="0">
                    <a:srgbClr val="E2001A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r-FR" sz="1400" b="1" dirty="0">
                    <a:solidFill>
                      <a:schemeClr val="bg1"/>
                    </a:solidFill>
                    <a:latin typeface="Arial" pitchFamily="34" charset="0"/>
                  </a:rPr>
                  <a:t>1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</a:rPr>
                  <a:t>. </a:t>
                </a:r>
                <a:r>
                  <a:rPr lang="fr-FR" sz="1400" b="1" dirty="0" err="1" smtClean="0">
                    <a:solidFill>
                      <a:schemeClr val="bg1"/>
                    </a:solidFill>
                    <a:latin typeface="Arial" pitchFamily="34" charset="0"/>
                  </a:rPr>
                  <a:t>Analytical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</a:rPr>
                  <a:t> formula : </a:t>
                </a:r>
                <a:r>
                  <a:rPr lang="fr-FR" sz="1400" b="1" dirty="0" err="1" smtClean="0">
                    <a:solidFill>
                      <a:schemeClr val="bg1"/>
                    </a:solidFill>
                    <a:latin typeface="Arial" pitchFamily="34" charset="0"/>
                  </a:rPr>
                  <a:t>neoclassical</a:t>
                </a:r>
                <a:r>
                  <a:rPr lang="fr-FR" sz="1400" b="1" dirty="0" smtClean="0">
                    <a:solidFill>
                      <a:schemeClr val="bg1"/>
                    </a:solidFill>
                    <a:latin typeface="Arial" pitchFamily="34" charset="0"/>
                  </a:rPr>
                  <a:t> flux for W :</a:t>
                </a:r>
                <a:endParaRPr lang="fr-FR" sz="1400" b="1" dirty="0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2141465" y="9475356"/>
                <a:ext cx="28608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:r>
                  <a:rPr lang="fr-FR" sz="1400" dirty="0" err="1"/>
                  <a:t>poloidal</a:t>
                </a:r>
                <a:r>
                  <a:rPr lang="fr-FR" sz="1400" dirty="0"/>
                  <a:t> </a:t>
                </a:r>
                <a:r>
                  <a:rPr lang="fr-FR" sz="1400" dirty="0" err="1" smtClean="0"/>
                  <a:t>asymmetries</a:t>
                </a:r>
                <a:r>
                  <a:rPr lang="fr-FR" sz="1400" dirty="0" smtClean="0"/>
                  <a:t> [5] </a:t>
                </a:r>
                <a:r>
                  <a:rPr lang="fr-FR" sz="1400" dirty="0"/>
                  <a:t>: </a:t>
                </a:r>
              </a:p>
              <a:p>
                <a:pPr algn="ctr"/>
                <a:r>
                  <a:rPr lang="fr-FR" sz="1400" dirty="0" smtClean="0"/>
                  <a:t>Emergence </a:t>
                </a:r>
                <a:r>
                  <a:rPr lang="fr-FR" sz="1400" dirty="0"/>
                  <a:t>of </a:t>
                </a:r>
                <a:r>
                  <a:rPr lang="fr-FR" sz="1400" dirty="0" err="1"/>
                  <a:t>purely</a:t>
                </a:r>
                <a:r>
                  <a:rPr lang="fr-FR" sz="1400" dirty="0"/>
                  <a:t> </a:t>
                </a:r>
                <a:r>
                  <a:rPr lang="fr-FR" sz="1400" dirty="0" err="1"/>
                  <a:t>geometric</a:t>
                </a:r>
                <a:r>
                  <a:rPr lang="fr-FR" sz="1400" dirty="0"/>
                  <a:t> coefficients </a:t>
                </a:r>
                <a:r>
                  <a:rPr lang="fr-FR" sz="1400" b="1" dirty="0">
                    <a:solidFill>
                      <a:srgbClr val="0000FF"/>
                    </a:solidFill>
                  </a:rPr>
                  <a:t>P</a:t>
                </a:r>
                <a:r>
                  <a:rPr lang="fr-FR" sz="1400" b="1" baseline="-25000" dirty="0">
                    <a:solidFill>
                      <a:srgbClr val="0000FF"/>
                    </a:solidFill>
                  </a:rPr>
                  <a:t>A</a:t>
                </a:r>
                <a:r>
                  <a:rPr lang="fr-FR" sz="1400" b="1" dirty="0">
                    <a:solidFill>
                      <a:srgbClr val="0000FF"/>
                    </a:solidFill>
                  </a:rPr>
                  <a:t> </a:t>
                </a:r>
                <a:r>
                  <a:rPr lang="fr-FR" sz="1400" dirty="0" smtClean="0"/>
                  <a:t>and </a:t>
                </a:r>
                <a:r>
                  <a:rPr lang="fr-FR" sz="1400" b="1" dirty="0" smtClean="0">
                    <a:solidFill>
                      <a:srgbClr val="0000FF"/>
                    </a:solidFill>
                  </a:rPr>
                  <a:t>P</a:t>
                </a:r>
                <a:r>
                  <a:rPr lang="fr-FR" sz="1400" b="1" baseline="-25000" dirty="0" smtClean="0">
                    <a:solidFill>
                      <a:srgbClr val="0000FF"/>
                    </a:solidFill>
                  </a:rPr>
                  <a:t>B</a:t>
                </a:r>
                <a:endParaRPr lang="fr-FR" sz="1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11256" y="12495584"/>
                <a:ext cx="51435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fr-FR" sz="1400" b="1" dirty="0"/>
                  <a:t>Formula </a:t>
                </a:r>
                <a:r>
                  <a:rPr lang="fr-FR" sz="1400" b="1" dirty="0" err="1"/>
                  <a:t>valid</a:t>
                </a:r>
                <a:r>
                  <a:rPr lang="fr-FR" sz="1400" b="1" dirty="0"/>
                  <a:t> </a:t>
                </a:r>
                <a:r>
                  <a:rPr lang="fr-FR" sz="1400" b="1" dirty="0" err="1"/>
                  <a:t>with</a:t>
                </a:r>
                <a:r>
                  <a:rPr lang="fr-FR" sz="1400" b="1" dirty="0"/>
                  <a:t> W in </a:t>
                </a:r>
                <a:r>
                  <a:rPr lang="fr-FR" sz="1400" b="1" dirty="0" err="1"/>
                  <a:t>Pfirsch</a:t>
                </a:r>
                <a:r>
                  <a:rPr lang="fr-FR" sz="1400" b="1" dirty="0"/>
                  <a:t>-Schlüter </a:t>
                </a:r>
                <a:r>
                  <a:rPr lang="fr-FR" sz="1400" b="1" dirty="0" err="1"/>
                  <a:t>regime</a:t>
                </a:r>
                <a:r>
                  <a:rPr lang="fr-FR" sz="1400" b="1" dirty="0"/>
                  <a:t> and D in banana </a:t>
                </a:r>
                <a:r>
                  <a:rPr lang="fr-FR" sz="1400" b="1" dirty="0" err="1" smtClean="0"/>
                  <a:t>regime</a:t>
                </a:r>
                <a:r>
                  <a:rPr lang="fr-FR" sz="1400" b="1" dirty="0" smtClean="0"/>
                  <a:t>, </a:t>
                </a:r>
                <a:r>
                  <a:rPr lang="en-US" sz="1400" b="1" dirty="0"/>
                  <a:t>with W in the trace limit M</a:t>
                </a:r>
                <a:r>
                  <a:rPr lang="en-US" sz="1400" b="1" baseline="-25000" dirty="0"/>
                  <a:t>W</a:t>
                </a:r>
                <a:r>
                  <a:rPr lang="en-US" sz="1400" b="1" dirty="0"/>
                  <a:t>≈</a:t>
                </a:r>
                <a:r>
                  <a:rPr lang="en-US" sz="1400" b="1" dirty="0" smtClean="0"/>
                  <a:t>O(1)</a:t>
                </a:r>
                <a:endParaRPr lang="fr-FR" sz="1400" b="1" dirty="0"/>
              </a:p>
            </p:txBody>
          </p:sp>
          <p:grpSp>
            <p:nvGrpSpPr>
              <p:cNvPr id="63" name="Groupe 62"/>
              <p:cNvGrpSpPr/>
              <p:nvPr/>
            </p:nvGrpSpPr>
            <p:grpSpPr>
              <a:xfrm>
                <a:off x="-500638" y="10284822"/>
                <a:ext cx="6076186" cy="986626"/>
                <a:chOff x="1475656" y="4091587"/>
                <a:chExt cx="6076186" cy="9866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475656" y="4432652"/>
                      <a:ext cx="6076186" cy="6455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6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/>
                                    <a:ea typeface="Cambria Math"/>
                                  </a:rPr>
                                  <m:t>Γ</m:t>
                                </m:r>
                                <m:r>
                                  <a:rPr lang="fr-FR" sz="1600" i="1" baseline="30000">
                                    <a:latin typeface="Cambria Math"/>
                                    <a:ea typeface="Cambria Math"/>
                                  </a:rPr>
                                  <m:t>𝑃𝑆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𝑊</m:t>
                                </m:r>
                              </m:sub>
                              <m:sup/>
                            </m:sSubSup>
                            <m:r>
                              <a:rPr lang="fr-FR" sz="1600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FR" sz="1600" i="1" smtClean="0">
                                    <a:solidFill>
                                      <a:srgbClr val="06640F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rgbClr val="06640F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6640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6640F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6640F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rgbClr val="06640F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1600" i="1" smtClean="0">
                                            <a:solidFill>
                                              <a:srgbClr val="30712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i="1">
                                            <a:solidFill>
                                              <a:srgbClr val="30712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 i="1">
                                            <a:solidFill>
                                              <a:srgbClr val="307121"/>
                                            </a:solidFill>
                                            <a:latin typeface="Cambria Math"/>
                                          </a:rPr>
                                          <m:t>𝑍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fr-FR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latin typeface="Cambria Math"/>
                                              </a:rPr>
                                              <m:t>𝑛𝑍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𝐿𝑛𝑖</m:t>
                                        </m:r>
                                      </m:den>
                                    </m:f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fr-FR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r>
                                          <a:rPr lang="fr-FR" sz="1600" i="1">
                                            <a:latin typeface="Cambria Math"/>
                                          </a:rPr>
                                          <m:t>𝐿𝑇𝑖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fr-FR" sz="16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FR" sz="16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0,33</m:t>
                                </m:r>
                                <m:sSub>
                                  <m:sSubPr>
                                    <m:ctrlPr>
                                      <a:rPr lang="fr-FR" sz="160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6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𝐿𝑇𝑖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fr-FR" sz="1600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5656" y="4432652"/>
                      <a:ext cx="6076186" cy="645561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ZoneTexte 64"/>
                <p:cNvSpPr txBox="1"/>
                <p:nvPr/>
              </p:nvSpPr>
              <p:spPr>
                <a:xfrm>
                  <a:off x="5708066" y="4091587"/>
                  <a:ext cx="4376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 smtClean="0">
                      <a:solidFill>
                        <a:srgbClr val="FF0000"/>
                      </a:solidFill>
                    </a:rPr>
                    <a:t>H</a:t>
                  </a:r>
                  <a:r>
                    <a:rPr lang="fr-FR" sz="1600" b="1" baseline="-25000" dirty="0" smtClean="0">
                      <a:solidFill>
                        <a:srgbClr val="FF0000"/>
                      </a:solidFill>
                    </a:rPr>
                    <a:t>0</a:t>
                  </a:r>
                  <a:endParaRPr lang="fr-FR" sz="1600" b="1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rot="5400000">
                  <a:off x="5643189" y="4506516"/>
                  <a:ext cx="432989" cy="42425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647556" y="4496202"/>
                  <a:ext cx="833230" cy="437995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ZoneTexte 67"/>
                <p:cNvSpPr txBox="1"/>
                <p:nvPr/>
              </p:nvSpPr>
              <p:spPr>
                <a:xfrm>
                  <a:off x="6101114" y="4091587"/>
                  <a:ext cx="7593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 smtClean="0">
                      <a:solidFill>
                        <a:srgbClr val="0000FF"/>
                      </a:solidFill>
                    </a:rPr>
                    <a:t>Q</a:t>
                  </a:r>
                  <a:r>
                    <a:rPr lang="fr-FR" sz="1600" b="1" baseline="-25000" dirty="0" smtClean="0">
                      <a:solidFill>
                        <a:srgbClr val="0000FF"/>
                      </a:solidFill>
                    </a:rPr>
                    <a:t>B</a:t>
                  </a:r>
                  <a:endParaRPr lang="fr-FR" sz="1600" b="1" baseline="-25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11989" y="11326033"/>
                <a:ext cx="218536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Inputs</a:t>
                </a:r>
              </a:p>
              <a:p>
                <a:r>
                  <a:rPr lang="fr-FR" sz="1400" dirty="0" err="1" smtClean="0">
                    <a:solidFill>
                      <a:srgbClr val="307121"/>
                    </a:solidFill>
                  </a:rPr>
                  <a:t>Calculated</a:t>
                </a:r>
                <a:r>
                  <a:rPr lang="fr-FR" sz="1400" dirty="0" smtClean="0">
                    <a:solidFill>
                      <a:srgbClr val="307121"/>
                    </a:solidFill>
                  </a:rPr>
                  <a:t> by NCLASS</a:t>
                </a:r>
              </a:p>
              <a:p>
                <a:r>
                  <a:rPr lang="fr-FR" sz="1400" dirty="0" err="1" smtClean="0">
                    <a:solidFill>
                      <a:srgbClr val="0000FF"/>
                    </a:solidFill>
                  </a:rPr>
                  <a:t>Analytically</a:t>
                </a:r>
                <a:r>
                  <a:rPr lang="fr-FR" sz="1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fr-FR" sz="1400" dirty="0" err="1" smtClean="0">
                    <a:solidFill>
                      <a:srgbClr val="0000FF"/>
                    </a:solidFill>
                  </a:rPr>
                  <a:t>calculated</a:t>
                </a:r>
                <a:endParaRPr lang="fr-FR" sz="1400" dirty="0" smtClean="0">
                  <a:solidFill>
                    <a:srgbClr val="0000FF"/>
                  </a:solidFill>
                </a:endParaRPr>
              </a:p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Not </a:t>
                </a:r>
                <a:r>
                  <a:rPr lang="fr-FR" sz="1400" dirty="0" err="1" smtClean="0">
                    <a:solidFill>
                      <a:srgbClr val="FF0000"/>
                    </a:solidFill>
                  </a:rPr>
                  <a:t>always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applicable : </a:t>
                </a:r>
                <a:r>
                  <a:rPr lang="fr-FR" sz="1400" dirty="0" err="1" smtClean="0">
                    <a:solidFill>
                      <a:srgbClr val="FF0000"/>
                    </a:solidFill>
                  </a:rPr>
                  <a:t>generalization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4279404" y="2973760"/>
            <a:ext cx="10287000" cy="3905200"/>
            <a:chOff x="4267888" y="2469704"/>
            <a:chExt cx="10287000" cy="3905200"/>
          </a:xfrm>
        </p:grpSpPr>
        <p:sp>
          <p:nvSpPr>
            <p:cNvPr id="15386" name="Text Box 566"/>
            <p:cNvSpPr txBox="1">
              <a:spLocks noChangeArrowheads="1"/>
            </p:cNvSpPr>
            <p:nvPr/>
          </p:nvSpPr>
          <p:spPr bwMode="auto">
            <a:xfrm>
              <a:off x="5143500" y="2469704"/>
              <a:ext cx="5143500" cy="304800"/>
            </a:xfrm>
            <a:prstGeom prst="rect">
              <a:avLst/>
            </a:prstGeom>
            <a:gradFill rotWithShape="1">
              <a:gsLst>
                <a:gs pos="0">
                  <a:srgbClr val="B80016"/>
                </a:gs>
                <a:gs pos="100000">
                  <a:srgbClr val="B8001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</a:rPr>
                <a:t>3. JET pulse : P</a:t>
              </a:r>
              <a:r>
                <a:rPr lang="fr-FR" sz="1400" b="1" baseline="-25000" dirty="0" smtClean="0">
                  <a:solidFill>
                    <a:schemeClr val="bg1"/>
                  </a:solidFill>
                  <a:latin typeface="Arial" pitchFamily="34" charset="0"/>
                </a:rPr>
                <a:t>A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</a:rPr>
                <a:t> Q</a:t>
              </a:r>
              <a:r>
                <a:rPr lang="fr-FR" sz="1400" b="1" baseline="-25000" dirty="0" smtClean="0">
                  <a:solidFill>
                    <a:schemeClr val="bg1"/>
                  </a:solidFill>
                  <a:latin typeface="Arial" pitchFamily="34" charset="0"/>
                </a:rPr>
                <a:t>B</a:t>
              </a:r>
              <a:endParaRPr lang="fr-FR" sz="1200" b="1" baseline="-25000" dirty="0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4267888" y="2901371"/>
              <a:ext cx="10287000" cy="3473533"/>
              <a:chOff x="4267888" y="2901371"/>
              <a:chExt cx="10287000" cy="3473533"/>
            </a:xfrm>
          </p:grpSpPr>
          <p:sp>
            <p:nvSpPr>
              <p:cNvPr id="15365" name="Rectangle 269"/>
              <p:cNvSpPr>
                <a:spLocks noChangeArrowheads="1"/>
              </p:cNvSpPr>
              <p:nvPr/>
            </p:nvSpPr>
            <p:spPr bwMode="auto">
              <a:xfrm>
                <a:off x="4267888" y="6256323"/>
                <a:ext cx="1028700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fr-FR"/>
              </a:p>
            </p:txBody>
          </p:sp>
          <p:grpSp>
            <p:nvGrpSpPr>
              <p:cNvPr id="8" name="Groupe 7"/>
              <p:cNvGrpSpPr/>
              <p:nvPr/>
            </p:nvGrpSpPr>
            <p:grpSpPr>
              <a:xfrm>
                <a:off x="5215507" y="2901371"/>
                <a:ext cx="4957037" cy="3473533"/>
                <a:chOff x="-1030431" y="1202910"/>
                <a:chExt cx="8641238" cy="4712240"/>
              </a:xfrm>
            </p:grpSpPr>
            <p:sp>
              <p:nvSpPr>
                <p:cNvPr id="77" name="ZoneTexte 76"/>
                <p:cNvSpPr txBox="1"/>
                <p:nvPr/>
              </p:nvSpPr>
              <p:spPr>
                <a:xfrm>
                  <a:off x="3853049" y="1598010"/>
                  <a:ext cx="3757758" cy="334027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400" b="1" dirty="0" smtClean="0"/>
                    <a:t>W </a:t>
                  </a:r>
                  <a:r>
                    <a:rPr lang="fr-FR" sz="1400" b="1" dirty="0" err="1" smtClean="0"/>
                    <a:t>Pfirsch</a:t>
                  </a:r>
                  <a:r>
                    <a:rPr lang="fr-FR" sz="1400" b="1" dirty="0" smtClean="0"/>
                    <a:t>-Schlüter or D banana : </a:t>
                  </a:r>
                  <a:r>
                    <a:rPr lang="fr-FR" sz="1400" b="1" dirty="0" err="1" smtClean="0"/>
                    <a:t>enough</a:t>
                  </a:r>
                  <a:r>
                    <a:rPr lang="fr-FR" sz="1400" b="1" dirty="0" smtClean="0"/>
                    <a:t> to </a:t>
                  </a:r>
                  <a:r>
                    <a:rPr lang="fr-FR" sz="1400" b="1" dirty="0" err="1" smtClean="0"/>
                    <a:t>get</a:t>
                  </a:r>
                  <a:r>
                    <a:rPr lang="fr-FR" sz="1400" b="1" dirty="0" smtClean="0"/>
                    <a:t> good agreement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400" b="1" dirty="0" smtClean="0"/>
                    <a:t>At </a:t>
                  </a:r>
                  <a:r>
                    <a:rPr lang="fr-FR" sz="1400" b="1" dirty="0" err="1" smtClean="0"/>
                    <a:t>small</a:t>
                  </a:r>
                  <a:r>
                    <a:rPr lang="fr-FR" sz="1400" b="1" dirty="0" smtClean="0"/>
                    <a:t> r/a : D and</a:t>
                  </a:r>
                  <a:r>
                    <a:rPr lang="en-US" sz="1400" b="1" dirty="0" smtClean="0"/>
                    <a:t> </a:t>
                  </a:r>
                  <a:r>
                    <a:rPr lang="en-US" sz="1400" b="1" dirty="0"/>
                    <a:t>W </a:t>
                  </a:r>
                  <a:r>
                    <a:rPr lang="en-US" sz="1400" b="1" dirty="0" smtClean="0"/>
                    <a:t>both plateau, </a:t>
                  </a:r>
                  <a:r>
                    <a:rPr lang="en-US" sz="1400" b="1" dirty="0"/>
                    <a:t>out of the validity </a:t>
                  </a:r>
                  <a:r>
                    <a:rPr lang="en-US" sz="1400" b="1" dirty="0" smtClean="0"/>
                    <a:t>domain of the analytical formula, </a:t>
                  </a:r>
                  <a:r>
                    <a:rPr lang="en-US" sz="1400" b="1" dirty="0"/>
                    <a:t>fails in reproducing </a:t>
                  </a:r>
                  <a:r>
                    <a:rPr lang="en-US" sz="1400" b="1" dirty="0" smtClean="0"/>
                    <a:t>NEO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400" b="1" dirty="0" smtClean="0"/>
                    <a:t>H</a:t>
                  </a:r>
                  <a:r>
                    <a:rPr lang="fr-FR" sz="1400" b="1" baseline="-25000" dirty="0" smtClean="0"/>
                    <a:t>0</a:t>
                  </a:r>
                  <a:r>
                    <a:rPr lang="fr-FR" sz="1400" b="1" dirty="0" smtClean="0"/>
                    <a:t>=0,33 not right : H</a:t>
                  </a:r>
                  <a:r>
                    <a:rPr lang="fr-FR" sz="1400" b="1" baseline="-25000" dirty="0" smtClean="0"/>
                    <a:t>0</a:t>
                  </a:r>
                  <a:r>
                    <a:rPr lang="fr-FR" sz="1400" b="1" dirty="0" smtClean="0"/>
                    <a:t>~1</a:t>
                  </a:r>
                </a:p>
              </p:txBody>
            </p:sp>
            <p:sp>
              <p:nvSpPr>
                <p:cNvPr id="78" name="ZoneTexte 77"/>
                <p:cNvSpPr txBox="1"/>
                <p:nvPr/>
              </p:nvSpPr>
              <p:spPr>
                <a:xfrm>
                  <a:off x="-799452" y="5288849"/>
                  <a:ext cx="4344945" cy="626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smtClean="0">
                      <a:solidFill>
                        <a:srgbClr val="06640F"/>
                      </a:solidFill>
                    </a:rPr>
                    <a:t>Green : </a:t>
                  </a:r>
                  <a:r>
                    <a:rPr lang="fr-FR" sz="1200" dirty="0" err="1" smtClean="0">
                      <a:solidFill>
                        <a:srgbClr val="06640F"/>
                      </a:solidFill>
                    </a:rPr>
                    <a:t>calculated</a:t>
                  </a:r>
                  <a:r>
                    <a:rPr lang="fr-FR" sz="1200" dirty="0" smtClean="0">
                      <a:solidFill>
                        <a:srgbClr val="06640F"/>
                      </a:solidFill>
                    </a:rPr>
                    <a:t> </a:t>
                  </a:r>
                  <a:r>
                    <a:rPr lang="fr-FR" sz="1200" dirty="0" err="1" smtClean="0">
                      <a:solidFill>
                        <a:srgbClr val="06640F"/>
                      </a:solidFill>
                    </a:rPr>
                    <a:t>analytically</a:t>
                  </a:r>
                  <a:endParaRPr lang="fr-FR" sz="1200" dirty="0" smtClean="0">
                    <a:solidFill>
                      <a:srgbClr val="00B050"/>
                    </a:solidFill>
                  </a:endParaRPr>
                </a:p>
                <a:p>
                  <a:pPr algn="ctr"/>
                  <a:r>
                    <a:rPr lang="fr-FR" sz="1200" dirty="0" err="1" smtClean="0">
                      <a:solidFill>
                        <a:srgbClr val="C00000"/>
                      </a:solidFill>
                    </a:rPr>
                    <a:t>Red</a:t>
                  </a:r>
                  <a:r>
                    <a:rPr lang="fr-FR" sz="1200" dirty="0" smtClean="0">
                      <a:solidFill>
                        <a:srgbClr val="C00000"/>
                      </a:solidFill>
                    </a:rPr>
                    <a:t> : </a:t>
                  </a:r>
                  <a:r>
                    <a:rPr lang="fr-FR" sz="1200" dirty="0" err="1" smtClean="0">
                      <a:solidFill>
                        <a:srgbClr val="C00000"/>
                      </a:solidFill>
                    </a:rPr>
                    <a:t>extracted</a:t>
                  </a:r>
                  <a:r>
                    <a:rPr lang="fr-FR" sz="12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1200" dirty="0" err="1" smtClean="0">
                      <a:solidFill>
                        <a:srgbClr val="C00000"/>
                      </a:solidFill>
                    </a:rPr>
                    <a:t>from</a:t>
                  </a:r>
                  <a:r>
                    <a:rPr lang="fr-FR" sz="1200" dirty="0" smtClean="0">
                      <a:solidFill>
                        <a:srgbClr val="C00000"/>
                      </a:solidFill>
                    </a:rPr>
                    <a:t> NEO</a:t>
                  </a:r>
                  <a:endParaRPr lang="fr-FR" sz="1200" dirty="0">
                    <a:solidFill>
                      <a:srgbClr val="C00000"/>
                    </a:solidFill>
                  </a:endParaRPr>
                </a:p>
              </p:txBody>
            </p:sp>
            <p:pic>
              <p:nvPicPr>
                <p:cNvPr id="82" name="Image 81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05729" y="1202910"/>
                  <a:ext cx="4847025" cy="2065234"/>
                </a:xfrm>
                <a:prstGeom prst="rect">
                  <a:avLst/>
                </a:prstGeom>
              </p:spPr>
            </p:pic>
            <p:grpSp>
              <p:nvGrpSpPr>
                <p:cNvPr id="84" name="Groupe 83"/>
                <p:cNvGrpSpPr/>
                <p:nvPr/>
              </p:nvGrpSpPr>
              <p:grpSpPr>
                <a:xfrm>
                  <a:off x="-631288" y="1222844"/>
                  <a:ext cx="3039364" cy="491766"/>
                  <a:chOff x="-631288" y="1293913"/>
                  <a:chExt cx="3039364" cy="983531"/>
                </a:xfrm>
              </p:grpSpPr>
              <p:sp>
                <p:nvSpPr>
                  <p:cNvPr id="85" name="Ellipse 84"/>
                  <p:cNvSpPr/>
                  <p:nvPr/>
                </p:nvSpPr>
                <p:spPr>
                  <a:xfrm>
                    <a:off x="-631288" y="1349113"/>
                    <a:ext cx="856121" cy="928331"/>
                  </a:xfrm>
                  <a:prstGeom prst="ellipse">
                    <a:avLst/>
                  </a:prstGeom>
                  <a:noFill/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1527281" y="1293913"/>
                    <a:ext cx="880795" cy="7515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dirty="0" smtClean="0">
                        <a:solidFill>
                          <a:srgbClr val="0000FF"/>
                        </a:solidFill>
                      </a:rPr>
                      <a:t>13% </a:t>
                    </a:r>
                    <a:endParaRPr lang="fr-FR" sz="1200" dirty="0"/>
                  </a:p>
                </p:txBody>
              </p:sp>
            </p:grpSp>
            <p:pic>
              <p:nvPicPr>
                <p:cNvPr id="80" name="Image 79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30431" y="3365831"/>
                  <a:ext cx="4769999" cy="1865510"/>
                </a:xfrm>
                <a:prstGeom prst="rect">
                  <a:avLst/>
                </a:prstGeom>
              </p:spPr>
            </p:pic>
            <p:sp>
              <p:nvSpPr>
                <p:cNvPr id="83" name="Ellipse 82"/>
                <p:cNvSpPr/>
                <p:nvPr/>
              </p:nvSpPr>
              <p:spPr>
                <a:xfrm>
                  <a:off x="3108400" y="4449845"/>
                  <a:ext cx="360041" cy="491580"/>
                </a:xfrm>
                <a:prstGeom prst="ellipse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091862" y="4018324"/>
                  <a:ext cx="880795" cy="3757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200" dirty="0">
                      <a:solidFill>
                        <a:srgbClr val="0000FF"/>
                      </a:solidFill>
                    </a:rPr>
                    <a:t>26% </a:t>
                  </a:r>
                  <a:endParaRPr lang="fr-FR" sz="1200" dirty="0"/>
                </a:p>
              </p:txBody>
            </p:sp>
          </p:grpSp>
        </p:grpSp>
      </p:grpSp>
      <p:grpSp>
        <p:nvGrpSpPr>
          <p:cNvPr id="14" name="Groupe 13"/>
          <p:cNvGrpSpPr/>
          <p:nvPr/>
        </p:nvGrpSpPr>
        <p:grpSpPr>
          <a:xfrm>
            <a:off x="0" y="10983416"/>
            <a:ext cx="5143500" cy="3240360"/>
            <a:chOff x="0" y="8294737"/>
            <a:chExt cx="5143500" cy="3240360"/>
          </a:xfrm>
        </p:grpSpPr>
        <p:grpSp>
          <p:nvGrpSpPr>
            <p:cNvPr id="13" name="Groupe 12"/>
            <p:cNvGrpSpPr/>
            <p:nvPr/>
          </p:nvGrpSpPr>
          <p:grpSpPr>
            <a:xfrm>
              <a:off x="11989" y="8607152"/>
              <a:ext cx="5125360" cy="2927945"/>
              <a:chOff x="5196565" y="2818632"/>
              <a:chExt cx="5125360" cy="2927945"/>
            </a:xfrm>
          </p:grpSpPr>
          <p:sp>
            <p:nvSpPr>
              <p:cNvPr id="70" name="ZoneTexte 69"/>
              <p:cNvSpPr txBox="1"/>
              <p:nvPr/>
            </p:nvSpPr>
            <p:spPr>
              <a:xfrm>
                <a:off x="5215508" y="2818632"/>
                <a:ext cx="51064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Pulse 85308, </a:t>
                </a:r>
                <a:r>
                  <a:rPr lang="fr-FR" sz="1200" dirty="0" err="1" smtClean="0"/>
                  <a:t>baseline</a:t>
                </a:r>
                <a:r>
                  <a:rPr lang="fr-FR" sz="1200" dirty="0" smtClean="0"/>
                  <a:t>. I</a:t>
                </a:r>
                <a:r>
                  <a:rPr lang="fr-FR" sz="1200" baseline="-25000" dirty="0" smtClean="0"/>
                  <a:t>P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=2.5MA and </a:t>
                </a:r>
                <a:r>
                  <a:rPr lang="fr-FR" sz="1200" dirty="0" smtClean="0"/>
                  <a:t>B=2.7T. NBI 19.1MW. </a:t>
                </a:r>
                <a:r>
                  <a:rPr lang="fr-FR" sz="1200" dirty="0" err="1" smtClean="0"/>
                  <a:t>Experimental</a:t>
                </a:r>
                <a:r>
                  <a:rPr lang="fr-FR" sz="1200" dirty="0"/>
                  <a:t> profiles </a:t>
                </a:r>
                <a:r>
                  <a:rPr lang="fr-FR" sz="1200" dirty="0" err="1" smtClean="0"/>
                  <a:t>averaged</a:t>
                </a:r>
                <a:r>
                  <a:rPr lang="fr-FR" sz="1200" dirty="0" smtClean="0"/>
                  <a:t> over 10.35s-10.85s, </a:t>
                </a:r>
                <a:r>
                  <a:rPr lang="fr-FR" sz="1200" dirty="0" err="1" smtClean="0"/>
                  <a:t>plotted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against</a:t>
                </a:r>
                <a:r>
                  <a:rPr lang="fr-FR" sz="1200" dirty="0" smtClean="0"/>
                  <a:t>  NEO radial </a:t>
                </a:r>
                <a:r>
                  <a:rPr lang="fr-FR" sz="1200" dirty="0" err="1" smtClean="0"/>
                  <a:t>coord</a:t>
                </a:r>
                <a:r>
                  <a:rPr lang="fr-FR" sz="1200" dirty="0" smtClean="0"/>
                  <a:t>. </a:t>
                </a:r>
                <a:endParaRPr lang="fr-FR" sz="1200" dirty="0"/>
              </a:p>
              <a:p>
                <a:r>
                  <a:rPr lang="fr-FR" sz="1200" dirty="0" smtClean="0"/>
                  <a:t> </a:t>
                </a:r>
                <a:endParaRPr lang="fr-FR" sz="1200" dirty="0"/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2330" y="3298305"/>
                <a:ext cx="1119002" cy="721376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0257" y="3373084"/>
                <a:ext cx="1294202" cy="719251"/>
              </a:xfrm>
              <a:prstGeom prst="rect">
                <a:avLst/>
              </a:prstGeom>
            </p:spPr>
          </p:pic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9644" y="3373084"/>
                <a:ext cx="1341620" cy="648072"/>
              </a:xfrm>
              <a:prstGeom prst="rect">
                <a:avLst/>
              </a:prstGeom>
            </p:spPr>
          </p:pic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5788" y="3364689"/>
                <a:ext cx="1282912" cy="687530"/>
              </a:xfrm>
              <a:prstGeom prst="rect">
                <a:avLst/>
              </a:prstGeom>
            </p:spPr>
          </p:pic>
          <p:pic>
            <p:nvPicPr>
              <p:cNvPr id="75" name="Image 7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508" y="4126763"/>
                <a:ext cx="2520000" cy="115532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4060" y="4136302"/>
                <a:ext cx="2520000" cy="1155327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5196565" y="5438800"/>
                <a:ext cx="5117080" cy="3077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No radial range </a:t>
                </a:r>
                <a:r>
                  <a:rPr lang="fr-FR" sz="1400" b="1" dirty="0" err="1"/>
                  <a:t>where</a:t>
                </a:r>
                <a:r>
                  <a:rPr lang="fr-FR" sz="1400" b="1" dirty="0"/>
                  <a:t> </a:t>
                </a:r>
                <a:r>
                  <a:rPr lang="fr-FR" sz="1400" b="1" dirty="0" err="1"/>
                  <a:t>assumptions</a:t>
                </a:r>
                <a:r>
                  <a:rPr lang="fr-FR" sz="1400" b="1" dirty="0"/>
                  <a:t> of the formula are </a:t>
                </a:r>
                <a:r>
                  <a:rPr lang="fr-FR" sz="1400" b="1" dirty="0" err="1" smtClean="0"/>
                  <a:t>matched</a:t>
                </a:r>
                <a:endParaRPr lang="fr-FR" sz="1400" b="1" dirty="0"/>
              </a:p>
            </p:txBody>
          </p:sp>
        </p:grpSp>
        <p:sp>
          <p:nvSpPr>
            <p:cNvPr id="92" name="Text Box 566"/>
            <p:cNvSpPr txBox="1">
              <a:spLocks noChangeArrowheads="1"/>
            </p:cNvSpPr>
            <p:nvPr/>
          </p:nvSpPr>
          <p:spPr bwMode="auto">
            <a:xfrm>
              <a:off x="0" y="8294737"/>
              <a:ext cx="5143500" cy="304800"/>
            </a:xfrm>
            <a:prstGeom prst="rect">
              <a:avLst/>
            </a:prstGeom>
            <a:gradFill rotWithShape="1">
              <a:gsLst>
                <a:gs pos="0">
                  <a:srgbClr val="B80016"/>
                </a:gs>
                <a:gs pos="100000">
                  <a:srgbClr val="B8001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1400" b="1" dirty="0">
                  <a:solidFill>
                    <a:schemeClr val="bg1"/>
                  </a:solidFill>
                  <a:latin typeface="Arial" pitchFamily="34" charset="0"/>
                </a:rPr>
                <a:t>2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</a:rPr>
                <a:t>. JET pulse : profiles and </a:t>
              </a:r>
              <a:r>
                <a:rPr lang="fr-FR" sz="1400" b="1" dirty="0" err="1" smtClean="0">
                  <a:solidFill>
                    <a:schemeClr val="bg1"/>
                  </a:solidFill>
                  <a:latin typeface="Arial" pitchFamily="34" charset="0"/>
                </a:rPr>
                <a:t>collisionalities</a:t>
              </a:r>
              <a:endParaRPr lang="fr-FR" sz="1200" b="1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132244" y="6988277"/>
            <a:ext cx="5143500" cy="6130806"/>
            <a:chOff x="5132244" y="6787353"/>
            <a:chExt cx="5143500" cy="6130806"/>
          </a:xfrm>
        </p:grpSpPr>
        <p:sp>
          <p:nvSpPr>
            <p:cNvPr id="15374" name="Text Box 885"/>
            <p:cNvSpPr txBox="1">
              <a:spLocks noChangeArrowheads="1"/>
            </p:cNvSpPr>
            <p:nvPr/>
          </p:nvSpPr>
          <p:spPr bwMode="auto">
            <a:xfrm>
              <a:off x="5132244" y="6787353"/>
              <a:ext cx="5143500" cy="304800"/>
            </a:xfrm>
            <a:prstGeom prst="rect">
              <a:avLst/>
            </a:prstGeom>
            <a:gradFill rotWithShape="1">
              <a:gsLst>
                <a:gs pos="0">
                  <a:srgbClr val="B80016"/>
                </a:gs>
                <a:gs pos="100000">
                  <a:srgbClr val="B8001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</a:rPr>
                <a:t>4. Reconstruction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5215508" y="7182092"/>
              <a:ext cx="5003505" cy="5736067"/>
              <a:chOff x="1235021" y="1002708"/>
              <a:chExt cx="7380989" cy="64830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ZoneTexte 96"/>
                  <p:cNvSpPr txBox="1"/>
                  <p:nvPr/>
                </p:nvSpPr>
                <p:spPr>
                  <a:xfrm>
                    <a:off x="1313954" y="1002708"/>
                    <a:ext cx="3107775" cy="3826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fr-FR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/>
                                      <a:ea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6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fr-FR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𝑫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sub>
                          </m:sSub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7" name="ZoneTexte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3954" y="1002708"/>
                    <a:ext cx="3107775" cy="382645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ZoneTexte 97"/>
                  <p:cNvSpPr txBox="1"/>
                  <p:nvPr/>
                </p:nvSpPr>
                <p:spPr>
                  <a:xfrm>
                    <a:off x="1943899" y="1409637"/>
                    <a:ext cx="1946712" cy="3826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600" b="0" dirty="0" smtClean="0"/>
                      <a:t>V</a:t>
                    </a:r>
                    <a14:m>
                      <m:oMath xmlns:m="http://schemas.openxmlformats.org/officeDocument/2006/math">
                        <m:r>
                          <a:rPr lang="fr-FR" sz="16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𝑛𝑖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𝑇𝑖</m:t>
                            </m:r>
                          </m:sub>
                        </m:sSub>
                      </m:oMath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8" name="ZoneTexte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899" y="1409637"/>
                    <a:ext cx="1946712" cy="38264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2304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ZoneTexte 98"/>
                  <p:cNvSpPr txBox="1"/>
                  <p:nvPr/>
                </p:nvSpPr>
                <p:spPr>
                  <a:xfrm>
                    <a:off x="1799656" y="1816566"/>
                    <a:ext cx="2197178" cy="624842"/>
                  </a:xfrm>
                  <a:prstGeom prst="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𝒏𝒊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𝐷𝐶𝑁</m:t>
                          </m:r>
                          <m:f>
                            <m:f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fr-FR" sz="1600" b="0" i="1" baseline="-25000" smtClean="0">
                                  <a:latin typeface="Cambria Math"/>
                                  <a:ea typeface="Cambria Math"/>
                                </a:rPr>
                                <m:t>𝑛𝑖</m:t>
                              </m:r>
                            </m:den>
                          </m:f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9" name="ZoneTexte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9656" y="1816566"/>
                    <a:ext cx="2197178" cy="62484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28575"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872361" y="2549037"/>
                    <a:ext cx="2094738" cy="624842"/>
                  </a:xfrm>
                  <a:prstGeom prst="rect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𝑻𝒊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𝐷𝐶</m:t>
                          </m:r>
                          <m:r>
                            <a:rPr lang="fr-FR" sz="1600" b="0" i="1" baseline="-2500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fr-FR" sz="1600" b="0" i="1" baseline="-25000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fr-FR" sz="1600" i="1" baseline="-2500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361" y="2549037"/>
                    <a:ext cx="2094738" cy="62484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ZoneTexte 100"/>
              <p:cNvSpPr txBox="1"/>
              <p:nvPr/>
            </p:nvSpPr>
            <p:spPr>
              <a:xfrm>
                <a:off x="1235021" y="3510566"/>
                <a:ext cx="3346462" cy="30263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Very </a:t>
                </a:r>
                <a:r>
                  <a:rPr lang="en-US" sz="1400" b="1" dirty="0"/>
                  <a:t>important to account for poloidal </a:t>
                </a:r>
                <a:r>
                  <a:rPr lang="en-US" sz="1400" b="1" dirty="0" smtClean="0"/>
                  <a:t>asymmetries </a:t>
                </a:r>
                <a:endParaRPr lang="fr-FR" sz="1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Inward convection due to density peaking underestimated in </a:t>
                </a:r>
                <a:r>
                  <a:rPr lang="en-US" sz="1400" b="1" dirty="0" smtClean="0"/>
                  <a:t>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Impact of such mismatch to be tested in JETTO predictive runs NEO vs </a:t>
                </a:r>
                <a:r>
                  <a:rPr lang="en-US" sz="1400" b="1" dirty="0" err="1"/>
                  <a:t>NCLASS+analytical</a:t>
                </a:r>
                <a:r>
                  <a:rPr lang="en-US" sz="1400" b="1" dirty="0"/>
                  <a:t> formula.</a:t>
                </a:r>
                <a:endParaRPr lang="fr-FR" sz="1400" b="1" dirty="0"/>
              </a:p>
            </p:txBody>
          </p:sp>
          <p:pic>
            <p:nvPicPr>
              <p:cNvPr id="102" name="Image 101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9849" y="1002708"/>
                <a:ext cx="3876161" cy="178107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sp>
            <p:nvSpPr>
              <p:cNvPr id="103" name="ZoneTexte 102"/>
              <p:cNvSpPr txBox="1"/>
              <p:nvPr/>
            </p:nvSpPr>
            <p:spPr>
              <a:xfrm>
                <a:off x="2221785" y="6755291"/>
                <a:ext cx="5067981" cy="730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>
                    <a:solidFill>
                      <a:srgbClr val="C00000"/>
                    </a:solidFill>
                  </a:rPr>
                  <a:t>Red</a:t>
                </a:r>
                <a:r>
                  <a:rPr lang="fr-FR" sz="1200" dirty="0" smtClean="0">
                    <a:solidFill>
                      <a:srgbClr val="C00000"/>
                    </a:solidFill>
                  </a:rPr>
                  <a:t> : NEO</a:t>
                </a:r>
              </a:p>
              <a:p>
                <a:pPr algn="ctr"/>
                <a:r>
                  <a:rPr lang="fr-FR" sz="1200" dirty="0" smtClean="0">
                    <a:solidFill>
                      <a:srgbClr val="0000FF"/>
                    </a:solidFill>
                  </a:rPr>
                  <a:t>Blue : NCLASS </a:t>
                </a:r>
                <a:r>
                  <a:rPr lang="fr-FR" sz="1200" dirty="0" err="1" smtClean="0">
                    <a:solidFill>
                      <a:srgbClr val="0000FF"/>
                    </a:solidFill>
                  </a:rPr>
                  <a:t>combined</a:t>
                </a:r>
                <a:r>
                  <a:rPr lang="fr-FR" sz="1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fr-FR" sz="1200" dirty="0" err="1" smtClean="0">
                    <a:solidFill>
                      <a:srgbClr val="0000FF"/>
                    </a:solidFill>
                  </a:rPr>
                  <a:t>with</a:t>
                </a:r>
                <a:r>
                  <a:rPr lang="fr-FR" sz="1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fr-FR" sz="1200" dirty="0" err="1" smtClean="0">
                    <a:solidFill>
                      <a:srgbClr val="0000FF"/>
                    </a:solidFill>
                  </a:rPr>
                  <a:t>analytical</a:t>
                </a:r>
                <a:r>
                  <a:rPr lang="fr-FR" sz="1200" dirty="0" smtClean="0">
                    <a:solidFill>
                      <a:srgbClr val="0000FF"/>
                    </a:solidFill>
                  </a:rPr>
                  <a:t> Pa and Pb</a:t>
                </a:r>
              </a:p>
              <a:p>
                <a:pPr algn="ctr"/>
                <a:r>
                  <a:rPr lang="fr-FR" sz="1200" dirty="0" err="1" smtClean="0">
                    <a:solidFill>
                      <a:srgbClr val="AD23A6"/>
                    </a:solidFill>
                  </a:rPr>
                  <a:t>Purple</a:t>
                </a:r>
                <a:r>
                  <a:rPr lang="fr-FR" sz="1200" dirty="0" smtClean="0">
                    <a:solidFill>
                      <a:srgbClr val="AD23A6"/>
                    </a:solidFill>
                  </a:rPr>
                  <a:t> : NCLASS </a:t>
                </a:r>
                <a:r>
                  <a:rPr lang="fr-FR" sz="1200" dirty="0" err="1" smtClean="0">
                    <a:solidFill>
                      <a:srgbClr val="AD23A6"/>
                    </a:solidFill>
                  </a:rPr>
                  <a:t>only</a:t>
                </a:r>
                <a:endParaRPr lang="fr-FR" sz="1200" dirty="0">
                  <a:solidFill>
                    <a:srgbClr val="AD23A6"/>
                  </a:solidFill>
                </a:endParaRPr>
              </a:p>
            </p:txBody>
          </p:sp>
          <p:pic>
            <p:nvPicPr>
              <p:cNvPr id="104" name="Image 103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9849" y="2955966"/>
                <a:ext cx="3876159" cy="178107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</p:pic>
          <p:pic>
            <p:nvPicPr>
              <p:cNvPr id="105" name="Image 104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9849" y="4909224"/>
                <a:ext cx="3876159" cy="1871842"/>
              </a:xfrm>
              <a:prstGeom prst="rect">
                <a:avLst/>
              </a:prstGeom>
              <a:ln w="28575">
                <a:solidFill>
                  <a:srgbClr val="0000FF"/>
                </a:solidFill>
              </a:ln>
            </p:spPr>
          </p:pic>
          <p:grpSp>
            <p:nvGrpSpPr>
              <p:cNvPr id="106" name="Groupe 105"/>
              <p:cNvGrpSpPr/>
              <p:nvPr/>
            </p:nvGrpSpPr>
            <p:grpSpPr>
              <a:xfrm>
                <a:off x="5165294" y="3037352"/>
                <a:ext cx="881765" cy="931019"/>
                <a:chOff x="4877262" y="3185822"/>
                <a:chExt cx="881765" cy="931019"/>
              </a:xfrm>
            </p:grpSpPr>
            <p:sp>
              <p:nvSpPr>
                <p:cNvPr id="107" name="Ellipse 106"/>
                <p:cNvSpPr/>
                <p:nvPr/>
              </p:nvSpPr>
              <p:spPr>
                <a:xfrm>
                  <a:off x="4877262" y="3429979"/>
                  <a:ext cx="252243" cy="686862"/>
                </a:xfrm>
                <a:prstGeom prst="ellipse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013676" y="3185822"/>
                  <a:ext cx="745351" cy="3130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200" dirty="0" smtClean="0">
                      <a:solidFill>
                        <a:srgbClr val="0000FF"/>
                      </a:solidFill>
                    </a:rPr>
                    <a:t>40% </a:t>
                  </a:r>
                  <a:endParaRPr lang="fr-FR" sz="1200" dirty="0"/>
                </a:p>
              </p:txBody>
            </p:sp>
          </p:grpSp>
        </p:grpSp>
      </p:grpSp>
      <p:sp>
        <p:nvSpPr>
          <p:cNvPr id="115" name="Text Box 17"/>
          <p:cNvSpPr txBox="1">
            <a:spLocks noChangeArrowheads="1"/>
          </p:cNvSpPr>
          <p:nvPr/>
        </p:nvSpPr>
        <p:spPr bwMode="auto">
          <a:xfrm>
            <a:off x="5163057" y="13431688"/>
            <a:ext cx="5143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dirty="0" smtClean="0">
                <a:latin typeface="+mn-lt"/>
              </a:rPr>
              <a:t>[1</a:t>
            </a:r>
            <a:r>
              <a:rPr lang="en-GB" sz="1200" dirty="0">
                <a:latin typeface="+mn-lt"/>
              </a:rPr>
              <a:t>] </a:t>
            </a:r>
            <a:r>
              <a:rPr lang="en-GB" sz="1200" dirty="0" err="1" smtClean="0">
                <a:latin typeface="+mn-lt"/>
              </a:rPr>
              <a:t>Bourdelle</a:t>
            </a:r>
            <a:r>
              <a:rPr lang="en-GB" sz="1200" dirty="0" smtClean="0">
                <a:latin typeface="+mn-lt"/>
              </a:rPr>
              <a:t> et al. Physics of Plasmas, </a:t>
            </a:r>
            <a:r>
              <a:rPr lang="en-GB" sz="1200" dirty="0">
                <a:latin typeface="+mn-lt"/>
              </a:rPr>
              <a:t>2007</a:t>
            </a:r>
            <a:endParaRPr lang="en-GB" sz="1200" dirty="0" smtClean="0">
              <a:latin typeface="+mn-lt"/>
            </a:endParaRPr>
          </a:p>
          <a:p>
            <a:r>
              <a:rPr lang="en-GB" sz="1200" dirty="0" smtClean="0">
                <a:latin typeface="+mn-lt"/>
              </a:rPr>
              <a:t>[2] E. Belli and J. Candy, Plasma Physics and Controlled Fusion, 2008</a:t>
            </a:r>
          </a:p>
          <a:p>
            <a:r>
              <a:rPr lang="en-GB" sz="1200" dirty="0" smtClean="0">
                <a:latin typeface="+mn-lt"/>
              </a:rPr>
              <a:t>[3] W. A. </a:t>
            </a:r>
            <a:r>
              <a:rPr lang="en-GB" sz="1200" dirty="0" err="1" smtClean="0">
                <a:latin typeface="+mn-lt"/>
              </a:rPr>
              <a:t>Houlberg</a:t>
            </a:r>
            <a:r>
              <a:rPr lang="en-GB" sz="1200" dirty="0" smtClean="0">
                <a:latin typeface="+mn-lt"/>
              </a:rPr>
              <a:t>, Physics of Plasmas,  1997</a:t>
            </a:r>
          </a:p>
          <a:p>
            <a:r>
              <a:rPr lang="en-GB" sz="1200" dirty="0" smtClean="0">
                <a:latin typeface="+mn-lt"/>
              </a:rPr>
              <a:t>[4] </a:t>
            </a:r>
            <a:r>
              <a:rPr lang="fr-FR" sz="1200" dirty="0"/>
              <a:t>G. </a:t>
            </a:r>
            <a:r>
              <a:rPr lang="fr-FR" sz="1200" dirty="0" err="1"/>
              <a:t>Cenacchi</a:t>
            </a:r>
            <a:r>
              <a:rPr lang="fr-FR" sz="1200" dirty="0"/>
              <a:t> and A. </a:t>
            </a:r>
            <a:r>
              <a:rPr lang="fr-FR" sz="1200" dirty="0" err="1"/>
              <a:t>Taroni</a:t>
            </a:r>
            <a:r>
              <a:rPr lang="fr-FR" sz="1200" dirty="0"/>
              <a:t>, </a:t>
            </a:r>
            <a:r>
              <a:rPr lang="fr-FR" sz="1200" i="1" dirty="0" smtClean="0"/>
              <a:t>JET </a:t>
            </a:r>
            <a:r>
              <a:rPr lang="fr-FR" sz="1200" i="1" dirty="0" err="1"/>
              <a:t>Internal</a:t>
            </a:r>
            <a:r>
              <a:rPr lang="fr-FR" sz="1200" i="1" dirty="0"/>
              <a:t> report</a:t>
            </a:r>
            <a:r>
              <a:rPr lang="fr-FR" sz="1200" dirty="0"/>
              <a:t>, vol. JET-IR(88)03, 1988</a:t>
            </a:r>
            <a:r>
              <a:rPr lang="fr-FR" sz="1200" dirty="0" smtClean="0"/>
              <a:t>.</a:t>
            </a:r>
          </a:p>
          <a:p>
            <a:r>
              <a:rPr lang="it-IT" sz="1200" dirty="0" smtClean="0">
                <a:latin typeface="+mn-lt"/>
              </a:rPr>
              <a:t>[5] C. Angioni et al. </a:t>
            </a:r>
            <a:r>
              <a:rPr lang="en-US" sz="1200" dirty="0" smtClean="0">
                <a:latin typeface="+mn-lt"/>
              </a:rPr>
              <a:t>Physics of Plasmas,  </a:t>
            </a:r>
            <a:r>
              <a:rPr lang="fr-FR" sz="1200" dirty="0" smtClean="0">
                <a:latin typeface="+mn-lt"/>
              </a:rPr>
              <a:t>2015.</a:t>
            </a:r>
            <a:endParaRPr lang="en-GB" sz="1200" dirty="0">
              <a:latin typeface="+mn-lt"/>
            </a:endParaRPr>
          </a:p>
        </p:txBody>
      </p:sp>
      <p:pic>
        <p:nvPicPr>
          <p:cNvPr id="116" name="Image 11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8" y="7135588"/>
            <a:ext cx="1966488" cy="1471564"/>
          </a:xfrm>
          <a:prstGeom prst="rect">
            <a:avLst/>
          </a:prstGeom>
          <a:ln w="28575"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2447409" y="1744123"/>
            <a:ext cx="5392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+mn-lt"/>
                <a:cs typeface="Times New Roman" pitchFamily="18" charset="0"/>
              </a:rPr>
              <a:t>EUROfusion</a:t>
            </a:r>
            <a:r>
              <a:rPr lang="fr-FR" sz="1200" dirty="0">
                <a:latin typeface="+mn-lt"/>
                <a:cs typeface="Times New Roman" pitchFamily="18" charset="0"/>
              </a:rPr>
              <a:t> Consortium, JET, </a:t>
            </a:r>
            <a:r>
              <a:rPr lang="fr-FR" sz="1200" dirty="0" err="1">
                <a:latin typeface="+mn-lt"/>
                <a:cs typeface="Times New Roman" pitchFamily="18" charset="0"/>
              </a:rPr>
              <a:t>Culham</a:t>
            </a:r>
            <a:r>
              <a:rPr lang="fr-FR" sz="1200" dirty="0">
                <a:latin typeface="+mn-lt"/>
                <a:cs typeface="Times New Roman" pitchFamily="18" charset="0"/>
              </a:rPr>
              <a:t> Science Centre, </a:t>
            </a:r>
            <a:r>
              <a:rPr lang="fr-FR" sz="1200" dirty="0" err="1">
                <a:latin typeface="+mn-lt"/>
                <a:cs typeface="Times New Roman" pitchFamily="18" charset="0"/>
              </a:rPr>
              <a:t>Abingdon</a:t>
            </a:r>
            <a:r>
              <a:rPr lang="fr-FR" sz="1200" dirty="0">
                <a:latin typeface="+mn-lt"/>
                <a:cs typeface="Times New Roman" pitchFamily="18" charset="0"/>
              </a:rPr>
              <a:t>, OX14 3DB, UK</a:t>
            </a:r>
            <a:r>
              <a:rPr lang="en-GB" sz="1200" baseline="30000" dirty="0">
                <a:latin typeface="+mn-lt"/>
                <a:cs typeface="Times New Roman" pitchFamily="18" charset="0"/>
              </a:rPr>
              <a:t> </a:t>
            </a:r>
            <a:endParaRPr lang="fr-FR" sz="1200" baseline="300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11646</TotalTime>
  <Words>757</Words>
  <Application>Microsoft Office PowerPoint</Application>
  <PresentationFormat>Personnalisé</PresentationFormat>
  <Paragraphs>57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Présentation PowerPoint</vt:lpstr>
    </vt:vector>
  </TitlesOfParts>
  <Company>CEA-CADARACHE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CEA</dc:creator>
  <cp:lastModifiedBy>BOURDELLE Clarisse 165101</cp:lastModifiedBy>
  <cp:revision>435</cp:revision>
  <cp:lastPrinted>2012-08-23T14:19:22Z</cp:lastPrinted>
  <dcterms:created xsi:type="dcterms:W3CDTF">2001-11-30T13:17:05Z</dcterms:created>
  <dcterms:modified xsi:type="dcterms:W3CDTF">2016-09-02T07:08:32Z</dcterms:modified>
</cp:coreProperties>
</file>